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88" r:id="rId1"/>
  </p:sldMasterIdLst>
  <p:notesMasterIdLst>
    <p:notesMasterId r:id="rId63"/>
  </p:notesMasterIdLst>
  <p:sldIdLst>
    <p:sldId id="256" r:id="rId2"/>
    <p:sldId id="431" r:id="rId3"/>
    <p:sldId id="478" r:id="rId4"/>
    <p:sldId id="399" r:id="rId5"/>
    <p:sldId id="266" r:id="rId6"/>
    <p:sldId id="442" r:id="rId7"/>
    <p:sldId id="482" r:id="rId8"/>
    <p:sldId id="312" r:id="rId9"/>
    <p:sldId id="324" r:id="rId10"/>
    <p:sldId id="401" r:id="rId11"/>
    <p:sldId id="276" r:id="rId12"/>
    <p:sldId id="405" r:id="rId13"/>
    <p:sldId id="402" r:id="rId14"/>
    <p:sldId id="443" r:id="rId15"/>
    <p:sldId id="355" r:id="rId16"/>
    <p:sldId id="483" r:id="rId17"/>
    <p:sldId id="459" r:id="rId18"/>
    <p:sldId id="486" r:id="rId19"/>
    <p:sldId id="485" r:id="rId20"/>
    <p:sldId id="460" r:id="rId21"/>
    <p:sldId id="487" r:id="rId22"/>
    <p:sldId id="461" r:id="rId23"/>
    <p:sldId id="444" r:id="rId24"/>
    <p:sldId id="445" r:id="rId25"/>
    <p:sldId id="488" r:id="rId26"/>
    <p:sldId id="451" r:id="rId27"/>
    <p:sldId id="449" r:id="rId28"/>
    <p:sldId id="463" r:id="rId29"/>
    <p:sldId id="464" r:id="rId30"/>
    <p:sldId id="489" r:id="rId31"/>
    <p:sldId id="452" r:id="rId32"/>
    <p:sldId id="446" r:id="rId33"/>
    <p:sldId id="450" r:id="rId34"/>
    <p:sldId id="453" r:id="rId35"/>
    <p:sldId id="467" r:id="rId36"/>
    <p:sldId id="454" r:id="rId37"/>
    <p:sldId id="447" r:id="rId38"/>
    <p:sldId id="448" r:id="rId39"/>
    <p:sldId id="456" r:id="rId40"/>
    <p:sldId id="457" r:id="rId41"/>
    <p:sldId id="277" r:id="rId42"/>
    <p:sldId id="481" r:id="rId43"/>
    <p:sldId id="490" r:id="rId44"/>
    <p:sldId id="434" r:id="rId45"/>
    <p:sldId id="390" r:id="rId46"/>
    <p:sldId id="257" r:id="rId47"/>
    <p:sldId id="302" r:id="rId48"/>
    <p:sldId id="437" r:id="rId49"/>
    <p:sldId id="438" r:id="rId50"/>
    <p:sldId id="440" r:id="rId51"/>
    <p:sldId id="441" r:id="rId52"/>
    <p:sldId id="313" r:id="rId53"/>
    <p:sldId id="314" r:id="rId54"/>
    <p:sldId id="316" r:id="rId55"/>
    <p:sldId id="359" r:id="rId56"/>
    <p:sldId id="366" r:id="rId57"/>
    <p:sldId id="462" r:id="rId58"/>
    <p:sldId id="466" r:id="rId59"/>
    <p:sldId id="455" r:id="rId60"/>
    <p:sldId id="471" r:id="rId61"/>
    <p:sldId id="472"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ugata Ghose" initials="SG" lastIdx="11" clrIdx="0">
    <p:extLst/>
  </p:cmAuthor>
  <p:cmAuthor id="2" name="dsenol" initials="d" lastIdx="3" clrIdx="1">
    <p:extLst/>
  </p:cmAuthor>
  <p:cmAuthor id="3" name="dsenol" initials="d [2]"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776"/>
    <a:srgbClr val="C594FF"/>
    <a:srgbClr val="FCBBFF"/>
    <a:srgbClr val="E3E300"/>
    <a:srgbClr val="D580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7"/>
    <p:restoredTop sz="82055"/>
  </p:normalViewPr>
  <p:slideViewPr>
    <p:cSldViewPr snapToGrid="0" snapToObjects="1">
      <p:cViewPr varScale="1">
        <p:scale>
          <a:sx n="87" d="100"/>
          <a:sy n="87" d="100"/>
        </p:scale>
        <p:origin x="2232"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Century" panose="02040604050505020304" pitchFamily="18" charset="0"/>
                <a:ea typeface="+mn-ea"/>
                <a:cs typeface="+mn-cs"/>
              </a:defRPr>
            </a:pPr>
            <a:r>
              <a:rPr lang="en-US"/>
              <a:t>Accuracy Analysis Results for Basecalling Tools</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Century" panose="02040604050505020304" pitchFamily="18" charset="0"/>
              <a:ea typeface="+mn-ea"/>
              <a:cs typeface="+mn-cs"/>
            </a:defRPr>
          </a:pPr>
          <a:endParaRPr lang="en-US"/>
        </a:p>
      </c:txPr>
    </c:title>
    <c:autoTitleDeleted val="0"/>
    <c:plotArea>
      <c:layout/>
      <c:barChart>
        <c:barDir val="col"/>
        <c:grouping val="clustered"/>
        <c:varyColors val="0"/>
        <c:ser>
          <c:idx val="0"/>
          <c:order val="0"/>
          <c:tx>
            <c:v>Identity (%)</c:v>
          </c:tx>
          <c:spPr>
            <a:solidFill>
              <a:srgbClr val="0070C0"/>
            </a:solidFill>
            <a:ln>
              <a:noFill/>
            </a:ln>
            <a:effectLst/>
          </c:spPr>
          <c:invertIfNegative val="0"/>
          <c:cat>
            <c:strRef>
              <c:f>Sheet1!$A$1:$A$15</c:f>
              <c:strCache>
                <c:ptCount val="15"/>
                <c:pt idx="0">
                  <c:v>PL.A</c:v>
                </c:pt>
                <c:pt idx="1">
                  <c:v>PL.B</c:v>
                </c:pt>
                <c:pt idx="2">
                  <c:v>PL.C</c:v>
                </c:pt>
                <c:pt idx="3">
                  <c:v>PL.A</c:v>
                </c:pt>
                <c:pt idx="4">
                  <c:v>PL.B</c:v>
                </c:pt>
                <c:pt idx="5">
                  <c:v>PL.C</c:v>
                </c:pt>
                <c:pt idx="6">
                  <c:v>PL.A</c:v>
                </c:pt>
                <c:pt idx="7">
                  <c:v>PL.B</c:v>
                </c:pt>
                <c:pt idx="8">
                  <c:v>PL.C</c:v>
                </c:pt>
                <c:pt idx="9">
                  <c:v>PL.A</c:v>
                </c:pt>
                <c:pt idx="10">
                  <c:v>PL.B</c:v>
                </c:pt>
                <c:pt idx="11">
                  <c:v>PL.C</c:v>
                </c:pt>
                <c:pt idx="12">
                  <c:v>PL.A</c:v>
                </c:pt>
                <c:pt idx="13">
                  <c:v>PL.B</c:v>
                </c:pt>
                <c:pt idx="14">
                  <c:v>PL.C</c:v>
                </c:pt>
              </c:strCache>
            </c:strRef>
          </c:cat>
          <c:val>
            <c:numRef>
              <c:f>Sheet1!$B$1:$B$15</c:f>
              <c:numCache>
                <c:formatCode>0.00</c:formatCode>
                <c:ptCount val="15"/>
                <c:pt idx="0">
                  <c:v>98.05</c:v>
                </c:pt>
                <c:pt idx="1">
                  <c:v>87.71</c:v>
                </c:pt>
                <c:pt idx="2">
                  <c:v>86.22</c:v>
                </c:pt>
                <c:pt idx="3">
                  <c:v>97.92</c:v>
                </c:pt>
                <c:pt idx="4">
                  <c:v>85.5</c:v>
                </c:pt>
                <c:pt idx="5">
                  <c:v>85.36</c:v>
                </c:pt>
                <c:pt idx="6">
                  <c:v>98.46</c:v>
                </c:pt>
                <c:pt idx="7">
                  <c:v>86.94</c:v>
                </c:pt>
                <c:pt idx="8">
                  <c:v>86.78</c:v>
                </c:pt>
                <c:pt idx="9">
                  <c:v>93.33</c:v>
                </c:pt>
                <c:pt idx="10">
                  <c:v>80.52</c:v>
                </c:pt>
                <c:pt idx="11">
                  <c:v>80.510000000000005</c:v>
                </c:pt>
                <c:pt idx="12">
                  <c:v>92.75</c:v>
                </c:pt>
                <c:pt idx="13">
                  <c:v>82.38</c:v>
                </c:pt>
                <c:pt idx="14">
                  <c:v>82.39</c:v>
                </c:pt>
              </c:numCache>
            </c:numRef>
          </c:val>
          <c:extLst>
            <c:ext xmlns:c16="http://schemas.microsoft.com/office/drawing/2014/chart" uri="{C3380CC4-5D6E-409C-BE32-E72D297353CC}">
              <c16:uniqueId val="{00000000-6A13-2141-B939-59E60C5830FA}"/>
            </c:ext>
          </c:extLst>
        </c:ser>
        <c:ser>
          <c:idx val="1"/>
          <c:order val="1"/>
          <c:tx>
            <c:v>Coverage (%)</c:v>
          </c:tx>
          <c:spPr>
            <a:solidFill>
              <a:srgbClr val="C00000"/>
            </a:solidFill>
            <a:ln>
              <a:noFill/>
            </a:ln>
            <a:effectLst/>
          </c:spPr>
          <c:invertIfNegative val="0"/>
          <c:cat>
            <c:strRef>
              <c:f>Sheet1!$A$1:$A$15</c:f>
              <c:strCache>
                <c:ptCount val="15"/>
                <c:pt idx="0">
                  <c:v>PL.A</c:v>
                </c:pt>
                <c:pt idx="1">
                  <c:v>PL.B</c:v>
                </c:pt>
                <c:pt idx="2">
                  <c:v>PL.C</c:v>
                </c:pt>
                <c:pt idx="3">
                  <c:v>PL.A</c:v>
                </c:pt>
                <c:pt idx="4">
                  <c:v>PL.B</c:v>
                </c:pt>
                <c:pt idx="5">
                  <c:v>PL.C</c:v>
                </c:pt>
                <c:pt idx="6">
                  <c:v>PL.A</c:v>
                </c:pt>
                <c:pt idx="7">
                  <c:v>PL.B</c:v>
                </c:pt>
                <c:pt idx="8">
                  <c:v>PL.C</c:v>
                </c:pt>
                <c:pt idx="9">
                  <c:v>PL.A</c:v>
                </c:pt>
                <c:pt idx="10">
                  <c:v>PL.B</c:v>
                </c:pt>
                <c:pt idx="11">
                  <c:v>PL.C</c:v>
                </c:pt>
                <c:pt idx="12">
                  <c:v>PL.A</c:v>
                </c:pt>
                <c:pt idx="13">
                  <c:v>PL.B</c:v>
                </c:pt>
                <c:pt idx="14">
                  <c:v>PL.C</c:v>
                </c:pt>
              </c:strCache>
            </c:strRef>
          </c:cat>
          <c:val>
            <c:numRef>
              <c:f>Sheet1!$C$1:$C$15</c:f>
              <c:numCache>
                <c:formatCode>0.00</c:formatCode>
                <c:ptCount val="15"/>
                <c:pt idx="0">
                  <c:v>99.92</c:v>
                </c:pt>
                <c:pt idx="1">
                  <c:v>94.85</c:v>
                </c:pt>
                <c:pt idx="2">
                  <c:v>96.95</c:v>
                </c:pt>
                <c:pt idx="3">
                  <c:v>99.97</c:v>
                </c:pt>
                <c:pt idx="4">
                  <c:v>92.76</c:v>
                </c:pt>
                <c:pt idx="5">
                  <c:v>91.16</c:v>
                </c:pt>
                <c:pt idx="6">
                  <c:v>99.9</c:v>
                </c:pt>
                <c:pt idx="7">
                  <c:v>90.04</c:v>
                </c:pt>
                <c:pt idx="8">
                  <c:v>89.86</c:v>
                </c:pt>
                <c:pt idx="9">
                  <c:v>28.93</c:v>
                </c:pt>
                <c:pt idx="10">
                  <c:v>42.92</c:v>
                </c:pt>
                <c:pt idx="11">
                  <c:v>41.32</c:v>
                </c:pt>
                <c:pt idx="12">
                  <c:v>99.16</c:v>
                </c:pt>
                <c:pt idx="13">
                  <c:v>65</c:v>
                </c:pt>
                <c:pt idx="14">
                  <c:v>64.92</c:v>
                </c:pt>
              </c:numCache>
            </c:numRef>
          </c:val>
          <c:extLst>
            <c:ext xmlns:c16="http://schemas.microsoft.com/office/drawing/2014/chart" uri="{C3380CC4-5D6E-409C-BE32-E72D297353CC}">
              <c16:uniqueId val="{00000001-6A13-2141-B939-59E60C5830FA}"/>
            </c:ext>
          </c:extLst>
        </c:ser>
        <c:dLbls>
          <c:showLegendKey val="0"/>
          <c:showVal val="0"/>
          <c:showCatName val="0"/>
          <c:showSerName val="0"/>
          <c:showPercent val="0"/>
          <c:showBubbleSize val="0"/>
        </c:dLbls>
        <c:gapWidth val="219"/>
        <c:overlap val="-27"/>
        <c:axId val="77035168"/>
        <c:axId val="83537248"/>
      </c:barChart>
      <c:lineChart>
        <c:grouping val="standard"/>
        <c:varyColors val="0"/>
        <c:ser>
          <c:idx val="2"/>
          <c:order val="2"/>
          <c:tx>
            <c:v># Mismatches</c:v>
          </c:tx>
          <c:spPr>
            <a:ln w="28575" cap="rnd">
              <a:solidFill>
                <a:srgbClr val="00B050"/>
              </a:solidFill>
              <a:round/>
            </a:ln>
            <a:effectLst/>
          </c:spPr>
          <c:marker>
            <c:symbol val="circle"/>
            <c:size val="8"/>
            <c:spPr>
              <a:solidFill>
                <a:srgbClr val="00B050"/>
              </a:solidFill>
              <a:ln w="9525">
                <a:solidFill>
                  <a:srgbClr val="00B050"/>
                </a:solidFill>
              </a:ln>
              <a:effectLst/>
            </c:spPr>
          </c:marker>
          <c:val>
            <c:numRef>
              <c:f>Sheet1!$D$1:$D$15</c:f>
              <c:numCache>
                <c:formatCode>#,##0</c:formatCode>
                <c:ptCount val="15"/>
                <c:pt idx="0">
                  <c:v>12378</c:v>
                </c:pt>
                <c:pt idx="1">
                  <c:v>249096</c:v>
                </c:pt>
                <c:pt idx="2">
                  <c:v>237747</c:v>
                </c:pt>
                <c:pt idx="3">
                  <c:v>11971</c:v>
                </c:pt>
                <c:pt idx="4">
                  <c:v>237518</c:v>
                </c:pt>
                <c:pt idx="5">
                  <c:v>232748</c:v>
                </c:pt>
                <c:pt idx="6">
                  <c:v>6777</c:v>
                </c:pt>
                <c:pt idx="7">
                  <c:v>184669</c:v>
                </c:pt>
                <c:pt idx="8">
                  <c:v>189192</c:v>
                </c:pt>
                <c:pt idx="9">
                  <c:v>21985</c:v>
                </c:pt>
                <c:pt idx="10">
                  <c:v>177589</c:v>
                </c:pt>
                <c:pt idx="11">
                  <c:v>171455</c:v>
                </c:pt>
                <c:pt idx="12">
                  <c:v>38803</c:v>
                </c:pt>
                <c:pt idx="13">
                  <c:v>199122</c:v>
                </c:pt>
                <c:pt idx="14">
                  <c:v>197914</c:v>
                </c:pt>
              </c:numCache>
            </c:numRef>
          </c:val>
          <c:smooth val="0"/>
          <c:extLst>
            <c:ext xmlns:c16="http://schemas.microsoft.com/office/drawing/2014/chart" uri="{C3380CC4-5D6E-409C-BE32-E72D297353CC}">
              <c16:uniqueId val="{00000002-6A13-2141-B939-59E60C5830FA}"/>
            </c:ext>
          </c:extLst>
        </c:ser>
        <c:ser>
          <c:idx val="3"/>
          <c:order val="3"/>
          <c:tx>
            <c:v># Indels</c:v>
          </c:tx>
          <c:spPr>
            <a:ln w="28575" cap="rnd">
              <a:solidFill>
                <a:srgbClr val="7030A0"/>
              </a:solidFill>
              <a:round/>
            </a:ln>
            <a:effectLst/>
          </c:spPr>
          <c:marker>
            <c:symbol val="diamond"/>
            <c:size val="8"/>
            <c:spPr>
              <a:solidFill>
                <a:srgbClr val="7030A0"/>
              </a:solidFill>
              <a:ln w="9525">
                <a:solidFill>
                  <a:srgbClr val="7030A0"/>
                </a:solidFill>
              </a:ln>
              <a:effectLst/>
            </c:spPr>
          </c:marker>
          <c:val>
            <c:numRef>
              <c:f>Sheet1!$E$1:$E$15</c:f>
              <c:numCache>
                <c:formatCode>#,##0</c:formatCode>
                <c:ptCount val="15"/>
                <c:pt idx="0">
                  <c:v>76990</c:v>
                </c:pt>
                <c:pt idx="1">
                  <c:v>372704</c:v>
                </c:pt>
                <c:pt idx="2">
                  <c:v>360199</c:v>
                </c:pt>
                <c:pt idx="3">
                  <c:v>83248</c:v>
                </c:pt>
                <c:pt idx="4">
                  <c:v>394852</c:v>
                </c:pt>
                <c:pt idx="5">
                  <c:v>389968</c:v>
                </c:pt>
                <c:pt idx="6">
                  <c:v>63597</c:v>
                </c:pt>
                <c:pt idx="7">
                  <c:v>363025</c:v>
                </c:pt>
                <c:pt idx="8">
                  <c:v>372245</c:v>
                </c:pt>
                <c:pt idx="9">
                  <c:v>61217</c:v>
                </c:pt>
                <c:pt idx="10">
                  <c:v>221092</c:v>
                </c:pt>
                <c:pt idx="11">
                  <c:v>213435</c:v>
                </c:pt>
                <c:pt idx="12">
                  <c:v>211551</c:v>
                </c:pt>
                <c:pt idx="13">
                  <c:v>335761</c:v>
                </c:pt>
                <c:pt idx="14">
                  <c:v>335064</c:v>
                </c:pt>
              </c:numCache>
            </c:numRef>
          </c:val>
          <c:smooth val="0"/>
          <c:extLst>
            <c:ext xmlns:c16="http://schemas.microsoft.com/office/drawing/2014/chart" uri="{C3380CC4-5D6E-409C-BE32-E72D297353CC}">
              <c16:uniqueId val="{00000003-6A13-2141-B939-59E60C5830FA}"/>
            </c:ext>
          </c:extLst>
        </c:ser>
        <c:dLbls>
          <c:showLegendKey val="0"/>
          <c:showVal val="0"/>
          <c:showCatName val="0"/>
          <c:showSerName val="0"/>
          <c:showPercent val="0"/>
          <c:showBubbleSize val="0"/>
        </c:dLbls>
        <c:marker val="1"/>
        <c:smooth val="0"/>
        <c:axId val="43779680"/>
        <c:axId val="76852736"/>
      </c:lineChart>
      <c:catAx>
        <c:axId val="770351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 spcFirstLastPara="1" vertOverflow="ellipsis" wrap="square" anchor="ctr" anchorCtr="1"/>
          <a:lstStyle/>
          <a:p>
            <a:pPr>
              <a:defRPr sz="11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83537248"/>
        <c:crosses val="autoZero"/>
        <c:auto val="1"/>
        <c:lblAlgn val="ctr"/>
        <c:lblOffset val="400"/>
        <c:noMultiLvlLbl val="0"/>
      </c:catAx>
      <c:valAx>
        <c:axId val="8353724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r>
                  <a:rPr lang="en-US"/>
                  <a:t>Percentage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77035168"/>
        <c:crosses val="autoZero"/>
        <c:crossBetween val="between"/>
      </c:valAx>
      <c:valAx>
        <c:axId val="76852736"/>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r>
                  <a:rPr lang="en-US" dirty="0"/>
                  <a:t># (</a:t>
                </a:r>
                <a:r>
                  <a:rPr lang="en-US" dirty="0" err="1"/>
                  <a:t>KBp</a:t>
                </a:r>
                <a:r>
                  <a:rPr lang="en-US" dirty="0"/>
                  <a:t>)</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43779680"/>
        <c:crosses val="max"/>
        <c:crossBetween val="between"/>
        <c:dispUnits>
          <c:builtInUnit val="thousands"/>
        </c:dispUnits>
      </c:valAx>
      <c:catAx>
        <c:axId val="43779680"/>
        <c:scaling>
          <c:orientation val="minMax"/>
        </c:scaling>
        <c:delete val="1"/>
        <c:axPos val="b"/>
        <c:majorTickMark val="out"/>
        <c:minorTickMark val="none"/>
        <c:tickLblPos val="nextTo"/>
        <c:crossAx val="76852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latin typeface="Century" panose="02040604050505020304" pitchFamily="18"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Century" panose="02040604050505020304" pitchFamily="18" charset="0"/>
                <a:ea typeface="+mn-ea"/>
                <a:cs typeface="+mn-cs"/>
              </a:defRPr>
            </a:pPr>
            <a:r>
              <a:rPr lang="en-US"/>
              <a:t>Accuracy Analysis Results for Basecalling Tools</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Century" panose="02040604050505020304" pitchFamily="18" charset="0"/>
              <a:ea typeface="+mn-ea"/>
              <a:cs typeface="+mn-cs"/>
            </a:defRPr>
          </a:pPr>
          <a:endParaRPr lang="en-US"/>
        </a:p>
      </c:txPr>
    </c:title>
    <c:autoTitleDeleted val="0"/>
    <c:plotArea>
      <c:layout/>
      <c:barChart>
        <c:barDir val="col"/>
        <c:grouping val="clustered"/>
        <c:varyColors val="0"/>
        <c:ser>
          <c:idx val="0"/>
          <c:order val="0"/>
          <c:tx>
            <c:v>Identity (%)</c:v>
          </c:tx>
          <c:spPr>
            <a:solidFill>
              <a:srgbClr val="0070C0"/>
            </a:solidFill>
            <a:ln>
              <a:noFill/>
            </a:ln>
            <a:effectLst/>
          </c:spPr>
          <c:invertIfNegative val="0"/>
          <c:cat>
            <c:strRef>
              <c:f>Sheet1!$A$1:$A$15</c:f>
              <c:strCache>
                <c:ptCount val="15"/>
                <c:pt idx="0">
                  <c:v>PL.A</c:v>
                </c:pt>
                <c:pt idx="1">
                  <c:v>PL.B</c:v>
                </c:pt>
                <c:pt idx="2">
                  <c:v>PL.C</c:v>
                </c:pt>
                <c:pt idx="3">
                  <c:v>PL.A</c:v>
                </c:pt>
                <c:pt idx="4">
                  <c:v>PL.B</c:v>
                </c:pt>
                <c:pt idx="5">
                  <c:v>PL.C</c:v>
                </c:pt>
                <c:pt idx="6">
                  <c:v>PL.A</c:v>
                </c:pt>
                <c:pt idx="7">
                  <c:v>PL.B</c:v>
                </c:pt>
                <c:pt idx="8">
                  <c:v>PL.C</c:v>
                </c:pt>
                <c:pt idx="9">
                  <c:v>PL.A</c:v>
                </c:pt>
                <c:pt idx="10">
                  <c:v>PL.B</c:v>
                </c:pt>
                <c:pt idx="11">
                  <c:v>PL.C</c:v>
                </c:pt>
                <c:pt idx="12">
                  <c:v>PL.A</c:v>
                </c:pt>
                <c:pt idx="13">
                  <c:v>PL.B</c:v>
                </c:pt>
                <c:pt idx="14">
                  <c:v>PL.C</c:v>
                </c:pt>
              </c:strCache>
            </c:strRef>
          </c:cat>
          <c:val>
            <c:numRef>
              <c:f>Sheet1!$B$1:$B$15</c:f>
              <c:numCache>
                <c:formatCode>0.00</c:formatCode>
                <c:ptCount val="15"/>
                <c:pt idx="0">
                  <c:v>98.05</c:v>
                </c:pt>
                <c:pt idx="1">
                  <c:v>87.71</c:v>
                </c:pt>
                <c:pt idx="2">
                  <c:v>86.22</c:v>
                </c:pt>
                <c:pt idx="3">
                  <c:v>97.92</c:v>
                </c:pt>
                <c:pt idx="4">
                  <c:v>85.5</c:v>
                </c:pt>
                <c:pt idx="5">
                  <c:v>85.36</c:v>
                </c:pt>
                <c:pt idx="6">
                  <c:v>98.46</c:v>
                </c:pt>
                <c:pt idx="7">
                  <c:v>86.94</c:v>
                </c:pt>
                <c:pt idx="8">
                  <c:v>86.78</c:v>
                </c:pt>
                <c:pt idx="9">
                  <c:v>93.33</c:v>
                </c:pt>
                <c:pt idx="10">
                  <c:v>80.52</c:v>
                </c:pt>
                <c:pt idx="11">
                  <c:v>80.510000000000005</c:v>
                </c:pt>
                <c:pt idx="12">
                  <c:v>92.75</c:v>
                </c:pt>
                <c:pt idx="13">
                  <c:v>82.38</c:v>
                </c:pt>
                <c:pt idx="14">
                  <c:v>82.39</c:v>
                </c:pt>
              </c:numCache>
            </c:numRef>
          </c:val>
          <c:extLst>
            <c:ext xmlns:c16="http://schemas.microsoft.com/office/drawing/2014/chart" uri="{C3380CC4-5D6E-409C-BE32-E72D297353CC}">
              <c16:uniqueId val="{00000000-6A13-2141-B939-59E60C5830FA}"/>
            </c:ext>
          </c:extLst>
        </c:ser>
        <c:ser>
          <c:idx val="1"/>
          <c:order val="1"/>
          <c:tx>
            <c:v>Coverage (%)</c:v>
          </c:tx>
          <c:spPr>
            <a:solidFill>
              <a:srgbClr val="C00000"/>
            </a:solidFill>
            <a:ln>
              <a:noFill/>
            </a:ln>
            <a:effectLst/>
          </c:spPr>
          <c:invertIfNegative val="0"/>
          <c:cat>
            <c:strRef>
              <c:f>Sheet1!$A$1:$A$15</c:f>
              <c:strCache>
                <c:ptCount val="15"/>
                <c:pt idx="0">
                  <c:v>PL.A</c:v>
                </c:pt>
                <c:pt idx="1">
                  <c:v>PL.B</c:v>
                </c:pt>
                <c:pt idx="2">
                  <c:v>PL.C</c:v>
                </c:pt>
                <c:pt idx="3">
                  <c:v>PL.A</c:v>
                </c:pt>
                <c:pt idx="4">
                  <c:v>PL.B</c:v>
                </c:pt>
                <c:pt idx="5">
                  <c:v>PL.C</c:v>
                </c:pt>
                <c:pt idx="6">
                  <c:v>PL.A</c:v>
                </c:pt>
                <c:pt idx="7">
                  <c:v>PL.B</c:v>
                </c:pt>
                <c:pt idx="8">
                  <c:v>PL.C</c:v>
                </c:pt>
                <c:pt idx="9">
                  <c:v>PL.A</c:v>
                </c:pt>
                <c:pt idx="10">
                  <c:v>PL.B</c:v>
                </c:pt>
                <c:pt idx="11">
                  <c:v>PL.C</c:v>
                </c:pt>
                <c:pt idx="12">
                  <c:v>PL.A</c:v>
                </c:pt>
                <c:pt idx="13">
                  <c:v>PL.B</c:v>
                </c:pt>
                <c:pt idx="14">
                  <c:v>PL.C</c:v>
                </c:pt>
              </c:strCache>
            </c:strRef>
          </c:cat>
          <c:val>
            <c:numRef>
              <c:f>Sheet1!$C$1:$C$15</c:f>
              <c:numCache>
                <c:formatCode>0.00</c:formatCode>
                <c:ptCount val="15"/>
                <c:pt idx="0">
                  <c:v>99.92</c:v>
                </c:pt>
                <c:pt idx="1">
                  <c:v>94.85</c:v>
                </c:pt>
                <c:pt idx="2">
                  <c:v>96.95</c:v>
                </c:pt>
                <c:pt idx="3">
                  <c:v>99.97</c:v>
                </c:pt>
                <c:pt idx="4">
                  <c:v>92.76</c:v>
                </c:pt>
                <c:pt idx="5">
                  <c:v>91.16</c:v>
                </c:pt>
                <c:pt idx="6">
                  <c:v>99.9</c:v>
                </c:pt>
                <c:pt idx="7">
                  <c:v>90.04</c:v>
                </c:pt>
                <c:pt idx="8">
                  <c:v>89.86</c:v>
                </c:pt>
                <c:pt idx="9">
                  <c:v>28.93</c:v>
                </c:pt>
                <c:pt idx="10">
                  <c:v>42.92</c:v>
                </c:pt>
                <c:pt idx="11">
                  <c:v>41.32</c:v>
                </c:pt>
                <c:pt idx="12">
                  <c:v>99.16</c:v>
                </c:pt>
                <c:pt idx="13">
                  <c:v>65</c:v>
                </c:pt>
                <c:pt idx="14">
                  <c:v>64.92</c:v>
                </c:pt>
              </c:numCache>
            </c:numRef>
          </c:val>
          <c:extLst>
            <c:ext xmlns:c16="http://schemas.microsoft.com/office/drawing/2014/chart" uri="{C3380CC4-5D6E-409C-BE32-E72D297353CC}">
              <c16:uniqueId val="{00000001-6A13-2141-B939-59E60C5830FA}"/>
            </c:ext>
          </c:extLst>
        </c:ser>
        <c:dLbls>
          <c:showLegendKey val="0"/>
          <c:showVal val="0"/>
          <c:showCatName val="0"/>
          <c:showSerName val="0"/>
          <c:showPercent val="0"/>
          <c:showBubbleSize val="0"/>
        </c:dLbls>
        <c:gapWidth val="219"/>
        <c:overlap val="-27"/>
        <c:axId val="77035168"/>
        <c:axId val="83537248"/>
      </c:barChart>
      <c:lineChart>
        <c:grouping val="standard"/>
        <c:varyColors val="0"/>
        <c:ser>
          <c:idx val="2"/>
          <c:order val="2"/>
          <c:tx>
            <c:v># Mismatches</c:v>
          </c:tx>
          <c:spPr>
            <a:ln w="28575" cap="rnd">
              <a:solidFill>
                <a:srgbClr val="00B050"/>
              </a:solidFill>
              <a:round/>
            </a:ln>
            <a:effectLst/>
          </c:spPr>
          <c:marker>
            <c:symbol val="circle"/>
            <c:size val="8"/>
            <c:spPr>
              <a:solidFill>
                <a:srgbClr val="00B050"/>
              </a:solidFill>
              <a:ln w="9525">
                <a:solidFill>
                  <a:srgbClr val="00B050"/>
                </a:solidFill>
              </a:ln>
              <a:effectLst/>
            </c:spPr>
          </c:marker>
          <c:val>
            <c:numRef>
              <c:f>Sheet1!$D$1:$D$15</c:f>
              <c:numCache>
                <c:formatCode>#,##0</c:formatCode>
                <c:ptCount val="15"/>
                <c:pt idx="0">
                  <c:v>12378</c:v>
                </c:pt>
                <c:pt idx="1">
                  <c:v>249096</c:v>
                </c:pt>
                <c:pt idx="2">
                  <c:v>237747</c:v>
                </c:pt>
                <c:pt idx="3">
                  <c:v>11971</c:v>
                </c:pt>
                <c:pt idx="4">
                  <c:v>237518</c:v>
                </c:pt>
                <c:pt idx="5">
                  <c:v>232748</c:v>
                </c:pt>
                <c:pt idx="6">
                  <c:v>6777</c:v>
                </c:pt>
                <c:pt idx="7">
                  <c:v>184669</c:v>
                </c:pt>
                <c:pt idx="8">
                  <c:v>189192</c:v>
                </c:pt>
                <c:pt idx="9">
                  <c:v>21985</c:v>
                </c:pt>
                <c:pt idx="10">
                  <c:v>177589</c:v>
                </c:pt>
                <c:pt idx="11">
                  <c:v>171455</c:v>
                </c:pt>
                <c:pt idx="12">
                  <c:v>38803</c:v>
                </c:pt>
                <c:pt idx="13">
                  <c:v>199122</c:v>
                </c:pt>
                <c:pt idx="14">
                  <c:v>197914</c:v>
                </c:pt>
              </c:numCache>
            </c:numRef>
          </c:val>
          <c:smooth val="0"/>
          <c:extLst>
            <c:ext xmlns:c16="http://schemas.microsoft.com/office/drawing/2014/chart" uri="{C3380CC4-5D6E-409C-BE32-E72D297353CC}">
              <c16:uniqueId val="{00000002-6A13-2141-B939-59E60C5830FA}"/>
            </c:ext>
          </c:extLst>
        </c:ser>
        <c:ser>
          <c:idx val="3"/>
          <c:order val="3"/>
          <c:tx>
            <c:v># Indels</c:v>
          </c:tx>
          <c:spPr>
            <a:ln w="28575" cap="rnd">
              <a:solidFill>
                <a:srgbClr val="7030A0"/>
              </a:solidFill>
              <a:round/>
            </a:ln>
            <a:effectLst/>
          </c:spPr>
          <c:marker>
            <c:symbol val="diamond"/>
            <c:size val="8"/>
            <c:spPr>
              <a:solidFill>
                <a:srgbClr val="7030A0"/>
              </a:solidFill>
              <a:ln w="9525">
                <a:solidFill>
                  <a:srgbClr val="7030A0"/>
                </a:solidFill>
              </a:ln>
              <a:effectLst/>
            </c:spPr>
          </c:marker>
          <c:val>
            <c:numRef>
              <c:f>Sheet1!$E$1:$E$15</c:f>
              <c:numCache>
                <c:formatCode>#,##0</c:formatCode>
                <c:ptCount val="15"/>
                <c:pt idx="0">
                  <c:v>76990</c:v>
                </c:pt>
                <c:pt idx="1">
                  <c:v>372704</c:v>
                </c:pt>
                <c:pt idx="2">
                  <c:v>360199</c:v>
                </c:pt>
                <c:pt idx="3">
                  <c:v>83248</c:v>
                </c:pt>
                <c:pt idx="4">
                  <c:v>394852</c:v>
                </c:pt>
                <c:pt idx="5">
                  <c:v>389968</c:v>
                </c:pt>
                <c:pt idx="6">
                  <c:v>63597</c:v>
                </c:pt>
                <c:pt idx="7">
                  <c:v>363025</c:v>
                </c:pt>
                <c:pt idx="8">
                  <c:v>372245</c:v>
                </c:pt>
                <c:pt idx="9">
                  <c:v>61217</c:v>
                </c:pt>
                <c:pt idx="10">
                  <c:v>221092</c:v>
                </c:pt>
                <c:pt idx="11">
                  <c:v>213435</c:v>
                </c:pt>
                <c:pt idx="12">
                  <c:v>211551</c:v>
                </c:pt>
                <c:pt idx="13">
                  <c:v>335761</c:v>
                </c:pt>
                <c:pt idx="14">
                  <c:v>335064</c:v>
                </c:pt>
              </c:numCache>
            </c:numRef>
          </c:val>
          <c:smooth val="0"/>
          <c:extLst>
            <c:ext xmlns:c16="http://schemas.microsoft.com/office/drawing/2014/chart" uri="{C3380CC4-5D6E-409C-BE32-E72D297353CC}">
              <c16:uniqueId val="{00000003-6A13-2141-B939-59E60C5830FA}"/>
            </c:ext>
          </c:extLst>
        </c:ser>
        <c:dLbls>
          <c:showLegendKey val="0"/>
          <c:showVal val="0"/>
          <c:showCatName val="0"/>
          <c:showSerName val="0"/>
          <c:showPercent val="0"/>
          <c:showBubbleSize val="0"/>
        </c:dLbls>
        <c:marker val="1"/>
        <c:smooth val="0"/>
        <c:axId val="43779680"/>
        <c:axId val="76852736"/>
      </c:lineChart>
      <c:catAx>
        <c:axId val="770351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 spcFirstLastPara="1" vertOverflow="ellipsis" wrap="square" anchor="ctr" anchorCtr="1"/>
          <a:lstStyle/>
          <a:p>
            <a:pPr>
              <a:defRPr sz="11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83537248"/>
        <c:crosses val="autoZero"/>
        <c:auto val="1"/>
        <c:lblAlgn val="ctr"/>
        <c:lblOffset val="400"/>
        <c:noMultiLvlLbl val="0"/>
      </c:catAx>
      <c:valAx>
        <c:axId val="8353724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r>
                  <a:rPr lang="en-US"/>
                  <a:t>Percentage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77035168"/>
        <c:crosses val="autoZero"/>
        <c:crossBetween val="between"/>
      </c:valAx>
      <c:valAx>
        <c:axId val="76852736"/>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r>
                  <a:rPr lang="en-US" dirty="0"/>
                  <a:t># (</a:t>
                </a:r>
                <a:r>
                  <a:rPr lang="en-US" dirty="0" err="1"/>
                  <a:t>KBp</a:t>
                </a:r>
                <a:r>
                  <a:rPr lang="en-US" dirty="0"/>
                  <a:t>)</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43779680"/>
        <c:crosses val="max"/>
        <c:crossBetween val="between"/>
        <c:dispUnits>
          <c:builtInUnit val="thousands"/>
        </c:dispUnits>
      </c:valAx>
      <c:catAx>
        <c:axId val="43779680"/>
        <c:scaling>
          <c:orientation val="minMax"/>
        </c:scaling>
        <c:delete val="1"/>
        <c:axPos val="b"/>
        <c:majorTickMark val="out"/>
        <c:minorTickMark val="none"/>
        <c:tickLblPos val="nextTo"/>
        <c:crossAx val="76852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latin typeface="Century" panose="02040604050505020304" pitchFamily="18"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Century" panose="02040604050505020304" pitchFamily="18" charset="0"/>
                <a:ea typeface="+mn-ea"/>
                <a:cs typeface="+mn-cs"/>
              </a:defRPr>
            </a:pPr>
            <a:r>
              <a:rPr lang="en-US"/>
              <a:t>Accuracy Analysis Results for Basecalling Tools</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Century" panose="02040604050505020304" pitchFamily="18" charset="0"/>
              <a:ea typeface="+mn-ea"/>
              <a:cs typeface="+mn-cs"/>
            </a:defRPr>
          </a:pPr>
          <a:endParaRPr lang="en-US"/>
        </a:p>
      </c:txPr>
    </c:title>
    <c:autoTitleDeleted val="0"/>
    <c:plotArea>
      <c:layout/>
      <c:barChart>
        <c:barDir val="col"/>
        <c:grouping val="clustered"/>
        <c:varyColors val="0"/>
        <c:ser>
          <c:idx val="0"/>
          <c:order val="0"/>
          <c:tx>
            <c:v>Identity (%)</c:v>
          </c:tx>
          <c:spPr>
            <a:solidFill>
              <a:srgbClr val="0070C0"/>
            </a:solidFill>
            <a:ln>
              <a:noFill/>
            </a:ln>
            <a:effectLst/>
          </c:spPr>
          <c:invertIfNegative val="0"/>
          <c:cat>
            <c:strRef>
              <c:f>Sheet1!$A$1:$A$15</c:f>
              <c:strCache>
                <c:ptCount val="15"/>
                <c:pt idx="0">
                  <c:v>PL.A</c:v>
                </c:pt>
                <c:pt idx="1">
                  <c:v>PL.B</c:v>
                </c:pt>
                <c:pt idx="2">
                  <c:v>PL.C</c:v>
                </c:pt>
                <c:pt idx="3">
                  <c:v>PL.A</c:v>
                </c:pt>
                <c:pt idx="4">
                  <c:v>PL.B</c:v>
                </c:pt>
                <c:pt idx="5">
                  <c:v>PL.C</c:v>
                </c:pt>
                <c:pt idx="6">
                  <c:v>PL.A</c:v>
                </c:pt>
                <c:pt idx="7">
                  <c:v>PL.B</c:v>
                </c:pt>
                <c:pt idx="8">
                  <c:v>PL.C</c:v>
                </c:pt>
                <c:pt idx="9">
                  <c:v>PL.A</c:v>
                </c:pt>
                <c:pt idx="10">
                  <c:v>PL.B</c:v>
                </c:pt>
                <c:pt idx="11">
                  <c:v>PL.C</c:v>
                </c:pt>
                <c:pt idx="12">
                  <c:v>PL.A</c:v>
                </c:pt>
                <c:pt idx="13">
                  <c:v>PL.B</c:v>
                </c:pt>
                <c:pt idx="14">
                  <c:v>PL.C</c:v>
                </c:pt>
              </c:strCache>
            </c:strRef>
          </c:cat>
          <c:val>
            <c:numRef>
              <c:f>Sheet1!$B$1:$B$15</c:f>
              <c:numCache>
                <c:formatCode>0.00</c:formatCode>
                <c:ptCount val="15"/>
                <c:pt idx="0">
                  <c:v>98.05</c:v>
                </c:pt>
                <c:pt idx="1">
                  <c:v>87.71</c:v>
                </c:pt>
                <c:pt idx="2">
                  <c:v>86.22</c:v>
                </c:pt>
                <c:pt idx="3">
                  <c:v>97.92</c:v>
                </c:pt>
                <c:pt idx="4">
                  <c:v>85.5</c:v>
                </c:pt>
                <c:pt idx="5">
                  <c:v>85.36</c:v>
                </c:pt>
                <c:pt idx="6">
                  <c:v>98.46</c:v>
                </c:pt>
                <c:pt idx="7">
                  <c:v>86.94</c:v>
                </c:pt>
                <c:pt idx="8">
                  <c:v>86.78</c:v>
                </c:pt>
                <c:pt idx="9">
                  <c:v>93.33</c:v>
                </c:pt>
                <c:pt idx="10">
                  <c:v>80.52</c:v>
                </c:pt>
                <c:pt idx="11">
                  <c:v>80.510000000000005</c:v>
                </c:pt>
                <c:pt idx="12">
                  <c:v>92.75</c:v>
                </c:pt>
                <c:pt idx="13">
                  <c:v>82.38</c:v>
                </c:pt>
                <c:pt idx="14">
                  <c:v>82.39</c:v>
                </c:pt>
              </c:numCache>
            </c:numRef>
          </c:val>
          <c:extLst>
            <c:ext xmlns:c16="http://schemas.microsoft.com/office/drawing/2014/chart" uri="{C3380CC4-5D6E-409C-BE32-E72D297353CC}">
              <c16:uniqueId val="{00000000-6A13-2141-B939-59E60C5830FA}"/>
            </c:ext>
          </c:extLst>
        </c:ser>
        <c:ser>
          <c:idx val="1"/>
          <c:order val="1"/>
          <c:tx>
            <c:v>Coverage (%)</c:v>
          </c:tx>
          <c:spPr>
            <a:solidFill>
              <a:srgbClr val="C00000"/>
            </a:solidFill>
            <a:ln>
              <a:noFill/>
            </a:ln>
            <a:effectLst/>
          </c:spPr>
          <c:invertIfNegative val="0"/>
          <c:cat>
            <c:strRef>
              <c:f>Sheet1!$A$1:$A$15</c:f>
              <c:strCache>
                <c:ptCount val="15"/>
                <c:pt idx="0">
                  <c:v>PL.A</c:v>
                </c:pt>
                <c:pt idx="1">
                  <c:v>PL.B</c:v>
                </c:pt>
                <c:pt idx="2">
                  <c:v>PL.C</c:v>
                </c:pt>
                <c:pt idx="3">
                  <c:v>PL.A</c:v>
                </c:pt>
                <c:pt idx="4">
                  <c:v>PL.B</c:v>
                </c:pt>
                <c:pt idx="5">
                  <c:v>PL.C</c:v>
                </c:pt>
                <c:pt idx="6">
                  <c:v>PL.A</c:v>
                </c:pt>
                <c:pt idx="7">
                  <c:v>PL.B</c:v>
                </c:pt>
                <c:pt idx="8">
                  <c:v>PL.C</c:v>
                </c:pt>
                <c:pt idx="9">
                  <c:v>PL.A</c:v>
                </c:pt>
                <c:pt idx="10">
                  <c:v>PL.B</c:v>
                </c:pt>
                <c:pt idx="11">
                  <c:v>PL.C</c:v>
                </c:pt>
                <c:pt idx="12">
                  <c:v>PL.A</c:v>
                </c:pt>
                <c:pt idx="13">
                  <c:v>PL.B</c:v>
                </c:pt>
                <c:pt idx="14">
                  <c:v>PL.C</c:v>
                </c:pt>
              </c:strCache>
            </c:strRef>
          </c:cat>
          <c:val>
            <c:numRef>
              <c:f>Sheet1!$C$1:$C$15</c:f>
              <c:numCache>
                <c:formatCode>0.00</c:formatCode>
                <c:ptCount val="15"/>
                <c:pt idx="0">
                  <c:v>99.92</c:v>
                </c:pt>
                <c:pt idx="1">
                  <c:v>94.85</c:v>
                </c:pt>
                <c:pt idx="2">
                  <c:v>96.95</c:v>
                </c:pt>
                <c:pt idx="3">
                  <c:v>99.97</c:v>
                </c:pt>
                <c:pt idx="4">
                  <c:v>92.76</c:v>
                </c:pt>
                <c:pt idx="5">
                  <c:v>91.16</c:v>
                </c:pt>
                <c:pt idx="6">
                  <c:v>99.9</c:v>
                </c:pt>
                <c:pt idx="7">
                  <c:v>90.04</c:v>
                </c:pt>
                <c:pt idx="8">
                  <c:v>89.86</c:v>
                </c:pt>
                <c:pt idx="9">
                  <c:v>28.93</c:v>
                </c:pt>
                <c:pt idx="10">
                  <c:v>42.92</c:v>
                </c:pt>
                <c:pt idx="11">
                  <c:v>41.32</c:v>
                </c:pt>
                <c:pt idx="12">
                  <c:v>99.16</c:v>
                </c:pt>
                <c:pt idx="13">
                  <c:v>65</c:v>
                </c:pt>
                <c:pt idx="14">
                  <c:v>64.92</c:v>
                </c:pt>
              </c:numCache>
            </c:numRef>
          </c:val>
          <c:extLst>
            <c:ext xmlns:c16="http://schemas.microsoft.com/office/drawing/2014/chart" uri="{C3380CC4-5D6E-409C-BE32-E72D297353CC}">
              <c16:uniqueId val="{00000001-6A13-2141-B939-59E60C5830FA}"/>
            </c:ext>
          </c:extLst>
        </c:ser>
        <c:dLbls>
          <c:showLegendKey val="0"/>
          <c:showVal val="0"/>
          <c:showCatName val="0"/>
          <c:showSerName val="0"/>
          <c:showPercent val="0"/>
          <c:showBubbleSize val="0"/>
        </c:dLbls>
        <c:gapWidth val="219"/>
        <c:overlap val="-27"/>
        <c:axId val="77035168"/>
        <c:axId val="83537248"/>
      </c:barChart>
      <c:lineChart>
        <c:grouping val="standard"/>
        <c:varyColors val="0"/>
        <c:ser>
          <c:idx val="2"/>
          <c:order val="2"/>
          <c:tx>
            <c:v># Mismatches</c:v>
          </c:tx>
          <c:spPr>
            <a:ln w="28575" cap="rnd">
              <a:solidFill>
                <a:srgbClr val="00B050"/>
              </a:solidFill>
              <a:round/>
            </a:ln>
            <a:effectLst/>
          </c:spPr>
          <c:marker>
            <c:symbol val="circle"/>
            <c:size val="8"/>
            <c:spPr>
              <a:solidFill>
                <a:srgbClr val="00B050"/>
              </a:solidFill>
              <a:ln w="9525">
                <a:solidFill>
                  <a:srgbClr val="00B050"/>
                </a:solidFill>
              </a:ln>
              <a:effectLst/>
            </c:spPr>
          </c:marker>
          <c:val>
            <c:numRef>
              <c:f>Sheet1!$D$1:$D$15</c:f>
              <c:numCache>
                <c:formatCode>#,##0</c:formatCode>
                <c:ptCount val="15"/>
                <c:pt idx="0">
                  <c:v>12378</c:v>
                </c:pt>
                <c:pt idx="1">
                  <c:v>249096</c:v>
                </c:pt>
                <c:pt idx="2">
                  <c:v>237747</c:v>
                </c:pt>
                <c:pt idx="3">
                  <c:v>11971</c:v>
                </c:pt>
                <c:pt idx="4">
                  <c:v>237518</c:v>
                </c:pt>
                <c:pt idx="5">
                  <c:v>232748</c:v>
                </c:pt>
                <c:pt idx="6">
                  <c:v>6777</c:v>
                </c:pt>
                <c:pt idx="7">
                  <c:v>184669</c:v>
                </c:pt>
                <c:pt idx="8">
                  <c:v>189192</c:v>
                </c:pt>
                <c:pt idx="9">
                  <c:v>21985</c:v>
                </c:pt>
                <c:pt idx="10">
                  <c:v>177589</c:v>
                </c:pt>
                <c:pt idx="11">
                  <c:v>171455</c:v>
                </c:pt>
                <c:pt idx="12">
                  <c:v>38803</c:v>
                </c:pt>
                <c:pt idx="13">
                  <c:v>199122</c:v>
                </c:pt>
                <c:pt idx="14">
                  <c:v>197914</c:v>
                </c:pt>
              </c:numCache>
            </c:numRef>
          </c:val>
          <c:smooth val="0"/>
          <c:extLst>
            <c:ext xmlns:c16="http://schemas.microsoft.com/office/drawing/2014/chart" uri="{C3380CC4-5D6E-409C-BE32-E72D297353CC}">
              <c16:uniqueId val="{00000002-6A13-2141-B939-59E60C5830FA}"/>
            </c:ext>
          </c:extLst>
        </c:ser>
        <c:ser>
          <c:idx val="3"/>
          <c:order val="3"/>
          <c:tx>
            <c:v># Indels</c:v>
          </c:tx>
          <c:spPr>
            <a:ln w="28575" cap="rnd">
              <a:solidFill>
                <a:srgbClr val="7030A0"/>
              </a:solidFill>
              <a:round/>
            </a:ln>
            <a:effectLst/>
          </c:spPr>
          <c:marker>
            <c:symbol val="diamond"/>
            <c:size val="8"/>
            <c:spPr>
              <a:solidFill>
                <a:srgbClr val="7030A0"/>
              </a:solidFill>
              <a:ln w="9525">
                <a:solidFill>
                  <a:srgbClr val="7030A0"/>
                </a:solidFill>
              </a:ln>
              <a:effectLst/>
            </c:spPr>
          </c:marker>
          <c:val>
            <c:numRef>
              <c:f>Sheet1!$E$1:$E$15</c:f>
              <c:numCache>
                <c:formatCode>#,##0</c:formatCode>
                <c:ptCount val="15"/>
                <c:pt idx="0">
                  <c:v>76990</c:v>
                </c:pt>
                <c:pt idx="1">
                  <c:v>372704</c:v>
                </c:pt>
                <c:pt idx="2">
                  <c:v>360199</c:v>
                </c:pt>
                <c:pt idx="3">
                  <c:v>83248</c:v>
                </c:pt>
                <c:pt idx="4">
                  <c:v>394852</c:v>
                </c:pt>
                <c:pt idx="5">
                  <c:v>389968</c:v>
                </c:pt>
                <c:pt idx="6">
                  <c:v>63597</c:v>
                </c:pt>
                <c:pt idx="7">
                  <c:v>363025</c:v>
                </c:pt>
                <c:pt idx="8">
                  <c:v>372245</c:v>
                </c:pt>
                <c:pt idx="9">
                  <c:v>61217</c:v>
                </c:pt>
                <c:pt idx="10">
                  <c:v>221092</c:v>
                </c:pt>
                <c:pt idx="11">
                  <c:v>213435</c:v>
                </c:pt>
                <c:pt idx="12">
                  <c:v>211551</c:v>
                </c:pt>
                <c:pt idx="13">
                  <c:v>335761</c:v>
                </c:pt>
                <c:pt idx="14">
                  <c:v>335064</c:v>
                </c:pt>
              </c:numCache>
            </c:numRef>
          </c:val>
          <c:smooth val="0"/>
          <c:extLst>
            <c:ext xmlns:c16="http://schemas.microsoft.com/office/drawing/2014/chart" uri="{C3380CC4-5D6E-409C-BE32-E72D297353CC}">
              <c16:uniqueId val="{00000003-6A13-2141-B939-59E60C5830FA}"/>
            </c:ext>
          </c:extLst>
        </c:ser>
        <c:dLbls>
          <c:showLegendKey val="0"/>
          <c:showVal val="0"/>
          <c:showCatName val="0"/>
          <c:showSerName val="0"/>
          <c:showPercent val="0"/>
          <c:showBubbleSize val="0"/>
        </c:dLbls>
        <c:marker val="1"/>
        <c:smooth val="0"/>
        <c:axId val="43779680"/>
        <c:axId val="76852736"/>
      </c:lineChart>
      <c:catAx>
        <c:axId val="770351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 spcFirstLastPara="1" vertOverflow="ellipsis" wrap="square" anchor="ctr" anchorCtr="1"/>
          <a:lstStyle/>
          <a:p>
            <a:pPr>
              <a:defRPr sz="11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83537248"/>
        <c:crosses val="autoZero"/>
        <c:auto val="1"/>
        <c:lblAlgn val="ctr"/>
        <c:lblOffset val="400"/>
        <c:noMultiLvlLbl val="0"/>
      </c:catAx>
      <c:valAx>
        <c:axId val="8353724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r>
                  <a:rPr lang="en-US"/>
                  <a:t>Percentage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77035168"/>
        <c:crosses val="autoZero"/>
        <c:crossBetween val="between"/>
      </c:valAx>
      <c:valAx>
        <c:axId val="76852736"/>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r>
                  <a:rPr lang="en-US" dirty="0"/>
                  <a:t># (</a:t>
                </a:r>
                <a:r>
                  <a:rPr lang="en-US" dirty="0" err="1"/>
                  <a:t>KBp</a:t>
                </a:r>
                <a:r>
                  <a:rPr lang="en-US" dirty="0"/>
                  <a:t>)</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43779680"/>
        <c:crosses val="max"/>
        <c:crossBetween val="between"/>
        <c:dispUnits>
          <c:builtInUnit val="thousands"/>
        </c:dispUnits>
      </c:valAx>
      <c:catAx>
        <c:axId val="43779680"/>
        <c:scaling>
          <c:orientation val="minMax"/>
        </c:scaling>
        <c:delete val="1"/>
        <c:axPos val="b"/>
        <c:majorTickMark val="out"/>
        <c:minorTickMark val="none"/>
        <c:tickLblPos val="nextTo"/>
        <c:crossAx val="76852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latin typeface="Century" panose="02040604050505020304" pitchFamily="18"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Century" panose="02040604050505020304" pitchFamily="18" charset="0"/>
                <a:ea typeface="+mn-ea"/>
                <a:cs typeface="+mn-cs"/>
              </a:defRPr>
            </a:pPr>
            <a:r>
              <a:rPr lang="en-US"/>
              <a:t>Accuracy Analysis Results for Read-to-Read</a:t>
            </a:r>
            <a:r>
              <a:rPr lang="en-US" baseline="0"/>
              <a:t> Overlap Finding</a:t>
            </a:r>
            <a:r>
              <a:rPr lang="en-US"/>
              <a:t> Tools</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Century" panose="02040604050505020304" pitchFamily="18" charset="0"/>
              <a:ea typeface="+mn-ea"/>
              <a:cs typeface="+mn-cs"/>
            </a:defRPr>
          </a:pPr>
          <a:endParaRPr lang="en-US"/>
        </a:p>
      </c:txPr>
    </c:title>
    <c:autoTitleDeleted val="0"/>
    <c:plotArea>
      <c:layout/>
      <c:barChart>
        <c:barDir val="col"/>
        <c:grouping val="clustered"/>
        <c:varyColors val="0"/>
        <c:ser>
          <c:idx val="0"/>
          <c:order val="0"/>
          <c:tx>
            <c:v>Identity (%)</c:v>
          </c:tx>
          <c:spPr>
            <a:solidFill>
              <a:srgbClr val="0070C0"/>
            </a:solidFill>
            <a:ln>
              <a:noFill/>
            </a:ln>
            <a:effectLst/>
          </c:spPr>
          <c:invertIfNegative val="0"/>
          <c:cat>
            <c:strRef>
              <c:f>Sheet2!$A$1:$A$10</c:f>
              <c:strCache>
                <c:ptCount val="10"/>
                <c:pt idx="0">
                  <c:v>PL.A</c:v>
                </c:pt>
                <c:pt idx="1">
                  <c:v>PL.B</c:v>
                </c:pt>
                <c:pt idx="2">
                  <c:v>PL.C</c:v>
                </c:pt>
                <c:pt idx="3">
                  <c:v>PL.D</c:v>
                </c:pt>
                <c:pt idx="4">
                  <c:v>PL.E</c:v>
                </c:pt>
                <c:pt idx="5">
                  <c:v>PL.A</c:v>
                </c:pt>
                <c:pt idx="6">
                  <c:v>PL.B</c:v>
                </c:pt>
                <c:pt idx="7">
                  <c:v>PL.C</c:v>
                </c:pt>
                <c:pt idx="8">
                  <c:v>PL.D</c:v>
                </c:pt>
                <c:pt idx="9">
                  <c:v>PL.E</c:v>
                </c:pt>
              </c:strCache>
            </c:strRef>
          </c:cat>
          <c:val>
            <c:numRef>
              <c:f>Sheet2!$B$1:$B$10</c:f>
              <c:numCache>
                <c:formatCode>0.00</c:formatCode>
                <c:ptCount val="10"/>
                <c:pt idx="0">
                  <c:v>87.71</c:v>
                </c:pt>
                <c:pt idx="1">
                  <c:v>85.5</c:v>
                </c:pt>
                <c:pt idx="2">
                  <c:v>86.94</c:v>
                </c:pt>
                <c:pt idx="3">
                  <c:v>80.52</c:v>
                </c:pt>
                <c:pt idx="4">
                  <c:v>82.38</c:v>
                </c:pt>
                <c:pt idx="5">
                  <c:v>86.22</c:v>
                </c:pt>
                <c:pt idx="6">
                  <c:v>85.36</c:v>
                </c:pt>
                <c:pt idx="7">
                  <c:v>86.78</c:v>
                </c:pt>
                <c:pt idx="8">
                  <c:v>80.510000000000005</c:v>
                </c:pt>
                <c:pt idx="9">
                  <c:v>82.39</c:v>
                </c:pt>
              </c:numCache>
            </c:numRef>
          </c:val>
          <c:extLst>
            <c:ext xmlns:c16="http://schemas.microsoft.com/office/drawing/2014/chart" uri="{C3380CC4-5D6E-409C-BE32-E72D297353CC}">
              <c16:uniqueId val="{00000000-AD67-324E-B853-E3B1D19AE695}"/>
            </c:ext>
          </c:extLst>
        </c:ser>
        <c:ser>
          <c:idx val="1"/>
          <c:order val="1"/>
          <c:tx>
            <c:v>Coverage (%)</c:v>
          </c:tx>
          <c:spPr>
            <a:solidFill>
              <a:srgbClr val="C00000"/>
            </a:solidFill>
            <a:ln>
              <a:noFill/>
            </a:ln>
            <a:effectLst/>
          </c:spPr>
          <c:invertIfNegative val="0"/>
          <c:cat>
            <c:strRef>
              <c:f>Sheet2!$A$1:$A$10</c:f>
              <c:strCache>
                <c:ptCount val="10"/>
                <c:pt idx="0">
                  <c:v>PL.A</c:v>
                </c:pt>
                <c:pt idx="1">
                  <c:v>PL.B</c:v>
                </c:pt>
                <c:pt idx="2">
                  <c:v>PL.C</c:v>
                </c:pt>
                <c:pt idx="3">
                  <c:v>PL.D</c:v>
                </c:pt>
                <c:pt idx="4">
                  <c:v>PL.E</c:v>
                </c:pt>
                <c:pt idx="5">
                  <c:v>PL.A</c:v>
                </c:pt>
                <c:pt idx="6">
                  <c:v>PL.B</c:v>
                </c:pt>
                <c:pt idx="7">
                  <c:v>PL.C</c:v>
                </c:pt>
                <c:pt idx="8">
                  <c:v>PL.D</c:v>
                </c:pt>
                <c:pt idx="9">
                  <c:v>PL.E</c:v>
                </c:pt>
              </c:strCache>
            </c:strRef>
          </c:cat>
          <c:val>
            <c:numRef>
              <c:f>Sheet2!$C$1:$C$10</c:f>
              <c:numCache>
                <c:formatCode>0.00</c:formatCode>
                <c:ptCount val="10"/>
                <c:pt idx="0">
                  <c:v>94.85</c:v>
                </c:pt>
                <c:pt idx="1">
                  <c:v>92.76</c:v>
                </c:pt>
                <c:pt idx="2">
                  <c:v>90.04</c:v>
                </c:pt>
                <c:pt idx="3">
                  <c:v>42.92</c:v>
                </c:pt>
                <c:pt idx="4">
                  <c:v>65</c:v>
                </c:pt>
                <c:pt idx="5">
                  <c:v>96.95</c:v>
                </c:pt>
                <c:pt idx="6">
                  <c:v>91.16</c:v>
                </c:pt>
                <c:pt idx="7">
                  <c:v>89.86</c:v>
                </c:pt>
                <c:pt idx="8">
                  <c:v>41.32</c:v>
                </c:pt>
                <c:pt idx="9">
                  <c:v>64.92</c:v>
                </c:pt>
              </c:numCache>
            </c:numRef>
          </c:val>
          <c:extLst>
            <c:ext xmlns:c16="http://schemas.microsoft.com/office/drawing/2014/chart" uri="{C3380CC4-5D6E-409C-BE32-E72D297353CC}">
              <c16:uniqueId val="{00000001-AD67-324E-B853-E3B1D19AE695}"/>
            </c:ext>
          </c:extLst>
        </c:ser>
        <c:dLbls>
          <c:showLegendKey val="0"/>
          <c:showVal val="0"/>
          <c:showCatName val="0"/>
          <c:showSerName val="0"/>
          <c:showPercent val="0"/>
          <c:showBubbleSize val="0"/>
        </c:dLbls>
        <c:gapWidth val="219"/>
        <c:overlap val="-27"/>
        <c:axId val="77035168"/>
        <c:axId val="83537248"/>
      </c:barChart>
      <c:lineChart>
        <c:grouping val="standard"/>
        <c:varyColors val="0"/>
        <c:ser>
          <c:idx val="2"/>
          <c:order val="2"/>
          <c:tx>
            <c:v># Mismatches</c:v>
          </c:tx>
          <c:spPr>
            <a:ln w="28575" cap="rnd">
              <a:solidFill>
                <a:srgbClr val="00B050"/>
              </a:solidFill>
              <a:round/>
            </a:ln>
            <a:effectLst/>
          </c:spPr>
          <c:marker>
            <c:symbol val="circle"/>
            <c:size val="8"/>
            <c:spPr>
              <a:solidFill>
                <a:srgbClr val="00B050"/>
              </a:solidFill>
              <a:ln w="9525">
                <a:solidFill>
                  <a:srgbClr val="00B050"/>
                </a:solidFill>
              </a:ln>
              <a:effectLst/>
            </c:spPr>
          </c:marker>
          <c:val>
            <c:numRef>
              <c:f>Sheet2!$D$1:$D$10</c:f>
              <c:numCache>
                <c:formatCode>#,##0</c:formatCode>
                <c:ptCount val="10"/>
                <c:pt idx="0">
                  <c:v>249096</c:v>
                </c:pt>
                <c:pt idx="1">
                  <c:v>237518</c:v>
                </c:pt>
                <c:pt idx="2">
                  <c:v>184669</c:v>
                </c:pt>
                <c:pt idx="3">
                  <c:v>177589</c:v>
                </c:pt>
                <c:pt idx="4">
                  <c:v>199122</c:v>
                </c:pt>
                <c:pt idx="5">
                  <c:v>237747</c:v>
                </c:pt>
                <c:pt idx="6">
                  <c:v>232748</c:v>
                </c:pt>
                <c:pt idx="7">
                  <c:v>189192</c:v>
                </c:pt>
                <c:pt idx="8">
                  <c:v>171455</c:v>
                </c:pt>
                <c:pt idx="9">
                  <c:v>197914</c:v>
                </c:pt>
              </c:numCache>
            </c:numRef>
          </c:val>
          <c:smooth val="0"/>
          <c:extLst>
            <c:ext xmlns:c16="http://schemas.microsoft.com/office/drawing/2014/chart" uri="{C3380CC4-5D6E-409C-BE32-E72D297353CC}">
              <c16:uniqueId val="{00000002-AD67-324E-B853-E3B1D19AE695}"/>
            </c:ext>
          </c:extLst>
        </c:ser>
        <c:ser>
          <c:idx val="3"/>
          <c:order val="3"/>
          <c:tx>
            <c:v># Indels</c:v>
          </c:tx>
          <c:spPr>
            <a:ln w="28575" cap="rnd">
              <a:solidFill>
                <a:srgbClr val="7030A0"/>
              </a:solidFill>
              <a:round/>
            </a:ln>
            <a:effectLst/>
          </c:spPr>
          <c:marker>
            <c:symbol val="diamond"/>
            <c:size val="8"/>
            <c:spPr>
              <a:solidFill>
                <a:srgbClr val="7030A0"/>
              </a:solidFill>
              <a:ln w="9525">
                <a:solidFill>
                  <a:srgbClr val="7030A0"/>
                </a:solidFill>
              </a:ln>
              <a:effectLst/>
            </c:spPr>
          </c:marker>
          <c:val>
            <c:numRef>
              <c:f>Sheet2!$E$1:$E$10</c:f>
              <c:numCache>
                <c:formatCode>#,##0</c:formatCode>
                <c:ptCount val="10"/>
                <c:pt idx="0">
                  <c:v>372704</c:v>
                </c:pt>
                <c:pt idx="1">
                  <c:v>394852</c:v>
                </c:pt>
                <c:pt idx="2">
                  <c:v>363025</c:v>
                </c:pt>
                <c:pt idx="3">
                  <c:v>221092</c:v>
                </c:pt>
                <c:pt idx="4">
                  <c:v>335761</c:v>
                </c:pt>
                <c:pt idx="5">
                  <c:v>360199</c:v>
                </c:pt>
                <c:pt idx="6">
                  <c:v>389968</c:v>
                </c:pt>
                <c:pt idx="7">
                  <c:v>372245</c:v>
                </c:pt>
                <c:pt idx="8">
                  <c:v>213435</c:v>
                </c:pt>
                <c:pt idx="9">
                  <c:v>335064</c:v>
                </c:pt>
              </c:numCache>
            </c:numRef>
          </c:val>
          <c:smooth val="0"/>
          <c:extLst>
            <c:ext xmlns:c16="http://schemas.microsoft.com/office/drawing/2014/chart" uri="{C3380CC4-5D6E-409C-BE32-E72D297353CC}">
              <c16:uniqueId val="{00000003-AD67-324E-B853-E3B1D19AE695}"/>
            </c:ext>
          </c:extLst>
        </c:ser>
        <c:dLbls>
          <c:showLegendKey val="0"/>
          <c:showVal val="0"/>
          <c:showCatName val="0"/>
          <c:showSerName val="0"/>
          <c:showPercent val="0"/>
          <c:showBubbleSize val="0"/>
        </c:dLbls>
        <c:marker val="1"/>
        <c:smooth val="0"/>
        <c:axId val="43779680"/>
        <c:axId val="76852736"/>
      </c:lineChart>
      <c:catAx>
        <c:axId val="770351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83537248"/>
        <c:crosses val="autoZero"/>
        <c:auto val="1"/>
        <c:lblAlgn val="ctr"/>
        <c:lblOffset val="400"/>
        <c:noMultiLvlLbl val="0"/>
      </c:catAx>
      <c:valAx>
        <c:axId val="8353724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r>
                  <a:rPr lang="en-US"/>
                  <a:t>Percentage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77035168"/>
        <c:crosses val="autoZero"/>
        <c:crossBetween val="between"/>
      </c:valAx>
      <c:valAx>
        <c:axId val="76852736"/>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r>
                  <a:rPr lang="en-US" dirty="0"/>
                  <a:t># (</a:t>
                </a:r>
                <a:r>
                  <a:rPr lang="en-US" dirty="0" err="1"/>
                  <a:t>KBp</a:t>
                </a:r>
                <a:r>
                  <a:rPr lang="en-US" dirty="0"/>
                  <a:t>)</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crossAx val="43779680"/>
        <c:crosses val="max"/>
        <c:crossBetween val="between"/>
        <c:dispUnits>
          <c:builtInUnit val="thousands"/>
        </c:dispUnits>
      </c:valAx>
      <c:catAx>
        <c:axId val="43779680"/>
        <c:scaling>
          <c:orientation val="minMax"/>
        </c:scaling>
        <c:delete val="1"/>
        <c:axPos val="b"/>
        <c:majorTickMark val="out"/>
        <c:minorTickMark val="none"/>
        <c:tickLblPos val="nextTo"/>
        <c:crossAx val="76852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Century" panose="020406040505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latin typeface="Century" panose="02040604050505020304" pitchFamily="18"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0.10623</cdr:x>
      <cdr:y>0.85426</cdr:y>
    </cdr:from>
    <cdr:to>
      <cdr:x>0.27027</cdr:x>
      <cdr:y>0.85426</cdr:y>
    </cdr:to>
    <cdr:cxnSp macro="">
      <cdr:nvCxnSpPr>
        <cdr:cNvPr id="3" name="Straight Arrow Connector 2">
          <a:extLst xmlns:a="http://schemas.openxmlformats.org/drawingml/2006/main">
            <a:ext uri="{FF2B5EF4-FFF2-40B4-BE49-F238E27FC236}">
              <a16:creationId xmlns:a16="http://schemas.microsoft.com/office/drawing/2014/main" id="{8EE41E2E-B97E-0648-B556-305D272CFC32}"/>
            </a:ext>
          </a:extLst>
        </cdr:cNvPr>
        <cdr:cNvCxnSpPr/>
      </cdr:nvCxnSpPr>
      <cdr:spPr>
        <a:xfrm xmlns:a="http://schemas.openxmlformats.org/drawingml/2006/main">
          <a:off x="842532" y="4231244"/>
          <a:ext cx="1300976"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0.2681</cdr:x>
      <cdr:y>0.85397</cdr:y>
    </cdr:from>
    <cdr:to>
      <cdr:x>0.424</cdr:x>
      <cdr:y>0.85397</cdr:y>
    </cdr:to>
    <cdr:cxnSp macro="">
      <cdr:nvCxnSpPr>
        <cdr:cNvPr id="5" name="Straight Arrow Connector 4">
          <a:extLst xmlns:a="http://schemas.openxmlformats.org/drawingml/2006/main">
            <a:ext uri="{FF2B5EF4-FFF2-40B4-BE49-F238E27FC236}">
              <a16:creationId xmlns:a16="http://schemas.microsoft.com/office/drawing/2014/main" id="{3A6C8EE5-141A-F14C-A329-F0834CB80054}"/>
            </a:ext>
          </a:extLst>
        </cdr:cNvPr>
        <cdr:cNvCxnSpPr/>
      </cdr:nvCxnSpPr>
      <cdr:spPr>
        <a:xfrm xmlns:a="http://schemas.openxmlformats.org/drawingml/2006/main">
          <a:off x="2126238" y="4229807"/>
          <a:ext cx="1236470"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0.424</cdr:x>
      <cdr:y>0.85397</cdr:y>
    </cdr:from>
    <cdr:to>
      <cdr:x>0.57586</cdr:x>
      <cdr:y>0.85397</cdr:y>
    </cdr:to>
    <cdr:cxnSp macro="">
      <cdr:nvCxnSpPr>
        <cdr:cNvPr id="6" name="Straight Arrow Connector 5">
          <a:extLst xmlns:a="http://schemas.openxmlformats.org/drawingml/2006/main">
            <a:ext uri="{FF2B5EF4-FFF2-40B4-BE49-F238E27FC236}">
              <a16:creationId xmlns:a16="http://schemas.microsoft.com/office/drawing/2014/main" id="{AF4F8066-18F4-504C-877A-85FB10F48E9D}"/>
            </a:ext>
          </a:extLst>
        </cdr:cNvPr>
        <cdr:cNvCxnSpPr/>
      </cdr:nvCxnSpPr>
      <cdr:spPr>
        <a:xfrm xmlns:a="http://schemas.openxmlformats.org/drawingml/2006/main">
          <a:off x="3362708" y="4229807"/>
          <a:ext cx="1204331"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0.57586</cdr:x>
      <cdr:y>0.85368</cdr:y>
    </cdr:from>
    <cdr:to>
      <cdr:x>0.73427</cdr:x>
      <cdr:y>0.85368</cdr:y>
    </cdr:to>
    <cdr:cxnSp macro="">
      <cdr:nvCxnSpPr>
        <cdr:cNvPr id="7" name="Straight Arrow Connector 6">
          <a:extLst xmlns:a="http://schemas.openxmlformats.org/drawingml/2006/main">
            <a:ext uri="{FF2B5EF4-FFF2-40B4-BE49-F238E27FC236}">
              <a16:creationId xmlns:a16="http://schemas.microsoft.com/office/drawing/2014/main" id="{BEBE6E22-019A-EA4B-A6F0-6A347D57E7AA}"/>
            </a:ext>
          </a:extLst>
        </cdr:cNvPr>
        <cdr:cNvCxnSpPr/>
      </cdr:nvCxnSpPr>
      <cdr:spPr>
        <a:xfrm xmlns:a="http://schemas.openxmlformats.org/drawingml/2006/main">
          <a:off x="4567039" y="4228371"/>
          <a:ext cx="1256371"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0.7324</cdr:x>
      <cdr:y>0.85489</cdr:y>
    </cdr:from>
    <cdr:to>
      <cdr:x>0.89021</cdr:x>
      <cdr:y>0.85489</cdr:y>
    </cdr:to>
    <cdr:cxnSp macro="">
      <cdr:nvCxnSpPr>
        <cdr:cNvPr id="8" name="Straight Arrow Connector 7">
          <a:extLst xmlns:a="http://schemas.openxmlformats.org/drawingml/2006/main">
            <a:ext uri="{FF2B5EF4-FFF2-40B4-BE49-F238E27FC236}">
              <a16:creationId xmlns:a16="http://schemas.microsoft.com/office/drawing/2014/main" id="{E7DD4C13-6034-9143-AB5E-DB651BEBEF26}"/>
            </a:ext>
          </a:extLst>
        </cdr:cNvPr>
        <cdr:cNvCxnSpPr/>
      </cdr:nvCxnSpPr>
      <cdr:spPr>
        <a:xfrm xmlns:a="http://schemas.openxmlformats.org/drawingml/2006/main">
          <a:off x="5808542" y="4234369"/>
          <a:ext cx="1251553"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0.45553</cdr:x>
      <cdr:y>0.83284</cdr:y>
    </cdr:from>
    <cdr:to>
      <cdr:x>0.54447</cdr:x>
      <cdr:y>0.87012</cdr:y>
    </cdr:to>
    <cdr:sp macro="" textlink="">
      <cdr:nvSpPr>
        <cdr:cNvPr id="9" name="TextBox 5">
          <a:extLst xmlns:a="http://schemas.openxmlformats.org/drawingml/2006/main">
            <a:ext uri="{FF2B5EF4-FFF2-40B4-BE49-F238E27FC236}">
              <a16:creationId xmlns:a16="http://schemas.microsoft.com/office/drawing/2014/main" id="{BD40B785-3EBC-6043-86AC-416E85230184}"/>
            </a:ext>
          </a:extLst>
        </cdr:cNvPr>
        <cdr:cNvSpPr txBox="1"/>
      </cdr:nvSpPr>
      <cdr:spPr>
        <a:xfrm xmlns:a="http://schemas.openxmlformats.org/drawingml/2006/main">
          <a:off x="3612745" y="4125152"/>
          <a:ext cx="705371" cy="184652"/>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a:latin typeface="Century" panose="02040604050505020304" pitchFamily="18" charset="0"/>
            </a:rPr>
            <a:t>Scrappie</a:t>
          </a:r>
        </a:p>
      </cdr:txBody>
    </cdr:sp>
  </cdr:relSizeAnchor>
  <cdr:relSizeAnchor xmlns:cdr="http://schemas.openxmlformats.org/drawingml/2006/chartDrawing">
    <cdr:from>
      <cdr:x>0.61177</cdr:x>
      <cdr:y>0.83284</cdr:y>
    </cdr:from>
    <cdr:to>
      <cdr:x>0.70071</cdr:x>
      <cdr:y>0.87012</cdr:y>
    </cdr:to>
    <cdr:sp macro="" textlink="">
      <cdr:nvSpPr>
        <cdr:cNvPr id="10" name="TextBox 5">
          <a:extLst xmlns:a="http://schemas.openxmlformats.org/drawingml/2006/main">
            <a:ext uri="{FF2B5EF4-FFF2-40B4-BE49-F238E27FC236}">
              <a16:creationId xmlns:a16="http://schemas.microsoft.com/office/drawing/2014/main" id="{BD40B785-3EBC-6043-86AC-416E85230184}"/>
            </a:ext>
          </a:extLst>
        </cdr:cNvPr>
        <cdr:cNvSpPr txBox="1"/>
      </cdr:nvSpPr>
      <cdr:spPr>
        <a:xfrm xmlns:a="http://schemas.openxmlformats.org/drawingml/2006/main">
          <a:off x="4851868" y="4125152"/>
          <a:ext cx="705370" cy="184652"/>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a:latin typeface="Century" panose="02040604050505020304" pitchFamily="18" charset="0"/>
            </a:rPr>
            <a:t>Nanocall</a:t>
          </a:r>
        </a:p>
      </cdr:txBody>
    </cdr:sp>
  </cdr:relSizeAnchor>
  <cdr:relSizeAnchor xmlns:cdr="http://schemas.openxmlformats.org/drawingml/2006/chartDrawing">
    <cdr:from>
      <cdr:x>0.76595</cdr:x>
      <cdr:y>0.83134</cdr:y>
    </cdr:from>
    <cdr:to>
      <cdr:x>0.85913</cdr:x>
      <cdr:y>0.86862</cdr:y>
    </cdr:to>
    <cdr:sp macro="" textlink="">
      <cdr:nvSpPr>
        <cdr:cNvPr id="11" name="TextBox 5">
          <a:extLst xmlns:a="http://schemas.openxmlformats.org/drawingml/2006/main">
            <a:ext uri="{FF2B5EF4-FFF2-40B4-BE49-F238E27FC236}">
              <a16:creationId xmlns:a16="http://schemas.microsoft.com/office/drawing/2014/main" id="{BD40B785-3EBC-6043-86AC-416E85230184}"/>
            </a:ext>
          </a:extLst>
        </cdr:cNvPr>
        <cdr:cNvSpPr txBox="1"/>
      </cdr:nvSpPr>
      <cdr:spPr>
        <a:xfrm xmlns:a="http://schemas.openxmlformats.org/drawingml/2006/main">
          <a:off x="6074611" y="4117718"/>
          <a:ext cx="738998" cy="184652"/>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a:latin typeface="Century" panose="02040604050505020304" pitchFamily="18" charset="0"/>
            </a:rPr>
            <a:t>DeepNano</a:t>
          </a:r>
        </a:p>
      </cdr:txBody>
    </cdr:sp>
  </cdr:relSizeAnchor>
  <cdr:relSizeAnchor xmlns:cdr="http://schemas.openxmlformats.org/drawingml/2006/chartDrawing">
    <cdr:from>
      <cdr:x>0.29895</cdr:x>
      <cdr:y>0.83409</cdr:y>
    </cdr:from>
    <cdr:to>
      <cdr:x>0.38789</cdr:x>
      <cdr:y>0.87138</cdr:y>
    </cdr:to>
    <cdr:sp macro="" textlink="">
      <cdr:nvSpPr>
        <cdr:cNvPr id="12" name="TextBox 5">
          <a:extLst xmlns:a="http://schemas.openxmlformats.org/drawingml/2006/main">
            <a:ext uri="{FF2B5EF4-FFF2-40B4-BE49-F238E27FC236}">
              <a16:creationId xmlns:a16="http://schemas.microsoft.com/office/drawing/2014/main" id="{97B429A3-B150-CE4D-8492-738F5A82CDF6}"/>
            </a:ext>
          </a:extLst>
        </cdr:cNvPr>
        <cdr:cNvSpPr txBox="1"/>
      </cdr:nvSpPr>
      <cdr:spPr>
        <a:xfrm xmlns:a="http://schemas.openxmlformats.org/drawingml/2006/main">
          <a:off x="2370964" y="4131344"/>
          <a:ext cx="705371" cy="184701"/>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latin typeface="Century" panose="02040604050505020304" pitchFamily="18" charset="0"/>
            </a:rPr>
            <a:t>Nanonet</a:t>
          </a:r>
        </a:p>
      </cdr:txBody>
    </cdr:sp>
  </cdr:relSizeAnchor>
  <cdr:relSizeAnchor xmlns:cdr="http://schemas.openxmlformats.org/drawingml/2006/chartDrawing">
    <cdr:from>
      <cdr:x>0.14977</cdr:x>
      <cdr:y>0.83259</cdr:y>
    </cdr:from>
    <cdr:to>
      <cdr:x>0.23872</cdr:x>
      <cdr:y>0.86988</cdr:y>
    </cdr:to>
    <cdr:sp macro="" textlink="">
      <cdr:nvSpPr>
        <cdr:cNvPr id="13" name="TextBox 5">
          <a:extLst xmlns:a="http://schemas.openxmlformats.org/drawingml/2006/main">
            <a:ext uri="{FF2B5EF4-FFF2-40B4-BE49-F238E27FC236}">
              <a16:creationId xmlns:a16="http://schemas.microsoft.com/office/drawing/2014/main" id="{97B429A3-B150-CE4D-8492-738F5A82CDF6}"/>
            </a:ext>
          </a:extLst>
        </cdr:cNvPr>
        <cdr:cNvSpPr txBox="1"/>
      </cdr:nvSpPr>
      <cdr:spPr>
        <a:xfrm xmlns:a="http://schemas.openxmlformats.org/drawingml/2006/main">
          <a:off x="1187788" y="4123910"/>
          <a:ext cx="705450" cy="184701"/>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latin typeface="Century" panose="02040604050505020304" pitchFamily="18" charset="0"/>
            </a:rPr>
            <a:t>Metrichor</a:t>
          </a:r>
        </a:p>
      </cdr:txBody>
    </cdr:sp>
  </cdr:relSizeAnchor>
</c:userShapes>
</file>

<file path=ppt/drawings/drawing2.xml><?xml version="1.0" encoding="utf-8"?>
<c:userShapes xmlns:c="http://schemas.openxmlformats.org/drawingml/2006/chart">
  <cdr:relSizeAnchor xmlns:cdr="http://schemas.openxmlformats.org/drawingml/2006/chartDrawing">
    <cdr:from>
      <cdr:x>0.10623</cdr:x>
      <cdr:y>0.85426</cdr:y>
    </cdr:from>
    <cdr:to>
      <cdr:x>0.27027</cdr:x>
      <cdr:y>0.85426</cdr:y>
    </cdr:to>
    <cdr:cxnSp macro="">
      <cdr:nvCxnSpPr>
        <cdr:cNvPr id="3" name="Straight Arrow Connector 2">
          <a:extLst xmlns:a="http://schemas.openxmlformats.org/drawingml/2006/main">
            <a:ext uri="{FF2B5EF4-FFF2-40B4-BE49-F238E27FC236}">
              <a16:creationId xmlns:a16="http://schemas.microsoft.com/office/drawing/2014/main" id="{8EE41E2E-B97E-0648-B556-305D272CFC32}"/>
            </a:ext>
          </a:extLst>
        </cdr:cNvPr>
        <cdr:cNvCxnSpPr/>
      </cdr:nvCxnSpPr>
      <cdr:spPr>
        <a:xfrm xmlns:a="http://schemas.openxmlformats.org/drawingml/2006/main">
          <a:off x="842532" y="4231244"/>
          <a:ext cx="1300976"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0.2681</cdr:x>
      <cdr:y>0.85397</cdr:y>
    </cdr:from>
    <cdr:to>
      <cdr:x>0.424</cdr:x>
      <cdr:y>0.85397</cdr:y>
    </cdr:to>
    <cdr:cxnSp macro="">
      <cdr:nvCxnSpPr>
        <cdr:cNvPr id="5" name="Straight Arrow Connector 4">
          <a:extLst xmlns:a="http://schemas.openxmlformats.org/drawingml/2006/main">
            <a:ext uri="{FF2B5EF4-FFF2-40B4-BE49-F238E27FC236}">
              <a16:creationId xmlns:a16="http://schemas.microsoft.com/office/drawing/2014/main" id="{3A6C8EE5-141A-F14C-A329-F0834CB80054}"/>
            </a:ext>
          </a:extLst>
        </cdr:cNvPr>
        <cdr:cNvCxnSpPr/>
      </cdr:nvCxnSpPr>
      <cdr:spPr>
        <a:xfrm xmlns:a="http://schemas.openxmlformats.org/drawingml/2006/main">
          <a:off x="2126238" y="4229807"/>
          <a:ext cx="1236470"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0.424</cdr:x>
      <cdr:y>0.85397</cdr:y>
    </cdr:from>
    <cdr:to>
      <cdr:x>0.57586</cdr:x>
      <cdr:y>0.85397</cdr:y>
    </cdr:to>
    <cdr:cxnSp macro="">
      <cdr:nvCxnSpPr>
        <cdr:cNvPr id="6" name="Straight Arrow Connector 5">
          <a:extLst xmlns:a="http://schemas.openxmlformats.org/drawingml/2006/main">
            <a:ext uri="{FF2B5EF4-FFF2-40B4-BE49-F238E27FC236}">
              <a16:creationId xmlns:a16="http://schemas.microsoft.com/office/drawing/2014/main" id="{AF4F8066-18F4-504C-877A-85FB10F48E9D}"/>
            </a:ext>
          </a:extLst>
        </cdr:cNvPr>
        <cdr:cNvCxnSpPr/>
      </cdr:nvCxnSpPr>
      <cdr:spPr>
        <a:xfrm xmlns:a="http://schemas.openxmlformats.org/drawingml/2006/main">
          <a:off x="3362708" y="4229807"/>
          <a:ext cx="1204331"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0.57586</cdr:x>
      <cdr:y>0.85368</cdr:y>
    </cdr:from>
    <cdr:to>
      <cdr:x>0.73427</cdr:x>
      <cdr:y>0.85368</cdr:y>
    </cdr:to>
    <cdr:cxnSp macro="">
      <cdr:nvCxnSpPr>
        <cdr:cNvPr id="7" name="Straight Arrow Connector 6">
          <a:extLst xmlns:a="http://schemas.openxmlformats.org/drawingml/2006/main">
            <a:ext uri="{FF2B5EF4-FFF2-40B4-BE49-F238E27FC236}">
              <a16:creationId xmlns:a16="http://schemas.microsoft.com/office/drawing/2014/main" id="{BEBE6E22-019A-EA4B-A6F0-6A347D57E7AA}"/>
            </a:ext>
          </a:extLst>
        </cdr:cNvPr>
        <cdr:cNvCxnSpPr/>
      </cdr:nvCxnSpPr>
      <cdr:spPr>
        <a:xfrm xmlns:a="http://schemas.openxmlformats.org/drawingml/2006/main">
          <a:off x="4567039" y="4228371"/>
          <a:ext cx="1256371"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0.7324</cdr:x>
      <cdr:y>0.85489</cdr:y>
    </cdr:from>
    <cdr:to>
      <cdr:x>0.89021</cdr:x>
      <cdr:y>0.85489</cdr:y>
    </cdr:to>
    <cdr:cxnSp macro="">
      <cdr:nvCxnSpPr>
        <cdr:cNvPr id="8" name="Straight Arrow Connector 7">
          <a:extLst xmlns:a="http://schemas.openxmlformats.org/drawingml/2006/main">
            <a:ext uri="{FF2B5EF4-FFF2-40B4-BE49-F238E27FC236}">
              <a16:creationId xmlns:a16="http://schemas.microsoft.com/office/drawing/2014/main" id="{E7DD4C13-6034-9143-AB5E-DB651BEBEF26}"/>
            </a:ext>
          </a:extLst>
        </cdr:cNvPr>
        <cdr:cNvCxnSpPr/>
      </cdr:nvCxnSpPr>
      <cdr:spPr>
        <a:xfrm xmlns:a="http://schemas.openxmlformats.org/drawingml/2006/main">
          <a:off x="5808542" y="4234369"/>
          <a:ext cx="1251553"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0.45553</cdr:x>
      <cdr:y>0.83284</cdr:y>
    </cdr:from>
    <cdr:to>
      <cdr:x>0.54447</cdr:x>
      <cdr:y>0.87012</cdr:y>
    </cdr:to>
    <cdr:sp macro="" textlink="">
      <cdr:nvSpPr>
        <cdr:cNvPr id="9" name="TextBox 5">
          <a:extLst xmlns:a="http://schemas.openxmlformats.org/drawingml/2006/main">
            <a:ext uri="{FF2B5EF4-FFF2-40B4-BE49-F238E27FC236}">
              <a16:creationId xmlns:a16="http://schemas.microsoft.com/office/drawing/2014/main" id="{BD40B785-3EBC-6043-86AC-416E85230184}"/>
            </a:ext>
          </a:extLst>
        </cdr:cNvPr>
        <cdr:cNvSpPr txBox="1"/>
      </cdr:nvSpPr>
      <cdr:spPr>
        <a:xfrm xmlns:a="http://schemas.openxmlformats.org/drawingml/2006/main">
          <a:off x="3612745" y="4125152"/>
          <a:ext cx="705371" cy="184652"/>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a:latin typeface="Century" panose="02040604050505020304" pitchFamily="18" charset="0"/>
            </a:rPr>
            <a:t>Scrappie</a:t>
          </a:r>
        </a:p>
      </cdr:txBody>
    </cdr:sp>
  </cdr:relSizeAnchor>
  <cdr:relSizeAnchor xmlns:cdr="http://schemas.openxmlformats.org/drawingml/2006/chartDrawing">
    <cdr:from>
      <cdr:x>0.61177</cdr:x>
      <cdr:y>0.83284</cdr:y>
    </cdr:from>
    <cdr:to>
      <cdr:x>0.70071</cdr:x>
      <cdr:y>0.87012</cdr:y>
    </cdr:to>
    <cdr:sp macro="" textlink="">
      <cdr:nvSpPr>
        <cdr:cNvPr id="10" name="TextBox 5">
          <a:extLst xmlns:a="http://schemas.openxmlformats.org/drawingml/2006/main">
            <a:ext uri="{FF2B5EF4-FFF2-40B4-BE49-F238E27FC236}">
              <a16:creationId xmlns:a16="http://schemas.microsoft.com/office/drawing/2014/main" id="{BD40B785-3EBC-6043-86AC-416E85230184}"/>
            </a:ext>
          </a:extLst>
        </cdr:cNvPr>
        <cdr:cNvSpPr txBox="1"/>
      </cdr:nvSpPr>
      <cdr:spPr>
        <a:xfrm xmlns:a="http://schemas.openxmlformats.org/drawingml/2006/main">
          <a:off x="4851868" y="4125152"/>
          <a:ext cx="705370" cy="184652"/>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a:latin typeface="Century" panose="02040604050505020304" pitchFamily="18" charset="0"/>
            </a:rPr>
            <a:t>Nanocall</a:t>
          </a:r>
        </a:p>
      </cdr:txBody>
    </cdr:sp>
  </cdr:relSizeAnchor>
  <cdr:relSizeAnchor xmlns:cdr="http://schemas.openxmlformats.org/drawingml/2006/chartDrawing">
    <cdr:from>
      <cdr:x>0.76595</cdr:x>
      <cdr:y>0.83134</cdr:y>
    </cdr:from>
    <cdr:to>
      <cdr:x>0.85913</cdr:x>
      <cdr:y>0.86862</cdr:y>
    </cdr:to>
    <cdr:sp macro="" textlink="">
      <cdr:nvSpPr>
        <cdr:cNvPr id="11" name="TextBox 5">
          <a:extLst xmlns:a="http://schemas.openxmlformats.org/drawingml/2006/main">
            <a:ext uri="{FF2B5EF4-FFF2-40B4-BE49-F238E27FC236}">
              <a16:creationId xmlns:a16="http://schemas.microsoft.com/office/drawing/2014/main" id="{BD40B785-3EBC-6043-86AC-416E85230184}"/>
            </a:ext>
          </a:extLst>
        </cdr:cNvPr>
        <cdr:cNvSpPr txBox="1"/>
      </cdr:nvSpPr>
      <cdr:spPr>
        <a:xfrm xmlns:a="http://schemas.openxmlformats.org/drawingml/2006/main">
          <a:off x="6074611" y="4117718"/>
          <a:ext cx="738998" cy="184652"/>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a:latin typeface="Century" panose="02040604050505020304" pitchFamily="18" charset="0"/>
            </a:rPr>
            <a:t>DeepNano</a:t>
          </a:r>
        </a:p>
      </cdr:txBody>
    </cdr:sp>
  </cdr:relSizeAnchor>
  <cdr:relSizeAnchor xmlns:cdr="http://schemas.openxmlformats.org/drawingml/2006/chartDrawing">
    <cdr:from>
      <cdr:x>0.29895</cdr:x>
      <cdr:y>0.83409</cdr:y>
    </cdr:from>
    <cdr:to>
      <cdr:x>0.38789</cdr:x>
      <cdr:y>0.87138</cdr:y>
    </cdr:to>
    <cdr:sp macro="" textlink="">
      <cdr:nvSpPr>
        <cdr:cNvPr id="12" name="TextBox 5">
          <a:extLst xmlns:a="http://schemas.openxmlformats.org/drawingml/2006/main">
            <a:ext uri="{FF2B5EF4-FFF2-40B4-BE49-F238E27FC236}">
              <a16:creationId xmlns:a16="http://schemas.microsoft.com/office/drawing/2014/main" id="{97B429A3-B150-CE4D-8492-738F5A82CDF6}"/>
            </a:ext>
          </a:extLst>
        </cdr:cNvPr>
        <cdr:cNvSpPr txBox="1"/>
      </cdr:nvSpPr>
      <cdr:spPr>
        <a:xfrm xmlns:a="http://schemas.openxmlformats.org/drawingml/2006/main">
          <a:off x="2370964" y="4131344"/>
          <a:ext cx="705371" cy="184701"/>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latin typeface="Century" panose="02040604050505020304" pitchFamily="18" charset="0"/>
            </a:rPr>
            <a:t>Nanonet</a:t>
          </a:r>
        </a:p>
      </cdr:txBody>
    </cdr:sp>
  </cdr:relSizeAnchor>
  <cdr:relSizeAnchor xmlns:cdr="http://schemas.openxmlformats.org/drawingml/2006/chartDrawing">
    <cdr:from>
      <cdr:x>0.14977</cdr:x>
      <cdr:y>0.83259</cdr:y>
    </cdr:from>
    <cdr:to>
      <cdr:x>0.23872</cdr:x>
      <cdr:y>0.86988</cdr:y>
    </cdr:to>
    <cdr:sp macro="" textlink="">
      <cdr:nvSpPr>
        <cdr:cNvPr id="13" name="TextBox 5">
          <a:extLst xmlns:a="http://schemas.openxmlformats.org/drawingml/2006/main">
            <a:ext uri="{FF2B5EF4-FFF2-40B4-BE49-F238E27FC236}">
              <a16:creationId xmlns:a16="http://schemas.microsoft.com/office/drawing/2014/main" id="{97B429A3-B150-CE4D-8492-738F5A82CDF6}"/>
            </a:ext>
          </a:extLst>
        </cdr:cNvPr>
        <cdr:cNvSpPr txBox="1"/>
      </cdr:nvSpPr>
      <cdr:spPr>
        <a:xfrm xmlns:a="http://schemas.openxmlformats.org/drawingml/2006/main">
          <a:off x="1187788" y="4123910"/>
          <a:ext cx="705450" cy="184701"/>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latin typeface="Century" panose="02040604050505020304" pitchFamily="18" charset="0"/>
            </a:rPr>
            <a:t>Metrichor</a:t>
          </a:r>
        </a:p>
      </cdr:txBody>
    </cdr:sp>
  </cdr:relSizeAnchor>
</c:userShapes>
</file>

<file path=ppt/drawings/drawing3.xml><?xml version="1.0" encoding="utf-8"?>
<c:userShapes xmlns:c="http://schemas.openxmlformats.org/drawingml/2006/chart">
  <cdr:relSizeAnchor xmlns:cdr="http://schemas.openxmlformats.org/drawingml/2006/chartDrawing">
    <cdr:from>
      <cdr:x>0.13811</cdr:x>
      <cdr:y>0.85426</cdr:y>
    </cdr:from>
    <cdr:to>
      <cdr:x>0.283</cdr:x>
      <cdr:y>0.85426</cdr:y>
    </cdr:to>
    <cdr:cxnSp macro="">
      <cdr:nvCxnSpPr>
        <cdr:cNvPr id="3" name="Straight Arrow Connector 2">
          <a:extLst xmlns:a="http://schemas.openxmlformats.org/drawingml/2006/main">
            <a:ext uri="{FF2B5EF4-FFF2-40B4-BE49-F238E27FC236}">
              <a16:creationId xmlns:a16="http://schemas.microsoft.com/office/drawing/2014/main" id="{8EE41E2E-B97E-0648-B556-305D272CFC32}"/>
            </a:ext>
          </a:extLst>
        </cdr:cNvPr>
        <cdr:cNvCxnSpPr/>
      </cdr:nvCxnSpPr>
      <cdr:spPr>
        <a:xfrm xmlns:a="http://schemas.openxmlformats.org/drawingml/2006/main">
          <a:off x="1095311" y="4231266"/>
          <a:ext cx="1149089"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0.28122</cdr:x>
      <cdr:y>0.85397</cdr:y>
    </cdr:from>
    <cdr:to>
      <cdr:x>0.42611</cdr:x>
      <cdr:y>0.85397</cdr:y>
    </cdr:to>
    <cdr:cxnSp macro="">
      <cdr:nvCxnSpPr>
        <cdr:cNvPr id="5" name="Straight Arrow Connector 4">
          <a:extLst xmlns:a="http://schemas.openxmlformats.org/drawingml/2006/main">
            <a:ext uri="{FF2B5EF4-FFF2-40B4-BE49-F238E27FC236}">
              <a16:creationId xmlns:a16="http://schemas.microsoft.com/office/drawing/2014/main" id="{3A6C8EE5-141A-F14C-A329-F0834CB80054}"/>
            </a:ext>
          </a:extLst>
        </cdr:cNvPr>
        <cdr:cNvCxnSpPr/>
      </cdr:nvCxnSpPr>
      <cdr:spPr>
        <a:xfrm xmlns:a="http://schemas.openxmlformats.org/drawingml/2006/main">
          <a:off x="2230328" y="4229814"/>
          <a:ext cx="1149089"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0.42452</cdr:x>
      <cdr:y>0.85397</cdr:y>
    </cdr:from>
    <cdr:to>
      <cdr:x>0.56941</cdr:x>
      <cdr:y>0.85397</cdr:y>
    </cdr:to>
    <cdr:cxnSp macro="">
      <cdr:nvCxnSpPr>
        <cdr:cNvPr id="6" name="Straight Arrow Connector 5">
          <a:extLst xmlns:a="http://schemas.openxmlformats.org/drawingml/2006/main">
            <a:ext uri="{FF2B5EF4-FFF2-40B4-BE49-F238E27FC236}">
              <a16:creationId xmlns:a16="http://schemas.microsoft.com/office/drawing/2014/main" id="{AF4F8066-18F4-504C-877A-85FB10F48E9D}"/>
            </a:ext>
          </a:extLst>
        </cdr:cNvPr>
        <cdr:cNvCxnSpPr/>
      </cdr:nvCxnSpPr>
      <cdr:spPr>
        <a:xfrm xmlns:a="http://schemas.openxmlformats.org/drawingml/2006/main">
          <a:off x="3366795" y="4229814"/>
          <a:ext cx="1149089"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0.56763</cdr:x>
      <cdr:y>0.85368</cdr:y>
    </cdr:from>
    <cdr:to>
      <cdr:x>0.71252</cdr:x>
      <cdr:y>0.85368</cdr:y>
    </cdr:to>
    <cdr:cxnSp macro="">
      <cdr:nvCxnSpPr>
        <cdr:cNvPr id="7" name="Straight Arrow Connector 6">
          <a:extLst xmlns:a="http://schemas.openxmlformats.org/drawingml/2006/main">
            <a:ext uri="{FF2B5EF4-FFF2-40B4-BE49-F238E27FC236}">
              <a16:creationId xmlns:a16="http://schemas.microsoft.com/office/drawing/2014/main" id="{BEBE6E22-019A-EA4B-A6F0-6A347D57E7AA}"/>
            </a:ext>
          </a:extLst>
        </cdr:cNvPr>
        <cdr:cNvCxnSpPr/>
      </cdr:nvCxnSpPr>
      <cdr:spPr>
        <a:xfrm xmlns:a="http://schemas.openxmlformats.org/drawingml/2006/main">
          <a:off x="4501813" y="4228362"/>
          <a:ext cx="1149089"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0.71157</cdr:x>
      <cdr:y>0.85339</cdr:y>
    </cdr:from>
    <cdr:to>
      <cdr:x>0.85646</cdr:x>
      <cdr:y>0.85339</cdr:y>
    </cdr:to>
    <cdr:cxnSp macro="">
      <cdr:nvCxnSpPr>
        <cdr:cNvPr id="8" name="Straight Arrow Connector 7">
          <a:extLst xmlns:a="http://schemas.openxmlformats.org/drawingml/2006/main">
            <a:ext uri="{FF2B5EF4-FFF2-40B4-BE49-F238E27FC236}">
              <a16:creationId xmlns:a16="http://schemas.microsoft.com/office/drawing/2014/main" id="{E7DD4C13-6034-9143-AB5E-DB651BEBEF26}"/>
            </a:ext>
          </a:extLst>
        </cdr:cNvPr>
        <cdr:cNvCxnSpPr/>
      </cdr:nvCxnSpPr>
      <cdr:spPr>
        <a:xfrm xmlns:a="http://schemas.openxmlformats.org/drawingml/2006/main">
          <a:off x="5643361" y="4226911"/>
          <a:ext cx="1149089"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0.45237</cdr:x>
      <cdr:y>0.83134</cdr:y>
    </cdr:from>
    <cdr:to>
      <cdr:x>0.54131</cdr:x>
      <cdr:y>0.86862</cdr:y>
    </cdr:to>
    <cdr:sp macro="" textlink="">
      <cdr:nvSpPr>
        <cdr:cNvPr id="9" name="TextBox 5">
          <a:extLst xmlns:a="http://schemas.openxmlformats.org/drawingml/2006/main">
            <a:ext uri="{FF2B5EF4-FFF2-40B4-BE49-F238E27FC236}">
              <a16:creationId xmlns:a16="http://schemas.microsoft.com/office/drawing/2014/main" id="{BD40B785-3EBC-6043-86AC-416E85230184}"/>
            </a:ext>
          </a:extLst>
        </cdr:cNvPr>
        <cdr:cNvSpPr txBox="1"/>
      </cdr:nvSpPr>
      <cdr:spPr>
        <a:xfrm xmlns:a="http://schemas.openxmlformats.org/drawingml/2006/main">
          <a:off x="3587697" y="4117728"/>
          <a:ext cx="705394" cy="184666"/>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a:latin typeface="Century" panose="02040604050505020304" pitchFamily="18" charset="0"/>
            </a:rPr>
            <a:t>Scrappie</a:t>
          </a:r>
        </a:p>
      </cdr:txBody>
    </cdr:sp>
  </cdr:relSizeAnchor>
  <cdr:relSizeAnchor xmlns:cdr="http://schemas.openxmlformats.org/drawingml/2006/chartDrawing">
    <cdr:from>
      <cdr:x>0.59771</cdr:x>
      <cdr:y>0.83134</cdr:y>
    </cdr:from>
    <cdr:to>
      <cdr:x>0.68665</cdr:x>
      <cdr:y>0.86862</cdr:y>
    </cdr:to>
    <cdr:sp macro="" textlink="">
      <cdr:nvSpPr>
        <cdr:cNvPr id="10" name="TextBox 5">
          <a:extLst xmlns:a="http://schemas.openxmlformats.org/drawingml/2006/main">
            <a:ext uri="{FF2B5EF4-FFF2-40B4-BE49-F238E27FC236}">
              <a16:creationId xmlns:a16="http://schemas.microsoft.com/office/drawing/2014/main" id="{BD40B785-3EBC-6043-86AC-416E85230184}"/>
            </a:ext>
          </a:extLst>
        </cdr:cNvPr>
        <cdr:cNvSpPr txBox="1"/>
      </cdr:nvSpPr>
      <cdr:spPr>
        <a:xfrm xmlns:a="http://schemas.openxmlformats.org/drawingml/2006/main">
          <a:off x="4740366" y="4117728"/>
          <a:ext cx="705394" cy="184666"/>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a:latin typeface="Century" panose="02040604050505020304" pitchFamily="18" charset="0"/>
            </a:rPr>
            <a:t>Nanocall</a:t>
          </a:r>
        </a:p>
      </cdr:txBody>
    </cdr:sp>
  </cdr:relSizeAnchor>
  <cdr:relSizeAnchor xmlns:cdr="http://schemas.openxmlformats.org/drawingml/2006/chartDrawing">
    <cdr:from>
      <cdr:x>0.73595</cdr:x>
      <cdr:y>0.83134</cdr:y>
    </cdr:from>
    <cdr:to>
      <cdr:x>0.82913</cdr:x>
      <cdr:y>0.86862</cdr:y>
    </cdr:to>
    <cdr:sp macro="" textlink="">
      <cdr:nvSpPr>
        <cdr:cNvPr id="11" name="TextBox 5">
          <a:extLst xmlns:a="http://schemas.openxmlformats.org/drawingml/2006/main">
            <a:ext uri="{FF2B5EF4-FFF2-40B4-BE49-F238E27FC236}">
              <a16:creationId xmlns:a16="http://schemas.microsoft.com/office/drawing/2014/main" id="{BD40B785-3EBC-6043-86AC-416E85230184}"/>
            </a:ext>
          </a:extLst>
        </cdr:cNvPr>
        <cdr:cNvSpPr txBox="1"/>
      </cdr:nvSpPr>
      <cdr:spPr>
        <a:xfrm xmlns:a="http://schemas.openxmlformats.org/drawingml/2006/main">
          <a:off x="5836685" y="4117728"/>
          <a:ext cx="739012" cy="184666"/>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a:latin typeface="Century" panose="02040604050505020304" pitchFamily="18" charset="0"/>
            </a:rPr>
            <a:t>DeepNano</a:t>
          </a:r>
        </a:p>
      </cdr:txBody>
    </cdr:sp>
  </cdr:relSizeAnchor>
  <cdr:relSizeAnchor xmlns:cdr="http://schemas.openxmlformats.org/drawingml/2006/chartDrawing">
    <cdr:from>
      <cdr:x>0.31114</cdr:x>
      <cdr:y>0.83259</cdr:y>
    </cdr:from>
    <cdr:to>
      <cdr:x>0.40008</cdr:x>
      <cdr:y>0.86988</cdr:y>
    </cdr:to>
    <cdr:sp macro="" textlink="">
      <cdr:nvSpPr>
        <cdr:cNvPr id="12" name="TextBox 5">
          <a:extLst xmlns:a="http://schemas.openxmlformats.org/drawingml/2006/main">
            <a:ext uri="{FF2B5EF4-FFF2-40B4-BE49-F238E27FC236}">
              <a16:creationId xmlns:a16="http://schemas.microsoft.com/office/drawing/2014/main" id="{97B429A3-B150-CE4D-8492-738F5A82CDF6}"/>
            </a:ext>
          </a:extLst>
        </cdr:cNvPr>
        <cdr:cNvSpPr txBox="1"/>
      </cdr:nvSpPr>
      <cdr:spPr>
        <a:xfrm xmlns:a="http://schemas.openxmlformats.org/drawingml/2006/main">
          <a:off x="2467619" y="4123923"/>
          <a:ext cx="705394" cy="184666"/>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latin typeface="Century" panose="02040604050505020304" pitchFamily="18" charset="0"/>
            </a:rPr>
            <a:t>Nanonet</a:t>
          </a:r>
        </a:p>
      </cdr:txBody>
    </cdr:sp>
  </cdr:relSizeAnchor>
  <cdr:relSizeAnchor xmlns:cdr="http://schemas.openxmlformats.org/drawingml/2006/chartDrawing">
    <cdr:from>
      <cdr:x>0.16772</cdr:x>
      <cdr:y>0.83259</cdr:y>
    </cdr:from>
    <cdr:to>
      <cdr:x>0.25667</cdr:x>
      <cdr:y>0.86988</cdr:y>
    </cdr:to>
    <cdr:sp macro="" textlink="">
      <cdr:nvSpPr>
        <cdr:cNvPr id="13" name="TextBox 5">
          <a:extLst xmlns:a="http://schemas.openxmlformats.org/drawingml/2006/main">
            <a:ext uri="{FF2B5EF4-FFF2-40B4-BE49-F238E27FC236}">
              <a16:creationId xmlns:a16="http://schemas.microsoft.com/office/drawing/2014/main" id="{97B429A3-B150-CE4D-8492-738F5A82CDF6}"/>
            </a:ext>
          </a:extLst>
        </cdr:cNvPr>
        <cdr:cNvSpPr txBox="1"/>
      </cdr:nvSpPr>
      <cdr:spPr>
        <a:xfrm xmlns:a="http://schemas.openxmlformats.org/drawingml/2006/main">
          <a:off x="1330194" y="4123923"/>
          <a:ext cx="705394" cy="184666"/>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latin typeface="Century" panose="02040604050505020304" pitchFamily="18" charset="0"/>
            </a:rPr>
            <a:t>Metrichor</a:t>
          </a:r>
        </a:p>
      </cdr:txBody>
    </cdr:sp>
  </cdr:relSizeAnchor>
</c:userShapes>
</file>

<file path=ppt/drawings/drawing4.xml><?xml version="1.0" encoding="utf-8"?>
<c:userShapes xmlns:c="http://schemas.openxmlformats.org/drawingml/2006/chart">
  <cdr:relSizeAnchor xmlns:cdr="http://schemas.openxmlformats.org/drawingml/2006/chartDrawing">
    <cdr:from>
      <cdr:x>0.09175</cdr:x>
      <cdr:y>0.82677</cdr:y>
    </cdr:from>
    <cdr:to>
      <cdr:x>0.49641</cdr:x>
      <cdr:y>0.82677</cdr:y>
    </cdr:to>
    <cdr:cxnSp macro="">
      <cdr:nvCxnSpPr>
        <cdr:cNvPr id="2" name="Straight Arrow Connector 1">
          <a:extLst xmlns:a="http://schemas.openxmlformats.org/drawingml/2006/main">
            <a:ext uri="{FF2B5EF4-FFF2-40B4-BE49-F238E27FC236}">
              <a16:creationId xmlns:a16="http://schemas.microsoft.com/office/drawing/2014/main" id="{CA347B5D-0559-2045-9E2B-4DC28CBDD5D0}"/>
            </a:ext>
          </a:extLst>
        </cdr:cNvPr>
        <cdr:cNvCxnSpPr/>
      </cdr:nvCxnSpPr>
      <cdr:spPr>
        <a:xfrm xmlns:a="http://schemas.openxmlformats.org/drawingml/2006/main">
          <a:off x="822960" y="3358933"/>
          <a:ext cx="3629441"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0.24193</cdr:x>
      <cdr:y>0.80366</cdr:y>
    </cdr:from>
    <cdr:to>
      <cdr:x>0.3414</cdr:x>
      <cdr:y>0.84912</cdr:y>
    </cdr:to>
    <cdr:sp macro="" textlink="">
      <cdr:nvSpPr>
        <cdr:cNvPr id="3" name="TextBox 5">
          <a:extLst xmlns:a="http://schemas.openxmlformats.org/drawingml/2006/main">
            <a:ext uri="{FF2B5EF4-FFF2-40B4-BE49-F238E27FC236}">
              <a16:creationId xmlns:a16="http://schemas.microsoft.com/office/drawing/2014/main" id="{28B3F499-7041-0F4C-8E51-5F3C15609CB3}"/>
            </a:ext>
          </a:extLst>
        </cdr:cNvPr>
        <cdr:cNvSpPr txBox="1"/>
      </cdr:nvSpPr>
      <cdr:spPr>
        <a:xfrm xmlns:a="http://schemas.openxmlformats.org/drawingml/2006/main">
          <a:off x="2169942" y="3265050"/>
          <a:ext cx="892167" cy="184691"/>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latin typeface="Century" panose="02040604050505020304" pitchFamily="18" charset="0"/>
            </a:rPr>
            <a:t>GraphMap</a:t>
          </a:r>
        </a:p>
      </cdr:txBody>
    </cdr:sp>
  </cdr:relSizeAnchor>
  <cdr:relSizeAnchor xmlns:cdr="http://schemas.openxmlformats.org/drawingml/2006/chartDrawing">
    <cdr:from>
      <cdr:x>0.4936</cdr:x>
      <cdr:y>0.82677</cdr:y>
    </cdr:from>
    <cdr:to>
      <cdr:x>0.9032</cdr:x>
      <cdr:y>0.82677</cdr:y>
    </cdr:to>
    <cdr:cxnSp macro="">
      <cdr:nvCxnSpPr>
        <cdr:cNvPr id="5" name="Straight Arrow Connector 4">
          <a:extLst xmlns:a="http://schemas.openxmlformats.org/drawingml/2006/main">
            <a:ext uri="{FF2B5EF4-FFF2-40B4-BE49-F238E27FC236}">
              <a16:creationId xmlns:a16="http://schemas.microsoft.com/office/drawing/2014/main" id="{2EAF71B6-D328-2B4A-9464-5F34AD644361}"/>
            </a:ext>
          </a:extLst>
        </cdr:cNvPr>
        <cdr:cNvCxnSpPr/>
      </cdr:nvCxnSpPr>
      <cdr:spPr>
        <a:xfrm xmlns:a="http://schemas.openxmlformats.org/drawingml/2006/main">
          <a:off x="4427198" y="3358933"/>
          <a:ext cx="3673815"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0.65069</cdr:x>
      <cdr:y>0.80366</cdr:y>
    </cdr:from>
    <cdr:to>
      <cdr:x>0.75016</cdr:x>
      <cdr:y>0.84912</cdr:y>
    </cdr:to>
    <cdr:sp macro="" textlink="">
      <cdr:nvSpPr>
        <cdr:cNvPr id="6" name="TextBox 5">
          <a:extLst xmlns:a="http://schemas.openxmlformats.org/drawingml/2006/main">
            <a:ext uri="{FF2B5EF4-FFF2-40B4-BE49-F238E27FC236}">
              <a16:creationId xmlns:a16="http://schemas.microsoft.com/office/drawing/2014/main" id="{90254C64-1C35-9A46-987A-52F3EE389880}"/>
            </a:ext>
          </a:extLst>
        </cdr:cNvPr>
        <cdr:cNvSpPr txBox="1"/>
      </cdr:nvSpPr>
      <cdr:spPr>
        <a:xfrm xmlns:a="http://schemas.openxmlformats.org/drawingml/2006/main">
          <a:off x="5836192" y="3265050"/>
          <a:ext cx="892166" cy="184691"/>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latin typeface="Century" panose="02040604050505020304" pitchFamily="18" charset="0"/>
            </a:rPr>
            <a:t>Minimap</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35CB0-EE1A-3441-A9A3-9B8E41F89601}" type="datetimeFigureOut">
              <a:rPr lang="en-US" smtClean="0"/>
              <a:t>3/11/19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9B5B4-DF53-9241-A035-39249688D76D}" type="slidenum">
              <a:rPr lang="en-US" smtClean="0"/>
              <a:t>‹#›</a:t>
            </a:fld>
            <a:endParaRPr lang="en-US"/>
          </a:p>
        </p:txBody>
      </p:sp>
    </p:spTree>
    <p:extLst>
      <p:ext uri="{BB962C8B-B14F-4D97-AF65-F5344CB8AC3E}">
        <p14:creationId xmlns:p14="http://schemas.microsoft.com/office/powerpoint/2010/main" val="1346456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 am Damla</a:t>
            </a:r>
            <a:r>
              <a:rPr lang="en-US" baseline="0" dirty="0"/>
              <a:t> and today I will be talking about our paper on nanopore sequencing technology and tools for genome assembly.</a:t>
            </a:r>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1</a:t>
            </a:fld>
            <a:endParaRPr lang="en-US"/>
          </a:p>
        </p:txBody>
      </p:sp>
    </p:spTree>
    <p:extLst>
      <p:ext uri="{BB962C8B-B14F-4D97-AF65-F5344CB8AC3E}">
        <p14:creationId xmlns:p14="http://schemas.microsoft.com/office/powerpoint/2010/main" val="1118665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work, we use Escherichia coli genome data as the test case, sequenced using the MinION with an R9 flowcell [55].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work, for accuracy and performance evaluations of different tools, we use three separate systems with different specifications. We use the first computer in the first part of the analysis, accuracy analysis. We use the second and third computers in the second part of the analysis, performance analysis, to compare the scalability of the analyzed tools in the two machines with different specifications. We choose the first system for evaluation, as it has a larger memory capacity than a usual server, and with the help of a large number of cores, the tasks can be parallelized easily to get the output data quickly. We choose the second system, called desktop, as it represents a commonly used desktop server. We choose the third system, called big-mem, because of its large memory capacity. This big-mem system can be useful for those who would like to get results more quickly. </a:t>
            </a: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29B5B4-DF53-9241-A035-39249688D76D}" type="slidenum">
              <a:rPr lang="en-US" smtClean="0"/>
              <a:t>11</a:t>
            </a:fld>
            <a:endParaRPr lang="en-US"/>
          </a:p>
        </p:txBody>
      </p:sp>
    </p:spTree>
    <p:extLst>
      <p:ext uri="{BB962C8B-B14F-4D97-AF65-F5344CB8AC3E}">
        <p14:creationId xmlns:p14="http://schemas.microsoft.com/office/powerpoint/2010/main" val="2033791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compare each draft assembly generated after the assembly step and each improved assembly generated after the polishing step with the reference genome. </a:t>
            </a:r>
            <a:r>
              <a:rPr lang="en-US" sz="1200" kern="1200" baseline="0" dirty="0">
                <a:solidFill>
                  <a:schemeClr val="tx1"/>
                </a:solidFill>
                <a:effectLst/>
                <a:latin typeface="+mn-lt"/>
                <a:ea typeface="+mn-ea"/>
                <a:cs typeface="+mn-cs"/>
              </a:rPr>
              <a:t>By coverage, I mean the length of the reference genome covered by the assembled genome. By identity, I mean the percentage of number of matches between the reference genome and assembled genome.</a:t>
            </a:r>
          </a:p>
        </p:txBody>
      </p:sp>
      <p:sp>
        <p:nvSpPr>
          <p:cNvPr id="4" name="Slide Number Placeholder 3"/>
          <p:cNvSpPr>
            <a:spLocks noGrp="1"/>
          </p:cNvSpPr>
          <p:nvPr>
            <p:ph type="sldNum" sz="quarter" idx="10"/>
          </p:nvPr>
        </p:nvSpPr>
        <p:spPr/>
        <p:txBody>
          <a:bodyPr/>
          <a:lstStyle/>
          <a:p>
            <a:fld id="{2A29B5B4-DF53-9241-A035-39249688D76D}" type="slidenum">
              <a:rPr lang="en-US" smtClean="0"/>
              <a:t>12</a:t>
            </a:fld>
            <a:endParaRPr lang="en-US"/>
          </a:p>
        </p:txBody>
      </p:sp>
    </p:spTree>
    <p:extLst>
      <p:ext uri="{BB962C8B-B14F-4D97-AF65-F5344CB8AC3E}">
        <p14:creationId xmlns:p14="http://schemas.microsoft.com/office/powerpoint/2010/main" val="1591858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A29B5B4-DF53-9241-A035-39249688D76D}" type="slidenum">
              <a:rPr lang="en-US" smtClean="0"/>
              <a:t>13</a:t>
            </a:fld>
            <a:endParaRPr lang="en-US"/>
          </a:p>
        </p:txBody>
      </p:sp>
    </p:spTree>
    <p:extLst>
      <p:ext uri="{BB962C8B-B14F-4D97-AF65-F5344CB8AC3E}">
        <p14:creationId xmlns:p14="http://schemas.microsoft.com/office/powerpoint/2010/main" val="733275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2A29B5B4-DF53-9241-A035-39249688D76D}" type="slidenum">
              <a:rPr lang="en-US" smtClean="0"/>
              <a:t>14</a:t>
            </a:fld>
            <a:endParaRPr lang="en-US"/>
          </a:p>
        </p:txBody>
      </p:sp>
    </p:spTree>
    <p:extLst>
      <p:ext uri="{BB962C8B-B14F-4D97-AF65-F5344CB8AC3E}">
        <p14:creationId xmlns:p14="http://schemas.microsoft.com/office/powerpoint/2010/main" val="3983679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Nanonet: </a:t>
            </a:r>
            <a:r>
              <a:rPr lang="en-US" sz="1200" kern="1200" dirty="0">
                <a:solidFill>
                  <a:schemeClr val="tx1"/>
                </a:solidFill>
                <a:effectLst/>
                <a:latin typeface="+mn-lt"/>
                <a:ea typeface="+mn-ea"/>
                <a:cs typeface="+mn-cs"/>
              </a:rPr>
              <a:t>The tool supports multithreading by sharing the computation needed to call each single read between concurrent threads. In other words, only one read is called at a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Nanocall: It supports multithreading where each thread performs basecalling for different groups of raw reads.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DeepNano: does not have multithreading support</a:t>
            </a:r>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15</a:t>
            </a:fld>
            <a:endParaRPr lang="en-US"/>
          </a:p>
        </p:txBody>
      </p:sp>
    </p:spTree>
    <p:extLst>
      <p:ext uri="{BB962C8B-B14F-4D97-AF65-F5344CB8AC3E}">
        <p14:creationId xmlns:p14="http://schemas.microsoft.com/office/powerpoint/2010/main" val="611763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compare the accuracy of the analyzed basecallers, we group the accuracy results by each basecalling tool and compare them according to the defined accuracy metrics.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2A29B5B4-DF53-9241-A035-39249688D76D}" type="slidenum">
              <a:rPr lang="en-US" smtClean="0"/>
              <a:t>16</a:t>
            </a:fld>
            <a:endParaRPr lang="en-US"/>
          </a:p>
        </p:txBody>
      </p:sp>
    </p:spTree>
    <p:extLst>
      <p:ext uri="{BB962C8B-B14F-4D97-AF65-F5344CB8AC3E}">
        <p14:creationId xmlns:p14="http://schemas.microsoft.com/office/powerpoint/2010/main" val="2747298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17</a:t>
            </a:fld>
            <a:endParaRPr lang="en-US"/>
          </a:p>
        </p:txBody>
      </p:sp>
    </p:spTree>
    <p:extLst>
      <p:ext uri="{BB962C8B-B14F-4D97-AF65-F5344CB8AC3E}">
        <p14:creationId xmlns:p14="http://schemas.microsoft.com/office/powerpoint/2010/main" val="4182981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18</a:t>
            </a:fld>
            <a:endParaRPr lang="en-US"/>
          </a:p>
        </p:txBody>
      </p:sp>
    </p:spTree>
    <p:extLst>
      <p:ext uri="{BB962C8B-B14F-4D97-AF65-F5344CB8AC3E}">
        <p14:creationId xmlns:p14="http://schemas.microsoft.com/office/powerpoint/2010/main" val="3035384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20</a:t>
            </a:fld>
            <a:endParaRPr lang="en-US"/>
          </a:p>
        </p:txBody>
      </p:sp>
    </p:spTree>
    <p:extLst>
      <p:ext uri="{BB962C8B-B14F-4D97-AF65-F5344CB8AC3E}">
        <p14:creationId xmlns:p14="http://schemas.microsoft.com/office/powerpoint/2010/main" val="1412397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rPr>
              <a:t>Larger memory capacity or larger Last-Level Cache (LLC) capacity of </a:t>
            </a:r>
            <a:r>
              <a:rPr lang="en-US" sz="1200" i="1" dirty="0">
                <a:solidFill>
                  <a:schemeClr val="tx1">
                    <a:lumMod val="75000"/>
                    <a:lumOff val="25000"/>
                  </a:schemeClr>
                </a:solidFill>
              </a:rPr>
              <a:t>big-mem</a:t>
            </a:r>
            <a:r>
              <a:rPr lang="en-US" sz="1200" dirty="0">
                <a:solidFill>
                  <a:schemeClr val="tx1">
                    <a:lumMod val="75000"/>
                    <a:lumOff val="25000"/>
                  </a:schemeClr>
                </a:solidFill>
              </a:rPr>
              <a:t> cannot make up for the higher CPU speed in </a:t>
            </a:r>
            <a:r>
              <a:rPr lang="en-US" sz="1200" i="1" dirty="0">
                <a:solidFill>
                  <a:schemeClr val="tx1">
                    <a:lumMod val="75000"/>
                    <a:lumOff val="25000"/>
                  </a:schemeClr>
                </a:solidFill>
              </a:rPr>
              <a:t>desktop</a:t>
            </a:r>
            <a:r>
              <a:rPr lang="en-US" sz="1200" dirty="0">
                <a:solidFill>
                  <a:schemeClr val="tx1">
                    <a:lumMod val="75000"/>
                    <a:lumOff val="25000"/>
                  </a:schemeClr>
                </a:solidFill>
              </a:rPr>
              <a:t> when there is only one thread.</a:t>
            </a:r>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21</a:t>
            </a:fld>
            <a:endParaRPr lang="en-US"/>
          </a:p>
        </p:txBody>
      </p:sp>
    </p:spTree>
    <p:extLst>
      <p:ext uri="{BB962C8B-B14F-4D97-AF65-F5344CB8AC3E}">
        <p14:creationId xmlns:p14="http://schemas.microsoft.com/office/powerpoint/2010/main" val="3983404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2925" indent="-407988">
              <a:lnSpc>
                <a:spcPct val="120000"/>
              </a:lnSpc>
              <a:spcBef>
                <a:spcPts val="600"/>
              </a:spcBef>
              <a:spcAft>
                <a:spcPts val="600"/>
              </a:spcAft>
              <a:buFont typeface="Wingdings" pitchFamily="2" charset="2"/>
              <a:buChar char="q"/>
            </a:pPr>
            <a:r>
              <a:rPr lang="en-US" sz="2400" dirty="0"/>
              <a:t>Nanopore sequence analysis tools have a critical role to:</a:t>
            </a:r>
          </a:p>
          <a:p>
            <a:pPr marL="835025" lvl="1" indent="-246063">
              <a:lnSpc>
                <a:spcPct val="120000"/>
              </a:lnSpc>
              <a:spcBef>
                <a:spcPts val="600"/>
              </a:spcBef>
              <a:spcAft>
                <a:spcPts val="600"/>
              </a:spcAft>
              <a:buFont typeface="Courier New" panose="02070309020205020404" pitchFamily="49" charset="0"/>
              <a:buChar char="o"/>
            </a:pPr>
            <a:r>
              <a:rPr lang="en-US" sz="2200" dirty="0">
                <a:solidFill>
                  <a:srgbClr val="0070C0"/>
                </a:solidFill>
              </a:rPr>
              <a:t>Overcome high error rates</a:t>
            </a:r>
            <a:r>
              <a:rPr lang="en-US" sz="2200" dirty="0"/>
              <a:t>, and</a:t>
            </a:r>
          </a:p>
          <a:p>
            <a:pPr marL="835025" lvl="1" indent="-246063">
              <a:lnSpc>
                <a:spcPct val="120000"/>
              </a:lnSpc>
              <a:spcBef>
                <a:spcPts val="600"/>
              </a:spcBef>
              <a:spcAft>
                <a:spcPts val="600"/>
              </a:spcAft>
              <a:buFont typeface="Courier New" panose="02070309020205020404" pitchFamily="49" charset="0"/>
              <a:buChar char="o"/>
            </a:pPr>
            <a:r>
              <a:rPr lang="en-US" sz="2200" dirty="0"/>
              <a:t>Take better advantage of the technology </a:t>
            </a:r>
          </a:p>
          <a:p>
            <a:pPr marL="542925" indent="-407988">
              <a:lnSpc>
                <a:spcPct val="120000"/>
              </a:lnSpc>
              <a:spcBef>
                <a:spcPts val="600"/>
              </a:spcBef>
              <a:spcAft>
                <a:spcPts val="600"/>
              </a:spcAft>
              <a:buFont typeface="Wingdings" pitchFamily="2" charset="2"/>
              <a:buChar char="q"/>
            </a:pPr>
            <a:r>
              <a:rPr lang="en-US" sz="2400" dirty="0">
                <a:solidFill>
                  <a:srgbClr val="0070C0"/>
                </a:solidFill>
              </a:rPr>
              <a:t>Faster tools </a:t>
            </a:r>
            <a:r>
              <a:rPr lang="en-US" sz="2400" dirty="0"/>
              <a:t>are critically needed to:</a:t>
            </a:r>
          </a:p>
          <a:p>
            <a:pPr marL="835025" lvl="1" indent="-246063">
              <a:lnSpc>
                <a:spcPct val="120000"/>
              </a:lnSpc>
              <a:spcBef>
                <a:spcPts val="600"/>
              </a:spcBef>
              <a:spcAft>
                <a:spcPts val="600"/>
              </a:spcAft>
              <a:buFont typeface="Courier New" panose="02070309020205020404" pitchFamily="49" charset="0"/>
              <a:buChar char="o"/>
            </a:pPr>
            <a:r>
              <a:rPr lang="en-US" sz="2200" dirty="0"/>
              <a:t>Take better advantage of the </a:t>
            </a:r>
            <a:r>
              <a:rPr lang="en-US" sz="2200" dirty="0">
                <a:solidFill>
                  <a:srgbClr val="0070C0"/>
                </a:solidFill>
              </a:rPr>
              <a:t>real-time data production </a:t>
            </a:r>
            <a:r>
              <a:rPr lang="en-US" sz="2200" dirty="0"/>
              <a:t>capability of MinION, and</a:t>
            </a:r>
          </a:p>
          <a:p>
            <a:pPr marL="835025" lvl="1" indent="-246063">
              <a:lnSpc>
                <a:spcPct val="120000"/>
              </a:lnSpc>
              <a:spcBef>
                <a:spcPts val="600"/>
              </a:spcBef>
              <a:spcAft>
                <a:spcPts val="600"/>
              </a:spcAft>
              <a:buFont typeface="Courier New" panose="02070309020205020404" pitchFamily="49" charset="0"/>
              <a:buChar char="o"/>
            </a:pPr>
            <a:r>
              <a:rPr lang="en-US" sz="2200" dirty="0"/>
              <a:t>Enable </a:t>
            </a:r>
            <a:r>
              <a:rPr lang="en-US" sz="2200" dirty="0">
                <a:solidFill>
                  <a:srgbClr val="0070C0"/>
                </a:solidFill>
              </a:rPr>
              <a:t>fast, real-time data analysis </a:t>
            </a:r>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3</a:t>
            </a:fld>
            <a:endParaRPr lang="en-US"/>
          </a:p>
        </p:txBody>
      </p:sp>
    </p:spTree>
    <p:extLst>
      <p:ext uri="{BB962C8B-B14F-4D97-AF65-F5344CB8AC3E}">
        <p14:creationId xmlns:p14="http://schemas.microsoft.com/office/powerpoint/2010/main" val="2908023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Scrappie and Nanocall, each thread performs the basecalling for different groups of raw reads. Thus, each thread allocates its own memory space for the corresponding data. This causes the linear increase in memory usage when the level of parallelism increases. In Nanonet, all of the threads share the computation of each read, and thus memory usage is not affected by the amount of thread parallelism.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Scrappie: two levels of parallelism – multiple reads simultaneously (like Nanocall) but each read is processed by multiple reads in parallel (like Nanonet).</a:t>
            </a:r>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22</a:t>
            </a:fld>
            <a:endParaRPr lang="en-US"/>
          </a:p>
        </p:txBody>
      </p:sp>
    </p:spTree>
    <p:extLst>
      <p:ext uri="{BB962C8B-B14F-4D97-AF65-F5344CB8AC3E}">
        <p14:creationId xmlns:p14="http://schemas.microsoft.com/office/powerpoint/2010/main" val="2607188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the observations we make about the analyzed basecalling tools, we conclude that the choice of the tool for this step plays an important role to overcome the high error rates of nanopore sequencing technology. Basecalling with RNNs (e.g. Metrichor, Nanonet, Scrappie) provides higher accuracy and higher speed than basecalling with HMMs, and the newest basecaller of ONT, Scrappie, also has the potential to overcome the homopolymer basecalling problem.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RNNs is a more powerful basecalling approach than using HMMs, as an RNN 1) does not make any assumptions about sequence length and (2) is not affected by the repeats in the sequence. However, it is still challenging to determine the correct length of the homopolymers even with an RNN. </a:t>
            </a:r>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23</a:t>
            </a:fld>
            <a:endParaRPr lang="en-US"/>
          </a:p>
        </p:txBody>
      </p:sp>
    </p:spTree>
    <p:extLst>
      <p:ext uri="{BB962C8B-B14F-4D97-AF65-F5344CB8AC3E}">
        <p14:creationId xmlns:p14="http://schemas.microsoft.com/office/powerpoint/2010/main" val="2401882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A29B5B4-DF53-9241-A035-39249688D76D}" type="slidenum">
              <a:rPr lang="en-US" smtClean="0"/>
              <a:t>24</a:t>
            </a:fld>
            <a:endParaRPr lang="en-US"/>
          </a:p>
        </p:txBody>
      </p:sp>
    </p:spTree>
    <p:extLst>
      <p:ext uri="{BB962C8B-B14F-4D97-AF65-F5344CB8AC3E}">
        <p14:creationId xmlns:p14="http://schemas.microsoft.com/office/powerpoint/2010/main" val="728730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2A29B5B4-DF53-9241-A035-39249688D76D}" type="slidenum">
              <a:rPr lang="en-US" smtClean="0"/>
              <a:t>25</a:t>
            </a:fld>
            <a:endParaRPr lang="en-US"/>
          </a:p>
        </p:txBody>
      </p:sp>
    </p:spTree>
    <p:extLst>
      <p:ext uri="{BB962C8B-B14F-4D97-AF65-F5344CB8AC3E}">
        <p14:creationId xmlns:p14="http://schemas.microsoft.com/office/powerpoint/2010/main" val="3835905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goals of using minimizers are to (1) reduce the storage requirement of the tool by storing fewer k-mers and (2) accelerate the overlap finding process by reducing the search span.</a:t>
            </a:r>
            <a:endParaRPr lang="en-US" dirty="0"/>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26</a:t>
            </a:fld>
            <a:endParaRPr lang="en-US"/>
          </a:p>
        </p:txBody>
      </p:sp>
    </p:spTree>
    <p:extLst>
      <p:ext uri="{BB962C8B-B14F-4D97-AF65-F5344CB8AC3E}">
        <p14:creationId xmlns:p14="http://schemas.microsoft.com/office/powerpoint/2010/main" val="1094336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compare the accuracy of these two approaches, we categorize the results in Table 10 based on read-to-read overlap finding tools. In other words, we look at the rows with the same basecaller (</a:t>
            </a:r>
            <a:r>
              <a:rPr lang="en-US" sz="1200" i="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red-labeled tools) and same assembler (</a:t>
            </a:r>
            <a:r>
              <a:rPr lang="en-US" sz="1200" i="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green-labeled tools) but different read-to-read overlap finder.</a:t>
            </a:r>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27</a:t>
            </a:fld>
            <a:endParaRPr lang="en-US"/>
          </a:p>
        </p:txBody>
      </p:sp>
    </p:spTree>
    <p:extLst>
      <p:ext uri="{BB962C8B-B14F-4D97-AF65-F5344CB8AC3E}">
        <p14:creationId xmlns:p14="http://schemas.microsoft.com/office/powerpoint/2010/main" val="784026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lumMod val="75000"/>
                    <a:lumOff val="25000"/>
                  </a:schemeClr>
                </a:solidFill>
              </a:rPr>
              <a:t>Pipelines with GraphMap or Minimap end up with similar values for identity, coverage, number of indels and mismatches. Thus, either of these read-to-read overlap finding tools can be used in the second step of the nanopore sequencing assembly pipeline to achieve similar accuracy.</a:t>
            </a:r>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28</a:t>
            </a:fld>
            <a:endParaRPr lang="en-US"/>
          </a:p>
        </p:txBody>
      </p:sp>
    </p:spTree>
    <p:extLst>
      <p:ext uri="{BB962C8B-B14F-4D97-AF65-F5344CB8AC3E}">
        <p14:creationId xmlns:p14="http://schemas.microsoft.com/office/powerpoint/2010/main" val="3948043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of the high memory usage of GraphMap, data necessary for the tool does not fit in the memory of the </a:t>
            </a:r>
            <a:r>
              <a:rPr lang="en-US" sz="1200" i="1" kern="1200" dirty="0">
                <a:solidFill>
                  <a:schemeClr val="tx1"/>
                </a:solidFill>
                <a:effectLst/>
                <a:latin typeface="+mn-lt"/>
                <a:ea typeface="+mn-ea"/>
                <a:cs typeface="+mn-cs"/>
              </a:rPr>
              <a:t>desktop </a:t>
            </a:r>
            <a:r>
              <a:rPr lang="en-US" sz="1200" kern="1200" dirty="0">
                <a:solidFill>
                  <a:schemeClr val="tx1"/>
                </a:solidFill>
                <a:effectLst/>
                <a:latin typeface="+mn-lt"/>
                <a:ea typeface="+mn-ea"/>
                <a:cs typeface="+mn-cs"/>
              </a:rPr>
              <a:t>server and we could not perform the scalability analysis of GraphMap in the </a:t>
            </a:r>
            <a:r>
              <a:rPr lang="en-US" sz="1200" i="1" kern="1200" dirty="0">
                <a:solidFill>
                  <a:schemeClr val="tx1"/>
                </a:solidFill>
                <a:effectLst/>
                <a:latin typeface="+mn-lt"/>
                <a:ea typeface="+mn-ea"/>
                <a:cs typeface="+mn-cs"/>
              </a:rPr>
              <a:t>desktop </a:t>
            </a:r>
            <a:r>
              <a:rPr lang="en-US" sz="1200" kern="1200" dirty="0">
                <a:solidFill>
                  <a:schemeClr val="tx1"/>
                </a:solidFill>
                <a:effectLst/>
                <a:latin typeface="+mn-lt"/>
                <a:ea typeface="+mn-ea"/>
                <a:cs typeface="+mn-cs"/>
              </a:rPr>
              <a:t>server. </a:t>
            </a:r>
            <a:endParaRPr lang="en-US" dirty="0"/>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29</a:t>
            </a:fld>
            <a:endParaRPr lang="en-US"/>
          </a:p>
        </p:txBody>
      </p:sp>
    </p:spTree>
    <p:extLst>
      <p:ext uri="{BB962C8B-B14F-4D97-AF65-F5344CB8AC3E}">
        <p14:creationId xmlns:p14="http://schemas.microsoft.com/office/powerpoint/2010/main" val="2341368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of the high memory usage of GraphMap, data necessary for the tool does not fit in the memory of the </a:t>
            </a:r>
            <a:r>
              <a:rPr lang="en-US" sz="1200" i="1" kern="1200" dirty="0">
                <a:solidFill>
                  <a:schemeClr val="tx1"/>
                </a:solidFill>
                <a:effectLst/>
                <a:latin typeface="+mn-lt"/>
                <a:ea typeface="+mn-ea"/>
                <a:cs typeface="+mn-cs"/>
              </a:rPr>
              <a:t>desktop </a:t>
            </a:r>
            <a:r>
              <a:rPr lang="en-US" sz="1200" kern="1200" dirty="0">
                <a:solidFill>
                  <a:schemeClr val="tx1"/>
                </a:solidFill>
                <a:effectLst/>
                <a:latin typeface="+mn-lt"/>
                <a:ea typeface="+mn-ea"/>
                <a:cs typeface="+mn-cs"/>
              </a:rPr>
              <a:t>server and we could not perform the scalability analysis of GraphMap in the </a:t>
            </a:r>
            <a:r>
              <a:rPr lang="en-US" sz="1200" i="1" kern="1200" dirty="0">
                <a:solidFill>
                  <a:schemeClr val="tx1"/>
                </a:solidFill>
                <a:effectLst/>
                <a:latin typeface="+mn-lt"/>
                <a:ea typeface="+mn-ea"/>
                <a:cs typeface="+mn-cs"/>
              </a:rPr>
              <a:t>desktop </a:t>
            </a:r>
            <a:r>
              <a:rPr lang="en-US" sz="1200" kern="1200" dirty="0">
                <a:solidFill>
                  <a:schemeClr val="tx1"/>
                </a:solidFill>
                <a:effectLst/>
                <a:latin typeface="+mn-lt"/>
                <a:ea typeface="+mn-ea"/>
                <a:cs typeface="+mn-cs"/>
              </a:rPr>
              <a:t>server.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30</a:t>
            </a:fld>
            <a:endParaRPr lang="en-US"/>
          </a:p>
        </p:txBody>
      </p:sp>
    </p:spTree>
    <p:extLst>
      <p:ext uri="{BB962C8B-B14F-4D97-AF65-F5344CB8AC3E}">
        <p14:creationId xmlns:p14="http://schemas.microsoft.com/office/powerpoint/2010/main" val="1595890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31</a:t>
            </a:fld>
            <a:endParaRPr lang="en-US"/>
          </a:p>
        </p:txBody>
      </p:sp>
    </p:spTree>
    <p:extLst>
      <p:ext uri="{BB962C8B-B14F-4D97-AF65-F5344CB8AC3E}">
        <p14:creationId xmlns:p14="http://schemas.microsoft.com/office/powerpoint/2010/main" val="330675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I am ready to explain what nanopore sequencing is and how do we analyze nanopore sequence data.</a:t>
            </a:r>
          </a:p>
        </p:txBody>
      </p:sp>
      <p:sp>
        <p:nvSpPr>
          <p:cNvPr id="4" name="Slide Number Placeholder 3"/>
          <p:cNvSpPr>
            <a:spLocks noGrp="1"/>
          </p:cNvSpPr>
          <p:nvPr>
            <p:ph type="sldNum" sz="quarter" idx="10"/>
          </p:nvPr>
        </p:nvSpPr>
        <p:spPr/>
        <p:txBody>
          <a:bodyPr/>
          <a:lstStyle/>
          <a:p>
            <a:fld id="{2A29B5B4-DF53-9241-A035-39249688D76D}" type="slidenum">
              <a:rPr lang="en-US" smtClean="0"/>
              <a:t>4</a:t>
            </a:fld>
            <a:endParaRPr lang="en-US"/>
          </a:p>
        </p:txBody>
      </p:sp>
    </p:spTree>
    <p:extLst>
      <p:ext uri="{BB962C8B-B14F-4D97-AF65-F5344CB8AC3E}">
        <p14:creationId xmlns:p14="http://schemas.microsoft.com/office/powerpoint/2010/main" val="2027004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A29B5B4-DF53-9241-A035-39249688D76D}" type="slidenum">
              <a:rPr lang="en-US" smtClean="0"/>
              <a:t>32</a:t>
            </a:fld>
            <a:endParaRPr lang="en-US"/>
          </a:p>
        </p:txBody>
      </p:sp>
    </p:spTree>
    <p:extLst>
      <p:ext uri="{BB962C8B-B14F-4D97-AF65-F5344CB8AC3E}">
        <p14:creationId xmlns:p14="http://schemas.microsoft.com/office/powerpoint/2010/main" val="78069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2A29B5B4-DF53-9241-A035-39249688D76D}" type="slidenum">
              <a:rPr lang="en-US" smtClean="0"/>
              <a:t>33</a:t>
            </a:fld>
            <a:endParaRPr lang="en-US"/>
          </a:p>
        </p:txBody>
      </p:sp>
    </p:spTree>
    <p:extLst>
      <p:ext uri="{BB962C8B-B14F-4D97-AF65-F5344CB8AC3E}">
        <p14:creationId xmlns:p14="http://schemas.microsoft.com/office/powerpoint/2010/main" val="296728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Canu: </a:t>
            </a:r>
            <a:r>
              <a:rPr lang="en-US" sz="1200" kern="1200" dirty="0">
                <a:solidFill>
                  <a:schemeClr val="tx1"/>
                </a:solidFill>
                <a:effectLst/>
                <a:latin typeface="+mn-lt"/>
                <a:ea typeface="+mn-ea"/>
                <a:cs typeface="+mn-cs"/>
              </a:rPr>
              <a:t>It finds the overlaps of the raw uncorrected reads and uses them for the error-correction. The purpose of error-correction is to improve the accuracy of the bases in the reads. However, error-correction is a computationally expensive step. In its own pipeline, Canu implements its own read-to-read overlap finding tool such that the users do not need to perform that step explicitly before running Canu. Most of the steps in the Canu pipeline are multi-threaded.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Miniasm: </a:t>
            </a:r>
            <a:r>
              <a:rPr lang="en-US" sz="1200" dirty="0"/>
              <a:t>Although Miniasm lowers computational cost and thus accelerates and simplifies assembly by doing so, the accuracy of the draft assembly depends directly on the accuracy of the uncorrected basecalled reads. Thus, further polishing may be necessary for these draft assemblies. Miniasm does not support multithreading.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34</a:t>
            </a:fld>
            <a:endParaRPr lang="en-US"/>
          </a:p>
        </p:txBody>
      </p:sp>
    </p:spTree>
    <p:extLst>
      <p:ext uri="{BB962C8B-B14F-4D97-AF65-F5344CB8AC3E}">
        <p14:creationId xmlns:p14="http://schemas.microsoft.com/office/powerpoint/2010/main" val="3330600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35</a:t>
            </a:fld>
            <a:endParaRPr lang="en-US"/>
          </a:p>
        </p:txBody>
      </p:sp>
    </p:spTree>
    <p:extLst>
      <p:ext uri="{BB962C8B-B14F-4D97-AF65-F5344CB8AC3E}">
        <p14:creationId xmlns:p14="http://schemas.microsoft.com/office/powerpoint/2010/main" val="1503396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36</a:t>
            </a:fld>
            <a:endParaRPr lang="en-US"/>
          </a:p>
        </p:txBody>
      </p:sp>
    </p:spTree>
    <p:extLst>
      <p:ext uri="{BB962C8B-B14F-4D97-AF65-F5344CB8AC3E}">
        <p14:creationId xmlns:p14="http://schemas.microsoft.com/office/powerpoint/2010/main" val="1687990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A29B5B4-DF53-9241-A035-39249688D76D}" type="slidenum">
              <a:rPr lang="en-US" smtClean="0"/>
              <a:t>37</a:t>
            </a:fld>
            <a:endParaRPr lang="en-US"/>
          </a:p>
        </p:txBody>
      </p:sp>
    </p:spTree>
    <p:extLst>
      <p:ext uri="{BB962C8B-B14F-4D97-AF65-F5344CB8AC3E}">
        <p14:creationId xmlns:p14="http://schemas.microsoft.com/office/powerpoint/2010/main" val="1448593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2A29B5B4-DF53-9241-A035-39249688D76D}" type="slidenum">
              <a:rPr lang="en-US" smtClean="0"/>
              <a:t>38</a:t>
            </a:fld>
            <a:endParaRPr lang="en-US"/>
          </a:p>
        </p:txBody>
      </p:sp>
    </p:spTree>
    <p:extLst>
      <p:ext uri="{BB962C8B-B14F-4D97-AF65-F5344CB8AC3E}">
        <p14:creationId xmlns:p14="http://schemas.microsoft.com/office/powerpoint/2010/main" val="3991730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39</a:t>
            </a:fld>
            <a:endParaRPr lang="en-US"/>
          </a:p>
        </p:txBody>
      </p:sp>
    </p:spTree>
    <p:extLst>
      <p:ext uri="{BB962C8B-B14F-4D97-AF65-F5344CB8AC3E}">
        <p14:creationId xmlns:p14="http://schemas.microsoft.com/office/powerpoint/2010/main" val="3652114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A29B5B4-DF53-9241-A035-39249688D76D}" type="slidenum">
              <a:rPr lang="en-US" smtClean="0"/>
              <a:t>40</a:t>
            </a:fld>
            <a:endParaRPr lang="en-US"/>
          </a:p>
        </p:txBody>
      </p:sp>
    </p:spTree>
    <p:extLst>
      <p:ext uri="{BB962C8B-B14F-4D97-AF65-F5344CB8AC3E}">
        <p14:creationId xmlns:p14="http://schemas.microsoft.com/office/powerpoint/2010/main" val="4289897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2A29B5B4-DF53-9241-A035-39249688D76D}" type="slidenum">
              <a:rPr lang="en-US" smtClean="0"/>
              <a:t>41</a:t>
            </a:fld>
            <a:endParaRPr lang="en-US"/>
          </a:p>
        </p:txBody>
      </p:sp>
    </p:spTree>
    <p:extLst>
      <p:ext uri="{BB962C8B-B14F-4D97-AF65-F5344CB8AC3E}">
        <p14:creationId xmlns:p14="http://schemas.microsoft.com/office/powerpoint/2010/main" val="1180685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These properties enable new potential applications of genome sequencing, such as rapid surveillance of Ebola, Zika or other epidemics where</a:t>
            </a:r>
            <a:r>
              <a:rPr lang="en-US" sz="2400" kern="1200" baseline="0" dirty="0">
                <a:solidFill>
                  <a:schemeClr val="tx1"/>
                </a:solidFill>
                <a:effectLst/>
                <a:latin typeface="+mn-lt"/>
                <a:ea typeface="+mn-ea"/>
                <a:cs typeface="+mn-cs"/>
              </a:rPr>
              <a:t> resources are limited</a:t>
            </a:r>
            <a:r>
              <a:rPr lang="en-US" sz="2400" kern="1200" dirty="0">
                <a:solidFill>
                  <a:schemeClr val="tx1"/>
                </a:solidFill>
                <a:effectLst/>
                <a:latin typeface="+mn-lt"/>
                <a:ea typeface="+mn-ea"/>
                <a:cs typeface="+mn-cs"/>
              </a:rPr>
              <a:t>, near-patient testing, and other applications that require real-time data analysis. </a:t>
            </a: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endParaRPr lang="en-US" sz="2400" dirty="0"/>
          </a:p>
        </p:txBody>
      </p:sp>
      <p:sp>
        <p:nvSpPr>
          <p:cNvPr id="4" name="Slide Number Placeholder 3"/>
          <p:cNvSpPr>
            <a:spLocks noGrp="1"/>
          </p:cNvSpPr>
          <p:nvPr>
            <p:ph type="sldNum" sz="quarter" idx="10"/>
          </p:nvPr>
        </p:nvSpPr>
        <p:spPr/>
        <p:txBody>
          <a:bodyPr/>
          <a:lstStyle/>
          <a:p>
            <a:fld id="{2A29B5B4-DF53-9241-A035-39249688D76D}" type="slidenum">
              <a:rPr lang="en-US" smtClean="0"/>
              <a:t>5</a:t>
            </a:fld>
            <a:endParaRPr lang="en-US"/>
          </a:p>
        </p:txBody>
      </p:sp>
    </p:spTree>
    <p:extLst>
      <p:ext uri="{BB962C8B-B14F-4D97-AF65-F5344CB8AC3E}">
        <p14:creationId xmlns:p14="http://schemas.microsoft.com/office/powerpoint/2010/main" val="1431765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2925" indent="-407988">
              <a:lnSpc>
                <a:spcPct val="120000"/>
              </a:lnSpc>
              <a:spcBef>
                <a:spcPts val="600"/>
              </a:spcBef>
              <a:spcAft>
                <a:spcPts val="600"/>
              </a:spcAft>
              <a:buFont typeface="Wingdings" pitchFamily="2" charset="2"/>
              <a:buChar char="q"/>
            </a:pPr>
            <a:r>
              <a:rPr lang="en-US" sz="2400" dirty="0"/>
              <a:t>Nanopore sequence analysis tools have a critical role to:</a:t>
            </a:r>
          </a:p>
          <a:p>
            <a:pPr marL="835025" lvl="1" indent="-246063">
              <a:lnSpc>
                <a:spcPct val="120000"/>
              </a:lnSpc>
              <a:spcBef>
                <a:spcPts val="600"/>
              </a:spcBef>
              <a:spcAft>
                <a:spcPts val="600"/>
              </a:spcAft>
              <a:buFont typeface="Courier New" panose="02070309020205020404" pitchFamily="49" charset="0"/>
              <a:buChar char="o"/>
            </a:pPr>
            <a:r>
              <a:rPr lang="en-US" sz="2200" dirty="0">
                <a:solidFill>
                  <a:srgbClr val="0070C0"/>
                </a:solidFill>
              </a:rPr>
              <a:t>Overcome high error rates</a:t>
            </a:r>
            <a:r>
              <a:rPr lang="en-US" sz="2200" dirty="0"/>
              <a:t>, and</a:t>
            </a:r>
          </a:p>
          <a:p>
            <a:pPr marL="835025" lvl="1" indent="-246063">
              <a:lnSpc>
                <a:spcPct val="120000"/>
              </a:lnSpc>
              <a:spcBef>
                <a:spcPts val="600"/>
              </a:spcBef>
              <a:spcAft>
                <a:spcPts val="600"/>
              </a:spcAft>
              <a:buFont typeface="Courier New" panose="02070309020205020404" pitchFamily="49" charset="0"/>
              <a:buChar char="o"/>
            </a:pPr>
            <a:r>
              <a:rPr lang="en-US" sz="2200" dirty="0"/>
              <a:t>Take better advantage of the technology </a:t>
            </a:r>
          </a:p>
          <a:p>
            <a:pPr marL="542925" indent="-407988">
              <a:lnSpc>
                <a:spcPct val="120000"/>
              </a:lnSpc>
              <a:spcBef>
                <a:spcPts val="600"/>
              </a:spcBef>
              <a:spcAft>
                <a:spcPts val="600"/>
              </a:spcAft>
              <a:buFont typeface="Wingdings" pitchFamily="2" charset="2"/>
              <a:buChar char="q"/>
            </a:pPr>
            <a:r>
              <a:rPr lang="en-US" sz="2400" dirty="0">
                <a:solidFill>
                  <a:srgbClr val="0070C0"/>
                </a:solidFill>
              </a:rPr>
              <a:t>Faster tools </a:t>
            </a:r>
            <a:r>
              <a:rPr lang="en-US" sz="2400" dirty="0"/>
              <a:t>are critically needed to:</a:t>
            </a:r>
          </a:p>
          <a:p>
            <a:pPr marL="835025" lvl="1" indent="-246063">
              <a:lnSpc>
                <a:spcPct val="120000"/>
              </a:lnSpc>
              <a:spcBef>
                <a:spcPts val="600"/>
              </a:spcBef>
              <a:spcAft>
                <a:spcPts val="600"/>
              </a:spcAft>
              <a:buFont typeface="Courier New" panose="02070309020205020404" pitchFamily="49" charset="0"/>
              <a:buChar char="o"/>
            </a:pPr>
            <a:r>
              <a:rPr lang="en-US" sz="2200" dirty="0"/>
              <a:t>Take better advantage of the </a:t>
            </a:r>
            <a:r>
              <a:rPr lang="en-US" sz="2200" dirty="0">
                <a:solidFill>
                  <a:srgbClr val="0070C0"/>
                </a:solidFill>
              </a:rPr>
              <a:t>real-time data production </a:t>
            </a:r>
            <a:r>
              <a:rPr lang="en-US" sz="2200" dirty="0"/>
              <a:t>capability of MinION, and</a:t>
            </a:r>
          </a:p>
          <a:p>
            <a:pPr marL="835025" lvl="1" indent="-246063">
              <a:lnSpc>
                <a:spcPct val="120000"/>
              </a:lnSpc>
              <a:spcBef>
                <a:spcPts val="600"/>
              </a:spcBef>
              <a:spcAft>
                <a:spcPts val="600"/>
              </a:spcAft>
              <a:buFont typeface="Courier New" panose="02070309020205020404" pitchFamily="49" charset="0"/>
              <a:buChar char="o"/>
            </a:pPr>
            <a:r>
              <a:rPr lang="en-US" sz="2200" dirty="0"/>
              <a:t>Enable </a:t>
            </a:r>
            <a:r>
              <a:rPr lang="en-US" sz="2200" dirty="0">
                <a:solidFill>
                  <a:srgbClr val="0070C0"/>
                </a:solidFill>
              </a:rPr>
              <a:t>fast, real-time data analysis </a:t>
            </a:r>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42</a:t>
            </a:fld>
            <a:endParaRPr lang="en-US"/>
          </a:p>
        </p:txBody>
      </p:sp>
    </p:spTree>
    <p:extLst>
      <p:ext uri="{BB962C8B-B14F-4D97-AF65-F5344CB8AC3E}">
        <p14:creationId xmlns:p14="http://schemas.microsoft.com/office/powerpoint/2010/main" val="1688709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 am Damla</a:t>
            </a:r>
            <a:r>
              <a:rPr lang="en-US" baseline="0" dirty="0"/>
              <a:t> Senol and today I will be talking about my recent research on nanopore sequencing technology and tools.</a:t>
            </a:r>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44</a:t>
            </a:fld>
            <a:endParaRPr lang="en-US"/>
          </a:p>
        </p:txBody>
      </p:sp>
    </p:spTree>
    <p:extLst>
      <p:ext uri="{BB962C8B-B14F-4D97-AF65-F5344CB8AC3E}">
        <p14:creationId xmlns:p14="http://schemas.microsoft.com/office/powerpoint/2010/main" val="3340340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answering these questions:</a:t>
            </a:r>
            <a:r>
              <a:rPr lang="en-US" baseline="0" dirty="0"/>
              <a:t> What is genome and what is sequencing?</a:t>
            </a:r>
          </a:p>
          <a:p>
            <a:r>
              <a:rPr lang="en-US" sz="1200" kern="1200" dirty="0">
                <a:solidFill>
                  <a:schemeClr val="tx1"/>
                </a:solidFill>
                <a:effectLst/>
                <a:latin typeface="+mn-lt"/>
                <a:ea typeface="+mn-ea"/>
                <a:cs typeface="+mn-cs"/>
              </a:rPr>
              <a:t>The genetic material of an organism is called genome and each genome consists of DNA. The information in DNA is encoded with a sequence of four different types of bases, A, C, G and T. Genome sequencing is the process of determining the order of the DNA sequence in an organism’s genome. </a:t>
            </a:r>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46</a:t>
            </a:fld>
            <a:endParaRPr lang="en-US"/>
          </a:p>
        </p:txBody>
      </p:sp>
    </p:spTree>
    <p:extLst>
      <p:ext uri="{BB962C8B-B14F-4D97-AF65-F5344CB8AC3E}">
        <p14:creationId xmlns:p14="http://schemas.microsoft.com/office/powerpoint/2010/main" val="761374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whole genome of most organisms cannot be sequenced all at once, the genome is broken into smaller frag- </a:t>
            </a:r>
            <a:r>
              <a:rPr lang="en-US" sz="1200" kern="1200" dirty="0" err="1">
                <a:solidFill>
                  <a:schemeClr val="tx1"/>
                </a:solidFill>
                <a:effectLst/>
                <a:latin typeface="+mn-lt"/>
                <a:ea typeface="+mn-ea"/>
                <a:cs typeface="+mn-cs"/>
              </a:rPr>
              <a:t>ments</a:t>
            </a:r>
            <a:r>
              <a:rPr lang="en-US" sz="1200" kern="1200" dirty="0">
                <a:solidFill>
                  <a:schemeClr val="tx1"/>
                </a:solidFill>
                <a:effectLst/>
                <a:latin typeface="+mn-lt"/>
                <a:ea typeface="+mn-ea"/>
                <a:cs typeface="+mn-cs"/>
              </a:rPr>
              <a:t>. After each fragment is sequenced, small pieces of DNA sequences (i.e. reads) are generated. </a:t>
            </a:r>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47</a:t>
            </a:fld>
            <a:endParaRPr lang="en-US"/>
          </a:p>
        </p:txBody>
      </p:sp>
    </p:spTree>
    <p:extLst>
      <p:ext uri="{BB962C8B-B14F-4D97-AF65-F5344CB8AC3E}">
        <p14:creationId xmlns:p14="http://schemas.microsoft.com/office/powerpoint/2010/main" val="2883069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reads can then be analyzed following two different approaches: read mapping and de novo assembly. Read mapping is the process of aligning the reads against the reference genome to detect variations in the sequenced genome. Reference genome is a DNA sequence accepted as the representation of the genomic sequence of a species. </a:t>
            </a:r>
            <a:r>
              <a:rPr lang="en-US" sz="1200" kern="1200" baseline="0" dirty="0">
                <a:solidFill>
                  <a:schemeClr val="tx1"/>
                </a:solidFill>
                <a:effectLst/>
                <a:latin typeface="+mn-lt"/>
                <a:ea typeface="+mn-ea"/>
                <a:cs typeface="+mn-cs"/>
              </a:rPr>
              <a:t>The genome of a species is copied from individual to individual across multiple generations of a population with minimal differences at every step. The genomes of different individuals of the same species have typically the same number of chromosomes and most of the same bases in each chromosome. Thus, we can talk about a reference genome of a species.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 novo assembly is the method of combining the reads to construct the original sequence when a reference genome does not exist.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48</a:t>
            </a:fld>
            <a:endParaRPr lang="en-US"/>
          </a:p>
        </p:txBody>
      </p:sp>
    </p:spTree>
    <p:extLst>
      <p:ext uri="{BB962C8B-B14F-4D97-AF65-F5344CB8AC3E}">
        <p14:creationId xmlns:p14="http://schemas.microsoft.com/office/powerpoint/2010/main" val="572420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High-throughput</a:t>
            </a:r>
            <a:r>
              <a:rPr lang="en-US" b="0" dirty="0"/>
              <a:t> s</a:t>
            </a:r>
            <a:r>
              <a:rPr lang="en-US" dirty="0"/>
              <a:t>equencing has dominated</a:t>
            </a:r>
            <a:r>
              <a:rPr lang="en-US" baseline="0" dirty="0"/>
              <a:t> the sequencing market since 2000, with its ability to generate billions of shorts in a cheap and fast way. However, it suffers from massive amount of data and short reads, which poses challenges to read mapping and to de novo assembly. </a:t>
            </a:r>
            <a:r>
              <a:rPr lang="en-US" dirty="0"/>
              <a:t>Mapping the short reads,</a:t>
            </a:r>
            <a:r>
              <a:rPr lang="en-US" baseline="0" dirty="0"/>
              <a:t> up to billions of them to the reference genome is challenging because each read can map to multiple locations in the reference genome due to the repeats. </a:t>
            </a:r>
            <a:r>
              <a:rPr lang="en-US" sz="1200" kern="1200" dirty="0">
                <a:solidFill>
                  <a:schemeClr val="tx1"/>
                </a:solidFill>
                <a:effectLst/>
                <a:latin typeface="+mn-lt"/>
                <a:ea typeface="+mn-ea"/>
                <a:cs typeface="+mn-cs"/>
              </a:rPr>
              <a:t>Repetitive sequences are usually longer than the length of a short read, and an entire repetitive sequence cannot be spanned by a single short read. Thus, short reads lead to highly fragmented, incomplete assemblies.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a long read can span an entire repetitive sequence and enable continuous and complete assemblies. The demand for sequencing technologies that can produce longer reads has resulted in the emergence of even newer alternative sequencing technologies.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A29B5B4-DF53-9241-A035-39249688D76D}" type="slidenum">
              <a:rPr lang="en-US" smtClean="0"/>
              <a:t>49</a:t>
            </a:fld>
            <a:endParaRPr lang="en-US"/>
          </a:p>
        </p:txBody>
      </p:sp>
    </p:spTree>
    <p:extLst>
      <p:ext uri="{BB962C8B-B14F-4D97-AF65-F5344CB8AC3E}">
        <p14:creationId xmlns:p14="http://schemas.microsoft.com/office/powerpoint/2010/main" val="6726773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output of MinION is the raw signal</a:t>
            </a:r>
            <a:r>
              <a:rPr lang="en-US" baseline="0" dirty="0"/>
              <a:t> data that represents the changes in current when DNA strand passes through the nanopore. Thus, we start with this raw data. </a:t>
            </a:r>
          </a:p>
          <a:p>
            <a:r>
              <a:rPr lang="en-US" sz="1200" b="0" i="0" u="none" strike="noStrike" kern="1200" dirty="0">
                <a:solidFill>
                  <a:schemeClr val="tx1"/>
                </a:solidFill>
                <a:effectLst/>
                <a:latin typeface="+mn-lt"/>
                <a:ea typeface="+mn-ea"/>
                <a:cs typeface="+mn-cs"/>
              </a:rPr>
              <a:t>The first step, </a:t>
            </a:r>
            <a:r>
              <a:rPr lang="en-US" sz="1200" b="0" i="1" u="none" strike="noStrike" kern="1200" dirty="0">
                <a:solidFill>
                  <a:schemeClr val="tx1"/>
                </a:solidFill>
                <a:effectLst/>
                <a:latin typeface="+mn-lt"/>
                <a:ea typeface="+mn-ea"/>
                <a:cs typeface="+mn-cs"/>
              </a:rPr>
              <a:t>basecalling</a:t>
            </a:r>
            <a:r>
              <a:rPr lang="en-US" sz="1200" b="0" i="0" u="none" strike="noStrike" kern="1200" dirty="0">
                <a:solidFill>
                  <a:schemeClr val="tx1"/>
                </a:solidFill>
                <a:effectLst/>
                <a:latin typeface="+mn-lt"/>
                <a:ea typeface="+mn-ea"/>
                <a:cs typeface="+mn-cs"/>
              </a:rPr>
              <a:t>, translates this raw signal output of MinION into bases (A,C,G,T) in order to generate DNA reads. </a:t>
            </a:r>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52</a:t>
            </a:fld>
            <a:endParaRPr lang="en-US"/>
          </a:p>
        </p:txBody>
      </p:sp>
    </p:spTree>
    <p:extLst>
      <p:ext uri="{BB962C8B-B14F-4D97-AF65-F5344CB8AC3E}">
        <p14:creationId xmlns:p14="http://schemas.microsoft.com/office/powerpoint/2010/main" val="14091603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Previous genome assembly methods designed for accurate and short NGS reads are not suitable for the nanopore sequencing data because of the high error rates. Instead, overlap-layout-consensus (OLC) algorithms are used for nanopore sequencing reads since they perform better with longer error-prone reads. OLC-based assembly algorithms start with finding the read-to-read overlaps, which is the second step of our pipeline. Read-to-read overlap is a common sequence between two reads and it occurs when the matched regions of these reads originate from the same part of the complete genome. </a:t>
            </a:r>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53</a:t>
            </a:fld>
            <a:endParaRPr lang="en-US"/>
          </a:p>
        </p:txBody>
      </p:sp>
    </p:spTree>
    <p:extLst>
      <p:ext uri="{BB962C8B-B14F-4D97-AF65-F5344CB8AC3E}">
        <p14:creationId xmlns:p14="http://schemas.microsoft.com/office/powerpoint/2010/main" val="3995190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finding the read-to-read overlaps, OLC-based assembly algorithms generate an overlap graph, where each node is a read and each edge is an overlap connecting them. Genome assembly is performed by traversing this graph, producing the layout of the reads and then constructing the draft assembly. </a:t>
            </a:r>
          </a:p>
          <a:p>
            <a:r>
              <a:rPr lang="en-US" sz="1200" kern="1200" dirty="0">
                <a:solidFill>
                  <a:schemeClr val="tx1"/>
                </a:solidFill>
                <a:effectLst/>
                <a:latin typeface="+mn-lt"/>
                <a:ea typeface="+mn-ea"/>
                <a:cs typeface="+mn-cs"/>
              </a:rPr>
              <a:t>From this</a:t>
            </a:r>
            <a:r>
              <a:rPr lang="en-US" sz="1200" kern="1200" baseline="0" dirty="0">
                <a:solidFill>
                  <a:schemeClr val="tx1"/>
                </a:solidFill>
                <a:effectLst/>
                <a:latin typeface="+mn-lt"/>
                <a:ea typeface="+mn-ea"/>
                <a:cs typeface="+mn-cs"/>
              </a:rPr>
              <a:t> example, this step can be understood as an easy step, however, because of the high error rates of nanopore sequence data, sequencing errors and multiple possible traversing paths (possibility of multiple outgoing or incoming edges of nodes) or not attached nodes (gaps), this assembly step is a complex step.</a:t>
            </a:r>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54</a:t>
            </a:fld>
            <a:endParaRPr lang="en-US"/>
          </a:p>
        </p:txBody>
      </p:sp>
    </p:spTree>
    <p:extLst>
      <p:ext uri="{BB962C8B-B14F-4D97-AF65-F5344CB8AC3E}">
        <p14:creationId xmlns:p14="http://schemas.microsoft.com/office/powerpoint/2010/main" val="10403404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13" lvl="1" indent="0" algn="just">
              <a:lnSpc>
                <a:spcPct val="100000"/>
              </a:lnSpc>
              <a:spcBef>
                <a:spcPts val="600"/>
              </a:spcBef>
              <a:spcAft>
                <a:spcPts val="600"/>
              </a:spcAft>
              <a:buFont typeface="Courier New" charset="0"/>
              <a:buNone/>
            </a:pPr>
            <a:r>
              <a:rPr lang="en-US" sz="2200" dirty="0">
                <a:solidFill>
                  <a:schemeClr val="tx1"/>
                </a:solidFill>
              </a:rPr>
              <a:t>For each k-mer entry, (s, i, p) triple is stored; where</a:t>
            </a:r>
          </a:p>
          <a:p>
            <a:pPr marL="539750" lvl="1" indent="0" algn="just">
              <a:lnSpc>
                <a:spcPct val="100000"/>
              </a:lnSpc>
              <a:spcBef>
                <a:spcPts val="600"/>
              </a:spcBef>
              <a:spcAft>
                <a:spcPts val="600"/>
              </a:spcAft>
              <a:buNone/>
            </a:pPr>
            <a:r>
              <a:rPr lang="en-US" dirty="0">
                <a:solidFill>
                  <a:schemeClr val="tx1"/>
                </a:solidFill>
              </a:rPr>
              <a:t>s = k-mer string</a:t>
            </a:r>
          </a:p>
          <a:p>
            <a:pPr marL="539750" lvl="1" indent="0" algn="just">
              <a:lnSpc>
                <a:spcPct val="100000"/>
              </a:lnSpc>
              <a:spcBef>
                <a:spcPts val="600"/>
              </a:spcBef>
              <a:spcAft>
                <a:spcPts val="600"/>
              </a:spcAft>
              <a:buNone/>
            </a:pPr>
            <a:r>
              <a:rPr lang="en-US" dirty="0">
                <a:solidFill>
                  <a:schemeClr val="tx1"/>
                </a:solidFill>
              </a:rPr>
              <a:t>i = index of the corresponding read which k-mer comes from</a:t>
            </a:r>
          </a:p>
          <a:p>
            <a:pPr marL="539750" lvl="1" indent="0" algn="just">
              <a:lnSpc>
                <a:spcPct val="100000"/>
              </a:lnSpc>
              <a:spcBef>
                <a:spcPts val="600"/>
              </a:spcBef>
              <a:spcAft>
                <a:spcPts val="600"/>
              </a:spcAft>
              <a:buNone/>
            </a:pPr>
            <a:r>
              <a:rPr lang="en-US" dirty="0">
                <a:solidFill>
                  <a:schemeClr val="tx1"/>
                </a:solidFill>
              </a:rPr>
              <a:t>p = position in the read at which k-mer appears.</a:t>
            </a:r>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55</a:t>
            </a:fld>
            <a:endParaRPr lang="en-US"/>
          </a:p>
        </p:txBody>
      </p:sp>
    </p:spTree>
    <p:extLst>
      <p:ext uri="{BB962C8B-B14F-4D97-AF65-F5344CB8AC3E}">
        <p14:creationId xmlns:p14="http://schemas.microsoft.com/office/powerpoint/2010/main" val="109518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Rely on the electronic or chemical structure of the different nucleotides for identification, </a:t>
            </a:r>
          </a:p>
          <a:p>
            <a:endParaRPr lang="en-US" sz="2400" dirty="0"/>
          </a:p>
        </p:txBody>
      </p:sp>
      <p:sp>
        <p:nvSpPr>
          <p:cNvPr id="4" name="Slide Number Placeholder 3"/>
          <p:cNvSpPr>
            <a:spLocks noGrp="1"/>
          </p:cNvSpPr>
          <p:nvPr>
            <p:ph type="sldNum" sz="quarter" idx="10"/>
          </p:nvPr>
        </p:nvSpPr>
        <p:spPr/>
        <p:txBody>
          <a:bodyPr/>
          <a:lstStyle/>
          <a:p>
            <a:fld id="{2A29B5B4-DF53-9241-A035-39249688D76D}" type="slidenum">
              <a:rPr lang="en-US" smtClean="0"/>
              <a:t>6</a:t>
            </a:fld>
            <a:endParaRPr lang="en-US"/>
          </a:p>
        </p:txBody>
      </p:sp>
    </p:spTree>
    <p:extLst>
      <p:ext uri="{BB962C8B-B14F-4D97-AF65-F5344CB8AC3E}">
        <p14:creationId xmlns:p14="http://schemas.microsoft.com/office/powerpoint/2010/main" val="2539437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aim</a:t>
            </a:r>
            <a:r>
              <a:rPr lang="en-US" baseline="0" dirty="0"/>
              <a:t> of using minimizers is to reduce the storage space by storing fewer k-mers.</a:t>
            </a:r>
          </a:p>
          <a:p>
            <a:r>
              <a:rPr lang="en-US" baseline="0" dirty="0"/>
              <a:t>It chooses a representative k-mer from group of adjacent k-mers in such a way that different reads read-i and read-j choose the same representative if they share a long enough subsequence.</a:t>
            </a:r>
          </a:p>
          <a:p>
            <a:pPr marL="171450" indent="-171450">
              <a:buFont typeface="Wingdings" charset="2"/>
              <a:buChar char="à"/>
            </a:pPr>
            <a:r>
              <a:rPr lang="en-US" baseline="0" dirty="0">
                <a:sym typeface="Wingdings"/>
              </a:rPr>
              <a:t>If two strings have a significant exact match, then at least one of the minimizers chosen from one will also be chosen from the other.</a:t>
            </a:r>
          </a:p>
          <a:p>
            <a:pPr marL="0" indent="0">
              <a:buFont typeface="Wingdings" charset="2"/>
              <a:buNone/>
            </a:pPr>
            <a:r>
              <a:rPr lang="en-US" baseline="0" dirty="0">
                <a:sym typeface="Wingdings"/>
              </a:rPr>
              <a:t>A set of w consecutive overlapping k-mers covers a string of exactly w+k-1 letters. To find a minimizer, w consecutive k-mers are examined and the smallest is chosen. Here, smallest means the lexicographically smallest since we are ordering letters, A,C,G and T. </a:t>
            </a:r>
          </a:p>
          <a:p>
            <a:pPr marL="0" indent="0">
              <a:buFont typeface="Wingdings" charset="2"/>
              <a:buNone/>
            </a:pPr>
            <a:r>
              <a:rPr lang="en-US" baseline="0" dirty="0">
                <a:sym typeface="Wingdings"/>
              </a:rPr>
              <a:t>If two strings have a substring of length w+k-1 in common, then they have a (</a:t>
            </a:r>
            <a:r>
              <a:rPr lang="en-US" baseline="0" dirty="0" err="1">
                <a:sym typeface="Wingdings"/>
              </a:rPr>
              <a:t>w,k</a:t>
            </a:r>
            <a:r>
              <a:rPr lang="en-US" baseline="0" dirty="0">
                <a:sym typeface="Wingdings"/>
              </a:rPr>
              <a:t>)-minimizer in common.</a:t>
            </a:r>
          </a:p>
          <a:p>
            <a:pPr marL="0" indent="0">
              <a:buFont typeface="Wingdings" charset="2"/>
              <a:buNone/>
            </a:pPr>
            <a:r>
              <a:rPr lang="en-US" baseline="0" dirty="0">
                <a:sym typeface="Wingdings"/>
              </a:rPr>
              <a:t>If w=k, all letters in the read are covered except the ones in both ends. After adding them too, the whole set of minimizers are found without losing any sensitivity compared to storing all k-mers.</a:t>
            </a:r>
          </a:p>
        </p:txBody>
      </p:sp>
      <p:sp>
        <p:nvSpPr>
          <p:cNvPr id="4" name="Slide Number Placeholder 3"/>
          <p:cNvSpPr>
            <a:spLocks noGrp="1"/>
          </p:cNvSpPr>
          <p:nvPr>
            <p:ph type="sldNum" sz="quarter" idx="10"/>
          </p:nvPr>
        </p:nvSpPr>
        <p:spPr/>
        <p:txBody>
          <a:bodyPr/>
          <a:lstStyle/>
          <a:p>
            <a:fld id="{2A29B5B4-DF53-9241-A035-39249688D76D}" type="slidenum">
              <a:rPr lang="en-US" smtClean="0"/>
              <a:t>56</a:t>
            </a:fld>
            <a:endParaRPr lang="en-US"/>
          </a:p>
        </p:txBody>
      </p:sp>
    </p:spTree>
    <p:extLst>
      <p:ext uri="{BB962C8B-B14F-4D97-AF65-F5344CB8AC3E}">
        <p14:creationId xmlns:p14="http://schemas.microsoft.com/office/powerpoint/2010/main" val="3864837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Simultaneous multithreading (SMT) (</a:t>
            </a:r>
            <a:r>
              <a:rPr lang="en-US" sz="1200" i="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running more than one thread per physical core [59–66]), or more specifically Intel’s hyper- threading (</a:t>
            </a:r>
            <a:r>
              <a:rPr lang="en-US" sz="1200" i="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since we use Intel’s hyper-threading enabled machines (see Table 6)) helps to decrease the total runtime but it does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provide a linear speedup with the number of threads because of the CPU-intensive workload of Scrappie, Nanocall and Nanonet. If the threads executed are CPU-bound and do not wait for the memory or I/O requests, hyper- threading does not provide linear speedup due to the contention it causes in the shared resources for the computation.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Scrappie: two levels of parallelism – multiple reads simultaneously (like Nanocall) but each read is processed by multiple reads in parallel (like Nanonet).</a:t>
            </a:r>
            <a:endParaRPr lang="en-US" dirty="0"/>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57</a:t>
            </a:fld>
            <a:endParaRPr lang="en-US"/>
          </a:p>
        </p:txBody>
      </p:sp>
    </p:spTree>
    <p:extLst>
      <p:ext uri="{BB962C8B-B14F-4D97-AF65-F5344CB8AC3E}">
        <p14:creationId xmlns:p14="http://schemas.microsoft.com/office/powerpoint/2010/main" val="22641398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do not discuss these tools in great detail here since they perform read mapping, which is commonly analyzed and relatively well understood.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Minimap2 [87] is a recently-released successor to Minimap. We compare Minimap2 to BWA-MEM and to Minimap, and make two observations. First, Minimap2 significantly outperforms BWA-MEM. Since Minimap2 can produce SAM alignments (which BWA-MEM produces), we can replace BWA-MEM with Minimap2 in future genome assembly pipelines. Second, Minimap2 has similar accuracy and performance compared to Minimap. This is because Minimap2 and Minimap employ similar indexing and seeding algorithms [87], and the new features of Minimap2 (more accurate chaining, base-level alignment, support for spliced alignment) are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used in the pipeline we analyze. As a result, our findings for Minimap generally remain the same for Minimap2.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Nanopolish: </a:t>
            </a:r>
            <a:r>
              <a:rPr lang="en-US" sz="1200" kern="1200" dirty="0">
                <a:solidFill>
                  <a:schemeClr val="tx1"/>
                </a:solidFill>
                <a:effectLst/>
                <a:latin typeface="+mn-lt"/>
                <a:ea typeface="+mn-ea"/>
                <a:cs typeface="+mn-cs"/>
              </a:rPr>
              <a:t>Nanopolish uses the raw signal data of reads along with the mappings from the previous step to improve the assembly base quality by evaluating and maximizing the probabilities for each base with a HMM-based approach. Although this approach can increase the accuracy significantly, it is computationally expensive, and thus time-consuming.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Racon: </a:t>
            </a:r>
            <a:r>
              <a:rPr lang="en-US" sz="1200" kern="1200" dirty="0">
                <a:solidFill>
                  <a:schemeClr val="tx1"/>
                </a:solidFill>
                <a:effectLst/>
                <a:latin typeface="+mn-lt"/>
                <a:ea typeface="+mn-ea"/>
                <a:cs typeface="+mn-cs"/>
              </a:rPr>
              <a:t>After dividing the sequence into segments, Racon tries to find the best alignment to increase the accuracy of the draft assembly. Racon is a fast polishing tool, but it does not promise a high increase in accuracy as Nanopolish promises.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59</a:t>
            </a:fld>
            <a:endParaRPr lang="en-US"/>
          </a:p>
        </p:txBody>
      </p:sp>
    </p:spTree>
    <p:extLst>
      <p:ext uri="{BB962C8B-B14F-4D97-AF65-F5344CB8AC3E}">
        <p14:creationId xmlns:p14="http://schemas.microsoft.com/office/powerpoint/2010/main" val="2879536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60</a:t>
            </a:fld>
            <a:endParaRPr lang="en-US"/>
          </a:p>
        </p:txBody>
      </p:sp>
    </p:spTree>
    <p:extLst>
      <p:ext uri="{BB962C8B-B14F-4D97-AF65-F5344CB8AC3E}">
        <p14:creationId xmlns:p14="http://schemas.microsoft.com/office/powerpoint/2010/main" val="67430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Repetitive sequences are usually longer than the length of a short read and an entire repetitive sequence cannot be spanned by a single short read. Thus, short reads lead to highly-fragmented, incomplete assemblies. However, a long read can span an entire repetitive sequence and enable continuous and complete assemblies. </a:t>
            </a:r>
            <a:endParaRPr lang="en-US" dirty="0"/>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7</a:t>
            </a:fld>
            <a:endParaRPr lang="en-US"/>
          </a:p>
        </p:txBody>
      </p:sp>
    </p:spTree>
    <p:extLst>
      <p:ext uri="{BB962C8B-B14F-4D97-AF65-F5344CB8AC3E}">
        <p14:creationId xmlns:p14="http://schemas.microsoft.com/office/powerpoint/2010/main" val="3265506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output of MinION is raw signal data that represents changes in electric current when a DNA strand passes through nanopore. Thus, the pipeline starts with the raw signal data. The first step, basecalling, translates this raw signal output of MinION into bases (A, C, G, T) to generate DNA reads. The second step computes all read-to-read overlaps. The third pipeline step, genome assembly, then constructs a draft assembly. To increase the accuracy of the assembly, further polishing, i.e. post-assembly error correction, may be required. The fourth step of the pipeline is mapping the original basecalled reads to the generated draft assembly from the previous step (i.e. read mapping). The fifth and final step of the pipeline is polishing the assembly with the help of mappings from the previous step.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2A29B5B4-DF53-9241-A035-39249688D76D}" type="slidenum">
              <a:rPr lang="en-US" smtClean="0"/>
              <a:t>8</a:t>
            </a:fld>
            <a:endParaRPr lang="en-US"/>
          </a:p>
        </p:txBody>
      </p:sp>
    </p:spTree>
    <p:extLst>
      <p:ext uri="{BB962C8B-B14F-4D97-AF65-F5344CB8AC3E}">
        <p14:creationId xmlns:p14="http://schemas.microsoft.com/office/powerpoint/2010/main" val="91713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goal in this work is to comprehensively analyze current publicly available tools for nanopore sequence analysis to understand their advantages, disadvantages and bottlenecks. It is important to understand where the current tools do not perform well, to develop better tools. To this end, we analyze the tools associated with the multiple steps in the genome assembly pipeline using nanopore sequence data in terms of accuracy, speed, memory efficiency and scalability. </a:t>
            </a: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29B5B4-DF53-9241-A035-39249688D76D}" type="slidenum">
              <a:rPr lang="en-US" smtClean="0"/>
              <a:t>9</a:t>
            </a:fld>
            <a:endParaRPr lang="en-US"/>
          </a:p>
        </p:txBody>
      </p:sp>
    </p:spTree>
    <p:extLst>
      <p:ext uri="{BB962C8B-B14F-4D97-AF65-F5344CB8AC3E}">
        <p14:creationId xmlns:p14="http://schemas.microsoft.com/office/powerpoint/2010/main" val="142641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A29B5B4-DF53-9241-A035-39249688D76D}" type="slidenum">
              <a:rPr lang="en-US" smtClean="0"/>
              <a:t>10</a:t>
            </a:fld>
            <a:endParaRPr lang="en-US"/>
          </a:p>
        </p:txBody>
      </p:sp>
    </p:spTree>
    <p:extLst>
      <p:ext uri="{BB962C8B-B14F-4D97-AF65-F5344CB8AC3E}">
        <p14:creationId xmlns:p14="http://schemas.microsoft.com/office/powerpoint/2010/main" val="11719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33800240-8D19-8340-9181-FCABB587D524}" type="slidenum">
              <a:rPr lang="en-US" smtClean="0"/>
              <a:t>‹#›</a:t>
            </a:fld>
            <a:endParaRPr lang="en-US"/>
          </a:p>
        </p:txBody>
      </p:sp>
      <p:cxnSp>
        <p:nvCxnSpPr>
          <p:cNvPr id="9" name="Straight Connector 8"/>
          <p:cNvCxnSpPr/>
          <p:nvPr/>
        </p:nvCxnSpPr>
        <p:spPr>
          <a:xfrm>
            <a:off x="905744" y="3039339"/>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45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33800240-8D19-8340-9181-FCABB587D524}" type="slidenum">
              <a:rPr lang="en-US" smtClean="0"/>
              <a:t>‹#›</a:t>
            </a:fld>
            <a:endParaRPr lang="en-US"/>
          </a:p>
        </p:txBody>
      </p:sp>
    </p:spTree>
    <p:extLst>
      <p:ext uri="{BB962C8B-B14F-4D97-AF65-F5344CB8AC3E}">
        <p14:creationId xmlns:p14="http://schemas.microsoft.com/office/powerpoint/2010/main" val="131801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33800240-8D19-8340-9181-FCABB587D524}" type="slidenum">
              <a:rPr lang="en-US" smtClean="0"/>
              <a:t>‹#›</a:t>
            </a:fld>
            <a:endParaRPr lang="en-US"/>
          </a:p>
        </p:txBody>
      </p:sp>
    </p:spTree>
    <p:extLst>
      <p:ext uri="{BB962C8B-B14F-4D97-AF65-F5344CB8AC3E}">
        <p14:creationId xmlns:p14="http://schemas.microsoft.com/office/powerpoint/2010/main" val="418654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33800240-8D19-8340-9181-FCABB587D524}" type="slidenum">
              <a:rPr lang="en-US" smtClean="0"/>
              <a:t>‹#›</a:t>
            </a:fld>
            <a:endParaRPr lang="en-US"/>
          </a:p>
        </p:txBody>
      </p:sp>
    </p:spTree>
    <p:extLst>
      <p:ext uri="{BB962C8B-B14F-4D97-AF65-F5344CB8AC3E}">
        <p14:creationId xmlns:p14="http://schemas.microsoft.com/office/powerpoint/2010/main" val="561428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alpha val="10000"/>
          </a:schemeClr>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15" name="Text Placeholder 2"/>
          <p:cNvSpPr>
            <a:spLocks noGrp="1"/>
          </p:cNvSpPr>
          <p:nvPr>
            <p:ph idx="1"/>
          </p:nvPr>
        </p:nvSpPr>
        <p:spPr>
          <a:xfrm>
            <a:off x="822959" y="1401977"/>
            <a:ext cx="7543801" cy="446711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0"/>
          </p:nvPr>
        </p:nvSpPr>
        <p:spPr>
          <a:xfrm>
            <a:off x="112542" y="6468888"/>
            <a:ext cx="2057400" cy="269538"/>
          </a:xfrm>
          <a:prstGeom prst="rect">
            <a:avLst/>
          </a:prstGeom>
        </p:spPr>
        <p:txBody>
          <a:bodyPr/>
          <a:lstStyle>
            <a:lvl1pPr>
              <a:defRPr sz="1400" b="1">
                <a:solidFill>
                  <a:schemeClr val="bg1"/>
                </a:solidFill>
              </a:defRPr>
            </a:lvl1pPr>
          </a:lstStyle>
          <a:p>
            <a:fld id="{C56C0957-1248-5A44-8C69-001B17EA42C9}" type="slidenum">
              <a:rPr lang="en-US" smtClean="0"/>
              <a:pPr/>
              <a:t>‹#›</a:t>
            </a:fld>
            <a:endParaRPr lang="en-US" dirty="0"/>
          </a:p>
        </p:txBody>
      </p:sp>
    </p:spTree>
    <p:extLst>
      <p:ext uri="{BB962C8B-B14F-4D97-AF65-F5344CB8AC3E}">
        <p14:creationId xmlns:p14="http://schemas.microsoft.com/office/powerpoint/2010/main" val="106902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33800240-8D19-8340-9181-FCABB587D52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680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33800240-8D19-8340-9181-FCABB587D524}" type="slidenum">
              <a:rPr lang="en-US" smtClean="0"/>
              <a:t>‹#›</a:t>
            </a:fld>
            <a:endParaRPr lang="en-US"/>
          </a:p>
        </p:txBody>
      </p:sp>
    </p:spTree>
    <p:extLst>
      <p:ext uri="{BB962C8B-B14F-4D97-AF65-F5344CB8AC3E}">
        <p14:creationId xmlns:p14="http://schemas.microsoft.com/office/powerpoint/2010/main" val="151649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33800240-8D19-8340-9181-FCABB587D524}" type="slidenum">
              <a:rPr lang="en-US" smtClean="0"/>
              <a:t>‹#›</a:t>
            </a:fld>
            <a:endParaRPr lang="en-US"/>
          </a:p>
        </p:txBody>
      </p:sp>
    </p:spTree>
    <p:extLst>
      <p:ext uri="{BB962C8B-B14F-4D97-AF65-F5344CB8AC3E}">
        <p14:creationId xmlns:p14="http://schemas.microsoft.com/office/powerpoint/2010/main" val="1317658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425344" y="6459786"/>
            <a:ext cx="984019" cy="365125"/>
          </a:xfrm>
          <a:prstGeom prst="rect">
            <a:avLst/>
          </a:prstGeom>
        </p:spPr>
        <p:txBody>
          <a:bodyPr/>
          <a:lstStyle/>
          <a:p>
            <a:fld id="{33800240-8D19-8340-9181-FCABB587D524}" type="slidenum">
              <a:rPr lang="en-US" smtClean="0"/>
              <a:t>‹#›</a:t>
            </a:fld>
            <a:endParaRPr lang="en-US"/>
          </a:p>
        </p:txBody>
      </p:sp>
    </p:spTree>
    <p:extLst>
      <p:ext uri="{BB962C8B-B14F-4D97-AF65-F5344CB8AC3E}">
        <p14:creationId xmlns:p14="http://schemas.microsoft.com/office/powerpoint/2010/main" val="1039512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33800240-8D19-8340-9181-FCABB587D524}" type="slidenum">
              <a:rPr lang="en-US" smtClean="0"/>
              <a:t>‹#›</a:t>
            </a:fld>
            <a:endParaRPr lang="en-US"/>
          </a:p>
        </p:txBody>
      </p:sp>
    </p:spTree>
    <p:extLst>
      <p:ext uri="{BB962C8B-B14F-4D97-AF65-F5344CB8AC3E}">
        <p14:creationId xmlns:p14="http://schemas.microsoft.com/office/powerpoint/2010/main" val="1303724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33800240-8D19-8340-9181-FCABB587D524}" type="slidenum">
              <a:rPr lang="en-US" smtClean="0"/>
              <a:t>‹#›</a:t>
            </a:fld>
            <a:endParaRPr lang="en-US"/>
          </a:p>
        </p:txBody>
      </p:sp>
    </p:spTree>
    <p:extLst>
      <p:ext uri="{BB962C8B-B14F-4D97-AF65-F5344CB8AC3E}">
        <p14:creationId xmlns:p14="http://schemas.microsoft.com/office/powerpoint/2010/main" val="915987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33800240-8D19-8340-9181-FCABB587D524}" type="slidenum">
              <a:rPr lang="en-US" smtClean="0"/>
              <a:t>‹#›</a:t>
            </a:fld>
            <a:endParaRPr lang="en-US"/>
          </a:p>
        </p:txBody>
      </p:sp>
    </p:spTree>
    <p:extLst>
      <p:ext uri="{BB962C8B-B14F-4D97-AF65-F5344CB8AC3E}">
        <p14:creationId xmlns:p14="http://schemas.microsoft.com/office/powerpoint/2010/main" val="1838223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056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401977"/>
            <a:ext cx="7543801" cy="446711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895149" y="1342991"/>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7842738" y="6384820"/>
            <a:ext cx="1305072" cy="461665"/>
          </a:xfrm>
          <a:prstGeom prst="rect">
            <a:avLst/>
          </a:prstGeom>
          <a:noFill/>
        </p:spPr>
        <p:txBody>
          <a:bodyPr wrap="square" rtlCol="0">
            <a:spAutoFit/>
          </a:bodyPr>
          <a:lstStyle/>
          <a:p>
            <a:pPr algn="ctr"/>
            <a:r>
              <a:rPr lang="en-US" sz="1200" b="1" dirty="0">
                <a:solidFill>
                  <a:schemeClr val="bg1">
                    <a:lumMod val="95000"/>
                  </a:schemeClr>
                </a:solidFill>
              </a:rPr>
              <a:t>Damla</a:t>
            </a:r>
            <a:r>
              <a:rPr lang="en-US" sz="1200" b="1" baseline="0" dirty="0">
                <a:solidFill>
                  <a:schemeClr val="bg1">
                    <a:lumMod val="95000"/>
                  </a:schemeClr>
                </a:solidFill>
              </a:rPr>
              <a:t> Senol Cali</a:t>
            </a:r>
          </a:p>
          <a:p>
            <a:pPr algn="r"/>
            <a:r>
              <a:rPr lang="en-US" sz="1200" b="1" baseline="0" dirty="0">
                <a:solidFill>
                  <a:schemeClr val="bg1">
                    <a:lumMod val="95000"/>
                  </a:schemeClr>
                </a:solidFill>
              </a:rPr>
              <a:t>02/16/2019</a:t>
            </a:r>
            <a:endParaRPr lang="en-US" sz="1200" b="1" dirty="0">
              <a:solidFill>
                <a:schemeClr val="bg1">
                  <a:lumMod val="95000"/>
                </a:schemeClr>
              </a:solidFill>
            </a:endParaRPr>
          </a:p>
        </p:txBody>
      </p:sp>
    </p:spTree>
    <p:extLst>
      <p:ext uri="{BB962C8B-B14F-4D97-AF65-F5344CB8AC3E}">
        <p14:creationId xmlns:p14="http://schemas.microsoft.com/office/powerpoint/2010/main" val="173912350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900" r:id="rId11"/>
    <p:sldLayoutId id="2147483899"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dsenol@andrew.cmu.edu" TargetMode="External"/><Relationship Id="rId7"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doi.org/10.1093/bib/bby017"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doi.org/10.1093/bib/bby017"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tiff"/></Relationships>
</file>

<file path=ppt/slides/_rels/slide44.xml.rels><?xml version="1.0" encoding="UTF-8" standalone="yes"?>
<Relationships xmlns="http://schemas.openxmlformats.org/package/2006/relationships"><Relationship Id="rId3" Type="http://schemas.openxmlformats.org/officeDocument/2006/relationships/hyperlink" Target="mailto:dsenol@andrew.cmu.edu" TargetMode="External"/><Relationship Id="rId7" Type="http://schemas.openxmlformats.org/officeDocument/2006/relationships/image" Target="../media/image4.tif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5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60321"/>
            <a:ext cx="7543800" cy="2785914"/>
          </a:xfrm>
        </p:spPr>
        <p:txBody>
          <a:bodyPr anchor="ctr">
            <a:noAutofit/>
          </a:bodyPr>
          <a:lstStyle/>
          <a:p>
            <a:pPr algn="ctr">
              <a:lnSpc>
                <a:spcPct val="130000"/>
              </a:lnSpc>
              <a:spcBef>
                <a:spcPts val="1200"/>
              </a:spcBef>
              <a:spcAft>
                <a:spcPts val="1200"/>
              </a:spcAft>
            </a:pPr>
            <a:r>
              <a:rPr lang="en-US" sz="3800" b="1" spc="-150" dirty="0"/>
              <a:t>Nanopore Sequencing Technology and Tools for Genome Assembly:</a:t>
            </a:r>
            <a:br>
              <a:rPr lang="en-US" sz="4000" b="1" spc="-150" dirty="0"/>
            </a:br>
            <a:r>
              <a:rPr lang="en-US" sz="2500" b="1" spc="-150" dirty="0"/>
              <a:t>Computational Analysis of the Current State, Bottlenecks </a:t>
            </a:r>
            <a:br>
              <a:rPr lang="en-US" sz="2500" b="1" spc="-150" dirty="0"/>
            </a:br>
            <a:r>
              <a:rPr lang="en-US" sz="2500" b="1" spc="-150" dirty="0"/>
              <a:t>and Future Directions</a:t>
            </a:r>
            <a:endParaRPr lang="en-US" sz="2500" spc="-150" dirty="0"/>
          </a:p>
        </p:txBody>
      </p:sp>
      <p:sp>
        <p:nvSpPr>
          <p:cNvPr id="3" name="Subtitle 2"/>
          <p:cNvSpPr>
            <a:spLocks noGrp="1"/>
          </p:cNvSpPr>
          <p:nvPr>
            <p:ph type="subTitle" idx="1"/>
          </p:nvPr>
        </p:nvSpPr>
        <p:spPr>
          <a:xfrm>
            <a:off x="825038" y="3257785"/>
            <a:ext cx="7543800" cy="1844326"/>
          </a:xfrm>
        </p:spPr>
        <p:txBody>
          <a:bodyPr>
            <a:noAutofit/>
          </a:bodyPr>
          <a:lstStyle/>
          <a:p>
            <a:pPr algn="ctr">
              <a:lnSpc>
                <a:spcPct val="100000"/>
              </a:lnSpc>
              <a:spcBef>
                <a:spcPts val="0"/>
              </a:spcBef>
              <a:spcAft>
                <a:spcPts val="0"/>
              </a:spcAft>
            </a:pPr>
            <a:r>
              <a:rPr lang="en-US" sz="2200" u="sng" cap="none" spc="0" dirty="0"/>
              <a:t>Damla Senol Cali</a:t>
            </a:r>
            <a:r>
              <a:rPr lang="en-US" sz="2200" cap="none" spc="0" dirty="0"/>
              <a:t>, Jeremie S. Kim, Saugata </a:t>
            </a:r>
            <a:r>
              <a:rPr lang="en-US" sz="2200" cap="none" spc="0" dirty="0" err="1"/>
              <a:t>Ghose</a:t>
            </a:r>
            <a:r>
              <a:rPr lang="en-US" sz="2200" cap="none" spc="0" dirty="0"/>
              <a:t>, </a:t>
            </a:r>
          </a:p>
          <a:p>
            <a:pPr algn="ctr">
              <a:lnSpc>
                <a:spcPct val="100000"/>
              </a:lnSpc>
              <a:spcBef>
                <a:spcPts val="0"/>
              </a:spcBef>
              <a:spcAft>
                <a:spcPts val="0"/>
              </a:spcAft>
            </a:pPr>
            <a:r>
              <a:rPr lang="en-US" sz="2200" cap="none" spc="0" dirty="0"/>
              <a:t>Can Alkan and Onur Mutlu</a:t>
            </a:r>
          </a:p>
          <a:p>
            <a:pPr algn="ctr">
              <a:lnSpc>
                <a:spcPct val="100000"/>
              </a:lnSpc>
              <a:spcBef>
                <a:spcPts val="0"/>
              </a:spcBef>
              <a:spcAft>
                <a:spcPts val="0"/>
              </a:spcAft>
            </a:pPr>
            <a:endParaRPr lang="en-US" sz="2200" cap="none" spc="0" dirty="0"/>
          </a:p>
          <a:p>
            <a:pPr algn="ctr">
              <a:lnSpc>
                <a:spcPct val="100000"/>
              </a:lnSpc>
              <a:spcBef>
                <a:spcPts val="0"/>
              </a:spcBef>
              <a:spcAft>
                <a:spcPts val="0"/>
              </a:spcAft>
            </a:pPr>
            <a:r>
              <a:rPr lang="en-US" sz="2000" cap="none" spc="0" dirty="0"/>
              <a:t>Contact: </a:t>
            </a:r>
            <a:r>
              <a:rPr lang="en-US" sz="2000" cap="none" spc="0" dirty="0">
                <a:hlinkClick r:id="rId3"/>
              </a:rPr>
              <a:t>dsenol@andrew.cmu.edu</a:t>
            </a:r>
            <a:endParaRPr lang="en-US" sz="2000" cap="none" spc="0" dirty="0"/>
          </a:p>
          <a:p>
            <a:pPr algn="ctr">
              <a:lnSpc>
                <a:spcPct val="100000"/>
              </a:lnSpc>
              <a:spcBef>
                <a:spcPts val="0"/>
              </a:spcBef>
              <a:spcAft>
                <a:spcPts val="0"/>
              </a:spcAft>
            </a:pPr>
            <a:endParaRPr lang="en-US" sz="2000" cap="none" spc="0" dirty="0"/>
          </a:p>
          <a:p>
            <a:pPr algn="ctr">
              <a:lnSpc>
                <a:spcPct val="100000"/>
              </a:lnSpc>
              <a:spcBef>
                <a:spcPts val="0"/>
              </a:spcBef>
              <a:spcAft>
                <a:spcPts val="0"/>
              </a:spcAft>
            </a:pPr>
            <a:r>
              <a:rPr lang="en-US" sz="2000" cap="none" spc="0" dirty="0"/>
              <a:t>February 16, 2019</a:t>
            </a:r>
          </a:p>
        </p:txBody>
      </p:sp>
      <p:pic>
        <p:nvPicPr>
          <p:cNvPr id="6" name="Picture 5">
            <a:extLst>
              <a:ext uri="{FF2B5EF4-FFF2-40B4-BE49-F238E27FC236}">
                <a16:creationId xmlns:a16="http://schemas.microsoft.com/office/drawing/2014/main" id="{12107093-3F89-5042-9F90-E54696FCB8F3}"/>
              </a:ext>
            </a:extLst>
          </p:cNvPr>
          <p:cNvPicPr>
            <a:picLocks noChangeAspect="1"/>
          </p:cNvPicPr>
          <p:nvPr/>
        </p:nvPicPr>
        <p:blipFill>
          <a:blip r:embed="rId4"/>
          <a:stretch>
            <a:fillRect/>
          </a:stretch>
        </p:blipFill>
        <p:spPr>
          <a:xfrm>
            <a:off x="371815" y="4944778"/>
            <a:ext cx="2842657" cy="527998"/>
          </a:xfrm>
          <a:prstGeom prst="rect">
            <a:avLst/>
          </a:prstGeom>
        </p:spPr>
      </p:pic>
      <p:pic>
        <p:nvPicPr>
          <p:cNvPr id="7" name="Picture 6">
            <a:extLst>
              <a:ext uri="{FF2B5EF4-FFF2-40B4-BE49-F238E27FC236}">
                <a16:creationId xmlns:a16="http://schemas.microsoft.com/office/drawing/2014/main" id="{1C6CCA7D-46DE-5C4E-9B8B-170C69A7D0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69" y="5472832"/>
            <a:ext cx="2121148" cy="729495"/>
          </a:xfrm>
          <a:prstGeom prst="rect">
            <a:avLst/>
          </a:prstGeom>
        </p:spPr>
      </p:pic>
      <p:pic>
        <p:nvPicPr>
          <p:cNvPr id="8" name="Picture 7">
            <a:extLst>
              <a:ext uri="{FF2B5EF4-FFF2-40B4-BE49-F238E27FC236}">
                <a16:creationId xmlns:a16="http://schemas.microsoft.com/office/drawing/2014/main" id="{C9B4B520-7D1C-354B-B269-D5EACF8F1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2592" y="5472776"/>
            <a:ext cx="3172720" cy="729551"/>
          </a:xfrm>
          <a:prstGeom prst="rect">
            <a:avLst/>
          </a:prstGeom>
        </p:spPr>
      </p:pic>
      <p:pic>
        <p:nvPicPr>
          <p:cNvPr id="9" name="Picture 8">
            <a:extLst>
              <a:ext uri="{FF2B5EF4-FFF2-40B4-BE49-F238E27FC236}">
                <a16:creationId xmlns:a16="http://schemas.microsoft.com/office/drawing/2014/main" id="{5550B79E-A9EC-484F-90AD-027CBEA41780}"/>
              </a:ext>
            </a:extLst>
          </p:cNvPr>
          <p:cNvPicPr>
            <a:picLocks noChangeAspect="1"/>
          </p:cNvPicPr>
          <p:nvPr/>
        </p:nvPicPr>
        <p:blipFill>
          <a:blip r:embed="rId7"/>
          <a:stretch>
            <a:fillRect/>
          </a:stretch>
        </p:blipFill>
        <p:spPr>
          <a:xfrm>
            <a:off x="6505045" y="4959442"/>
            <a:ext cx="2004590" cy="498670"/>
          </a:xfrm>
          <a:prstGeom prst="rect">
            <a:avLst/>
          </a:prstGeom>
        </p:spPr>
      </p:pic>
    </p:spTree>
    <p:extLst>
      <p:ext uri="{BB962C8B-B14F-4D97-AF65-F5344CB8AC3E}">
        <p14:creationId xmlns:p14="http://schemas.microsoft.com/office/powerpoint/2010/main" val="495308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64214"/>
          </a:xfrm>
        </p:spPr>
        <p:txBody>
          <a:bodyPr/>
          <a:lstStyle/>
          <a:p>
            <a:r>
              <a:rPr lang="en-US" dirty="0"/>
              <a:t>Outline</a:t>
            </a:r>
          </a:p>
        </p:txBody>
      </p:sp>
      <p:sp>
        <p:nvSpPr>
          <p:cNvPr id="3" name="Content Placeholder 2"/>
          <p:cNvSpPr>
            <a:spLocks noGrp="1"/>
          </p:cNvSpPr>
          <p:nvPr>
            <p:ph idx="4294967295"/>
          </p:nvPr>
        </p:nvSpPr>
        <p:spPr>
          <a:xfrm>
            <a:off x="822959" y="1397275"/>
            <a:ext cx="7543801" cy="4310458"/>
          </a:xfrm>
        </p:spPr>
        <p:txBody>
          <a:bodyPr>
            <a:noAutofit/>
          </a:bodyPr>
          <a:lstStyle/>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Background and Motivation</a:t>
            </a:r>
          </a:p>
          <a:p>
            <a:pPr marL="374650" indent="-312738">
              <a:lnSpc>
                <a:spcPct val="100000"/>
              </a:lnSpc>
              <a:spcBef>
                <a:spcPts val="300"/>
              </a:spcBef>
              <a:spcAft>
                <a:spcPts val="300"/>
              </a:spcAft>
              <a:buClr>
                <a:schemeClr val="bg2">
                  <a:lumMod val="50000"/>
                </a:schemeClr>
              </a:buClr>
              <a:buFont typeface="Wingdings" charset="2"/>
              <a:buChar char="q"/>
            </a:pPr>
            <a:r>
              <a:rPr lang="en-US" sz="2400" b="1" dirty="0"/>
              <a:t>Experimental Methodology</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Results and Analysis</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Conclusion</a:t>
            </a:r>
          </a:p>
          <a:p>
            <a:pPr>
              <a:lnSpc>
                <a:spcPct val="100000"/>
              </a:lnSpc>
              <a:spcBef>
                <a:spcPts val="300"/>
              </a:spcBef>
              <a:spcAft>
                <a:spcPts val="300"/>
              </a:spcAft>
            </a:pPr>
            <a:endParaRPr lang="en-US" sz="2400" dirty="0"/>
          </a:p>
        </p:txBody>
      </p:sp>
      <p:sp>
        <p:nvSpPr>
          <p:cNvPr id="4" name="Slide Number Placeholder 3"/>
          <p:cNvSpPr>
            <a:spLocks noGrp="1"/>
          </p:cNvSpPr>
          <p:nvPr>
            <p:ph type="sldNum" sz="quarter" idx="10"/>
          </p:nvPr>
        </p:nvSpPr>
        <p:spPr/>
        <p:txBody>
          <a:bodyPr/>
          <a:lstStyle/>
          <a:p>
            <a:fld id="{C56C0957-1248-5A44-8C69-001B17EA42C9}" type="slidenum">
              <a:rPr lang="en-US" smtClean="0"/>
              <a:pPr/>
              <a:t>10</a:t>
            </a:fld>
            <a:endParaRPr lang="en-US" dirty="0"/>
          </a:p>
        </p:txBody>
      </p:sp>
    </p:spTree>
    <p:extLst>
      <p:ext uri="{BB962C8B-B14F-4D97-AF65-F5344CB8AC3E}">
        <p14:creationId xmlns:p14="http://schemas.microsoft.com/office/powerpoint/2010/main" val="1288727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Experimental Methodology</a:t>
            </a:r>
          </a:p>
        </p:txBody>
      </p:sp>
      <p:sp>
        <p:nvSpPr>
          <p:cNvPr id="5" name="Slide Number Placeholder 4"/>
          <p:cNvSpPr>
            <a:spLocks noGrp="1"/>
          </p:cNvSpPr>
          <p:nvPr>
            <p:ph type="sldNum" sz="quarter" idx="10"/>
          </p:nvPr>
        </p:nvSpPr>
        <p:spPr/>
        <p:txBody>
          <a:bodyPr/>
          <a:lstStyle/>
          <a:p>
            <a:fld id="{C56C0957-1248-5A44-8C69-001B17EA42C9}" type="slidenum">
              <a:rPr lang="en-US" smtClean="0"/>
              <a:pPr/>
              <a:t>11</a:t>
            </a:fld>
            <a:endParaRPr lang="en-US" dirty="0"/>
          </a:p>
        </p:txBody>
      </p:sp>
      <p:pic>
        <p:nvPicPr>
          <p:cNvPr id="3" name="Picture 2">
            <a:extLst>
              <a:ext uri="{FF2B5EF4-FFF2-40B4-BE49-F238E27FC236}">
                <a16:creationId xmlns:a16="http://schemas.microsoft.com/office/drawing/2014/main" id="{B44E24E5-5D37-0D44-94D8-1B22819935DF}"/>
              </a:ext>
            </a:extLst>
          </p:cNvPr>
          <p:cNvPicPr>
            <a:picLocks noChangeAspect="1"/>
          </p:cNvPicPr>
          <p:nvPr/>
        </p:nvPicPr>
        <p:blipFill rotWithShape="1">
          <a:blip r:embed="rId3"/>
          <a:srcRect r="29667"/>
          <a:stretch/>
        </p:blipFill>
        <p:spPr>
          <a:xfrm>
            <a:off x="243117" y="1624599"/>
            <a:ext cx="8657766" cy="4066002"/>
          </a:xfrm>
          <a:prstGeom prst="rect">
            <a:avLst/>
          </a:prstGeom>
        </p:spPr>
      </p:pic>
      <p:sp>
        <p:nvSpPr>
          <p:cNvPr id="4" name="Rounded Rectangle 3">
            <a:extLst>
              <a:ext uri="{FF2B5EF4-FFF2-40B4-BE49-F238E27FC236}">
                <a16:creationId xmlns:a16="http://schemas.microsoft.com/office/drawing/2014/main" id="{A70F6C57-83F6-7344-ADF0-E7F1E9101E00}"/>
              </a:ext>
            </a:extLst>
          </p:cNvPr>
          <p:cNvSpPr/>
          <p:nvPr/>
        </p:nvSpPr>
        <p:spPr>
          <a:xfrm>
            <a:off x="1965960" y="2468880"/>
            <a:ext cx="670560" cy="274320"/>
          </a:xfrm>
          <a:prstGeom prst="round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B3982797-FAE3-B643-9008-D1969FAB499D}"/>
              </a:ext>
            </a:extLst>
          </p:cNvPr>
          <p:cNvSpPr/>
          <p:nvPr/>
        </p:nvSpPr>
        <p:spPr>
          <a:xfrm>
            <a:off x="1965960" y="3450320"/>
            <a:ext cx="563880" cy="283479"/>
          </a:xfrm>
          <a:prstGeom prst="round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0A87C9DB-F484-EE43-B66E-8D1E616B32DE}"/>
              </a:ext>
            </a:extLst>
          </p:cNvPr>
          <p:cNvSpPr/>
          <p:nvPr/>
        </p:nvSpPr>
        <p:spPr>
          <a:xfrm>
            <a:off x="1965960" y="4437880"/>
            <a:ext cx="670560" cy="274320"/>
          </a:xfrm>
          <a:prstGeom prst="round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B0B0631-570F-344C-BA8B-93C41836E548}"/>
              </a:ext>
            </a:extLst>
          </p:cNvPr>
          <p:cNvSpPr/>
          <p:nvPr/>
        </p:nvSpPr>
        <p:spPr>
          <a:xfrm>
            <a:off x="6537960" y="2468880"/>
            <a:ext cx="594360" cy="274320"/>
          </a:xfrm>
          <a:prstGeom prst="round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208A50A-8114-994F-AB9C-C47031519BA3}"/>
              </a:ext>
            </a:extLst>
          </p:cNvPr>
          <p:cNvSpPr/>
          <p:nvPr/>
        </p:nvSpPr>
        <p:spPr>
          <a:xfrm>
            <a:off x="6537960" y="3459479"/>
            <a:ext cx="472440" cy="274320"/>
          </a:xfrm>
          <a:prstGeom prst="round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3647614-8CE5-7441-9944-FA7CDC88D9E9}"/>
              </a:ext>
            </a:extLst>
          </p:cNvPr>
          <p:cNvSpPr/>
          <p:nvPr/>
        </p:nvSpPr>
        <p:spPr>
          <a:xfrm>
            <a:off x="6537960" y="4434836"/>
            <a:ext cx="365760" cy="277363"/>
          </a:xfrm>
          <a:prstGeom prst="round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9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Experimental Methodology (cont.)</a:t>
            </a:r>
          </a:p>
        </p:txBody>
      </p:sp>
      <p:sp>
        <p:nvSpPr>
          <p:cNvPr id="5" name="Slide Number Placeholder 4"/>
          <p:cNvSpPr>
            <a:spLocks noGrp="1"/>
          </p:cNvSpPr>
          <p:nvPr>
            <p:ph type="sldNum" sz="quarter" idx="10"/>
          </p:nvPr>
        </p:nvSpPr>
        <p:spPr/>
        <p:txBody>
          <a:bodyPr/>
          <a:lstStyle/>
          <a:p>
            <a:fld id="{C56C0957-1248-5A44-8C69-001B17EA42C9}" type="slidenum">
              <a:rPr lang="en-US" smtClean="0"/>
              <a:pPr/>
              <a:t>12</a:t>
            </a:fld>
            <a:endParaRPr lang="en-US" dirty="0"/>
          </a:p>
        </p:txBody>
      </p:sp>
      <p:sp>
        <p:nvSpPr>
          <p:cNvPr id="6" name="Rectangle 5">
            <a:extLst>
              <a:ext uri="{FF2B5EF4-FFF2-40B4-BE49-F238E27FC236}">
                <a16:creationId xmlns:a16="http://schemas.microsoft.com/office/drawing/2014/main" id="{8260E90B-D28D-CC4C-A904-4D930EE25DD2}"/>
              </a:ext>
            </a:extLst>
          </p:cNvPr>
          <p:cNvSpPr/>
          <p:nvPr/>
        </p:nvSpPr>
        <p:spPr>
          <a:xfrm>
            <a:off x="22860" y="1529106"/>
            <a:ext cx="586740" cy="201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E8EDAE-8642-B84A-9236-E180ECA70391}"/>
              </a:ext>
            </a:extLst>
          </p:cNvPr>
          <p:cNvSpPr/>
          <p:nvPr/>
        </p:nvSpPr>
        <p:spPr>
          <a:xfrm>
            <a:off x="22860" y="4185221"/>
            <a:ext cx="586740" cy="201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6C8AAE07-4A8E-2A40-B0B5-B399682D3396}"/>
              </a:ext>
            </a:extLst>
          </p:cNvPr>
          <p:cNvSpPr>
            <a:spLocks noGrp="1"/>
          </p:cNvSpPr>
          <p:nvPr>
            <p:ph idx="1"/>
          </p:nvPr>
        </p:nvSpPr>
        <p:spPr>
          <a:xfrm>
            <a:off x="822959" y="1530313"/>
            <a:ext cx="4617721" cy="4467117"/>
          </a:xfrm>
        </p:spPr>
        <p:txBody>
          <a:bodyPr>
            <a:noAutofit/>
          </a:bodyPr>
          <a:lstStyle/>
          <a:p>
            <a:pPr marL="136525" indent="0">
              <a:lnSpc>
                <a:spcPct val="100000"/>
              </a:lnSpc>
              <a:spcBef>
                <a:spcPts val="0"/>
              </a:spcBef>
              <a:spcAft>
                <a:spcPts val="0"/>
              </a:spcAft>
              <a:buNone/>
            </a:pPr>
            <a:r>
              <a:rPr lang="en-US" sz="1600" b="1" u="sng" dirty="0">
                <a:solidFill>
                  <a:schemeClr val="tx1"/>
                </a:solidFill>
              </a:rPr>
              <a:t>Accuracy Metrics</a:t>
            </a:r>
          </a:p>
          <a:p>
            <a:pPr marL="534988" indent="-398463">
              <a:lnSpc>
                <a:spcPct val="100000"/>
              </a:lnSpc>
              <a:spcBef>
                <a:spcPts val="0"/>
              </a:spcBef>
              <a:spcAft>
                <a:spcPts val="0"/>
              </a:spcAft>
              <a:buFont typeface="Wingdings" charset="2"/>
              <a:buChar char="q"/>
            </a:pPr>
            <a:r>
              <a:rPr lang="en-US" sz="1600" dirty="0">
                <a:solidFill>
                  <a:srgbClr val="0070C0"/>
                </a:solidFill>
              </a:rPr>
              <a:t>Average Identity</a:t>
            </a:r>
          </a:p>
          <a:p>
            <a:pPr marL="827088" lvl="1" indent="-284163">
              <a:lnSpc>
                <a:spcPct val="100000"/>
              </a:lnSpc>
              <a:spcBef>
                <a:spcPts val="0"/>
              </a:spcBef>
              <a:spcAft>
                <a:spcPts val="0"/>
              </a:spcAft>
              <a:buFont typeface="Courier New" panose="02070309020205020404" pitchFamily="49" charset="0"/>
              <a:buChar char="o"/>
            </a:pPr>
            <a:r>
              <a:rPr lang="en-US" sz="1600" dirty="0">
                <a:solidFill>
                  <a:schemeClr val="tx1"/>
                </a:solidFill>
              </a:rPr>
              <a:t>Percentage </a:t>
            </a:r>
            <a:r>
              <a:rPr lang="en-US" sz="1600" b="1" dirty="0">
                <a:solidFill>
                  <a:schemeClr val="tx1"/>
                </a:solidFill>
              </a:rPr>
              <a:t>similarity</a:t>
            </a:r>
            <a:r>
              <a:rPr lang="en-US" sz="1600" dirty="0">
                <a:solidFill>
                  <a:schemeClr val="tx1"/>
                </a:solidFill>
              </a:rPr>
              <a:t> between the assembly and the reference genome</a:t>
            </a:r>
          </a:p>
          <a:p>
            <a:pPr marL="827088" lvl="1" indent="-284163">
              <a:lnSpc>
                <a:spcPct val="100000"/>
              </a:lnSpc>
              <a:spcBef>
                <a:spcPts val="0"/>
              </a:spcBef>
              <a:spcAft>
                <a:spcPts val="0"/>
              </a:spcAft>
              <a:buFont typeface="Courier New" panose="02070309020205020404" pitchFamily="49" charset="0"/>
              <a:buChar char="o"/>
            </a:pPr>
            <a:r>
              <a:rPr lang="en-US" sz="1600" dirty="0">
                <a:solidFill>
                  <a:schemeClr val="tx1"/>
                </a:solidFill>
              </a:rPr>
              <a:t>Higher (</a:t>
            </a:r>
            <a:r>
              <a:rPr lang="en-US" sz="1600" dirty="0">
                <a:solidFill>
                  <a:schemeClr val="tx1"/>
                </a:solidFill>
                <a:latin typeface="Cambria" panose="02040503050406030204" pitchFamily="18" charset="0"/>
              </a:rPr>
              <a:t>≃100%</a:t>
            </a:r>
            <a:r>
              <a:rPr lang="en-US" sz="1600" dirty="0">
                <a:solidFill>
                  <a:schemeClr val="tx1"/>
                </a:solidFill>
              </a:rPr>
              <a:t>) is preferred</a:t>
            </a:r>
          </a:p>
          <a:p>
            <a:pPr marL="534988" indent="-398463">
              <a:lnSpc>
                <a:spcPct val="100000"/>
              </a:lnSpc>
              <a:spcBef>
                <a:spcPts val="0"/>
              </a:spcBef>
              <a:spcAft>
                <a:spcPts val="0"/>
              </a:spcAft>
              <a:buFont typeface="Wingdings" charset="2"/>
              <a:buChar char="q"/>
            </a:pPr>
            <a:r>
              <a:rPr lang="en-US" sz="1600" dirty="0">
                <a:solidFill>
                  <a:srgbClr val="0070C0"/>
                </a:solidFill>
              </a:rPr>
              <a:t>Coverage</a:t>
            </a:r>
          </a:p>
          <a:p>
            <a:pPr marL="827088" lvl="1" indent="-284163">
              <a:lnSpc>
                <a:spcPct val="100000"/>
              </a:lnSpc>
              <a:spcBef>
                <a:spcPts val="0"/>
              </a:spcBef>
              <a:spcAft>
                <a:spcPts val="0"/>
              </a:spcAft>
              <a:buFont typeface="Courier New" panose="02070309020205020404" pitchFamily="49" charset="0"/>
              <a:buChar char="o"/>
            </a:pPr>
            <a:r>
              <a:rPr lang="en-US" sz="1600" b="1" dirty="0">
                <a:solidFill>
                  <a:schemeClr val="tx1"/>
                </a:solidFill>
              </a:rPr>
              <a:t>Ratio of the #aligned bases</a:t>
            </a:r>
            <a:r>
              <a:rPr lang="en-US" sz="1600" dirty="0">
                <a:solidFill>
                  <a:schemeClr val="tx1"/>
                </a:solidFill>
              </a:rPr>
              <a:t> in the reference genome to the length of reference genome</a:t>
            </a:r>
          </a:p>
          <a:p>
            <a:pPr marL="827088" lvl="1" indent="-284163">
              <a:lnSpc>
                <a:spcPct val="100000"/>
              </a:lnSpc>
              <a:spcBef>
                <a:spcPts val="0"/>
              </a:spcBef>
              <a:spcAft>
                <a:spcPts val="0"/>
              </a:spcAft>
              <a:buFont typeface="Courier New" panose="02070309020205020404" pitchFamily="49" charset="0"/>
              <a:buChar char="o"/>
            </a:pPr>
            <a:r>
              <a:rPr lang="en-US" sz="1600" dirty="0">
                <a:solidFill>
                  <a:schemeClr val="tx1"/>
                </a:solidFill>
              </a:rPr>
              <a:t>Higher (</a:t>
            </a:r>
            <a:r>
              <a:rPr lang="en-US" sz="1600" dirty="0">
                <a:solidFill>
                  <a:schemeClr val="tx1"/>
                </a:solidFill>
                <a:latin typeface="Cambria" panose="02040503050406030204" pitchFamily="18" charset="0"/>
              </a:rPr>
              <a:t>≃100%</a:t>
            </a:r>
            <a:r>
              <a:rPr lang="en-US" sz="1600" dirty="0">
                <a:solidFill>
                  <a:schemeClr val="tx1"/>
                </a:solidFill>
              </a:rPr>
              <a:t>) is preferred</a:t>
            </a:r>
          </a:p>
          <a:p>
            <a:pPr marL="534988" indent="-398463">
              <a:lnSpc>
                <a:spcPct val="100000"/>
              </a:lnSpc>
              <a:spcBef>
                <a:spcPts val="0"/>
              </a:spcBef>
              <a:spcAft>
                <a:spcPts val="0"/>
              </a:spcAft>
              <a:buFont typeface="Wingdings" charset="2"/>
              <a:buChar char="q"/>
            </a:pPr>
            <a:r>
              <a:rPr lang="en-US" sz="1600" dirty="0">
                <a:solidFill>
                  <a:srgbClr val="C00000"/>
                </a:solidFill>
              </a:rPr>
              <a:t>Number of mismatches</a:t>
            </a:r>
          </a:p>
          <a:p>
            <a:pPr marL="827088" lvl="1" indent="-284163">
              <a:lnSpc>
                <a:spcPct val="100000"/>
              </a:lnSpc>
              <a:spcBef>
                <a:spcPts val="0"/>
              </a:spcBef>
              <a:spcAft>
                <a:spcPts val="0"/>
              </a:spcAft>
              <a:buFont typeface="Courier New" panose="02070309020205020404" pitchFamily="49" charset="0"/>
              <a:buChar char="o"/>
            </a:pPr>
            <a:r>
              <a:rPr lang="en-US" sz="1600" dirty="0">
                <a:solidFill>
                  <a:schemeClr val="tx1"/>
                </a:solidFill>
              </a:rPr>
              <a:t>Total number of </a:t>
            </a:r>
            <a:r>
              <a:rPr lang="en-US" sz="1600" b="1" dirty="0">
                <a:solidFill>
                  <a:schemeClr val="tx1"/>
                </a:solidFill>
              </a:rPr>
              <a:t>single-base differences </a:t>
            </a:r>
            <a:r>
              <a:rPr lang="en-US" sz="1600" dirty="0">
                <a:solidFill>
                  <a:schemeClr val="tx1"/>
                </a:solidFill>
              </a:rPr>
              <a:t>between the assembly and the reference genome</a:t>
            </a:r>
          </a:p>
          <a:p>
            <a:pPr marL="827088" lvl="1" indent="-284163">
              <a:lnSpc>
                <a:spcPct val="100000"/>
              </a:lnSpc>
              <a:spcBef>
                <a:spcPts val="0"/>
              </a:spcBef>
              <a:spcAft>
                <a:spcPts val="0"/>
              </a:spcAft>
              <a:buFont typeface="Courier New" panose="02070309020205020404" pitchFamily="49" charset="0"/>
              <a:buChar char="o"/>
            </a:pPr>
            <a:r>
              <a:rPr lang="en-US" sz="1600" dirty="0">
                <a:solidFill>
                  <a:schemeClr val="tx1"/>
                </a:solidFill>
              </a:rPr>
              <a:t>Lower (</a:t>
            </a:r>
            <a:r>
              <a:rPr lang="en-US" sz="1600" dirty="0">
                <a:solidFill>
                  <a:schemeClr val="tx1"/>
                </a:solidFill>
                <a:latin typeface="Cambria" panose="02040503050406030204" pitchFamily="18" charset="0"/>
              </a:rPr>
              <a:t>≃0</a:t>
            </a:r>
            <a:r>
              <a:rPr lang="en-US" sz="1600" dirty="0">
                <a:solidFill>
                  <a:schemeClr val="tx1"/>
                </a:solidFill>
              </a:rPr>
              <a:t>) is preferred</a:t>
            </a:r>
          </a:p>
          <a:p>
            <a:pPr marL="534988" indent="-398463">
              <a:lnSpc>
                <a:spcPct val="100000"/>
              </a:lnSpc>
              <a:spcBef>
                <a:spcPts val="0"/>
              </a:spcBef>
              <a:spcAft>
                <a:spcPts val="0"/>
              </a:spcAft>
              <a:buFont typeface="Wingdings" charset="2"/>
              <a:buChar char="q"/>
            </a:pPr>
            <a:r>
              <a:rPr lang="en-US" sz="1600" dirty="0">
                <a:solidFill>
                  <a:srgbClr val="C00000"/>
                </a:solidFill>
              </a:rPr>
              <a:t>Number of indels</a:t>
            </a:r>
          </a:p>
          <a:p>
            <a:pPr marL="827088" lvl="1" indent="-284163">
              <a:lnSpc>
                <a:spcPct val="100000"/>
              </a:lnSpc>
              <a:spcBef>
                <a:spcPts val="0"/>
              </a:spcBef>
              <a:spcAft>
                <a:spcPts val="0"/>
              </a:spcAft>
              <a:buFont typeface="Courier New" panose="02070309020205020404" pitchFamily="49" charset="0"/>
              <a:buChar char="o"/>
            </a:pPr>
            <a:r>
              <a:rPr lang="en-US" sz="1600" dirty="0">
                <a:solidFill>
                  <a:schemeClr val="tx1"/>
                </a:solidFill>
              </a:rPr>
              <a:t>Total number of </a:t>
            </a:r>
            <a:r>
              <a:rPr lang="en-US" sz="1600" b="1" dirty="0">
                <a:solidFill>
                  <a:schemeClr val="tx1"/>
                </a:solidFill>
              </a:rPr>
              <a:t>insertions and deletions </a:t>
            </a:r>
            <a:r>
              <a:rPr lang="en-US" sz="1600" dirty="0">
                <a:solidFill>
                  <a:schemeClr val="tx1"/>
                </a:solidFill>
              </a:rPr>
              <a:t>between the assembly and the reference genome</a:t>
            </a:r>
          </a:p>
          <a:p>
            <a:pPr marL="827088" lvl="1" indent="-284163">
              <a:lnSpc>
                <a:spcPct val="100000"/>
              </a:lnSpc>
              <a:spcBef>
                <a:spcPts val="0"/>
              </a:spcBef>
              <a:spcAft>
                <a:spcPts val="0"/>
              </a:spcAft>
              <a:buFont typeface="Courier New" panose="02070309020205020404" pitchFamily="49" charset="0"/>
              <a:buChar char="o"/>
            </a:pPr>
            <a:r>
              <a:rPr lang="en-US" sz="1600" dirty="0">
                <a:solidFill>
                  <a:schemeClr val="tx1"/>
                </a:solidFill>
              </a:rPr>
              <a:t>Lower (</a:t>
            </a:r>
            <a:r>
              <a:rPr lang="en-US" sz="1600" dirty="0">
                <a:solidFill>
                  <a:schemeClr val="tx1"/>
                </a:solidFill>
                <a:latin typeface="Cambria" panose="02040503050406030204" pitchFamily="18" charset="0"/>
              </a:rPr>
              <a:t>≃0</a:t>
            </a:r>
            <a:r>
              <a:rPr lang="en-US" sz="1600" dirty="0">
                <a:solidFill>
                  <a:schemeClr val="tx1"/>
                </a:solidFill>
              </a:rPr>
              <a:t>) is preferred</a:t>
            </a:r>
          </a:p>
        </p:txBody>
      </p:sp>
      <p:sp>
        <p:nvSpPr>
          <p:cNvPr id="9" name="Content Placeholder 2">
            <a:extLst>
              <a:ext uri="{FF2B5EF4-FFF2-40B4-BE49-F238E27FC236}">
                <a16:creationId xmlns:a16="http://schemas.microsoft.com/office/drawing/2014/main" id="{E7CBD24A-E87C-614A-AF40-1B63026E4F47}"/>
              </a:ext>
            </a:extLst>
          </p:cNvPr>
          <p:cNvSpPr txBox="1">
            <a:spLocks/>
          </p:cNvSpPr>
          <p:nvPr/>
        </p:nvSpPr>
        <p:spPr>
          <a:xfrm>
            <a:off x="5654039" y="1529106"/>
            <a:ext cx="2712721" cy="446711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36525" indent="0">
              <a:lnSpc>
                <a:spcPct val="100000"/>
              </a:lnSpc>
              <a:spcBef>
                <a:spcPts val="0"/>
              </a:spcBef>
              <a:spcAft>
                <a:spcPts val="0"/>
              </a:spcAft>
              <a:buFont typeface="Calibri" panose="020F0502020204030204" pitchFamily="34" charset="0"/>
              <a:buNone/>
            </a:pPr>
            <a:r>
              <a:rPr lang="en-US" sz="1600" b="1" u="sng" dirty="0">
                <a:solidFill>
                  <a:schemeClr val="tx1"/>
                </a:solidFill>
              </a:rPr>
              <a:t>Performance Metrics</a:t>
            </a:r>
          </a:p>
          <a:p>
            <a:pPr marL="534988" indent="-398463">
              <a:lnSpc>
                <a:spcPct val="100000"/>
              </a:lnSpc>
              <a:spcBef>
                <a:spcPts val="0"/>
              </a:spcBef>
              <a:spcAft>
                <a:spcPts val="0"/>
              </a:spcAft>
              <a:buFont typeface="Wingdings" charset="2"/>
              <a:buChar char="q"/>
            </a:pPr>
            <a:r>
              <a:rPr lang="en-US" sz="1600" dirty="0">
                <a:solidFill>
                  <a:schemeClr val="tx1"/>
                </a:solidFill>
              </a:rPr>
              <a:t>Wall clock time</a:t>
            </a:r>
          </a:p>
          <a:p>
            <a:pPr marL="534988" indent="-398463">
              <a:lnSpc>
                <a:spcPct val="100000"/>
              </a:lnSpc>
              <a:spcBef>
                <a:spcPts val="0"/>
              </a:spcBef>
              <a:spcAft>
                <a:spcPts val="0"/>
              </a:spcAft>
              <a:buFont typeface="Wingdings" charset="2"/>
              <a:buChar char="q"/>
            </a:pPr>
            <a:r>
              <a:rPr lang="en-US" sz="1600" dirty="0">
                <a:solidFill>
                  <a:schemeClr val="tx1"/>
                </a:solidFill>
              </a:rPr>
              <a:t>Peak memory usage</a:t>
            </a:r>
          </a:p>
          <a:p>
            <a:pPr marL="534988" indent="-398463">
              <a:lnSpc>
                <a:spcPct val="100000"/>
              </a:lnSpc>
              <a:spcBef>
                <a:spcPts val="0"/>
              </a:spcBef>
              <a:spcAft>
                <a:spcPts val="0"/>
              </a:spcAft>
              <a:buFont typeface="Wingdings" charset="2"/>
              <a:buChar char="q"/>
            </a:pPr>
            <a:r>
              <a:rPr lang="en-US" sz="1600" dirty="0">
                <a:solidFill>
                  <a:schemeClr val="tx1"/>
                </a:solidFill>
              </a:rPr>
              <a:t>Parallel speedup</a:t>
            </a:r>
          </a:p>
        </p:txBody>
      </p:sp>
    </p:spTree>
    <p:extLst>
      <p:ext uri="{BB962C8B-B14F-4D97-AF65-F5344CB8AC3E}">
        <p14:creationId xmlns:p14="http://schemas.microsoft.com/office/powerpoint/2010/main" val="213543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64214"/>
          </a:xfrm>
        </p:spPr>
        <p:txBody>
          <a:bodyPr/>
          <a:lstStyle/>
          <a:p>
            <a:r>
              <a:rPr lang="en-US" dirty="0"/>
              <a:t>Outline</a:t>
            </a:r>
          </a:p>
        </p:txBody>
      </p:sp>
      <p:sp>
        <p:nvSpPr>
          <p:cNvPr id="3" name="Content Placeholder 2"/>
          <p:cNvSpPr>
            <a:spLocks noGrp="1"/>
          </p:cNvSpPr>
          <p:nvPr>
            <p:ph idx="4294967295"/>
          </p:nvPr>
        </p:nvSpPr>
        <p:spPr>
          <a:xfrm>
            <a:off x="822959" y="1397275"/>
            <a:ext cx="7543801" cy="4310458"/>
          </a:xfrm>
        </p:spPr>
        <p:txBody>
          <a:bodyPr>
            <a:noAutofit/>
          </a:bodyPr>
          <a:lstStyle/>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Background and Motivation</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Experimental Methodology</a:t>
            </a:r>
          </a:p>
          <a:p>
            <a:pPr marL="374650" indent="-312738">
              <a:lnSpc>
                <a:spcPct val="100000"/>
              </a:lnSpc>
              <a:spcBef>
                <a:spcPts val="300"/>
              </a:spcBef>
              <a:spcAft>
                <a:spcPts val="300"/>
              </a:spcAft>
              <a:buClr>
                <a:schemeClr val="bg2">
                  <a:lumMod val="50000"/>
                </a:schemeClr>
              </a:buClr>
              <a:buFont typeface="Wingdings" charset="2"/>
              <a:buChar char="q"/>
            </a:pPr>
            <a:r>
              <a:rPr lang="en-US" sz="2400" b="1" dirty="0"/>
              <a:t>Results and Analysis</a:t>
            </a:r>
          </a:p>
          <a:p>
            <a:pPr marL="728663" lvl="1" indent="-354013">
              <a:lnSpc>
                <a:spcPct val="100000"/>
              </a:lnSpc>
              <a:spcBef>
                <a:spcPts val="300"/>
              </a:spcBef>
              <a:spcAft>
                <a:spcPts val="300"/>
              </a:spcAft>
              <a:buClr>
                <a:schemeClr val="bg2">
                  <a:lumMod val="50000"/>
                </a:schemeClr>
              </a:buClr>
              <a:buFont typeface="Courier New" charset="0"/>
              <a:buChar char="o"/>
            </a:pPr>
            <a:r>
              <a:rPr lang="en-US" sz="2200" b="1" dirty="0"/>
              <a:t>Basecalling Tools</a:t>
            </a:r>
          </a:p>
          <a:p>
            <a:pPr marL="911225" lvl="2" indent="-192088">
              <a:lnSpc>
                <a:spcPct val="100000"/>
              </a:lnSpc>
              <a:spcBef>
                <a:spcPts val="300"/>
              </a:spcBef>
              <a:spcAft>
                <a:spcPts val="300"/>
              </a:spcAft>
              <a:buClr>
                <a:schemeClr val="bg2">
                  <a:lumMod val="50000"/>
                </a:schemeClr>
              </a:buClr>
              <a:buFont typeface="Wingdings" pitchFamily="2" charset="2"/>
              <a:buChar char="§"/>
            </a:pPr>
            <a:r>
              <a:rPr lang="en-US" sz="1800" b="1" dirty="0"/>
              <a:t>Accuracy</a:t>
            </a:r>
          </a:p>
          <a:p>
            <a:pPr marL="911225" lvl="2" indent="-192088">
              <a:lnSpc>
                <a:spcPct val="100000"/>
              </a:lnSpc>
              <a:spcBef>
                <a:spcPts val="300"/>
              </a:spcBef>
              <a:spcAft>
                <a:spcPts val="300"/>
              </a:spcAft>
              <a:buClr>
                <a:schemeClr val="bg2">
                  <a:lumMod val="50000"/>
                </a:schemeClr>
              </a:buClr>
              <a:buFont typeface="Wingdings" pitchFamily="2" charset="2"/>
              <a:buChar char="§"/>
            </a:pPr>
            <a:r>
              <a:rPr lang="en-US" sz="1800" b="1" dirty="0"/>
              <a:t>Performance</a:t>
            </a:r>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Read-to-Read Overlap Finding Tools</a:t>
            </a:r>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Assembly Tools</a:t>
            </a:r>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Read Mapping and Polishing Tools (optional)</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Conclusion</a:t>
            </a:r>
          </a:p>
          <a:p>
            <a:pPr>
              <a:lnSpc>
                <a:spcPct val="100000"/>
              </a:lnSpc>
              <a:spcBef>
                <a:spcPts val="300"/>
              </a:spcBef>
              <a:spcAft>
                <a:spcPts val="300"/>
              </a:spcAft>
            </a:pPr>
            <a:endParaRPr lang="en-US" sz="2400" dirty="0"/>
          </a:p>
        </p:txBody>
      </p:sp>
      <p:sp>
        <p:nvSpPr>
          <p:cNvPr id="4" name="Slide Number Placeholder 3"/>
          <p:cNvSpPr>
            <a:spLocks noGrp="1"/>
          </p:cNvSpPr>
          <p:nvPr>
            <p:ph type="sldNum" sz="quarter" idx="10"/>
          </p:nvPr>
        </p:nvSpPr>
        <p:spPr/>
        <p:txBody>
          <a:bodyPr/>
          <a:lstStyle/>
          <a:p>
            <a:fld id="{C56C0957-1248-5A44-8C69-001B17EA42C9}" type="slidenum">
              <a:rPr lang="en-US" smtClean="0"/>
              <a:pPr/>
              <a:t>13</a:t>
            </a:fld>
            <a:endParaRPr lang="en-US" dirty="0"/>
          </a:p>
        </p:txBody>
      </p:sp>
    </p:spTree>
    <p:extLst>
      <p:ext uri="{BB962C8B-B14F-4D97-AF65-F5344CB8AC3E}">
        <p14:creationId xmlns:p14="http://schemas.microsoft.com/office/powerpoint/2010/main" val="134716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Nanopore Genome Assembly Pipeline</a:t>
            </a:r>
          </a:p>
        </p:txBody>
      </p:sp>
      <p:sp>
        <p:nvSpPr>
          <p:cNvPr id="4" name="Slide Number Placeholder 3"/>
          <p:cNvSpPr>
            <a:spLocks noGrp="1"/>
          </p:cNvSpPr>
          <p:nvPr>
            <p:ph type="sldNum" sz="quarter" idx="10"/>
          </p:nvPr>
        </p:nvSpPr>
        <p:spPr/>
        <p:txBody>
          <a:bodyPr/>
          <a:lstStyle/>
          <a:p>
            <a:fld id="{C56C0957-1248-5A44-8C69-001B17EA42C9}" type="slidenum">
              <a:rPr lang="en-US" smtClean="0"/>
              <a:pPr/>
              <a:t>14</a:t>
            </a:fld>
            <a:endParaRPr lang="en-US" dirty="0"/>
          </a:p>
        </p:txBody>
      </p:sp>
      <p:sp>
        <p:nvSpPr>
          <p:cNvPr id="21" name="TextBox 20">
            <a:extLst>
              <a:ext uri="{FF2B5EF4-FFF2-40B4-BE49-F238E27FC236}">
                <a16:creationId xmlns:a16="http://schemas.microsoft.com/office/drawing/2014/main" id="{1A6071F8-582C-934F-A87B-0AD2023690CB}"/>
              </a:ext>
            </a:extLst>
          </p:cNvPr>
          <p:cNvSpPr txBox="1"/>
          <p:nvPr/>
        </p:nvSpPr>
        <p:spPr>
          <a:xfrm>
            <a:off x="2072642" y="1556011"/>
            <a:ext cx="4836155" cy="655499"/>
          </a:xfrm>
          <a:prstGeom prst="roundRect">
            <a:avLst/>
          </a:prstGeom>
          <a:solidFill>
            <a:schemeClr val="bg1"/>
          </a:solidFill>
          <a:ln w="28575">
            <a:solidFill>
              <a:srgbClr val="C00000"/>
            </a:solidFill>
          </a:ln>
        </p:spPr>
        <p:txBody>
          <a:bodyPr wrap="square" rtlCol="0">
            <a:spAutoFit/>
          </a:bodyPr>
          <a:lstStyle/>
          <a:p>
            <a:pPr algn="ctr"/>
            <a:r>
              <a:rPr lang="en-US" b="1" dirty="0">
                <a:solidFill>
                  <a:srgbClr val="C00000"/>
                </a:solidFill>
              </a:rPr>
              <a:t>Basecalling</a:t>
            </a:r>
          </a:p>
          <a:p>
            <a:pPr algn="ctr"/>
            <a:r>
              <a:rPr lang="en-US" sz="1450" b="1" dirty="0"/>
              <a:t>Tools:</a:t>
            </a:r>
            <a:r>
              <a:rPr lang="en-US" sz="1450" dirty="0"/>
              <a:t> Metrichor, Nanonet, Scrappie, Nanocall, DeepNano</a:t>
            </a:r>
          </a:p>
        </p:txBody>
      </p:sp>
      <p:sp>
        <p:nvSpPr>
          <p:cNvPr id="25" name="TextBox 24">
            <a:extLst>
              <a:ext uri="{FF2B5EF4-FFF2-40B4-BE49-F238E27FC236}">
                <a16:creationId xmlns:a16="http://schemas.microsoft.com/office/drawing/2014/main" id="{E960FA9F-06AB-334A-AEF3-B736D42D011C}"/>
              </a:ext>
            </a:extLst>
          </p:cNvPr>
          <p:cNvSpPr txBox="1"/>
          <p:nvPr/>
        </p:nvSpPr>
        <p:spPr>
          <a:xfrm>
            <a:off x="2072641" y="2514600"/>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Read-to-Read Overlap Finding</a:t>
            </a:r>
          </a:p>
          <a:p>
            <a:pPr algn="ctr"/>
            <a:r>
              <a:rPr lang="en-US" sz="1450" b="1" dirty="0">
                <a:solidFill>
                  <a:schemeClr val="bg1">
                    <a:lumMod val="75000"/>
                  </a:schemeClr>
                </a:solidFill>
              </a:rPr>
              <a:t>Tools:</a:t>
            </a:r>
            <a:r>
              <a:rPr lang="en-US" sz="1450" dirty="0">
                <a:solidFill>
                  <a:schemeClr val="bg1">
                    <a:lumMod val="75000"/>
                  </a:schemeClr>
                </a:solidFill>
              </a:rPr>
              <a:t> GraphMap, Minimap</a:t>
            </a:r>
          </a:p>
        </p:txBody>
      </p:sp>
      <p:sp>
        <p:nvSpPr>
          <p:cNvPr id="30" name="TextBox 29">
            <a:extLst>
              <a:ext uri="{FF2B5EF4-FFF2-40B4-BE49-F238E27FC236}">
                <a16:creationId xmlns:a16="http://schemas.microsoft.com/office/drawing/2014/main" id="{35E60C34-FEDB-0748-BB79-A32061F17469}"/>
              </a:ext>
            </a:extLst>
          </p:cNvPr>
          <p:cNvSpPr txBox="1"/>
          <p:nvPr/>
        </p:nvSpPr>
        <p:spPr>
          <a:xfrm>
            <a:off x="2072641" y="3473189"/>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Assembly</a:t>
            </a:r>
          </a:p>
          <a:p>
            <a:pPr algn="ctr"/>
            <a:r>
              <a:rPr lang="en-US" sz="1450" b="1" dirty="0">
                <a:solidFill>
                  <a:schemeClr val="bg1">
                    <a:lumMod val="75000"/>
                  </a:schemeClr>
                </a:solidFill>
              </a:rPr>
              <a:t>Tools:</a:t>
            </a:r>
            <a:r>
              <a:rPr lang="en-US" sz="1450" dirty="0">
                <a:solidFill>
                  <a:schemeClr val="bg1">
                    <a:lumMod val="75000"/>
                  </a:schemeClr>
                </a:solidFill>
              </a:rPr>
              <a:t> Canu, Miniasm</a:t>
            </a:r>
          </a:p>
        </p:txBody>
      </p:sp>
      <p:sp>
        <p:nvSpPr>
          <p:cNvPr id="33" name="TextBox 32">
            <a:extLst>
              <a:ext uri="{FF2B5EF4-FFF2-40B4-BE49-F238E27FC236}">
                <a16:creationId xmlns:a16="http://schemas.microsoft.com/office/drawing/2014/main" id="{18379820-8A43-1D4B-AEEA-786B04F852C2}"/>
              </a:ext>
            </a:extLst>
          </p:cNvPr>
          <p:cNvSpPr txBox="1"/>
          <p:nvPr/>
        </p:nvSpPr>
        <p:spPr>
          <a:xfrm>
            <a:off x="2072641" y="4431778"/>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Read Mapping</a:t>
            </a:r>
          </a:p>
          <a:p>
            <a:pPr algn="ctr"/>
            <a:r>
              <a:rPr lang="en-US" sz="1450" b="1" dirty="0">
                <a:solidFill>
                  <a:schemeClr val="bg1">
                    <a:lumMod val="75000"/>
                  </a:schemeClr>
                </a:solidFill>
              </a:rPr>
              <a:t>Tools:</a:t>
            </a:r>
            <a:r>
              <a:rPr lang="en-US" sz="1450" dirty="0">
                <a:solidFill>
                  <a:schemeClr val="bg1">
                    <a:lumMod val="75000"/>
                  </a:schemeClr>
                </a:solidFill>
              </a:rPr>
              <a:t> BWA-MEM, Minimap, (GraphMap)</a:t>
            </a:r>
          </a:p>
        </p:txBody>
      </p:sp>
      <p:sp>
        <p:nvSpPr>
          <p:cNvPr id="34" name="TextBox 33">
            <a:extLst>
              <a:ext uri="{FF2B5EF4-FFF2-40B4-BE49-F238E27FC236}">
                <a16:creationId xmlns:a16="http://schemas.microsoft.com/office/drawing/2014/main" id="{F47E76BB-3987-B843-9A1F-C58DB3E1AB92}"/>
              </a:ext>
            </a:extLst>
          </p:cNvPr>
          <p:cNvSpPr txBox="1"/>
          <p:nvPr/>
        </p:nvSpPr>
        <p:spPr>
          <a:xfrm>
            <a:off x="2072641" y="5390367"/>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Polishing</a:t>
            </a:r>
          </a:p>
          <a:p>
            <a:pPr algn="ctr"/>
            <a:r>
              <a:rPr lang="en-US" sz="1450" b="1" dirty="0">
                <a:solidFill>
                  <a:schemeClr val="bg1">
                    <a:lumMod val="75000"/>
                  </a:schemeClr>
                </a:solidFill>
              </a:rPr>
              <a:t>Tools:</a:t>
            </a:r>
            <a:r>
              <a:rPr lang="en-US" sz="1450" dirty="0">
                <a:solidFill>
                  <a:schemeClr val="bg1">
                    <a:lumMod val="75000"/>
                  </a:schemeClr>
                </a:solidFill>
              </a:rPr>
              <a:t> Nanopolish, Racon</a:t>
            </a:r>
          </a:p>
        </p:txBody>
      </p:sp>
      <p:cxnSp>
        <p:nvCxnSpPr>
          <p:cNvPr id="35" name="Straight Arrow Connector 34">
            <a:extLst>
              <a:ext uri="{FF2B5EF4-FFF2-40B4-BE49-F238E27FC236}">
                <a16:creationId xmlns:a16="http://schemas.microsoft.com/office/drawing/2014/main" id="{3CCEC77F-F301-D042-8BDA-2AD2992A0992}"/>
              </a:ext>
            </a:extLst>
          </p:cNvPr>
          <p:cNvCxnSpPr/>
          <p:nvPr/>
        </p:nvCxnSpPr>
        <p:spPr>
          <a:xfrm>
            <a:off x="1249682" y="1928795"/>
            <a:ext cx="82296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9B7B40-6A47-D94B-A5DF-DBA427F44A6A}"/>
              </a:ext>
            </a:extLst>
          </p:cNvPr>
          <p:cNvCxnSpPr/>
          <p:nvPr/>
        </p:nvCxnSpPr>
        <p:spPr>
          <a:xfrm flipH="1" flipV="1">
            <a:off x="1249682" y="5765582"/>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9559BEA-BE90-5142-92C5-56E31470ABFD}"/>
              </a:ext>
            </a:extLst>
          </p:cNvPr>
          <p:cNvCxnSpPr/>
          <p:nvPr/>
        </p:nvCxnSpPr>
        <p:spPr>
          <a:xfrm>
            <a:off x="6913878" y="1822116"/>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030EE0D3-210B-1E44-B2FD-4AE4AEFF6F67}"/>
              </a:ext>
            </a:extLst>
          </p:cNvPr>
          <p:cNvCxnSpPr/>
          <p:nvPr/>
        </p:nvCxnSpPr>
        <p:spPr>
          <a:xfrm>
            <a:off x="6911338" y="2863928"/>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605234BE-61C3-5648-9E71-27C009DEAF25}"/>
              </a:ext>
            </a:extLst>
          </p:cNvPr>
          <p:cNvCxnSpPr/>
          <p:nvPr/>
        </p:nvCxnSpPr>
        <p:spPr>
          <a:xfrm>
            <a:off x="6911338" y="3895993"/>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EF58D305-BFB3-F747-9A6A-6B9BD768A4D8}"/>
              </a:ext>
            </a:extLst>
          </p:cNvPr>
          <p:cNvCxnSpPr/>
          <p:nvPr/>
        </p:nvCxnSpPr>
        <p:spPr>
          <a:xfrm>
            <a:off x="6908798" y="4928058"/>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EF5A52F-A6AB-784D-AD25-696F16B030F8}"/>
              </a:ext>
            </a:extLst>
          </p:cNvPr>
          <p:cNvSpPr txBox="1"/>
          <p:nvPr/>
        </p:nvSpPr>
        <p:spPr>
          <a:xfrm>
            <a:off x="91442" y="1593516"/>
            <a:ext cx="1280160" cy="646331"/>
          </a:xfrm>
          <a:prstGeom prst="rect">
            <a:avLst/>
          </a:prstGeom>
          <a:noFill/>
        </p:spPr>
        <p:txBody>
          <a:bodyPr wrap="square" rtlCol="0">
            <a:spAutoFit/>
          </a:bodyPr>
          <a:lstStyle/>
          <a:p>
            <a:pPr algn="ctr"/>
            <a:r>
              <a:rPr lang="en-US"/>
              <a:t>Raw signal data</a:t>
            </a:r>
            <a:endParaRPr lang="en-US" dirty="0"/>
          </a:p>
        </p:txBody>
      </p:sp>
      <p:sp>
        <p:nvSpPr>
          <p:cNvPr id="50" name="TextBox 49">
            <a:extLst>
              <a:ext uri="{FF2B5EF4-FFF2-40B4-BE49-F238E27FC236}">
                <a16:creationId xmlns:a16="http://schemas.microsoft.com/office/drawing/2014/main" id="{D46BEA79-41C2-0A48-8627-5756E4D79BA5}"/>
              </a:ext>
            </a:extLst>
          </p:cNvPr>
          <p:cNvSpPr txBox="1"/>
          <p:nvPr/>
        </p:nvSpPr>
        <p:spPr>
          <a:xfrm>
            <a:off x="91442" y="5459125"/>
            <a:ext cx="1280160" cy="646331"/>
          </a:xfrm>
          <a:prstGeom prst="rect">
            <a:avLst/>
          </a:prstGeom>
          <a:noFill/>
          <a:ln>
            <a:noFill/>
          </a:ln>
        </p:spPr>
        <p:txBody>
          <a:bodyPr wrap="square" rtlCol="0">
            <a:spAutoFit/>
          </a:bodyPr>
          <a:lstStyle/>
          <a:p>
            <a:pPr algn="ctr"/>
            <a:r>
              <a:rPr lang="en-US" dirty="0">
                <a:solidFill>
                  <a:schemeClr val="bg1">
                    <a:lumMod val="75000"/>
                  </a:schemeClr>
                </a:solidFill>
              </a:rPr>
              <a:t>Improved assembly</a:t>
            </a:r>
          </a:p>
        </p:txBody>
      </p:sp>
      <p:sp>
        <p:nvSpPr>
          <p:cNvPr id="51" name="TextBox 50">
            <a:extLst>
              <a:ext uri="{FF2B5EF4-FFF2-40B4-BE49-F238E27FC236}">
                <a16:creationId xmlns:a16="http://schemas.microsoft.com/office/drawing/2014/main" id="{0E3BAA6E-8F88-3246-AF9E-33E431141F76}"/>
              </a:ext>
            </a:extLst>
          </p:cNvPr>
          <p:cNvSpPr txBox="1"/>
          <p:nvPr/>
        </p:nvSpPr>
        <p:spPr>
          <a:xfrm>
            <a:off x="7371078" y="2096435"/>
            <a:ext cx="1280160" cy="369332"/>
          </a:xfrm>
          <a:prstGeom prst="rect">
            <a:avLst/>
          </a:prstGeom>
          <a:noFill/>
        </p:spPr>
        <p:txBody>
          <a:bodyPr wrap="square" rtlCol="0">
            <a:spAutoFit/>
          </a:bodyPr>
          <a:lstStyle/>
          <a:p>
            <a:pPr algn="ctr"/>
            <a:r>
              <a:rPr lang="en-US"/>
              <a:t>DNA reads</a:t>
            </a:r>
            <a:endParaRPr lang="en-US" dirty="0"/>
          </a:p>
        </p:txBody>
      </p:sp>
      <p:sp>
        <p:nvSpPr>
          <p:cNvPr id="52" name="TextBox 51">
            <a:extLst>
              <a:ext uri="{FF2B5EF4-FFF2-40B4-BE49-F238E27FC236}">
                <a16:creationId xmlns:a16="http://schemas.microsoft.com/office/drawing/2014/main" id="{DA3FD1C8-A859-D04C-917A-4CCD868FE8AC}"/>
              </a:ext>
            </a:extLst>
          </p:cNvPr>
          <p:cNvSpPr txBox="1"/>
          <p:nvPr/>
        </p:nvSpPr>
        <p:spPr>
          <a:xfrm>
            <a:off x="7371078" y="3158556"/>
            <a:ext cx="1280160" cy="369332"/>
          </a:xfrm>
          <a:prstGeom prst="rect">
            <a:avLst/>
          </a:prstGeom>
          <a:noFill/>
          <a:ln>
            <a:noFill/>
          </a:ln>
        </p:spPr>
        <p:txBody>
          <a:bodyPr wrap="square" rtlCol="0">
            <a:spAutoFit/>
          </a:bodyPr>
          <a:lstStyle/>
          <a:p>
            <a:pPr algn="ctr"/>
            <a:r>
              <a:rPr lang="en-US">
                <a:solidFill>
                  <a:schemeClr val="bg1">
                    <a:lumMod val="75000"/>
                  </a:schemeClr>
                </a:solidFill>
              </a:rPr>
              <a:t>Overlaps</a:t>
            </a:r>
            <a:endParaRPr lang="en-US" dirty="0">
              <a:solidFill>
                <a:schemeClr val="bg1">
                  <a:lumMod val="75000"/>
                </a:schemeClr>
              </a:solidFill>
            </a:endParaRPr>
          </a:p>
        </p:txBody>
      </p:sp>
      <p:sp>
        <p:nvSpPr>
          <p:cNvPr id="53" name="TextBox 52">
            <a:extLst>
              <a:ext uri="{FF2B5EF4-FFF2-40B4-BE49-F238E27FC236}">
                <a16:creationId xmlns:a16="http://schemas.microsoft.com/office/drawing/2014/main" id="{3B1EA923-7502-0F44-B669-677D1755D7F0}"/>
              </a:ext>
            </a:extLst>
          </p:cNvPr>
          <p:cNvSpPr txBox="1"/>
          <p:nvPr/>
        </p:nvSpPr>
        <p:spPr>
          <a:xfrm>
            <a:off x="7371078" y="4052121"/>
            <a:ext cx="1280160" cy="646331"/>
          </a:xfrm>
          <a:prstGeom prst="rect">
            <a:avLst/>
          </a:prstGeom>
          <a:noFill/>
          <a:ln>
            <a:noFill/>
          </a:ln>
        </p:spPr>
        <p:txBody>
          <a:bodyPr wrap="square" rtlCol="0">
            <a:spAutoFit/>
          </a:bodyPr>
          <a:lstStyle/>
          <a:p>
            <a:pPr algn="ctr"/>
            <a:r>
              <a:rPr lang="en-US">
                <a:solidFill>
                  <a:schemeClr val="bg1">
                    <a:lumMod val="75000"/>
                  </a:schemeClr>
                </a:solidFill>
              </a:rPr>
              <a:t>Draft assembly</a:t>
            </a:r>
            <a:endParaRPr lang="en-US" dirty="0">
              <a:solidFill>
                <a:schemeClr val="bg1">
                  <a:lumMod val="75000"/>
                </a:schemeClr>
              </a:solidFill>
            </a:endParaRPr>
          </a:p>
        </p:txBody>
      </p:sp>
      <p:sp>
        <p:nvSpPr>
          <p:cNvPr id="54" name="TextBox 53">
            <a:extLst>
              <a:ext uri="{FF2B5EF4-FFF2-40B4-BE49-F238E27FC236}">
                <a16:creationId xmlns:a16="http://schemas.microsoft.com/office/drawing/2014/main" id="{1EE40258-2FEA-2741-BC50-3A4EE155E0A1}"/>
              </a:ext>
            </a:extLst>
          </p:cNvPr>
          <p:cNvSpPr txBox="1"/>
          <p:nvPr/>
        </p:nvSpPr>
        <p:spPr>
          <a:xfrm>
            <a:off x="7310118" y="4988013"/>
            <a:ext cx="1706880" cy="923330"/>
          </a:xfrm>
          <a:prstGeom prst="rect">
            <a:avLst/>
          </a:prstGeom>
          <a:noFill/>
          <a:ln>
            <a:noFill/>
          </a:ln>
        </p:spPr>
        <p:txBody>
          <a:bodyPr wrap="square" rtlCol="0">
            <a:spAutoFit/>
          </a:bodyPr>
          <a:lstStyle/>
          <a:p>
            <a:pPr algn="ctr"/>
            <a:r>
              <a:rPr lang="en-US" dirty="0">
                <a:solidFill>
                  <a:schemeClr val="bg1">
                    <a:lumMod val="75000"/>
                  </a:schemeClr>
                </a:solidFill>
              </a:rPr>
              <a:t>Mappings of reads against draft assembly</a:t>
            </a:r>
          </a:p>
        </p:txBody>
      </p:sp>
      <p:cxnSp>
        <p:nvCxnSpPr>
          <p:cNvPr id="55" name="Straight Arrow Connector 54">
            <a:extLst>
              <a:ext uri="{FF2B5EF4-FFF2-40B4-BE49-F238E27FC236}">
                <a16:creationId xmlns:a16="http://schemas.microsoft.com/office/drawing/2014/main" id="{7C2A628B-A94C-5F49-BCDB-B287A4F7BEF9}"/>
              </a:ext>
            </a:extLst>
          </p:cNvPr>
          <p:cNvCxnSpPr/>
          <p:nvPr/>
        </p:nvCxnSpPr>
        <p:spPr>
          <a:xfrm flipH="1" flipV="1">
            <a:off x="1249682" y="3822516"/>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BFA4AD7-2E69-464C-A4CA-4132AB000D68}"/>
              </a:ext>
            </a:extLst>
          </p:cNvPr>
          <p:cNvSpPr txBox="1"/>
          <p:nvPr/>
        </p:nvSpPr>
        <p:spPr>
          <a:xfrm>
            <a:off x="91442" y="3637850"/>
            <a:ext cx="1280160" cy="369332"/>
          </a:xfrm>
          <a:prstGeom prst="rect">
            <a:avLst/>
          </a:prstGeom>
          <a:noFill/>
          <a:ln>
            <a:noFill/>
          </a:ln>
        </p:spPr>
        <p:txBody>
          <a:bodyPr wrap="square" rtlCol="0">
            <a:spAutoFit/>
          </a:bodyPr>
          <a:lstStyle/>
          <a:p>
            <a:pPr algn="ctr"/>
            <a:r>
              <a:rPr lang="en-US" dirty="0">
                <a:solidFill>
                  <a:schemeClr val="bg1">
                    <a:lumMod val="75000"/>
                  </a:schemeClr>
                </a:solidFill>
              </a:rPr>
              <a:t>Assembly</a:t>
            </a:r>
          </a:p>
        </p:txBody>
      </p:sp>
    </p:spTree>
    <p:extLst>
      <p:ext uri="{BB962C8B-B14F-4D97-AF65-F5344CB8AC3E}">
        <p14:creationId xmlns:p14="http://schemas.microsoft.com/office/powerpoint/2010/main" val="1429048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056387"/>
          </a:xfrm>
        </p:spPr>
        <p:txBody>
          <a:bodyPr>
            <a:normAutofit/>
          </a:bodyPr>
          <a:lstStyle/>
          <a:p>
            <a:r>
              <a:rPr lang="en-US" dirty="0"/>
              <a:t>Basecalling Tools</a:t>
            </a:r>
          </a:p>
        </p:txBody>
      </p:sp>
      <p:sp>
        <p:nvSpPr>
          <p:cNvPr id="3" name="Content Placeholder 2"/>
          <p:cNvSpPr>
            <a:spLocks noGrp="1"/>
          </p:cNvSpPr>
          <p:nvPr>
            <p:ph idx="1"/>
          </p:nvPr>
        </p:nvSpPr>
        <p:spPr>
          <a:xfrm>
            <a:off x="822959" y="1438873"/>
            <a:ext cx="7543801" cy="4467117"/>
          </a:xfrm>
        </p:spPr>
        <p:txBody>
          <a:bodyPr>
            <a:noAutofit/>
          </a:bodyPr>
          <a:lstStyle/>
          <a:p>
            <a:pPr marL="534988" indent="-398463">
              <a:lnSpc>
                <a:spcPct val="100000"/>
              </a:lnSpc>
              <a:spcBef>
                <a:spcPts val="0"/>
              </a:spcBef>
              <a:spcAft>
                <a:spcPts val="0"/>
              </a:spcAft>
              <a:buFont typeface="Wingdings" charset="2"/>
              <a:buChar char="q"/>
            </a:pPr>
            <a:r>
              <a:rPr lang="en-US" sz="2050" dirty="0">
                <a:solidFill>
                  <a:schemeClr val="tx1"/>
                </a:solidFill>
              </a:rPr>
              <a:t>Metrichor</a:t>
            </a:r>
          </a:p>
          <a:p>
            <a:pPr marL="827088" lvl="1" indent="-292100">
              <a:lnSpc>
                <a:spcPct val="100000"/>
              </a:lnSpc>
              <a:spcBef>
                <a:spcPts val="0"/>
              </a:spcBef>
              <a:spcAft>
                <a:spcPts val="0"/>
              </a:spcAft>
              <a:buFont typeface="Courier New" panose="02070309020205020404" pitchFamily="49" charset="0"/>
              <a:buChar char="o"/>
            </a:pPr>
            <a:r>
              <a:rPr lang="en-US" sz="2050" dirty="0"/>
              <a:t>ONT’s cloud-based basecaller </a:t>
            </a:r>
          </a:p>
          <a:p>
            <a:pPr marL="827088" lvl="1" indent="-292100">
              <a:lnSpc>
                <a:spcPct val="100000"/>
              </a:lnSpc>
              <a:spcBef>
                <a:spcPts val="0"/>
              </a:spcBef>
              <a:spcAft>
                <a:spcPts val="0"/>
              </a:spcAft>
              <a:buFont typeface="Courier New" panose="02070309020205020404" pitchFamily="49" charset="0"/>
              <a:buChar char="o"/>
            </a:pPr>
            <a:r>
              <a:rPr lang="en-US" sz="2050" dirty="0"/>
              <a:t>Uses recurrent neural networks (</a:t>
            </a:r>
            <a:r>
              <a:rPr lang="en-US" sz="2050" b="1" dirty="0"/>
              <a:t>RNN</a:t>
            </a:r>
            <a:r>
              <a:rPr lang="en-US" sz="2050" dirty="0"/>
              <a:t>) for basecalling </a:t>
            </a:r>
            <a:endParaRPr lang="en-US" sz="2050" dirty="0">
              <a:solidFill>
                <a:schemeClr val="tx1"/>
              </a:solidFill>
            </a:endParaRPr>
          </a:p>
          <a:p>
            <a:pPr marL="534988" indent="-398463">
              <a:lnSpc>
                <a:spcPct val="150000"/>
              </a:lnSpc>
              <a:spcBef>
                <a:spcPts val="0"/>
              </a:spcBef>
              <a:spcAft>
                <a:spcPts val="0"/>
              </a:spcAft>
              <a:buFont typeface="Wingdings" charset="2"/>
              <a:buChar char="q"/>
            </a:pPr>
            <a:r>
              <a:rPr lang="en-US" sz="2050" dirty="0">
                <a:solidFill>
                  <a:schemeClr val="tx1"/>
                </a:solidFill>
              </a:rPr>
              <a:t>Nanonet</a:t>
            </a:r>
          </a:p>
          <a:p>
            <a:pPr marL="827088" lvl="1" indent="-292100">
              <a:lnSpc>
                <a:spcPct val="100000"/>
              </a:lnSpc>
              <a:spcBef>
                <a:spcPts val="0"/>
              </a:spcBef>
              <a:spcAft>
                <a:spcPts val="0"/>
              </a:spcAft>
              <a:buFont typeface="Courier New" panose="02070309020205020404" pitchFamily="49" charset="0"/>
              <a:buChar char="o"/>
            </a:pPr>
            <a:r>
              <a:rPr lang="en-US" sz="2050" dirty="0"/>
              <a:t>ONT’s offline and open-source alternative for Metrichor</a:t>
            </a:r>
          </a:p>
          <a:p>
            <a:pPr marL="827088" lvl="1" indent="-292100">
              <a:lnSpc>
                <a:spcPct val="100000"/>
              </a:lnSpc>
              <a:spcBef>
                <a:spcPts val="0"/>
              </a:spcBef>
              <a:spcAft>
                <a:spcPts val="0"/>
              </a:spcAft>
              <a:buFont typeface="Courier New" panose="02070309020205020404" pitchFamily="49" charset="0"/>
              <a:buChar char="o"/>
            </a:pPr>
            <a:r>
              <a:rPr lang="en-US" sz="2050" dirty="0"/>
              <a:t>Uses </a:t>
            </a:r>
            <a:r>
              <a:rPr lang="en-US" sz="2050" b="1" dirty="0"/>
              <a:t>RNN</a:t>
            </a:r>
            <a:r>
              <a:rPr lang="en-US" sz="2050" dirty="0"/>
              <a:t> for basecalling </a:t>
            </a:r>
          </a:p>
          <a:p>
            <a:pPr marL="534988" indent="-398463">
              <a:lnSpc>
                <a:spcPct val="150000"/>
              </a:lnSpc>
              <a:spcBef>
                <a:spcPts val="0"/>
              </a:spcBef>
              <a:spcAft>
                <a:spcPts val="0"/>
              </a:spcAft>
              <a:buFont typeface="Wingdings" charset="2"/>
              <a:buChar char="q"/>
            </a:pPr>
            <a:r>
              <a:rPr lang="en-US" sz="2050" dirty="0">
                <a:solidFill>
                  <a:schemeClr val="tx1"/>
                </a:solidFill>
              </a:rPr>
              <a:t>Scrappie</a:t>
            </a:r>
          </a:p>
          <a:p>
            <a:pPr marL="827088" lvl="1" indent="-292100">
              <a:lnSpc>
                <a:spcPct val="100000"/>
              </a:lnSpc>
              <a:spcBef>
                <a:spcPts val="0"/>
              </a:spcBef>
              <a:spcAft>
                <a:spcPts val="0"/>
              </a:spcAft>
              <a:buFont typeface="Courier New" panose="02070309020205020404" pitchFamily="49" charset="0"/>
              <a:buChar char="o"/>
            </a:pPr>
            <a:r>
              <a:rPr lang="en-US" sz="2050" dirty="0"/>
              <a:t>ONT’s newest basecaller that explicitly addresses basecalling errors in homopolymer regions </a:t>
            </a:r>
          </a:p>
          <a:p>
            <a:pPr marL="534988" indent="-398463">
              <a:lnSpc>
                <a:spcPct val="150000"/>
              </a:lnSpc>
              <a:spcBef>
                <a:spcPts val="0"/>
              </a:spcBef>
              <a:spcAft>
                <a:spcPts val="0"/>
              </a:spcAft>
              <a:buFont typeface="Wingdings" charset="2"/>
              <a:buChar char="q"/>
            </a:pPr>
            <a:r>
              <a:rPr lang="en-US" sz="2050" dirty="0">
                <a:solidFill>
                  <a:schemeClr val="tx1"/>
                </a:solidFill>
              </a:rPr>
              <a:t>Nanocall [David+, Bioinformatics 2016]</a:t>
            </a:r>
          </a:p>
          <a:p>
            <a:pPr marL="827088" lvl="1" indent="-292100">
              <a:lnSpc>
                <a:spcPct val="100000"/>
              </a:lnSpc>
              <a:spcBef>
                <a:spcPts val="0"/>
              </a:spcBef>
              <a:spcAft>
                <a:spcPts val="0"/>
              </a:spcAft>
              <a:buFont typeface="Courier New" panose="02070309020205020404" pitchFamily="49" charset="0"/>
              <a:buChar char="o"/>
            </a:pPr>
            <a:r>
              <a:rPr lang="en-US" sz="2050" dirty="0"/>
              <a:t>Uses Hidden Markov Models (</a:t>
            </a:r>
            <a:r>
              <a:rPr lang="en-US" sz="2050" b="1" dirty="0"/>
              <a:t>HMM</a:t>
            </a:r>
            <a:r>
              <a:rPr lang="en-US" sz="2050" dirty="0"/>
              <a:t>) for basecalling</a:t>
            </a:r>
            <a:endParaRPr lang="en-US" sz="2050" dirty="0">
              <a:solidFill>
                <a:schemeClr val="tx1"/>
              </a:solidFill>
            </a:endParaRPr>
          </a:p>
          <a:p>
            <a:pPr marL="534988" indent="-398463">
              <a:lnSpc>
                <a:spcPct val="150000"/>
              </a:lnSpc>
              <a:spcBef>
                <a:spcPts val="0"/>
              </a:spcBef>
              <a:spcAft>
                <a:spcPts val="0"/>
              </a:spcAft>
              <a:buFont typeface="Wingdings" charset="2"/>
              <a:buChar char="q"/>
            </a:pPr>
            <a:r>
              <a:rPr lang="en-US" sz="2050" dirty="0">
                <a:solidFill>
                  <a:schemeClr val="tx1"/>
                </a:solidFill>
              </a:rPr>
              <a:t>DeepNano [</a:t>
            </a:r>
            <a:r>
              <a:rPr lang="en-US" sz="2050" dirty="0" err="1">
                <a:solidFill>
                  <a:schemeClr val="tx1"/>
                </a:solidFill>
              </a:rPr>
              <a:t>Boža</a:t>
            </a:r>
            <a:r>
              <a:rPr lang="en-US" sz="2050" dirty="0">
                <a:solidFill>
                  <a:schemeClr val="tx1"/>
                </a:solidFill>
              </a:rPr>
              <a:t>+, </a:t>
            </a:r>
            <a:r>
              <a:rPr lang="en-US" sz="2050" dirty="0" err="1">
                <a:solidFill>
                  <a:schemeClr val="tx1"/>
                </a:solidFill>
              </a:rPr>
              <a:t>PloS</a:t>
            </a:r>
            <a:r>
              <a:rPr lang="en-US" sz="2050" dirty="0">
                <a:solidFill>
                  <a:schemeClr val="tx1"/>
                </a:solidFill>
              </a:rPr>
              <a:t> One 2017]</a:t>
            </a:r>
          </a:p>
          <a:p>
            <a:pPr marL="827088" lvl="1" indent="-292100">
              <a:lnSpc>
                <a:spcPct val="100000"/>
              </a:lnSpc>
              <a:spcBef>
                <a:spcPts val="0"/>
              </a:spcBef>
              <a:spcAft>
                <a:spcPts val="0"/>
              </a:spcAft>
              <a:buFont typeface="Courier New" panose="02070309020205020404" pitchFamily="49" charset="0"/>
              <a:buChar char="o"/>
            </a:pPr>
            <a:r>
              <a:rPr lang="en-US" sz="2050" dirty="0"/>
              <a:t>Uses </a:t>
            </a:r>
            <a:r>
              <a:rPr lang="en-US" sz="2050" b="1" dirty="0"/>
              <a:t>RNN</a:t>
            </a:r>
            <a:r>
              <a:rPr lang="en-US" sz="2050" dirty="0"/>
              <a:t> for basecalling </a:t>
            </a:r>
          </a:p>
        </p:txBody>
      </p:sp>
      <p:sp>
        <p:nvSpPr>
          <p:cNvPr id="4" name="Slide Number Placeholder 3"/>
          <p:cNvSpPr>
            <a:spLocks noGrp="1"/>
          </p:cNvSpPr>
          <p:nvPr>
            <p:ph type="sldNum" sz="quarter" idx="10"/>
          </p:nvPr>
        </p:nvSpPr>
        <p:spPr/>
        <p:txBody>
          <a:bodyPr/>
          <a:lstStyle/>
          <a:p>
            <a:fld id="{C56C0957-1248-5A44-8C69-001B17EA42C9}" type="slidenum">
              <a:rPr lang="en-US" smtClean="0"/>
              <a:pPr/>
              <a:t>15</a:t>
            </a:fld>
            <a:endParaRPr lang="en-US" dirty="0"/>
          </a:p>
        </p:txBody>
      </p:sp>
    </p:spTree>
    <p:extLst>
      <p:ext uri="{BB962C8B-B14F-4D97-AF65-F5344CB8AC3E}">
        <p14:creationId xmlns:p14="http://schemas.microsoft.com/office/powerpoint/2010/main" val="14430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Nanopore Genome Assembly Pipeline</a:t>
            </a:r>
          </a:p>
        </p:txBody>
      </p:sp>
      <p:sp>
        <p:nvSpPr>
          <p:cNvPr id="4" name="Slide Number Placeholder 3"/>
          <p:cNvSpPr>
            <a:spLocks noGrp="1"/>
          </p:cNvSpPr>
          <p:nvPr>
            <p:ph type="sldNum" sz="quarter" idx="10"/>
          </p:nvPr>
        </p:nvSpPr>
        <p:spPr/>
        <p:txBody>
          <a:bodyPr/>
          <a:lstStyle/>
          <a:p>
            <a:fld id="{C56C0957-1248-5A44-8C69-001B17EA42C9}" type="slidenum">
              <a:rPr lang="en-US" smtClean="0"/>
              <a:pPr/>
              <a:t>16</a:t>
            </a:fld>
            <a:endParaRPr lang="en-US" dirty="0"/>
          </a:p>
        </p:txBody>
      </p:sp>
      <p:sp>
        <p:nvSpPr>
          <p:cNvPr id="21" name="TextBox 20">
            <a:extLst>
              <a:ext uri="{FF2B5EF4-FFF2-40B4-BE49-F238E27FC236}">
                <a16:creationId xmlns:a16="http://schemas.microsoft.com/office/drawing/2014/main" id="{1A6071F8-582C-934F-A87B-0AD2023690CB}"/>
              </a:ext>
            </a:extLst>
          </p:cNvPr>
          <p:cNvSpPr txBox="1"/>
          <p:nvPr/>
        </p:nvSpPr>
        <p:spPr>
          <a:xfrm>
            <a:off x="2072642" y="1556011"/>
            <a:ext cx="4836155" cy="655499"/>
          </a:xfrm>
          <a:prstGeom prst="roundRect">
            <a:avLst/>
          </a:prstGeom>
          <a:solidFill>
            <a:schemeClr val="bg1"/>
          </a:solidFill>
          <a:ln w="28575">
            <a:solidFill>
              <a:srgbClr val="C00000"/>
            </a:solidFill>
          </a:ln>
        </p:spPr>
        <p:txBody>
          <a:bodyPr wrap="square" rtlCol="0">
            <a:spAutoFit/>
          </a:bodyPr>
          <a:lstStyle/>
          <a:p>
            <a:pPr algn="ctr"/>
            <a:r>
              <a:rPr lang="en-US" b="1" dirty="0">
                <a:solidFill>
                  <a:srgbClr val="C00000"/>
                </a:solidFill>
              </a:rPr>
              <a:t>Basecalling</a:t>
            </a:r>
          </a:p>
          <a:p>
            <a:pPr algn="ctr"/>
            <a:r>
              <a:rPr lang="en-US" sz="1450" b="1" dirty="0"/>
              <a:t>Tools:</a:t>
            </a:r>
            <a:r>
              <a:rPr lang="en-US" sz="1450" dirty="0"/>
              <a:t> Metrichor, Nanonet, Scrappie, Nanocall, DeepNano</a:t>
            </a:r>
          </a:p>
        </p:txBody>
      </p:sp>
      <p:sp>
        <p:nvSpPr>
          <p:cNvPr id="25" name="TextBox 24">
            <a:extLst>
              <a:ext uri="{FF2B5EF4-FFF2-40B4-BE49-F238E27FC236}">
                <a16:creationId xmlns:a16="http://schemas.microsoft.com/office/drawing/2014/main" id="{E960FA9F-06AB-334A-AEF3-B736D42D011C}"/>
              </a:ext>
            </a:extLst>
          </p:cNvPr>
          <p:cNvSpPr txBox="1"/>
          <p:nvPr/>
        </p:nvSpPr>
        <p:spPr>
          <a:xfrm>
            <a:off x="2072641" y="2514600"/>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Read-to-Read Overlap Finding</a:t>
            </a:r>
          </a:p>
          <a:p>
            <a:pPr algn="ctr"/>
            <a:r>
              <a:rPr lang="en-US" sz="1450" b="1" dirty="0">
                <a:solidFill>
                  <a:schemeClr val="bg1">
                    <a:lumMod val="75000"/>
                  </a:schemeClr>
                </a:solidFill>
              </a:rPr>
              <a:t>Tools:</a:t>
            </a:r>
            <a:r>
              <a:rPr lang="en-US" sz="1450" dirty="0">
                <a:solidFill>
                  <a:schemeClr val="bg1">
                    <a:lumMod val="75000"/>
                  </a:schemeClr>
                </a:solidFill>
              </a:rPr>
              <a:t> GraphMap, Minimap</a:t>
            </a:r>
          </a:p>
        </p:txBody>
      </p:sp>
      <p:sp>
        <p:nvSpPr>
          <p:cNvPr id="30" name="TextBox 29">
            <a:extLst>
              <a:ext uri="{FF2B5EF4-FFF2-40B4-BE49-F238E27FC236}">
                <a16:creationId xmlns:a16="http://schemas.microsoft.com/office/drawing/2014/main" id="{35E60C34-FEDB-0748-BB79-A32061F17469}"/>
              </a:ext>
            </a:extLst>
          </p:cNvPr>
          <p:cNvSpPr txBox="1"/>
          <p:nvPr/>
        </p:nvSpPr>
        <p:spPr>
          <a:xfrm>
            <a:off x="2072641" y="3473189"/>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Assembly</a:t>
            </a:r>
          </a:p>
          <a:p>
            <a:pPr algn="ctr"/>
            <a:r>
              <a:rPr lang="en-US" sz="1450" b="1" dirty="0">
                <a:solidFill>
                  <a:schemeClr val="bg1">
                    <a:lumMod val="75000"/>
                  </a:schemeClr>
                </a:solidFill>
              </a:rPr>
              <a:t>Tools:</a:t>
            </a:r>
            <a:r>
              <a:rPr lang="en-US" sz="1450" dirty="0">
                <a:solidFill>
                  <a:schemeClr val="bg1">
                    <a:lumMod val="75000"/>
                  </a:schemeClr>
                </a:solidFill>
              </a:rPr>
              <a:t> Canu, Miniasm</a:t>
            </a:r>
          </a:p>
        </p:txBody>
      </p:sp>
      <p:sp>
        <p:nvSpPr>
          <p:cNvPr id="33" name="TextBox 32">
            <a:extLst>
              <a:ext uri="{FF2B5EF4-FFF2-40B4-BE49-F238E27FC236}">
                <a16:creationId xmlns:a16="http://schemas.microsoft.com/office/drawing/2014/main" id="{18379820-8A43-1D4B-AEEA-786B04F852C2}"/>
              </a:ext>
            </a:extLst>
          </p:cNvPr>
          <p:cNvSpPr txBox="1"/>
          <p:nvPr/>
        </p:nvSpPr>
        <p:spPr>
          <a:xfrm>
            <a:off x="2072641" y="4431778"/>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Read Mapping</a:t>
            </a:r>
          </a:p>
          <a:p>
            <a:pPr algn="ctr"/>
            <a:r>
              <a:rPr lang="en-US" sz="1450" b="1" dirty="0">
                <a:solidFill>
                  <a:schemeClr val="bg1">
                    <a:lumMod val="75000"/>
                  </a:schemeClr>
                </a:solidFill>
              </a:rPr>
              <a:t>Tools:</a:t>
            </a:r>
            <a:r>
              <a:rPr lang="en-US" sz="1450" dirty="0">
                <a:solidFill>
                  <a:schemeClr val="bg1">
                    <a:lumMod val="75000"/>
                  </a:schemeClr>
                </a:solidFill>
              </a:rPr>
              <a:t> BWA-MEM, Minimap, (GraphMap)</a:t>
            </a:r>
          </a:p>
        </p:txBody>
      </p:sp>
      <p:sp>
        <p:nvSpPr>
          <p:cNvPr id="34" name="TextBox 33">
            <a:extLst>
              <a:ext uri="{FF2B5EF4-FFF2-40B4-BE49-F238E27FC236}">
                <a16:creationId xmlns:a16="http://schemas.microsoft.com/office/drawing/2014/main" id="{F47E76BB-3987-B843-9A1F-C58DB3E1AB92}"/>
              </a:ext>
            </a:extLst>
          </p:cNvPr>
          <p:cNvSpPr txBox="1"/>
          <p:nvPr/>
        </p:nvSpPr>
        <p:spPr>
          <a:xfrm>
            <a:off x="2072641" y="5390367"/>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Polishing</a:t>
            </a:r>
          </a:p>
          <a:p>
            <a:pPr algn="ctr"/>
            <a:r>
              <a:rPr lang="en-US" sz="1450" b="1" dirty="0">
                <a:solidFill>
                  <a:schemeClr val="bg1">
                    <a:lumMod val="75000"/>
                  </a:schemeClr>
                </a:solidFill>
              </a:rPr>
              <a:t>Tools:</a:t>
            </a:r>
            <a:r>
              <a:rPr lang="en-US" sz="1450" dirty="0">
                <a:solidFill>
                  <a:schemeClr val="bg1">
                    <a:lumMod val="75000"/>
                  </a:schemeClr>
                </a:solidFill>
              </a:rPr>
              <a:t> Nanopolish, Racon</a:t>
            </a:r>
          </a:p>
        </p:txBody>
      </p:sp>
      <p:cxnSp>
        <p:nvCxnSpPr>
          <p:cNvPr id="35" name="Straight Arrow Connector 34">
            <a:extLst>
              <a:ext uri="{FF2B5EF4-FFF2-40B4-BE49-F238E27FC236}">
                <a16:creationId xmlns:a16="http://schemas.microsoft.com/office/drawing/2014/main" id="{3CCEC77F-F301-D042-8BDA-2AD2992A0992}"/>
              </a:ext>
            </a:extLst>
          </p:cNvPr>
          <p:cNvCxnSpPr/>
          <p:nvPr/>
        </p:nvCxnSpPr>
        <p:spPr>
          <a:xfrm>
            <a:off x="1249682" y="1928795"/>
            <a:ext cx="82296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9B7B40-6A47-D94B-A5DF-DBA427F44A6A}"/>
              </a:ext>
            </a:extLst>
          </p:cNvPr>
          <p:cNvCxnSpPr/>
          <p:nvPr/>
        </p:nvCxnSpPr>
        <p:spPr>
          <a:xfrm flipH="1" flipV="1">
            <a:off x="1249682" y="5765582"/>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9559BEA-BE90-5142-92C5-56E31470ABFD}"/>
              </a:ext>
            </a:extLst>
          </p:cNvPr>
          <p:cNvCxnSpPr/>
          <p:nvPr/>
        </p:nvCxnSpPr>
        <p:spPr>
          <a:xfrm>
            <a:off x="6913878" y="1822116"/>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030EE0D3-210B-1E44-B2FD-4AE4AEFF6F67}"/>
              </a:ext>
            </a:extLst>
          </p:cNvPr>
          <p:cNvCxnSpPr/>
          <p:nvPr/>
        </p:nvCxnSpPr>
        <p:spPr>
          <a:xfrm>
            <a:off x="6911338" y="2863928"/>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605234BE-61C3-5648-9E71-27C009DEAF25}"/>
              </a:ext>
            </a:extLst>
          </p:cNvPr>
          <p:cNvCxnSpPr/>
          <p:nvPr/>
        </p:nvCxnSpPr>
        <p:spPr>
          <a:xfrm>
            <a:off x="6911338" y="3895993"/>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EF58D305-BFB3-F747-9A6A-6B9BD768A4D8}"/>
              </a:ext>
            </a:extLst>
          </p:cNvPr>
          <p:cNvCxnSpPr/>
          <p:nvPr/>
        </p:nvCxnSpPr>
        <p:spPr>
          <a:xfrm>
            <a:off x="6908798" y="4928058"/>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EF5A52F-A6AB-784D-AD25-696F16B030F8}"/>
              </a:ext>
            </a:extLst>
          </p:cNvPr>
          <p:cNvSpPr txBox="1"/>
          <p:nvPr/>
        </p:nvSpPr>
        <p:spPr>
          <a:xfrm>
            <a:off x="91442" y="1593516"/>
            <a:ext cx="1280160" cy="646331"/>
          </a:xfrm>
          <a:prstGeom prst="rect">
            <a:avLst/>
          </a:prstGeom>
          <a:noFill/>
        </p:spPr>
        <p:txBody>
          <a:bodyPr wrap="square" rtlCol="0">
            <a:spAutoFit/>
          </a:bodyPr>
          <a:lstStyle/>
          <a:p>
            <a:pPr algn="ctr"/>
            <a:r>
              <a:rPr lang="en-US"/>
              <a:t>Raw signal data</a:t>
            </a:r>
            <a:endParaRPr lang="en-US" dirty="0"/>
          </a:p>
        </p:txBody>
      </p:sp>
      <p:sp>
        <p:nvSpPr>
          <p:cNvPr id="50" name="TextBox 49">
            <a:extLst>
              <a:ext uri="{FF2B5EF4-FFF2-40B4-BE49-F238E27FC236}">
                <a16:creationId xmlns:a16="http://schemas.microsoft.com/office/drawing/2014/main" id="{D46BEA79-41C2-0A48-8627-5756E4D79BA5}"/>
              </a:ext>
            </a:extLst>
          </p:cNvPr>
          <p:cNvSpPr txBox="1"/>
          <p:nvPr/>
        </p:nvSpPr>
        <p:spPr>
          <a:xfrm>
            <a:off x="91442" y="5459125"/>
            <a:ext cx="1280160" cy="646331"/>
          </a:xfrm>
          <a:prstGeom prst="rect">
            <a:avLst/>
          </a:prstGeom>
          <a:noFill/>
          <a:ln>
            <a:noFill/>
          </a:ln>
        </p:spPr>
        <p:txBody>
          <a:bodyPr wrap="square" rtlCol="0">
            <a:spAutoFit/>
          </a:bodyPr>
          <a:lstStyle/>
          <a:p>
            <a:pPr algn="ctr"/>
            <a:r>
              <a:rPr lang="en-US" dirty="0">
                <a:solidFill>
                  <a:schemeClr val="bg1">
                    <a:lumMod val="75000"/>
                  </a:schemeClr>
                </a:solidFill>
              </a:rPr>
              <a:t>Improved assembly</a:t>
            </a:r>
          </a:p>
        </p:txBody>
      </p:sp>
      <p:sp>
        <p:nvSpPr>
          <p:cNvPr id="51" name="TextBox 50">
            <a:extLst>
              <a:ext uri="{FF2B5EF4-FFF2-40B4-BE49-F238E27FC236}">
                <a16:creationId xmlns:a16="http://schemas.microsoft.com/office/drawing/2014/main" id="{0E3BAA6E-8F88-3246-AF9E-33E431141F76}"/>
              </a:ext>
            </a:extLst>
          </p:cNvPr>
          <p:cNvSpPr txBox="1"/>
          <p:nvPr/>
        </p:nvSpPr>
        <p:spPr>
          <a:xfrm>
            <a:off x="7371078" y="2096435"/>
            <a:ext cx="1280160" cy="369332"/>
          </a:xfrm>
          <a:prstGeom prst="rect">
            <a:avLst/>
          </a:prstGeom>
          <a:noFill/>
        </p:spPr>
        <p:txBody>
          <a:bodyPr wrap="square" rtlCol="0">
            <a:spAutoFit/>
          </a:bodyPr>
          <a:lstStyle/>
          <a:p>
            <a:pPr algn="ctr"/>
            <a:r>
              <a:rPr lang="en-US"/>
              <a:t>DNA reads</a:t>
            </a:r>
            <a:endParaRPr lang="en-US" dirty="0"/>
          </a:p>
        </p:txBody>
      </p:sp>
      <p:sp>
        <p:nvSpPr>
          <p:cNvPr id="52" name="TextBox 51">
            <a:extLst>
              <a:ext uri="{FF2B5EF4-FFF2-40B4-BE49-F238E27FC236}">
                <a16:creationId xmlns:a16="http://schemas.microsoft.com/office/drawing/2014/main" id="{DA3FD1C8-A859-D04C-917A-4CCD868FE8AC}"/>
              </a:ext>
            </a:extLst>
          </p:cNvPr>
          <p:cNvSpPr txBox="1"/>
          <p:nvPr/>
        </p:nvSpPr>
        <p:spPr>
          <a:xfrm>
            <a:off x="7371078" y="3158556"/>
            <a:ext cx="1280160" cy="369332"/>
          </a:xfrm>
          <a:prstGeom prst="rect">
            <a:avLst/>
          </a:prstGeom>
          <a:noFill/>
          <a:ln>
            <a:noFill/>
          </a:ln>
        </p:spPr>
        <p:txBody>
          <a:bodyPr wrap="square" rtlCol="0">
            <a:spAutoFit/>
          </a:bodyPr>
          <a:lstStyle/>
          <a:p>
            <a:pPr algn="ctr"/>
            <a:r>
              <a:rPr lang="en-US">
                <a:solidFill>
                  <a:schemeClr val="bg1">
                    <a:lumMod val="75000"/>
                  </a:schemeClr>
                </a:solidFill>
              </a:rPr>
              <a:t>Overlaps</a:t>
            </a:r>
            <a:endParaRPr lang="en-US" dirty="0">
              <a:solidFill>
                <a:schemeClr val="bg1">
                  <a:lumMod val="75000"/>
                </a:schemeClr>
              </a:solidFill>
            </a:endParaRPr>
          </a:p>
        </p:txBody>
      </p:sp>
      <p:sp>
        <p:nvSpPr>
          <p:cNvPr id="53" name="TextBox 52">
            <a:extLst>
              <a:ext uri="{FF2B5EF4-FFF2-40B4-BE49-F238E27FC236}">
                <a16:creationId xmlns:a16="http://schemas.microsoft.com/office/drawing/2014/main" id="{3B1EA923-7502-0F44-B669-677D1755D7F0}"/>
              </a:ext>
            </a:extLst>
          </p:cNvPr>
          <p:cNvSpPr txBox="1"/>
          <p:nvPr/>
        </p:nvSpPr>
        <p:spPr>
          <a:xfrm>
            <a:off x="7371078" y="4052121"/>
            <a:ext cx="1280160" cy="646331"/>
          </a:xfrm>
          <a:prstGeom prst="rect">
            <a:avLst/>
          </a:prstGeom>
          <a:noFill/>
          <a:ln>
            <a:noFill/>
          </a:ln>
        </p:spPr>
        <p:txBody>
          <a:bodyPr wrap="square" rtlCol="0">
            <a:spAutoFit/>
          </a:bodyPr>
          <a:lstStyle/>
          <a:p>
            <a:pPr algn="ctr"/>
            <a:r>
              <a:rPr lang="en-US">
                <a:solidFill>
                  <a:schemeClr val="bg1">
                    <a:lumMod val="75000"/>
                  </a:schemeClr>
                </a:solidFill>
              </a:rPr>
              <a:t>Draft assembly</a:t>
            </a:r>
            <a:endParaRPr lang="en-US" dirty="0">
              <a:solidFill>
                <a:schemeClr val="bg1">
                  <a:lumMod val="75000"/>
                </a:schemeClr>
              </a:solidFill>
            </a:endParaRPr>
          </a:p>
        </p:txBody>
      </p:sp>
      <p:sp>
        <p:nvSpPr>
          <p:cNvPr id="54" name="TextBox 53">
            <a:extLst>
              <a:ext uri="{FF2B5EF4-FFF2-40B4-BE49-F238E27FC236}">
                <a16:creationId xmlns:a16="http://schemas.microsoft.com/office/drawing/2014/main" id="{1EE40258-2FEA-2741-BC50-3A4EE155E0A1}"/>
              </a:ext>
            </a:extLst>
          </p:cNvPr>
          <p:cNvSpPr txBox="1"/>
          <p:nvPr/>
        </p:nvSpPr>
        <p:spPr>
          <a:xfrm>
            <a:off x="7310118" y="4988013"/>
            <a:ext cx="1706880" cy="923330"/>
          </a:xfrm>
          <a:prstGeom prst="rect">
            <a:avLst/>
          </a:prstGeom>
          <a:noFill/>
          <a:ln>
            <a:noFill/>
          </a:ln>
        </p:spPr>
        <p:txBody>
          <a:bodyPr wrap="square" rtlCol="0">
            <a:spAutoFit/>
          </a:bodyPr>
          <a:lstStyle/>
          <a:p>
            <a:pPr algn="ctr"/>
            <a:r>
              <a:rPr lang="en-US" dirty="0">
                <a:solidFill>
                  <a:schemeClr val="bg1">
                    <a:lumMod val="75000"/>
                  </a:schemeClr>
                </a:solidFill>
              </a:rPr>
              <a:t>Mappings of reads against draft assembly</a:t>
            </a:r>
          </a:p>
        </p:txBody>
      </p:sp>
      <p:cxnSp>
        <p:nvCxnSpPr>
          <p:cNvPr id="55" name="Straight Arrow Connector 54">
            <a:extLst>
              <a:ext uri="{FF2B5EF4-FFF2-40B4-BE49-F238E27FC236}">
                <a16:creationId xmlns:a16="http://schemas.microsoft.com/office/drawing/2014/main" id="{7C2A628B-A94C-5F49-BCDB-B287A4F7BEF9}"/>
              </a:ext>
            </a:extLst>
          </p:cNvPr>
          <p:cNvCxnSpPr/>
          <p:nvPr/>
        </p:nvCxnSpPr>
        <p:spPr>
          <a:xfrm flipH="1" flipV="1">
            <a:off x="1249682" y="3822516"/>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BFA4AD7-2E69-464C-A4CA-4132AB000D68}"/>
              </a:ext>
            </a:extLst>
          </p:cNvPr>
          <p:cNvSpPr txBox="1"/>
          <p:nvPr/>
        </p:nvSpPr>
        <p:spPr>
          <a:xfrm>
            <a:off x="91442" y="3637850"/>
            <a:ext cx="1280160" cy="369332"/>
          </a:xfrm>
          <a:prstGeom prst="rect">
            <a:avLst/>
          </a:prstGeom>
          <a:noFill/>
          <a:ln>
            <a:noFill/>
          </a:ln>
        </p:spPr>
        <p:txBody>
          <a:bodyPr wrap="square" rtlCol="0">
            <a:spAutoFit/>
          </a:bodyPr>
          <a:lstStyle/>
          <a:p>
            <a:pPr algn="ctr"/>
            <a:r>
              <a:rPr lang="en-US" dirty="0">
                <a:solidFill>
                  <a:schemeClr val="bg1">
                    <a:lumMod val="75000"/>
                  </a:schemeClr>
                </a:solidFill>
              </a:rPr>
              <a:t>Assembly</a:t>
            </a:r>
          </a:p>
        </p:txBody>
      </p:sp>
      <p:sp>
        <p:nvSpPr>
          <p:cNvPr id="23" name="TextBox 22">
            <a:extLst>
              <a:ext uri="{FF2B5EF4-FFF2-40B4-BE49-F238E27FC236}">
                <a16:creationId xmlns:a16="http://schemas.microsoft.com/office/drawing/2014/main" id="{1301A10C-1361-BF45-A44F-0E1252C40BF1}"/>
              </a:ext>
            </a:extLst>
          </p:cNvPr>
          <p:cNvSpPr txBox="1"/>
          <p:nvPr/>
        </p:nvSpPr>
        <p:spPr>
          <a:xfrm>
            <a:off x="2871665" y="2372743"/>
            <a:ext cx="3258427" cy="1940957"/>
          </a:xfrm>
          <a:prstGeom prst="roundRect">
            <a:avLst/>
          </a:prstGeom>
          <a:solidFill>
            <a:schemeClr val="bg1"/>
          </a:solidFill>
          <a:ln w="28575">
            <a:solidFill>
              <a:schemeClr val="tx1"/>
            </a:solidFill>
          </a:ln>
        </p:spPr>
        <p:txBody>
          <a:bodyPr wrap="square" rtlCol="0">
            <a:spAutoFit/>
          </a:bodyPr>
          <a:lstStyle/>
          <a:p>
            <a:pPr algn="ctr"/>
            <a:r>
              <a:rPr lang="en-US" b="1" dirty="0"/>
              <a:t>Pipeline A: </a:t>
            </a:r>
            <a:r>
              <a:rPr lang="en-US" dirty="0"/>
              <a:t>[Basecalling tool] + Canu</a:t>
            </a:r>
          </a:p>
          <a:p>
            <a:pPr algn="ctr"/>
            <a:r>
              <a:rPr lang="en-US" b="1" dirty="0"/>
              <a:t>Pipeline B:</a:t>
            </a:r>
            <a:r>
              <a:rPr lang="en-US" dirty="0"/>
              <a:t> [Basecalling tool] + GraphMap + Miniasm</a:t>
            </a:r>
          </a:p>
          <a:p>
            <a:pPr algn="ctr"/>
            <a:r>
              <a:rPr lang="en-US" b="1" dirty="0"/>
              <a:t>Pipeline C:</a:t>
            </a:r>
            <a:r>
              <a:rPr lang="en-US" dirty="0"/>
              <a:t> [Basecalling tool] </a:t>
            </a:r>
          </a:p>
          <a:p>
            <a:pPr algn="ctr"/>
            <a:r>
              <a:rPr lang="en-US" dirty="0"/>
              <a:t>+ Minimap + Miniasm</a:t>
            </a:r>
          </a:p>
        </p:txBody>
      </p:sp>
    </p:spTree>
    <p:extLst>
      <p:ext uri="{BB962C8B-B14F-4D97-AF65-F5344CB8AC3E}">
        <p14:creationId xmlns:p14="http://schemas.microsoft.com/office/powerpoint/2010/main" val="101594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3567-74EC-5641-A832-1225176C1E14}"/>
              </a:ext>
            </a:extLst>
          </p:cNvPr>
          <p:cNvSpPr>
            <a:spLocks noGrp="1"/>
          </p:cNvSpPr>
          <p:nvPr>
            <p:ph type="title"/>
          </p:nvPr>
        </p:nvSpPr>
        <p:spPr/>
        <p:txBody>
          <a:bodyPr/>
          <a:lstStyle/>
          <a:p>
            <a:r>
              <a:rPr lang="en-US" dirty="0"/>
              <a:t>Basecalling – Accuracy</a:t>
            </a:r>
          </a:p>
        </p:txBody>
      </p:sp>
      <p:sp>
        <p:nvSpPr>
          <p:cNvPr id="4" name="Slide Number Placeholder 3">
            <a:extLst>
              <a:ext uri="{FF2B5EF4-FFF2-40B4-BE49-F238E27FC236}">
                <a16:creationId xmlns:a16="http://schemas.microsoft.com/office/drawing/2014/main" id="{579A8E06-3813-FE41-B0A1-145E9B8FEBB9}"/>
              </a:ext>
            </a:extLst>
          </p:cNvPr>
          <p:cNvSpPr>
            <a:spLocks noGrp="1"/>
          </p:cNvSpPr>
          <p:nvPr>
            <p:ph type="sldNum" sz="quarter" idx="10"/>
          </p:nvPr>
        </p:nvSpPr>
        <p:spPr/>
        <p:txBody>
          <a:bodyPr/>
          <a:lstStyle/>
          <a:p>
            <a:fld id="{C56C0957-1248-5A44-8C69-001B17EA42C9}" type="slidenum">
              <a:rPr lang="en-US" smtClean="0"/>
              <a:pPr/>
              <a:t>17</a:t>
            </a:fld>
            <a:endParaRPr lang="en-US" dirty="0"/>
          </a:p>
        </p:txBody>
      </p:sp>
      <p:graphicFrame>
        <p:nvGraphicFramePr>
          <p:cNvPr id="5" name="Chart 4">
            <a:extLst>
              <a:ext uri="{FF2B5EF4-FFF2-40B4-BE49-F238E27FC236}">
                <a16:creationId xmlns:a16="http://schemas.microsoft.com/office/drawing/2014/main" id="{8CDB28FF-35D9-0242-BB1C-161837ECD326}"/>
              </a:ext>
            </a:extLst>
          </p:cNvPr>
          <p:cNvGraphicFramePr>
            <a:graphicFrameLocks/>
          </p:cNvGraphicFramePr>
          <p:nvPr>
            <p:extLst>
              <p:ext uri="{D42A27DB-BD31-4B8C-83A1-F6EECF244321}">
                <p14:modId xmlns:p14="http://schemas.microsoft.com/office/powerpoint/2010/main" val="1098713805"/>
              </p:ext>
            </p:extLst>
          </p:nvPr>
        </p:nvGraphicFramePr>
        <p:xfrm>
          <a:off x="629429" y="1342991"/>
          <a:ext cx="7930862" cy="4953110"/>
        </p:xfrm>
        <a:graphic>
          <a:graphicData uri="http://schemas.openxmlformats.org/drawingml/2006/chart">
            <c:chart xmlns:c="http://schemas.openxmlformats.org/drawingml/2006/chart" xmlns:r="http://schemas.openxmlformats.org/officeDocument/2006/relationships" r:id="rId3"/>
          </a:graphicData>
        </a:graphic>
      </p:graphicFrame>
      <p:sp>
        <p:nvSpPr>
          <p:cNvPr id="3" name="Rounded Rectangle 2">
            <a:extLst>
              <a:ext uri="{FF2B5EF4-FFF2-40B4-BE49-F238E27FC236}">
                <a16:creationId xmlns:a16="http://schemas.microsoft.com/office/drawing/2014/main" id="{9BEC5129-B6AC-ED4F-B9E9-E873CD0D6271}"/>
              </a:ext>
            </a:extLst>
          </p:cNvPr>
          <p:cNvSpPr/>
          <p:nvPr/>
        </p:nvSpPr>
        <p:spPr>
          <a:xfrm>
            <a:off x="1545021" y="1828799"/>
            <a:ext cx="1156138" cy="3863669"/>
          </a:xfrm>
          <a:prstGeom prst="roundRect">
            <a:avLst/>
          </a:prstGeom>
          <a:solidFill>
            <a:schemeClr val="accent2">
              <a:lumMod val="75000"/>
              <a:alpha val="2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41A81B54-A331-0842-B05A-880E50BD7094}"/>
              </a:ext>
            </a:extLst>
          </p:cNvPr>
          <p:cNvSpPr/>
          <p:nvPr/>
        </p:nvSpPr>
        <p:spPr>
          <a:xfrm>
            <a:off x="2779987" y="1828798"/>
            <a:ext cx="1156138" cy="3863669"/>
          </a:xfrm>
          <a:prstGeom prst="roundRect">
            <a:avLst/>
          </a:prstGeom>
          <a:solidFill>
            <a:schemeClr val="accent2">
              <a:lumMod val="75000"/>
              <a:alpha val="2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AD34A2C-0DEA-4A45-89CE-AAC9D2DD1C3E}"/>
              </a:ext>
            </a:extLst>
          </p:cNvPr>
          <p:cNvSpPr/>
          <p:nvPr/>
        </p:nvSpPr>
        <p:spPr>
          <a:xfrm>
            <a:off x="4022433" y="1828797"/>
            <a:ext cx="1156138" cy="3863669"/>
          </a:xfrm>
          <a:prstGeom prst="roundRect">
            <a:avLst/>
          </a:prstGeom>
          <a:solidFill>
            <a:schemeClr val="accent2">
              <a:lumMod val="75000"/>
              <a:alpha val="2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9D9847-15A8-664C-9A38-BAB83CFE7E02}"/>
              </a:ext>
            </a:extLst>
          </p:cNvPr>
          <p:cNvSpPr txBox="1"/>
          <p:nvPr/>
        </p:nvSpPr>
        <p:spPr>
          <a:xfrm>
            <a:off x="480060" y="5432121"/>
            <a:ext cx="8229600" cy="1306305"/>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1-a: </a:t>
            </a:r>
            <a:r>
              <a:rPr lang="en-US" sz="2400" i="1" dirty="0">
                <a:solidFill>
                  <a:schemeClr val="tx1">
                    <a:lumMod val="75000"/>
                    <a:lumOff val="25000"/>
                  </a:schemeClr>
                </a:solidFill>
              </a:rPr>
              <a:t>Metrichor, Nanonet and Scrappie have similar identity and coverage trends among all of the evaluated scenarios.</a:t>
            </a:r>
          </a:p>
        </p:txBody>
      </p:sp>
    </p:spTree>
    <p:extLst>
      <p:ext uri="{BB962C8B-B14F-4D97-AF65-F5344CB8AC3E}">
        <p14:creationId xmlns:p14="http://schemas.microsoft.com/office/powerpoint/2010/main" val="6316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chart seriesIdx="2" categoryIdx="-4" bldStep="series"/>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5">
                                            <p:graphicEl>
                                              <a:chart seriesIdx="3" categoryIdx="-4" bldStep="series"/>
                                            </p:graphicEl>
                                          </p:spTgt>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
                                            <p:graphicEl>
                                              <a:chart seriesIdx="2" categoryIdx="-4" bldStep="series"/>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Graphic spid="5" grpId="1" uiExpand="1">
        <p:bldSub>
          <a:bldChart bld="series"/>
        </p:bldSub>
      </p:bldGraphic>
      <p:bldP spid="3" grpId="0" animBg="1"/>
      <p:bldP spid="9" grpId="0" animBg="1"/>
      <p:bldP spid="10"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3567-74EC-5641-A832-1225176C1E14}"/>
              </a:ext>
            </a:extLst>
          </p:cNvPr>
          <p:cNvSpPr>
            <a:spLocks noGrp="1"/>
          </p:cNvSpPr>
          <p:nvPr>
            <p:ph type="title"/>
          </p:nvPr>
        </p:nvSpPr>
        <p:spPr/>
        <p:txBody>
          <a:bodyPr/>
          <a:lstStyle/>
          <a:p>
            <a:r>
              <a:rPr lang="en-US" dirty="0"/>
              <a:t>Basecalling – Accuracy</a:t>
            </a:r>
          </a:p>
        </p:txBody>
      </p:sp>
      <p:sp>
        <p:nvSpPr>
          <p:cNvPr id="4" name="Slide Number Placeholder 3">
            <a:extLst>
              <a:ext uri="{FF2B5EF4-FFF2-40B4-BE49-F238E27FC236}">
                <a16:creationId xmlns:a16="http://schemas.microsoft.com/office/drawing/2014/main" id="{579A8E06-3813-FE41-B0A1-145E9B8FEBB9}"/>
              </a:ext>
            </a:extLst>
          </p:cNvPr>
          <p:cNvSpPr>
            <a:spLocks noGrp="1"/>
          </p:cNvSpPr>
          <p:nvPr>
            <p:ph type="sldNum" sz="quarter" idx="10"/>
          </p:nvPr>
        </p:nvSpPr>
        <p:spPr/>
        <p:txBody>
          <a:bodyPr/>
          <a:lstStyle/>
          <a:p>
            <a:fld id="{C56C0957-1248-5A44-8C69-001B17EA42C9}" type="slidenum">
              <a:rPr lang="en-US" smtClean="0"/>
              <a:pPr/>
              <a:t>18</a:t>
            </a:fld>
            <a:endParaRPr lang="en-US" dirty="0"/>
          </a:p>
        </p:txBody>
      </p:sp>
      <p:graphicFrame>
        <p:nvGraphicFramePr>
          <p:cNvPr id="5" name="Chart 4">
            <a:extLst>
              <a:ext uri="{FF2B5EF4-FFF2-40B4-BE49-F238E27FC236}">
                <a16:creationId xmlns:a16="http://schemas.microsoft.com/office/drawing/2014/main" id="{8CDB28FF-35D9-0242-BB1C-161837ECD326}"/>
              </a:ext>
            </a:extLst>
          </p:cNvPr>
          <p:cNvGraphicFramePr>
            <a:graphicFrameLocks/>
          </p:cNvGraphicFramePr>
          <p:nvPr>
            <p:extLst/>
          </p:nvPr>
        </p:nvGraphicFramePr>
        <p:xfrm>
          <a:off x="629429" y="1342991"/>
          <a:ext cx="7930862" cy="4953110"/>
        </p:xfrm>
        <a:graphic>
          <a:graphicData uri="http://schemas.openxmlformats.org/drawingml/2006/chart">
            <c:chart xmlns:c="http://schemas.openxmlformats.org/drawingml/2006/chart" xmlns:r="http://schemas.openxmlformats.org/officeDocument/2006/relationships" r:id="rId3"/>
          </a:graphicData>
        </a:graphic>
      </p:graphicFrame>
      <p:sp>
        <p:nvSpPr>
          <p:cNvPr id="9" name="Rounded Rectangle 8">
            <a:extLst>
              <a:ext uri="{FF2B5EF4-FFF2-40B4-BE49-F238E27FC236}">
                <a16:creationId xmlns:a16="http://schemas.microsoft.com/office/drawing/2014/main" id="{41A81B54-A331-0842-B05A-880E50BD7094}"/>
              </a:ext>
            </a:extLst>
          </p:cNvPr>
          <p:cNvSpPr/>
          <p:nvPr/>
        </p:nvSpPr>
        <p:spPr>
          <a:xfrm>
            <a:off x="5238375" y="1843788"/>
            <a:ext cx="1156138" cy="3863669"/>
          </a:xfrm>
          <a:prstGeom prst="roundRect">
            <a:avLst/>
          </a:prstGeom>
          <a:solidFill>
            <a:schemeClr val="accent2">
              <a:lumMod val="75000"/>
              <a:alpha val="2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AD34A2C-0DEA-4A45-89CE-AAC9D2DD1C3E}"/>
              </a:ext>
            </a:extLst>
          </p:cNvPr>
          <p:cNvSpPr/>
          <p:nvPr/>
        </p:nvSpPr>
        <p:spPr>
          <a:xfrm>
            <a:off x="6480821" y="1843787"/>
            <a:ext cx="1156138" cy="3863669"/>
          </a:xfrm>
          <a:prstGeom prst="roundRect">
            <a:avLst/>
          </a:prstGeom>
          <a:solidFill>
            <a:schemeClr val="accent2">
              <a:lumMod val="75000"/>
              <a:alpha val="2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E971F1B-94E7-044D-91A4-6541EFF31980}"/>
              </a:ext>
            </a:extLst>
          </p:cNvPr>
          <p:cNvSpPr txBox="1"/>
          <p:nvPr/>
        </p:nvSpPr>
        <p:spPr>
          <a:xfrm>
            <a:off x="480060" y="5432121"/>
            <a:ext cx="8229600" cy="1306305"/>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1-b: </a:t>
            </a:r>
            <a:r>
              <a:rPr lang="en-US" sz="2400" i="1" dirty="0">
                <a:solidFill>
                  <a:schemeClr val="tx1">
                    <a:lumMod val="75000"/>
                    <a:lumOff val="25000"/>
                  </a:schemeClr>
                </a:solidFill>
              </a:rPr>
              <a:t>However, Nanocall and DeepNano cannot reach these three basecallers’ accuracies: they have lower identity and lower coverage</a:t>
            </a:r>
            <a:r>
              <a:rPr lang="en-US" sz="2400" dirty="0">
                <a:solidFill>
                  <a:schemeClr val="tx1">
                    <a:lumMod val="75000"/>
                    <a:lumOff val="25000"/>
                  </a:schemeClr>
                </a:solidFill>
              </a:rPr>
              <a:t>.</a:t>
            </a:r>
          </a:p>
        </p:txBody>
      </p:sp>
    </p:spTree>
    <p:extLst>
      <p:ext uri="{BB962C8B-B14F-4D97-AF65-F5344CB8AC3E}">
        <p14:creationId xmlns:p14="http://schemas.microsoft.com/office/powerpoint/2010/main" val="21542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chart seriesIdx="2"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chart seriesIdx="3" categoryIdx="-4" bldStep="series"/>
                                            </p:graphic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5">
                                            <p:graphicEl>
                                              <a:chart seriesIdx="3" categoryIdx="-4" bldStep="series"/>
                                            </p:graphicEl>
                                          </p:spTgt>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graphicEl>
                                              <a:chart seriesIdx="2" categoryIdx="-4" bldStep="series"/>
                                            </p:graphic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Graphic spid="5" grpId="1" uiExpand="1">
        <p:bldSub>
          <a:bldChart bld="series"/>
        </p:bldSub>
      </p:bldGraphic>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3567-74EC-5641-A832-1225176C1E14}"/>
              </a:ext>
            </a:extLst>
          </p:cNvPr>
          <p:cNvSpPr>
            <a:spLocks noGrp="1"/>
          </p:cNvSpPr>
          <p:nvPr>
            <p:ph type="title"/>
          </p:nvPr>
        </p:nvSpPr>
        <p:spPr/>
        <p:txBody>
          <a:bodyPr/>
          <a:lstStyle/>
          <a:p>
            <a:r>
              <a:rPr lang="en-US" dirty="0"/>
              <a:t>Basecalling – Accuracy</a:t>
            </a:r>
          </a:p>
        </p:txBody>
      </p:sp>
      <p:sp>
        <p:nvSpPr>
          <p:cNvPr id="4" name="Slide Number Placeholder 3">
            <a:extLst>
              <a:ext uri="{FF2B5EF4-FFF2-40B4-BE49-F238E27FC236}">
                <a16:creationId xmlns:a16="http://schemas.microsoft.com/office/drawing/2014/main" id="{579A8E06-3813-FE41-B0A1-145E9B8FEBB9}"/>
              </a:ext>
            </a:extLst>
          </p:cNvPr>
          <p:cNvSpPr>
            <a:spLocks noGrp="1"/>
          </p:cNvSpPr>
          <p:nvPr>
            <p:ph type="sldNum" sz="quarter" idx="10"/>
          </p:nvPr>
        </p:nvSpPr>
        <p:spPr/>
        <p:txBody>
          <a:bodyPr/>
          <a:lstStyle/>
          <a:p>
            <a:fld id="{C56C0957-1248-5A44-8C69-001B17EA42C9}" type="slidenum">
              <a:rPr lang="en-US" smtClean="0"/>
              <a:pPr/>
              <a:t>19</a:t>
            </a:fld>
            <a:endParaRPr lang="en-US" dirty="0"/>
          </a:p>
        </p:txBody>
      </p:sp>
      <p:graphicFrame>
        <p:nvGraphicFramePr>
          <p:cNvPr id="5" name="Chart 4">
            <a:extLst>
              <a:ext uri="{FF2B5EF4-FFF2-40B4-BE49-F238E27FC236}">
                <a16:creationId xmlns:a16="http://schemas.microsoft.com/office/drawing/2014/main" id="{8CDB28FF-35D9-0242-BB1C-161837ECD326}"/>
              </a:ext>
            </a:extLst>
          </p:cNvPr>
          <p:cNvGraphicFramePr>
            <a:graphicFrameLocks/>
          </p:cNvGraphicFramePr>
          <p:nvPr>
            <p:extLst/>
          </p:nvPr>
        </p:nvGraphicFramePr>
        <p:xfrm>
          <a:off x="629429" y="1342991"/>
          <a:ext cx="7930862" cy="495311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04A224F-E3CF-4E49-B83D-097EA9A4A940}"/>
              </a:ext>
            </a:extLst>
          </p:cNvPr>
          <p:cNvSpPr txBox="1"/>
          <p:nvPr/>
        </p:nvSpPr>
        <p:spPr>
          <a:xfrm>
            <a:off x="480060" y="5712631"/>
            <a:ext cx="8229600" cy="897683"/>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1-c: </a:t>
            </a:r>
            <a:r>
              <a:rPr lang="en-US" sz="2400" i="1" dirty="0">
                <a:solidFill>
                  <a:schemeClr val="tx1">
                    <a:lumMod val="75000"/>
                    <a:lumOff val="25000"/>
                  </a:schemeClr>
                </a:solidFill>
              </a:rPr>
              <a:t>Scrappie has the highest accuracy with the lowest number of mismatches and indels.</a:t>
            </a:r>
          </a:p>
        </p:txBody>
      </p:sp>
      <p:sp>
        <p:nvSpPr>
          <p:cNvPr id="9" name="Rounded Rectangle 8">
            <a:extLst>
              <a:ext uri="{FF2B5EF4-FFF2-40B4-BE49-F238E27FC236}">
                <a16:creationId xmlns:a16="http://schemas.microsoft.com/office/drawing/2014/main" id="{947DEA97-8690-E741-B131-78D15984709C}"/>
              </a:ext>
            </a:extLst>
          </p:cNvPr>
          <p:cNvSpPr/>
          <p:nvPr/>
        </p:nvSpPr>
        <p:spPr>
          <a:xfrm>
            <a:off x="3994191" y="4584269"/>
            <a:ext cx="382936" cy="955575"/>
          </a:xfrm>
          <a:prstGeom prst="roundRect">
            <a:avLst/>
          </a:prstGeom>
          <a:solidFill>
            <a:schemeClr val="accent2">
              <a:lumMod val="75000"/>
              <a:alpha val="2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D6B3E51-E7B9-8148-8E95-8F1BAFE22BDF}"/>
              </a:ext>
            </a:extLst>
          </p:cNvPr>
          <p:cNvSpPr/>
          <p:nvPr/>
        </p:nvSpPr>
        <p:spPr>
          <a:xfrm>
            <a:off x="4403391" y="2379768"/>
            <a:ext cx="768215" cy="1787498"/>
          </a:xfrm>
          <a:prstGeom prst="roundRect">
            <a:avLst/>
          </a:prstGeom>
          <a:solidFill>
            <a:schemeClr val="accent2">
              <a:lumMod val="75000"/>
              <a:alpha val="2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85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1" nodeType="withEffect">
                                  <p:stCondLst>
                                    <p:cond delay="0"/>
                                  </p:stCondLst>
                                  <p:childTnLst>
                                    <p:set>
                                      <p:cBhvr>
                                        <p:cTn id="6" dur="indefinite"/>
                                        <p:tgtEl>
                                          <p:spTgt spid="5">
                                            <p:graphicEl>
                                              <a:chart seriesIdx="0" categoryIdx="-4" bldStep="series"/>
                                            </p:graphicEl>
                                          </p:spTgt>
                                        </p:tgtEl>
                                        <p:attrNameLst>
                                          <p:attrName>style.opacity</p:attrName>
                                        </p:attrNameLst>
                                      </p:cBhvr>
                                      <p:to>
                                        <p:strVal val="0.25"/>
                                      </p:to>
                                    </p:set>
                                    <p:animEffect filter="image" prLst="opacity: 0.25">
                                      <p:cBhvr rctx="IE">
                                        <p:cTn id="7" dur="indefinite"/>
                                        <p:tgtEl>
                                          <p:spTgt spid="5">
                                            <p:graphicEl>
                                              <a:chart seriesIdx="0" categoryIdx="-4" bldStep="series"/>
                                            </p:graphicEl>
                                          </p:spTgt>
                                        </p:tgtEl>
                                      </p:cBhvr>
                                    </p:animEffect>
                                  </p:childTnLst>
                                </p:cTn>
                              </p:par>
                              <p:par>
                                <p:cTn id="8" presetID="9" presetClass="emph" presetSubtype="0" grpId="1" nodeType="withEffect">
                                  <p:stCondLst>
                                    <p:cond delay="0"/>
                                  </p:stCondLst>
                                  <p:childTnLst>
                                    <p:set>
                                      <p:cBhvr>
                                        <p:cTn id="9" dur="indefinite"/>
                                        <p:tgtEl>
                                          <p:spTgt spid="5">
                                            <p:graphicEl>
                                              <a:chart seriesIdx="1" categoryIdx="-4" bldStep="series"/>
                                            </p:graphicEl>
                                          </p:spTgt>
                                        </p:tgtEl>
                                        <p:attrNameLst>
                                          <p:attrName>style.opacity</p:attrName>
                                        </p:attrNameLst>
                                      </p:cBhvr>
                                      <p:to>
                                        <p:strVal val="0.25"/>
                                      </p:to>
                                    </p:set>
                                    <p:animEffect filter="image" prLst="opacity: 0.25">
                                      <p:cBhvr rctx="IE">
                                        <p:cTn id="10" dur="indefinite"/>
                                        <p:tgtEl>
                                          <p:spTgt spid="5">
                                            <p:graphicEl>
                                              <a:chart seriesIdx="1"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2"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chart seriesIdx="3"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Graphic spid="5" grpId="1" uiExpand="1">
        <p:bldSub>
          <a:bldChart bld="series"/>
        </p:bldSub>
      </p:bldGraphic>
      <p:bldP spid="7"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1B6A-C03D-9341-BBBA-F674090E6E9B}"/>
              </a:ext>
            </a:extLst>
          </p:cNvPr>
          <p:cNvSpPr>
            <a:spLocks noGrp="1"/>
          </p:cNvSpPr>
          <p:nvPr>
            <p:ph type="title"/>
          </p:nvPr>
        </p:nvSpPr>
        <p:spPr/>
        <p:txBody>
          <a:bodyPr>
            <a:normAutofit fontScale="90000"/>
          </a:bodyPr>
          <a:lstStyle/>
          <a:p>
            <a:r>
              <a:rPr lang="en-US" dirty="0"/>
              <a:t>Nanopore Sequencing  &amp; Tools</a:t>
            </a:r>
          </a:p>
        </p:txBody>
      </p:sp>
      <p:sp>
        <p:nvSpPr>
          <p:cNvPr id="4" name="Slide Number Placeholder 3">
            <a:extLst>
              <a:ext uri="{FF2B5EF4-FFF2-40B4-BE49-F238E27FC236}">
                <a16:creationId xmlns:a16="http://schemas.microsoft.com/office/drawing/2014/main" id="{02ED4695-A133-104D-85D5-6710DC5051E4}"/>
              </a:ext>
            </a:extLst>
          </p:cNvPr>
          <p:cNvSpPr>
            <a:spLocks noGrp="1"/>
          </p:cNvSpPr>
          <p:nvPr>
            <p:ph type="sldNum" sz="quarter" idx="10"/>
          </p:nvPr>
        </p:nvSpPr>
        <p:spPr/>
        <p:txBody>
          <a:bodyPr/>
          <a:lstStyle/>
          <a:p>
            <a:fld id="{C56C0957-1248-5A44-8C69-001B17EA42C9}" type="slidenum">
              <a:rPr lang="en-US" smtClean="0"/>
              <a:pPr/>
              <a:t>2</a:t>
            </a:fld>
            <a:endParaRPr lang="en-US" dirty="0"/>
          </a:p>
        </p:txBody>
      </p:sp>
      <p:sp>
        <p:nvSpPr>
          <p:cNvPr id="7" name="TextBox 6">
            <a:extLst>
              <a:ext uri="{FF2B5EF4-FFF2-40B4-BE49-F238E27FC236}">
                <a16:creationId xmlns:a16="http://schemas.microsoft.com/office/drawing/2014/main" id="{3DE135F5-E507-244D-8116-65E5E09DA034}"/>
              </a:ext>
            </a:extLst>
          </p:cNvPr>
          <p:cNvSpPr txBox="1"/>
          <p:nvPr/>
        </p:nvSpPr>
        <p:spPr>
          <a:xfrm>
            <a:off x="25913983" y="40994190"/>
            <a:ext cx="1678585" cy="400110"/>
          </a:xfrm>
          <a:prstGeom prst="rect">
            <a:avLst/>
          </a:prstGeom>
          <a:noFill/>
        </p:spPr>
        <p:txBody>
          <a:bodyPr wrap="square" rtlCol="0">
            <a:spAutoFit/>
          </a:bodyPr>
          <a:lstStyle/>
          <a:p>
            <a:r>
              <a:rPr lang="en-US" sz="2000" i="1" dirty="0" err="1"/>
              <a:t>BiB</a:t>
            </a:r>
            <a:r>
              <a:rPr lang="en-US" sz="2000" i="1" dirty="0"/>
              <a:t> version</a:t>
            </a:r>
          </a:p>
        </p:txBody>
      </p:sp>
      <p:sp>
        <p:nvSpPr>
          <p:cNvPr id="8" name="TextBox 7">
            <a:extLst>
              <a:ext uri="{FF2B5EF4-FFF2-40B4-BE49-F238E27FC236}">
                <a16:creationId xmlns:a16="http://schemas.microsoft.com/office/drawing/2014/main" id="{15E2EA42-6867-5F47-B970-1BC1B92167CC}"/>
              </a:ext>
            </a:extLst>
          </p:cNvPr>
          <p:cNvSpPr txBox="1"/>
          <p:nvPr/>
        </p:nvSpPr>
        <p:spPr>
          <a:xfrm>
            <a:off x="27947243" y="40994190"/>
            <a:ext cx="1795533" cy="400110"/>
          </a:xfrm>
          <a:prstGeom prst="rect">
            <a:avLst/>
          </a:prstGeom>
          <a:noFill/>
        </p:spPr>
        <p:txBody>
          <a:bodyPr wrap="square" rtlCol="0">
            <a:spAutoFit/>
          </a:bodyPr>
          <a:lstStyle/>
          <a:p>
            <a:r>
              <a:rPr lang="en-US" sz="2000" i="1" dirty="0" err="1"/>
              <a:t>arXiv</a:t>
            </a:r>
            <a:r>
              <a:rPr lang="en-US" sz="2000" i="1" dirty="0"/>
              <a:t> version</a:t>
            </a:r>
          </a:p>
        </p:txBody>
      </p:sp>
      <p:sp>
        <p:nvSpPr>
          <p:cNvPr id="9" name="TextBox 8">
            <a:extLst>
              <a:ext uri="{FF2B5EF4-FFF2-40B4-BE49-F238E27FC236}">
                <a16:creationId xmlns:a16="http://schemas.microsoft.com/office/drawing/2014/main" id="{310AC343-96FB-574C-9FF1-3783B3482BF2}"/>
              </a:ext>
            </a:extLst>
          </p:cNvPr>
          <p:cNvSpPr txBox="1"/>
          <p:nvPr/>
        </p:nvSpPr>
        <p:spPr>
          <a:xfrm>
            <a:off x="112541" y="4798925"/>
            <a:ext cx="5828219" cy="1477328"/>
          </a:xfrm>
          <a:prstGeom prst="rect">
            <a:avLst/>
          </a:prstGeom>
          <a:noFill/>
        </p:spPr>
        <p:txBody>
          <a:bodyPr wrap="square" rtlCol="0">
            <a:spAutoFit/>
          </a:bodyPr>
          <a:lstStyle/>
          <a:p>
            <a:r>
              <a:rPr lang="en-US" dirty="0"/>
              <a:t>Damla Senol Cali, Jeremie S. Kim, Saugata </a:t>
            </a:r>
            <a:r>
              <a:rPr lang="en-US" dirty="0" err="1"/>
              <a:t>Ghose</a:t>
            </a:r>
            <a:r>
              <a:rPr lang="en-US" dirty="0"/>
              <a:t>, Can Alkan, and Onur Mutlu. </a:t>
            </a:r>
            <a:r>
              <a:rPr lang="en-US" b="1" dirty="0">
                <a:solidFill>
                  <a:srgbClr val="0070C0"/>
                </a:solidFill>
                <a:hlinkClick r:id="rId2"/>
              </a:rPr>
              <a:t>"Nanopore Sequencing Technology and Tools for Genome Assembly: Computational Analysis of the Current State, Bottlenecks and Future Directions."</a:t>
            </a:r>
            <a:r>
              <a:rPr lang="en-US" dirty="0"/>
              <a:t> </a:t>
            </a:r>
            <a:r>
              <a:rPr lang="en-US" i="1" dirty="0"/>
              <a:t>Briefings in Bioinformatics</a:t>
            </a:r>
            <a:r>
              <a:rPr lang="en-US" dirty="0"/>
              <a:t> (2018).</a:t>
            </a:r>
            <a:endParaRPr lang="en-US" sz="2000" i="1" dirty="0"/>
          </a:p>
        </p:txBody>
      </p:sp>
      <p:pic>
        <p:nvPicPr>
          <p:cNvPr id="15" name="Picture 14">
            <a:extLst>
              <a:ext uri="{FF2B5EF4-FFF2-40B4-BE49-F238E27FC236}">
                <a16:creationId xmlns:a16="http://schemas.microsoft.com/office/drawing/2014/main" id="{24ACFBEE-B840-5C4E-A36C-348ECAC2DFC3}"/>
              </a:ext>
            </a:extLst>
          </p:cNvPr>
          <p:cNvPicPr>
            <a:picLocks noChangeAspect="1"/>
          </p:cNvPicPr>
          <p:nvPr/>
        </p:nvPicPr>
        <p:blipFill rotWithShape="1">
          <a:blip r:embed="rId3"/>
          <a:srcRect r="1250"/>
          <a:stretch/>
        </p:blipFill>
        <p:spPr>
          <a:xfrm>
            <a:off x="194309" y="1502130"/>
            <a:ext cx="8801101" cy="3104160"/>
          </a:xfrm>
          <a:prstGeom prst="rect">
            <a:avLst/>
          </a:prstGeom>
        </p:spPr>
      </p:pic>
      <p:pic>
        <p:nvPicPr>
          <p:cNvPr id="10" name="Picture 9">
            <a:extLst>
              <a:ext uri="{FF2B5EF4-FFF2-40B4-BE49-F238E27FC236}">
                <a16:creationId xmlns:a16="http://schemas.microsoft.com/office/drawing/2014/main" id="{3B372421-9BD8-B04B-B7B6-FE90D088FD10}"/>
              </a:ext>
            </a:extLst>
          </p:cNvPr>
          <p:cNvPicPr>
            <a:picLocks noChangeAspect="1"/>
          </p:cNvPicPr>
          <p:nvPr/>
        </p:nvPicPr>
        <p:blipFill rotWithShape="1">
          <a:blip r:embed="rId4"/>
          <a:srcRect l="7994" t="8834" r="8672" b="9156"/>
          <a:stretch/>
        </p:blipFill>
        <p:spPr>
          <a:xfrm>
            <a:off x="6098570" y="4427442"/>
            <a:ext cx="1355759" cy="1334239"/>
          </a:xfrm>
          <a:prstGeom prst="rect">
            <a:avLst/>
          </a:prstGeom>
        </p:spPr>
      </p:pic>
      <p:pic>
        <p:nvPicPr>
          <p:cNvPr id="11" name="Picture 10">
            <a:extLst>
              <a:ext uri="{FF2B5EF4-FFF2-40B4-BE49-F238E27FC236}">
                <a16:creationId xmlns:a16="http://schemas.microsoft.com/office/drawing/2014/main" id="{ED2C2269-FEC7-E240-A077-30D781AF9D39}"/>
              </a:ext>
            </a:extLst>
          </p:cNvPr>
          <p:cNvPicPr>
            <a:picLocks noChangeAspect="1"/>
          </p:cNvPicPr>
          <p:nvPr/>
        </p:nvPicPr>
        <p:blipFill rotWithShape="1">
          <a:blip r:embed="rId5"/>
          <a:srcRect l="3916" t="4492" r="4362" b="4116"/>
          <a:stretch/>
        </p:blipFill>
        <p:spPr>
          <a:xfrm>
            <a:off x="7612138" y="4427442"/>
            <a:ext cx="1340423" cy="1335600"/>
          </a:xfrm>
          <a:prstGeom prst="rect">
            <a:avLst/>
          </a:prstGeom>
        </p:spPr>
      </p:pic>
      <p:sp>
        <p:nvSpPr>
          <p:cNvPr id="16" name="TextBox 15">
            <a:extLst>
              <a:ext uri="{FF2B5EF4-FFF2-40B4-BE49-F238E27FC236}">
                <a16:creationId xmlns:a16="http://schemas.microsoft.com/office/drawing/2014/main" id="{FC6CE995-7F1D-E54A-9FBF-DB09F82D47B5}"/>
              </a:ext>
            </a:extLst>
          </p:cNvPr>
          <p:cNvSpPr txBox="1"/>
          <p:nvPr/>
        </p:nvSpPr>
        <p:spPr>
          <a:xfrm>
            <a:off x="6098570" y="5761681"/>
            <a:ext cx="3045430" cy="369332"/>
          </a:xfrm>
          <a:prstGeom prst="rect">
            <a:avLst/>
          </a:prstGeom>
          <a:noFill/>
        </p:spPr>
        <p:txBody>
          <a:bodyPr wrap="square" rtlCol="0">
            <a:spAutoFit/>
          </a:bodyPr>
          <a:lstStyle/>
          <a:p>
            <a:r>
              <a:rPr lang="en-US" dirty="0"/>
              <a:t> </a:t>
            </a:r>
            <a:r>
              <a:rPr lang="en-US" dirty="0" err="1"/>
              <a:t>BiB</a:t>
            </a:r>
            <a:r>
              <a:rPr lang="en-US" dirty="0"/>
              <a:t> Version        </a:t>
            </a:r>
            <a:r>
              <a:rPr lang="en-US" dirty="0" err="1"/>
              <a:t>arXiv</a:t>
            </a:r>
            <a:r>
              <a:rPr lang="en-US" dirty="0"/>
              <a:t> Version</a:t>
            </a:r>
          </a:p>
        </p:txBody>
      </p:sp>
    </p:spTree>
    <p:extLst>
      <p:ext uri="{BB962C8B-B14F-4D97-AF65-F5344CB8AC3E}">
        <p14:creationId xmlns:p14="http://schemas.microsoft.com/office/powerpoint/2010/main" val="2578788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91F0-3792-B149-ACCD-ADB2838A62B7}"/>
              </a:ext>
            </a:extLst>
          </p:cNvPr>
          <p:cNvSpPr>
            <a:spLocks noGrp="1"/>
          </p:cNvSpPr>
          <p:nvPr>
            <p:ph type="title"/>
          </p:nvPr>
        </p:nvSpPr>
        <p:spPr/>
        <p:txBody>
          <a:bodyPr/>
          <a:lstStyle/>
          <a:p>
            <a:r>
              <a:rPr lang="en-US" dirty="0"/>
              <a:t>Basecalling – Speed</a:t>
            </a:r>
          </a:p>
        </p:txBody>
      </p:sp>
      <p:sp>
        <p:nvSpPr>
          <p:cNvPr id="4" name="Slide Number Placeholder 3">
            <a:extLst>
              <a:ext uri="{FF2B5EF4-FFF2-40B4-BE49-F238E27FC236}">
                <a16:creationId xmlns:a16="http://schemas.microsoft.com/office/drawing/2014/main" id="{A3BD045A-A98C-164C-A821-F75DA2DA68CA}"/>
              </a:ext>
            </a:extLst>
          </p:cNvPr>
          <p:cNvSpPr>
            <a:spLocks noGrp="1"/>
          </p:cNvSpPr>
          <p:nvPr>
            <p:ph type="sldNum" sz="quarter" idx="10"/>
          </p:nvPr>
        </p:nvSpPr>
        <p:spPr/>
        <p:txBody>
          <a:bodyPr/>
          <a:lstStyle/>
          <a:p>
            <a:fld id="{C56C0957-1248-5A44-8C69-001B17EA42C9}" type="slidenum">
              <a:rPr lang="en-US" smtClean="0"/>
              <a:pPr/>
              <a:t>20</a:t>
            </a:fld>
            <a:endParaRPr lang="en-US" dirty="0"/>
          </a:p>
        </p:txBody>
      </p:sp>
      <p:pic>
        <p:nvPicPr>
          <p:cNvPr id="5" name="Picture 4">
            <a:extLst>
              <a:ext uri="{FF2B5EF4-FFF2-40B4-BE49-F238E27FC236}">
                <a16:creationId xmlns:a16="http://schemas.microsoft.com/office/drawing/2014/main" id="{3C850B0D-D34B-8845-94D1-73D97475899C}"/>
              </a:ext>
            </a:extLst>
          </p:cNvPr>
          <p:cNvPicPr>
            <a:picLocks noChangeAspect="1"/>
          </p:cNvPicPr>
          <p:nvPr/>
        </p:nvPicPr>
        <p:blipFill>
          <a:blip r:embed="rId3"/>
          <a:stretch>
            <a:fillRect/>
          </a:stretch>
        </p:blipFill>
        <p:spPr>
          <a:xfrm>
            <a:off x="0" y="1499599"/>
            <a:ext cx="9144000" cy="3162342"/>
          </a:xfrm>
          <a:prstGeom prst="rect">
            <a:avLst/>
          </a:prstGeom>
        </p:spPr>
      </p:pic>
      <p:sp>
        <p:nvSpPr>
          <p:cNvPr id="6" name="TextBox 5">
            <a:extLst>
              <a:ext uri="{FF2B5EF4-FFF2-40B4-BE49-F238E27FC236}">
                <a16:creationId xmlns:a16="http://schemas.microsoft.com/office/drawing/2014/main" id="{A6C51A7C-1B1F-FF44-9CC5-41BB36AE3AB7}"/>
              </a:ext>
            </a:extLst>
          </p:cNvPr>
          <p:cNvSpPr txBox="1"/>
          <p:nvPr/>
        </p:nvSpPr>
        <p:spPr>
          <a:xfrm>
            <a:off x="480060" y="4954848"/>
            <a:ext cx="8229600" cy="897683"/>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2: </a:t>
            </a:r>
            <a:r>
              <a:rPr lang="en-US" sz="2400" i="1" dirty="0">
                <a:solidFill>
                  <a:schemeClr val="tx1">
                    <a:lumMod val="75000"/>
                    <a:lumOff val="25000"/>
                  </a:schemeClr>
                </a:solidFill>
              </a:rPr>
              <a:t>RNN-based basecallers, Nanonet and Scrappie are faster than HMM-based basecaller, Nanocall. </a:t>
            </a:r>
          </a:p>
        </p:txBody>
      </p:sp>
      <p:sp>
        <p:nvSpPr>
          <p:cNvPr id="3" name="Down Arrow 2">
            <a:extLst>
              <a:ext uri="{FF2B5EF4-FFF2-40B4-BE49-F238E27FC236}">
                <a16:creationId xmlns:a16="http://schemas.microsoft.com/office/drawing/2014/main" id="{33F844A4-4981-CF4C-B4A3-E483C1C3F201}"/>
              </a:ext>
            </a:extLst>
          </p:cNvPr>
          <p:cNvSpPr/>
          <p:nvPr/>
        </p:nvSpPr>
        <p:spPr>
          <a:xfrm>
            <a:off x="1498737" y="2616075"/>
            <a:ext cx="82235" cy="896246"/>
          </a:xfrm>
          <a:prstGeom prst="downArrow">
            <a:avLst/>
          </a:prstGeom>
          <a:solidFill>
            <a:srgbClr val="0070C0">
              <a:alpha val="52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a:extLst>
              <a:ext uri="{FF2B5EF4-FFF2-40B4-BE49-F238E27FC236}">
                <a16:creationId xmlns:a16="http://schemas.microsoft.com/office/drawing/2014/main" id="{4D91895B-D20C-AB41-B5ED-7C0BA7700D99}"/>
              </a:ext>
            </a:extLst>
          </p:cNvPr>
          <p:cNvSpPr/>
          <p:nvPr/>
        </p:nvSpPr>
        <p:spPr>
          <a:xfrm>
            <a:off x="1498736" y="2616075"/>
            <a:ext cx="82236" cy="1323536"/>
          </a:xfrm>
          <a:prstGeom prst="downArrow">
            <a:avLst/>
          </a:prstGeom>
          <a:solidFill>
            <a:srgbClr val="0070C0">
              <a:alpha val="52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557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3" grpId="1"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91F0-3792-B149-ACCD-ADB2838A62B7}"/>
              </a:ext>
            </a:extLst>
          </p:cNvPr>
          <p:cNvSpPr>
            <a:spLocks noGrp="1"/>
          </p:cNvSpPr>
          <p:nvPr>
            <p:ph type="title"/>
          </p:nvPr>
        </p:nvSpPr>
        <p:spPr/>
        <p:txBody>
          <a:bodyPr/>
          <a:lstStyle/>
          <a:p>
            <a:r>
              <a:rPr lang="en-US" dirty="0"/>
              <a:t>Basecalling – Speed</a:t>
            </a:r>
          </a:p>
        </p:txBody>
      </p:sp>
      <p:sp>
        <p:nvSpPr>
          <p:cNvPr id="4" name="Slide Number Placeholder 3">
            <a:extLst>
              <a:ext uri="{FF2B5EF4-FFF2-40B4-BE49-F238E27FC236}">
                <a16:creationId xmlns:a16="http://schemas.microsoft.com/office/drawing/2014/main" id="{A3BD045A-A98C-164C-A821-F75DA2DA68CA}"/>
              </a:ext>
            </a:extLst>
          </p:cNvPr>
          <p:cNvSpPr>
            <a:spLocks noGrp="1"/>
          </p:cNvSpPr>
          <p:nvPr>
            <p:ph type="sldNum" sz="quarter" idx="10"/>
          </p:nvPr>
        </p:nvSpPr>
        <p:spPr/>
        <p:txBody>
          <a:bodyPr/>
          <a:lstStyle/>
          <a:p>
            <a:fld id="{C56C0957-1248-5A44-8C69-001B17EA42C9}" type="slidenum">
              <a:rPr lang="en-US" smtClean="0"/>
              <a:pPr/>
              <a:t>21</a:t>
            </a:fld>
            <a:endParaRPr lang="en-US" dirty="0"/>
          </a:p>
        </p:txBody>
      </p:sp>
      <p:pic>
        <p:nvPicPr>
          <p:cNvPr id="5" name="Picture 4">
            <a:extLst>
              <a:ext uri="{FF2B5EF4-FFF2-40B4-BE49-F238E27FC236}">
                <a16:creationId xmlns:a16="http://schemas.microsoft.com/office/drawing/2014/main" id="{3C850B0D-D34B-8845-94D1-73D97475899C}"/>
              </a:ext>
            </a:extLst>
          </p:cNvPr>
          <p:cNvPicPr>
            <a:picLocks noChangeAspect="1"/>
          </p:cNvPicPr>
          <p:nvPr/>
        </p:nvPicPr>
        <p:blipFill>
          <a:blip r:embed="rId3"/>
          <a:stretch>
            <a:fillRect/>
          </a:stretch>
        </p:blipFill>
        <p:spPr>
          <a:xfrm>
            <a:off x="0" y="1499599"/>
            <a:ext cx="9144000" cy="2838893"/>
          </a:xfrm>
          <a:prstGeom prst="rect">
            <a:avLst/>
          </a:prstGeom>
        </p:spPr>
      </p:pic>
      <p:sp>
        <p:nvSpPr>
          <p:cNvPr id="8" name="TextBox 7">
            <a:extLst>
              <a:ext uri="{FF2B5EF4-FFF2-40B4-BE49-F238E27FC236}">
                <a16:creationId xmlns:a16="http://schemas.microsoft.com/office/drawing/2014/main" id="{66E312B7-1146-3744-8247-59E68C41B356}"/>
              </a:ext>
            </a:extLst>
          </p:cNvPr>
          <p:cNvSpPr txBox="1"/>
          <p:nvPr/>
        </p:nvSpPr>
        <p:spPr>
          <a:xfrm>
            <a:off x="480060" y="4388046"/>
            <a:ext cx="8229600" cy="1714928"/>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3: </a:t>
            </a:r>
            <a:r>
              <a:rPr lang="en-US" sz="2400" i="1" dirty="0">
                <a:solidFill>
                  <a:schemeClr val="tx1">
                    <a:lumMod val="75000"/>
                    <a:lumOff val="25000"/>
                  </a:schemeClr>
                </a:solidFill>
              </a:rPr>
              <a:t>When #threads=1, desktop is approximately 2x faster than big-mem because of desktop’s higher CPU frequency. It is an indication that all of these three tools are computationally expensive. </a:t>
            </a:r>
          </a:p>
        </p:txBody>
      </p:sp>
      <p:sp>
        <p:nvSpPr>
          <p:cNvPr id="7" name="Rounded Rectangle 6">
            <a:extLst>
              <a:ext uri="{FF2B5EF4-FFF2-40B4-BE49-F238E27FC236}">
                <a16:creationId xmlns:a16="http://schemas.microsoft.com/office/drawing/2014/main" id="{F4048248-6565-8A46-A8D8-3F981150AA36}"/>
              </a:ext>
            </a:extLst>
          </p:cNvPr>
          <p:cNvSpPr/>
          <p:nvPr/>
        </p:nvSpPr>
        <p:spPr>
          <a:xfrm>
            <a:off x="1393866" y="2328863"/>
            <a:ext cx="292059" cy="1557337"/>
          </a:xfrm>
          <a:prstGeom prst="roundRect">
            <a:avLst/>
          </a:prstGeom>
          <a:solidFill>
            <a:schemeClr val="accent2">
              <a:lumMod val="75000"/>
              <a:alpha val="2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36B7C59-04EA-C549-9629-23E8CD8750A5}"/>
              </a:ext>
            </a:extLst>
          </p:cNvPr>
          <p:cNvSpPr/>
          <p:nvPr/>
        </p:nvSpPr>
        <p:spPr>
          <a:xfrm>
            <a:off x="5703928" y="2328862"/>
            <a:ext cx="168235" cy="1557337"/>
          </a:xfrm>
          <a:prstGeom prst="roundRect">
            <a:avLst/>
          </a:prstGeom>
          <a:solidFill>
            <a:schemeClr val="accent2">
              <a:lumMod val="75000"/>
              <a:alpha val="2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85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91F0-3792-B149-ACCD-ADB2838A62B7}"/>
              </a:ext>
            </a:extLst>
          </p:cNvPr>
          <p:cNvSpPr>
            <a:spLocks noGrp="1"/>
          </p:cNvSpPr>
          <p:nvPr>
            <p:ph type="title"/>
          </p:nvPr>
        </p:nvSpPr>
        <p:spPr/>
        <p:txBody>
          <a:bodyPr/>
          <a:lstStyle/>
          <a:p>
            <a:r>
              <a:rPr lang="en-US" dirty="0"/>
              <a:t>Basecalling – Memory</a:t>
            </a:r>
          </a:p>
        </p:txBody>
      </p:sp>
      <p:sp>
        <p:nvSpPr>
          <p:cNvPr id="4" name="Slide Number Placeholder 3">
            <a:extLst>
              <a:ext uri="{FF2B5EF4-FFF2-40B4-BE49-F238E27FC236}">
                <a16:creationId xmlns:a16="http://schemas.microsoft.com/office/drawing/2014/main" id="{A3BD045A-A98C-164C-A821-F75DA2DA68CA}"/>
              </a:ext>
            </a:extLst>
          </p:cNvPr>
          <p:cNvSpPr>
            <a:spLocks noGrp="1"/>
          </p:cNvSpPr>
          <p:nvPr>
            <p:ph type="sldNum" sz="quarter" idx="10"/>
          </p:nvPr>
        </p:nvSpPr>
        <p:spPr/>
        <p:txBody>
          <a:bodyPr/>
          <a:lstStyle/>
          <a:p>
            <a:fld id="{C56C0957-1248-5A44-8C69-001B17EA42C9}" type="slidenum">
              <a:rPr lang="en-US" smtClean="0"/>
              <a:pPr/>
              <a:t>22</a:t>
            </a:fld>
            <a:endParaRPr lang="en-US" dirty="0"/>
          </a:p>
        </p:txBody>
      </p:sp>
      <p:pic>
        <p:nvPicPr>
          <p:cNvPr id="5" name="Picture 4">
            <a:extLst>
              <a:ext uri="{FF2B5EF4-FFF2-40B4-BE49-F238E27FC236}">
                <a16:creationId xmlns:a16="http://schemas.microsoft.com/office/drawing/2014/main" id="{B33D31C1-C09F-394A-954C-A8FDDD5C8F72}"/>
              </a:ext>
            </a:extLst>
          </p:cNvPr>
          <p:cNvPicPr>
            <a:picLocks noChangeAspect="1"/>
          </p:cNvPicPr>
          <p:nvPr/>
        </p:nvPicPr>
        <p:blipFill rotWithShape="1">
          <a:blip r:embed="rId3"/>
          <a:srcRect t="4000"/>
          <a:stretch/>
        </p:blipFill>
        <p:spPr>
          <a:xfrm>
            <a:off x="0" y="2249568"/>
            <a:ext cx="9144000" cy="2194560"/>
          </a:xfrm>
          <a:prstGeom prst="rect">
            <a:avLst/>
          </a:prstGeom>
        </p:spPr>
      </p:pic>
      <p:pic>
        <p:nvPicPr>
          <p:cNvPr id="6" name="Picture 5">
            <a:extLst>
              <a:ext uri="{FF2B5EF4-FFF2-40B4-BE49-F238E27FC236}">
                <a16:creationId xmlns:a16="http://schemas.microsoft.com/office/drawing/2014/main" id="{0FD770AF-D55D-B749-B61C-D0E1710DB6EF}"/>
              </a:ext>
            </a:extLst>
          </p:cNvPr>
          <p:cNvPicPr>
            <a:picLocks noChangeAspect="1"/>
          </p:cNvPicPr>
          <p:nvPr/>
        </p:nvPicPr>
        <p:blipFill rotWithShape="1">
          <a:blip r:embed="rId4"/>
          <a:srcRect b="73373"/>
          <a:stretch/>
        </p:blipFill>
        <p:spPr>
          <a:xfrm>
            <a:off x="0" y="1540239"/>
            <a:ext cx="9144000" cy="755921"/>
          </a:xfrm>
          <a:prstGeom prst="rect">
            <a:avLst/>
          </a:prstGeom>
        </p:spPr>
      </p:pic>
      <p:sp>
        <p:nvSpPr>
          <p:cNvPr id="7" name="TextBox 6">
            <a:extLst>
              <a:ext uri="{FF2B5EF4-FFF2-40B4-BE49-F238E27FC236}">
                <a16:creationId xmlns:a16="http://schemas.microsoft.com/office/drawing/2014/main" id="{793833F5-54A8-8E4D-A30C-C0293B39A262}"/>
              </a:ext>
            </a:extLst>
          </p:cNvPr>
          <p:cNvSpPr txBox="1"/>
          <p:nvPr/>
        </p:nvSpPr>
        <p:spPr>
          <a:xfrm>
            <a:off x="480060" y="4388046"/>
            <a:ext cx="8229600" cy="1714928"/>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4: </a:t>
            </a:r>
            <a:r>
              <a:rPr lang="en-US" sz="2400" i="1" dirty="0">
                <a:solidFill>
                  <a:schemeClr val="tx1">
                    <a:lumMod val="75000"/>
                    <a:lumOff val="25000"/>
                  </a:schemeClr>
                </a:solidFill>
              </a:rPr>
              <a:t>Scrappie and Nanocall have a linear increase in memory usage when number of threads increases. In contrast, Nanonet has a constant memory usage for all evaluated thread units.</a:t>
            </a:r>
          </a:p>
        </p:txBody>
      </p:sp>
    </p:spTree>
    <p:extLst>
      <p:ext uri="{BB962C8B-B14F-4D97-AF65-F5344CB8AC3E}">
        <p14:creationId xmlns:p14="http://schemas.microsoft.com/office/powerpoint/2010/main" val="294315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D5E6-C286-6A45-8994-EECD5D9DECC4}"/>
              </a:ext>
            </a:extLst>
          </p:cNvPr>
          <p:cNvSpPr>
            <a:spLocks noGrp="1"/>
          </p:cNvSpPr>
          <p:nvPr>
            <p:ph type="title"/>
          </p:nvPr>
        </p:nvSpPr>
        <p:spPr/>
        <p:txBody>
          <a:bodyPr/>
          <a:lstStyle/>
          <a:p>
            <a:r>
              <a:rPr lang="en-US" dirty="0"/>
              <a:t>Basecalling – Summary</a:t>
            </a:r>
          </a:p>
        </p:txBody>
      </p:sp>
      <p:sp>
        <p:nvSpPr>
          <p:cNvPr id="3" name="Content Placeholder 2">
            <a:extLst>
              <a:ext uri="{FF2B5EF4-FFF2-40B4-BE49-F238E27FC236}">
                <a16:creationId xmlns:a16="http://schemas.microsoft.com/office/drawing/2014/main" id="{130CDA9A-B7E2-4D42-B6A0-18E285CCE5A8}"/>
              </a:ext>
            </a:extLst>
          </p:cNvPr>
          <p:cNvSpPr>
            <a:spLocks noGrp="1"/>
          </p:cNvSpPr>
          <p:nvPr>
            <p:ph idx="1"/>
          </p:nvPr>
        </p:nvSpPr>
        <p:spPr/>
        <p:txBody>
          <a:bodyPr>
            <a:noAutofit/>
          </a:bodyPr>
          <a:lstStyle/>
          <a:p>
            <a:pPr marL="534988" indent="-444500">
              <a:lnSpc>
                <a:spcPct val="100000"/>
              </a:lnSpc>
              <a:spcBef>
                <a:spcPts val="2400"/>
              </a:spcBef>
              <a:spcAft>
                <a:spcPts val="2400"/>
              </a:spcAft>
              <a:buFont typeface="Wingdings" pitchFamily="2" charset="2"/>
              <a:buChar char="q"/>
            </a:pPr>
            <a:r>
              <a:rPr lang="en-US" sz="2400" dirty="0"/>
              <a:t>The choice of the tool for the basecalling step plays an important role to overcome the high error rates of nanopore sequencing technology. </a:t>
            </a:r>
          </a:p>
          <a:p>
            <a:pPr marL="534988" indent="-444500">
              <a:lnSpc>
                <a:spcPct val="100000"/>
              </a:lnSpc>
              <a:spcBef>
                <a:spcPts val="2400"/>
              </a:spcBef>
              <a:spcAft>
                <a:spcPts val="2400"/>
              </a:spcAft>
              <a:buFont typeface="Wingdings" pitchFamily="2" charset="2"/>
              <a:buChar char="q"/>
            </a:pPr>
            <a:r>
              <a:rPr lang="en-US" sz="2400" dirty="0"/>
              <a:t>Basecalling with RNNs (e.g. Metrichor, Nanonet, Scrappie) provides higher accuracy and higher speed than basecalling with HMMs.</a:t>
            </a:r>
          </a:p>
          <a:p>
            <a:pPr marL="534988" indent="-444500">
              <a:lnSpc>
                <a:spcPct val="100000"/>
              </a:lnSpc>
              <a:spcBef>
                <a:spcPts val="2400"/>
              </a:spcBef>
              <a:spcAft>
                <a:spcPts val="2400"/>
              </a:spcAft>
              <a:buFont typeface="Wingdings" pitchFamily="2" charset="2"/>
              <a:buChar char="q"/>
            </a:pPr>
            <a:r>
              <a:rPr lang="en-US" sz="2400" dirty="0"/>
              <a:t>The newest basecaller of ONT, Scrappie, also has the potential to overcome the homopolymer basecalling problem. </a:t>
            </a:r>
          </a:p>
          <a:p>
            <a:pPr marL="534988" indent="-444500">
              <a:lnSpc>
                <a:spcPct val="100000"/>
              </a:lnSpc>
              <a:spcBef>
                <a:spcPts val="600"/>
              </a:spcBef>
              <a:spcAft>
                <a:spcPts val="600"/>
              </a:spcAft>
              <a:buFont typeface="Wingdings" pitchFamily="2" charset="2"/>
              <a:buChar char="q"/>
            </a:pPr>
            <a:endParaRPr lang="en-US" sz="2400" dirty="0"/>
          </a:p>
        </p:txBody>
      </p:sp>
      <p:sp>
        <p:nvSpPr>
          <p:cNvPr id="4" name="Slide Number Placeholder 3">
            <a:extLst>
              <a:ext uri="{FF2B5EF4-FFF2-40B4-BE49-F238E27FC236}">
                <a16:creationId xmlns:a16="http://schemas.microsoft.com/office/drawing/2014/main" id="{58807989-3393-8C42-B608-BC2BE55431AF}"/>
              </a:ext>
            </a:extLst>
          </p:cNvPr>
          <p:cNvSpPr>
            <a:spLocks noGrp="1"/>
          </p:cNvSpPr>
          <p:nvPr>
            <p:ph type="sldNum" sz="quarter" idx="10"/>
          </p:nvPr>
        </p:nvSpPr>
        <p:spPr/>
        <p:txBody>
          <a:bodyPr/>
          <a:lstStyle/>
          <a:p>
            <a:fld id="{C56C0957-1248-5A44-8C69-001B17EA42C9}" type="slidenum">
              <a:rPr lang="en-US" smtClean="0"/>
              <a:pPr/>
              <a:t>23</a:t>
            </a:fld>
            <a:endParaRPr lang="en-US" dirty="0"/>
          </a:p>
        </p:txBody>
      </p:sp>
    </p:spTree>
    <p:extLst>
      <p:ext uri="{BB962C8B-B14F-4D97-AF65-F5344CB8AC3E}">
        <p14:creationId xmlns:p14="http://schemas.microsoft.com/office/powerpoint/2010/main" val="637318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64214"/>
          </a:xfrm>
        </p:spPr>
        <p:txBody>
          <a:bodyPr/>
          <a:lstStyle/>
          <a:p>
            <a:r>
              <a:rPr lang="en-US" dirty="0"/>
              <a:t>Outline</a:t>
            </a:r>
          </a:p>
        </p:txBody>
      </p:sp>
      <p:sp>
        <p:nvSpPr>
          <p:cNvPr id="3" name="Content Placeholder 2"/>
          <p:cNvSpPr>
            <a:spLocks noGrp="1"/>
          </p:cNvSpPr>
          <p:nvPr>
            <p:ph idx="4294967295"/>
          </p:nvPr>
        </p:nvSpPr>
        <p:spPr>
          <a:xfrm>
            <a:off x="822959" y="1397275"/>
            <a:ext cx="7543801" cy="4310458"/>
          </a:xfrm>
        </p:spPr>
        <p:txBody>
          <a:bodyPr>
            <a:noAutofit/>
          </a:bodyPr>
          <a:lstStyle/>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Background and Motivation</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Experimental Methodology</a:t>
            </a:r>
          </a:p>
          <a:p>
            <a:pPr marL="374650" indent="-312738">
              <a:lnSpc>
                <a:spcPct val="100000"/>
              </a:lnSpc>
              <a:spcBef>
                <a:spcPts val="300"/>
              </a:spcBef>
              <a:spcAft>
                <a:spcPts val="300"/>
              </a:spcAft>
              <a:buClr>
                <a:schemeClr val="bg2">
                  <a:lumMod val="50000"/>
                </a:schemeClr>
              </a:buClr>
              <a:buFont typeface="Wingdings" charset="2"/>
              <a:buChar char="q"/>
            </a:pPr>
            <a:r>
              <a:rPr lang="en-US" sz="2400" b="1" dirty="0"/>
              <a:t>Results and Analysis</a:t>
            </a:r>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Basecalling Tools</a:t>
            </a:r>
          </a:p>
          <a:p>
            <a:pPr marL="728663" lvl="1" indent="-354013">
              <a:lnSpc>
                <a:spcPct val="100000"/>
              </a:lnSpc>
              <a:spcBef>
                <a:spcPts val="300"/>
              </a:spcBef>
              <a:spcAft>
                <a:spcPts val="300"/>
              </a:spcAft>
              <a:buClr>
                <a:schemeClr val="bg2">
                  <a:lumMod val="50000"/>
                </a:schemeClr>
              </a:buClr>
              <a:buFont typeface="Courier New" charset="0"/>
              <a:buChar char="o"/>
            </a:pPr>
            <a:r>
              <a:rPr lang="en-US" sz="2200" b="1" dirty="0"/>
              <a:t>Read-to-Read Overlap Finding Tools</a:t>
            </a:r>
          </a:p>
          <a:p>
            <a:pPr marL="911225" lvl="2" indent="-192088">
              <a:lnSpc>
                <a:spcPct val="100000"/>
              </a:lnSpc>
              <a:spcBef>
                <a:spcPts val="300"/>
              </a:spcBef>
              <a:spcAft>
                <a:spcPts val="300"/>
              </a:spcAft>
              <a:buClr>
                <a:schemeClr val="bg2">
                  <a:lumMod val="50000"/>
                </a:schemeClr>
              </a:buClr>
              <a:buFont typeface="Wingdings" pitchFamily="2" charset="2"/>
              <a:buChar char="§"/>
            </a:pPr>
            <a:r>
              <a:rPr lang="en-US" sz="1800" b="1" dirty="0"/>
              <a:t>Accuracy</a:t>
            </a:r>
          </a:p>
          <a:p>
            <a:pPr marL="911225" lvl="2" indent="-192088">
              <a:lnSpc>
                <a:spcPct val="100000"/>
              </a:lnSpc>
              <a:spcBef>
                <a:spcPts val="300"/>
              </a:spcBef>
              <a:spcAft>
                <a:spcPts val="300"/>
              </a:spcAft>
              <a:buClr>
                <a:schemeClr val="bg2">
                  <a:lumMod val="50000"/>
                </a:schemeClr>
              </a:buClr>
              <a:buFont typeface="Wingdings" pitchFamily="2" charset="2"/>
              <a:buChar char="§"/>
            </a:pPr>
            <a:r>
              <a:rPr lang="en-US" sz="1800" b="1" dirty="0"/>
              <a:t>Performance</a:t>
            </a:r>
            <a:endParaRPr lang="en-US" sz="2200" b="1" dirty="0"/>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Assembly Tools</a:t>
            </a:r>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Read Mapping and Polishing Tools (optional)</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Conclusion</a:t>
            </a:r>
          </a:p>
          <a:p>
            <a:pPr>
              <a:lnSpc>
                <a:spcPct val="100000"/>
              </a:lnSpc>
              <a:spcBef>
                <a:spcPts val="300"/>
              </a:spcBef>
              <a:spcAft>
                <a:spcPts val="300"/>
              </a:spcAft>
            </a:pPr>
            <a:endParaRPr lang="en-US" sz="2400" dirty="0"/>
          </a:p>
        </p:txBody>
      </p:sp>
      <p:sp>
        <p:nvSpPr>
          <p:cNvPr id="4" name="Slide Number Placeholder 3"/>
          <p:cNvSpPr>
            <a:spLocks noGrp="1"/>
          </p:cNvSpPr>
          <p:nvPr>
            <p:ph type="sldNum" sz="quarter" idx="10"/>
          </p:nvPr>
        </p:nvSpPr>
        <p:spPr/>
        <p:txBody>
          <a:bodyPr/>
          <a:lstStyle/>
          <a:p>
            <a:fld id="{C56C0957-1248-5A44-8C69-001B17EA42C9}" type="slidenum">
              <a:rPr lang="en-US" smtClean="0"/>
              <a:pPr/>
              <a:t>24</a:t>
            </a:fld>
            <a:endParaRPr lang="en-US" dirty="0"/>
          </a:p>
        </p:txBody>
      </p:sp>
    </p:spTree>
    <p:extLst>
      <p:ext uri="{BB962C8B-B14F-4D97-AF65-F5344CB8AC3E}">
        <p14:creationId xmlns:p14="http://schemas.microsoft.com/office/powerpoint/2010/main" val="2984939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Nanopore Genome Assembly Pipeline</a:t>
            </a:r>
          </a:p>
        </p:txBody>
      </p:sp>
      <p:sp>
        <p:nvSpPr>
          <p:cNvPr id="4" name="Slide Number Placeholder 3"/>
          <p:cNvSpPr>
            <a:spLocks noGrp="1"/>
          </p:cNvSpPr>
          <p:nvPr>
            <p:ph type="sldNum" sz="quarter" idx="10"/>
          </p:nvPr>
        </p:nvSpPr>
        <p:spPr/>
        <p:txBody>
          <a:bodyPr/>
          <a:lstStyle/>
          <a:p>
            <a:fld id="{C56C0957-1248-5A44-8C69-001B17EA42C9}" type="slidenum">
              <a:rPr lang="en-US" smtClean="0"/>
              <a:pPr/>
              <a:t>25</a:t>
            </a:fld>
            <a:endParaRPr lang="en-US" dirty="0"/>
          </a:p>
        </p:txBody>
      </p:sp>
      <p:sp>
        <p:nvSpPr>
          <p:cNvPr id="21" name="TextBox 20">
            <a:extLst>
              <a:ext uri="{FF2B5EF4-FFF2-40B4-BE49-F238E27FC236}">
                <a16:creationId xmlns:a16="http://schemas.microsoft.com/office/drawing/2014/main" id="{1A6071F8-582C-934F-A87B-0AD2023690CB}"/>
              </a:ext>
            </a:extLst>
          </p:cNvPr>
          <p:cNvSpPr txBox="1"/>
          <p:nvPr/>
        </p:nvSpPr>
        <p:spPr>
          <a:xfrm>
            <a:off x="2072642" y="1556011"/>
            <a:ext cx="4836155"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Basecalling</a:t>
            </a:r>
          </a:p>
          <a:p>
            <a:pPr algn="ctr"/>
            <a:r>
              <a:rPr lang="en-US" sz="1450" b="1" dirty="0">
                <a:solidFill>
                  <a:schemeClr val="bg1">
                    <a:lumMod val="75000"/>
                  </a:schemeClr>
                </a:solidFill>
              </a:rPr>
              <a:t>Tools:</a:t>
            </a:r>
            <a:r>
              <a:rPr lang="en-US" sz="1450" dirty="0">
                <a:solidFill>
                  <a:schemeClr val="bg1">
                    <a:lumMod val="75000"/>
                  </a:schemeClr>
                </a:solidFill>
              </a:rPr>
              <a:t> Metrichor, Nanonet, Scrappie, Nanocall, DeepNano</a:t>
            </a:r>
          </a:p>
        </p:txBody>
      </p:sp>
      <p:sp>
        <p:nvSpPr>
          <p:cNvPr id="25" name="TextBox 24">
            <a:extLst>
              <a:ext uri="{FF2B5EF4-FFF2-40B4-BE49-F238E27FC236}">
                <a16:creationId xmlns:a16="http://schemas.microsoft.com/office/drawing/2014/main" id="{E960FA9F-06AB-334A-AEF3-B736D42D011C}"/>
              </a:ext>
            </a:extLst>
          </p:cNvPr>
          <p:cNvSpPr txBox="1"/>
          <p:nvPr/>
        </p:nvSpPr>
        <p:spPr>
          <a:xfrm>
            <a:off x="2072641" y="2514600"/>
            <a:ext cx="4856477" cy="655499"/>
          </a:xfrm>
          <a:prstGeom prst="roundRect">
            <a:avLst/>
          </a:prstGeom>
          <a:solidFill>
            <a:schemeClr val="bg1"/>
          </a:solidFill>
          <a:ln w="28575">
            <a:solidFill>
              <a:srgbClr val="0070C0"/>
            </a:solidFill>
          </a:ln>
        </p:spPr>
        <p:txBody>
          <a:bodyPr wrap="square" rtlCol="0">
            <a:spAutoFit/>
          </a:bodyPr>
          <a:lstStyle/>
          <a:p>
            <a:pPr algn="ctr"/>
            <a:r>
              <a:rPr lang="en-US" b="1" dirty="0">
                <a:solidFill>
                  <a:srgbClr val="0070C0"/>
                </a:solidFill>
              </a:rPr>
              <a:t>Read-to-Read Overlap Finding</a:t>
            </a:r>
          </a:p>
          <a:p>
            <a:pPr algn="ctr"/>
            <a:r>
              <a:rPr lang="en-US" sz="1450" b="1" dirty="0"/>
              <a:t>Tools:</a:t>
            </a:r>
            <a:r>
              <a:rPr lang="en-US" sz="1450" dirty="0"/>
              <a:t> GraphMap, Minimap</a:t>
            </a:r>
          </a:p>
        </p:txBody>
      </p:sp>
      <p:sp>
        <p:nvSpPr>
          <p:cNvPr id="30" name="TextBox 29">
            <a:extLst>
              <a:ext uri="{FF2B5EF4-FFF2-40B4-BE49-F238E27FC236}">
                <a16:creationId xmlns:a16="http://schemas.microsoft.com/office/drawing/2014/main" id="{35E60C34-FEDB-0748-BB79-A32061F17469}"/>
              </a:ext>
            </a:extLst>
          </p:cNvPr>
          <p:cNvSpPr txBox="1"/>
          <p:nvPr/>
        </p:nvSpPr>
        <p:spPr>
          <a:xfrm>
            <a:off x="2072641" y="3473189"/>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Assembly</a:t>
            </a:r>
          </a:p>
          <a:p>
            <a:pPr algn="ctr"/>
            <a:r>
              <a:rPr lang="en-US" sz="1450" b="1" dirty="0">
                <a:solidFill>
                  <a:schemeClr val="bg1">
                    <a:lumMod val="75000"/>
                  </a:schemeClr>
                </a:solidFill>
              </a:rPr>
              <a:t>Tools:</a:t>
            </a:r>
            <a:r>
              <a:rPr lang="en-US" sz="1450" dirty="0">
                <a:solidFill>
                  <a:schemeClr val="bg1">
                    <a:lumMod val="75000"/>
                  </a:schemeClr>
                </a:solidFill>
              </a:rPr>
              <a:t> Canu, Miniasm</a:t>
            </a:r>
          </a:p>
        </p:txBody>
      </p:sp>
      <p:sp>
        <p:nvSpPr>
          <p:cNvPr id="33" name="TextBox 32">
            <a:extLst>
              <a:ext uri="{FF2B5EF4-FFF2-40B4-BE49-F238E27FC236}">
                <a16:creationId xmlns:a16="http://schemas.microsoft.com/office/drawing/2014/main" id="{18379820-8A43-1D4B-AEEA-786B04F852C2}"/>
              </a:ext>
            </a:extLst>
          </p:cNvPr>
          <p:cNvSpPr txBox="1"/>
          <p:nvPr/>
        </p:nvSpPr>
        <p:spPr>
          <a:xfrm>
            <a:off x="2072641" y="4431778"/>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Read Mapping</a:t>
            </a:r>
          </a:p>
          <a:p>
            <a:pPr algn="ctr"/>
            <a:r>
              <a:rPr lang="en-US" sz="1450" b="1" dirty="0">
                <a:solidFill>
                  <a:schemeClr val="bg1">
                    <a:lumMod val="75000"/>
                  </a:schemeClr>
                </a:solidFill>
              </a:rPr>
              <a:t>Tools:</a:t>
            </a:r>
            <a:r>
              <a:rPr lang="en-US" sz="1450" dirty="0">
                <a:solidFill>
                  <a:schemeClr val="bg1">
                    <a:lumMod val="75000"/>
                  </a:schemeClr>
                </a:solidFill>
              </a:rPr>
              <a:t> BWA-MEM, Minimap, (GraphMap)</a:t>
            </a:r>
          </a:p>
        </p:txBody>
      </p:sp>
      <p:sp>
        <p:nvSpPr>
          <p:cNvPr id="34" name="TextBox 33">
            <a:extLst>
              <a:ext uri="{FF2B5EF4-FFF2-40B4-BE49-F238E27FC236}">
                <a16:creationId xmlns:a16="http://schemas.microsoft.com/office/drawing/2014/main" id="{F47E76BB-3987-B843-9A1F-C58DB3E1AB92}"/>
              </a:ext>
            </a:extLst>
          </p:cNvPr>
          <p:cNvSpPr txBox="1"/>
          <p:nvPr/>
        </p:nvSpPr>
        <p:spPr>
          <a:xfrm>
            <a:off x="2072641" y="5390367"/>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Polishing</a:t>
            </a:r>
          </a:p>
          <a:p>
            <a:pPr algn="ctr"/>
            <a:r>
              <a:rPr lang="en-US" sz="1450" b="1" dirty="0">
                <a:solidFill>
                  <a:schemeClr val="bg1">
                    <a:lumMod val="75000"/>
                  </a:schemeClr>
                </a:solidFill>
              </a:rPr>
              <a:t>Tools:</a:t>
            </a:r>
            <a:r>
              <a:rPr lang="en-US" sz="1450" dirty="0">
                <a:solidFill>
                  <a:schemeClr val="bg1">
                    <a:lumMod val="75000"/>
                  </a:schemeClr>
                </a:solidFill>
              </a:rPr>
              <a:t> Nanopolish, Racon</a:t>
            </a:r>
          </a:p>
        </p:txBody>
      </p:sp>
      <p:cxnSp>
        <p:nvCxnSpPr>
          <p:cNvPr id="35" name="Straight Arrow Connector 34">
            <a:extLst>
              <a:ext uri="{FF2B5EF4-FFF2-40B4-BE49-F238E27FC236}">
                <a16:creationId xmlns:a16="http://schemas.microsoft.com/office/drawing/2014/main" id="{3CCEC77F-F301-D042-8BDA-2AD2992A0992}"/>
              </a:ext>
            </a:extLst>
          </p:cNvPr>
          <p:cNvCxnSpPr/>
          <p:nvPr/>
        </p:nvCxnSpPr>
        <p:spPr>
          <a:xfrm>
            <a:off x="1249682" y="1928795"/>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9B7B40-6A47-D94B-A5DF-DBA427F44A6A}"/>
              </a:ext>
            </a:extLst>
          </p:cNvPr>
          <p:cNvCxnSpPr/>
          <p:nvPr/>
        </p:nvCxnSpPr>
        <p:spPr>
          <a:xfrm flipH="1" flipV="1">
            <a:off x="1249682" y="5765582"/>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9559BEA-BE90-5142-92C5-56E31470ABFD}"/>
              </a:ext>
            </a:extLst>
          </p:cNvPr>
          <p:cNvCxnSpPr/>
          <p:nvPr/>
        </p:nvCxnSpPr>
        <p:spPr>
          <a:xfrm>
            <a:off x="6913878" y="1822116"/>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030EE0D3-210B-1E44-B2FD-4AE4AEFF6F67}"/>
              </a:ext>
            </a:extLst>
          </p:cNvPr>
          <p:cNvCxnSpPr/>
          <p:nvPr/>
        </p:nvCxnSpPr>
        <p:spPr>
          <a:xfrm>
            <a:off x="6911338" y="2863928"/>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605234BE-61C3-5648-9E71-27C009DEAF25}"/>
              </a:ext>
            </a:extLst>
          </p:cNvPr>
          <p:cNvCxnSpPr/>
          <p:nvPr/>
        </p:nvCxnSpPr>
        <p:spPr>
          <a:xfrm>
            <a:off x="6911338" y="3895993"/>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EF58D305-BFB3-F747-9A6A-6B9BD768A4D8}"/>
              </a:ext>
            </a:extLst>
          </p:cNvPr>
          <p:cNvCxnSpPr/>
          <p:nvPr/>
        </p:nvCxnSpPr>
        <p:spPr>
          <a:xfrm>
            <a:off x="6908798" y="4928058"/>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EF5A52F-A6AB-784D-AD25-696F16B030F8}"/>
              </a:ext>
            </a:extLst>
          </p:cNvPr>
          <p:cNvSpPr txBox="1"/>
          <p:nvPr/>
        </p:nvSpPr>
        <p:spPr>
          <a:xfrm>
            <a:off x="91442" y="1593516"/>
            <a:ext cx="1280160" cy="646331"/>
          </a:xfrm>
          <a:prstGeom prst="rect">
            <a:avLst/>
          </a:prstGeom>
          <a:noFill/>
          <a:ln>
            <a:noFill/>
          </a:ln>
        </p:spPr>
        <p:txBody>
          <a:bodyPr wrap="square" rtlCol="0">
            <a:spAutoFit/>
          </a:bodyPr>
          <a:lstStyle/>
          <a:p>
            <a:pPr algn="ctr"/>
            <a:r>
              <a:rPr lang="en-US">
                <a:solidFill>
                  <a:schemeClr val="bg1">
                    <a:lumMod val="75000"/>
                  </a:schemeClr>
                </a:solidFill>
              </a:rPr>
              <a:t>Raw signal data</a:t>
            </a:r>
            <a:endParaRPr lang="en-US" dirty="0">
              <a:solidFill>
                <a:schemeClr val="bg1">
                  <a:lumMod val="75000"/>
                </a:schemeClr>
              </a:solidFill>
            </a:endParaRPr>
          </a:p>
        </p:txBody>
      </p:sp>
      <p:sp>
        <p:nvSpPr>
          <p:cNvPr id="50" name="TextBox 49">
            <a:extLst>
              <a:ext uri="{FF2B5EF4-FFF2-40B4-BE49-F238E27FC236}">
                <a16:creationId xmlns:a16="http://schemas.microsoft.com/office/drawing/2014/main" id="{D46BEA79-41C2-0A48-8627-5756E4D79BA5}"/>
              </a:ext>
            </a:extLst>
          </p:cNvPr>
          <p:cNvSpPr txBox="1"/>
          <p:nvPr/>
        </p:nvSpPr>
        <p:spPr>
          <a:xfrm>
            <a:off x="91442" y="5459125"/>
            <a:ext cx="1280160" cy="646331"/>
          </a:xfrm>
          <a:prstGeom prst="rect">
            <a:avLst/>
          </a:prstGeom>
          <a:noFill/>
        </p:spPr>
        <p:txBody>
          <a:bodyPr wrap="square" rtlCol="0">
            <a:spAutoFit/>
          </a:bodyPr>
          <a:lstStyle/>
          <a:p>
            <a:pPr algn="ctr"/>
            <a:r>
              <a:rPr lang="en-US" dirty="0">
                <a:solidFill>
                  <a:schemeClr val="bg1">
                    <a:lumMod val="75000"/>
                  </a:schemeClr>
                </a:solidFill>
              </a:rPr>
              <a:t>Improved assembly</a:t>
            </a:r>
          </a:p>
        </p:txBody>
      </p:sp>
      <p:sp>
        <p:nvSpPr>
          <p:cNvPr id="51" name="TextBox 50">
            <a:extLst>
              <a:ext uri="{FF2B5EF4-FFF2-40B4-BE49-F238E27FC236}">
                <a16:creationId xmlns:a16="http://schemas.microsoft.com/office/drawing/2014/main" id="{0E3BAA6E-8F88-3246-AF9E-33E431141F76}"/>
              </a:ext>
            </a:extLst>
          </p:cNvPr>
          <p:cNvSpPr txBox="1"/>
          <p:nvPr/>
        </p:nvSpPr>
        <p:spPr>
          <a:xfrm>
            <a:off x="7371078" y="2096435"/>
            <a:ext cx="1280160" cy="369332"/>
          </a:xfrm>
          <a:prstGeom prst="rect">
            <a:avLst/>
          </a:prstGeom>
          <a:noFill/>
        </p:spPr>
        <p:txBody>
          <a:bodyPr wrap="square" rtlCol="0">
            <a:spAutoFit/>
          </a:bodyPr>
          <a:lstStyle/>
          <a:p>
            <a:pPr algn="ctr"/>
            <a:r>
              <a:rPr lang="en-US"/>
              <a:t>DNA reads</a:t>
            </a:r>
            <a:endParaRPr lang="en-US" dirty="0"/>
          </a:p>
        </p:txBody>
      </p:sp>
      <p:sp>
        <p:nvSpPr>
          <p:cNvPr id="52" name="TextBox 51">
            <a:extLst>
              <a:ext uri="{FF2B5EF4-FFF2-40B4-BE49-F238E27FC236}">
                <a16:creationId xmlns:a16="http://schemas.microsoft.com/office/drawing/2014/main" id="{DA3FD1C8-A859-D04C-917A-4CCD868FE8AC}"/>
              </a:ext>
            </a:extLst>
          </p:cNvPr>
          <p:cNvSpPr txBox="1"/>
          <p:nvPr/>
        </p:nvSpPr>
        <p:spPr>
          <a:xfrm>
            <a:off x="7371078" y="3158556"/>
            <a:ext cx="1280160" cy="369332"/>
          </a:xfrm>
          <a:prstGeom prst="rect">
            <a:avLst/>
          </a:prstGeom>
          <a:noFill/>
        </p:spPr>
        <p:txBody>
          <a:bodyPr wrap="square" rtlCol="0">
            <a:spAutoFit/>
          </a:bodyPr>
          <a:lstStyle/>
          <a:p>
            <a:pPr algn="ctr"/>
            <a:r>
              <a:rPr lang="en-US"/>
              <a:t>Overlaps</a:t>
            </a:r>
            <a:endParaRPr lang="en-US" dirty="0"/>
          </a:p>
        </p:txBody>
      </p:sp>
      <p:sp>
        <p:nvSpPr>
          <p:cNvPr id="53" name="TextBox 52">
            <a:extLst>
              <a:ext uri="{FF2B5EF4-FFF2-40B4-BE49-F238E27FC236}">
                <a16:creationId xmlns:a16="http://schemas.microsoft.com/office/drawing/2014/main" id="{3B1EA923-7502-0F44-B669-677D1755D7F0}"/>
              </a:ext>
            </a:extLst>
          </p:cNvPr>
          <p:cNvSpPr txBox="1"/>
          <p:nvPr/>
        </p:nvSpPr>
        <p:spPr>
          <a:xfrm>
            <a:off x="7371078" y="4052121"/>
            <a:ext cx="1280160" cy="646331"/>
          </a:xfrm>
          <a:prstGeom prst="rect">
            <a:avLst/>
          </a:prstGeom>
          <a:noFill/>
        </p:spPr>
        <p:txBody>
          <a:bodyPr wrap="square" rtlCol="0">
            <a:spAutoFit/>
          </a:bodyPr>
          <a:lstStyle/>
          <a:p>
            <a:pPr algn="ctr"/>
            <a:r>
              <a:rPr lang="en-US">
                <a:solidFill>
                  <a:schemeClr val="bg1">
                    <a:lumMod val="75000"/>
                  </a:schemeClr>
                </a:solidFill>
              </a:rPr>
              <a:t>Draft assembly</a:t>
            </a:r>
            <a:endParaRPr lang="en-US" dirty="0">
              <a:solidFill>
                <a:schemeClr val="bg1">
                  <a:lumMod val="75000"/>
                </a:schemeClr>
              </a:solidFill>
            </a:endParaRPr>
          </a:p>
        </p:txBody>
      </p:sp>
      <p:sp>
        <p:nvSpPr>
          <p:cNvPr id="54" name="TextBox 53">
            <a:extLst>
              <a:ext uri="{FF2B5EF4-FFF2-40B4-BE49-F238E27FC236}">
                <a16:creationId xmlns:a16="http://schemas.microsoft.com/office/drawing/2014/main" id="{1EE40258-2FEA-2741-BC50-3A4EE155E0A1}"/>
              </a:ext>
            </a:extLst>
          </p:cNvPr>
          <p:cNvSpPr txBox="1"/>
          <p:nvPr/>
        </p:nvSpPr>
        <p:spPr>
          <a:xfrm>
            <a:off x="7310118" y="4988013"/>
            <a:ext cx="1706880" cy="923330"/>
          </a:xfrm>
          <a:prstGeom prst="rect">
            <a:avLst/>
          </a:prstGeom>
          <a:noFill/>
          <a:ln>
            <a:noFill/>
          </a:ln>
        </p:spPr>
        <p:txBody>
          <a:bodyPr wrap="square" rtlCol="0">
            <a:spAutoFit/>
          </a:bodyPr>
          <a:lstStyle/>
          <a:p>
            <a:pPr algn="ctr"/>
            <a:r>
              <a:rPr lang="en-US" dirty="0">
                <a:solidFill>
                  <a:schemeClr val="bg1">
                    <a:lumMod val="75000"/>
                  </a:schemeClr>
                </a:solidFill>
              </a:rPr>
              <a:t>Mappings of reads against draft assembly</a:t>
            </a:r>
          </a:p>
        </p:txBody>
      </p:sp>
      <p:cxnSp>
        <p:nvCxnSpPr>
          <p:cNvPr id="55" name="Straight Arrow Connector 54">
            <a:extLst>
              <a:ext uri="{FF2B5EF4-FFF2-40B4-BE49-F238E27FC236}">
                <a16:creationId xmlns:a16="http://schemas.microsoft.com/office/drawing/2014/main" id="{7C2A628B-A94C-5F49-BCDB-B287A4F7BEF9}"/>
              </a:ext>
            </a:extLst>
          </p:cNvPr>
          <p:cNvCxnSpPr/>
          <p:nvPr/>
        </p:nvCxnSpPr>
        <p:spPr>
          <a:xfrm flipH="1" flipV="1">
            <a:off x="1249682" y="3822516"/>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BFA4AD7-2E69-464C-A4CA-4132AB000D68}"/>
              </a:ext>
            </a:extLst>
          </p:cNvPr>
          <p:cNvSpPr txBox="1"/>
          <p:nvPr/>
        </p:nvSpPr>
        <p:spPr>
          <a:xfrm>
            <a:off x="91442" y="3637850"/>
            <a:ext cx="1280160" cy="369332"/>
          </a:xfrm>
          <a:prstGeom prst="rect">
            <a:avLst/>
          </a:prstGeom>
          <a:noFill/>
        </p:spPr>
        <p:txBody>
          <a:bodyPr wrap="square" rtlCol="0">
            <a:spAutoFit/>
          </a:bodyPr>
          <a:lstStyle/>
          <a:p>
            <a:pPr algn="ctr"/>
            <a:r>
              <a:rPr lang="en-US" dirty="0">
                <a:solidFill>
                  <a:schemeClr val="bg1">
                    <a:lumMod val="75000"/>
                  </a:schemeClr>
                </a:solidFill>
              </a:rPr>
              <a:t>Assembly</a:t>
            </a:r>
          </a:p>
        </p:txBody>
      </p:sp>
    </p:spTree>
    <p:extLst>
      <p:ext uri="{BB962C8B-B14F-4D97-AF65-F5344CB8AC3E}">
        <p14:creationId xmlns:p14="http://schemas.microsoft.com/office/powerpoint/2010/main" val="2361844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056387"/>
          </a:xfrm>
        </p:spPr>
        <p:txBody>
          <a:bodyPr>
            <a:noAutofit/>
          </a:bodyPr>
          <a:lstStyle/>
          <a:p>
            <a:r>
              <a:rPr lang="en-US" sz="4000" dirty="0"/>
              <a:t>Read-to-Read Overlap Finding Tools</a:t>
            </a:r>
          </a:p>
        </p:txBody>
      </p:sp>
      <p:sp>
        <p:nvSpPr>
          <p:cNvPr id="3" name="Content Placeholder 2"/>
          <p:cNvSpPr>
            <a:spLocks noGrp="1"/>
          </p:cNvSpPr>
          <p:nvPr>
            <p:ph idx="1"/>
          </p:nvPr>
        </p:nvSpPr>
        <p:spPr>
          <a:xfrm>
            <a:off x="822959" y="1530313"/>
            <a:ext cx="7543801" cy="4467117"/>
          </a:xfrm>
        </p:spPr>
        <p:txBody>
          <a:bodyPr>
            <a:noAutofit/>
          </a:bodyPr>
          <a:lstStyle/>
          <a:p>
            <a:pPr marL="534988" indent="-398463">
              <a:lnSpc>
                <a:spcPct val="100000"/>
              </a:lnSpc>
              <a:spcBef>
                <a:spcPts val="0"/>
              </a:spcBef>
              <a:spcAft>
                <a:spcPts val="0"/>
              </a:spcAft>
              <a:buFont typeface="Wingdings" charset="2"/>
              <a:buChar char="q"/>
            </a:pPr>
            <a:r>
              <a:rPr lang="en-US" sz="2050" dirty="0">
                <a:solidFill>
                  <a:schemeClr val="tx1"/>
                </a:solidFill>
              </a:rPr>
              <a:t>GraphMap [</a:t>
            </a:r>
            <a:r>
              <a:rPr lang="en-US" sz="2050" dirty="0" err="1">
                <a:solidFill>
                  <a:schemeClr val="tx1"/>
                </a:solidFill>
              </a:rPr>
              <a:t>Sovic</a:t>
            </a:r>
            <a:r>
              <a:rPr lang="en-US" sz="2050" dirty="0">
                <a:solidFill>
                  <a:schemeClr val="tx1"/>
                </a:solidFill>
              </a:rPr>
              <a:t> ́+, Nature Communications 2016]</a:t>
            </a:r>
          </a:p>
          <a:p>
            <a:pPr marL="827088" lvl="1" indent="-292100">
              <a:lnSpc>
                <a:spcPct val="100000"/>
              </a:lnSpc>
              <a:spcBef>
                <a:spcPts val="0"/>
              </a:spcBef>
              <a:spcAft>
                <a:spcPts val="0"/>
              </a:spcAft>
              <a:buFont typeface="Courier New" panose="02070309020205020404" pitchFamily="49" charset="0"/>
              <a:buChar char="o"/>
            </a:pPr>
            <a:r>
              <a:rPr lang="en-US" sz="2050" dirty="0"/>
              <a:t>First partitions the entire read data set into </a:t>
            </a:r>
            <a:r>
              <a:rPr lang="en-US" sz="2050" i="1" dirty="0"/>
              <a:t>k</a:t>
            </a:r>
            <a:r>
              <a:rPr lang="en-US" sz="2050" dirty="0"/>
              <a:t>-length substrings (i.e., </a:t>
            </a:r>
            <a:r>
              <a:rPr lang="en-US" sz="2050" i="1" dirty="0"/>
              <a:t>k</a:t>
            </a:r>
            <a:r>
              <a:rPr lang="en-US" sz="2050" dirty="0"/>
              <a:t>-mers), and then stores them in a hash table with the positions.</a:t>
            </a:r>
          </a:p>
          <a:p>
            <a:pPr marL="827088" lvl="1" indent="-292100">
              <a:lnSpc>
                <a:spcPct val="100000"/>
              </a:lnSpc>
              <a:spcBef>
                <a:spcPts val="0"/>
              </a:spcBef>
              <a:spcAft>
                <a:spcPts val="0"/>
              </a:spcAft>
              <a:buFont typeface="Courier New" panose="02070309020205020404" pitchFamily="49" charset="0"/>
              <a:buChar char="o"/>
            </a:pPr>
            <a:r>
              <a:rPr lang="en-US" sz="2050" dirty="0"/>
              <a:t>Detects the overlaps by finding the </a:t>
            </a:r>
            <a:r>
              <a:rPr lang="en-US" sz="2050" i="1" dirty="0"/>
              <a:t>k</a:t>
            </a:r>
            <a:r>
              <a:rPr lang="en-US" sz="2050" dirty="0"/>
              <a:t>-mer similarity between any two given reads, using the generated hash table. </a:t>
            </a:r>
          </a:p>
          <a:p>
            <a:pPr marL="827088" lvl="1" indent="-292100">
              <a:lnSpc>
                <a:spcPct val="100000"/>
              </a:lnSpc>
              <a:spcBef>
                <a:spcPts val="0"/>
              </a:spcBef>
              <a:spcAft>
                <a:spcPts val="0"/>
              </a:spcAft>
              <a:buFont typeface="Courier New" panose="02070309020205020404" pitchFamily="49" charset="0"/>
              <a:buChar char="o"/>
            </a:pPr>
            <a:endParaRPr lang="en-US" sz="2050" dirty="0"/>
          </a:p>
          <a:p>
            <a:pPr marL="534988" lvl="1" indent="-398463">
              <a:lnSpc>
                <a:spcPct val="100000"/>
              </a:lnSpc>
              <a:spcBef>
                <a:spcPts val="0"/>
              </a:spcBef>
              <a:spcAft>
                <a:spcPts val="0"/>
              </a:spcAft>
              <a:buSzPct val="100000"/>
              <a:buFont typeface="Wingdings" charset="2"/>
              <a:buChar char="q"/>
            </a:pPr>
            <a:r>
              <a:rPr lang="en-US" sz="2050" dirty="0">
                <a:solidFill>
                  <a:schemeClr val="tx1"/>
                </a:solidFill>
              </a:rPr>
              <a:t>Minimap [Li+, Bioinformatics 2016]</a:t>
            </a:r>
          </a:p>
          <a:p>
            <a:pPr marL="827088" lvl="1" indent="-292100">
              <a:lnSpc>
                <a:spcPct val="100000"/>
              </a:lnSpc>
              <a:spcBef>
                <a:spcPts val="0"/>
              </a:spcBef>
              <a:spcAft>
                <a:spcPts val="0"/>
              </a:spcAft>
              <a:buFont typeface="Courier New" panose="02070309020205020404" pitchFamily="49" charset="0"/>
              <a:buChar char="o"/>
            </a:pPr>
            <a:r>
              <a:rPr lang="en-US" sz="2050" dirty="0"/>
              <a:t>Partitions the entire read data set into </a:t>
            </a:r>
            <a:r>
              <a:rPr lang="en-US" sz="2050" i="1" dirty="0"/>
              <a:t>k</a:t>
            </a:r>
            <a:r>
              <a:rPr lang="en-US" sz="2050" dirty="0"/>
              <a:t>-mers, but instead of creating a hash table for the full set of </a:t>
            </a:r>
            <a:r>
              <a:rPr lang="en-US" sz="2050" i="1" dirty="0"/>
              <a:t>k</a:t>
            </a:r>
            <a:r>
              <a:rPr lang="en-US" sz="2050" dirty="0"/>
              <a:t>-mers, finds the minimum representative set of </a:t>
            </a:r>
            <a:r>
              <a:rPr lang="en-US" sz="2050" i="1" dirty="0"/>
              <a:t>k</a:t>
            </a:r>
            <a:r>
              <a:rPr lang="en-US" sz="2050" dirty="0"/>
              <a:t>-mers, called </a:t>
            </a:r>
            <a:r>
              <a:rPr lang="en-US" sz="2050" i="1" dirty="0"/>
              <a:t>minimizers</a:t>
            </a:r>
            <a:r>
              <a:rPr lang="en-US" sz="2050" dirty="0"/>
              <a:t>, and creates a hash table with only these minimizers. </a:t>
            </a:r>
          </a:p>
          <a:p>
            <a:pPr marL="827088" lvl="1" indent="-292100">
              <a:lnSpc>
                <a:spcPct val="100000"/>
              </a:lnSpc>
              <a:spcBef>
                <a:spcPts val="0"/>
              </a:spcBef>
              <a:spcAft>
                <a:spcPts val="0"/>
              </a:spcAft>
              <a:buFont typeface="Courier New" panose="02070309020205020404" pitchFamily="49" charset="0"/>
              <a:buChar char="o"/>
            </a:pPr>
            <a:r>
              <a:rPr lang="en-US" sz="2050" dirty="0"/>
              <a:t>Finds the overlaps between two reads by finding minimizer similarity. </a:t>
            </a:r>
          </a:p>
        </p:txBody>
      </p:sp>
      <p:sp>
        <p:nvSpPr>
          <p:cNvPr id="4" name="Slide Number Placeholder 3"/>
          <p:cNvSpPr>
            <a:spLocks noGrp="1"/>
          </p:cNvSpPr>
          <p:nvPr>
            <p:ph type="sldNum" sz="quarter" idx="10"/>
          </p:nvPr>
        </p:nvSpPr>
        <p:spPr/>
        <p:txBody>
          <a:bodyPr/>
          <a:lstStyle/>
          <a:p>
            <a:fld id="{C56C0957-1248-5A44-8C69-001B17EA42C9}" type="slidenum">
              <a:rPr lang="en-US" smtClean="0"/>
              <a:pPr/>
              <a:t>26</a:t>
            </a:fld>
            <a:endParaRPr lang="en-US" dirty="0"/>
          </a:p>
        </p:txBody>
      </p:sp>
    </p:spTree>
    <p:extLst>
      <p:ext uri="{BB962C8B-B14F-4D97-AF65-F5344CB8AC3E}">
        <p14:creationId xmlns:p14="http://schemas.microsoft.com/office/powerpoint/2010/main" val="12113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Nanopore Genome Assembly Pipeline</a:t>
            </a:r>
          </a:p>
        </p:txBody>
      </p:sp>
      <p:sp>
        <p:nvSpPr>
          <p:cNvPr id="4" name="Slide Number Placeholder 3"/>
          <p:cNvSpPr>
            <a:spLocks noGrp="1"/>
          </p:cNvSpPr>
          <p:nvPr>
            <p:ph type="sldNum" sz="quarter" idx="10"/>
          </p:nvPr>
        </p:nvSpPr>
        <p:spPr/>
        <p:txBody>
          <a:bodyPr/>
          <a:lstStyle/>
          <a:p>
            <a:fld id="{C56C0957-1248-5A44-8C69-001B17EA42C9}" type="slidenum">
              <a:rPr lang="en-US" smtClean="0"/>
              <a:pPr/>
              <a:t>27</a:t>
            </a:fld>
            <a:endParaRPr lang="en-US" dirty="0"/>
          </a:p>
        </p:txBody>
      </p:sp>
      <p:sp>
        <p:nvSpPr>
          <p:cNvPr id="21" name="TextBox 20">
            <a:extLst>
              <a:ext uri="{FF2B5EF4-FFF2-40B4-BE49-F238E27FC236}">
                <a16:creationId xmlns:a16="http://schemas.microsoft.com/office/drawing/2014/main" id="{1A6071F8-582C-934F-A87B-0AD2023690CB}"/>
              </a:ext>
            </a:extLst>
          </p:cNvPr>
          <p:cNvSpPr txBox="1"/>
          <p:nvPr/>
        </p:nvSpPr>
        <p:spPr>
          <a:xfrm>
            <a:off x="2072642" y="1556011"/>
            <a:ext cx="4836155"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Basecalling</a:t>
            </a:r>
          </a:p>
          <a:p>
            <a:pPr algn="ctr"/>
            <a:r>
              <a:rPr lang="en-US" sz="1450" b="1" dirty="0">
                <a:solidFill>
                  <a:schemeClr val="bg1">
                    <a:lumMod val="75000"/>
                  </a:schemeClr>
                </a:solidFill>
              </a:rPr>
              <a:t>Tools:</a:t>
            </a:r>
            <a:r>
              <a:rPr lang="en-US" sz="1450" dirty="0">
                <a:solidFill>
                  <a:schemeClr val="bg1">
                    <a:lumMod val="75000"/>
                  </a:schemeClr>
                </a:solidFill>
              </a:rPr>
              <a:t> Metrichor, Nanonet, Scrappie, Nanocall, DeepNano</a:t>
            </a:r>
          </a:p>
        </p:txBody>
      </p:sp>
      <p:sp>
        <p:nvSpPr>
          <p:cNvPr id="25" name="TextBox 24">
            <a:extLst>
              <a:ext uri="{FF2B5EF4-FFF2-40B4-BE49-F238E27FC236}">
                <a16:creationId xmlns:a16="http://schemas.microsoft.com/office/drawing/2014/main" id="{E960FA9F-06AB-334A-AEF3-B736D42D011C}"/>
              </a:ext>
            </a:extLst>
          </p:cNvPr>
          <p:cNvSpPr txBox="1"/>
          <p:nvPr/>
        </p:nvSpPr>
        <p:spPr>
          <a:xfrm>
            <a:off x="2072641" y="2514600"/>
            <a:ext cx="4856477" cy="655499"/>
          </a:xfrm>
          <a:prstGeom prst="roundRect">
            <a:avLst/>
          </a:prstGeom>
          <a:solidFill>
            <a:schemeClr val="bg1"/>
          </a:solidFill>
          <a:ln w="28575">
            <a:solidFill>
              <a:srgbClr val="0070C0"/>
            </a:solidFill>
          </a:ln>
        </p:spPr>
        <p:txBody>
          <a:bodyPr wrap="square" rtlCol="0">
            <a:spAutoFit/>
          </a:bodyPr>
          <a:lstStyle/>
          <a:p>
            <a:pPr algn="ctr"/>
            <a:r>
              <a:rPr lang="en-US" b="1" dirty="0">
                <a:solidFill>
                  <a:srgbClr val="0070C0"/>
                </a:solidFill>
              </a:rPr>
              <a:t>Read-to-Read Overlap Finding</a:t>
            </a:r>
          </a:p>
          <a:p>
            <a:pPr algn="ctr"/>
            <a:r>
              <a:rPr lang="en-US" sz="1450" b="1" dirty="0"/>
              <a:t>Tools:</a:t>
            </a:r>
            <a:r>
              <a:rPr lang="en-US" sz="1450" dirty="0"/>
              <a:t> GraphMap, Minimap</a:t>
            </a:r>
          </a:p>
        </p:txBody>
      </p:sp>
      <p:sp>
        <p:nvSpPr>
          <p:cNvPr id="30" name="TextBox 29">
            <a:extLst>
              <a:ext uri="{FF2B5EF4-FFF2-40B4-BE49-F238E27FC236}">
                <a16:creationId xmlns:a16="http://schemas.microsoft.com/office/drawing/2014/main" id="{35E60C34-FEDB-0748-BB79-A32061F17469}"/>
              </a:ext>
            </a:extLst>
          </p:cNvPr>
          <p:cNvSpPr txBox="1"/>
          <p:nvPr/>
        </p:nvSpPr>
        <p:spPr>
          <a:xfrm>
            <a:off x="2072641" y="3473189"/>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Assembly</a:t>
            </a:r>
          </a:p>
          <a:p>
            <a:pPr algn="ctr"/>
            <a:r>
              <a:rPr lang="en-US" sz="1450" b="1" dirty="0">
                <a:solidFill>
                  <a:schemeClr val="bg1">
                    <a:lumMod val="75000"/>
                  </a:schemeClr>
                </a:solidFill>
              </a:rPr>
              <a:t>Tools:</a:t>
            </a:r>
            <a:r>
              <a:rPr lang="en-US" sz="1450" dirty="0">
                <a:solidFill>
                  <a:schemeClr val="bg1">
                    <a:lumMod val="75000"/>
                  </a:schemeClr>
                </a:solidFill>
              </a:rPr>
              <a:t> Canu, Miniasm</a:t>
            </a:r>
          </a:p>
        </p:txBody>
      </p:sp>
      <p:sp>
        <p:nvSpPr>
          <p:cNvPr id="33" name="TextBox 32">
            <a:extLst>
              <a:ext uri="{FF2B5EF4-FFF2-40B4-BE49-F238E27FC236}">
                <a16:creationId xmlns:a16="http://schemas.microsoft.com/office/drawing/2014/main" id="{18379820-8A43-1D4B-AEEA-786B04F852C2}"/>
              </a:ext>
            </a:extLst>
          </p:cNvPr>
          <p:cNvSpPr txBox="1"/>
          <p:nvPr/>
        </p:nvSpPr>
        <p:spPr>
          <a:xfrm>
            <a:off x="2072641" y="4431778"/>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Read Mapping</a:t>
            </a:r>
          </a:p>
          <a:p>
            <a:pPr algn="ctr"/>
            <a:r>
              <a:rPr lang="en-US" sz="1450" b="1" dirty="0">
                <a:solidFill>
                  <a:schemeClr val="bg1">
                    <a:lumMod val="75000"/>
                  </a:schemeClr>
                </a:solidFill>
              </a:rPr>
              <a:t>Tools:</a:t>
            </a:r>
            <a:r>
              <a:rPr lang="en-US" sz="1450" dirty="0">
                <a:solidFill>
                  <a:schemeClr val="bg1">
                    <a:lumMod val="75000"/>
                  </a:schemeClr>
                </a:solidFill>
              </a:rPr>
              <a:t> BWA-MEM, Minimap, (GraphMap)</a:t>
            </a:r>
          </a:p>
        </p:txBody>
      </p:sp>
      <p:sp>
        <p:nvSpPr>
          <p:cNvPr id="34" name="TextBox 33">
            <a:extLst>
              <a:ext uri="{FF2B5EF4-FFF2-40B4-BE49-F238E27FC236}">
                <a16:creationId xmlns:a16="http://schemas.microsoft.com/office/drawing/2014/main" id="{F47E76BB-3987-B843-9A1F-C58DB3E1AB92}"/>
              </a:ext>
            </a:extLst>
          </p:cNvPr>
          <p:cNvSpPr txBox="1"/>
          <p:nvPr/>
        </p:nvSpPr>
        <p:spPr>
          <a:xfrm>
            <a:off x="2072641" y="5390367"/>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Polishing</a:t>
            </a:r>
          </a:p>
          <a:p>
            <a:pPr algn="ctr"/>
            <a:r>
              <a:rPr lang="en-US" sz="1450" b="1" dirty="0">
                <a:solidFill>
                  <a:schemeClr val="bg1">
                    <a:lumMod val="75000"/>
                  </a:schemeClr>
                </a:solidFill>
              </a:rPr>
              <a:t>Tools:</a:t>
            </a:r>
            <a:r>
              <a:rPr lang="en-US" sz="1450" dirty="0">
                <a:solidFill>
                  <a:schemeClr val="bg1">
                    <a:lumMod val="75000"/>
                  </a:schemeClr>
                </a:solidFill>
              </a:rPr>
              <a:t> Nanopolish, Racon</a:t>
            </a:r>
          </a:p>
        </p:txBody>
      </p:sp>
      <p:cxnSp>
        <p:nvCxnSpPr>
          <p:cNvPr id="35" name="Straight Arrow Connector 34">
            <a:extLst>
              <a:ext uri="{FF2B5EF4-FFF2-40B4-BE49-F238E27FC236}">
                <a16:creationId xmlns:a16="http://schemas.microsoft.com/office/drawing/2014/main" id="{3CCEC77F-F301-D042-8BDA-2AD2992A0992}"/>
              </a:ext>
            </a:extLst>
          </p:cNvPr>
          <p:cNvCxnSpPr/>
          <p:nvPr/>
        </p:nvCxnSpPr>
        <p:spPr>
          <a:xfrm>
            <a:off x="1249682" y="1928795"/>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9B7B40-6A47-D94B-A5DF-DBA427F44A6A}"/>
              </a:ext>
            </a:extLst>
          </p:cNvPr>
          <p:cNvCxnSpPr/>
          <p:nvPr/>
        </p:nvCxnSpPr>
        <p:spPr>
          <a:xfrm flipH="1" flipV="1">
            <a:off x="1249682" y="5765582"/>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9559BEA-BE90-5142-92C5-56E31470ABFD}"/>
              </a:ext>
            </a:extLst>
          </p:cNvPr>
          <p:cNvCxnSpPr/>
          <p:nvPr/>
        </p:nvCxnSpPr>
        <p:spPr>
          <a:xfrm>
            <a:off x="6913878" y="1822116"/>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030EE0D3-210B-1E44-B2FD-4AE4AEFF6F67}"/>
              </a:ext>
            </a:extLst>
          </p:cNvPr>
          <p:cNvCxnSpPr/>
          <p:nvPr/>
        </p:nvCxnSpPr>
        <p:spPr>
          <a:xfrm>
            <a:off x="6911338" y="2863928"/>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605234BE-61C3-5648-9E71-27C009DEAF25}"/>
              </a:ext>
            </a:extLst>
          </p:cNvPr>
          <p:cNvCxnSpPr/>
          <p:nvPr/>
        </p:nvCxnSpPr>
        <p:spPr>
          <a:xfrm>
            <a:off x="6911338" y="3895993"/>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EF58D305-BFB3-F747-9A6A-6B9BD768A4D8}"/>
              </a:ext>
            </a:extLst>
          </p:cNvPr>
          <p:cNvCxnSpPr/>
          <p:nvPr/>
        </p:nvCxnSpPr>
        <p:spPr>
          <a:xfrm>
            <a:off x="6908798" y="4928058"/>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EF5A52F-A6AB-784D-AD25-696F16B030F8}"/>
              </a:ext>
            </a:extLst>
          </p:cNvPr>
          <p:cNvSpPr txBox="1"/>
          <p:nvPr/>
        </p:nvSpPr>
        <p:spPr>
          <a:xfrm>
            <a:off x="91442" y="1593516"/>
            <a:ext cx="1280160" cy="646331"/>
          </a:xfrm>
          <a:prstGeom prst="rect">
            <a:avLst/>
          </a:prstGeom>
          <a:noFill/>
          <a:ln>
            <a:noFill/>
          </a:ln>
        </p:spPr>
        <p:txBody>
          <a:bodyPr wrap="square" rtlCol="0">
            <a:spAutoFit/>
          </a:bodyPr>
          <a:lstStyle/>
          <a:p>
            <a:pPr algn="ctr"/>
            <a:r>
              <a:rPr lang="en-US">
                <a:solidFill>
                  <a:schemeClr val="bg1">
                    <a:lumMod val="75000"/>
                  </a:schemeClr>
                </a:solidFill>
              </a:rPr>
              <a:t>Raw signal data</a:t>
            </a:r>
            <a:endParaRPr lang="en-US" dirty="0">
              <a:solidFill>
                <a:schemeClr val="bg1">
                  <a:lumMod val="75000"/>
                </a:schemeClr>
              </a:solidFill>
            </a:endParaRPr>
          </a:p>
        </p:txBody>
      </p:sp>
      <p:sp>
        <p:nvSpPr>
          <p:cNvPr id="50" name="TextBox 49">
            <a:extLst>
              <a:ext uri="{FF2B5EF4-FFF2-40B4-BE49-F238E27FC236}">
                <a16:creationId xmlns:a16="http://schemas.microsoft.com/office/drawing/2014/main" id="{D46BEA79-41C2-0A48-8627-5756E4D79BA5}"/>
              </a:ext>
            </a:extLst>
          </p:cNvPr>
          <p:cNvSpPr txBox="1"/>
          <p:nvPr/>
        </p:nvSpPr>
        <p:spPr>
          <a:xfrm>
            <a:off x="91442" y="5459125"/>
            <a:ext cx="1280160" cy="646331"/>
          </a:xfrm>
          <a:prstGeom prst="rect">
            <a:avLst/>
          </a:prstGeom>
          <a:noFill/>
        </p:spPr>
        <p:txBody>
          <a:bodyPr wrap="square" rtlCol="0">
            <a:spAutoFit/>
          </a:bodyPr>
          <a:lstStyle/>
          <a:p>
            <a:pPr algn="ctr"/>
            <a:r>
              <a:rPr lang="en-US" dirty="0">
                <a:solidFill>
                  <a:schemeClr val="bg1">
                    <a:lumMod val="75000"/>
                  </a:schemeClr>
                </a:solidFill>
              </a:rPr>
              <a:t>Improved assembly</a:t>
            </a:r>
          </a:p>
        </p:txBody>
      </p:sp>
      <p:sp>
        <p:nvSpPr>
          <p:cNvPr id="51" name="TextBox 50">
            <a:extLst>
              <a:ext uri="{FF2B5EF4-FFF2-40B4-BE49-F238E27FC236}">
                <a16:creationId xmlns:a16="http://schemas.microsoft.com/office/drawing/2014/main" id="{0E3BAA6E-8F88-3246-AF9E-33E431141F76}"/>
              </a:ext>
            </a:extLst>
          </p:cNvPr>
          <p:cNvSpPr txBox="1"/>
          <p:nvPr/>
        </p:nvSpPr>
        <p:spPr>
          <a:xfrm>
            <a:off x="7371078" y="2096435"/>
            <a:ext cx="1280160" cy="369332"/>
          </a:xfrm>
          <a:prstGeom prst="rect">
            <a:avLst/>
          </a:prstGeom>
          <a:noFill/>
        </p:spPr>
        <p:txBody>
          <a:bodyPr wrap="square" rtlCol="0">
            <a:spAutoFit/>
          </a:bodyPr>
          <a:lstStyle/>
          <a:p>
            <a:pPr algn="ctr"/>
            <a:r>
              <a:rPr lang="en-US"/>
              <a:t>DNA reads</a:t>
            </a:r>
            <a:endParaRPr lang="en-US" dirty="0"/>
          </a:p>
        </p:txBody>
      </p:sp>
      <p:sp>
        <p:nvSpPr>
          <p:cNvPr id="52" name="TextBox 51">
            <a:extLst>
              <a:ext uri="{FF2B5EF4-FFF2-40B4-BE49-F238E27FC236}">
                <a16:creationId xmlns:a16="http://schemas.microsoft.com/office/drawing/2014/main" id="{DA3FD1C8-A859-D04C-917A-4CCD868FE8AC}"/>
              </a:ext>
            </a:extLst>
          </p:cNvPr>
          <p:cNvSpPr txBox="1"/>
          <p:nvPr/>
        </p:nvSpPr>
        <p:spPr>
          <a:xfrm>
            <a:off x="7371078" y="3158556"/>
            <a:ext cx="1280160" cy="369332"/>
          </a:xfrm>
          <a:prstGeom prst="rect">
            <a:avLst/>
          </a:prstGeom>
          <a:noFill/>
        </p:spPr>
        <p:txBody>
          <a:bodyPr wrap="square" rtlCol="0">
            <a:spAutoFit/>
          </a:bodyPr>
          <a:lstStyle/>
          <a:p>
            <a:pPr algn="ctr"/>
            <a:r>
              <a:rPr lang="en-US"/>
              <a:t>Overlaps</a:t>
            </a:r>
            <a:endParaRPr lang="en-US" dirty="0"/>
          </a:p>
        </p:txBody>
      </p:sp>
      <p:sp>
        <p:nvSpPr>
          <p:cNvPr id="53" name="TextBox 52">
            <a:extLst>
              <a:ext uri="{FF2B5EF4-FFF2-40B4-BE49-F238E27FC236}">
                <a16:creationId xmlns:a16="http://schemas.microsoft.com/office/drawing/2014/main" id="{3B1EA923-7502-0F44-B669-677D1755D7F0}"/>
              </a:ext>
            </a:extLst>
          </p:cNvPr>
          <p:cNvSpPr txBox="1"/>
          <p:nvPr/>
        </p:nvSpPr>
        <p:spPr>
          <a:xfrm>
            <a:off x="7371078" y="4052121"/>
            <a:ext cx="1280160" cy="646331"/>
          </a:xfrm>
          <a:prstGeom prst="rect">
            <a:avLst/>
          </a:prstGeom>
          <a:noFill/>
        </p:spPr>
        <p:txBody>
          <a:bodyPr wrap="square" rtlCol="0">
            <a:spAutoFit/>
          </a:bodyPr>
          <a:lstStyle/>
          <a:p>
            <a:pPr algn="ctr"/>
            <a:r>
              <a:rPr lang="en-US">
                <a:solidFill>
                  <a:schemeClr val="bg1">
                    <a:lumMod val="75000"/>
                  </a:schemeClr>
                </a:solidFill>
              </a:rPr>
              <a:t>Draft assembly</a:t>
            </a:r>
            <a:endParaRPr lang="en-US" dirty="0">
              <a:solidFill>
                <a:schemeClr val="bg1">
                  <a:lumMod val="75000"/>
                </a:schemeClr>
              </a:solidFill>
            </a:endParaRPr>
          </a:p>
        </p:txBody>
      </p:sp>
      <p:sp>
        <p:nvSpPr>
          <p:cNvPr id="54" name="TextBox 53">
            <a:extLst>
              <a:ext uri="{FF2B5EF4-FFF2-40B4-BE49-F238E27FC236}">
                <a16:creationId xmlns:a16="http://schemas.microsoft.com/office/drawing/2014/main" id="{1EE40258-2FEA-2741-BC50-3A4EE155E0A1}"/>
              </a:ext>
            </a:extLst>
          </p:cNvPr>
          <p:cNvSpPr txBox="1"/>
          <p:nvPr/>
        </p:nvSpPr>
        <p:spPr>
          <a:xfrm>
            <a:off x="7310118" y="4988013"/>
            <a:ext cx="1706880" cy="923330"/>
          </a:xfrm>
          <a:prstGeom prst="rect">
            <a:avLst/>
          </a:prstGeom>
          <a:noFill/>
          <a:ln>
            <a:noFill/>
          </a:ln>
        </p:spPr>
        <p:txBody>
          <a:bodyPr wrap="square" rtlCol="0">
            <a:spAutoFit/>
          </a:bodyPr>
          <a:lstStyle/>
          <a:p>
            <a:pPr algn="ctr"/>
            <a:r>
              <a:rPr lang="en-US" dirty="0">
                <a:solidFill>
                  <a:schemeClr val="bg1">
                    <a:lumMod val="75000"/>
                  </a:schemeClr>
                </a:solidFill>
              </a:rPr>
              <a:t>Mappings of reads against draft assembly</a:t>
            </a:r>
          </a:p>
        </p:txBody>
      </p:sp>
      <p:cxnSp>
        <p:nvCxnSpPr>
          <p:cNvPr id="55" name="Straight Arrow Connector 54">
            <a:extLst>
              <a:ext uri="{FF2B5EF4-FFF2-40B4-BE49-F238E27FC236}">
                <a16:creationId xmlns:a16="http://schemas.microsoft.com/office/drawing/2014/main" id="{7C2A628B-A94C-5F49-BCDB-B287A4F7BEF9}"/>
              </a:ext>
            </a:extLst>
          </p:cNvPr>
          <p:cNvCxnSpPr/>
          <p:nvPr/>
        </p:nvCxnSpPr>
        <p:spPr>
          <a:xfrm flipH="1" flipV="1">
            <a:off x="1249682" y="3822516"/>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BFA4AD7-2E69-464C-A4CA-4132AB000D68}"/>
              </a:ext>
            </a:extLst>
          </p:cNvPr>
          <p:cNvSpPr txBox="1"/>
          <p:nvPr/>
        </p:nvSpPr>
        <p:spPr>
          <a:xfrm>
            <a:off x="91442" y="3637850"/>
            <a:ext cx="1280160" cy="369332"/>
          </a:xfrm>
          <a:prstGeom prst="rect">
            <a:avLst/>
          </a:prstGeom>
          <a:noFill/>
        </p:spPr>
        <p:txBody>
          <a:bodyPr wrap="square" rtlCol="0">
            <a:spAutoFit/>
          </a:bodyPr>
          <a:lstStyle/>
          <a:p>
            <a:pPr algn="ctr"/>
            <a:r>
              <a:rPr lang="en-US" dirty="0">
                <a:solidFill>
                  <a:schemeClr val="bg1">
                    <a:lumMod val="75000"/>
                  </a:schemeClr>
                </a:solidFill>
              </a:rPr>
              <a:t>Assembly</a:t>
            </a:r>
          </a:p>
        </p:txBody>
      </p:sp>
      <p:sp>
        <p:nvSpPr>
          <p:cNvPr id="23" name="TextBox 22">
            <a:extLst>
              <a:ext uri="{FF2B5EF4-FFF2-40B4-BE49-F238E27FC236}">
                <a16:creationId xmlns:a16="http://schemas.microsoft.com/office/drawing/2014/main" id="{1B1B2476-42EB-1949-BA95-AB3ABC5A1A8A}"/>
              </a:ext>
            </a:extLst>
          </p:cNvPr>
          <p:cNvSpPr txBox="1"/>
          <p:nvPr/>
        </p:nvSpPr>
        <p:spPr>
          <a:xfrm>
            <a:off x="2616934" y="1514326"/>
            <a:ext cx="3955852" cy="2656046"/>
          </a:xfrm>
          <a:prstGeom prst="roundRect">
            <a:avLst/>
          </a:prstGeom>
          <a:solidFill>
            <a:schemeClr val="bg1"/>
          </a:solidFill>
          <a:ln w="28575">
            <a:solidFill>
              <a:schemeClr val="tx1"/>
            </a:solidFill>
          </a:ln>
        </p:spPr>
        <p:txBody>
          <a:bodyPr wrap="square" rtlCol="0">
            <a:spAutoFit/>
          </a:bodyPr>
          <a:lstStyle/>
          <a:p>
            <a:pPr algn="ctr"/>
            <a:r>
              <a:rPr lang="en-US" sz="1500" b="1" dirty="0"/>
              <a:t>Pipeline A: </a:t>
            </a:r>
            <a:r>
              <a:rPr lang="en-US" sz="1500" dirty="0"/>
              <a:t>Metrichor +</a:t>
            </a:r>
            <a:r>
              <a:rPr lang="en-US" sz="1500" b="1" dirty="0"/>
              <a:t> </a:t>
            </a:r>
          </a:p>
          <a:p>
            <a:pPr algn="ctr"/>
            <a:r>
              <a:rPr lang="en-US" sz="1500" dirty="0"/>
              <a:t>[R-to-R Overlap Finding tool] + Miniasm</a:t>
            </a:r>
          </a:p>
          <a:p>
            <a:pPr algn="ctr"/>
            <a:r>
              <a:rPr lang="en-US" sz="1500" b="1" dirty="0"/>
              <a:t>Pipeline B:</a:t>
            </a:r>
            <a:r>
              <a:rPr lang="en-US" sz="1500" dirty="0"/>
              <a:t> Nanonet +</a:t>
            </a:r>
            <a:r>
              <a:rPr lang="en-US" sz="1500" b="1" dirty="0"/>
              <a:t> </a:t>
            </a:r>
          </a:p>
          <a:p>
            <a:pPr algn="ctr"/>
            <a:r>
              <a:rPr lang="en-US" sz="1500" dirty="0"/>
              <a:t>[R-to-R Overlap Finding tool] + Miniasm</a:t>
            </a:r>
          </a:p>
          <a:p>
            <a:pPr algn="ctr"/>
            <a:r>
              <a:rPr lang="en-US" sz="1500" b="1" dirty="0"/>
              <a:t>Pipeline C:</a:t>
            </a:r>
            <a:r>
              <a:rPr lang="en-US" sz="1500" dirty="0"/>
              <a:t> Scrappie +</a:t>
            </a:r>
            <a:r>
              <a:rPr lang="en-US" sz="1500" b="1" dirty="0"/>
              <a:t> </a:t>
            </a:r>
          </a:p>
          <a:p>
            <a:pPr algn="ctr"/>
            <a:r>
              <a:rPr lang="en-US" sz="1500" dirty="0"/>
              <a:t>[R-to-R Overlap Finding tool] + Miniasm</a:t>
            </a:r>
          </a:p>
          <a:p>
            <a:pPr algn="ctr"/>
            <a:r>
              <a:rPr lang="en-US" sz="1500" b="1" dirty="0"/>
              <a:t>Pipeline D: </a:t>
            </a:r>
            <a:r>
              <a:rPr lang="en-US" sz="1500" dirty="0"/>
              <a:t>Nanocall +</a:t>
            </a:r>
            <a:r>
              <a:rPr lang="en-US" sz="1500" b="1" dirty="0"/>
              <a:t> </a:t>
            </a:r>
          </a:p>
          <a:p>
            <a:pPr algn="ctr"/>
            <a:r>
              <a:rPr lang="en-US" sz="1500" dirty="0"/>
              <a:t>[R-to-R Overlap Finding tool] + Miniasm</a:t>
            </a:r>
          </a:p>
          <a:p>
            <a:pPr algn="ctr"/>
            <a:r>
              <a:rPr lang="en-US" sz="1500" b="1" dirty="0"/>
              <a:t>Pipeline E:</a:t>
            </a:r>
            <a:r>
              <a:rPr lang="en-US" sz="1500" dirty="0"/>
              <a:t> DeepNano +</a:t>
            </a:r>
            <a:r>
              <a:rPr lang="en-US" sz="1500" b="1" dirty="0"/>
              <a:t> </a:t>
            </a:r>
          </a:p>
          <a:p>
            <a:pPr algn="ctr"/>
            <a:r>
              <a:rPr lang="en-US" sz="1500" dirty="0"/>
              <a:t>[R-to-R Overlap Finding tool] + Miniasm</a:t>
            </a:r>
          </a:p>
        </p:txBody>
      </p:sp>
    </p:spTree>
    <p:extLst>
      <p:ext uri="{BB962C8B-B14F-4D97-AF65-F5344CB8AC3E}">
        <p14:creationId xmlns:p14="http://schemas.microsoft.com/office/powerpoint/2010/main" val="66426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0F66-A6C3-A44D-A968-368401518C9C}"/>
              </a:ext>
            </a:extLst>
          </p:cNvPr>
          <p:cNvSpPr>
            <a:spLocks noGrp="1"/>
          </p:cNvSpPr>
          <p:nvPr>
            <p:ph type="title"/>
          </p:nvPr>
        </p:nvSpPr>
        <p:spPr/>
        <p:txBody>
          <a:bodyPr>
            <a:normAutofit/>
          </a:bodyPr>
          <a:lstStyle/>
          <a:p>
            <a:r>
              <a:rPr lang="en-US" sz="4200" dirty="0"/>
              <a:t>R-to-R Overlap Finding </a:t>
            </a:r>
            <a:r>
              <a:rPr lang="en-US" sz="4400" dirty="0"/>
              <a:t>–</a:t>
            </a:r>
            <a:r>
              <a:rPr lang="en-US" sz="4200" dirty="0"/>
              <a:t> Accuracy</a:t>
            </a:r>
          </a:p>
        </p:txBody>
      </p:sp>
      <p:sp>
        <p:nvSpPr>
          <p:cNvPr id="4" name="Slide Number Placeholder 3">
            <a:extLst>
              <a:ext uri="{FF2B5EF4-FFF2-40B4-BE49-F238E27FC236}">
                <a16:creationId xmlns:a16="http://schemas.microsoft.com/office/drawing/2014/main" id="{4F32B8E7-9397-7548-A1ED-863BC981E117}"/>
              </a:ext>
            </a:extLst>
          </p:cNvPr>
          <p:cNvSpPr>
            <a:spLocks noGrp="1"/>
          </p:cNvSpPr>
          <p:nvPr>
            <p:ph type="sldNum" sz="quarter" idx="10"/>
          </p:nvPr>
        </p:nvSpPr>
        <p:spPr/>
        <p:txBody>
          <a:bodyPr/>
          <a:lstStyle/>
          <a:p>
            <a:fld id="{C56C0957-1248-5A44-8C69-001B17EA42C9}" type="slidenum">
              <a:rPr lang="en-US" smtClean="0"/>
              <a:pPr/>
              <a:t>28</a:t>
            </a:fld>
            <a:endParaRPr lang="en-US" dirty="0"/>
          </a:p>
        </p:txBody>
      </p:sp>
      <p:graphicFrame>
        <p:nvGraphicFramePr>
          <p:cNvPr id="5" name="Chart 4">
            <a:extLst>
              <a:ext uri="{FF2B5EF4-FFF2-40B4-BE49-F238E27FC236}">
                <a16:creationId xmlns:a16="http://schemas.microsoft.com/office/drawing/2014/main" id="{1F852C1F-2C1D-9441-879E-08391EA0704C}"/>
              </a:ext>
            </a:extLst>
          </p:cNvPr>
          <p:cNvGraphicFramePr>
            <a:graphicFrameLocks/>
          </p:cNvGraphicFramePr>
          <p:nvPr>
            <p:extLst>
              <p:ext uri="{D42A27DB-BD31-4B8C-83A1-F6EECF244321}">
                <p14:modId xmlns:p14="http://schemas.microsoft.com/office/powerpoint/2010/main" val="3100392981"/>
              </p:ext>
            </p:extLst>
          </p:nvPr>
        </p:nvGraphicFramePr>
        <p:xfrm>
          <a:off x="0" y="1874581"/>
          <a:ext cx="8969201" cy="406271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CB51E51-4E50-134F-A8B9-3D04D507A33D}"/>
              </a:ext>
            </a:extLst>
          </p:cNvPr>
          <p:cNvSpPr txBox="1"/>
          <p:nvPr/>
        </p:nvSpPr>
        <p:spPr>
          <a:xfrm>
            <a:off x="480060" y="5671221"/>
            <a:ext cx="8229600" cy="897683"/>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5: </a:t>
            </a:r>
            <a:r>
              <a:rPr lang="en-US" sz="2400" i="1" dirty="0">
                <a:solidFill>
                  <a:schemeClr val="tx1">
                    <a:lumMod val="75000"/>
                    <a:lumOff val="25000"/>
                  </a:schemeClr>
                </a:solidFill>
              </a:rPr>
              <a:t>Pipelines with GraphMap or Minimap end up with similar accuracy results.</a:t>
            </a:r>
          </a:p>
        </p:txBody>
      </p:sp>
      <p:sp>
        <p:nvSpPr>
          <p:cNvPr id="7" name="Rounded Rectangle 6">
            <a:extLst>
              <a:ext uri="{FF2B5EF4-FFF2-40B4-BE49-F238E27FC236}">
                <a16:creationId xmlns:a16="http://schemas.microsoft.com/office/drawing/2014/main" id="{0644DF28-D0E7-3A4A-B4FA-7DA2D713B75D}"/>
              </a:ext>
            </a:extLst>
          </p:cNvPr>
          <p:cNvSpPr/>
          <p:nvPr/>
        </p:nvSpPr>
        <p:spPr>
          <a:xfrm>
            <a:off x="942974" y="2400300"/>
            <a:ext cx="3471863" cy="2914650"/>
          </a:xfrm>
          <a:prstGeom prst="roundRect">
            <a:avLst/>
          </a:prstGeom>
          <a:solidFill>
            <a:schemeClr val="accent2">
              <a:lumMod val="75000"/>
              <a:alpha val="2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7324D1-CF2C-0948-931C-08DF5FAB5879}"/>
              </a:ext>
            </a:extLst>
          </p:cNvPr>
          <p:cNvSpPr/>
          <p:nvPr/>
        </p:nvSpPr>
        <p:spPr>
          <a:xfrm>
            <a:off x="4570328" y="2400300"/>
            <a:ext cx="3471863" cy="2914650"/>
          </a:xfrm>
          <a:prstGeom prst="roundRect">
            <a:avLst/>
          </a:prstGeom>
          <a:solidFill>
            <a:schemeClr val="accent2">
              <a:lumMod val="75000"/>
              <a:alpha val="2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06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mph" presetSubtype="0" grpId="1" nodeType="clickEffect">
                                  <p:stCondLst>
                                    <p:cond delay="0"/>
                                  </p:stCondLst>
                                  <p:childTnLst>
                                    <p:set>
                                      <p:cBhvr>
                                        <p:cTn id="22" dur="indefinite"/>
                                        <p:tgtEl>
                                          <p:spTgt spid="5">
                                            <p:graphicEl>
                                              <a:chart seriesIdx="0" categoryIdx="-4" bldStep="series"/>
                                            </p:graphicEl>
                                          </p:spTgt>
                                        </p:tgtEl>
                                        <p:attrNameLst>
                                          <p:attrName>style.opacity</p:attrName>
                                        </p:attrNameLst>
                                      </p:cBhvr>
                                      <p:to>
                                        <p:strVal val="0.25"/>
                                      </p:to>
                                    </p:set>
                                    <p:animEffect filter="image" prLst="opacity: 0.25">
                                      <p:cBhvr rctx="IE">
                                        <p:cTn id="23" dur="indefinite"/>
                                        <p:tgtEl>
                                          <p:spTgt spid="5">
                                            <p:graphicEl>
                                              <a:chart seriesIdx="0" categoryIdx="-4" bldStep="series"/>
                                            </p:graphicEl>
                                          </p:spTgt>
                                        </p:tgtEl>
                                      </p:cBhvr>
                                    </p:animEffect>
                                  </p:childTnLst>
                                </p:cTn>
                              </p:par>
                              <p:par>
                                <p:cTn id="24" presetID="9" presetClass="emph" presetSubtype="0" grpId="1" nodeType="withEffect">
                                  <p:stCondLst>
                                    <p:cond delay="0"/>
                                  </p:stCondLst>
                                  <p:childTnLst>
                                    <p:set>
                                      <p:cBhvr>
                                        <p:cTn id="25" dur="indefinite"/>
                                        <p:tgtEl>
                                          <p:spTgt spid="5">
                                            <p:graphicEl>
                                              <a:chart seriesIdx="1" categoryIdx="-4" bldStep="series"/>
                                            </p:graphicEl>
                                          </p:spTgt>
                                        </p:tgtEl>
                                        <p:attrNameLst>
                                          <p:attrName>style.opacity</p:attrName>
                                        </p:attrNameLst>
                                      </p:cBhvr>
                                      <p:to>
                                        <p:strVal val="0.25"/>
                                      </p:to>
                                    </p:set>
                                    <p:animEffect filter="image" prLst="opacity: 0.25">
                                      <p:cBhvr rctx="IE">
                                        <p:cTn id="26" dur="indefinite"/>
                                        <p:tgtEl>
                                          <p:spTgt spid="5">
                                            <p:graphicEl>
                                              <a:chart seriesIdx="1" categoryIdx="-4" bldStep="series"/>
                                            </p:graphicEl>
                                          </p:spTgt>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5">
                                            <p:graphicEl>
                                              <a:chart seriesIdx="2" categoryIdx="-4" bldStep="series"/>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chart seriesIdx="3" categoryIdx="-4" bldStep="series"/>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Graphic spid="5" grpId="1" uiExpand="1">
        <p:bldSub>
          <a:bldChart bld="series"/>
        </p:bldSub>
      </p:bldGraphic>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0F66-A6C3-A44D-A968-368401518C9C}"/>
              </a:ext>
            </a:extLst>
          </p:cNvPr>
          <p:cNvSpPr>
            <a:spLocks noGrp="1"/>
          </p:cNvSpPr>
          <p:nvPr>
            <p:ph type="title"/>
          </p:nvPr>
        </p:nvSpPr>
        <p:spPr/>
        <p:txBody>
          <a:bodyPr>
            <a:normAutofit fontScale="90000"/>
          </a:bodyPr>
          <a:lstStyle/>
          <a:p>
            <a:r>
              <a:rPr lang="en-US" sz="4200" dirty="0"/>
              <a:t>R-to-R Overlap Finding </a:t>
            </a:r>
            <a:r>
              <a:rPr lang="en-US" sz="4400" dirty="0"/>
              <a:t>–</a:t>
            </a:r>
            <a:r>
              <a:rPr lang="en-US" sz="4200" dirty="0"/>
              <a:t> Performance</a:t>
            </a:r>
          </a:p>
        </p:txBody>
      </p:sp>
      <p:sp>
        <p:nvSpPr>
          <p:cNvPr id="4" name="Slide Number Placeholder 3">
            <a:extLst>
              <a:ext uri="{FF2B5EF4-FFF2-40B4-BE49-F238E27FC236}">
                <a16:creationId xmlns:a16="http://schemas.microsoft.com/office/drawing/2014/main" id="{4F32B8E7-9397-7548-A1ED-863BC981E117}"/>
              </a:ext>
            </a:extLst>
          </p:cNvPr>
          <p:cNvSpPr>
            <a:spLocks noGrp="1"/>
          </p:cNvSpPr>
          <p:nvPr>
            <p:ph type="sldNum" sz="quarter" idx="10"/>
          </p:nvPr>
        </p:nvSpPr>
        <p:spPr/>
        <p:txBody>
          <a:bodyPr/>
          <a:lstStyle/>
          <a:p>
            <a:fld id="{C56C0957-1248-5A44-8C69-001B17EA42C9}" type="slidenum">
              <a:rPr lang="en-US" smtClean="0"/>
              <a:pPr/>
              <a:t>29</a:t>
            </a:fld>
            <a:endParaRPr lang="en-US" dirty="0"/>
          </a:p>
        </p:txBody>
      </p:sp>
      <p:pic>
        <p:nvPicPr>
          <p:cNvPr id="7" name="Picture 6">
            <a:extLst>
              <a:ext uri="{FF2B5EF4-FFF2-40B4-BE49-F238E27FC236}">
                <a16:creationId xmlns:a16="http://schemas.microsoft.com/office/drawing/2014/main" id="{B8C8C17B-72F9-0F4A-ACB3-87C2C59FA6BF}"/>
              </a:ext>
            </a:extLst>
          </p:cNvPr>
          <p:cNvPicPr>
            <a:picLocks noChangeAspect="1"/>
          </p:cNvPicPr>
          <p:nvPr/>
        </p:nvPicPr>
        <p:blipFill rotWithShape="1">
          <a:blip r:embed="rId3"/>
          <a:srcRect t="10688" b="59615"/>
          <a:stretch/>
        </p:blipFill>
        <p:spPr>
          <a:xfrm>
            <a:off x="112542" y="2194739"/>
            <a:ext cx="4626216" cy="2076956"/>
          </a:xfrm>
          <a:prstGeom prst="rect">
            <a:avLst/>
          </a:prstGeom>
        </p:spPr>
      </p:pic>
      <p:pic>
        <p:nvPicPr>
          <p:cNvPr id="3" name="Picture 2">
            <a:extLst>
              <a:ext uri="{FF2B5EF4-FFF2-40B4-BE49-F238E27FC236}">
                <a16:creationId xmlns:a16="http://schemas.microsoft.com/office/drawing/2014/main" id="{A0E1CE22-AE86-A646-8F95-9CF627D9E9B5}"/>
              </a:ext>
            </a:extLst>
          </p:cNvPr>
          <p:cNvPicPr>
            <a:picLocks noChangeAspect="1"/>
          </p:cNvPicPr>
          <p:nvPr/>
        </p:nvPicPr>
        <p:blipFill rotWithShape="1">
          <a:blip r:embed="rId3"/>
          <a:srcRect t="39633" b="30246"/>
          <a:stretch/>
        </p:blipFill>
        <p:spPr>
          <a:xfrm>
            <a:off x="4517784" y="2165075"/>
            <a:ext cx="4626216" cy="2106620"/>
          </a:xfrm>
          <a:prstGeom prst="rect">
            <a:avLst/>
          </a:prstGeom>
        </p:spPr>
      </p:pic>
      <p:pic>
        <p:nvPicPr>
          <p:cNvPr id="8" name="Picture 7">
            <a:extLst>
              <a:ext uri="{FF2B5EF4-FFF2-40B4-BE49-F238E27FC236}">
                <a16:creationId xmlns:a16="http://schemas.microsoft.com/office/drawing/2014/main" id="{1287986A-EECC-614C-B081-814A01F5A70F}"/>
              </a:ext>
            </a:extLst>
          </p:cNvPr>
          <p:cNvPicPr>
            <a:picLocks noChangeAspect="1"/>
          </p:cNvPicPr>
          <p:nvPr/>
        </p:nvPicPr>
        <p:blipFill rotWithShape="1">
          <a:blip r:embed="rId3"/>
          <a:srcRect b="89313"/>
          <a:stretch/>
        </p:blipFill>
        <p:spPr>
          <a:xfrm>
            <a:off x="2281752" y="1372655"/>
            <a:ext cx="4626216" cy="747404"/>
          </a:xfrm>
          <a:prstGeom prst="rect">
            <a:avLst/>
          </a:prstGeom>
        </p:spPr>
      </p:pic>
      <p:sp>
        <p:nvSpPr>
          <p:cNvPr id="9" name="TextBox 8">
            <a:extLst>
              <a:ext uri="{FF2B5EF4-FFF2-40B4-BE49-F238E27FC236}">
                <a16:creationId xmlns:a16="http://schemas.microsoft.com/office/drawing/2014/main" id="{47FFEFFC-CD02-2441-BB18-90DB009A96BF}"/>
              </a:ext>
            </a:extLst>
          </p:cNvPr>
          <p:cNvSpPr txBox="1"/>
          <p:nvPr/>
        </p:nvSpPr>
        <p:spPr>
          <a:xfrm>
            <a:off x="480060" y="4346375"/>
            <a:ext cx="8229600" cy="1714928"/>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6: </a:t>
            </a:r>
            <a:r>
              <a:rPr lang="en-US" sz="2400" i="1" dirty="0">
                <a:solidFill>
                  <a:schemeClr val="tx1">
                    <a:lumMod val="75000"/>
                    <a:lumOff val="25000"/>
                  </a:schemeClr>
                </a:solidFill>
              </a:rPr>
              <a:t>The memory usage of both GraphMap and Minimap is dependent on the hash table size but independent of number of threads. Minimap requires 4.6x less memory than GraphMap, on average.</a:t>
            </a:r>
          </a:p>
        </p:txBody>
      </p:sp>
    </p:spTree>
    <p:extLst>
      <p:ext uri="{BB962C8B-B14F-4D97-AF65-F5344CB8AC3E}">
        <p14:creationId xmlns:p14="http://schemas.microsoft.com/office/powerpoint/2010/main" val="1082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37F34-DE55-E646-84F3-5962CE351891}"/>
              </a:ext>
            </a:extLst>
          </p:cNvPr>
          <p:cNvSpPr>
            <a:spLocks noGrp="1"/>
          </p:cNvSpPr>
          <p:nvPr>
            <p:ph type="title"/>
          </p:nvPr>
        </p:nvSpPr>
        <p:spPr/>
        <p:txBody>
          <a:bodyPr/>
          <a:lstStyle/>
          <a:p>
            <a:r>
              <a:rPr lang="en-US" dirty="0"/>
              <a:t>Executive Summary</a:t>
            </a:r>
          </a:p>
        </p:txBody>
      </p:sp>
      <p:sp>
        <p:nvSpPr>
          <p:cNvPr id="3" name="Content Placeholder 2">
            <a:extLst>
              <a:ext uri="{FF2B5EF4-FFF2-40B4-BE49-F238E27FC236}">
                <a16:creationId xmlns:a16="http://schemas.microsoft.com/office/drawing/2014/main" id="{29AD1D57-385A-0742-9FBC-E807E169CF37}"/>
              </a:ext>
            </a:extLst>
          </p:cNvPr>
          <p:cNvSpPr>
            <a:spLocks noGrp="1"/>
          </p:cNvSpPr>
          <p:nvPr>
            <p:ph idx="1"/>
          </p:nvPr>
        </p:nvSpPr>
        <p:spPr/>
        <p:txBody>
          <a:bodyPr>
            <a:noAutofit/>
          </a:bodyPr>
          <a:lstStyle/>
          <a:p>
            <a:pPr marL="407988" indent="-273050">
              <a:lnSpc>
                <a:spcPct val="100000"/>
              </a:lnSpc>
              <a:spcBef>
                <a:spcPts val="300"/>
              </a:spcBef>
              <a:spcAft>
                <a:spcPts val="0"/>
              </a:spcAft>
              <a:buFont typeface="Wingdings" pitchFamily="2" charset="2"/>
              <a:buChar char="q"/>
            </a:pPr>
            <a:r>
              <a:rPr lang="en-US" sz="1900" b="1" dirty="0"/>
              <a:t>Motivation: </a:t>
            </a:r>
            <a:r>
              <a:rPr lang="en-US" sz="1900" b="1" dirty="0">
                <a:solidFill>
                  <a:schemeClr val="tx1"/>
                </a:solidFill>
                <a:ea typeface="Century" charset="0"/>
                <a:cs typeface="Century" charset="0"/>
              </a:rPr>
              <a:t>Nanopore sequencing </a:t>
            </a:r>
            <a:r>
              <a:rPr lang="en-US" sz="1900" dirty="0">
                <a:solidFill>
                  <a:schemeClr val="tx1"/>
                </a:solidFill>
                <a:ea typeface="Century" charset="0"/>
                <a:cs typeface="Century" charset="0"/>
              </a:rPr>
              <a:t>is an emerging and a promising technology </a:t>
            </a:r>
            <a:r>
              <a:rPr lang="en-US" sz="1900" dirty="0"/>
              <a:t>with its ability to generate </a:t>
            </a:r>
            <a:r>
              <a:rPr lang="en-US" sz="1900" b="1" dirty="0">
                <a:solidFill>
                  <a:srgbClr val="0070C0"/>
                </a:solidFill>
              </a:rPr>
              <a:t>long reads </a:t>
            </a:r>
            <a:r>
              <a:rPr lang="en-US" sz="1900" dirty="0"/>
              <a:t>and provide </a:t>
            </a:r>
            <a:r>
              <a:rPr lang="en-US" sz="1900" b="1" dirty="0">
                <a:solidFill>
                  <a:srgbClr val="0070C0"/>
                </a:solidFill>
              </a:rPr>
              <a:t>portability</a:t>
            </a:r>
            <a:r>
              <a:rPr lang="en-US" sz="1900" dirty="0"/>
              <a:t>. </a:t>
            </a:r>
            <a:endParaRPr lang="en-US" sz="1900" b="1" dirty="0"/>
          </a:p>
          <a:p>
            <a:pPr marL="407988" indent="-273050">
              <a:lnSpc>
                <a:spcPct val="100000"/>
              </a:lnSpc>
              <a:spcBef>
                <a:spcPts val="300"/>
              </a:spcBef>
              <a:spcAft>
                <a:spcPts val="0"/>
              </a:spcAft>
              <a:buFont typeface="Wingdings" pitchFamily="2" charset="2"/>
              <a:buChar char="q"/>
            </a:pPr>
            <a:r>
              <a:rPr lang="en-US" sz="1900" b="1" dirty="0"/>
              <a:t>Problem: </a:t>
            </a:r>
          </a:p>
          <a:p>
            <a:pPr marL="700596" lvl="1" indent="-273050">
              <a:lnSpc>
                <a:spcPct val="100000"/>
              </a:lnSpc>
              <a:spcBef>
                <a:spcPts val="300"/>
              </a:spcBef>
              <a:spcAft>
                <a:spcPts val="0"/>
              </a:spcAft>
              <a:buFont typeface="Wingdings" pitchFamily="2" charset="2"/>
              <a:buChar char="q"/>
            </a:pPr>
            <a:r>
              <a:rPr lang="en-US" sz="1900" b="1" dirty="0">
                <a:solidFill>
                  <a:srgbClr val="C00000"/>
                </a:solidFill>
              </a:rPr>
              <a:t>High error rates </a:t>
            </a:r>
            <a:r>
              <a:rPr lang="en-US" sz="1900" dirty="0"/>
              <a:t>of the technology </a:t>
            </a:r>
          </a:p>
          <a:p>
            <a:pPr marL="700596" lvl="1" indent="-273050">
              <a:lnSpc>
                <a:spcPct val="100000"/>
              </a:lnSpc>
              <a:spcBef>
                <a:spcPts val="300"/>
              </a:spcBef>
              <a:spcAft>
                <a:spcPts val="0"/>
              </a:spcAft>
              <a:buFont typeface="Wingdings" pitchFamily="2" charset="2"/>
              <a:buChar char="q"/>
            </a:pPr>
            <a:r>
              <a:rPr lang="en-US" sz="1900" b="1" dirty="0"/>
              <a:t>Critical importance of the tools </a:t>
            </a:r>
            <a:r>
              <a:rPr lang="en-US" sz="1900" dirty="0"/>
              <a:t>to 1) overcome the high error rates of the technology, and 2) enable fast, real-time data analysis. </a:t>
            </a:r>
          </a:p>
          <a:p>
            <a:pPr marL="407988" indent="-273050">
              <a:lnSpc>
                <a:spcPct val="100000"/>
              </a:lnSpc>
              <a:spcBef>
                <a:spcPts val="300"/>
              </a:spcBef>
              <a:spcAft>
                <a:spcPts val="0"/>
              </a:spcAft>
              <a:buFont typeface="Wingdings" pitchFamily="2" charset="2"/>
              <a:buChar char="q"/>
            </a:pPr>
            <a:r>
              <a:rPr lang="en-US" sz="1900" b="1" dirty="0"/>
              <a:t>Goal: </a:t>
            </a:r>
            <a:r>
              <a:rPr lang="en-US" sz="1900" dirty="0"/>
              <a:t>Analyze the multiple steps and the associated tools in the genome assembly pipeline using nanopore sequence data.</a:t>
            </a:r>
          </a:p>
          <a:p>
            <a:pPr marL="407988" indent="-273050">
              <a:lnSpc>
                <a:spcPct val="100000"/>
              </a:lnSpc>
              <a:spcBef>
                <a:spcPts val="300"/>
              </a:spcBef>
              <a:spcAft>
                <a:spcPts val="0"/>
              </a:spcAft>
              <a:buFont typeface="Wingdings" pitchFamily="2" charset="2"/>
              <a:buChar char="q"/>
            </a:pPr>
            <a:r>
              <a:rPr lang="en-US" sz="1900" b="1" dirty="0"/>
              <a:t>Key Contributions:</a:t>
            </a:r>
          </a:p>
          <a:p>
            <a:pPr marL="713296" lvl="1" indent="-285750">
              <a:lnSpc>
                <a:spcPct val="100000"/>
              </a:lnSpc>
              <a:spcBef>
                <a:spcPts val="300"/>
              </a:spcBef>
              <a:spcAft>
                <a:spcPts val="0"/>
              </a:spcAft>
              <a:buFont typeface="Courier New" panose="02070309020205020404" pitchFamily="49" charset="0"/>
              <a:buChar char="o"/>
            </a:pPr>
            <a:r>
              <a:rPr lang="en-US" sz="1900" dirty="0"/>
              <a:t>Analysis of the tools in multiple dimensions: </a:t>
            </a:r>
            <a:r>
              <a:rPr lang="en-US" sz="1900" b="1" dirty="0"/>
              <a:t>accuracy</a:t>
            </a:r>
            <a:r>
              <a:rPr lang="en-US" sz="1900" dirty="0"/>
              <a:t>, </a:t>
            </a:r>
            <a:r>
              <a:rPr lang="en-US" sz="1900" b="1" dirty="0"/>
              <a:t>performance</a:t>
            </a:r>
            <a:r>
              <a:rPr lang="en-US" sz="1900" dirty="0"/>
              <a:t>, </a:t>
            </a:r>
            <a:r>
              <a:rPr lang="en-US" sz="1900" b="1" dirty="0"/>
              <a:t>memory</a:t>
            </a:r>
            <a:r>
              <a:rPr lang="en-US" sz="1900" dirty="0"/>
              <a:t> </a:t>
            </a:r>
            <a:r>
              <a:rPr lang="en-US" sz="1900" b="1" dirty="0"/>
              <a:t>usage</a:t>
            </a:r>
            <a:r>
              <a:rPr lang="en-US" sz="1900" dirty="0"/>
              <a:t> and </a:t>
            </a:r>
            <a:r>
              <a:rPr lang="en-US" sz="1900" b="1" dirty="0"/>
              <a:t>scalability</a:t>
            </a:r>
            <a:r>
              <a:rPr lang="en-US" sz="1900" dirty="0"/>
              <a:t>.</a:t>
            </a:r>
          </a:p>
          <a:p>
            <a:pPr marL="713296" lvl="1" indent="-285750">
              <a:lnSpc>
                <a:spcPct val="100000"/>
              </a:lnSpc>
              <a:spcBef>
                <a:spcPts val="300"/>
              </a:spcBef>
              <a:spcAft>
                <a:spcPts val="0"/>
              </a:spcAft>
              <a:buFont typeface="Courier New" panose="02070309020205020404" pitchFamily="49" charset="0"/>
              <a:buChar char="o"/>
            </a:pPr>
            <a:r>
              <a:rPr lang="en-US" sz="1900" dirty="0"/>
              <a:t>New </a:t>
            </a:r>
            <a:r>
              <a:rPr lang="en-US" sz="1900" b="1" dirty="0"/>
              <a:t>bottlenecks</a:t>
            </a:r>
            <a:r>
              <a:rPr lang="en-US" sz="1900" dirty="0"/>
              <a:t> and </a:t>
            </a:r>
            <a:r>
              <a:rPr lang="en-US" sz="1900" b="1" dirty="0"/>
              <a:t>tradeoffs</a:t>
            </a:r>
            <a:r>
              <a:rPr lang="en-US" sz="1900" dirty="0"/>
              <a:t> that different combinations of tools lead to</a:t>
            </a:r>
          </a:p>
          <a:p>
            <a:pPr marL="713296" lvl="1" indent="-285750">
              <a:lnSpc>
                <a:spcPct val="100000"/>
              </a:lnSpc>
              <a:spcBef>
                <a:spcPts val="300"/>
              </a:spcBef>
              <a:spcAft>
                <a:spcPts val="0"/>
              </a:spcAft>
              <a:buFont typeface="Courier New" panose="02070309020205020404" pitchFamily="49" charset="0"/>
              <a:buChar char="o"/>
            </a:pPr>
            <a:r>
              <a:rPr lang="en-US" sz="1900" b="1" dirty="0"/>
              <a:t>Guidelines</a:t>
            </a:r>
            <a:r>
              <a:rPr lang="en-US" sz="1900" dirty="0"/>
              <a:t> for both </a:t>
            </a:r>
            <a:r>
              <a:rPr lang="en-US" sz="1900" b="1" dirty="0"/>
              <a:t>practitioners </a:t>
            </a:r>
            <a:r>
              <a:rPr lang="en-US" sz="1900" dirty="0"/>
              <a:t> and </a:t>
            </a:r>
            <a:r>
              <a:rPr lang="en-US" sz="1900" b="1" dirty="0"/>
              <a:t>tool</a:t>
            </a:r>
            <a:r>
              <a:rPr lang="en-US" sz="1900" dirty="0"/>
              <a:t> </a:t>
            </a:r>
            <a:r>
              <a:rPr lang="en-US" sz="1900" b="1" dirty="0"/>
              <a:t>developers</a:t>
            </a:r>
            <a:endParaRPr lang="en-US" sz="1900" dirty="0"/>
          </a:p>
        </p:txBody>
      </p:sp>
      <p:sp>
        <p:nvSpPr>
          <p:cNvPr id="4" name="Slide Number Placeholder 3">
            <a:extLst>
              <a:ext uri="{FF2B5EF4-FFF2-40B4-BE49-F238E27FC236}">
                <a16:creationId xmlns:a16="http://schemas.microsoft.com/office/drawing/2014/main" id="{1FE48337-04EB-D04A-88B2-FBB01BFF92D6}"/>
              </a:ext>
            </a:extLst>
          </p:cNvPr>
          <p:cNvSpPr>
            <a:spLocks noGrp="1"/>
          </p:cNvSpPr>
          <p:nvPr>
            <p:ph type="sldNum" sz="quarter" idx="10"/>
          </p:nvPr>
        </p:nvSpPr>
        <p:spPr/>
        <p:txBody>
          <a:bodyPr/>
          <a:lstStyle/>
          <a:p>
            <a:fld id="{C56C0957-1248-5A44-8C69-001B17EA42C9}" type="slidenum">
              <a:rPr lang="en-US" smtClean="0"/>
              <a:pPr/>
              <a:t>3</a:t>
            </a:fld>
            <a:endParaRPr lang="en-US" dirty="0"/>
          </a:p>
        </p:txBody>
      </p:sp>
    </p:spTree>
    <p:extLst>
      <p:ext uri="{BB962C8B-B14F-4D97-AF65-F5344CB8AC3E}">
        <p14:creationId xmlns:p14="http://schemas.microsoft.com/office/powerpoint/2010/main" val="1281783278"/>
      </p:ext>
    </p:extLst>
  </p:cSld>
  <p:clrMapOvr>
    <a:masterClrMapping/>
  </p:clrMapOvr>
  <mc:AlternateContent xmlns:mc="http://schemas.openxmlformats.org/markup-compatibility/2006" xmlns:p14="http://schemas.microsoft.com/office/powerpoint/2010/main">
    <mc:Choice Requires="p14">
      <p:transition spd="slow" p14:dur="2000" advTm="11052"/>
    </mc:Choice>
    <mc:Fallback xmlns="">
      <p:transition spd="slow" advTm="110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0F66-A6C3-A44D-A968-368401518C9C}"/>
              </a:ext>
            </a:extLst>
          </p:cNvPr>
          <p:cNvSpPr>
            <a:spLocks noGrp="1"/>
          </p:cNvSpPr>
          <p:nvPr>
            <p:ph type="title"/>
          </p:nvPr>
        </p:nvSpPr>
        <p:spPr/>
        <p:txBody>
          <a:bodyPr>
            <a:normAutofit fontScale="90000"/>
          </a:bodyPr>
          <a:lstStyle/>
          <a:p>
            <a:r>
              <a:rPr lang="en-US" sz="4200" dirty="0"/>
              <a:t>R-to-R Overlap Finding </a:t>
            </a:r>
            <a:r>
              <a:rPr lang="en-US" sz="4400" dirty="0"/>
              <a:t>–</a:t>
            </a:r>
            <a:r>
              <a:rPr lang="en-US" sz="4200" dirty="0"/>
              <a:t> Performance</a:t>
            </a:r>
          </a:p>
        </p:txBody>
      </p:sp>
      <p:sp>
        <p:nvSpPr>
          <p:cNvPr id="4" name="Slide Number Placeholder 3">
            <a:extLst>
              <a:ext uri="{FF2B5EF4-FFF2-40B4-BE49-F238E27FC236}">
                <a16:creationId xmlns:a16="http://schemas.microsoft.com/office/drawing/2014/main" id="{4F32B8E7-9397-7548-A1ED-863BC981E117}"/>
              </a:ext>
            </a:extLst>
          </p:cNvPr>
          <p:cNvSpPr>
            <a:spLocks noGrp="1"/>
          </p:cNvSpPr>
          <p:nvPr>
            <p:ph type="sldNum" sz="quarter" idx="10"/>
          </p:nvPr>
        </p:nvSpPr>
        <p:spPr/>
        <p:txBody>
          <a:bodyPr/>
          <a:lstStyle/>
          <a:p>
            <a:fld id="{C56C0957-1248-5A44-8C69-001B17EA42C9}" type="slidenum">
              <a:rPr lang="en-US" smtClean="0"/>
              <a:pPr/>
              <a:t>30</a:t>
            </a:fld>
            <a:endParaRPr lang="en-US" dirty="0"/>
          </a:p>
        </p:txBody>
      </p:sp>
      <p:pic>
        <p:nvPicPr>
          <p:cNvPr id="7" name="Picture 6">
            <a:extLst>
              <a:ext uri="{FF2B5EF4-FFF2-40B4-BE49-F238E27FC236}">
                <a16:creationId xmlns:a16="http://schemas.microsoft.com/office/drawing/2014/main" id="{B8C8C17B-72F9-0F4A-ACB3-87C2C59FA6BF}"/>
              </a:ext>
            </a:extLst>
          </p:cNvPr>
          <p:cNvPicPr>
            <a:picLocks noChangeAspect="1"/>
          </p:cNvPicPr>
          <p:nvPr/>
        </p:nvPicPr>
        <p:blipFill rotWithShape="1">
          <a:blip r:embed="rId3"/>
          <a:srcRect t="10688" b="59615"/>
          <a:stretch/>
        </p:blipFill>
        <p:spPr>
          <a:xfrm>
            <a:off x="112542" y="2194739"/>
            <a:ext cx="4626216" cy="2076956"/>
          </a:xfrm>
          <a:prstGeom prst="rect">
            <a:avLst/>
          </a:prstGeom>
        </p:spPr>
      </p:pic>
      <p:pic>
        <p:nvPicPr>
          <p:cNvPr id="3" name="Picture 2">
            <a:extLst>
              <a:ext uri="{FF2B5EF4-FFF2-40B4-BE49-F238E27FC236}">
                <a16:creationId xmlns:a16="http://schemas.microsoft.com/office/drawing/2014/main" id="{A0E1CE22-AE86-A646-8F95-9CF627D9E9B5}"/>
              </a:ext>
            </a:extLst>
          </p:cNvPr>
          <p:cNvPicPr>
            <a:picLocks noChangeAspect="1"/>
          </p:cNvPicPr>
          <p:nvPr/>
        </p:nvPicPr>
        <p:blipFill rotWithShape="1">
          <a:blip r:embed="rId3"/>
          <a:srcRect t="39633" b="30246"/>
          <a:stretch/>
        </p:blipFill>
        <p:spPr>
          <a:xfrm>
            <a:off x="4517784" y="2165075"/>
            <a:ext cx="4626216" cy="2106620"/>
          </a:xfrm>
          <a:prstGeom prst="rect">
            <a:avLst/>
          </a:prstGeom>
        </p:spPr>
      </p:pic>
      <p:pic>
        <p:nvPicPr>
          <p:cNvPr id="8" name="Picture 7">
            <a:extLst>
              <a:ext uri="{FF2B5EF4-FFF2-40B4-BE49-F238E27FC236}">
                <a16:creationId xmlns:a16="http://schemas.microsoft.com/office/drawing/2014/main" id="{1287986A-EECC-614C-B081-814A01F5A70F}"/>
              </a:ext>
            </a:extLst>
          </p:cNvPr>
          <p:cNvPicPr>
            <a:picLocks noChangeAspect="1"/>
          </p:cNvPicPr>
          <p:nvPr/>
        </p:nvPicPr>
        <p:blipFill rotWithShape="1">
          <a:blip r:embed="rId3"/>
          <a:srcRect b="89313"/>
          <a:stretch/>
        </p:blipFill>
        <p:spPr>
          <a:xfrm>
            <a:off x="2281752" y="1372655"/>
            <a:ext cx="4626216" cy="747404"/>
          </a:xfrm>
          <a:prstGeom prst="rect">
            <a:avLst/>
          </a:prstGeom>
        </p:spPr>
      </p:pic>
      <p:sp>
        <p:nvSpPr>
          <p:cNvPr id="10" name="TextBox 9">
            <a:extLst>
              <a:ext uri="{FF2B5EF4-FFF2-40B4-BE49-F238E27FC236}">
                <a16:creationId xmlns:a16="http://schemas.microsoft.com/office/drawing/2014/main" id="{F8759B9A-7315-A447-8C65-D42E02674643}"/>
              </a:ext>
            </a:extLst>
          </p:cNvPr>
          <p:cNvSpPr txBox="1"/>
          <p:nvPr/>
        </p:nvSpPr>
        <p:spPr>
          <a:xfrm>
            <a:off x="480060" y="4346375"/>
            <a:ext cx="8229600" cy="1714928"/>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7: </a:t>
            </a:r>
            <a:r>
              <a:rPr lang="en-US" sz="2400" i="1" dirty="0">
                <a:solidFill>
                  <a:schemeClr val="tx1">
                    <a:lumMod val="75000"/>
                    <a:lumOff val="25000"/>
                  </a:schemeClr>
                </a:solidFill>
              </a:rPr>
              <a:t>Minimap is 2.5x faster than GraphMap, on average. Since in Minimap, the size of dataset that needs to be scanned is greatly shrunk by storing minimizers instead of k-mers, it performs much less computation than GraphMap. </a:t>
            </a:r>
          </a:p>
        </p:txBody>
      </p:sp>
    </p:spTree>
    <p:extLst>
      <p:ext uri="{BB962C8B-B14F-4D97-AF65-F5344CB8AC3E}">
        <p14:creationId xmlns:p14="http://schemas.microsoft.com/office/powerpoint/2010/main" val="190827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D5E6-C286-6A45-8994-EECD5D9DECC4}"/>
              </a:ext>
            </a:extLst>
          </p:cNvPr>
          <p:cNvSpPr>
            <a:spLocks noGrp="1"/>
          </p:cNvSpPr>
          <p:nvPr>
            <p:ph type="title"/>
          </p:nvPr>
        </p:nvSpPr>
        <p:spPr/>
        <p:txBody>
          <a:bodyPr>
            <a:noAutofit/>
          </a:bodyPr>
          <a:lstStyle/>
          <a:p>
            <a:r>
              <a:rPr lang="en-US" sz="4150" dirty="0"/>
              <a:t>R-to-R Overlap Finding – Summary</a:t>
            </a:r>
          </a:p>
        </p:txBody>
      </p:sp>
      <p:sp>
        <p:nvSpPr>
          <p:cNvPr id="3" name="Content Placeholder 2">
            <a:extLst>
              <a:ext uri="{FF2B5EF4-FFF2-40B4-BE49-F238E27FC236}">
                <a16:creationId xmlns:a16="http://schemas.microsoft.com/office/drawing/2014/main" id="{130CDA9A-B7E2-4D42-B6A0-18E285CCE5A8}"/>
              </a:ext>
            </a:extLst>
          </p:cNvPr>
          <p:cNvSpPr>
            <a:spLocks noGrp="1"/>
          </p:cNvSpPr>
          <p:nvPr>
            <p:ph idx="1"/>
          </p:nvPr>
        </p:nvSpPr>
        <p:spPr/>
        <p:txBody>
          <a:bodyPr>
            <a:noAutofit/>
          </a:bodyPr>
          <a:lstStyle/>
          <a:p>
            <a:pPr marL="534988" indent="-444500">
              <a:lnSpc>
                <a:spcPct val="100000"/>
              </a:lnSpc>
              <a:spcBef>
                <a:spcPts val="2400"/>
              </a:spcBef>
              <a:spcAft>
                <a:spcPts val="2400"/>
              </a:spcAft>
              <a:buFont typeface="Wingdings" pitchFamily="2" charset="2"/>
              <a:buChar char="q"/>
            </a:pPr>
            <a:endParaRPr lang="en-US" sz="2400" dirty="0"/>
          </a:p>
          <a:p>
            <a:pPr marL="534988" indent="-444500">
              <a:lnSpc>
                <a:spcPct val="100000"/>
              </a:lnSpc>
              <a:spcBef>
                <a:spcPts val="2400"/>
              </a:spcBef>
              <a:spcAft>
                <a:spcPts val="2400"/>
              </a:spcAft>
              <a:buFont typeface="Wingdings" pitchFamily="2" charset="2"/>
              <a:buChar char="q"/>
            </a:pPr>
            <a:r>
              <a:rPr lang="en-US" sz="2400" dirty="0"/>
              <a:t>Storing minimizers instead of all </a:t>
            </a:r>
            <a:r>
              <a:rPr lang="en-US" sz="2400" i="1" dirty="0"/>
              <a:t>k</a:t>
            </a:r>
            <a:r>
              <a:rPr lang="en-US" sz="2400" dirty="0"/>
              <a:t>-mers, as done by Minimap, does </a:t>
            </a:r>
            <a:r>
              <a:rPr lang="en-US" sz="2400" i="1" dirty="0"/>
              <a:t>not</a:t>
            </a:r>
            <a:r>
              <a:rPr lang="en-US" sz="2400" dirty="0"/>
              <a:t> affect the overall accuracy of the first three steps of the pipeline. </a:t>
            </a:r>
          </a:p>
          <a:p>
            <a:pPr marL="534988" indent="-444500">
              <a:lnSpc>
                <a:spcPct val="100000"/>
              </a:lnSpc>
              <a:spcBef>
                <a:spcPts val="2400"/>
              </a:spcBef>
              <a:spcAft>
                <a:spcPts val="2400"/>
              </a:spcAft>
              <a:buFont typeface="Wingdings" pitchFamily="2" charset="2"/>
              <a:buChar char="q"/>
            </a:pPr>
            <a:r>
              <a:rPr lang="en-US" sz="2400" dirty="0"/>
              <a:t>By storing minimizers, Minimap has a much lower memory usage and thus much higher performance than GraphMap.</a:t>
            </a:r>
          </a:p>
        </p:txBody>
      </p:sp>
      <p:sp>
        <p:nvSpPr>
          <p:cNvPr id="4" name="Slide Number Placeholder 3">
            <a:extLst>
              <a:ext uri="{FF2B5EF4-FFF2-40B4-BE49-F238E27FC236}">
                <a16:creationId xmlns:a16="http://schemas.microsoft.com/office/drawing/2014/main" id="{58807989-3393-8C42-B608-BC2BE55431AF}"/>
              </a:ext>
            </a:extLst>
          </p:cNvPr>
          <p:cNvSpPr>
            <a:spLocks noGrp="1"/>
          </p:cNvSpPr>
          <p:nvPr>
            <p:ph type="sldNum" sz="quarter" idx="10"/>
          </p:nvPr>
        </p:nvSpPr>
        <p:spPr/>
        <p:txBody>
          <a:bodyPr/>
          <a:lstStyle/>
          <a:p>
            <a:fld id="{C56C0957-1248-5A44-8C69-001B17EA42C9}" type="slidenum">
              <a:rPr lang="en-US" smtClean="0"/>
              <a:pPr/>
              <a:t>31</a:t>
            </a:fld>
            <a:endParaRPr lang="en-US" dirty="0"/>
          </a:p>
        </p:txBody>
      </p:sp>
    </p:spTree>
    <p:extLst>
      <p:ext uri="{BB962C8B-B14F-4D97-AF65-F5344CB8AC3E}">
        <p14:creationId xmlns:p14="http://schemas.microsoft.com/office/powerpoint/2010/main" val="2153597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64214"/>
          </a:xfrm>
        </p:spPr>
        <p:txBody>
          <a:bodyPr/>
          <a:lstStyle/>
          <a:p>
            <a:r>
              <a:rPr lang="en-US" dirty="0"/>
              <a:t>Outline</a:t>
            </a:r>
          </a:p>
        </p:txBody>
      </p:sp>
      <p:sp>
        <p:nvSpPr>
          <p:cNvPr id="3" name="Content Placeholder 2"/>
          <p:cNvSpPr>
            <a:spLocks noGrp="1"/>
          </p:cNvSpPr>
          <p:nvPr>
            <p:ph idx="4294967295"/>
          </p:nvPr>
        </p:nvSpPr>
        <p:spPr>
          <a:xfrm>
            <a:off x="822959" y="1397275"/>
            <a:ext cx="7543801" cy="4310458"/>
          </a:xfrm>
        </p:spPr>
        <p:txBody>
          <a:bodyPr>
            <a:noAutofit/>
          </a:bodyPr>
          <a:lstStyle/>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Background and Motivation</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Experimental Methodology</a:t>
            </a:r>
          </a:p>
          <a:p>
            <a:pPr marL="374650" indent="-312738">
              <a:lnSpc>
                <a:spcPct val="100000"/>
              </a:lnSpc>
              <a:spcBef>
                <a:spcPts val="300"/>
              </a:spcBef>
              <a:spcAft>
                <a:spcPts val="300"/>
              </a:spcAft>
              <a:buClr>
                <a:schemeClr val="bg2">
                  <a:lumMod val="50000"/>
                </a:schemeClr>
              </a:buClr>
              <a:buFont typeface="Wingdings" charset="2"/>
              <a:buChar char="q"/>
            </a:pPr>
            <a:r>
              <a:rPr lang="en-US" sz="2400" b="1" dirty="0"/>
              <a:t>Results and Analysis</a:t>
            </a:r>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Basecalling Tools</a:t>
            </a:r>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Read-to-Read Overlap Finding Tools</a:t>
            </a:r>
          </a:p>
          <a:p>
            <a:pPr marL="728663" lvl="1" indent="-354013">
              <a:lnSpc>
                <a:spcPct val="100000"/>
              </a:lnSpc>
              <a:spcBef>
                <a:spcPts val="300"/>
              </a:spcBef>
              <a:spcAft>
                <a:spcPts val="300"/>
              </a:spcAft>
              <a:buClr>
                <a:schemeClr val="bg2">
                  <a:lumMod val="50000"/>
                </a:schemeClr>
              </a:buClr>
              <a:buFont typeface="Courier New" charset="0"/>
              <a:buChar char="o"/>
            </a:pPr>
            <a:r>
              <a:rPr lang="en-US" sz="2200" b="1" dirty="0"/>
              <a:t>Assembly Tools</a:t>
            </a:r>
          </a:p>
          <a:p>
            <a:pPr marL="911225" lvl="2" indent="-192088">
              <a:lnSpc>
                <a:spcPct val="100000"/>
              </a:lnSpc>
              <a:spcBef>
                <a:spcPts val="300"/>
              </a:spcBef>
              <a:spcAft>
                <a:spcPts val="300"/>
              </a:spcAft>
              <a:buClr>
                <a:schemeClr val="bg2">
                  <a:lumMod val="50000"/>
                </a:schemeClr>
              </a:buClr>
              <a:buFont typeface="Wingdings" pitchFamily="2" charset="2"/>
              <a:buChar char="§"/>
            </a:pPr>
            <a:r>
              <a:rPr lang="en-US" sz="1800" b="1" dirty="0"/>
              <a:t>Accuracy</a:t>
            </a:r>
          </a:p>
          <a:p>
            <a:pPr marL="911225" lvl="2" indent="-192088">
              <a:lnSpc>
                <a:spcPct val="100000"/>
              </a:lnSpc>
              <a:spcBef>
                <a:spcPts val="300"/>
              </a:spcBef>
              <a:spcAft>
                <a:spcPts val="300"/>
              </a:spcAft>
              <a:buClr>
                <a:schemeClr val="bg2">
                  <a:lumMod val="50000"/>
                </a:schemeClr>
              </a:buClr>
              <a:buFont typeface="Wingdings" pitchFamily="2" charset="2"/>
              <a:buChar char="§"/>
            </a:pPr>
            <a:r>
              <a:rPr lang="en-US" sz="1800" b="1" dirty="0"/>
              <a:t>Performance</a:t>
            </a:r>
            <a:endParaRPr lang="en-US" sz="2200" b="1" dirty="0"/>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Read Mapping and Polishing Tools (optional)</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Conclusion</a:t>
            </a:r>
          </a:p>
          <a:p>
            <a:pPr>
              <a:lnSpc>
                <a:spcPct val="100000"/>
              </a:lnSpc>
              <a:spcBef>
                <a:spcPts val="300"/>
              </a:spcBef>
              <a:spcAft>
                <a:spcPts val="300"/>
              </a:spcAft>
            </a:pPr>
            <a:endParaRPr lang="en-US" sz="2400" dirty="0"/>
          </a:p>
        </p:txBody>
      </p:sp>
      <p:sp>
        <p:nvSpPr>
          <p:cNvPr id="4" name="Slide Number Placeholder 3"/>
          <p:cNvSpPr>
            <a:spLocks noGrp="1"/>
          </p:cNvSpPr>
          <p:nvPr>
            <p:ph type="sldNum" sz="quarter" idx="10"/>
          </p:nvPr>
        </p:nvSpPr>
        <p:spPr/>
        <p:txBody>
          <a:bodyPr/>
          <a:lstStyle/>
          <a:p>
            <a:fld id="{C56C0957-1248-5A44-8C69-001B17EA42C9}" type="slidenum">
              <a:rPr lang="en-US" smtClean="0"/>
              <a:pPr/>
              <a:t>32</a:t>
            </a:fld>
            <a:endParaRPr lang="en-US" dirty="0"/>
          </a:p>
        </p:txBody>
      </p:sp>
    </p:spTree>
    <p:extLst>
      <p:ext uri="{BB962C8B-B14F-4D97-AF65-F5344CB8AC3E}">
        <p14:creationId xmlns:p14="http://schemas.microsoft.com/office/powerpoint/2010/main" val="2151137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Nanopore Genome Assembly Pipeline</a:t>
            </a:r>
          </a:p>
        </p:txBody>
      </p:sp>
      <p:sp>
        <p:nvSpPr>
          <p:cNvPr id="4" name="Slide Number Placeholder 3"/>
          <p:cNvSpPr>
            <a:spLocks noGrp="1"/>
          </p:cNvSpPr>
          <p:nvPr>
            <p:ph type="sldNum" sz="quarter" idx="10"/>
          </p:nvPr>
        </p:nvSpPr>
        <p:spPr/>
        <p:txBody>
          <a:bodyPr/>
          <a:lstStyle/>
          <a:p>
            <a:fld id="{C56C0957-1248-5A44-8C69-001B17EA42C9}" type="slidenum">
              <a:rPr lang="en-US" smtClean="0"/>
              <a:pPr/>
              <a:t>33</a:t>
            </a:fld>
            <a:endParaRPr lang="en-US" dirty="0"/>
          </a:p>
        </p:txBody>
      </p:sp>
      <p:sp>
        <p:nvSpPr>
          <p:cNvPr id="21" name="TextBox 20">
            <a:extLst>
              <a:ext uri="{FF2B5EF4-FFF2-40B4-BE49-F238E27FC236}">
                <a16:creationId xmlns:a16="http://schemas.microsoft.com/office/drawing/2014/main" id="{1A6071F8-582C-934F-A87B-0AD2023690CB}"/>
              </a:ext>
            </a:extLst>
          </p:cNvPr>
          <p:cNvSpPr txBox="1"/>
          <p:nvPr/>
        </p:nvSpPr>
        <p:spPr>
          <a:xfrm>
            <a:off x="2072642" y="1556011"/>
            <a:ext cx="4836155"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Basecalling</a:t>
            </a:r>
          </a:p>
          <a:p>
            <a:pPr algn="ctr"/>
            <a:r>
              <a:rPr lang="en-US" sz="1450" b="1" dirty="0">
                <a:solidFill>
                  <a:schemeClr val="bg1">
                    <a:lumMod val="75000"/>
                  </a:schemeClr>
                </a:solidFill>
              </a:rPr>
              <a:t>Tools:</a:t>
            </a:r>
            <a:r>
              <a:rPr lang="en-US" sz="1450" dirty="0">
                <a:solidFill>
                  <a:schemeClr val="bg1">
                    <a:lumMod val="75000"/>
                  </a:schemeClr>
                </a:solidFill>
              </a:rPr>
              <a:t> Metrichor, Nanonet, Scrappie, Nanocall, DeepNano</a:t>
            </a:r>
          </a:p>
        </p:txBody>
      </p:sp>
      <p:sp>
        <p:nvSpPr>
          <p:cNvPr id="25" name="TextBox 24">
            <a:extLst>
              <a:ext uri="{FF2B5EF4-FFF2-40B4-BE49-F238E27FC236}">
                <a16:creationId xmlns:a16="http://schemas.microsoft.com/office/drawing/2014/main" id="{E960FA9F-06AB-334A-AEF3-B736D42D011C}"/>
              </a:ext>
            </a:extLst>
          </p:cNvPr>
          <p:cNvSpPr txBox="1"/>
          <p:nvPr/>
        </p:nvSpPr>
        <p:spPr>
          <a:xfrm>
            <a:off x="2072641" y="2514600"/>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Read-to-Read Overlap Finding</a:t>
            </a:r>
          </a:p>
          <a:p>
            <a:pPr algn="ctr"/>
            <a:r>
              <a:rPr lang="en-US" sz="1450" b="1" dirty="0">
                <a:solidFill>
                  <a:schemeClr val="bg1">
                    <a:lumMod val="75000"/>
                  </a:schemeClr>
                </a:solidFill>
              </a:rPr>
              <a:t>Tools:</a:t>
            </a:r>
            <a:r>
              <a:rPr lang="en-US" sz="1450" dirty="0">
                <a:solidFill>
                  <a:schemeClr val="bg1">
                    <a:lumMod val="75000"/>
                  </a:schemeClr>
                </a:solidFill>
              </a:rPr>
              <a:t> GraphMap, Minimap</a:t>
            </a:r>
          </a:p>
        </p:txBody>
      </p:sp>
      <p:sp>
        <p:nvSpPr>
          <p:cNvPr id="30" name="TextBox 29">
            <a:extLst>
              <a:ext uri="{FF2B5EF4-FFF2-40B4-BE49-F238E27FC236}">
                <a16:creationId xmlns:a16="http://schemas.microsoft.com/office/drawing/2014/main" id="{35E60C34-FEDB-0748-BB79-A32061F17469}"/>
              </a:ext>
            </a:extLst>
          </p:cNvPr>
          <p:cNvSpPr txBox="1"/>
          <p:nvPr/>
        </p:nvSpPr>
        <p:spPr>
          <a:xfrm>
            <a:off x="2072641" y="3473189"/>
            <a:ext cx="4856477" cy="655499"/>
          </a:xfrm>
          <a:prstGeom prst="roundRect">
            <a:avLst/>
          </a:prstGeom>
          <a:solidFill>
            <a:schemeClr val="bg1"/>
          </a:solidFill>
          <a:ln w="28575">
            <a:solidFill>
              <a:srgbClr val="00B050"/>
            </a:solidFill>
          </a:ln>
        </p:spPr>
        <p:txBody>
          <a:bodyPr wrap="square" rtlCol="0">
            <a:spAutoFit/>
          </a:bodyPr>
          <a:lstStyle/>
          <a:p>
            <a:pPr algn="ctr"/>
            <a:r>
              <a:rPr lang="en-US" b="1" dirty="0">
                <a:solidFill>
                  <a:srgbClr val="00B050"/>
                </a:solidFill>
              </a:rPr>
              <a:t>Assembly</a:t>
            </a:r>
          </a:p>
          <a:p>
            <a:pPr algn="ctr"/>
            <a:r>
              <a:rPr lang="en-US" sz="1450" b="1" dirty="0"/>
              <a:t>Tools:</a:t>
            </a:r>
            <a:r>
              <a:rPr lang="en-US" sz="1450" dirty="0"/>
              <a:t> Canu, Miniasm</a:t>
            </a:r>
          </a:p>
        </p:txBody>
      </p:sp>
      <p:sp>
        <p:nvSpPr>
          <p:cNvPr id="33" name="TextBox 32">
            <a:extLst>
              <a:ext uri="{FF2B5EF4-FFF2-40B4-BE49-F238E27FC236}">
                <a16:creationId xmlns:a16="http://schemas.microsoft.com/office/drawing/2014/main" id="{18379820-8A43-1D4B-AEEA-786B04F852C2}"/>
              </a:ext>
            </a:extLst>
          </p:cNvPr>
          <p:cNvSpPr txBox="1"/>
          <p:nvPr/>
        </p:nvSpPr>
        <p:spPr>
          <a:xfrm>
            <a:off x="2072641" y="4431778"/>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Read Mapping</a:t>
            </a:r>
          </a:p>
          <a:p>
            <a:pPr algn="ctr"/>
            <a:r>
              <a:rPr lang="en-US" sz="1450" b="1" dirty="0">
                <a:solidFill>
                  <a:schemeClr val="bg1">
                    <a:lumMod val="75000"/>
                  </a:schemeClr>
                </a:solidFill>
              </a:rPr>
              <a:t>Tools:</a:t>
            </a:r>
            <a:r>
              <a:rPr lang="en-US" sz="1450" dirty="0">
                <a:solidFill>
                  <a:schemeClr val="bg1">
                    <a:lumMod val="75000"/>
                  </a:schemeClr>
                </a:solidFill>
              </a:rPr>
              <a:t> BWA-MEM, Minimap, (GraphMap)</a:t>
            </a:r>
          </a:p>
        </p:txBody>
      </p:sp>
      <p:sp>
        <p:nvSpPr>
          <p:cNvPr id="34" name="TextBox 33">
            <a:extLst>
              <a:ext uri="{FF2B5EF4-FFF2-40B4-BE49-F238E27FC236}">
                <a16:creationId xmlns:a16="http://schemas.microsoft.com/office/drawing/2014/main" id="{F47E76BB-3987-B843-9A1F-C58DB3E1AB92}"/>
              </a:ext>
            </a:extLst>
          </p:cNvPr>
          <p:cNvSpPr txBox="1"/>
          <p:nvPr/>
        </p:nvSpPr>
        <p:spPr>
          <a:xfrm>
            <a:off x="2072641" y="5390367"/>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Polishing</a:t>
            </a:r>
          </a:p>
          <a:p>
            <a:pPr algn="ctr"/>
            <a:r>
              <a:rPr lang="en-US" sz="1450" b="1" dirty="0">
                <a:solidFill>
                  <a:schemeClr val="bg1">
                    <a:lumMod val="75000"/>
                  </a:schemeClr>
                </a:solidFill>
              </a:rPr>
              <a:t>Tools:</a:t>
            </a:r>
            <a:r>
              <a:rPr lang="en-US" sz="1450" dirty="0">
                <a:solidFill>
                  <a:schemeClr val="bg1">
                    <a:lumMod val="75000"/>
                  </a:schemeClr>
                </a:solidFill>
              </a:rPr>
              <a:t> Nanopolish, Racon</a:t>
            </a:r>
          </a:p>
        </p:txBody>
      </p:sp>
      <p:cxnSp>
        <p:nvCxnSpPr>
          <p:cNvPr id="35" name="Straight Arrow Connector 34">
            <a:extLst>
              <a:ext uri="{FF2B5EF4-FFF2-40B4-BE49-F238E27FC236}">
                <a16:creationId xmlns:a16="http://schemas.microsoft.com/office/drawing/2014/main" id="{3CCEC77F-F301-D042-8BDA-2AD2992A0992}"/>
              </a:ext>
            </a:extLst>
          </p:cNvPr>
          <p:cNvCxnSpPr/>
          <p:nvPr/>
        </p:nvCxnSpPr>
        <p:spPr>
          <a:xfrm>
            <a:off x="1249682" y="1928795"/>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9B7B40-6A47-D94B-A5DF-DBA427F44A6A}"/>
              </a:ext>
            </a:extLst>
          </p:cNvPr>
          <p:cNvCxnSpPr/>
          <p:nvPr/>
        </p:nvCxnSpPr>
        <p:spPr>
          <a:xfrm flipH="1" flipV="1">
            <a:off x="1249682" y="5765582"/>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9559BEA-BE90-5142-92C5-56E31470ABFD}"/>
              </a:ext>
            </a:extLst>
          </p:cNvPr>
          <p:cNvCxnSpPr/>
          <p:nvPr/>
        </p:nvCxnSpPr>
        <p:spPr>
          <a:xfrm>
            <a:off x="6913878" y="1822116"/>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030EE0D3-210B-1E44-B2FD-4AE4AEFF6F67}"/>
              </a:ext>
            </a:extLst>
          </p:cNvPr>
          <p:cNvCxnSpPr/>
          <p:nvPr/>
        </p:nvCxnSpPr>
        <p:spPr>
          <a:xfrm>
            <a:off x="6911338" y="2863928"/>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605234BE-61C3-5648-9E71-27C009DEAF25}"/>
              </a:ext>
            </a:extLst>
          </p:cNvPr>
          <p:cNvCxnSpPr/>
          <p:nvPr/>
        </p:nvCxnSpPr>
        <p:spPr>
          <a:xfrm>
            <a:off x="6911338" y="3895993"/>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EF58D305-BFB3-F747-9A6A-6B9BD768A4D8}"/>
              </a:ext>
            </a:extLst>
          </p:cNvPr>
          <p:cNvCxnSpPr/>
          <p:nvPr/>
        </p:nvCxnSpPr>
        <p:spPr>
          <a:xfrm>
            <a:off x="6908798" y="4928058"/>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EF5A52F-A6AB-784D-AD25-696F16B030F8}"/>
              </a:ext>
            </a:extLst>
          </p:cNvPr>
          <p:cNvSpPr txBox="1"/>
          <p:nvPr/>
        </p:nvSpPr>
        <p:spPr>
          <a:xfrm>
            <a:off x="91442" y="1593516"/>
            <a:ext cx="1280160" cy="646331"/>
          </a:xfrm>
          <a:prstGeom prst="rect">
            <a:avLst/>
          </a:prstGeom>
          <a:noFill/>
          <a:ln>
            <a:noFill/>
          </a:ln>
        </p:spPr>
        <p:txBody>
          <a:bodyPr wrap="square" rtlCol="0">
            <a:spAutoFit/>
          </a:bodyPr>
          <a:lstStyle/>
          <a:p>
            <a:pPr algn="ctr"/>
            <a:r>
              <a:rPr lang="en-US">
                <a:solidFill>
                  <a:schemeClr val="bg1">
                    <a:lumMod val="75000"/>
                  </a:schemeClr>
                </a:solidFill>
              </a:rPr>
              <a:t>Raw signal data</a:t>
            </a:r>
            <a:endParaRPr lang="en-US" dirty="0">
              <a:solidFill>
                <a:schemeClr val="bg1">
                  <a:lumMod val="75000"/>
                </a:schemeClr>
              </a:solidFill>
            </a:endParaRPr>
          </a:p>
        </p:txBody>
      </p:sp>
      <p:sp>
        <p:nvSpPr>
          <p:cNvPr id="50" name="TextBox 49">
            <a:extLst>
              <a:ext uri="{FF2B5EF4-FFF2-40B4-BE49-F238E27FC236}">
                <a16:creationId xmlns:a16="http://schemas.microsoft.com/office/drawing/2014/main" id="{D46BEA79-41C2-0A48-8627-5756E4D79BA5}"/>
              </a:ext>
            </a:extLst>
          </p:cNvPr>
          <p:cNvSpPr txBox="1"/>
          <p:nvPr/>
        </p:nvSpPr>
        <p:spPr>
          <a:xfrm>
            <a:off x="91442" y="5459125"/>
            <a:ext cx="1280160" cy="646331"/>
          </a:xfrm>
          <a:prstGeom prst="rect">
            <a:avLst/>
          </a:prstGeom>
          <a:noFill/>
          <a:ln>
            <a:noFill/>
          </a:ln>
        </p:spPr>
        <p:txBody>
          <a:bodyPr wrap="square" rtlCol="0">
            <a:spAutoFit/>
          </a:bodyPr>
          <a:lstStyle/>
          <a:p>
            <a:pPr algn="ctr"/>
            <a:r>
              <a:rPr lang="en-US" dirty="0">
                <a:solidFill>
                  <a:schemeClr val="bg1">
                    <a:lumMod val="75000"/>
                  </a:schemeClr>
                </a:solidFill>
              </a:rPr>
              <a:t>Improved assembly</a:t>
            </a:r>
          </a:p>
        </p:txBody>
      </p:sp>
      <p:sp>
        <p:nvSpPr>
          <p:cNvPr id="51" name="TextBox 50">
            <a:extLst>
              <a:ext uri="{FF2B5EF4-FFF2-40B4-BE49-F238E27FC236}">
                <a16:creationId xmlns:a16="http://schemas.microsoft.com/office/drawing/2014/main" id="{0E3BAA6E-8F88-3246-AF9E-33E431141F76}"/>
              </a:ext>
            </a:extLst>
          </p:cNvPr>
          <p:cNvSpPr txBox="1"/>
          <p:nvPr/>
        </p:nvSpPr>
        <p:spPr>
          <a:xfrm>
            <a:off x="7371078" y="2096435"/>
            <a:ext cx="1280160" cy="369332"/>
          </a:xfrm>
          <a:prstGeom prst="rect">
            <a:avLst/>
          </a:prstGeom>
          <a:noFill/>
          <a:ln>
            <a:noFill/>
          </a:ln>
        </p:spPr>
        <p:txBody>
          <a:bodyPr wrap="square" rtlCol="0">
            <a:spAutoFit/>
          </a:bodyPr>
          <a:lstStyle/>
          <a:p>
            <a:pPr algn="ctr"/>
            <a:r>
              <a:rPr lang="en-US">
                <a:solidFill>
                  <a:schemeClr val="bg1">
                    <a:lumMod val="75000"/>
                  </a:schemeClr>
                </a:solidFill>
              </a:rPr>
              <a:t>DNA reads</a:t>
            </a:r>
            <a:endParaRPr lang="en-US" dirty="0">
              <a:solidFill>
                <a:schemeClr val="bg1">
                  <a:lumMod val="75000"/>
                </a:schemeClr>
              </a:solidFill>
            </a:endParaRPr>
          </a:p>
        </p:txBody>
      </p:sp>
      <p:sp>
        <p:nvSpPr>
          <p:cNvPr id="52" name="TextBox 51">
            <a:extLst>
              <a:ext uri="{FF2B5EF4-FFF2-40B4-BE49-F238E27FC236}">
                <a16:creationId xmlns:a16="http://schemas.microsoft.com/office/drawing/2014/main" id="{DA3FD1C8-A859-D04C-917A-4CCD868FE8AC}"/>
              </a:ext>
            </a:extLst>
          </p:cNvPr>
          <p:cNvSpPr txBox="1"/>
          <p:nvPr/>
        </p:nvSpPr>
        <p:spPr>
          <a:xfrm>
            <a:off x="7371078" y="3158556"/>
            <a:ext cx="1280160" cy="369332"/>
          </a:xfrm>
          <a:prstGeom prst="rect">
            <a:avLst/>
          </a:prstGeom>
          <a:noFill/>
        </p:spPr>
        <p:txBody>
          <a:bodyPr wrap="square" rtlCol="0">
            <a:spAutoFit/>
          </a:bodyPr>
          <a:lstStyle/>
          <a:p>
            <a:pPr algn="ctr"/>
            <a:r>
              <a:rPr lang="en-US"/>
              <a:t>Overlaps</a:t>
            </a:r>
            <a:endParaRPr lang="en-US" dirty="0"/>
          </a:p>
        </p:txBody>
      </p:sp>
      <p:sp>
        <p:nvSpPr>
          <p:cNvPr id="53" name="TextBox 52">
            <a:extLst>
              <a:ext uri="{FF2B5EF4-FFF2-40B4-BE49-F238E27FC236}">
                <a16:creationId xmlns:a16="http://schemas.microsoft.com/office/drawing/2014/main" id="{3B1EA923-7502-0F44-B669-677D1755D7F0}"/>
              </a:ext>
            </a:extLst>
          </p:cNvPr>
          <p:cNvSpPr txBox="1"/>
          <p:nvPr/>
        </p:nvSpPr>
        <p:spPr>
          <a:xfrm>
            <a:off x="7371078" y="4052121"/>
            <a:ext cx="1280160" cy="646331"/>
          </a:xfrm>
          <a:prstGeom prst="rect">
            <a:avLst/>
          </a:prstGeom>
          <a:noFill/>
        </p:spPr>
        <p:txBody>
          <a:bodyPr wrap="square" rtlCol="0">
            <a:spAutoFit/>
          </a:bodyPr>
          <a:lstStyle/>
          <a:p>
            <a:pPr algn="ctr"/>
            <a:r>
              <a:rPr lang="en-US"/>
              <a:t>Draft assembly</a:t>
            </a:r>
            <a:endParaRPr lang="en-US" dirty="0"/>
          </a:p>
        </p:txBody>
      </p:sp>
      <p:sp>
        <p:nvSpPr>
          <p:cNvPr id="54" name="TextBox 53">
            <a:extLst>
              <a:ext uri="{FF2B5EF4-FFF2-40B4-BE49-F238E27FC236}">
                <a16:creationId xmlns:a16="http://schemas.microsoft.com/office/drawing/2014/main" id="{1EE40258-2FEA-2741-BC50-3A4EE155E0A1}"/>
              </a:ext>
            </a:extLst>
          </p:cNvPr>
          <p:cNvSpPr txBox="1"/>
          <p:nvPr/>
        </p:nvSpPr>
        <p:spPr>
          <a:xfrm>
            <a:off x="7310118" y="4988013"/>
            <a:ext cx="1706880" cy="923330"/>
          </a:xfrm>
          <a:prstGeom prst="rect">
            <a:avLst/>
          </a:prstGeom>
          <a:noFill/>
          <a:ln>
            <a:noFill/>
          </a:ln>
        </p:spPr>
        <p:txBody>
          <a:bodyPr wrap="square" rtlCol="0">
            <a:spAutoFit/>
          </a:bodyPr>
          <a:lstStyle/>
          <a:p>
            <a:pPr algn="ctr"/>
            <a:r>
              <a:rPr lang="en-US" dirty="0">
                <a:solidFill>
                  <a:schemeClr val="bg1">
                    <a:lumMod val="75000"/>
                  </a:schemeClr>
                </a:solidFill>
              </a:rPr>
              <a:t>Mappings of reads against draft assembly</a:t>
            </a:r>
          </a:p>
        </p:txBody>
      </p:sp>
      <p:cxnSp>
        <p:nvCxnSpPr>
          <p:cNvPr id="55" name="Straight Arrow Connector 54">
            <a:extLst>
              <a:ext uri="{FF2B5EF4-FFF2-40B4-BE49-F238E27FC236}">
                <a16:creationId xmlns:a16="http://schemas.microsoft.com/office/drawing/2014/main" id="{7C2A628B-A94C-5F49-BCDB-B287A4F7BEF9}"/>
              </a:ext>
            </a:extLst>
          </p:cNvPr>
          <p:cNvCxnSpPr/>
          <p:nvPr/>
        </p:nvCxnSpPr>
        <p:spPr>
          <a:xfrm flipH="1" flipV="1">
            <a:off x="1249682" y="3822516"/>
            <a:ext cx="82296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BFA4AD7-2E69-464C-A4CA-4132AB000D68}"/>
              </a:ext>
            </a:extLst>
          </p:cNvPr>
          <p:cNvSpPr txBox="1"/>
          <p:nvPr/>
        </p:nvSpPr>
        <p:spPr>
          <a:xfrm>
            <a:off x="91442" y="3637850"/>
            <a:ext cx="1280160" cy="369332"/>
          </a:xfrm>
          <a:prstGeom prst="rect">
            <a:avLst/>
          </a:prstGeom>
          <a:noFill/>
          <a:ln>
            <a:noFill/>
          </a:ln>
        </p:spPr>
        <p:txBody>
          <a:bodyPr wrap="square" rtlCol="0">
            <a:spAutoFit/>
          </a:bodyPr>
          <a:lstStyle/>
          <a:p>
            <a:pPr algn="ctr"/>
            <a:r>
              <a:rPr lang="en-US"/>
              <a:t>Assembly</a:t>
            </a:r>
            <a:endParaRPr lang="en-US" dirty="0"/>
          </a:p>
        </p:txBody>
      </p:sp>
    </p:spTree>
    <p:extLst>
      <p:ext uri="{BB962C8B-B14F-4D97-AF65-F5344CB8AC3E}">
        <p14:creationId xmlns:p14="http://schemas.microsoft.com/office/powerpoint/2010/main" val="3837493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056387"/>
          </a:xfrm>
        </p:spPr>
        <p:txBody>
          <a:bodyPr>
            <a:normAutofit/>
          </a:bodyPr>
          <a:lstStyle/>
          <a:p>
            <a:r>
              <a:rPr lang="en-US" dirty="0"/>
              <a:t>Assembly Tools</a:t>
            </a:r>
          </a:p>
        </p:txBody>
      </p:sp>
      <p:sp>
        <p:nvSpPr>
          <p:cNvPr id="3" name="Content Placeholder 2"/>
          <p:cNvSpPr>
            <a:spLocks noGrp="1"/>
          </p:cNvSpPr>
          <p:nvPr>
            <p:ph idx="1"/>
          </p:nvPr>
        </p:nvSpPr>
        <p:spPr>
          <a:xfrm>
            <a:off x="822959" y="1530313"/>
            <a:ext cx="7543801" cy="4467117"/>
          </a:xfrm>
        </p:spPr>
        <p:txBody>
          <a:bodyPr>
            <a:noAutofit/>
          </a:bodyPr>
          <a:lstStyle/>
          <a:p>
            <a:pPr marL="534988" indent="-398463">
              <a:lnSpc>
                <a:spcPct val="100000"/>
              </a:lnSpc>
              <a:spcBef>
                <a:spcPts val="0"/>
              </a:spcBef>
              <a:spcAft>
                <a:spcPts val="0"/>
              </a:spcAft>
              <a:buFont typeface="Wingdings" charset="2"/>
              <a:buChar char="q"/>
            </a:pPr>
            <a:r>
              <a:rPr lang="en-US" sz="2200" dirty="0">
                <a:solidFill>
                  <a:schemeClr val="tx1"/>
                </a:solidFill>
              </a:rPr>
              <a:t>Canu [</a:t>
            </a:r>
            <a:r>
              <a:rPr lang="en-US" sz="2200" dirty="0" err="1">
                <a:solidFill>
                  <a:schemeClr val="tx1"/>
                </a:solidFill>
              </a:rPr>
              <a:t>Koren</a:t>
            </a:r>
            <a:r>
              <a:rPr lang="en-US" sz="2200" dirty="0">
                <a:solidFill>
                  <a:schemeClr val="tx1"/>
                </a:solidFill>
              </a:rPr>
              <a:t>+, Genome Research 2017]</a:t>
            </a:r>
          </a:p>
          <a:p>
            <a:pPr marL="827088" lvl="1" indent="-292100">
              <a:lnSpc>
                <a:spcPct val="100000"/>
              </a:lnSpc>
              <a:spcBef>
                <a:spcPts val="0"/>
              </a:spcBef>
              <a:spcAft>
                <a:spcPts val="0"/>
              </a:spcAft>
              <a:buFont typeface="Courier New" panose="02070309020205020404" pitchFamily="49" charset="0"/>
              <a:buChar char="o"/>
            </a:pPr>
            <a:r>
              <a:rPr lang="en-US" sz="2000" dirty="0"/>
              <a:t>Performs error-correction as the initial step of its own pipeline</a:t>
            </a:r>
          </a:p>
          <a:p>
            <a:pPr marL="1009650" lvl="2" indent="-200025">
              <a:lnSpc>
                <a:spcPct val="100000"/>
              </a:lnSpc>
              <a:spcBef>
                <a:spcPts val="0"/>
              </a:spcBef>
              <a:spcAft>
                <a:spcPts val="0"/>
              </a:spcAft>
              <a:buFont typeface="Wingdings" pitchFamily="2" charset="2"/>
              <a:buChar char="§"/>
            </a:pPr>
            <a:r>
              <a:rPr lang="en-US" sz="2000" dirty="0"/>
              <a:t>Improves the accuracy of the bases in the reads</a:t>
            </a:r>
          </a:p>
          <a:p>
            <a:pPr marL="1009650" lvl="2" indent="-200025">
              <a:lnSpc>
                <a:spcPct val="100000"/>
              </a:lnSpc>
              <a:spcBef>
                <a:spcPts val="0"/>
              </a:spcBef>
              <a:spcAft>
                <a:spcPts val="0"/>
              </a:spcAft>
              <a:buFont typeface="Wingdings" pitchFamily="2" charset="2"/>
              <a:buChar char="§"/>
            </a:pPr>
            <a:r>
              <a:rPr lang="en-US" sz="2000" dirty="0"/>
              <a:t>Computationally-expensive</a:t>
            </a:r>
          </a:p>
          <a:p>
            <a:pPr marL="827088" lvl="1" indent="-292100">
              <a:lnSpc>
                <a:spcPct val="100000"/>
              </a:lnSpc>
              <a:spcBef>
                <a:spcPts val="0"/>
              </a:spcBef>
              <a:spcAft>
                <a:spcPts val="0"/>
              </a:spcAft>
              <a:buFont typeface="Courier New" panose="02070309020205020404" pitchFamily="49" charset="0"/>
              <a:buChar char="o"/>
            </a:pPr>
            <a:r>
              <a:rPr lang="en-US" sz="2000" dirty="0"/>
              <a:t>After the error-correction step, finds overlaps between corrected reads and constructs a draft assembly </a:t>
            </a:r>
          </a:p>
          <a:p>
            <a:pPr marL="827088" lvl="1" indent="-292100">
              <a:lnSpc>
                <a:spcPct val="100000"/>
              </a:lnSpc>
              <a:spcBef>
                <a:spcPts val="0"/>
              </a:spcBef>
              <a:spcAft>
                <a:spcPts val="0"/>
              </a:spcAft>
              <a:buFont typeface="Courier New" panose="02070309020205020404" pitchFamily="49" charset="0"/>
              <a:buChar char="o"/>
            </a:pPr>
            <a:endParaRPr lang="en-US" sz="2000" dirty="0"/>
          </a:p>
          <a:p>
            <a:pPr marL="534988" lvl="1" indent="-398463">
              <a:lnSpc>
                <a:spcPct val="100000"/>
              </a:lnSpc>
              <a:spcBef>
                <a:spcPts val="0"/>
              </a:spcBef>
              <a:spcAft>
                <a:spcPts val="0"/>
              </a:spcAft>
              <a:buSzPct val="100000"/>
              <a:buFont typeface="Wingdings" charset="2"/>
              <a:buChar char="q"/>
            </a:pPr>
            <a:r>
              <a:rPr lang="en-US" sz="2200" dirty="0">
                <a:solidFill>
                  <a:schemeClr val="tx1"/>
                </a:solidFill>
              </a:rPr>
              <a:t>Miniasm [Li+, Bioinformatics 2016]</a:t>
            </a:r>
          </a:p>
          <a:p>
            <a:pPr marL="827088" lvl="1" indent="-292100">
              <a:lnSpc>
                <a:spcPct val="100000"/>
              </a:lnSpc>
              <a:spcBef>
                <a:spcPts val="0"/>
              </a:spcBef>
              <a:spcAft>
                <a:spcPts val="0"/>
              </a:spcAft>
              <a:buFont typeface="Courier New" panose="02070309020205020404" pitchFamily="49" charset="0"/>
              <a:buChar char="o"/>
            </a:pPr>
            <a:r>
              <a:rPr lang="en-US" sz="2000" dirty="0"/>
              <a:t>Skips the error-correction step, and constructs the draft assembly from the uncorrected read overlaps computed in the previous step. </a:t>
            </a:r>
          </a:p>
          <a:p>
            <a:pPr marL="827088" lvl="1" indent="-292100">
              <a:lnSpc>
                <a:spcPct val="100000"/>
              </a:lnSpc>
              <a:spcBef>
                <a:spcPts val="0"/>
              </a:spcBef>
              <a:spcAft>
                <a:spcPts val="0"/>
              </a:spcAft>
              <a:buFont typeface="Courier New" panose="02070309020205020404" pitchFamily="49" charset="0"/>
              <a:buChar char="o"/>
            </a:pPr>
            <a:r>
              <a:rPr lang="en-US" sz="2000" dirty="0"/>
              <a:t>Lowers computational cost but the accuracy of the draft assembly depends directly on the accuracy of the uncorrected basecalled reads.</a:t>
            </a:r>
          </a:p>
        </p:txBody>
      </p:sp>
      <p:sp>
        <p:nvSpPr>
          <p:cNvPr id="4" name="Slide Number Placeholder 3"/>
          <p:cNvSpPr>
            <a:spLocks noGrp="1"/>
          </p:cNvSpPr>
          <p:nvPr>
            <p:ph type="sldNum" sz="quarter" idx="10"/>
          </p:nvPr>
        </p:nvSpPr>
        <p:spPr/>
        <p:txBody>
          <a:bodyPr/>
          <a:lstStyle/>
          <a:p>
            <a:fld id="{C56C0957-1248-5A44-8C69-001B17EA42C9}" type="slidenum">
              <a:rPr lang="en-US" smtClean="0"/>
              <a:pPr/>
              <a:t>34</a:t>
            </a:fld>
            <a:endParaRPr lang="en-US" dirty="0"/>
          </a:p>
        </p:txBody>
      </p:sp>
    </p:spTree>
    <p:extLst>
      <p:ext uri="{BB962C8B-B14F-4D97-AF65-F5344CB8AC3E}">
        <p14:creationId xmlns:p14="http://schemas.microsoft.com/office/powerpoint/2010/main" val="228740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0F66-A6C3-A44D-A968-368401518C9C}"/>
              </a:ext>
            </a:extLst>
          </p:cNvPr>
          <p:cNvSpPr>
            <a:spLocks noGrp="1"/>
          </p:cNvSpPr>
          <p:nvPr>
            <p:ph type="title"/>
          </p:nvPr>
        </p:nvSpPr>
        <p:spPr/>
        <p:txBody>
          <a:bodyPr>
            <a:normAutofit fontScale="90000"/>
          </a:bodyPr>
          <a:lstStyle/>
          <a:p>
            <a:r>
              <a:rPr lang="en-US" sz="4200" dirty="0"/>
              <a:t>Assembly </a:t>
            </a:r>
            <a:r>
              <a:rPr lang="en-US" sz="4400" dirty="0"/>
              <a:t>– </a:t>
            </a:r>
            <a:r>
              <a:rPr lang="en-US" sz="4200" dirty="0"/>
              <a:t>Accuracy &amp; Performance</a:t>
            </a:r>
          </a:p>
        </p:txBody>
      </p:sp>
      <p:sp>
        <p:nvSpPr>
          <p:cNvPr id="4" name="Slide Number Placeholder 3">
            <a:extLst>
              <a:ext uri="{FF2B5EF4-FFF2-40B4-BE49-F238E27FC236}">
                <a16:creationId xmlns:a16="http://schemas.microsoft.com/office/drawing/2014/main" id="{4F32B8E7-9397-7548-A1ED-863BC981E117}"/>
              </a:ext>
            </a:extLst>
          </p:cNvPr>
          <p:cNvSpPr>
            <a:spLocks noGrp="1"/>
          </p:cNvSpPr>
          <p:nvPr>
            <p:ph type="sldNum" sz="quarter" idx="10"/>
          </p:nvPr>
        </p:nvSpPr>
        <p:spPr/>
        <p:txBody>
          <a:bodyPr/>
          <a:lstStyle/>
          <a:p>
            <a:fld id="{C56C0957-1248-5A44-8C69-001B17EA42C9}" type="slidenum">
              <a:rPr lang="en-US" smtClean="0"/>
              <a:pPr/>
              <a:t>35</a:t>
            </a:fld>
            <a:endParaRPr lang="en-US" dirty="0"/>
          </a:p>
        </p:txBody>
      </p:sp>
      <p:sp>
        <p:nvSpPr>
          <p:cNvPr id="9" name="TextBox 8">
            <a:extLst>
              <a:ext uri="{FF2B5EF4-FFF2-40B4-BE49-F238E27FC236}">
                <a16:creationId xmlns:a16="http://schemas.microsoft.com/office/drawing/2014/main" id="{ED8F71A5-6937-FC44-A042-2207E04E42E6}"/>
              </a:ext>
            </a:extLst>
          </p:cNvPr>
          <p:cNvSpPr txBox="1"/>
          <p:nvPr/>
        </p:nvSpPr>
        <p:spPr>
          <a:xfrm>
            <a:off x="480060" y="1743852"/>
            <a:ext cx="8229600" cy="1714928"/>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8: </a:t>
            </a:r>
            <a:r>
              <a:rPr lang="en-US" sz="2400" i="1" dirty="0">
                <a:solidFill>
                  <a:schemeClr val="tx1">
                    <a:lumMod val="75000"/>
                    <a:lumOff val="25000"/>
                  </a:schemeClr>
                </a:solidFill>
              </a:rPr>
              <a:t>Canu provides higher accuracy than Miniasm, with the help of the error-correction step that is present in its own pipeline. On average, Canu provides 96.1% identity whereas Miniasm provides 84.4% identity.</a:t>
            </a:r>
          </a:p>
        </p:txBody>
      </p:sp>
      <p:sp>
        <p:nvSpPr>
          <p:cNvPr id="10" name="TextBox 9">
            <a:extLst>
              <a:ext uri="{FF2B5EF4-FFF2-40B4-BE49-F238E27FC236}">
                <a16:creationId xmlns:a16="http://schemas.microsoft.com/office/drawing/2014/main" id="{FDA7D119-615A-1A40-9F48-576C76B68F17}"/>
              </a:ext>
            </a:extLst>
          </p:cNvPr>
          <p:cNvSpPr txBox="1"/>
          <p:nvPr/>
        </p:nvSpPr>
        <p:spPr>
          <a:xfrm>
            <a:off x="480060" y="4310681"/>
            <a:ext cx="8229600" cy="1306305"/>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9: </a:t>
            </a:r>
            <a:r>
              <a:rPr lang="en-US" sz="2400" i="1" dirty="0">
                <a:solidFill>
                  <a:schemeClr val="tx1">
                    <a:lumMod val="75000"/>
                    <a:lumOff val="25000"/>
                  </a:schemeClr>
                </a:solidFill>
              </a:rPr>
              <a:t>Canu is much more computationally intensive and greatly (i.e., by 1096.3x) slower than Miniasm, because of its very expensive error-correction step.</a:t>
            </a:r>
          </a:p>
        </p:txBody>
      </p:sp>
    </p:spTree>
    <p:extLst>
      <p:ext uri="{BB962C8B-B14F-4D97-AF65-F5344CB8AC3E}">
        <p14:creationId xmlns:p14="http://schemas.microsoft.com/office/powerpoint/2010/main" val="312828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D5E6-C286-6A45-8994-EECD5D9DECC4}"/>
              </a:ext>
            </a:extLst>
          </p:cNvPr>
          <p:cNvSpPr>
            <a:spLocks noGrp="1"/>
          </p:cNvSpPr>
          <p:nvPr>
            <p:ph type="title"/>
          </p:nvPr>
        </p:nvSpPr>
        <p:spPr/>
        <p:txBody>
          <a:bodyPr/>
          <a:lstStyle/>
          <a:p>
            <a:r>
              <a:rPr lang="en-US" dirty="0"/>
              <a:t>Assembly – Summary</a:t>
            </a:r>
          </a:p>
        </p:txBody>
      </p:sp>
      <p:sp>
        <p:nvSpPr>
          <p:cNvPr id="3" name="Content Placeholder 2">
            <a:extLst>
              <a:ext uri="{FF2B5EF4-FFF2-40B4-BE49-F238E27FC236}">
                <a16:creationId xmlns:a16="http://schemas.microsoft.com/office/drawing/2014/main" id="{130CDA9A-B7E2-4D42-B6A0-18E285CCE5A8}"/>
              </a:ext>
            </a:extLst>
          </p:cNvPr>
          <p:cNvSpPr>
            <a:spLocks noGrp="1"/>
          </p:cNvSpPr>
          <p:nvPr>
            <p:ph idx="1"/>
          </p:nvPr>
        </p:nvSpPr>
        <p:spPr/>
        <p:txBody>
          <a:bodyPr>
            <a:noAutofit/>
          </a:bodyPr>
          <a:lstStyle/>
          <a:p>
            <a:pPr marL="534988" indent="-444500">
              <a:lnSpc>
                <a:spcPct val="100000"/>
              </a:lnSpc>
              <a:spcBef>
                <a:spcPts val="1800"/>
              </a:spcBef>
              <a:spcAft>
                <a:spcPts val="1800"/>
              </a:spcAft>
              <a:buFont typeface="Wingdings" pitchFamily="2" charset="2"/>
              <a:buChar char="q"/>
            </a:pPr>
            <a:r>
              <a:rPr lang="en-US" sz="2400" dirty="0"/>
              <a:t>There is a trade-off between accuracy and performance when deciding on the appropriate tool for the assembly step. </a:t>
            </a:r>
          </a:p>
          <a:p>
            <a:pPr marL="534988" indent="-444500">
              <a:lnSpc>
                <a:spcPct val="100000"/>
              </a:lnSpc>
              <a:spcBef>
                <a:spcPts val="1800"/>
              </a:spcBef>
              <a:spcAft>
                <a:spcPts val="1800"/>
              </a:spcAft>
              <a:buFont typeface="Wingdings" pitchFamily="2" charset="2"/>
              <a:buChar char="q"/>
            </a:pPr>
            <a:r>
              <a:rPr lang="en-US" sz="2400" dirty="0"/>
              <a:t>Canu produces highly accurate assemblies, but it is resource intensive and slow. In contrast, Miniasm is a fast assembler, but it cannot produce as accurate draft assemblies as Canu. </a:t>
            </a:r>
          </a:p>
          <a:p>
            <a:pPr marL="534988" indent="-444500">
              <a:lnSpc>
                <a:spcPct val="100000"/>
              </a:lnSpc>
              <a:spcBef>
                <a:spcPts val="1800"/>
              </a:spcBef>
              <a:spcAft>
                <a:spcPts val="1800"/>
              </a:spcAft>
              <a:buFont typeface="Wingdings" pitchFamily="2" charset="2"/>
              <a:buChar char="q"/>
            </a:pPr>
            <a:r>
              <a:rPr lang="en-US" sz="2400" dirty="0"/>
              <a:t>Miniasm can potentially be used for fast initial analysis and then further polishing can be applied in the next step to produce higher-quality assemblies.</a:t>
            </a:r>
          </a:p>
        </p:txBody>
      </p:sp>
      <p:sp>
        <p:nvSpPr>
          <p:cNvPr id="4" name="Slide Number Placeholder 3">
            <a:extLst>
              <a:ext uri="{FF2B5EF4-FFF2-40B4-BE49-F238E27FC236}">
                <a16:creationId xmlns:a16="http://schemas.microsoft.com/office/drawing/2014/main" id="{58807989-3393-8C42-B608-BC2BE55431AF}"/>
              </a:ext>
            </a:extLst>
          </p:cNvPr>
          <p:cNvSpPr>
            <a:spLocks noGrp="1"/>
          </p:cNvSpPr>
          <p:nvPr>
            <p:ph type="sldNum" sz="quarter" idx="10"/>
          </p:nvPr>
        </p:nvSpPr>
        <p:spPr/>
        <p:txBody>
          <a:bodyPr/>
          <a:lstStyle/>
          <a:p>
            <a:fld id="{C56C0957-1248-5A44-8C69-001B17EA42C9}" type="slidenum">
              <a:rPr lang="en-US" smtClean="0"/>
              <a:pPr/>
              <a:t>36</a:t>
            </a:fld>
            <a:endParaRPr lang="en-US" dirty="0"/>
          </a:p>
        </p:txBody>
      </p:sp>
    </p:spTree>
    <p:extLst>
      <p:ext uri="{BB962C8B-B14F-4D97-AF65-F5344CB8AC3E}">
        <p14:creationId xmlns:p14="http://schemas.microsoft.com/office/powerpoint/2010/main" val="2356843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64214"/>
          </a:xfrm>
        </p:spPr>
        <p:txBody>
          <a:bodyPr/>
          <a:lstStyle/>
          <a:p>
            <a:r>
              <a:rPr lang="en-US" dirty="0"/>
              <a:t>Outline</a:t>
            </a:r>
          </a:p>
        </p:txBody>
      </p:sp>
      <p:sp>
        <p:nvSpPr>
          <p:cNvPr id="3" name="Content Placeholder 2"/>
          <p:cNvSpPr>
            <a:spLocks noGrp="1"/>
          </p:cNvSpPr>
          <p:nvPr>
            <p:ph idx="4294967295"/>
          </p:nvPr>
        </p:nvSpPr>
        <p:spPr>
          <a:xfrm>
            <a:off x="822959" y="1397275"/>
            <a:ext cx="7543801" cy="4310458"/>
          </a:xfrm>
        </p:spPr>
        <p:txBody>
          <a:bodyPr>
            <a:noAutofit/>
          </a:bodyPr>
          <a:lstStyle/>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Background and Motivation</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Experimental Methodology</a:t>
            </a:r>
          </a:p>
          <a:p>
            <a:pPr marL="374650" indent="-312738">
              <a:lnSpc>
                <a:spcPct val="100000"/>
              </a:lnSpc>
              <a:spcBef>
                <a:spcPts val="300"/>
              </a:spcBef>
              <a:spcAft>
                <a:spcPts val="300"/>
              </a:spcAft>
              <a:buClr>
                <a:schemeClr val="bg2">
                  <a:lumMod val="50000"/>
                </a:schemeClr>
              </a:buClr>
              <a:buFont typeface="Wingdings" charset="2"/>
              <a:buChar char="q"/>
            </a:pPr>
            <a:r>
              <a:rPr lang="en-US" sz="2400" b="1" dirty="0"/>
              <a:t>Results and Analysis</a:t>
            </a:r>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Basecalling Tools</a:t>
            </a:r>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Read-to-Read Overlap Finding Tools</a:t>
            </a:r>
          </a:p>
          <a:p>
            <a:pPr marL="728663" lvl="1" indent="-354013">
              <a:lnSpc>
                <a:spcPct val="100000"/>
              </a:lnSpc>
              <a:spcBef>
                <a:spcPts val="300"/>
              </a:spcBef>
              <a:spcAft>
                <a:spcPts val="300"/>
              </a:spcAft>
              <a:buClr>
                <a:schemeClr val="bg1">
                  <a:lumMod val="75000"/>
                </a:schemeClr>
              </a:buClr>
              <a:buFont typeface="Courier New" charset="0"/>
              <a:buChar char="o"/>
            </a:pPr>
            <a:r>
              <a:rPr lang="en-US" sz="2200" dirty="0">
                <a:solidFill>
                  <a:schemeClr val="bg1">
                    <a:lumMod val="75000"/>
                  </a:schemeClr>
                </a:solidFill>
              </a:rPr>
              <a:t>Assembly Tools</a:t>
            </a:r>
          </a:p>
          <a:p>
            <a:pPr marL="728663" lvl="1" indent="-354013">
              <a:lnSpc>
                <a:spcPct val="100000"/>
              </a:lnSpc>
              <a:spcBef>
                <a:spcPts val="300"/>
              </a:spcBef>
              <a:spcAft>
                <a:spcPts val="300"/>
              </a:spcAft>
              <a:buClr>
                <a:schemeClr val="bg2">
                  <a:lumMod val="50000"/>
                </a:schemeClr>
              </a:buClr>
              <a:buFont typeface="Courier New" charset="0"/>
              <a:buChar char="o"/>
            </a:pPr>
            <a:r>
              <a:rPr lang="en-US" sz="2200" b="1" dirty="0"/>
              <a:t>Read Mapping and Polishing Tools (optional)</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Conclusion</a:t>
            </a:r>
          </a:p>
          <a:p>
            <a:pPr>
              <a:lnSpc>
                <a:spcPct val="100000"/>
              </a:lnSpc>
              <a:spcBef>
                <a:spcPts val="300"/>
              </a:spcBef>
              <a:spcAft>
                <a:spcPts val="300"/>
              </a:spcAft>
            </a:pPr>
            <a:endParaRPr lang="en-US" sz="2400" dirty="0"/>
          </a:p>
        </p:txBody>
      </p:sp>
      <p:sp>
        <p:nvSpPr>
          <p:cNvPr id="4" name="Slide Number Placeholder 3"/>
          <p:cNvSpPr>
            <a:spLocks noGrp="1"/>
          </p:cNvSpPr>
          <p:nvPr>
            <p:ph type="sldNum" sz="quarter" idx="10"/>
          </p:nvPr>
        </p:nvSpPr>
        <p:spPr/>
        <p:txBody>
          <a:bodyPr/>
          <a:lstStyle/>
          <a:p>
            <a:fld id="{C56C0957-1248-5A44-8C69-001B17EA42C9}" type="slidenum">
              <a:rPr lang="en-US" smtClean="0"/>
              <a:pPr/>
              <a:t>37</a:t>
            </a:fld>
            <a:endParaRPr lang="en-US" dirty="0"/>
          </a:p>
        </p:txBody>
      </p:sp>
    </p:spTree>
    <p:extLst>
      <p:ext uri="{BB962C8B-B14F-4D97-AF65-F5344CB8AC3E}">
        <p14:creationId xmlns:p14="http://schemas.microsoft.com/office/powerpoint/2010/main" val="3849958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Nanopore Genome Assembly Pipeline</a:t>
            </a:r>
          </a:p>
        </p:txBody>
      </p:sp>
      <p:sp>
        <p:nvSpPr>
          <p:cNvPr id="4" name="Slide Number Placeholder 3"/>
          <p:cNvSpPr>
            <a:spLocks noGrp="1"/>
          </p:cNvSpPr>
          <p:nvPr>
            <p:ph type="sldNum" sz="quarter" idx="10"/>
          </p:nvPr>
        </p:nvSpPr>
        <p:spPr/>
        <p:txBody>
          <a:bodyPr/>
          <a:lstStyle/>
          <a:p>
            <a:fld id="{C56C0957-1248-5A44-8C69-001B17EA42C9}" type="slidenum">
              <a:rPr lang="en-US" smtClean="0"/>
              <a:pPr/>
              <a:t>38</a:t>
            </a:fld>
            <a:endParaRPr lang="en-US" dirty="0"/>
          </a:p>
        </p:txBody>
      </p:sp>
      <p:sp>
        <p:nvSpPr>
          <p:cNvPr id="21" name="TextBox 20">
            <a:extLst>
              <a:ext uri="{FF2B5EF4-FFF2-40B4-BE49-F238E27FC236}">
                <a16:creationId xmlns:a16="http://schemas.microsoft.com/office/drawing/2014/main" id="{1A6071F8-582C-934F-A87B-0AD2023690CB}"/>
              </a:ext>
            </a:extLst>
          </p:cNvPr>
          <p:cNvSpPr txBox="1"/>
          <p:nvPr/>
        </p:nvSpPr>
        <p:spPr>
          <a:xfrm>
            <a:off x="2072642" y="1556011"/>
            <a:ext cx="4836155"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Basecalling</a:t>
            </a:r>
          </a:p>
          <a:p>
            <a:pPr algn="ctr"/>
            <a:r>
              <a:rPr lang="en-US" sz="1450" b="1" dirty="0">
                <a:solidFill>
                  <a:schemeClr val="bg1">
                    <a:lumMod val="75000"/>
                  </a:schemeClr>
                </a:solidFill>
              </a:rPr>
              <a:t>Tools:</a:t>
            </a:r>
            <a:r>
              <a:rPr lang="en-US" sz="1450" dirty="0">
                <a:solidFill>
                  <a:schemeClr val="bg1">
                    <a:lumMod val="75000"/>
                  </a:schemeClr>
                </a:solidFill>
              </a:rPr>
              <a:t> Metrichor, Nanonet, Scrappie, Nanocall, DeepNano</a:t>
            </a:r>
          </a:p>
        </p:txBody>
      </p:sp>
      <p:sp>
        <p:nvSpPr>
          <p:cNvPr id="25" name="TextBox 24">
            <a:extLst>
              <a:ext uri="{FF2B5EF4-FFF2-40B4-BE49-F238E27FC236}">
                <a16:creationId xmlns:a16="http://schemas.microsoft.com/office/drawing/2014/main" id="{E960FA9F-06AB-334A-AEF3-B736D42D011C}"/>
              </a:ext>
            </a:extLst>
          </p:cNvPr>
          <p:cNvSpPr txBox="1"/>
          <p:nvPr/>
        </p:nvSpPr>
        <p:spPr>
          <a:xfrm>
            <a:off x="2072641" y="2514600"/>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Read-to-Read Overlap Finding</a:t>
            </a:r>
          </a:p>
          <a:p>
            <a:pPr algn="ctr"/>
            <a:r>
              <a:rPr lang="en-US" sz="1450" b="1" dirty="0">
                <a:solidFill>
                  <a:schemeClr val="bg1">
                    <a:lumMod val="75000"/>
                  </a:schemeClr>
                </a:solidFill>
              </a:rPr>
              <a:t>Tools:</a:t>
            </a:r>
            <a:r>
              <a:rPr lang="en-US" sz="1450" dirty="0">
                <a:solidFill>
                  <a:schemeClr val="bg1">
                    <a:lumMod val="75000"/>
                  </a:schemeClr>
                </a:solidFill>
              </a:rPr>
              <a:t> GraphMap, Minimap</a:t>
            </a:r>
          </a:p>
        </p:txBody>
      </p:sp>
      <p:sp>
        <p:nvSpPr>
          <p:cNvPr id="30" name="TextBox 29">
            <a:extLst>
              <a:ext uri="{FF2B5EF4-FFF2-40B4-BE49-F238E27FC236}">
                <a16:creationId xmlns:a16="http://schemas.microsoft.com/office/drawing/2014/main" id="{35E60C34-FEDB-0748-BB79-A32061F17469}"/>
              </a:ext>
            </a:extLst>
          </p:cNvPr>
          <p:cNvSpPr txBox="1"/>
          <p:nvPr/>
        </p:nvSpPr>
        <p:spPr>
          <a:xfrm>
            <a:off x="2072641" y="3473189"/>
            <a:ext cx="4856477" cy="655499"/>
          </a:xfrm>
          <a:prstGeom prst="roundRect">
            <a:avLst/>
          </a:prstGeom>
          <a:solidFill>
            <a:schemeClr val="bg1"/>
          </a:solidFill>
          <a:ln w="28575">
            <a:solidFill>
              <a:schemeClr val="bg1">
                <a:lumMod val="75000"/>
              </a:schemeClr>
            </a:solidFill>
          </a:ln>
        </p:spPr>
        <p:txBody>
          <a:bodyPr wrap="square" rtlCol="0">
            <a:spAutoFit/>
          </a:bodyPr>
          <a:lstStyle/>
          <a:p>
            <a:pPr algn="ctr"/>
            <a:r>
              <a:rPr lang="en-US" b="1" dirty="0">
                <a:solidFill>
                  <a:schemeClr val="bg1">
                    <a:lumMod val="75000"/>
                  </a:schemeClr>
                </a:solidFill>
              </a:rPr>
              <a:t>Assembly</a:t>
            </a:r>
          </a:p>
          <a:p>
            <a:pPr algn="ctr"/>
            <a:r>
              <a:rPr lang="en-US" sz="1450" b="1" dirty="0">
                <a:solidFill>
                  <a:schemeClr val="bg1">
                    <a:lumMod val="75000"/>
                  </a:schemeClr>
                </a:solidFill>
              </a:rPr>
              <a:t>Tools:</a:t>
            </a:r>
            <a:r>
              <a:rPr lang="en-US" sz="1450" dirty="0">
                <a:solidFill>
                  <a:schemeClr val="bg1">
                    <a:lumMod val="75000"/>
                  </a:schemeClr>
                </a:solidFill>
              </a:rPr>
              <a:t> Canu, Miniasm</a:t>
            </a:r>
          </a:p>
        </p:txBody>
      </p:sp>
      <p:sp>
        <p:nvSpPr>
          <p:cNvPr id="33" name="TextBox 32">
            <a:extLst>
              <a:ext uri="{FF2B5EF4-FFF2-40B4-BE49-F238E27FC236}">
                <a16:creationId xmlns:a16="http://schemas.microsoft.com/office/drawing/2014/main" id="{18379820-8A43-1D4B-AEEA-786B04F852C2}"/>
              </a:ext>
            </a:extLst>
          </p:cNvPr>
          <p:cNvSpPr txBox="1"/>
          <p:nvPr/>
        </p:nvSpPr>
        <p:spPr>
          <a:xfrm>
            <a:off x="2072641" y="4431778"/>
            <a:ext cx="4856477" cy="655499"/>
          </a:xfrm>
          <a:prstGeom prst="roundRect">
            <a:avLst/>
          </a:prstGeom>
          <a:solidFill>
            <a:schemeClr val="bg1"/>
          </a:solidFill>
          <a:ln w="28575">
            <a:solidFill>
              <a:srgbClr val="FB8776"/>
            </a:solidFill>
          </a:ln>
        </p:spPr>
        <p:txBody>
          <a:bodyPr wrap="square" rtlCol="0">
            <a:spAutoFit/>
          </a:bodyPr>
          <a:lstStyle/>
          <a:p>
            <a:pPr algn="ctr"/>
            <a:r>
              <a:rPr lang="en-US" b="1" dirty="0">
                <a:solidFill>
                  <a:srgbClr val="FB8776"/>
                </a:solidFill>
              </a:rPr>
              <a:t>Read Mapping (optional)</a:t>
            </a:r>
          </a:p>
          <a:p>
            <a:pPr algn="ctr"/>
            <a:r>
              <a:rPr lang="en-US" sz="1450" b="1" dirty="0"/>
              <a:t>Tools:</a:t>
            </a:r>
            <a:r>
              <a:rPr lang="en-US" sz="1450" dirty="0"/>
              <a:t> BWA-MEM, Minimap, (GraphMap)</a:t>
            </a:r>
          </a:p>
        </p:txBody>
      </p:sp>
      <p:sp>
        <p:nvSpPr>
          <p:cNvPr id="34" name="TextBox 33">
            <a:extLst>
              <a:ext uri="{FF2B5EF4-FFF2-40B4-BE49-F238E27FC236}">
                <a16:creationId xmlns:a16="http://schemas.microsoft.com/office/drawing/2014/main" id="{F47E76BB-3987-B843-9A1F-C58DB3E1AB92}"/>
              </a:ext>
            </a:extLst>
          </p:cNvPr>
          <p:cNvSpPr txBox="1"/>
          <p:nvPr/>
        </p:nvSpPr>
        <p:spPr>
          <a:xfrm>
            <a:off x="2072641" y="5390367"/>
            <a:ext cx="4856477" cy="655499"/>
          </a:xfrm>
          <a:prstGeom prst="roundRect">
            <a:avLst/>
          </a:prstGeom>
          <a:solidFill>
            <a:schemeClr val="bg1"/>
          </a:solidFill>
          <a:ln w="28575">
            <a:solidFill>
              <a:srgbClr val="7030A0"/>
            </a:solidFill>
          </a:ln>
        </p:spPr>
        <p:txBody>
          <a:bodyPr wrap="square" rtlCol="0">
            <a:spAutoFit/>
          </a:bodyPr>
          <a:lstStyle/>
          <a:p>
            <a:pPr algn="ctr"/>
            <a:r>
              <a:rPr lang="en-US" b="1" dirty="0">
                <a:solidFill>
                  <a:srgbClr val="7030A0"/>
                </a:solidFill>
              </a:rPr>
              <a:t>Polishing (optional)</a:t>
            </a:r>
          </a:p>
          <a:p>
            <a:pPr algn="ctr"/>
            <a:r>
              <a:rPr lang="en-US" sz="1450" b="1" dirty="0"/>
              <a:t>Tools:</a:t>
            </a:r>
            <a:r>
              <a:rPr lang="en-US" sz="1450" dirty="0"/>
              <a:t> Nanopolish, Racon</a:t>
            </a:r>
          </a:p>
        </p:txBody>
      </p:sp>
      <p:cxnSp>
        <p:nvCxnSpPr>
          <p:cNvPr id="35" name="Straight Arrow Connector 34">
            <a:extLst>
              <a:ext uri="{FF2B5EF4-FFF2-40B4-BE49-F238E27FC236}">
                <a16:creationId xmlns:a16="http://schemas.microsoft.com/office/drawing/2014/main" id="{3CCEC77F-F301-D042-8BDA-2AD2992A0992}"/>
              </a:ext>
            </a:extLst>
          </p:cNvPr>
          <p:cNvCxnSpPr/>
          <p:nvPr/>
        </p:nvCxnSpPr>
        <p:spPr>
          <a:xfrm>
            <a:off x="1249682" y="1928795"/>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9B7B40-6A47-D94B-A5DF-DBA427F44A6A}"/>
              </a:ext>
            </a:extLst>
          </p:cNvPr>
          <p:cNvCxnSpPr/>
          <p:nvPr/>
        </p:nvCxnSpPr>
        <p:spPr>
          <a:xfrm flipH="1" flipV="1">
            <a:off x="1249682" y="5765582"/>
            <a:ext cx="82296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9559BEA-BE90-5142-92C5-56E31470ABFD}"/>
              </a:ext>
            </a:extLst>
          </p:cNvPr>
          <p:cNvCxnSpPr/>
          <p:nvPr/>
        </p:nvCxnSpPr>
        <p:spPr>
          <a:xfrm>
            <a:off x="6913878" y="1822116"/>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030EE0D3-210B-1E44-B2FD-4AE4AEFF6F67}"/>
              </a:ext>
            </a:extLst>
          </p:cNvPr>
          <p:cNvCxnSpPr/>
          <p:nvPr/>
        </p:nvCxnSpPr>
        <p:spPr>
          <a:xfrm>
            <a:off x="6911338" y="2863928"/>
            <a:ext cx="12700" cy="958589"/>
          </a:xfrm>
          <a:prstGeom prst="curvedConnector3">
            <a:avLst>
              <a:gd name="adj1" fmla="val 3960000"/>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605234BE-61C3-5648-9E71-27C009DEAF25}"/>
              </a:ext>
            </a:extLst>
          </p:cNvPr>
          <p:cNvCxnSpPr/>
          <p:nvPr/>
        </p:nvCxnSpPr>
        <p:spPr>
          <a:xfrm>
            <a:off x="6911338" y="3895993"/>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EF58D305-BFB3-F747-9A6A-6B9BD768A4D8}"/>
              </a:ext>
            </a:extLst>
          </p:cNvPr>
          <p:cNvCxnSpPr/>
          <p:nvPr/>
        </p:nvCxnSpPr>
        <p:spPr>
          <a:xfrm>
            <a:off x="6908798" y="4928058"/>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EF5A52F-A6AB-784D-AD25-696F16B030F8}"/>
              </a:ext>
            </a:extLst>
          </p:cNvPr>
          <p:cNvSpPr txBox="1"/>
          <p:nvPr/>
        </p:nvSpPr>
        <p:spPr>
          <a:xfrm>
            <a:off x="91442" y="1593516"/>
            <a:ext cx="1280160" cy="646331"/>
          </a:xfrm>
          <a:prstGeom prst="rect">
            <a:avLst/>
          </a:prstGeom>
          <a:noFill/>
        </p:spPr>
        <p:txBody>
          <a:bodyPr wrap="square" rtlCol="0">
            <a:spAutoFit/>
          </a:bodyPr>
          <a:lstStyle/>
          <a:p>
            <a:pPr algn="ctr"/>
            <a:r>
              <a:rPr lang="en-US">
                <a:solidFill>
                  <a:schemeClr val="bg1">
                    <a:lumMod val="75000"/>
                  </a:schemeClr>
                </a:solidFill>
              </a:rPr>
              <a:t>Raw signal data</a:t>
            </a:r>
            <a:endParaRPr lang="en-US" dirty="0">
              <a:solidFill>
                <a:schemeClr val="bg1">
                  <a:lumMod val="75000"/>
                </a:schemeClr>
              </a:solidFill>
            </a:endParaRPr>
          </a:p>
        </p:txBody>
      </p:sp>
      <p:sp>
        <p:nvSpPr>
          <p:cNvPr id="50" name="TextBox 49">
            <a:extLst>
              <a:ext uri="{FF2B5EF4-FFF2-40B4-BE49-F238E27FC236}">
                <a16:creationId xmlns:a16="http://schemas.microsoft.com/office/drawing/2014/main" id="{D46BEA79-41C2-0A48-8627-5756E4D79BA5}"/>
              </a:ext>
            </a:extLst>
          </p:cNvPr>
          <p:cNvSpPr txBox="1"/>
          <p:nvPr/>
        </p:nvSpPr>
        <p:spPr>
          <a:xfrm>
            <a:off x="91442" y="5459125"/>
            <a:ext cx="1280160" cy="646331"/>
          </a:xfrm>
          <a:prstGeom prst="rect">
            <a:avLst/>
          </a:prstGeom>
          <a:noFill/>
        </p:spPr>
        <p:txBody>
          <a:bodyPr wrap="square" rtlCol="0">
            <a:spAutoFit/>
          </a:bodyPr>
          <a:lstStyle/>
          <a:p>
            <a:pPr algn="ctr"/>
            <a:r>
              <a:rPr lang="en-US" dirty="0"/>
              <a:t>Improved assembly</a:t>
            </a:r>
          </a:p>
        </p:txBody>
      </p:sp>
      <p:sp>
        <p:nvSpPr>
          <p:cNvPr id="51" name="TextBox 50">
            <a:extLst>
              <a:ext uri="{FF2B5EF4-FFF2-40B4-BE49-F238E27FC236}">
                <a16:creationId xmlns:a16="http://schemas.microsoft.com/office/drawing/2014/main" id="{0E3BAA6E-8F88-3246-AF9E-33E431141F76}"/>
              </a:ext>
            </a:extLst>
          </p:cNvPr>
          <p:cNvSpPr txBox="1"/>
          <p:nvPr/>
        </p:nvSpPr>
        <p:spPr>
          <a:xfrm>
            <a:off x="7371078" y="2096435"/>
            <a:ext cx="1280160" cy="369332"/>
          </a:xfrm>
          <a:prstGeom prst="rect">
            <a:avLst/>
          </a:prstGeom>
          <a:noFill/>
        </p:spPr>
        <p:txBody>
          <a:bodyPr wrap="square" rtlCol="0">
            <a:spAutoFit/>
          </a:bodyPr>
          <a:lstStyle/>
          <a:p>
            <a:pPr algn="ctr"/>
            <a:r>
              <a:rPr lang="en-US">
                <a:solidFill>
                  <a:schemeClr val="bg1">
                    <a:lumMod val="75000"/>
                  </a:schemeClr>
                </a:solidFill>
              </a:rPr>
              <a:t>DNA reads</a:t>
            </a:r>
            <a:endParaRPr lang="en-US" dirty="0">
              <a:solidFill>
                <a:schemeClr val="bg1">
                  <a:lumMod val="75000"/>
                </a:schemeClr>
              </a:solidFill>
            </a:endParaRPr>
          </a:p>
        </p:txBody>
      </p:sp>
      <p:sp>
        <p:nvSpPr>
          <p:cNvPr id="52" name="TextBox 51">
            <a:extLst>
              <a:ext uri="{FF2B5EF4-FFF2-40B4-BE49-F238E27FC236}">
                <a16:creationId xmlns:a16="http://schemas.microsoft.com/office/drawing/2014/main" id="{DA3FD1C8-A859-D04C-917A-4CCD868FE8AC}"/>
              </a:ext>
            </a:extLst>
          </p:cNvPr>
          <p:cNvSpPr txBox="1"/>
          <p:nvPr/>
        </p:nvSpPr>
        <p:spPr>
          <a:xfrm>
            <a:off x="7371078" y="3158556"/>
            <a:ext cx="1280160" cy="369332"/>
          </a:xfrm>
          <a:prstGeom prst="rect">
            <a:avLst/>
          </a:prstGeom>
          <a:noFill/>
        </p:spPr>
        <p:txBody>
          <a:bodyPr wrap="square" rtlCol="0">
            <a:spAutoFit/>
          </a:bodyPr>
          <a:lstStyle/>
          <a:p>
            <a:pPr algn="ctr"/>
            <a:r>
              <a:rPr lang="en-US">
                <a:solidFill>
                  <a:schemeClr val="bg1">
                    <a:lumMod val="75000"/>
                  </a:schemeClr>
                </a:solidFill>
              </a:rPr>
              <a:t>Overlaps</a:t>
            </a:r>
            <a:endParaRPr lang="en-US" dirty="0">
              <a:solidFill>
                <a:schemeClr val="bg1">
                  <a:lumMod val="75000"/>
                </a:schemeClr>
              </a:solidFill>
            </a:endParaRPr>
          </a:p>
        </p:txBody>
      </p:sp>
      <p:sp>
        <p:nvSpPr>
          <p:cNvPr id="53" name="TextBox 52">
            <a:extLst>
              <a:ext uri="{FF2B5EF4-FFF2-40B4-BE49-F238E27FC236}">
                <a16:creationId xmlns:a16="http://schemas.microsoft.com/office/drawing/2014/main" id="{3B1EA923-7502-0F44-B669-677D1755D7F0}"/>
              </a:ext>
            </a:extLst>
          </p:cNvPr>
          <p:cNvSpPr txBox="1"/>
          <p:nvPr/>
        </p:nvSpPr>
        <p:spPr>
          <a:xfrm>
            <a:off x="7371078" y="4052121"/>
            <a:ext cx="1280160" cy="646331"/>
          </a:xfrm>
          <a:prstGeom prst="rect">
            <a:avLst/>
          </a:prstGeom>
          <a:noFill/>
        </p:spPr>
        <p:txBody>
          <a:bodyPr wrap="square" rtlCol="0">
            <a:spAutoFit/>
          </a:bodyPr>
          <a:lstStyle/>
          <a:p>
            <a:pPr algn="ctr"/>
            <a:r>
              <a:rPr lang="en-US"/>
              <a:t>Draft assembly</a:t>
            </a:r>
            <a:endParaRPr lang="en-US" dirty="0"/>
          </a:p>
        </p:txBody>
      </p:sp>
      <p:sp>
        <p:nvSpPr>
          <p:cNvPr id="54" name="TextBox 53">
            <a:extLst>
              <a:ext uri="{FF2B5EF4-FFF2-40B4-BE49-F238E27FC236}">
                <a16:creationId xmlns:a16="http://schemas.microsoft.com/office/drawing/2014/main" id="{1EE40258-2FEA-2741-BC50-3A4EE155E0A1}"/>
              </a:ext>
            </a:extLst>
          </p:cNvPr>
          <p:cNvSpPr txBox="1"/>
          <p:nvPr/>
        </p:nvSpPr>
        <p:spPr>
          <a:xfrm>
            <a:off x="7310118" y="4988013"/>
            <a:ext cx="1706880" cy="923330"/>
          </a:xfrm>
          <a:prstGeom prst="rect">
            <a:avLst/>
          </a:prstGeom>
          <a:noFill/>
          <a:ln>
            <a:noFill/>
          </a:ln>
        </p:spPr>
        <p:txBody>
          <a:bodyPr wrap="square" rtlCol="0">
            <a:spAutoFit/>
          </a:bodyPr>
          <a:lstStyle/>
          <a:p>
            <a:pPr algn="ctr"/>
            <a:r>
              <a:rPr lang="en-US" dirty="0"/>
              <a:t>Mappings of reads against draft assembly</a:t>
            </a:r>
          </a:p>
        </p:txBody>
      </p:sp>
      <p:cxnSp>
        <p:nvCxnSpPr>
          <p:cNvPr id="55" name="Straight Arrow Connector 54">
            <a:extLst>
              <a:ext uri="{FF2B5EF4-FFF2-40B4-BE49-F238E27FC236}">
                <a16:creationId xmlns:a16="http://schemas.microsoft.com/office/drawing/2014/main" id="{7C2A628B-A94C-5F49-BCDB-B287A4F7BEF9}"/>
              </a:ext>
            </a:extLst>
          </p:cNvPr>
          <p:cNvCxnSpPr/>
          <p:nvPr/>
        </p:nvCxnSpPr>
        <p:spPr>
          <a:xfrm flipH="1" flipV="1">
            <a:off x="1249682" y="3822516"/>
            <a:ext cx="822960" cy="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BFA4AD7-2E69-464C-A4CA-4132AB000D68}"/>
              </a:ext>
            </a:extLst>
          </p:cNvPr>
          <p:cNvSpPr txBox="1"/>
          <p:nvPr/>
        </p:nvSpPr>
        <p:spPr>
          <a:xfrm>
            <a:off x="91442" y="3637850"/>
            <a:ext cx="1280160" cy="369332"/>
          </a:xfrm>
          <a:prstGeom prst="rect">
            <a:avLst/>
          </a:prstGeom>
          <a:noFill/>
        </p:spPr>
        <p:txBody>
          <a:bodyPr wrap="square" rtlCol="0">
            <a:spAutoFit/>
          </a:bodyPr>
          <a:lstStyle/>
          <a:p>
            <a:pPr algn="ctr"/>
            <a:r>
              <a:rPr lang="en-US">
                <a:solidFill>
                  <a:schemeClr val="bg1">
                    <a:lumMod val="75000"/>
                  </a:schemeClr>
                </a:solidFill>
              </a:rPr>
              <a:t>Assembly</a:t>
            </a:r>
            <a:endParaRPr lang="en-US" dirty="0">
              <a:solidFill>
                <a:schemeClr val="bg1">
                  <a:lumMod val="75000"/>
                </a:schemeClr>
              </a:solidFill>
            </a:endParaRPr>
          </a:p>
        </p:txBody>
      </p:sp>
    </p:spTree>
    <p:extLst>
      <p:ext uri="{BB962C8B-B14F-4D97-AF65-F5344CB8AC3E}">
        <p14:creationId xmlns:p14="http://schemas.microsoft.com/office/powerpoint/2010/main" val="2061997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D5E6-C286-6A45-8994-EECD5D9DECC4}"/>
              </a:ext>
            </a:extLst>
          </p:cNvPr>
          <p:cNvSpPr>
            <a:spLocks noGrp="1"/>
          </p:cNvSpPr>
          <p:nvPr>
            <p:ph type="title"/>
          </p:nvPr>
        </p:nvSpPr>
        <p:spPr/>
        <p:txBody>
          <a:bodyPr>
            <a:noAutofit/>
          </a:bodyPr>
          <a:lstStyle/>
          <a:p>
            <a:r>
              <a:rPr lang="en-US" sz="3800" dirty="0"/>
              <a:t>Read Mapping &amp; Polishing – Summary</a:t>
            </a:r>
          </a:p>
        </p:txBody>
      </p:sp>
      <p:sp>
        <p:nvSpPr>
          <p:cNvPr id="3" name="Content Placeholder 2">
            <a:extLst>
              <a:ext uri="{FF2B5EF4-FFF2-40B4-BE49-F238E27FC236}">
                <a16:creationId xmlns:a16="http://schemas.microsoft.com/office/drawing/2014/main" id="{130CDA9A-B7E2-4D42-B6A0-18E285CCE5A8}"/>
              </a:ext>
            </a:extLst>
          </p:cNvPr>
          <p:cNvSpPr>
            <a:spLocks noGrp="1"/>
          </p:cNvSpPr>
          <p:nvPr>
            <p:ph idx="1"/>
          </p:nvPr>
        </p:nvSpPr>
        <p:spPr/>
        <p:txBody>
          <a:bodyPr>
            <a:noAutofit/>
          </a:bodyPr>
          <a:lstStyle/>
          <a:p>
            <a:pPr marL="534988" indent="-444500">
              <a:lnSpc>
                <a:spcPct val="100000"/>
              </a:lnSpc>
              <a:spcBef>
                <a:spcPts val="1800"/>
              </a:spcBef>
              <a:spcAft>
                <a:spcPts val="1800"/>
              </a:spcAft>
              <a:buFont typeface="Wingdings" pitchFamily="2" charset="2"/>
              <a:buChar char="q"/>
            </a:pPr>
            <a:r>
              <a:rPr lang="en-US" sz="2400" dirty="0"/>
              <a:t>Further polishing can significantly increase the accuracy of the assemblies. </a:t>
            </a:r>
          </a:p>
          <a:p>
            <a:pPr marL="534988" indent="-444500">
              <a:lnSpc>
                <a:spcPct val="100000"/>
              </a:lnSpc>
              <a:spcBef>
                <a:spcPts val="1800"/>
              </a:spcBef>
              <a:spcAft>
                <a:spcPts val="1800"/>
              </a:spcAft>
              <a:buFont typeface="Wingdings" pitchFamily="2" charset="2"/>
              <a:buChar char="q"/>
            </a:pPr>
            <a:r>
              <a:rPr lang="en-US" sz="2400" dirty="0"/>
              <a:t>Pipelines with Minimap and Racon can provide a significant speedup compared with the pipelines with BWA-MEM and Nanopolish, while resulting with high-quality consensus sequences.</a:t>
            </a:r>
          </a:p>
          <a:p>
            <a:pPr marL="534988" indent="-444500">
              <a:lnSpc>
                <a:spcPct val="100000"/>
              </a:lnSpc>
              <a:spcBef>
                <a:spcPts val="1800"/>
              </a:spcBef>
              <a:spcAft>
                <a:spcPts val="1800"/>
              </a:spcAft>
              <a:buFont typeface="Wingdings" pitchFamily="2" charset="2"/>
              <a:buChar char="q"/>
            </a:pPr>
            <a:r>
              <a:rPr lang="en-US" sz="2400" dirty="0"/>
              <a:t>More details in the paper..</a:t>
            </a:r>
          </a:p>
        </p:txBody>
      </p:sp>
      <p:sp>
        <p:nvSpPr>
          <p:cNvPr id="4" name="Slide Number Placeholder 3">
            <a:extLst>
              <a:ext uri="{FF2B5EF4-FFF2-40B4-BE49-F238E27FC236}">
                <a16:creationId xmlns:a16="http://schemas.microsoft.com/office/drawing/2014/main" id="{58807989-3393-8C42-B608-BC2BE55431AF}"/>
              </a:ext>
            </a:extLst>
          </p:cNvPr>
          <p:cNvSpPr>
            <a:spLocks noGrp="1"/>
          </p:cNvSpPr>
          <p:nvPr>
            <p:ph type="sldNum" sz="quarter" idx="10"/>
          </p:nvPr>
        </p:nvSpPr>
        <p:spPr/>
        <p:txBody>
          <a:bodyPr/>
          <a:lstStyle/>
          <a:p>
            <a:fld id="{C56C0957-1248-5A44-8C69-001B17EA42C9}" type="slidenum">
              <a:rPr lang="en-US" smtClean="0"/>
              <a:pPr/>
              <a:t>39</a:t>
            </a:fld>
            <a:endParaRPr lang="en-US" dirty="0"/>
          </a:p>
        </p:txBody>
      </p:sp>
    </p:spTree>
    <p:extLst>
      <p:ext uri="{BB962C8B-B14F-4D97-AF65-F5344CB8AC3E}">
        <p14:creationId xmlns:p14="http://schemas.microsoft.com/office/powerpoint/2010/main" val="1747131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64214"/>
          </a:xfrm>
        </p:spPr>
        <p:txBody>
          <a:bodyPr/>
          <a:lstStyle/>
          <a:p>
            <a:r>
              <a:rPr lang="en-US" dirty="0"/>
              <a:t>Outline</a:t>
            </a:r>
          </a:p>
        </p:txBody>
      </p:sp>
      <p:sp>
        <p:nvSpPr>
          <p:cNvPr id="3" name="Content Placeholder 2"/>
          <p:cNvSpPr>
            <a:spLocks noGrp="1"/>
          </p:cNvSpPr>
          <p:nvPr>
            <p:ph idx="4294967295"/>
          </p:nvPr>
        </p:nvSpPr>
        <p:spPr>
          <a:xfrm>
            <a:off x="822959" y="1397275"/>
            <a:ext cx="7543801" cy="4310458"/>
          </a:xfrm>
        </p:spPr>
        <p:txBody>
          <a:bodyPr>
            <a:noAutofit/>
          </a:bodyPr>
          <a:lstStyle/>
          <a:p>
            <a:pPr marL="374650" indent="-312738">
              <a:lnSpc>
                <a:spcPct val="100000"/>
              </a:lnSpc>
              <a:spcBef>
                <a:spcPts val="300"/>
              </a:spcBef>
              <a:spcAft>
                <a:spcPts val="300"/>
              </a:spcAft>
              <a:buClr>
                <a:schemeClr val="bg2">
                  <a:lumMod val="50000"/>
                </a:schemeClr>
              </a:buClr>
              <a:buFont typeface="Wingdings" charset="2"/>
              <a:buChar char="q"/>
            </a:pPr>
            <a:r>
              <a:rPr lang="en-US" sz="2400" b="1" dirty="0"/>
              <a:t>Background and Motivation</a:t>
            </a:r>
          </a:p>
          <a:p>
            <a:pPr marL="728663" lvl="1" indent="-354013">
              <a:lnSpc>
                <a:spcPct val="100000"/>
              </a:lnSpc>
              <a:spcBef>
                <a:spcPts val="300"/>
              </a:spcBef>
              <a:spcAft>
                <a:spcPts val="300"/>
              </a:spcAft>
              <a:buFont typeface="Courier New" charset="0"/>
              <a:buChar char="o"/>
            </a:pPr>
            <a:r>
              <a:rPr lang="en-US" sz="2200" b="1" dirty="0"/>
              <a:t>Nanopore Sequencing Technology</a:t>
            </a:r>
          </a:p>
          <a:p>
            <a:pPr marL="728663" lvl="1" indent="-354013">
              <a:lnSpc>
                <a:spcPct val="100000"/>
              </a:lnSpc>
              <a:spcBef>
                <a:spcPts val="300"/>
              </a:spcBef>
              <a:spcAft>
                <a:spcPts val="300"/>
              </a:spcAft>
              <a:buFont typeface="Courier New" charset="0"/>
              <a:buChar char="o"/>
            </a:pPr>
            <a:r>
              <a:rPr lang="en-US" sz="2200" b="1" dirty="0"/>
              <a:t>Comparison with Prior Technologies</a:t>
            </a:r>
          </a:p>
          <a:p>
            <a:pPr marL="728663" lvl="1" indent="-354013">
              <a:lnSpc>
                <a:spcPct val="100000"/>
              </a:lnSpc>
              <a:spcBef>
                <a:spcPts val="300"/>
              </a:spcBef>
              <a:spcAft>
                <a:spcPts val="300"/>
              </a:spcAft>
              <a:buFont typeface="Courier New" charset="0"/>
              <a:buChar char="o"/>
            </a:pPr>
            <a:r>
              <a:rPr lang="en-US" sz="2200" b="1" dirty="0"/>
              <a:t>Nanopore Genome Assembly Pipeline</a:t>
            </a:r>
          </a:p>
          <a:p>
            <a:pPr marL="728663" lvl="1" indent="-354013">
              <a:lnSpc>
                <a:spcPct val="100000"/>
              </a:lnSpc>
              <a:spcBef>
                <a:spcPts val="300"/>
              </a:spcBef>
              <a:spcAft>
                <a:spcPts val="300"/>
              </a:spcAft>
              <a:buFont typeface="Courier New" charset="0"/>
              <a:buChar char="o"/>
            </a:pPr>
            <a:r>
              <a:rPr lang="en-US" sz="2200" b="1" dirty="0"/>
              <a:t>Our Goal</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Experimental Methodology</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Results and Analysis</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Conclusion</a:t>
            </a:r>
          </a:p>
          <a:p>
            <a:pPr>
              <a:lnSpc>
                <a:spcPct val="100000"/>
              </a:lnSpc>
              <a:spcBef>
                <a:spcPts val="300"/>
              </a:spcBef>
              <a:spcAft>
                <a:spcPts val="300"/>
              </a:spcAft>
            </a:pPr>
            <a:endParaRPr lang="en-US" sz="2400" dirty="0"/>
          </a:p>
        </p:txBody>
      </p:sp>
      <p:sp>
        <p:nvSpPr>
          <p:cNvPr id="4" name="Slide Number Placeholder 3"/>
          <p:cNvSpPr>
            <a:spLocks noGrp="1"/>
          </p:cNvSpPr>
          <p:nvPr>
            <p:ph type="sldNum" sz="quarter" idx="10"/>
          </p:nvPr>
        </p:nvSpPr>
        <p:spPr/>
        <p:txBody>
          <a:bodyPr/>
          <a:lstStyle/>
          <a:p>
            <a:fld id="{C56C0957-1248-5A44-8C69-001B17EA42C9}" type="slidenum">
              <a:rPr lang="en-US" smtClean="0"/>
              <a:pPr/>
              <a:t>4</a:t>
            </a:fld>
            <a:endParaRPr lang="en-US" dirty="0"/>
          </a:p>
        </p:txBody>
      </p:sp>
    </p:spTree>
    <p:extLst>
      <p:ext uri="{BB962C8B-B14F-4D97-AF65-F5344CB8AC3E}">
        <p14:creationId xmlns:p14="http://schemas.microsoft.com/office/powerpoint/2010/main" val="1432202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64214"/>
          </a:xfrm>
        </p:spPr>
        <p:txBody>
          <a:bodyPr/>
          <a:lstStyle/>
          <a:p>
            <a:r>
              <a:rPr lang="en-US" dirty="0"/>
              <a:t>Outline</a:t>
            </a:r>
          </a:p>
        </p:txBody>
      </p:sp>
      <p:sp>
        <p:nvSpPr>
          <p:cNvPr id="3" name="Content Placeholder 2"/>
          <p:cNvSpPr>
            <a:spLocks noGrp="1"/>
          </p:cNvSpPr>
          <p:nvPr>
            <p:ph idx="4294967295"/>
          </p:nvPr>
        </p:nvSpPr>
        <p:spPr>
          <a:xfrm>
            <a:off x="822959" y="1397275"/>
            <a:ext cx="7543801" cy="4310458"/>
          </a:xfrm>
        </p:spPr>
        <p:txBody>
          <a:bodyPr>
            <a:noAutofit/>
          </a:bodyPr>
          <a:lstStyle/>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Background and Motivation</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Experimental Methodology</a:t>
            </a:r>
          </a:p>
          <a:p>
            <a:pPr marL="374650" indent="-312738">
              <a:lnSpc>
                <a:spcPct val="100000"/>
              </a:lnSpc>
              <a:spcBef>
                <a:spcPts val="300"/>
              </a:spcBef>
              <a:spcAft>
                <a:spcPts val="300"/>
              </a:spcAft>
              <a:buClr>
                <a:schemeClr val="bg1">
                  <a:lumMod val="75000"/>
                </a:schemeClr>
              </a:buClr>
              <a:buFont typeface="Wingdings" charset="2"/>
              <a:buChar char="q"/>
            </a:pPr>
            <a:r>
              <a:rPr lang="en-US" sz="2400" b="1" dirty="0">
                <a:solidFill>
                  <a:schemeClr val="bg1">
                    <a:lumMod val="75000"/>
                  </a:schemeClr>
                </a:solidFill>
              </a:rPr>
              <a:t>Results and Analysis</a:t>
            </a:r>
          </a:p>
          <a:p>
            <a:pPr marL="374650" indent="-312738">
              <a:lnSpc>
                <a:spcPct val="100000"/>
              </a:lnSpc>
              <a:spcBef>
                <a:spcPts val="300"/>
              </a:spcBef>
              <a:spcAft>
                <a:spcPts val="300"/>
              </a:spcAft>
              <a:buClr>
                <a:schemeClr val="bg2">
                  <a:lumMod val="50000"/>
                </a:schemeClr>
              </a:buClr>
              <a:buFont typeface="Wingdings" charset="2"/>
              <a:buChar char="q"/>
            </a:pPr>
            <a:r>
              <a:rPr lang="en-US" sz="2400" b="1" dirty="0"/>
              <a:t>Conclusion</a:t>
            </a:r>
          </a:p>
          <a:p>
            <a:pPr>
              <a:lnSpc>
                <a:spcPct val="100000"/>
              </a:lnSpc>
              <a:spcBef>
                <a:spcPts val="300"/>
              </a:spcBef>
              <a:spcAft>
                <a:spcPts val="300"/>
              </a:spcAft>
            </a:pPr>
            <a:endParaRPr lang="en-US" sz="2400" dirty="0"/>
          </a:p>
        </p:txBody>
      </p:sp>
      <p:sp>
        <p:nvSpPr>
          <p:cNvPr id="4" name="Slide Number Placeholder 3"/>
          <p:cNvSpPr>
            <a:spLocks noGrp="1"/>
          </p:cNvSpPr>
          <p:nvPr>
            <p:ph type="sldNum" sz="quarter" idx="10"/>
          </p:nvPr>
        </p:nvSpPr>
        <p:spPr/>
        <p:txBody>
          <a:bodyPr/>
          <a:lstStyle/>
          <a:p>
            <a:fld id="{C56C0957-1248-5A44-8C69-001B17EA42C9}" type="slidenum">
              <a:rPr lang="en-US" smtClean="0"/>
              <a:pPr/>
              <a:t>40</a:t>
            </a:fld>
            <a:endParaRPr lang="en-US" dirty="0"/>
          </a:p>
        </p:txBody>
      </p:sp>
    </p:spTree>
    <p:extLst>
      <p:ext uri="{BB962C8B-B14F-4D97-AF65-F5344CB8AC3E}">
        <p14:creationId xmlns:p14="http://schemas.microsoft.com/office/powerpoint/2010/main" val="1233298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Implications</a:t>
            </a:r>
          </a:p>
        </p:txBody>
      </p:sp>
      <p:sp>
        <p:nvSpPr>
          <p:cNvPr id="3" name="Content Placeholder 2"/>
          <p:cNvSpPr>
            <a:spLocks noGrp="1"/>
          </p:cNvSpPr>
          <p:nvPr>
            <p:ph idx="1"/>
          </p:nvPr>
        </p:nvSpPr>
        <p:spPr>
          <a:xfrm>
            <a:off x="822959" y="1427696"/>
            <a:ext cx="7543801" cy="4467117"/>
          </a:xfrm>
        </p:spPr>
        <p:txBody>
          <a:bodyPr>
            <a:noAutofit/>
          </a:bodyPr>
          <a:lstStyle/>
          <a:p>
            <a:pPr marL="407988" indent="-352425" algn="just">
              <a:lnSpc>
                <a:spcPct val="100000"/>
              </a:lnSpc>
              <a:spcBef>
                <a:spcPts val="0"/>
              </a:spcBef>
              <a:spcAft>
                <a:spcPts val="0"/>
              </a:spcAft>
              <a:buFont typeface="Wingdings" charset="2"/>
              <a:buChar char="q"/>
            </a:pPr>
            <a:r>
              <a:rPr lang="en-US" sz="1800" dirty="0"/>
              <a:t>The choice of the tool for </a:t>
            </a:r>
            <a:r>
              <a:rPr lang="en-US" sz="1800" b="1" dirty="0"/>
              <a:t>basecalling</a:t>
            </a:r>
            <a:r>
              <a:rPr lang="en-US" sz="1800" dirty="0"/>
              <a:t> plays a critical role in overcoming the high error rates of nanopore sequencing technology.</a:t>
            </a:r>
          </a:p>
          <a:p>
            <a:pPr marL="700088" lvl="1" indent="-292100" algn="just">
              <a:lnSpc>
                <a:spcPct val="100000"/>
              </a:lnSpc>
              <a:spcBef>
                <a:spcPts val="0"/>
              </a:spcBef>
              <a:spcAft>
                <a:spcPts val="0"/>
              </a:spcAft>
              <a:buFont typeface="Courier New" panose="02070309020205020404" pitchFamily="49" charset="0"/>
              <a:buChar char="o"/>
            </a:pPr>
            <a:r>
              <a:rPr lang="en-US" sz="1700" dirty="0"/>
              <a:t>RNNs perform better than HMMs in terms of both accuracy and performance.</a:t>
            </a:r>
          </a:p>
          <a:p>
            <a:pPr marL="700088" lvl="1" indent="-292100" algn="just">
              <a:lnSpc>
                <a:spcPct val="100000"/>
              </a:lnSpc>
              <a:spcBef>
                <a:spcPts val="0"/>
              </a:spcBef>
              <a:spcAft>
                <a:spcPts val="0"/>
              </a:spcAft>
              <a:buFont typeface="Courier New" panose="02070309020205020404" pitchFamily="49" charset="0"/>
              <a:buChar char="o"/>
            </a:pPr>
            <a:endParaRPr lang="en-US" dirty="0"/>
          </a:p>
          <a:p>
            <a:pPr marL="407988" indent="-352425" algn="just">
              <a:lnSpc>
                <a:spcPct val="100000"/>
              </a:lnSpc>
              <a:spcBef>
                <a:spcPts val="0"/>
              </a:spcBef>
              <a:spcAft>
                <a:spcPts val="0"/>
              </a:spcAft>
              <a:buFont typeface="Wingdings" charset="2"/>
              <a:buChar char="q"/>
            </a:pPr>
            <a:r>
              <a:rPr lang="en-US" sz="1800" dirty="0"/>
              <a:t>Since </a:t>
            </a:r>
            <a:r>
              <a:rPr lang="en-US" sz="1800" b="1" dirty="0"/>
              <a:t>parallelizing</a:t>
            </a:r>
            <a:r>
              <a:rPr lang="en-US" sz="1800" dirty="0"/>
              <a:t> the tool can </a:t>
            </a:r>
            <a:r>
              <a:rPr lang="en-US" sz="1800" dirty="0">
                <a:solidFill>
                  <a:srgbClr val="C00000"/>
                </a:solidFill>
              </a:rPr>
              <a:t>increase the memory usage</a:t>
            </a:r>
            <a:r>
              <a:rPr lang="en-US" sz="1800" dirty="0"/>
              <a:t>, dividing the input data into </a:t>
            </a:r>
            <a:r>
              <a:rPr lang="en-US" sz="1800" b="1" dirty="0"/>
              <a:t>batches</a:t>
            </a:r>
            <a:r>
              <a:rPr lang="en-US" sz="1800" dirty="0"/>
              <a:t>, or limiting the memory usage of each thread, or </a:t>
            </a:r>
            <a:r>
              <a:rPr lang="en-US" sz="1800" b="1" dirty="0"/>
              <a:t>dividing the computation </a:t>
            </a:r>
            <a:r>
              <a:rPr lang="en-US" sz="1800" dirty="0"/>
              <a:t>instead of dividing the dataset between simultaneous threads can prevent large increases in memory usage, while providing </a:t>
            </a:r>
            <a:r>
              <a:rPr lang="en-US" sz="1800" b="1" dirty="0"/>
              <a:t>performance benefits from parallelization</a:t>
            </a:r>
            <a:r>
              <a:rPr lang="en-US" sz="1800" dirty="0"/>
              <a:t>.</a:t>
            </a:r>
          </a:p>
          <a:p>
            <a:pPr marL="588963" lvl="1" indent="-227013" algn="just">
              <a:lnSpc>
                <a:spcPct val="100000"/>
              </a:lnSpc>
              <a:spcBef>
                <a:spcPts val="0"/>
              </a:spcBef>
              <a:spcAft>
                <a:spcPts val="0"/>
              </a:spcAft>
              <a:buFont typeface="Courier New" panose="02070309020205020404" pitchFamily="49" charset="0"/>
              <a:buChar char="o"/>
            </a:pPr>
            <a:endParaRPr lang="en-US" dirty="0"/>
          </a:p>
          <a:p>
            <a:pPr marL="407988" indent="-352425" algn="just">
              <a:lnSpc>
                <a:spcPct val="100000"/>
              </a:lnSpc>
              <a:spcBef>
                <a:spcPts val="0"/>
              </a:spcBef>
              <a:spcAft>
                <a:spcPts val="0"/>
              </a:spcAft>
              <a:buFont typeface="Wingdings" charset="2"/>
              <a:buChar char="q"/>
            </a:pPr>
            <a:r>
              <a:rPr lang="en-US" sz="1800" dirty="0"/>
              <a:t>In the future, </a:t>
            </a:r>
            <a:r>
              <a:rPr lang="en-US" sz="1800" b="1" dirty="0"/>
              <a:t>laptops</a:t>
            </a:r>
            <a:r>
              <a:rPr lang="en-US" sz="1800" dirty="0"/>
              <a:t> may become a popular platform for running genome assembly tools, as the </a:t>
            </a:r>
            <a:r>
              <a:rPr lang="en-US" sz="1800" b="1" dirty="0"/>
              <a:t>portability</a:t>
            </a:r>
            <a:r>
              <a:rPr lang="en-US" sz="1800" dirty="0"/>
              <a:t> of a laptop makes it a good fit for </a:t>
            </a:r>
            <a:r>
              <a:rPr lang="en-US" sz="1800" b="1" dirty="0"/>
              <a:t>in-field analysis</a:t>
            </a:r>
            <a:r>
              <a:rPr lang="en-US" sz="1800" dirty="0"/>
              <a:t>. </a:t>
            </a:r>
          </a:p>
          <a:p>
            <a:pPr marL="700088" lvl="1" indent="-292100" algn="just">
              <a:lnSpc>
                <a:spcPct val="100000"/>
              </a:lnSpc>
              <a:spcBef>
                <a:spcPts val="0"/>
              </a:spcBef>
              <a:spcAft>
                <a:spcPts val="0"/>
              </a:spcAft>
              <a:buFont typeface="Courier New" panose="02070309020205020404" pitchFamily="49" charset="0"/>
              <a:buChar char="o"/>
            </a:pPr>
            <a:r>
              <a:rPr lang="en-US" sz="1700" dirty="0"/>
              <a:t>Greater memory constraints</a:t>
            </a:r>
          </a:p>
          <a:p>
            <a:pPr marL="700088" lvl="1" indent="-292100" algn="just">
              <a:lnSpc>
                <a:spcPct val="100000"/>
              </a:lnSpc>
              <a:spcBef>
                <a:spcPts val="0"/>
              </a:spcBef>
              <a:spcAft>
                <a:spcPts val="0"/>
              </a:spcAft>
              <a:buFont typeface="Courier New" panose="02070309020205020404" pitchFamily="49" charset="0"/>
              <a:buChar char="o"/>
            </a:pPr>
            <a:r>
              <a:rPr lang="en-US" sz="1700" dirty="0"/>
              <a:t>Lower computational power, and </a:t>
            </a:r>
          </a:p>
          <a:p>
            <a:pPr marL="700088" lvl="1" indent="-292100" algn="just">
              <a:lnSpc>
                <a:spcPct val="100000"/>
              </a:lnSpc>
              <a:spcBef>
                <a:spcPts val="0"/>
              </a:spcBef>
              <a:spcAft>
                <a:spcPts val="0"/>
              </a:spcAft>
              <a:buFont typeface="Courier New" panose="02070309020205020404" pitchFamily="49" charset="0"/>
              <a:buChar char="o"/>
            </a:pPr>
            <a:r>
              <a:rPr lang="en-US" sz="1700" dirty="0"/>
              <a:t>Limited battery life.</a:t>
            </a:r>
          </a:p>
          <a:p>
            <a:pPr algn="just">
              <a:lnSpc>
                <a:spcPct val="100000"/>
              </a:lnSpc>
              <a:spcBef>
                <a:spcPts val="0"/>
              </a:spcBef>
              <a:spcAft>
                <a:spcPts val="0"/>
              </a:spcAft>
            </a:pPr>
            <a:endParaRPr lang="en-US" sz="1800" dirty="0"/>
          </a:p>
        </p:txBody>
      </p:sp>
      <p:sp>
        <p:nvSpPr>
          <p:cNvPr id="5" name="Slide Number Placeholder 4"/>
          <p:cNvSpPr>
            <a:spLocks noGrp="1"/>
          </p:cNvSpPr>
          <p:nvPr>
            <p:ph type="sldNum" sz="quarter" idx="10"/>
          </p:nvPr>
        </p:nvSpPr>
        <p:spPr/>
        <p:txBody>
          <a:bodyPr/>
          <a:lstStyle/>
          <a:p>
            <a:fld id="{C56C0957-1248-5A44-8C69-001B17EA42C9}" type="slidenum">
              <a:rPr lang="en-US" smtClean="0"/>
              <a:pPr/>
              <a:t>41</a:t>
            </a:fld>
            <a:endParaRPr lang="en-US" dirty="0"/>
          </a:p>
        </p:txBody>
      </p:sp>
    </p:spTree>
    <p:extLst>
      <p:ext uri="{BB962C8B-B14F-4D97-AF65-F5344CB8AC3E}">
        <p14:creationId xmlns:p14="http://schemas.microsoft.com/office/powerpoint/2010/main" val="342145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37F34-DE55-E646-84F3-5962CE35189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9AD1D57-385A-0742-9FBC-E807E169CF37}"/>
              </a:ext>
            </a:extLst>
          </p:cNvPr>
          <p:cNvSpPr>
            <a:spLocks noGrp="1"/>
          </p:cNvSpPr>
          <p:nvPr>
            <p:ph idx="1"/>
          </p:nvPr>
        </p:nvSpPr>
        <p:spPr/>
        <p:txBody>
          <a:bodyPr>
            <a:noAutofit/>
          </a:bodyPr>
          <a:lstStyle/>
          <a:p>
            <a:pPr marL="407988" indent="-273050">
              <a:lnSpc>
                <a:spcPct val="100000"/>
              </a:lnSpc>
              <a:spcBef>
                <a:spcPts val="300"/>
              </a:spcBef>
              <a:spcAft>
                <a:spcPts val="0"/>
              </a:spcAft>
              <a:buFont typeface="Wingdings" pitchFamily="2" charset="2"/>
              <a:buChar char="q"/>
            </a:pPr>
            <a:r>
              <a:rPr lang="en-US" sz="1900" b="1" dirty="0"/>
              <a:t>Motivation: </a:t>
            </a:r>
            <a:r>
              <a:rPr lang="en-US" sz="1900" b="1" dirty="0">
                <a:solidFill>
                  <a:schemeClr val="tx1"/>
                </a:solidFill>
                <a:ea typeface="Century" charset="0"/>
                <a:cs typeface="Century" charset="0"/>
              </a:rPr>
              <a:t>Nanopore sequencing </a:t>
            </a:r>
            <a:r>
              <a:rPr lang="en-US" sz="1900" dirty="0">
                <a:solidFill>
                  <a:schemeClr val="tx1"/>
                </a:solidFill>
                <a:ea typeface="Century" charset="0"/>
                <a:cs typeface="Century" charset="0"/>
              </a:rPr>
              <a:t>is an emerging and a promising technology </a:t>
            </a:r>
            <a:r>
              <a:rPr lang="en-US" sz="1900" dirty="0"/>
              <a:t>with its ability to generate </a:t>
            </a:r>
            <a:r>
              <a:rPr lang="en-US" sz="1900" b="1" dirty="0">
                <a:solidFill>
                  <a:srgbClr val="0070C0"/>
                </a:solidFill>
              </a:rPr>
              <a:t>long reads </a:t>
            </a:r>
            <a:r>
              <a:rPr lang="en-US" sz="1900" dirty="0"/>
              <a:t>and provide </a:t>
            </a:r>
            <a:r>
              <a:rPr lang="en-US" sz="1900" b="1" dirty="0">
                <a:solidFill>
                  <a:srgbClr val="0070C0"/>
                </a:solidFill>
              </a:rPr>
              <a:t>portability</a:t>
            </a:r>
            <a:r>
              <a:rPr lang="en-US" sz="1900" dirty="0"/>
              <a:t>. </a:t>
            </a:r>
            <a:endParaRPr lang="en-US" sz="1900" b="1" dirty="0"/>
          </a:p>
          <a:p>
            <a:pPr marL="407988" indent="-273050">
              <a:lnSpc>
                <a:spcPct val="100000"/>
              </a:lnSpc>
              <a:spcBef>
                <a:spcPts val="300"/>
              </a:spcBef>
              <a:spcAft>
                <a:spcPts val="0"/>
              </a:spcAft>
              <a:buFont typeface="Wingdings" pitchFamily="2" charset="2"/>
              <a:buChar char="q"/>
            </a:pPr>
            <a:r>
              <a:rPr lang="en-US" sz="1900" b="1" dirty="0"/>
              <a:t>Problem: </a:t>
            </a:r>
          </a:p>
          <a:p>
            <a:pPr marL="700596" lvl="1" indent="-273050">
              <a:lnSpc>
                <a:spcPct val="100000"/>
              </a:lnSpc>
              <a:spcBef>
                <a:spcPts val="300"/>
              </a:spcBef>
              <a:spcAft>
                <a:spcPts val="0"/>
              </a:spcAft>
              <a:buFont typeface="Wingdings" pitchFamily="2" charset="2"/>
              <a:buChar char="q"/>
            </a:pPr>
            <a:r>
              <a:rPr lang="en-US" sz="1900" b="1" dirty="0">
                <a:solidFill>
                  <a:srgbClr val="C00000"/>
                </a:solidFill>
              </a:rPr>
              <a:t>High error rates </a:t>
            </a:r>
            <a:r>
              <a:rPr lang="en-US" sz="1900" dirty="0"/>
              <a:t>of the technology </a:t>
            </a:r>
          </a:p>
          <a:p>
            <a:pPr marL="700596" lvl="1" indent="-273050">
              <a:lnSpc>
                <a:spcPct val="100000"/>
              </a:lnSpc>
              <a:spcBef>
                <a:spcPts val="300"/>
              </a:spcBef>
              <a:spcAft>
                <a:spcPts val="0"/>
              </a:spcAft>
              <a:buFont typeface="Wingdings" pitchFamily="2" charset="2"/>
              <a:buChar char="q"/>
            </a:pPr>
            <a:r>
              <a:rPr lang="en-US" sz="1900" b="1" dirty="0"/>
              <a:t>Critical importance of the tools </a:t>
            </a:r>
            <a:r>
              <a:rPr lang="en-US" sz="1900" dirty="0"/>
              <a:t>to 1) overcome the high error rates of the technology, and 2) enable fast, real-time data analysis. </a:t>
            </a:r>
          </a:p>
          <a:p>
            <a:pPr marL="407988" indent="-273050">
              <a:lnSpc>
                <a:spcPct val="100000"/>
              </a:lnSpc>
              <a:spcBef>
                <a:spcPts val="300"/>
              </a:spcBef>
              <a:spcAft>
                <a:spcPts val="0"/>
              </a:spcAft>
              <a:buFont typeface="Wingdings" pitchFamily="2" charset="2"/>
              <a:buChar char="q"/>
            </a:pPr>
            <a:r>
              <a:rPr lang="en-US" sz="1900" b="1" dirty="0"/>
              <a:t>Goal: </a:t>
            </a:r>
            <a:r>
              <a:rPr lang="en-US" sz="1900" dirty="0"/>
              <a:t>Analyze the multiple steps and the associated tools in the genome assembly pipeline using nanopore sequence data.</a:t>
            </a:r>
          </a:p>
          <a:p>
            <a:pPr marL="407988" indent="-273050">
              <a:lnSpc>
                <a:spcPct val="100000"/>
              </a:lnSpc>
              <a:spcBef>
                <a:spcPts val="300"/>
              </a:spcBef>
              <a:spcAft>
                <a:spcPts val="0"/>
              </a:spcAft>
              <a:buFont typeface="Wingdings" pitchFamily="2" charset="2"/>
              <a:buChar char="q"/>
            </a:pPr>
            <a:r>
              <a:rPr lang="en-US" sz="1900" b="1" dirty="0"/>
              <a:t>Key Contributions:</a:t>
            </a:r>
          </a:p>
          <a:p>
            <a:pPr marL="713296" lvl="1" indent="-285750">
              <a:lnSpc>
                <a:spcPct val="100000"/>
              </a:lnSpc>
              <a:spcBef>
                <a:spcPts val="300"/>
              </a:spcBef>
              <a:spcAft>
                <a:spcPts val="0"/>
              </a:spcAft>
              <a:buFont typeface="Courier New" panose="02070309020205020404" pitchFamily="49" charset="0"/>
              <a:buChar char="o"/>
            </a:pPr>
            <a:r>
              <a:rPr lang="en-US" sz="1900" dirty="0"/>
              <a:t>Analysis of the tools in multiple dimensions: </a:t>
            </a:r>
            <a:r>
              <a:rPr lang="en-US" sz="1900" b="1" dirty="0"/>
              <a:t>accuracy</a:t>
            </a:r>
            <a:r>
              <a:rPr lang="en-US" sz="1900" dirty="0"/>
              <a:t>, </a:t>
            </a:r>
            <a:r>
              <a:rPr lang="en-US" sz="1900" b="1" dirty="0"/>
              <a:t>performance</a:t>
            </a:r>
            <a:r>
              <a:rPr lang="en-US" sz="1900" dirty="0"/>
              <a:t>, </a:t>
            </a:r>
            <a:r>
              <a:rPr lang="en-US" sz="1900" b="1" dirty="0"/>
              <a:t>memory</a:t>
            </a:r>
            <a:r>
              <a:rPr lang="en-US" sz="1900" dirty="0"/>
              <a:t> </a:t>
            </a:r>
            <a:r>
              <a:rPr lang="en-US" sz="1900" b="1" dirty="0"/>
              <a:t>usage</a:t>
            </a:r>
            <a:r>
              <a:rPr lang="en-US" sz="1900" dirty="0"/>
              <a:t> and </a:t>
            </a:r>
            <a:r>
              <a:rPr lang="en-US" sz="1900" b="1" dirty="0"/>
              <a:t>scalability</a:t>
            </a:r>
            <a:r>
              <a:rPr lang="en-US" sz="1900" dirty="0"/>
              <a:t>.</a:t>
            </a:r>
          </a:p>
          <a:p>
            <a:pPr marL="713296" lvl="1" indent="-285750">
              <a:lnSpc>
                <a:spcPct val="100000"/>
              </a:lnSpc>
              <a:spcBef>
                <a:spcPts val="300"/>
              </a:spcBef>
              <a:spcAft>
                <a:spcPts val="0"/>
              </a:spcAft>
              <a:buFont typeface="Courier New" panose="02070309020205020404" pitchFamily="49" charset="0"/>
              <a:buChar char="o"/>
            </a:pPr>
            <a:r>
              <a:rPr lang="en-US" sz="1900" dirty="0"/>
              <a:t>New </a:t>
            </a:r>
            <a:r>
              <a:rPr lang="en-US" sz="1900" b="1" dirty="0"/>
              <a:t>bottlenecks</a:t>
            </a:r>
            <a:r>
              <a:rPr lang="en-US" sz="1900" dirty="0"/>
              <a:t> and </a:t>
            </a:r>
            <a:r>
              <a:rPr lang="en-US" sz="1900" b="1" dirty="0"/>
              <a:t>tradeoffs</a:t>
            </a:r>
            <a:r>
              <a:rPr lang="en-US" sz="1900" dirty="0"/>
              <a:t> that different combinations of tools lead to</a:t>
            </a:r>
          </a:p>
          <a:p>
            <a:pPr marL="713296" lvl="1" indent="-285750">
              <a:lnSpc>
                <a:spcPct val="100000"/>
              </a:lnSpc>
              <a:spcBef>
                <a:spcPts val="300"/>
              </a:spcBef>
              <a:spcAft>
                <a:spcPts val="0"/>
              </a:spcAft>
              <a:buFont typeface="Courier New" panose="02070309020205020404" pitchFamily="49" charset="0"/>
              <a:buChar char="o"/>
            </a:pPr>
            <a:r>
              <a:rPr lang="en-US" sz="1900" b="1" dirty="0"/>
              <a:t>Guidelines</a:t>
            </a:r>
            <a:r>
              <a:rPr lang="en-US" sz="1900" dirty="0"/>
              <a:t> for both </a:t>
            </a:r>
            <a:r>
              <a:rPr lang="en-US" sz="1900" b="1" dirty="0"/>
              <a:t>practitioners </a:t>
            </a:r>
            <a:r>
              <a:rPr lang="en-US" sz="1900" dirty="0"/>
              <a:t> and </a:t>
            </a:r>
            <a:r>
              <a:rPr lang="en-US" sz="1900" b="1" dirty="0"/>
              <a:t>tool</a:t>
            </a:r>
            <a:r>
              <a:rPr lang="en-US" sz="1900" dirty="0"/>
              <a:t> </a:t>
            </a:r>
            <a:r>
              <a:rPr lang="en-US" sz="1900" b="1" dirty="0"/>
              <a:t>developers</a:t>
            </a:r>
            <a:endParaRPr lang="en-US" sz="1900" dirty="0"/>
          </a:p>
        </p:txBody>
      </p:sp>
      <p:sp>
        <p:nvSpPr>
          <p:cNvPr id="4" name="Slide Number Placeholder 3">
            <a:extLst>
              <a:ext uri="{FF2B5EF4-FFF2-40B4-BE49-F238E27FC236}">
                <a16:creationId xmlns:a16="http://schemas.microsoft.com/office/drawing/2014/main" id="{1FE48337-04EB-D04A-88B2-FBB01BFF92D6}"/>
              </a:ext>
            </a:extLst>
          </p:cNvPr>
          <p:cNvSpPr>
            <a:spLocks noGrp="1"/>
          </p:cNvSpPr>
          <p:nvPr>
            <p:ph type="sldNum" sz="quarter" idx="10"/>
          </p:nvPr>
        </p:nvSpPr>
        <p:spPr/>
        <p:txBody>
          <a:bodyPr/>
          <a:lstStyle/>
          <a:p>
            <a:fld id="{C56C0957-1248-5A44-8C69-001B17EA42C9}" type="slidenum">
              <a:rPr lang="en-US" smtClean="0"/>
              <a:pPr/>
              <a:t>42</a:t>
            </a:fld>
            <a:endParaRPr lang="en-US" dirty="0"/>
          </a:p>
        </p:txBody>
      </p:sp>
    </p:spTree>
    <p:extLst>
      <p:ext uri="{BB962C8B-B14F-4D97-AF65-F5344CB8AC3E}">
        <p14:creationId xmlns:p14="http://schemas.microsoft.com/office/powerpoint/2010/main" val="1898303785"/>
      </p:ext>
    </p:extLst>
  </p:cSld>
  <p:clrMapOvr>
    <a:masterClrMapping/>
  </p:clrMapOvr>
  <mc:AlternateContent xmlns:mc="http://schemas.openxmlformats.org/markup-compatibility/2006" xmlns:p14="http://schemas.microsoft.com/office/powerpoint/2010/main">
    <mc:Choice Requires="p14">
      <p:transition spd="slow" p14:dur="2000" advTm="11052"/>
    </mc:Choice>
    <mc:Fallback xmlns="">
      <p:transition spd="slow" advTm="110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1B6A-C03D-9341-BBBA-F674090E6E9B}"/>
              </a:ext>
            </a:extLst>
          </p:cNvPr>
          <p:cNvSpPr>
            <a:spLocks noGrp="1"/>
          </p:cNvSpPr>
          <p:nvPr>
            <p:ph type="title"/>
          </p:nvPr>
        </p:nvSpPr>
        <p:spPr/>
        <p:txBody>
          <a:bodyPr>
            <a:normAutofit fontScale="90000"/>
          </a:bodyPr>
          <a:lstStyle/>
          <a:p>
            <a:r>
              <a:rPr lang="en-US" dirty="0"/>
              <a:t>Nanopore Sequencing  &amp; Tools</a:t>
            </a:r>
          </a:p>
        </p:txBody>
      </p:sp>
      <p:sp>
        <p:nvSpPr>
          <p:cNvPr id="4" name="Slide Number Placeholder 3">
            <a:extLst>
              <a:ext uri="{FF2B5EF4-FFF2-40B4-BE49-F238E27FC236}">
                <a16:creationId xmlns:a16="http://schemas.microsoft.com/office/drawing/2014/main" id="{02ED4695-A133-104D-85D5-6710DC5051E4}"/>
              </a:ext>
            </a:extLst>
          </p:cNvPr>
          <p:cNvSpPr>
            <a:spLocks noGrp="1"/>
          </p:cNvSpPr>
          <p:nvPr>
            <p:ph type="sldNum" sz="quarter" idx="10"/>
          </p:nvPr>
        </p:nvSpPr>
        <p:spPr/>
        <p:txBody>
          <a:bodyPr/>
          <a:lstStyle/>
          <a:p>
            <a:fld id="{C56C0957-1248-5A44-8C69-001B17EA42C9}" type="slidenum">
              <a:rPr lang="en-US" smtClean="0"/>
              <a:pPr/>
              <a:t>43</a:t>
            </a:fld>
            <a:endParaRPr lang="en-US" dirty="0"/>
          </a:p>
        </p:txBody>
      </p:sp>
      <p:sp>
        <p:nvSpPr>
          <p:cNvPr id="7" name="TextBox 6">
            <a:extLst>
              <a:ext uri="{FF2B5EF4-FFF2-40B4-BE49-F238E27FC236}">
                <a16:creationId xmlns:a16="http://schemas.microsoft.com/office/drawing/2014/main" id="{3DE135F5-E507-244D-8116-65E5E09DA034}"/>
              </a:ext>
            </a:extLst>
          </p:cNvPr>
          <p:cNvSpPr txBox="1"/>
          <p:nvPr/>
        </p:nvSpPr>
        <p:spPr>
          <a:xfrm>
            <a:off x="25913983" y="40994190"/>
            <a:ext cx="1678585" cy="400110"/>
          </a:xfrm>
          <a:prstGeom prst="rect">
            <a:avLst/>
          </a:prstGeom>
          <a:noFill/>
        </p:spPr>
        <p:txBody>
          <a:bodyPr wrap="square" rtlCol="0">
            <a:spAutoFit/>
          </a:bodyPr>
          <a:lstStyle/>
          <a:p>
            <a:r>
              <a:rPr lang="en-US" sz="2000" i="1" dirty="0" err="1"/>
              <a:t>BiB</a:t>
            </a:r>
            <a:r>
              <a:rPr lang="en-US" sz="2000" i="1" dirty="0"/>
              <a:t> version</a:t>
            </a:r>
          </a:p>
        </p:txBody>
      </p:sp>
      <p:sp>
        <p:nvSpPr>
          <p:cNvPr id="8" name="TextBox 7">
            <a:extLst>
              <a:ext uri="{FF2B5EF4-FFF2-40B4-BE49-F238E27FC236}">
                <a16:creationId xmlns:a16="http://schemas.microsoft.com/office/drawing/2014/main" id="{15E2EA42-6867-5F47-B970-1BC1B92167CC}"/>
              </a:ext>
            </a:extLst>
          </p:cNvPr>
          <p:cNvSpPr txBox="1"/>
          <p:nvPr/>
        </p:nvSpPr>
        <p:spPr>
          <a:xfrm>
            <a:off x="27947243" y="40994190"/>
            <a:ext cx="1795533" cy="400110"/>
          </a:xfrm>
          <a:prstGeom prst="rect">
            <a:avLst/>
          </a:prstGeom>
          <a:noFill/>
        </p:spPr>
        <p:txBody>
          <a:bodyPr wrap="square" rtlCol="0">
            <a:spAutoFit/>
          </a:bodyPr>
          <a:lstStyle/>
          <a:p>
            <a:r>
              <a:rPr lang="en-US" sz="2000" i="1" dirty="0" err="1"/>
              <a:t>arXiv</a:t>
            </a:r>
            <a:r>
              <a:rPr lang="en-US" sz="2000" i="1" dirty="0"/>
              <a:t> version</a:t>
            </a:r>
          </a:p>
        </p:txBody>
      </p:sp>
      <p:sp>
        <p:nvSpPr>
          <p:cNvPr id="9" name="TextBox 8">
            <a:extLst>
              <a:ext uri="{FF2B5EF4-FFF2-40B4-BE49-F238E27FC236}">
                <a16:creationId xmlns:a16="http://schemas.microsoft.com/office/drawing/2014/main" id="{310AC343-96FB-574C-9FF1-3783B3482BF2}"/>
              </a:ext>
            </a:extLst>
          </p:cNvPr>
          <p:cNvSpPr txBox="1"/>
          <p:nvPr/>
        </p:nvSpPr>
        <p:spPr>
          <a:xfrm>
            <a:off x="112541" y="4798925"/>
            <a:ext cx="5828219" cy="1477328"/>
          </a:xfrm>
          <a:prstGeom prst="rect">
            <a:avLst/>
          </a:prstGeom>
          <a:noFill/>
        </p:spPr>
        <p:txBody>
          <a:bodyPr wrap="square" rtlCol="0">
            <a:spAutoFit/>
          </a:bodyPr>
          <a:lstStyle/>
          <a:p>
            <a:r>
              <a:rPr lang="en-US" dirty="0"/>
              <a:t>Damla Senol Cali, Jeremie S. Kim, Saugata </a:t>
            </a:r>
            <a:r>
              <a:rPr lang="en-US" dirty="0" err="1"/>
              <a:t>Ghose</a:t>
            </a:r>
            <a:r>
              <a:rPr lang="en-US" dirty="0"/>
              <a:t>, Can Alkan, and Onur Mutlu. </a:t>
            </a:r>
            <a:r>
              <a:rPr lang="en-US" b="1" dirty="0">
                <a:solidFill>
                  <a:srgbClr val="0070C0"/>
                </a:solidFill>
                <a:hlinkClick r:id="rId2"/>
              </a:rPr>
              <a:t>"Nanopore Sequencing Technology and Tools for Genome Assembly: Computational Analysis of the Current State, Bottlenecks and Future Directions."</a:t>
            </a:r>
            <a:r>
              <a:rPr lang="en-US" dirty="0"/>
              <a:t> </a:t>
            </a:r>
            <a:r>
              <a:rPr lang="en-US" i="1" dirty="0"/>
              <a:t>Briefings in Bioinformatics</a:t>
            </a:r>
            <a:r>
              <a:rPr lang="en-US" dirty="0"/>
              <a:t> (2018).</a:t>
            </a:r>
            <a:endParaRPr lang="en-US" sz="2000" i="1" dirty="0"/>
          </a:p>
        </p:txBody>
      </p:sp>
      <p:pic>
        <p:nvPicPr>
          <p:cNvPr id="15" name="Picture 14">
            <a:extLst>
              <a:ext uri="{FF2B5EF4-FFF2-40B4-BE49-F238E27FC236}">
                <a16:creationId xmlns:a16="http://schemas.microsoft.com/office/drawing/2014/main" id="{24ACFBEE-B840-5C4E-A36C-348ECAC2DFC3}"/>
              </a:ext>
            </a:extLst>
          </p:cNvPr>
          <p:cNvPicPr>
            <a:picLocks noChangeAspect="1"/>
          </p:cNvPicPr>
          <p:nvPr/>
        </p:nvPicPr>
        <p:blipFill rotWithShape="1">
          <a:blip r:embed="rId3"/>
          <a:srcRect r="1250"/>
          <a:stretch/>
        </p:blipFill>
        <p:spPr>
          <a:xfrm>
            <a:off x="194309" y="1502130"/>
            <a:ext cx="8801101" cy="3104160"/>
          </a:xfrm>
          <a:prstGeom prst="rect">
            <a:avLst/>
          </a:prstGeom>
        </p:spPr>
      </p:pic>
      <p:pic>
        <p:nvPicPr>
          <p:cNvPr id="10" name="Picture 9">
            <a:extLst>
              <a:ext uri="{FF2B5EF4-FFF2-40B4-BE49-F238E27FC236}">
                <a16:creationId xmlns:a16="http://schemas.microsoft.com/office/drawing/2014/main" id="{3B372421-9BD8-B04B-B7B6-FE90D088FD10}"/>
              </a:ext>
            </a:extLst>
          </p:cNvPr>
          <p:cNvPicPr>
            <a:picLocks noChangeAspect="1"/>
          </p:cNvPicPr>
          <p:nvPr/>
        </p:nvPicPr>
        <p:blipFill rotWithShape="1">
          <a:blip r:embed="rId4"/>
          <a:srcRect l="7994" t="8834" r="8672" b="9156"/>
          <a:stretch/>
        </p:blipFill>
        <p:spPr>
          <a:xfrm>
            <a:off x="6098570" y="4427442"/>
            <a:ext cx="1355759" cy="1334239"/>
          </a:xfrm>
          <a:prstGeom prst="rect">
            <a:avLst/>
          </a:prstGeom>
        </p:spPr>
      </p:pic>
      <p:pic>
        <p:nvPicPr>
          <p:cNvPr id="11" name="Picture 10">
            <a:extLst>
              <a:ext uri="{FF2B5EF4-FFF2-40B4-BE49-F238E27FC236}">
                <a16:creationId xmlns:a16="http://schemas.microsoft.com/office/drawing/2014/main" id="{ED2C2269-FEC7-E240-A077-30D781AF9D39}"/>
              </a:ext>
            </a:extLst>
          </p:cNvPr>
          <p:cNvPicPr>
            <a:picLocks noChangeAspect="1"/>
          </p:cNvPicPr>
          <p:nvPr/>
        </p:nvPicPr>
        <p:blipFill rotWithShape="1">
          <a:blip r:embed="rId5"/>
          <a:srcRect l="3916" t="4492" r="4362" b="4116"/>
          <a:stretch/>
        </p:blipFill>
        <p:spPr>
          <a:xfrm>
            <a:off x="7612138" y="4427442"/>
            <a:ext cx="1340423" cy="1335600"/>
          </a:xfrm>
          <a:prstGeom prst="rect">
            <a:avLst/>
          </a:prstGeom>
        </p:spPr>
      </p:pic>
      <p:sp>
        <p:nvSpPr>
          <p:cNvPr id="16" name="TextBox 15">
            <a:extLst>
              <a:ext uri="{FF2B5EF4-FFF2-40B4-BE49-F238E27FC236}">
                <a16:creationId xmlns:a16="http://schemas.microsoft.com/office/drawing/2014/main" id="{FC6CE995-7F1D-E54A-9FBF-DB09F82D47B5}"/>
              </a:ext>
            </a:extLst>
          </p:cNvPr>
          <p:cNvSpPr txBox="1"/>
          <p:nvPr/>
        </p:nvSpPr>
        <p:spPr>
          <a:xfrm>
            <a:off x="6098570" y="5761681"/>
            <a:ext cx="3045430" cy="369332"/>
          </a:xfrm>
          <a:prstGeom prst="rect">
            <a:avLst/>
          </a:prstGeom>
          <a:noFill/>
        </p:spPr>
        <p:txBody>
          <a:bodyPr wrap="square" rtlCol="0">
            <a:spAutoFit/>
          </a:bodyPr>
          <a:lstStyle/>
          <a:p>
            <a:r>
              <a:rPr lang="en-US" dirty="0"/>
              <a:t> </a:t>
            </a:r>
            <a:r>
              <a:rPr lang="en-US" dirty="0" err="1"/>
              <a:t>BiB</a:t>
            </a:r>
            <a:r>
              <a:rPr lang="en-US" dirty="0"/>
              <a:t> Version        </a:t>
            </a:r>
            <a:r>
              <a:rPr lang="en-US" dirty="0" err="1"/>
              <a:t>arXiv</a:t>
            </a:r>
            <a:r>
              <a:rPr lang="en-US" dirty="0"/>
              <a:t> Version</a:t>
            </a:r>
          </a:p>
        </p:txBody>
      </p:sp>
    </p:spTree>
    <p:extLst>
      <p:ext uri="{BB962C8B-B14F-4D97-AF65-F5344CB8AC3E}">
        <p14:creationId xmlns:p14="http://schemas.microsoft.com/office/powerpoint/2010/main" val="609361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60321"/>
            <a:ext cx="7543800" cy="2785914"/>
          </a:xfrm>
        </p:spPr>
        <p:txBody>
          <a:bodyPr anchor="ctr">
            <a:noAutofit/>
          </a:bodyPr>
          <a:lstStyle/>
          <a:p>
            <a:pPr algn="ctr">
              <a:lnSpc>
                <a:spcPct val="130000"/>
              </a:lnSpc>
              <a:spcBef>
                <a:spcPts val="1200"/>
              </a:spcBef>
              <a:spcAft>
                <a:spcPts val="1200"/>
              </a:spcAft>
            </a:pPr>
            <a:r>
              <a:rPr lang="en-US" sz="3800" b="1" spc="-150" dirty="0"/>
              <a:t>Nanopore Sequencing Technology and Tools for Genome Assembly:</a:t>
            </a:r>
            <a:br>
              <a:rPr lang="en-US" sz="4000" b="1" spc="-150" dirty="0"/>
            </a:br>
            <a:r>
              <a:rPr lang="en-US" sz="2500" b="1" spc="-150" dirty="0"/>
              <a:t>Computational Analysis of the Current State, Bottlenecks </a:t>
            </a:r>
            <a:br>
              <a:rPr lang="en-US" sz="2500" b="1" spc="-150" dirty="0"/>
            </a:br>
            <a:r>
              <a:rPr lang="en-US" sz="2500" b="1" spc="-150" dirty="0"/>
              <a:t>and Future Directions</a:t>
            </a:r>
            <a:endParaRPr lang="en-US" sz="2500" spc="-150" dirty="0"/>
          </a:p>
        </p:txBody>
      </p:sp>
      <p:sp>
        <p:nvSpPr>
          <p:cNvPr id="3" name="Subtitle 2"/>
          <p:cNvSpPr>
            <a:spLocks noGrp="1"/>
          </p:cNvSpPr>
          <p:nvPr>
            <p:ph type="subTitle" idx="1"/>
          </p:nvPr>
        </p:nvSpPr>
        <p:spPr>
          <a:xfrm>
            <a:off x="825038" y="3257785"/>
            <a:ext cx="7543800" cy="1844326"/>
          </a:xfrm>
        </p:spPr>
        <p:txBody>
          <a:bodyPr>
            <a:noAutofit/>
          </a:bodyPr>
          <a:lstStyle/>
          <a:p>
            <a:pPr algn="ctr">
              <a:lnSpc>
                <a:spcPct val="100000"/>
              </a:lnSpc>
              <a:spcBef>
                <a:spcPts val="0"/>
              </a:spcBef>
              <a:spcAft>
                <a:spcPts val="0"/>
              </a:spcAft>
            </a:pPr>
            <a:r>
              <a:rPr lang="en-US" sz="2200" u="sng" cap="none" spc="0" dirty="0"/>
              <a:t>Damla Senol Cali</a:t>
            </a:r>
            <a:r>
              <a:rPr lang="en-US" sz="2200" cap="none" spc="0" dirty="0"/>
              <a:t>, Jeremie S. Kim, Saugata </a:t>
            </a:r>
            <a:r>
              <a:rPr lang="en-US" sz="2200" cap="none" spc="0" dirty="0" err="1"/>
              <a:t>Ghose</a:t>
            </a:r>
            <a:r>
              <a:rPr lang="en-US" sz="2200" cap="none" spc="0" dirty="0"/>
              <a:t>, </a:t>
            </a:r>
          </a:p>
          <a:p>
            <a:pPr algn="ctr">
              <a:lnSpc>
                <a:spcPct val="100000"/>
              </a:lnSpc>
              <a:spcBef>
                <a:spcPts val="0"/>
              </a:spcBef>
              <a:spcAft>
                <a:spcPts val="0"/>
              </a:spcAft>
            </a:pPr>
            <a:r>
              <a:rPr lang="en-US" sz="2200" cap="none" spc="0" dirty="0"/>
              <a:t>Can Alkan and Onur Mutlu</a:t>
            </a:r>
          </a:p>
          <a:p>
            <a:pPr algn="ctr">
              <a:lnSpc>
                <a:spcPct val="100000"/>
              </a:lnSpc>
              <a:spcBef>
                <a:spcPts val="0"/>
              </a:spcBef>
              <a:spcAft>
                <a:spcPts val="0"/>
              </a:spcAft>
            </a:pPr>
            <a:endParaRPr lang="en-US" sz="2200" cap="none" spc="0" dirty="0"/>
          </a:p>
          <a:p>
            <a:pPr algn="ctr">
              <a:lnSpc>
                <a:spcPct val="100000"/>
              </a:lnSpc>
              <a:spcBef>
                <a:spcPts val="0"/>
              </a:spcBef>
              <a:spcAft>
                <a:spcPts val="0"/>
              </a:spcAft>
            </a:pPr>
            <a:r>
              <a:rPr lang="en-US" sz="2000" cap="none" spc="0" dirty="0"/>
              <a:t>Contact: </a:t>
            </a:r>
            <a:r>
              <a:rPr lang="en-US" sz="2000" cap="none" spc="0" dirty="0">
                <a:hlinkClick r:id="rId3"/>
              </a:rPr>
              <a:t>dsenol@andrew.cmu.edu</a:t>
            </a:r>
            <a:endParaRPr lang="en-US" sz="2000" cap="none" spc="0" dirty="0"/>
          </a:p>
          <a:p>
            <a:pPr algn="ctr">
              <a:lnSpc>
                <a:spcPct val="100000"/>
              </a:lnSpc>
              <a:spcBef>
                <a:spcPts val="0"/>
              </a:spcBef>
              <a:spcAft>
                <a:spcPts val="0"/>
              </a:spcAft>
            </a:pPr>
            <a:endParaRPr lang="en-US" sz="2000" cap="none" spc="0" dirty="0"/>
          </a:p>
          <a:p>
            <a:pPr algn="ctr">
              <a:lnSpc>
                <a:spcPct val="100000"/>
              </a:lnSpc>
              <a:spcBef>
                <a:spcPts val="0"/>
              </a:spcBef>
              <a:spcAft>
                <a:spcPts val="0"/>
              </a:spcAft>
            </a:pPr>
            <a:r>
              <a:rPr lang="en-US" sz="2000" cap="none" spc="0" dirty="0"/>
              <a:t>February 16, 2019</a:t>
            </a:r>
          </a:p>
        </p:txBody>
      </p:sp>
      <p:pic>
        <p:nvPicPr>
          <p:cNvPr id="6" name="Picture 5">
            <a:extLst>
              <a:ext uri="{FF2B5EF4-FFF2-40B4-BE49-F238E27FC236}">
                <a16:creationId xmlns:a16="http://schemas.microsoft.com/office/drawing/2014/main" id="{12107093-3F89-5042-9F90-E54696FCB8F3}"/>
              </a:ext>
            </a:extLst>
          </p:cNvPr>
          <p:cNvPicPr>
            <a:picLocks noChangeAspect="1"/>
          </p:cNvPicPr>
          <p:nvPr/>
        </p:nvPicPr>
        <p:blipFill>
          <a:blip r:embed="rId4"/>
          <a:stretch>
            <a:fillRect/>
          </a:stretch>
        </p:blipFill>
        <p:spPr>
          <a:xfrm>
            <a:off x="371815" y="4944778"/>
            <a:ext cx="2842657" cy="527998"/>
          </a:xfrm>
          <a:prstGeom prst="rect">
            <a:avLst/>
          </a:prstGeom>
        </p:spPr>
      </p:pic>
      <p:pic>
        <p:nvPicPr>
          <p:cNvPr id="7" name="Picture 6">
            <a:extLst>
              <a:ext uri="{FF2B5EF4-FFF2-40B4-BE49-F238E27FC236}">
                <a16:creationId xmlns:a16="http://schemas.microsoft.com/office/drawing/2014/main" id="{1C6CCA7D-46DE-5C4E-9B8B-170C69A7D0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69" y="5472832"/>
            <a:ext cx="2121148" cy="729495"/>
          </a:xfrm>
          <a:prstGeom prst="rect">
            <a:avLst/>
          </a:prstGeom>
        </p:spPr>
      </p:pic>
      <p:pic>
        <p:nvPicPr>
          <p:cNvPr id="8" name="Picture 7">
            <a:extLst>
              <a:ext uri="{FF2B5EF4-FFF2-40B4-BE49-F238E27FC236}">
                <a16:creationId xmlns:a16="http://schemas.microsoft.com/office/drawing/2014/main" id="{C9B4B520-7D1C-354B-B269-D5EACF8F1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2592" y="5472776"/>
            <a:ext cx="3172720" cy="729551"/>
          </a:xfrm>
          <a:prstGeom prst="rect">
            <a:avLst/>
          </a:prstGeom>
        </p:spPr>
      </p:pic>
      <p:pic>
        <p:nvPicPr>
          <p:cNvPr id="9" name="Picture 8">
            <a:extLst>
              <a:ext uri="{FF2B5EF4-FFF2-40B4-BE49-F238E27FC236}">
                <a16:creationId xmlns:a16="http://schemas.microsoft.com/office/drawing/2014/main" id="{5550B79E-A9EC-484F-90AD-027CBEA41780}"/>
              </a:ext>
            </a:extLst>
          </p:cNvPr>
          <p:cNvPicPr>
            <a:picLocks noChangeAspect="1"/>
          </p:cNvPicPr>
          <p:nvPr/>
        </p:nvPicPr>
        <p:blipFill>
          <a:blip r:embed="rId7"/>
          <a:stretch>
            <a:fillRect/>
          </a:stretch>
        </p:blipFill>
        <p:spPr>
          <a:xfrm>
            <a:off x="6505045" y="4959442"/>
            <a:ext cx="2004590" cy="498670"/>
          </a:xfrm>
          <a:prstGeom prst="rect">
            <a:avLst/>
          </a:prstGeom>
        </p:spPr>
      </p:pic>
    </p:spTree>
    <p:extLst>
      <p:ext uri="{BB962C8B-B14F-4D97-AF65-F5344CB8AC3E}">
        <p14:creationId xmlns:p14="http://schemas.microsoft.com/office/powerpoint/2010/main" val="314712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436816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72158"/>
          </a:xfrm>
        </p:spPr>
        <p:txBody>
          <a:bodyPr/>
          <a:lstStyle/>
          <a:p>
            <a:r>
              <a:rPr lang="en-US" dirty="0"/>
              <a:t>Genome Sequencing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 y="1797372"/>
            <a:ext cx="2581405" cy="1221865"/>
          </a:xfrm>
          <a:prstGeom prst="rect">
            <a:avLst/>
          </a:prstGeom>
        </p:spPr>
      </p:pic>
      <p:sp>
        <p:nvSpPr>
          <p:cNvPr id="6" name="TextBox 5"/>
          <p:cNvSpPr txBox="1"/>
          <p:nvPr/>
        </p:nvSpPr>
        <p:spPr>
          <a:xfrm>
            <a:off x="1600095" y="3060838"/>
            <a:ext cx="1027134" cy="369332"/>
          </a:xfrm>
          <a:prstGeom prst="rect">
            <a:avLst/>
          </a:prstGeom>
          <a:noFill/>
        </p:spPr>
        <p:txBody>
          <a:bodyPr wrap="square" rtlCol="0">
            <a:spAutoFit/>
          </a:bodyPr>
          <a:lstStyle/>
          <a:p>
            <a:r>
              <a:rPr lang="en-US"/>
              <a:t>Genome</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42843"/>
          <a:stretch/>
        </p:blipFill>
        <p:spPr>
          <a:xfrm>
            <a:off x="1454323" y="3765760"/>
            <a:ext cx="772715" cy="1767626"/>
          </a:xfrm>
          <a:prstGeom prst="rect">
            <a:avLst/>
          </a:prstGeom>
        </p:spPr>
      </p:pic>
      <p:sp>
        <p:nvSpPr>
          <p:cNvPr id="9" name="TextBox 8"/>
          <p:cNvSpPr txBox="1"/>
          <p:nvPr/>
        </p:nvSpPr>
        <p:spPr>
          <a:xfrm>
            <a:off x="1528901" y="5533386"/>
            <a:ext cx="1027134" cy="369332"/>
          </a:xfrm>
          <a:prstGeom prst="rect">
            <a:avLst/>
          </a:prstGeom>
          <a:noFill/>
        </p:spPr>
        <p:txBody>
          <a:bodyPr wrap="square" rtlCol="0">
            <a:spAutoFit/>
          </a:bodyPr>
          <a:lstStyle/>
          <a:p>
            <a:pPr algn="ctr"/>
            <a:r>
              <a:rPr lang="en-US" dirty="0"/>
              <a:t>DNA</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58727"/>
          <a:stretch/>
        </p:blipFill>
        <p:spPr>
          <a:xfrm>
            <a:off x="2227038" y="3765760"/>
            <a:ext cx="557977" cy="1767626"/>
          </a:xfrm>
          <a:prstGeom prst="rect">
            <a:avLst/>
          </a:prstGeom>
        </p:spPr>
      </p:pic>
      <p:sp>
        <p:nvSpPr>
          <p:cNvPr id="3" name="TextBox 2"/>
          <p:cNvSpPr txBox="1"/>
          <p:nvPr/>
        </p:nvSpPr>
        <p:spPr>
          <a:xfrm>
            <a:off x="4290646" y="1797372"/>
            <a:ext cx="4076114" cy="4154984"/>
          </a:xfrm>
          <a:prstGeom prst="rect">
            <a:avLst/>
          </a:prstGeom>
          <a:noFill/>
        </p:spPr>
        <p:txBody>
          <a:bodyPr wrap="square" rtlCol="0">
            <a:spAutoFit/>
          </a:bodyPr>
          <a:lstStyle/>
          <a:p>
            <a:pPr algn="just"/>
            <a:r>
              <a:rPr lang="en-US" sz="2400" dirty="0"/>
              <a:t>Genome sequencing is the process of determining the order of the DNA sequence in an organism’s genome.</a:t>
            </a:r>
          </a:p>
          <a:p>
            <a:pPr algn="just"/>
            <a:endParaRPr lang="en-US" sz="2400" dirty="0"/>
          </a:p>
          <a:p>
            <a:pPr algn="just"/>
            <a:r>
              <a:rPr lang="en-US" sz="2400" dirty="0"/>
              <a:t>Genome Sequencing plays a pivotal role in:</a:t>
            </a:r>
          </a:p>
          <a:p>
            <a:pPr marL="285750" indent="-285750" algn="just">
              <a:buFont typeface="Courier New" charset="0"/>
              <a:buChar char="o"/>
            </a:pPr>
            <a:r>
              <a:rPr lang="en-US" sz="2400" dirty="0"/>
              <a:t>Disease discovery</a:t>
            </a:r>
          </a:p>
          <a:p>
            <a:pPr marL="285750" indent="-285750" algn="just">
              <a:buFont typeface="Courier New" charset="0"/>
              <a:buChar char="o"/>
            </a:pPr>
            <a:r>
              <a:rPr lang="en-US" sz="2400" dirty="0"/>
              <a:t>Personalized medicine</a:t>
            </a:r>
          </a:p>
          <a:p>
            <a:pPr marL="285750" indent="-285750" algn="just">
              <a:buFont typeface="Courier New" charset="0"/>
              <a:buChar char="o"/>
            </a:pPr>
            <a:r>
              <a:rPr lang="en-US" sz="2400" dirty="0"/>
              <a:t>Evolution</a:t>
            </a:r>
          </a:p>
          <a:p>
            <a:pPr marL="285750" indent="-285750" algn="just">
              <a:buFont typeface="Courier New" charset="0"/>
              <a:buChar char="o"/>
            </a:pPr>
            <a:r>
              <a:rPr lang="en-US" sz="2400" dirty="0"/>
              <a:t>Forensics</a:t>
            </a:r>
          </a:p>
        </p:txBody>
      </p:sp>
      <p:sp>
        <p:nvSpPr>
          <p:cNvPr id="11" name="Slide Number Placeholder 10"/>
          <p:cNvSpPr>
            <a:spLocks noGrp="1"/>
          </p:cNvSpPr>
          <p:nvPr>
            <p:ph type="sldNum" sz="quarter" idx="10"/>
          </p:nvPr>
        </p:nvSpPr>
        <p:spPr/>
        <p:txBody>
          <a:bodyPr/>
          <a:lstStyle/>
          <a:p>
            <a:fld id="{C56C0957-1248-5A44-8C69-001B17EA42C9}" type="slidenum">
              <a:rPr lang="en-US" smtClean="0"/>
              <a:pPr/>
              <a:t>46</a:t>
            </a:fld>
            <a:endParaRPr lang="en-US" dirty="0"/>
          </a:p>
        </p:txBody>
      </p:sp>
    </p:spTree>
    <p:extLst>
      <p:ext uri="{BB962C8B-B14F-4D97-AF65-F5344CB8AC3E}">
        <p14:creationId xmlns:p14="http://schemas.microsoft.com/office/powerpoint/2010/main" val="308826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72158"/>
          </a:xfrm>
        </p:spPr>
        <p:txBody>
          <a:bodyPr/>
          <a:lstStyle/>
          <a:p>
            <a:r>
              <a:rPr lang="en-US" dirty="0"/>
              <a:t>Genome Sequencing</a:t>
            </a:r>
          </a:p>
        </p:txBody>
      </p:sp>
      <p:sp>
        <p:nvSpPr>
          <p:cNvPr id="16" name="Rectangle 15"/>
          <p:cNvSpPr/>
          <p:nvPr/>
        </p:nvSpPr>
        <p:spPr>
          <a:xfrm flipV="1">
            <a:off x="2509204" y="1836770"/>
            <a:ext cx="3816626" cy="122754"/>
          </a:xfrm>
          <a:prstGeom prst="rect">
            <a:avLst/>
          </a:prstGeom>
          <a:gradFill flip="none" rotWithShape="1">
            <a:gsLst>
              <a:gs pos="0">
                <a:srgbClr val="FFFF00"/>
              </a:gs>
              <a:gs pos="27000">
                <a:srgbClr val="D580DB"/>
              </a:gs>
              <a:gs pos="63000">
                <a:srgbClr val="00B0F0"/>
              </a:gs>
              <a:gs pos="89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245711" y="1521231"/>
            <a:ext cx="2196652" cy="369332"/>
          </a:xfrm>
          <a:prstGeom prst="rect">
            <a:avLst/>
          </a:prstGeom>
          <a:noFill/>
        </p:spPr>
        <p:txBody>
          <a:bodyPr wrap="square" rtlCol="0">
            <a:spAutoFit/>
          </a:bodyPr>
          <a:lstStyle/>
          <a:p>
            <a:r>
              <a:rPr lang="en-US"/>
              <a:t>Large DNA molecule</a:t>
            </a:r>
          </a:p>
        </p:txBody>
      </p:sp>
      <p:sp>
        <p:nvSpPr>
          <p:cNvPr id="27" name="Rectangle 26"/>
          <p:cNvSpPr/>
          <p:nvPr/>
        </p:nvSpPr>
        <p:spPr>
          <a:xfrm rot="20515068">
            <a:off x="2598986" y="2647392"/>
            <a:ext cx="1080000" cy="98550"/>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541883">
            <a:off x="3616867" y="2805919"/>
            <a:ext cx="1080000" cy="100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1094906">
            <a:off x="2916016" y="3003420"/>
            <a:ext cx="1080000" cy="100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1250960">
            <a:off x="4304928" y="2621733"/>
            <a:ext cx="1080000" cy="1008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358080">
            <a:off x="4321684" y="3102791"/>
            <a:ext cx="1080000" cy="100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472447">
            <a:off x="5151849" y="2829375"/>
            <a:ext cx="1080000" cy="100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21055297">
            <a:off x="5306586" y="3305079"/>
            <a:ext cx="1080000" cy="100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a:off x="4545169" y="2027450"/>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184829" y="3461622"/>
            <a:ext cx="2257534" cy="369332"/>
          </a:xfrm>
          <a:prstGeom prst="rect">
            <a:avLst/>
          </a:prstGeom>
          <a:noFill/>
        </p:spPr>
        <p:txBody>
          <a:bodyPr wrap="square" rtlCol="0">
            <a:spAutoFit/>
          </a:bodyPr>
          <a:lstStyle/>
          <a:p>
            <a:r>
              <a:rPr lang="en-US"/>
              <a:t>Small DNA fragments</a:t>
            </a:r>
            <a:endParaRPr lang="en-US" dirty="0"/>
          </a:p>
        </p:txBody>
      </p:sp>
      <p:cxnSp>
        <p:nvCxnSpPr>
          <p:cNvPr id="40" name="Straight Arrow Connector 39"/>
          <p:cNvCxnSpPr/>
          <p:nvPr/>
        </p:nvCxnSpPr>
        <p:spPr>
          <a:xfrm>
            <a:off x="4565808" y="3830954"/>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808604" y="4827043"/>
            <a:ext cx="812697" cy="369332"/>
          </a:xfrm>
          <a:prstGeom prst="rect">
            <a:avLst/>
          </a:prstGeom>
          <a:noFill/>
        </p:spPr>
        <p:txBody>
          <a:bodyPr wrap="square" rtlCol="0">
            <a:spAutoFit/>
          </a:bodyPr>
          <a:lstStyle/>
          <a:p>
            <a:r>
              <a:rPr lang="en-US"/>
              <a:t>Reads</a:t>
            </a:r>
            <a:endParaRPr lang="en-US" dirty="0"/>
          </a:p>
        </p:txBody>
      </p:sp>
      <p:grpSp>
        <p:nvGrpSpPr>
          <p:cNvPr id="7" name="Group 6"/>
          <p:cNvGrpSpPr/>
          <p:nvPr/>
        </p:nvGrpSpPr>
        <p:grpSpPr>
          <a:xfrm>
            <a:off x="2651387" y="4362363"/>
            <a:ext cx="1562077" cy="338554"/>
            <a:chOff x="2188389" y="4545756"/>
            <a:chExt cx="1562077" cy="338554"/>
          </a:xfrm>
        </p:grpSpPr>
        <p:sp>
          <p:nvSpPr>
            <p:cNvPr id="41" name="Rectangle 40"/>
            <p:cNvSpPr/>
            <p:nvPr/>
          </p:nvSpPr>
          <p:spPr>
            <a:xfrm>
              <a:off x="2250608" y="4593349"/>
              <a:ext cx="1373688" cy="222956"/>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188389" y="4545756"/>
              <a:ext cx="1562077" cy="338554"/>
            </a:xfrm>
            <a:prstGeom prst="rect">
              <a:avLst/>
            </a:prstGeom>
            <a:noFill/>
          </p:spPr>
          <p:txBody>
            <a:bodyPr wrap="square" rtlCol="0">
              <a:spAutoFit/>
            </a:bodyPr>
            <a:lstStyle/>
            <a:p>
              <a:r>
                <a:rPr lang="en-US" sz="1600" b="1" dirty="0">
                  <a:solidFill>
                    <a:schemeClr val="bg1"/>
                  </a:solidFill>
                </a:rPr>
                <a:t>ACGTACCCCGT</a:t>
              </a:r>
            </a:p>
          </p:txBody>
        </p:sp>
      </p:grpSp>
      <p:grpSp>
        <p:nvGrpSpPr>
          <p:cNvPr id="18" name="Group 17"/>
          <p:cNvGrpSpPr/>
          <p:nvPr/>
        </p:nvGrpSpPr>
        <p:grpSpPr>
          <a:xfrm>
            <a:off x="3859775" y="4775631"/>
            <a:ext cx="1561509" cy="338554"/>
            <a:chOff x="3128483" y="5309496"/>
            <a:chExt cx="1561509" cy="338554"/>
          </a:xfrm>
        </p:grpSpPr>
        <p:sp>
          <p:nvSpPr>
            <p:cNvPr id="43" name="Rectangle 42"/>
            <p:cNvSpPr/>
            <p:nvPr/>
          </p:nvSpPr>
          <p:spPr>
            <a:xfrm>
              <a:off x="3203322" y="5362917"/>
              <a:ext cx="1375200" cy="223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128483" y="5309496"/>
              <a:ext cx="1561509" cy="338554"/>
            </a:xfrm>
            <a:prstGeom prst="rect">
              <a:avLst/>
            </a:prstGeom>
            <a:noFill/>
          </p:spPr>
          <p:txBody>
            <a:bodyPr wrap="square" rtlCol="0">
              <a:spAutoFit/>
            </a:bodyPr>
            <a:lstStyle/>
            <a:p>
              <a:r>
                <a:rPr lang="en-US" sz="1600" b="1" dirty="0">
                  <a:solidFill>
                    <a:schemeClr val="bg1"/>
                  </a:solidFill>
                </a:rPr>
                <a:t>GATACACTGTG</a:t>
              </a:r>
            </a:p>
          </p:txBody>
        </p:sp>
      </p:grpSp>
      <p:grpSp>
        <p:nvGrpSpPr>
          <p:cNvPr id="11" name="Group 10"/>
          <p:cNvGrpSpPr/>
          <p:nvPr/>
        </p:nvGrpSpPr>
        <p:grpSpPr>
          <a:xfrm>
            <a:off x="4826692" y="4333622"/>
            <a:ext cx="1539765" cy="338554"/>
            <a:chOff x="4477482" y="4534478"/>
            <a:chExt cx="1539765" cy="338554"/>
          </a:xfrm>
        </p:grpSpPr>
        <p:sp>
          <p:nvSpPr>
            <p:cNvPr id="44" name="Rectangle 43"/>
            <p:cNvSpPr/>
            <p:nvPr/>
          </p:nvSpPr>
          <p:spPr>
            <a:xfrm>
              <a:off x="4541403" y="4588375"/>
              <a:ext cx="1375200" cy="2232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477482" y="4534478"/>
              <a:ext cx="1539765" cy="338554"/>
            </a:xfrm>
            <a:prstGeom prst="rect">
              <a:avLst/>
            </a:prstGeom>
            <a:noFill/>
          </p:spPr>
          <p:txBody>
            <a:bodyPr wrap="square" rtlCol="0">
              <a:spAutoFit/>
            </a:bodyPr>
            <a:lstStyle/>
            <a:p>
              <a:r>
                <a:rPr lang="en-US" sz="1600" b="1" dirty="0">
                  <a:solidFill>
                    <a:schemeClr val="bg1"/>
                  </a:solidFill>
                </a:rPr>
                <a:t>TTTTTTTAATT</a:t>
              </a:r>
            </a:p>
          </p:txBody>
        </p:sp>
      </p:grpSp>
      <p:grpSp>
        <p:nvGrpSpPr>
          <p:cNvPr id="19" name="Group 18"/>
          <p:cNvGrpSpPr/>
          <p:nvPr/>
        </p:nvGrpSpPr>
        <p:grpSpPr>
          <a:xfrm>
            <a:off x="2649304" y="5306515"/>
            <a:ext cx="1564160" cy="338554"/>
            <a:chOff x="3857124" y="4997083"/>
            <a:chExt cx="1564160" cy="338554"/>
          </a:xfrm>
        </p:grpSpPr>
        <p:sp>
          <p:nvSpPr>
            <p:cNvPr id="42" name="Rectangle 41"/>
            <p:cNvSpPr/>
            <p:nvPr/>
          </p:nvSpPr>
          <p:spPr>
            <a:xfrm>
              <a:off x="3938690" y="5047731"/>
              <a:ext cx="1375200" cy="223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857124" y="4997083"/>
              <a:ext cx="1564160" cy="338554"/>
            </a:xfrm>
            <a:prstGeom prst="rect">
              <a:avLst/>
            </a:prstGeom>
            <a:noFill/>
          </p:spPr>
          <p:txBody>
            <a:bodyPr wrap="square" rtlCol="0">
              <a:spAutoFit/>
            </a:bodyPr>
            <a:lstStyle/>
            <a:p>
              <a:r>
                <a:rPr lang="en-US" sz="1600" b="1" dirty="0">
                  <a:solidFill>
                    <a:schemeClr val="bg1"/>
                  </a:solidFill>
                </a:rPr>
                <a:t>CTAGGGACCTT</a:t>
              </a:r>
            </a:p>
          </p:txBody>
        </p:sp>
      </p:grpSp>
      <p:grpSp>
        <p:nvGrpSpPr>
          <p:cNvPr id="13" name="Group 12"/>
          <p:cNvGrpSpPr/>
          <p:nvPr/>
        </p:nvGrpSpPr>
        <p:grpSpPr>
          <a:xfrm>
            <a:off x="4862729" y="5299486"/>
            <a:ext cx="1658240" cy="338554"/>
            <a:chOff x="4551147" y="5294189"/>
            <a:chExt cx="1658240" cy="338554"/>
          </a:xfrm>
        </p:grpSpPr>
        <p:sp>
          <p:nvSpPr>
            <p:cNvPr id="45" name="Rectangle 44"/>
            <p:cNvSpPr/>
            <p:nvPr/>
          </p:nvSpPr>
          <p:spPr>
            <a:xfrm>
              <a:off x="4642047" y="5344410"/>
              <a:ext cx="1375200" cy="223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4551147" y="5294189"/>
              <a:ext cx="1658240" cy="338554"/>
            </a:xfrm>
            <a:prstGeom prst="rect">
              <a:avLst/>
            </a:prstGeom>
            <a:noFill/>
          </p:spPr>
          <p:txBody>
            <a:bodyPr wrap="square" rtlCol="0">
              <a:spAutoFit/>
            </a:bodyPr>
            <a:lstStyle/>
            <a:p>
              <a:r>
                <a:rPr lang="en-US" sz="1600" b="1" dirty="0">
                  <a:solidFill>
                    <a:schemeClr val="bg1"/>
                  </a:solidFill>
                </a:rPr>
                <a:t>ACGACGTAGCT</a:t>
              </a:r>
            </a:p>
          </p:txBody>
        </p:sp>
      </p:grpSp>
      <p:grpSp>
        <p:nvGrpSpPr>
          <p:cNvPr id="12" name="Group 11"/>
          <p:cNvGrpSpPr/>
          <p:nvPr/>
        </p:nvGrpSpPr>
        <p:grpSpPr>
          <a:xfrm>
            <a:off x="5578213" y="4769758"/>
            <a:ext cx="1577052" cy="338554"/>
            <a:chOff x="5390191" y="5006202"/>
            <a:chExt cx="1577052" cy="338554"/>
          </a:xfrm>
        </p:grpSpPr>
        <p:sp>
          <p:nvSpPr>
            <p:cNvPr id="46" name="Rectangle 45"/>
            <p:cNvSpPr/>
            <p:nvPr/>
          </p:nvSpPr>
          <p:spPr>
            <a:xfrm>
              <a:off x="5473122" y="5071106"/>
              <a:ext cx="1375200" cy="223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5390191" y="5006202"/>
              <a:ext cx="1577052" cy="338554"/>
            </a:xfrm>
            <a:prstGeom prst="rect">
              <a:avLst/>
            </a:prstGeom>
            <a:noFill/>
          </p:spPr>
          <p:txBody>
            <a:bodyPr wrap="square" rtlCol="0">
              <a:spAutoFit/>
            </a:bodyPr>
            <a:lstStyle/>
            <a:p>
              <a:r>
                <a:rPr lang="en-US" sz="1600" b="1" dirty="0">
                  <a:solidFill>
                    <a:schemeClr val="bg1"/>
                  </a:solidFill>
                </a:rPr>
                <a:t>AAAAAAAAAA</a:t>
              </a:r>
            </a:p>
          </p:txBody>
        </p:sp>
      </p:grpSp>
      <p:grpSp>
        <p:nvGrpSpPr>
          <p:cNvPr id="14" name="Group 13"/>
          <p:cNvGrpSpPr/>
          <p:nvPr/>
        </p:nvGrpSpPr>
        <p:grpSpPr>
          <a:xfrm>
            <a:off x="2149183" y="4780190"/>
            <a:ext cx="1488373" cy="338554"/>
            <a:chOff x="2517296" y="5024271"/>
            <a:chExt cx="1488373" cy="338554"/>
          </a:xfrm>
        </p:grpSpPr>
        <p:sp>
          <p:nvSpPr>
            <p:cNvPr id="47" name="Rectangle 46"/>
            <p:cNvSpPr/>
            <p:nvPr/>
          </p:nvSpPr>
          <p:spPr>
            <a:xfrm>
              <a:off x="2582826" y="5074208"/>
              <a:ext cx="1375200" cy="223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2517296" y="5024271"/>
              <a:ext cx="1488373" cy="338554"/>
            </a:xfrm>
            <a:prstGeom prst="rect">
              <a:avLst/>
            </a:prstGeom>
            <a:noFill/>
          </p:spPr>
          <p:txBody>
            <a:bodyPr wrap="square" rtlCol="0">
              <a:spAutoFit/>
            </a:bodyPr>
            <a:lstStyle/>
            <a:p>
              <a:r>
                <a:rPr lang="en-US" sz="1600" b="1">
                  <a:solidFill>
                    <a:schemeClr val="bg1"/>
                  </a:solidFill>
                </a:rPr>
                <a:t>ACGAGCGGGT</a:t>
              </a:r>
              <a:endParaRPr lang="en-US" sz="1600" b="1" dirty="0">
                <a:solidFill>
                  <a:schemeClr val="bg1"/>
                </a:solidFill>
              </a:endParaRPr>
            </a:p>
          </p:txBody>
        </p:sp>
      </p:grpSp>
      <p:sp>
        <p:nvSpPr>
          <p:cNvPr id="20" name="Slide Number Placeholder 19"/>
          <p:cNvSpPr>
            <a:spLocks noGrp="1"/>
          </p:cNvSpPr>
          <p:nvPr>
            <p:ph type="sldNum" sz="quarter" idx="10"/>
          </p:nvPr>
        </p:nvSpPr>
        <p:spPr/>
        <p:txBody>
          <a:bodyPr/>
          <a:lstStyle/>
          <a:p>
            <a:fld id="{C56C0957-1248-5A44-8C69-001B17EA42C9}" type="slidenum">
              <a:rPr lang="en-US" smtClean="0"/>
              <a:pPr/>
              <a:t>47</a:t>
            </a:fld>
            <a:endParaRPr lang="en-US" dirty="0"/>
          </a:p>
        </p:txBody>
      </p:sp>
      <p:sp>
        <p:nvSpPr>
          <p:cNvPr id="21" name="Right Brace 20"/>
          <p:cNvSpPr/>
          <p:nvPr/>
        </p:nvSpPr>
        <p:spPr>
          <a:xfrm>
            <a:off x="7155265" y="4290649"/>
            <a:ext cx="652304" cy="143039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9388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7" grpId="0" animBg="1"/>
      <p:bldP spid="28" grpId="0" animBg="1"/>
      <p:bldP spid="29" grpId="0" animBg="1"/>
      <p:bldP spid="30" grpId="0" animBg="1"/>
      <p:bldP spid="31" grpId="0" animBg="1"/>
      <p:bldP spid="32" grpId="0" animBg="1"/>
      <p:bldP spid="33" grpId="0" animBg="1"/>
      <p:bldP spid="38" grpId="0"/>
      <p:bldP spid="48" grpId="0"/>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034501"/>
          </a:xfrm>
        </p:spPr>
        <p:txBody>
          <a:bodyPr/>
          <a:lstStyle/>
          <a:p>
            <a:r>
              <a:rPr lang="en-US" dirty="0"/>
              <a:t>Genome Sequence Analysis</a:t>
            </a:r>
          </a:p>
        </p:txBody>
      </p:sp>
      <p:cxnSp>
        <p:nvCxnSpPr>
          <p:cNvPr id="20" name="Straight Arrow Connector 19"/>
          <p:cNvCxnSpPr/>
          <p:nvPr/>
        </p:nvCxnSpPr>
        <p:spPr>
          <a:xfrm flipH="1">
            <a:off x="1620982" y="2371199"/>
            <a:ext cx="3097196" cy="2546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18178" y="2371204"/>
            <a:ext cx="3097196" cy="2546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0421" y="2645047"/>
            <a:ext cx="3703319" cy="892552"/>
          </a:xfrm>
          <a:prstGeom prst="rect">
            <a:avLst/>
          </a:prstGeom>
          <a:noFill/>
        </p:spPr>
        <p:txBody>
          <a:bodyPr wrap="square" rtlCol="0">
            <a:spAutoFit/>
          </a:bodyPr>
          <a:lstStyle/>
          <a:p>
            <a:pPr algn="ctr"/>
            <a:r>
              <a:rPr lang="en-US" b="1" dirty="0"/>
              <a:t>Read Mapping, </a:t>
            </a:r>
            <a:r>
              <a:rPr lang="en-US" sz="1600" dirty="0"/>
              <a:t>method of aligning the reads against the reference genome in order to </a:t>
            </a:r>
            <a:r>
              <a:rPr lang="en-US" sz="1600" b="1" dirty="0">
                <a:solidFill>
                  <a:srgbClr val="C00000"/>
                </a:solidFill>
              </a:rPr>
              <a:t>detect matches and variations.</a:t>
            </a:r>
            <a:r>
              <a:rPr lang="en-US" b="1" dirty="0">
                <a:solidFill>
                  <a:srgbClr val="C00000"/>
                </a:solidFill>
              </a:rPr>
              <a:t> </a:t>
            </a:r>
          </a:p>
        </p:txBody>
      </p:sp>
      <p:grpSp>
        <p:nvGrpSpPr>
          <p:cNvPr id="65" name="Group 64"/>
          <p:cNvGrpSpPr/>
          <p:nvPr/>
        </p:nvGrpSpPr>
        <p:grpSpPr>
          <a:xfrm>
            <a:off x="2843016" y="1439301"/>
            <a:ext cx="1562077" cy="338554"/>
            <a:chOff x="2188389" y="4545756"/>
            <a:chExt cx="1562077" cy="338554"/>
          </a:xfrm>
        </p:grpSpPr>
        <p:sp>
          <p:nvSpPr>
            <p:cNvPr id="66" name="Rectangle 65"/>
            <p:cNvSpPr/>
            <p:nvPr/>
          </p:nvSpPr>
          <p:spPr>
            <a:xfrm>
              <a:off x="2250608" y="4593349"/>
              <a:ext cx="1373688" cy="222956"/>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188389" y="4545756"/>
              <a:ext cx="1562077" cy="338554"/>
            </a:xfrm>
            <a:prstGeom prst="rect">
              <a:avLst/>
            </a:prstGeom>
            <a:noFill/>
          </p:spPr>
          <p:txBody>
            <a:bodyPr wrap="square" rtlCol="0">
              <a:spAutoFit/>
            </a:bodyPr>
            <a:lstStyle/>
            <a:p>
              <a:r>
                <a:rPr lang="en-US" sz="1600" b="1" dirty="0">
                  <a:solidFill>
                    <a:schemeClr val="bg1"/>
                  </a:solidFill>
                </a:rPr>
                <a:t>ACGTACCCCGT</a:t>
              </a:r>
            </a:p>
          </p:txBody>
        </p:sp>
      </p:grpSp>
      <p:grpSp>
        <p:nvGrpSpPr>
          <p:cNvPr id="68" name="Group 67"/>
          <p:cNvGrpSpPr/>
          <p:nvPr/>
        </p:nvGrpSpPr>
        <p:grpSpPr>
          <a:xfrm>
            <a:off x="4051404" y="1725959"/>
            <a:ext cx="1561509" cy="338554"/>
            <a:chOff x="3128483" y="5309496"/>
            <a:chExt cx="1561509" cy="338554"/>
          </a:xfrm>
        </p:grpSpPr>
        <p:sp>
          <p:nvSpPr>
            <p:cNvPr id="69" name="Rectangle 68"/>
            <p:cNvSpPr/>
            <p:nvPr/>
          </p:nvSpPr>
          <p:spPr>
            <a:xfrm>
              <a:off x="3203322" y="5362917"/>
              <a:ext cx="1375200" cy="223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3128483" y="5309496"/>
              <a:ext cx="1561509" cy="338554"/>
            </a:xfrm>
            <a:prstGeom prst="rect">
              <a:avLst/>
            </a:prstGeom>
            <a:noFill/>
          </p:spPr>
          <p:txBody>
            <a:bodyPr wrap="square" rtlCol="0">
              <a:spAutoFit/>
            </a:bodyPr>
            <a:lstStyle/>
            <a:p>
              <a:r>
                <a:rPr lang="en-US" sz="1600" b="1" dirty="0">
                  <a:solidFill>
                    <a:schemeClr val="bg1"/>
                  </a:solidFill>
                </a:rPr>
                <a:t>GATACACTGTG</a:t>
              </a:r>
            </a:p>
          </p:txBody>
        </p:sp>
      </p:grpSp>
      <p:grpSp>
        <p:nvGrpSpPr>
          <p:cNvPr id="71" name="Group 70"/>
          <p:cNvGrpSpPr/>
          <p:nvPr/>
        </p:nvGrpSpPr>
        <p:grpSpPr>
          <a:xfrm>
            <a:off x="5018321" y="1410560"/>
            <a:ext cx="1539765" cy="338554"/>
            <a:chOff x="4477482" y="4534478"/>
            <a:chExt cx="1539765" cy="338554"/>
          </a:xfrm>
        </p:grpSpPr>
        <p:sp>
          <p:nvSpPr>
            <p:cNvPr id="72" name="Rectangle 71"/>
            <p:cNvSpPr/>
            <p:nvPr/>
          </p:nvSpPr>
          <p:spPr>
            <a:xfrm>
              <a:off x="4541403" y="4588375"/>
              <a:ext cx="1375200" cy="2232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4477482" y="4534478"/>
              <a:ext cx="1539765" cy="338554"/>
            </a:xfrm>
            <a:prstGeom prst="rect">
              <a:avLst/>
            </a:prstGeom>
            <a:noFill/>
          </p:spPr>
          <p:txBody>
            <a:bodyPr wrap="square" rtlCol="0">
              <a:spAutoFit/>
            </a:bodyPr>
            <a:lstStyle/>
            <a:p>
              <a:r>
                <a:rPr lang="en-US" sz="1600" b="1" dirty="0">
                  <a:solidFill>
                    <a:schemeClr val="bg1"/>
                  </a:solidFill>
                </a:rPr>
                <a:t>TTTTTTTAATT</a:t>
              </a:r>
            </a:p>
          </p:txBody>
        </p:sp>
      </p:grpSp>
      <p:grpSp>
        <p:nvGrpSpPr>
          <p:cNvPr id="74" name="Group 73"/>
          <p:cNvGrpSpPr/>
          <p:nvPr/>
        </p:nvGrpSpPr>
        <p:grpSpPr>
          <a:xfrm>
            <a:off x="2840933" y="2073962"/>
            <a:ext cx="1564160" cy="338554"/>
            <a:chOff x="3857124" y="4997083"/>
            <a:chExt cx="1564160" cy="338554"/>
          </a:xfrm>
        </p:grpSpPr>
        <p:sp>
          <p:nvSpPr>
            <p:cNvPr id="75" name="Rectangle 74"/>
            <p:cNvSpPr/>
            <p:nvPr/>
          </p:nvSpPr>
          <p:spPr>
            <a:xfrm>
              <a:off x="3938690" y="5047731"/>
              <a:ext cx="1375200" cy="223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3857124" y="4997083"/>
              <a:ext cx="1564160" cy="338554"/>
            </a:xfrm>
            <a:prstGeom prst="rect">
              <a:avLst/>
            </a:prstGeom>
            <a:noFill/>
          </p:spPr>
          <p:txBody>
            <a:bodyPr wrap="square" rtlCol="0">
              <a:spAutoFit/>
            </a:bodyPr>
            <a:lstStyle/>
            <a:p>
              <a:r>
                <a:rPr lang="en-US" sz="1600" b="1" dirty="0">
                  <a:solidFill>
                    <a:schemeClr val="bg1"/>
                  </a:solidFill>
                </a:rPr>
                <a:t>CTAGGGACCTT</a:t>
              </a:r>
            </a:p>
          </p:txBody>
        </p:sp>
      </p:grpSp>
      <p:grpSp>
        <p:nvGrpSpPr>
          <p:cNvPr id="77" name="Group 76"/>
          <p:cNvGrpSpPr/>
          <p:nvPr/>
        </p:nvGrpSpPr>
        <p:grpSpPr>
          <a:xfrm>
            <a:off x="5054358" y="2066933"/>
            <a:ext cx="1658240" cy="338554"/>
            <a:chOff x="4551147" y="5294189"/>
            <a:chExt cx="1658240" cy="338554"/>
          </a:xfrm>
        </p:grpSpPr>
        <p:sp>
          <p:nvSpPr>
            <p:cNvPr id="78" name="Rectangle 77"/>
            <p:cNvSpPr/>
            <p:nvPr/>
          </p:nvSpPr>
          <p:spPr>
            <a:xfrm>
              <a:off x="4642047" y="5344410"/>
              <a:ext cx="1375200" cy="223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4551147" y="5294189"/>
              <a:ext cx="1658240" cy="338554"/>
            </a:xfrm>
            <a:prstGeom prst="rect">
              <a:avLst/>
            </a:prstGeom>
            <a:noFill/>
          </p:spPr>
          <p:txBody>
            <a:bodyPr wrap="square" rtlCol="0">
              <a:spAutoFit/>
            </a:bodyPr>
            <a:lstStyle/>
            <a:p>
              <a:r>
                <a:rPr lang="en-US" sz="1600" b="1" dirty="0">
                  <a:solidFill>
                    <a:schemeClr val="bg1"/>
                  </a:solidFill>
                </a:rPr>
                <a:t>ACGACGTAGCT</a:t>
              </a:r>
            </a:p>
          </p:txBody>
        </p:sp>
      </p:grpSp>
      <p:grpSp>
        <p:nvGrpSpPr>
          <p:cNvPr id="80" name="Group 79"/>
          <p:cNvGrpSpPr/>
          <p:nvPr/>
        </p:nvGrpSpPr>
        <p:grpSpPr>
          <a:xfrm>
            <a:off x="5769842" y="1720086"/>
            <a:ext cx="1577052" cy="338554"/>
            <a:chOff x="5390191" y="5006202"/>
            <a:chExt cx="1577052" cy="338554"/>
          </a:xfrm>
        </p:grpSpPr>
        <p:sp>
          <p:nvSpPr>
            <p:cNvPr id="81" name="Rectangle 80"/>
            <p:cNvSpPr/>
            <p:nvPr/>
          </p:nvSpPr>
          <p:spPr>
            <a:xfrm>
              <a:off x="5473122" y="5071106"/>
              <a:ext cx="1375200" cy="223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5390191" y="5006202"/>
              <a:ext cx="1577052" cy="338554"/>
            </a:xfrm>
            <a:prstGeom prst="rect">
              <a:avLst/>
            </a:prstGeom>
            <a:noFill/>
          </p:spPr>
          <p:txBody>
            <a:bodyPr wrap="square" rtlCol="0">
              <a:spAutoFit/>
            </a:bodyPr>
            <a:lstStyle/>
            <a:p>
              <a:r>
                <a:rPr lang="en-US" sz="1600" b="1" dirty="0">
                  <a:solidFill>
                    <a:schemeClr val="bg1"/>
                  </a:solidFill>
                </a:rPr>
                <a:t>AAAAAAAAAA</a:t>
              </a:r>
            </a:p>
          </p:txBody>
        </p:sp>
      </p:grpSp>
      <p:grpSp>
        <p:nvGrpSpPr>
          <p:cNvPr id="83" name="Group 82"/>
          <p:cNvGrpSpPr/>
          <p:nvPr/>
        </p:nvGrpSpPr>
        <p:grpSpPr>
          <a:xfrm>
            <a:off x="2340812" y="1730518"/>
            <a:ext cx="1488373" cy="338554"/>
            <a:chOff x="2517296" y="5024271"/>
            <a:chExt cx="1488373" cy="338554"/>
          </a:xfrm>
        </p:grpSpPr>
        <p:sp>
          <p:nvSpPr>
            <p:cNvPr id="84" name="Rectangle 83"/>
            <p:cNvSpPr/>
            <p:nvPr/>
          </p:nvSpPr>
          <p:spPr>
            <a:xfrm>
              <a:off x="2582826" y="5074208"/>
              <a:ext cx="1375200" cy="223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2517296" y="5024271"/>
              <a:ext cx="1488373" cy="338554"/>
            </a:xfrm>
            <a:prstGeom prst="rect">
              <a:avLst/>
            </a:prstGeom>
            <a:noFill/>
          </p:spPr>
          <p:txBody>
            <a:bodyPr wrap="square" rtlCol="0">
              <a:spAutoFit/>
            </a:bodyPr>
            <a:lstStyle/>
            <a:p>
              <a:r>
                <a:rPr lang="en-US" sz="1600" b="1">
                  <a:solidFill>
                    <a:schemeClr val="bg1"/>
                  </a:solidFill>
                </a:rPr>
                <a:t>ACGAGCGGGT</a:t>
              </a:r>
              <a:endParaRPr lang="en-US" sz="1600" b="1" dirty="0">
                <a:solidFill>
                  <a:schemeClr val="bg1"/>
                </a:solidFill>
              </a:endParaRPr>
            </a:p>
          </p:txBody>
        </p:sp>
      </p:grpSp>
      <p:sp>
        <p:nvSpPr>
          <p:cNvPr id="4" name="Slide Number Placeholder 3"/>
          <p:cNvSpPr>
            <a:spLocks noGrp="1"/>
          </p:cNvSpPr>
          <p:nvPr>
            <p:ph type="sldNum" sz="quarter" idx="10"/>
          </p:nvPr>
        </p:nvSpPr>
        <p:spPr>
          <a:xfrm>
            <a:off x="112542" y="6426687"/>
            <a:ext cx="2057400" cy="269538"/>
          </a:xfrm>
        </p:spPr>
        <p:txBody>
          <a:bodyPr/>
          <a:lstStyle/>
          <a:p>
            <a:fld id="{C56C0957-1248-5A44-8C69-001B17EA42C9}" type="slidenum">
              <a:rPr lang="en-US" smtClean="0"/>
              <a:pPr/>
              <a:t>48</a:t>
            </a:fld>
            <a:endParaRPr lang="en-US" dirty="0"/>
          </a:p>
        </p:txBody>
      </p:sp>
      <p:sp>
        <p:nvSpPr>
          <p:cNvPr id="51" name="TextBox 50"/>
          <p:cNvSpPr txBox="1"/>
          <p:nvPr/>
        </p:nvSpPr>
        <p:spPr>
          <a:xfrm>
            <a:off x="7955064" y="1738605"/>
            <a:ext cx="812697" cy="369332"/>
          </a:xfrm>
          <a:prstGeom prst="rect">
            <a:avLst/>
          </a:prstGeom>
          <a:noFill/>
        </p:spPr>
        <p:txBody>
          <a:bodyPr wrap="square" rtlCol="0">
            <a:spAutoFit/>
          </a:bodyPr>
          <a:lstStyle/>
          <a:p>
            <a:r>
              <a:rPr lang="en-US"/>
              <a:t>Reads</a:t>
            </a:r>
            <a:endParaRPr lang="en-US" dirty="0"/>
          </a:p>
        </p:txBody>
      </p:sp>
      <p:sp>
        <p:nvSpPr>
          <p:cNvPr id="52" name="Right Brace 51"/>
          <p:cNvSpPr/>
          <p:nvPr/>
        </p:nvSpPr>
        <p:spPr>
          <a:xfrm>
            <a:off x="7346894" y="1434027"/>
            <a:ext cx="652304" cy="97848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5282360" y="2638924"/>
            <a:ext cx="3605738" cy="896400"/>
          </a:xfrm>
          <a:prstGeom prst="rect">
            <a:avLst/>
          </a:prstGeom>
          <a:noFill/>
        </p:spPr>
        <p:txBody>
          <a:bodyPr wrap="square" rtlCol="0">
            <a:spAutoFit/>
          </a:bodyPr>
          <a:lstStyle/>
          <a:p>
            <a:pPr algn="ctr"/>
            <a:r>
              <a:rPr lang="en-US" b="1" dirty="0"/>
              <a:t>De novo Assembly, </a:t>
            </a:r>
            <a:r>
              <a:rPr lang="en-US" sz="1600" dirty="0"/>
              <a:t>method of merging the reads in order to </a:t>
            </a:r>
            <a:r>
              <a:rPr lang="en-US" sz="1600" b="1" dirty="0">
                <a:solidFill>
                  <a:srgbClr val="C00000"/>
                </a:solidFill>
              </a:rPr>
              <a:t>construct</a:t>
            </a:r>
            <a:r>
              <a:rPr lang="en-US" sz="1600" dirty="0">
                <a:solidFill>
                  <a:srgbClr val="C00000"/>
                </a:solidFill>
              </a:rPr>
              <a:t> </a:t>
            </a:r>
            <a:r>
              <a:rPr lang="en-US" sz="1600" dirty="0"/>
              <a:t>the original sequence.</a:t>
            </a:r>
            <a:endParaRPr lang="en-US" sz="1600" b="1" dirty="0"/>
          </a:p>
        </p:txBody>
      </p:sp>
      <p:sp>
        <p:nvSpPr>
          <p:cNvPr id="34" name="Rectangle 33">
            <a:extLst>
              <a:ext uri="{FF2B5EF4-FFF2-40B4-BE49-F238E27FC236}">
                <a16:creationId xmlns:a16="http://schemas.microsoft.com/office/drawing/2014/main" id="{975DD671-195F-BE45-8AC5-24BF2E38251A}"/>
              </a:ext>
            </a:extLst>
          </p:cNvPr>
          <p:cNvSpPr/>
          <p:nvPr/>
        </p:nvSpPr>
        <p:spPr>
          <a:xfrm rot="5400000">
            <a:off x="2253236" y="4789498"/>
            <a:ext cx="2520000" cy="14408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5DBE31E-2AE8-824E-81D4-CEA02E0BA8AE}"/>
              </a:ext>
            </a:extLst>
          </p:cNvPr>
          <p:cNvSpPr txBox="1"/>
          <p:nvPr/>
        </p:nvSpPr>
        <p:spPr>
          <a:xfrm>
            <a:off x="3547629" y="5629099"/>
            <a:ext cx="914400" cy="492443"/>
          </a:xfrm>
          <a:prstGeom prst="rect">
            <a:avLst/>
          </a:prstGeom>
          <a:noFill/>
        </p:spPr>
        <p:txBody>
          <a:bodyPr wrap="square" rtlCol="0">
            <a:spAutoFit/>
          </a:bodyPr>
          <a:lstStyle/>
          <a:p>
            <a:r>
              <a:rPr lang="en-US" sz="1300"/>
              <a:t>Reference</a:t>
            </a:r>
          </a:p>
          <a:p>
            <a:r>
              <a:rPr lang="en-US" sz="1300" dirty="0"/>
              <a:t>Genome</a:t>
            </a:r>
          </a:p>
        </p:txBody>
      </p:sp>
      <p:sp>
        <p:nvSpPr>
          <p:cNvPr id="36" name="Rectangle 35">
            <a:extLst>
              <a:ext uri="{FF2B5EF4-FFF2-40B4-BE49-F238E27FC236}">
                <a16:creationId xmlns:a16="http://schemas.microsoft.com/office/drawing/2014/main" id="{DC75BFC8-5934-3949-AC04-21F9DAD72C6B}"/>
              </a:ext>
            </a:extLst>
          </p:cNvPr>
          <p:cNvSpPr/>
          <p:nvPr/>
        </p:nvSpPr>
        <p:spPr>
          <a:xfrm rot="5400000" flipH="1">
            <a:off x="575820" y="3948663"/>
            <a:ext cx="539999" cy="45719"/>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FC78D0-0B56-1845-9212-1B3712D4F32E}"/>
              </a:ext>
            </a:extLst>
          </p:cNvPr>
          <p:cNvSpPr/>
          <p:nvPr/>
        </p:nvSpPr>
        <p:spPr>
          <a:xfrm rot="5400000" flipH="1">
            <a:off x="782914" y="4098101"/>
            <a:ext cx="859088" cy="457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A08F44B-57DE-6F4B-BE41-267B614529D7}"/>
              </a:ext>
            </a:extLst>
          </p:cNvPr>
          <p:cNvSpPr/>
          <p:nvPr/>
        </p:nvSpPr>
        <p:spPr>
          <a:xfrm rot="5400000" flipH="1">
            <a:off x="485462" y="4218123"/>
            <a:ext cx="1080000" cy="4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CAEE677-A9D2-0542-B757-8D51FA977CFC}"/>
              </a:ext>
            </a:extLst>
          </p:cNvPr>
          <p:cNvSpPr/>
          <p:nvPr/>
        </p:nvSpPr>
        <p:spPr>
          <a:xfrm rot="5400000" flipH="1">
            <a:off x="59224" y="5245156"/>
            <a:ext cx="1574169" cy="45719"/>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C1CECB6-C55B-C24D-98C0-74D2A66D0F41}"/>
              </a:ext>
            </a:extLst>
          </p:cNvPr>
          <p:cNvSpPr/>
          <p:nvPr/>
        </p:nvSpPr>
        <p:spPr>
          <a:xfrm rot="5400000" flipH="1">
            <a:off x="635768" y="4989380"/>
            <a:ext cx="1541434"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ECE41DC-0C08-A341-BC0C-92E72ECBA423}"/>
              </a:ext>
            </a:extLst>
          </p:cNvPr>
          <p:cNvSpPr/>
          <p:nvPr/>
        </p:nvSpPr>
        <p:spPr>
          <a:xfrm rot="5400000" flipH="1">
            <a:off x="534162" y="5353943"/>
            <a:ext cx="1355512" cy="46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54D0229-9C67-4044-90E1-11CE84F065A8}"/>
              </a:ext>
            </a:extLst>
          </p:cNvPr>
          <p:cNvSpPr/>
          <p:nvPr/>
        </p:nvSpPr>
        <p:spPr>
          <a:xfrm rot="16200000" flipH="1">
            <a:off x="488281" y="5491699"/>
            <a:ext cx="1080000" cy="46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04BE173-DA15-654E-8D13-F2531940D541}"/>
              </a:ext>
            </a:extLst>
          </p:cNvPr>
          <p:cNvSpPr/>
          <p:nvPr/>
        </p:nvSpPr>
        <p:spPr>
          <a:xfrm rot="16200000">
            <a:off x="5119029" y="3918220"/>
            <a:ext cx="539999" cy="45719"/>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873816C-BDD0-0D4A-B792-F691CF4EE896}"/>
              </a:ext>
            </a:extLst>
          </p:cNvPr>
          <p:cNvSpPr/>
          <p:nvPr/>
        </p:nvSpPr>
        <p:spPr>
          <a:xfrm rot="16200000">
            <a:off x="5326123" y="4067658"/>
            <a:ext cx="85908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794389F-E3EC-E041-A22D-13DF44DA85FA}"/>
              </a:ext>
            </a:extLst>
          </p:cNvPr>
          <p:cNvSpPr/>
          <p:nvPr/>
        </p:nvSpPr>
        <p:spPr>
          <a:xfrm rot="16200000">
            <a:off x="5028671" y="4187680"/>
            <a:ext cx="1080000" cy="4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B8BD113-569A-C743-A2BC-FA16829106DD}"/>
              </a:ext>
            </a:extLst>
          </p:cNvPr>
          <p:cNvSpPr/>
          <p:nvPr/>
        </p:nvSpPr>
        <p:spPr>
          <a:xfrm rot="16200000">
            <a:off x="4602433" y="5214712"/>
            <a:ext cx="1574170" cy="45719"/>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D9C83E3-019F-1C46-B1CE-7AC51B50A9C1}"/>
              </a:ext>
            </a:extLst>
          </p:cNvPr>
          <p:cNvSpPr/>
          <p:nvPr/>
        </p:nvSpPr>
        <p:spPr>
          <a:xfrm rot="16200000">
            <a:off x="5177408" y="4958937"/>
            <a:ext cx="1541434"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79A73C1-BC6A-0D42-A3BB-02DD8A9BF59E}"/>
              </a:ext>
            </a:extLst>
          </p:cNvPr>
          <p:cNvSpPr/>
          <p:nvPr/>
        </p:nvSpPr>
        <p:spPr>
          <a:xfrm rot="16200000">
            <a:off x="5076829" y="5324040"/>
            <a:ext cx="1355513"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E444E41-4B11-4A45-B2C7-E496B67C4DE2}"/>
              </a:ext>
            </a:extLst>
          </p:cNvPr>
          <p:cNvSpPr/>
          <p:nvPr/>
        </p:nvSpPr>
        <p:spPr>
          <a:xfrm rot="5400000">
            <a:off x="5031490" y="5461256"/>
            <a:ext cx="1080000" cy="46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A81B5E7-3AC7-2943-8069-AFB6B18EBC09}"/>
              </a:ext>
            </a:extLst>
          </p:cNvPr>
          <p:cNvSpPr/>
          <p:nvPr/>
        </p:nvSpPr>
        <p:spPr>
          <a:xfrm rot="5400000">
            <a:off x="6916574" y="4789542"/>
            <a:ext cx="2520000" cy="144000"/>
          </a:xfrm>
          <a:prstGeom prst="rect">
            <a:avLst/>
          </a:prstGeom>
          <a:gradFill flip="none" rotWithShape="1">
            <a:gsLst>
              <a:gs pos="0">
                <a:srgbClr val="FFFF00"/>
              </a:gs>
              <a:gs pos="27000">
                <a:srgbClr val="D580DB"/>
              </a:gs>
              <a:gs pos="63000">
                <a:srgbClr val="00B0F0"/>
              </a:gs>
              <a:gs pos="89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E1E766D8-32B9-2044-BAEE-677444058B5F}"/>
              </a:ext>
            </a:extLst>
          </p:cNvPr>
          <p:cNvSpPr txBox="1"/>
          <p:nvPr/>
        </p:nvSpPr>
        <p:spPr>
          <a:xfrm>
            <a:off x="8229600" y="5717360"/>
            <a:ext cx="914400" cy="492443"/>
          </a:xfrm>
          <a:prstGeom prst="rect">
            <a:avLst/>
          </a:prstGeom>
          <a:noFill/>
        </p:spPr>
        <p:txBody>
          <a:bodyPr wrap="square" rtlCol="0">
            <a:spAutoFit/>
          </a:bodyPr>
          <a:lstStyle/>
          <a:p>
            <a:r>
              <a:rPr lang="en-US" sz="1300" dirty="0"/>
              <a:t>Original</a:t>
            </a:r>
          </a:p>
          <a:p>
            <a:r>
              <a:rPr lang="en-US" sz="1300" dirty="0"/>
              <a:t>Sequence</a:t>
            </a:r>
          </a:p>
        </p:txBody>
      </p:sp>
    </p:spTree>
    <p:extLst>
      <p:ext uri="{BB962C8B-B14F-4D97-AF65-F5344CB8AC3E}">
        <p14:creationId xmlns:p14="http://schemas.microsoft.com/office/powerpoint/2010/main" val="415948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1" nodeType="clickEffect">
                                  <p:stCondLst>
                                    <p:cond delay="0"/>
                                  </p:stCondLst>
                                  <p:childTnLst>
                                    <p:animMotion origin="layout" path="M 1.38889E-6 -1.85185E-6 L 0.2717 -0.02083 " pathEditMode="relative" rAng="0" ptsTypes="AA">
                                      <p:cBhvr>
                                        <p:cTn id="26" dur="700" fill="hold"/>
                                        <p:tgtEl>
                                          <p:spTgt spid="36"/>
                                        </p:tgtEl>
                                        <p:attrNameLst>
                                          <p:attrName>ppt_x</p:attrName>
                                          <p:attrName>ppt_y</p:attrName>
                                        </p:attrNameLst>
                                      </p:cBhvr>
                                      <p:rCtr x="13576" y="-1042"/>
                                    </p:animMotion>
                                  </p:childTnLst>
                                </p:cTn>
                              </p:par>
                            </p:childTnLst>
                          </p:cTn>
                        </p:par>
                        <p:par>
                          <p:cTn id="27" fill="hold">
                            <p:stCondLst>
                              <p:cond delay="700"/>
                            </p:stCondLst>
                            <p:childTnLst>
                              <p:par>
                                <p:cTn id="28" presetID="0" presetClass="path" presetSubtype="0" accel="50000" decel="50000" fill="hold" grpId="1" nodeType="afterEffect">
                                  <p:stCondLst>
                                    <p:cond delay="0"/>
                                  </p:stCondLst>
                                  <p:childTnLst>
                                    <p:animMotion origin="layout" path="M 8.33333E-7 -2.59259E-6 L 0.23299 0.23125 " pathEditMode="relative" rAng="0" ptsTypes="AA">
                                      <p:cBhvr>
                                        <p:cTn id="29" dur="700" fill="hold"/>
                                        <p:tgtEl>
                                          <p:spTgt spid="37"/>
                                        </p:tgtEl>
                                        <p:attrNameLst>
                                          <p:attrName>ppt_x</p:attrName>
                                          <p:attrName>ppt_y</p:attrName>
                                        </p:attrNameLst>
                                      </p:cBhvr>
                                      <p:rCtr x="11649" y="11551"/>
                                    </p:animMotion>
                                  </p:childTnLst>
                                </p:cTn>
                              </p:par>
                            </p:childTnLst>
                          </p:cTn>
                        </p:par>
                        <p:par>
                          <p:cTn id="30" fill="hold">
                            <p:stCondLst>
                              <p:cond delay="1400"/>
                            </p:stCondLst>
                            <p:childTnLst>
                              <p:par>
                                <p:cTn id="31" presetID="0" presetClass="path" presetSubtype="0" accel="50000" decel="50000" fill="hold" grpId="1" nodeType="afterEffect">
                                  <p:stCondLst>
                                    <p:cond delay="0"/>
                                  </p:stCondLst>
                                  <p:childTnLst>
                                    <p:animMotion origin="layout" path="M 3.33333E-6 4.81481E-6 L 0.21267 0.01134 " pathEditMode="relative" rAng="0" ptsTypes="AA">
                                      <p:cBhvr>
                                        <p:cTn id="32" dur="700" fill="hold"/>
                                        <p:tgtEl>
                                          <p:spTgt spid="38"/>
                                        </p:tgtEl>
                                        <p:attrNameLst>
                                          <p:attrName>ppt_x</p:attrName>
                                          <p:attrName>ppt_y</p:attrName>
                                        </p:attrNameLst>
                                      </p:cBhvr>
                                      <p:rCtr x="10625" y="556"/>
                                    </p:animMotion>
                                  </p:childTnLst>
                                </p:cTn>
                              </p:par>
                            </p:childTnLst>
                          </p:cTn>
                        </p:par>
                        <p:par>
                          <p:cTn id="33" fill="hold">
                            <p:stCondLst>
                              <p:cond delay="2100"/>
                            </p:stCondLst>
                            <p:childTnLst>
                              <p:par>
                                <p:cTn id="34" presetID="0" presetClass="path" presetSubtype="0" accel="50000" decel="50000" fill="hold" grpId="1" nodeType="afterEffect">
                                  <p:stCondLst>
                                    <p:cond delay="0"/>
                                  </p:stCondLst>
                                  <p:childTnLst>
                                    <p:animMotion origin="layout" path="M 1.38889E-6 -2.22222E-6 L 0.25521 -0.06967 " pathEditMode="relative" rAng="0" ptsTypes="AA">
                                      <p:cBhvr>
                                        <p:cTn id="35" dur="700" fill="hold"/>
                                        <p:tgtEl>
                                          <p:spTgt spid="39"/>
                                        </p:tgtEl>
                                        <p:attrNameLst>
                                          <p:attrName>ppt_x</p:attrName>
                                          <p:attrName>ppt_y</p:attrName>
                                        </p:attrNameLst>
                                      </p:cBhvr>
                                      <p:rCtr x="12760" y="-3495"/>
                                    </p:animMotion>
                                  </p:childTnLst>
                                </p:cTn>
                              </p:par>
                            </p:childTnLst>
                          </p:cTn>
                        </p:par>
                        <p:par>
                          <p:cTn id="36" fill="hold">
                            <p:stCondLst>
                              <p:cond delay="2800"/>
                            </p:stCondLst>
                            <p:childTnLst>
                              <p:par>
                                <p:cTn id="37" presetID="0" presetClass="path" presetSubtype="0" accel="50000" decel="50000" fill="hold" grpId="1" nodeType="afterEffect">
                                  <p:stCondLst>
                                    <p:cond delay="0"/>
                                  </p:stCondLst>
                                  <p:childTnLst>
                                    <p:animMotion origin="layout" path="M -3.33333E-6 -3.7037E-6 L 0.13907 -0.07731 " pathEditMode="relative" rAng="0" ptsTypes="AA">
                                      <p:cBhvr>
                                        <p:cTn id="38" dur="700" fill="hold"/>
                                        <p:tgtEl>
                                          <p:spTgt spid="40"/>
                                        </p:tgtEl>
                                        <p:attrNameLst>
                                          <p:attrName>ppt_x</p:attrName>
                                          <p:attrName>ppt_y</p:attrName>
                                        </p:attrNameLst>
                                      </p:cBhvr>
                                      <p:rCtr x="6944" y="-3866"/>
                                    </p:animMotion>
                                  </p:childTnLst>
                                </p:cTn>
                              </p:par>
                            </p:childTnLst>
                          </p:cTn>
                        </p:par>
                        <p:par>
                          <p:cTn id="39" fill="hold">
                            <p:stCondLst>
                              <p:cond delay="3500"/>
                            </p:stCondLst>
                            <p:childTnLst>
                              <p:par>
                                <p:cTn id="40" presetID="0" presetClass="path" presetSubtype="0" accel="50000" decel="50000" fill="hold" grpId="1" nodeType="afterEffect">
                                  <p:stCondLst>
                                    <p:cond delay="0"/>
                                  </p:stCondLst>
                                  <p:childTnLst>
                                    <p:animMotion origin="layout" path="M 8.33333E-7 -4.44444E-6 L 0.18038 0.00695 " pathEditMode="relative" rAng="0" ptsTypes="AA">
                                      <p:cBhvr>
                                        <p:cTn id="41" dur="700" fill="hold"/>
                                        <p:tgtEl>
                                          <p:spTgt spid="41"/>
                                        </p:tgtEl>
                                        <p:attrNameLst>
                                          <p:attrName>ppt_x</p:attrName>
                                          <p:attrName>ppt_y</p:attrName>
                                        </p:attrNameLst>
                                      </p:cBhvr>
                                      <p:rCtr x="9010" y="347"/>
                                    </p:animMotion>
                                  </p:childTnLst>
                                </p:cTn>
                              </p:par>
                            </p:childTnLst>
                          </p:cTn>
                        </p:par>
                        <p:par>
                          <p:cTn id="42" fill="hold">
                            <p:stCondLst>
                              <p:cond delay="4200"/>
                            </p:stCondLst>
                            <p:childTnLst>
                              <p:par>
                                <p:cTn id="43" presetID="0" presetClass="path" presetSubtype="0" accel="50000" decel="50000" fill="hold" grpId="1" nodeType="afterEffect">
                                  <p:stCondLst>
                                    <p:cond delay="0"/>
                                  </p:stCondLst>
                                  <p:childTnLst>
                                    <p:animMotion origin="layout" path="M -3.88889E-6 -3.33333E-6 L 0.25296 -0.11875 " pathEditMode="relative" rAng="0" ptsTypes="AA">
                                      <p:cBhvr>
                                        <p:cTn id="44" dur="700" fill="hold"/>
                                        <p:tgtEl>
                                          <p:spTgt spid="42"/>
                                        </p:tgtEl>
                                        <p:attrNameLst>
                                          <p:attrName>ppt_x</p:attrName>
                                          <p:attrName>ppt_y</p:attrName>
                                        </p:attrNameLst>
                                      </p:cBhvr>
                                      <p:rCtr x="12639" y="-5949"/>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1" nodeType="clickEffect">
                                  <p:stCondLst>
                                    <p:cond delay="0"/>
                                  </p:stCondLst>
                                  <p:childTnLst>
                                    <p:animMotion origin="layout" path="M 1.11111E-6 3.7037E-7 L 0.28455 -0.00903 " pathEditMode="relative" rAng="0" ptsTypes="AA">
                                      <p:cBhvr>
                                        <p:cTn id="64" dur="700" fill="hold"/>
                                        <p:tgtEl>
                                          <p:spTgt spid="43"/>
                                        </p:tgtEl>
                                        <p:attrNameLst>
                                          <p:attrName>ppt_x</p:attrName>
                                          <p:attrName>ppt_y</p:attrName>
                                        </p:attrNameLst>
                                      </p:cBhvr>
                                      <p:rCtr x="14219" y="-463"/>
                                    </p:animMotion>
                                  </p:childTnLst>
                                </p:cTn>
                              </p:par>
                            </p:childTnLst>
                          </p:cTn>
                        </p:par>
                        <p:par>
                          <p:cTn id="65" fill="hold">
                            <p:stCondLst>
                              <p:cond delay="700"/>
                            </p:stCondLst>
                            <p:childTnLst>
                              <p:par>
                                <p:cTn id="66" presetID="0" presetClass="path" presetSubtype="0" accel="50000" decel="50000" fill="hold" grpId="1" nodeType="afterEffect">
                                  <p:stCondLst>
                                    <p:cond delay="0"/>
                                  </p:stCondLst>
                                  <p:childTnLst>
                                    <p:animMotion origin="layout" path="M 5.55556E-7 1.11111E-6 L 0.22587 0.03079 " pathEditMode="relative" rAng="0" ptsTypes="AA">
                                      <p:cBhvr>
                                        <p:cTn id="67" dur="700" fill="hold"/>
                                        <p:tgtEl>
                                          <p:spTgt spid="44"/>
                                        </p:tgtEl>
                                        <p:attrNameLst>
                                          <p:attrName>ppt_x</p:attrName>
                                          <p:attrName>ppt_y</p:attrName>
                                        </p:attrNameLst>
                                      </p:cBhvr>
                                      <p:rCtr x="11285" y="1528"/>
                                    </p:animMotion>
                                  </p:childTnLst>
                                </p:cTn>
                              </p:par>
                            </p:childTnLst>
                          </p:cTn>
                        </p:par>
                        <p:par>
                          <p:cTn id="68" fill="hold">
                            <p:stCondLst>
                              <p:cond delay="1400"/>
                            </p:stCondLst>
                            <p:childTnLst>
                              <p:par>
                                <p:cTn id="69" presetID="0" presetClass="path" presetSubtype="0" accel="50000" decel="50000" fill="hold" grpId="1" nodeType="afterEffect">
                                  <p:stCondLst>
                                    <p:cond delay="0"/>
                                  </p:stCondLst>
                                  <p:childTnLst>
                                    <p:animMotion origin="layout" path="M 3.05556E-6 -1.48148E-6 L 0.22239 0.04792 " pathEditMode="relative" rAng="0" ptsTypes="AA">
                                      <p:cBhvr>
                                        <p:cTn id="70" dur="700" fill="hold"/>
                                        <p:tgtEl>
                                          <p:spTgt spid="45"/>
                                        </p:tgtEl>
                                        <p:attrNameLst>
                                          <p:attrName>ppt_x</p:attrName>
                                          <p:attrName>ppt_y</p:attrName>
                                        </p:attrNameLst>
                                      </p:cBhvr>
                                      <p:rCtr x="11111" y="2384"/>
                                    </p:animMotion>
                                  </p:childTnLst>
                                </p:cTn>
                              </p:par>
                            </p:childTnLst>
                          </p:cTn>
                        </p:par>
                        <p:par>
                          <p:cTn id="71" fill="hold">
                            <p:stCondLst>
                              <p:cond delay="2100"/>
                            </p:stCondLst>
                            <p:childTnLst>
                              <p:par>
                                <p:cTn id="72" presetID="0" presetClass="path" presetSubtype="0" accel="50000" decel="50000" fill="hold" grpId="1" nodeType="afterEffect">
                                  <p:stCondLst>
                                    <p:cond delay="0"/>
                                  </p:stCondLst>
                                  <p:childTnLst>
                                    <p:animMotion origin="layout" path="M 1.11111E-6 1.11022E-16 L 0.21788 -0.04977 " pathEditMode="relative" rAng="0" ptsTypes="AA">
                                      <p:cBhvr>
                                        <p:cTn id="73" dur="700" fill="hold"/>
                                        <p:tgtEl>
                                          <p:spTgt spid="46"/>
                                        </p:tgtEl>
                                        <p:attrNameLst>
                                          <p:attrName>ppt_x</p:attrName>
                                          <p:attrName>ppt_y</p:attrName>
                                        </p:attrNameLst>
                                      </p:cBhvr>
                                      <p:rCtr x="10885" y="-2500"/>
                                    </p:animMotion>
                                  </p:childTnLst>
                                </p:cTn>
                              </p:par>
                            </p:childTnLst>
                          </p:cTn>
                        </p:par>
                        <p:par>
                          <p:cTn id="74" fill="hold">
                            <p:stCondLst>
                              <p:cond delay="2800"/>
                            </p:stCondLst>
                            <p:childTnLst>
                              <p:par>
                                <p:cTn id="75" presetID="0" presetClass="path" presetSubtype="0" accel="50000" decel="50000" fill="hold" grpId="1" nodeType="afterEffect">
                                  <p:stCondLst>
                                    <p:cond delay="0"/>
                                  </p:stCondLst>
                                  <p:childTnLst>
                                    <p:animMotion origin="layout" path="M 3.61111E-6 -1.48148E-6 L 0.12899 0.00463 " pathEditMode="relative" rAng="0" ptsTypes="AA">
                                      <p:cBhvr>
                                        <p:cTn id="76" dur="700" fill="hold"/>
                                        <p:tgtEl>
                                          <p:spTgt spid="47"/>
                                        </p:tgtEl>
                                        <p:attrNameLst>
                                          <p:attrName>ppt_x</p:attrName>
                                          <p:attrName>ppt_y</p:attrName>
                                        </p:attrNameLst>
                                      </p:cBhvr>
                                      <p:rCtr x="6441" y="231"/>
                                    </p:animMotion>
                                  </p:childTnLst>
                                </p:cTn>
                              </p:par>
                            </p:childTnLst>
                          </p:cTn>
                        </p:par>
                        <p:par>
                          <p:cTn id="77" fill="hold">
                            <p:stCondLst>
                              <p:cond delay="3500"/>
                            </p:stCondLst>
                            <p:childTnLst>
                              <p:par>
                                <p:cTn id="78" presetID="0" presetClass="path" presetSubtype="0" accel="50000" decel="50000" fill="hold" grpId="1" nodeType="afterEffect">
                                  <p:stCondLst>
                                    <p:cond delay="0"/>
                                  </p:stCondLst>
                                  <p:childTnLst>
                                    <p:animMotion origin="layout" path="M 5.55556E-7 -2.22222E-6 L 0.12431 -0.01389 " pathEditMode="relative" rAng="0" ptsTypes="AA">
                                      <p:cBhvr>
                                        <p:cTn id="79" dur="700" fill="hold"/>
                                        <p:tgtEl>
                                          <p:spTgt spid="48"/>
                                        </p:tgtEl>
                                        <p:attrNameLst>
                                          <p:attrName>ppt_x</p:attrName>
                                          <p:attrName>ppt_y</p:attrName>
                                        </p:attrNameLst>
                                      </p:cBhvr>
                                      <p:rCtr x="6215" y="-694"/>
                                    </p:animMotion>
                                  </p:childTnLst>
                                </p:cTn>
                              </p:par>
                            </p:childTnLst>
                          </p:cTn>
                        </p:par>
                        <p:par>
                          <p:cTn id="80" fill="hold">
                            <p:stCondLst>
                              <p:cond delay="4200"/>
                            </p:stCondLst>
                            <p:childTnLst>
                              <p:par>
                                <p:cTn id="81" presetID="0" presetClass="path" presetSubtype="0" accel="50000" decel="50000" fill="hold" grpId="1" nodeType="afterEffect">
                                  <p:stCondLst>
                                    <p:cond delay="0"/>
                                  </p:stCondLst>
                                  <p:childTnLst>
                                    <p:animMotion origin="layout" path="M -4.16667E-6 -1.11111E-6 L 0.11459 0.00046 " pathEditMode="relative" rAng="0" ptsTypes="AA">
                                      <p:cBhvr>
                                        <p:cTn id="82" dur="700" fill="hold"/>
                                        <p:tgtEl>
                                          <p:spTgt spid="49"/>
                                        </p:tgtEl>
                                        <p:attrNameLst>
                                          <p:attrName>ppt_x</p:attrName>
                                          <p:attrName>ppt_y</p:attrName>
                                        </p:attrNameLst>
                                      </p:cBhvr>
                                      <p:rCtr x="5729" y="23"/>
                                    </p:animMotion>
                                  </p:childTnLst>
                                </p:cTn>
                              </p:par>
                            </p:childTnLst>
                          </p:cTn>
                        </p:par>
                        <p:par>
                          <p:cTn id="83" fill="hold">
                            <p:stCondLst>
                              <p:cond delay="4900"/>
                            </p:stCondLst>
                            <p:childTnLst>
                              <p:par>
                                <p:cTn id="84" presetID="1" presetClass="entr" presetSubtype="0" fill="hold" grpId="0" nodeType="afterEffect">
                                  <p:stCondLst>
                                    <p:cond delay="0"/>
                                  </p:stCondLst>
                                  <p:childTnLst>
                                    <p:set>
                                      <p:cBhvr>
                                        <p:cTn id="85" dur="1" fill="hold">
                                          <p:stCondLst>
                                            <p:cond delay="0"/>
                                          </p:stCondLst>
                                        </p:cTn>
                                        <p:tgtEl>
                                          <p:spTgt spid="50"/>
                                        </p:tgtEl>
                                        <p:attrNameLst>
                                          <p:attrName>style.visibility</p:attrName>
                                        </p:attrNameLst>
                                      </p:cBhvr>
                                      <p:to>
                                        <p:strVal val="visible"/>
                                      </p:to>
                                    </p:set>
                                  </p:childTnLst>
                                </p:cTn>
                              </p:par>
                            </p:childTnLst>
                          </p:cTn>
                        </p:par>
                        <p:par>
                          <p:cTn id="86" fill="hold">
                            <p:stCondLst>
                              <p:cond delay="4900"/>
                            </p:stCondLst>
                            <p:childTnLst>
                              <p:par>
                                <p:cTn id="87" presetID="1" presetClass="entr" presetSubtype="0" fill="hold" grpId="0" nodeType="after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43432"/>
          </a:xfrm>
        </p:spPr>
        <p:txBody>
          <a:bodyPr>
            <a:normAutofit/>
          </a:bodyPr>
          <a:lstStyle/>
          <a:p>
            <a:r>
              <a:rPr lang="en-US" dirty="0"/>
              <a:t>High-Throughput Sequencing</a:t>
            </a:r>
          </a:p>
        </p:txBody>
      </p:sp>
      <p:sp>
        <p:nvSpPr>
          <p:cNvPr id="3" name="Content Placeholder 2"/>
          <p:cNvSpPr>
            <a:spLocks noGrp="1"/>
          </p:cNvSpPr>
          <p:nvPr>
            <p:ph idx="4294967295"/>
          </p:nvPr>
        </p:nvSpPr>
        <p:spPr>
          <a:xfrm>
            <a:off x="822959" y="1496291"/>
            <a:ext cx="7543801" cy="4372803"/>
          </a:xfrm>
        </p:spPr>
        <p:txBody>
          <a:bodyPr>
            <a:noAutofit/>
          </a:bodyPr>
          <a:lstStyle/>
          <a:p>
            <a:pPr marL="90488" indent="0" algn="just">
              <a:lnSpc>
                <a:spcPct val="100000"/>
              </a:lnSpc>
              <a:spcBef>
                <a:spcPts val="300"/>
              </a:spcBef>
              <a:spcAft>
                <a:spcPts val="300"/>
              </a:spcAft>
            </a:pPr>
            <a:r>
              <a:rPr lang="en-US" sz="2200" b="1" dirty="0"/>
              <a:t>High-throughput sequencing (HTS) technology:</a:t>
            </a:r>
          </a:p>
          <a:p>
            <a:pPr marL="719138" indent="-354013" algn="just">
              <a:lnSpc>
                <a:spcPct val="100000"/>
              </a:lnSpc>
              <a:spcBef>
                <a:spcPts val="300"/>
              </a:spcBef>
              <a:spcAft>
                <a:spcPts val="300"/>
              </a:spcAft>
              <a:buFont typeface="Wingdings" charset="2"/>
              <a:buChar char="q"/>
            </a:pPr>
            <a:r>
              <a:rPr lang="en-US" sz="2200" dirty="0"/>
              <a:t>Has </a:t>
            </a:r>
            <a:r>
              <a:rPr lang="en-US" sz="2200" dirty="0">
                <a:solidFill>
                  <a:schemeClr val="bg2">
                    <a:lumMod val="50000"/>
                  </a:schemeClr>
                </a:solidFill>
              </a:rPr>
              <a:t>dominated</a:t>
            </a:r>
            <a:r>
              <a:rPr lang="en-US" sz="2200" dirty="0"/>
              <a:t> the sequencing market since 2000, and</a:t>
            </a:r>
          </a:p>
          <a:p>
            <a:pPr marL="719138" indent="-354013" algn="just">
              <a:lnSpc>
                <a:spcPct val="100000"/>
              </a:lnSpc>
              <a:spcBef>
                <a:spcPts val="300"/>
              </a:spcBef>
              <a:spcAft>
                <a:spcPts val="300"/>
              </a:spcAft>
              <a:buFont typeface="Wingdings" charset="2"/>
              <a:buChar char="q"/>
            </a:pPr>
            <a:r>
              <a:rPr lang="en-US" sz="2200" dirty="0"/>
              <a:t>Generates billions of short reads in a </a:t>
            </a:r>
            <a:r>
              <a:rPr lang="en-US" sz="2200" dirty="0">
                <a:solidFill>
                  <a:schemeClr val="bg2">
                    <a:lumMod val="50000"/>
                  </a:schemeClr>
                </a:solidFill>
              </a:rPr>
              <a:t>cheap</a:t>
            </a:r>
            <a:r>
              <a:rPr lang="en-US" sz="2200" dirty="0"/>
              <a:t> and </a:t>
            </a:r>
            <a:r>
              <a:rPr lang="en-US" sz="2200" dirty="0">
                <a:solidFill>
                  <a:schemeClr val="bg2">
                    <a:lumMod val="50000"/>
                  </a:schemeClr>
                </a:solidFill>
              </a:rPr>
              <a:t>fast</a:t>
            </a:r>
            <a:r>
              <a:rPr lang="en-US" sz="2200" dirty="0"/>
              <a:t> way, but</a:t>
            </a:r>
          </a:p>
          <a:p>
            <a:pPr marL="719138" indent="-354013" algn="just">
              <a:lnSpc>
                <a:spcPct val="100000"/>
              </a:lnSpc>
              <a:spcBef>
                <a:spcPts val="300"/>
              </a:spcBef>
              <a:spcAft>
                <a:spcPts val="300"/>
              </a:spcAft>
              <a:buFont typeface="Wingdings" charset="2"/>
              <a:buChar char="q"/>
            </a:pPr>
            <a:r>
              <a:rPr lang="en-US" sz="2200" dirty="0"/>
              <a:t>Suffers from </a:t>
            </a:r>
            <a:r>
              <a:rPr lang="en-US" sz="2200" dirty="0">
                <a:solidFill>
                  <a:srgbClr val="C00000"/>
                </a:solidFill>
              </a:rPr>
              <a:t>massive</a:t>
            </a:r>
            <a:r>
              <a:rPr lang="en-US" sz="2200" dirty="0"/>
              <a:t> amount of data and </a:t>
            </a:r>
            <a:r>
              <a:rPr lang="en-US" sz="2200" dirty="0">
                <a:solidFill>
                  <a:srgbClr val="C00000"/>
                </a:solidFill>
              </a:rPr>
              <a:t>short</a:t>
            </a:r>
            <a:r>
              <a:rPr lang="en-US" sz="2200" dirty="0"/>
              <a:t> reads, which poses challenges to read mapping and to de novo assembly due to the </a:t>
            </a:r>
            <a:r>
              <a:rPr lang="en-US" sz="2200" dirty="0">
                <a:solidFill>
                  <a:srgbClr val="C00000"/>
                </a:solidFill>
              </a:rPr>
              <a:t>repetitive sequences </a:t>
            </a:r>
            <a:r>
              <a:rPr lang="en-US" sz="2200" dirty="0"/>
              <a:t>in the genome. </a:t>
            </a:r>
          </a:p>
          <a:p>
            <a:pPr marL="182563" indent="0" algn="just">
              <a:lnSpc>
                <a:spcPct val="100000"/>
              </a:lnSpc>
              <a:spcBef>
                <a:spcPts val="300"/>
              </a:spcBef>
              <a:spcAft>
                <a:spcPts val="300"/>
              </a:spcAft>
              <a:buNone/>
            </a:pPr>
            <a:r>
              <a:rPr lang="en-US" sz="2200" b="1" dirty="0"/>
              <a:t>Solution(s):</a:t>
            </a:r>
            <a:endParaRPr lang="en-US" sz="2200" dirty="0"/>
          </a:p>
          <a:p>
            <a:pPr marL="719138" indent="-354013" algn="just">
              <a:lnSpc>
                <a:spcPct val="100000"/>
              </a:lnSpc>
              <a:spcBef>
                <a:spcPts val="300"/>
              </a:spcBef>
              <a:spcAft>
                <a:spcPts val="300"/>
              </a:spcAft>
              <a:buFont typeface="Wingdings" charset="2"/>
              <a:buChar char="q"/>
            </a:pPr>
            <a:r>
              <a:rPr lang="en-US" sz="2200" dirty="0"/>
              <a:t>Successful </a:t>
            </a:r>
            <a:r>
              <a:rPr lang="en-US" sz="2200" dirty="0">
                <a:solidFill>
                  <a:srgbClr val="7030A0"/>
                </a:solidFill>
              </a:rPr>
              <a:t>computational tools</a:t>
            </a:r>
            <a:r>
              <a:rPr lang="en-US" sz="2200" dirty="0">
                <a:solidFill>
                  <a:schemeClr val="accent5">
                    <a:lumMod val="75000"/>
                  </a:schemeClr>
                </a:solidFill>
              </a:rPr>
              <a:t> </a:t>
            </a:r>
            <a:r>
              <a:rPr lang="en-US" sz="2200" dirty="0"/>
              <a:t>that can process and analyze this amount of data </a:t>
            </a:r>
            <a:r>
              <a:rPr lang="en-US" sz="2200" dirty="0">
                <a:solidFill>
                  <a:srgbClr val="7030A0"/>
                </a:solidFill>
              </a:rPr>
              <a:t>quickly</a:t>
            </a:r>
            <a:r>
              <a:rPr lang="en-US" sz="2200" dirty="0">
                <a:solidFill>
                  <a:schemeClr val="accent5">
                    <a:lumMod val="75000"/>
                  </a:schemeClr>
                </a:solidFill>
              </a:rPr>
              <a:t> </a:t>
            </a:r>
            <a:r>
              <a:rPr lang="en-US" sz="2200" dirty="0"/>
              <a:t>and </a:t>
            </a:r>
            <a:r>
              <a:rPr lang="en-US" sz="2200" dirty="0">
                <a:solidFill>
                  <a:srgbClr val="7030A0"/>
                </a:solidFill>
              </a:rPr>
              <a:t>accurately</a:t>
            </a:r>
            <a:r>
              <a:rPr lang="en-US" sz="2200" dirty="0"/>
              <a:t>, or</a:t>
            </a:r>
          </a:p>
          <a:p>
            <a:pPr marL="719138" indent="-354013" algn="just">
              <a:lnSpc>
                <a:spcPct val="100000"/>
              </a:lnSpc>
              <a:spcBef>
                <a:spcPts val="300"/>
              </a:spcBef>
              <a:spcAft>
                <a:spcPts val="300"/>
              </a:spcAft>
              <a:buFont typeface="Wingdings" charset="2"/>
              <a:buChar char="q"/>
            </a:pPr>
            <a:r>
              <a:rPr lang="en-US" sz="2200" dirty="0"/>
              <a:t>New </a:t>
            </a:r>
            <a:r>
              <a:rPr lang="en-US" sz="2200" dirty="0">
                <a:solidFill>
                  <a:srgbClr val="7030A0"/>
                </a:solidFill>
              </a:rPr>
              <a:t>alternative sequencing technologies </a:t>
            </a:r>
            <a:r>
              <a:rPr lang="en-US" sz="2200" dirty="0"/>
              <a:t>that can produce </a:t>
            </a:r>
            <a:r>
              <a:rPr lang="en-US" sz="2200" dirty="0">
                <a:solidFill>
                  <a:srgbClr val="7030A0"/>
                </a:solidFill>
              </a:rPr>
              <a:t>longer </a:t>
            </a:r>
            <a:r>
              <a:rPr lang="en-US" sz="2200" dirty="0"/>
              <a:t>reads.</a:t>
            </a:r>
          </a:p>
          <a:p>
            <a:pPr marL="719138" indent="-354013" algn="just">
              <a:lnSpc>
                <a:spcPct val="100000"/>
              </a:lnSpc>
              <a:spcBef>
                <a:spcPts val="300"/>
              </a:spcBef>
              <a:spcAft>
                <a:spcPts val="300"/>
              </a:spcAft>
              <a:buFont typeface="Wingdings" charset="2"/>
              <a:buChar char="q"/>
            </a:pPr>
            <a:endParaRPr lang="en-US" sz="2200" dirty="0"/>
          </a:p>
          <a:p>
            <a:pPr marL="90488" indent="0" algn="just">
              <a:lnSpc>
                <a:spcPct val="100000"/>
              </a:lnSpc>
              <a:spcBef>
                <a:spcPts val="300"/>
              </a:spcBef>
              <a:spcAft>
                <a:spcPts val="300"/>
              </a:spcAft>
              <a:buNone/>
            </a:pPr>
            <a:endParaRPr lang="en-US" sz="2200" dirty="0"/>
          </a:p>
        </p:txBody>
      </p:sp>
      <p:sp>
        <p:nvSpPr>
          <p:cNvPr id="5" name="Slide Number Placeholder 4"/>
          <p:cNvSpPr>
            <a:spLocks noGrp="1"/>
          </p:cNvSpPr>
          <p:nvPr>
            <p:ph type="sldNum" sz="quarter" idx="10"/>
          </p:nvPr>
        </p:nvSpPr>
        <p:spPr/>
        <p:txBody>
          <a:bodyPr/>
          <a:lstStyle/>
          <a:p>
            <a:fld id="{C56C0957-1248-5A44-8C69-001B17EA42C9}" type="slidenum">
              <a:rPr lang="en-US" smtClean="0"/>
              <a:pPr/>
              <a:t>49</a:t>
            </a:fld>
            <a:endParaRPr lang="en-US" dirty="0"/>
          </a:p>
        </p:txBody>
      </p:sp>
    </p:spTree>
    <p:extLst>
      <p:ext uri="{BB962C8B-B14F-4D97-AF65-F5344CB8AC3E}">
        <p14:creationId xmlns:p14="http://schemas.microsoft.com/office/powerpoint/2010/main" val="12617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Nanopore Sequencing Technology</a:t>
            </a:r>
          </a:p>
        </p:txBody>
      </p:sp>
      <p:sp>
        <p:nvSpPr>
          <p:cNvPr id="3" name="TextBox 2"/>
          <p:cNvSpPr txBox="1"/>
          <p:nvPr/>
        </p:nvSpPr>
        <p:spPr>
          <a:xfrm>
            <a:off x="1881809" y="2014330"/>
            <a:ext cx="184731" cy="369332"/>
          </a:xfrm>
          <a:prstGeom prst="rect">
            <a:avLst/>
          </a:prstGeom>
          <a:noFill/>
        </p:spPr>
        <p:txBody>
          <a:bodyPr wrap="none" rtlCol="0">
            <a:spAutoFit/>
          </a:bodyPr>
          <a:lstStyle/>
          <a:p>
            <a:endParaRPr lang="en-US" dirty="0"/>
          </a:p>
        </p:txBody>
      </p:sp>
      <p:sp>
        <p:nvSpPr>
          <p:cNvPr id="5" name="Content Placeholder 2"/>
          <p:cNvSpPr txBox="1">
            <a:spLocks/>
          </p:cNvSpPr>
          <p:nvPr/>
        </p:nvSpPr>
        <p:spPr>
          <a:xfrm>
            <a:off x="822959" y="1496292"/>
            <a:ext cx="7543801" cy="46653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7307" indent="-457200" algn="just">
              <a:lnSpc>
                <a:spcPct val="100000"/>
              </a:lnSpc>
              <a:spcBef>
                <a:spcPts val="200"/>
              </a:spcBef>
              <a:buFont typeface="Wingdings" pitchFamily="2" charset="2"/>
              <a:buChar char="q"/>
            </a:pPr>
            <a:r>
              <a:rPr lang="en-US" sz="2600" b="1" dirty="0">
                <a:solidFill>
                  <a:schemeClr val="tx1"/>
                </a:solidFill>
                <a:ea typeface="Century" charset="0"/>
                <a:cs typeface="Century" charset="0"/>
              </a:rPr>
              <a:t>Nanopore sequencing </a:t>
            </a:r>
            <a:r>
              <a:rPr lang="en-US" sz="2600" dirty="0">
                <a:solidFill>
                  <a:schemeClr val="tx1"/>
                </a:solidFill>
                <a:ea typeface="Century" charset="0"/>
                <a:cs typeface="Century" charset="0"/>
              </a:rPr>
              <a:t>is an emerging and a promising single</a:t>
            </a:r>
            <a:r>
              <a:rPr lang="en-US" sz="2600" dirty="0"/>
              <a:t>-</a:t>
            </a:r>
            <a:r>
              <a:rPr lang="en-US" sz="2600" dirty="0">
                <a:solidFill>
                  <a:schemeClr val="tx1"/>
                </a:solidFill>
                <a:ea typeface="Century" charset="0"/>
                <a:cs typeface="Century" charset="0"/>
              </a:rPr>
              <a:t>molecule DNA sequencing technology.</a:t>
            </a:r>
          </a:p>
          <a:p>
            <a:pPr marL="537307" indent="-457200" algn="just">
              <a:lnSpc>
                <a:spcPct val="100000"/>
              </a:lnSpc>
              <a:spcBef>
                <a:spcPts val="200"/>
              </a:spcBef>
              <a:buFont typeface="Wingdings" pitchFamily="2" charset="2"/>
              <a:buChar char="q"/>
            </a:pPr>
            <a:endParaRPr lang="en-US" sz="2600" dirty="0"/>
          </a:p>
          <a:p>
            <a:pPr marL="537307" indent="-457200" algn="just">
              <a:lnSpc>
                <a:spcPct val="100000"/>
              </a:lnSpc>
              <a:spcBef>
                <a:spcPts val="200"/>
              </a:spcBef>
              <a:buFont typeface="Wingdings" pitchFamily="2" charset="2"/>
              <a:buChar char="q"/>
            </a:pPr>
            <a:r>
              <a:rPr lang="en-US" sz="2600" dirty="0"/>
              <a:t>First nanopore sequencing device, </a:t>
            </a:r>
            <a:r>
              <a:rPr lang="en-US" sz="2600" b="1" dirty="0"/>
              <a:t>MinION</a:t>
            </a:r>
            <a:r>
              <a:rPr lang="en-US" sz="2600" dirty="0"/>
              <a:t>, made commercially available by </a:t>
            </a:r>
            <a:r>
              <a:rPr lang="en-US" sz="2600" b="1" dirty="0"/>
              <a:t>Oxford Nanopore Technologies </a:t>
            </a:r>
            <a:r>
              <a:rPr lang="en-US" sz="2600" dirty="0"/>
              <a:t>(ONT) in </a:t>
            </a:r>
            <a:r>
              <a:rPr lang="en-US" sz="2600" b="1" dirty="0"/>
              <a:t>May 2014. </a:t>
            </a:r>
          </a:p>
          <a:p>
            <a:pPr marL="828675" lvl="1" indent="-287338" algn="just">
              <a:lnSpc>
                <a:spcPct val="100000"/>
              </a:lnSpc>
              <a:buFont typeface="Courier New" panose="02070309020205020404" pitchFamily="49" charset="0"/>
              <a:buChar char="o"/>
            </a:pPr>
            <a:r>
              <a:rPr lang="en-US" sz="2400" dirty="0">
                <a:solidFill>
                  <a:srgbClr val="0070C0"/>
                </a:solidFill>
              </a:rPr>
              <a:t>Inexpensive</a:t>
            </a:r>
          </a:p>
          <a:p>
            <a:pPr marL="828675" lvl="1" indent="-287338" algn="just">
              <a:lnSpc>
                <a:spcPct val="100000"/>
              </a:lnSpc>
              <a:buFont typeface="Courier New" panose="02070309020205020404" pitchFamily="49" charset="0"/>
              <a:buChar char="o"/>
            </a:pPr>
            <a:r>
              <a:rPr lang="en-US" sz="2400" dirty="0">
                <a:solidFill>
                  <a:srgbClr val="0070C0"/>
                </a:solidFill>
              </a:rPr>
              <a:t>Long read  length (&gt;</a:t>
            </a:r>
            <a:r>
              <a:rPr lang="en-US" sz="2400" dirty="0">
                <a:solidFill>
                  <a:srgbClr val="0070C0"/>
                </a:solidFill>
                <a:latin typeface="Cambria" panose="02040503050406030204" pitchFamily="18" charset="0"/>
              </a:rPr>
              <a:t>882</a:t>
            </a:r>
            <a:r>
              <a:rPr lang="en-US" sz="2400" dirty="0">
                <a:solidFill>
                  <a:srgbClr val="0070C0"/>
                </a:solidFill>
              </a:rPr>
              <a:t>Kbp)</a:t>
            </a:r>
          </a:p>
          <a:p>
            <a:pPr marL="828675" lvl="1" indent="-287338" algn="just">
              <a:lnSpc>
                <a:spcPct val="100000"/>
              </a:lnSpc>
              <a:buFont typeface="Courier New" panose="02070309020205020404" pitchFamily="49" charset="0"/>
              <a:buChar char="o"/>
            </a:pPr>
            <a:r>
              <a:rPr lang="en-US" sz="2400" dirty="0">
                <a:solidFill>
                  <a:srgbClr val="0070C0"/>
                </a:solidFill>
              </a:rPr>
              <a:t>Produces data in real time</a:t>
            </a:r>
          </a:p>
          <a:p>
            <a:pPr marL="828675" lvl="1" indent="-287338" algn="just">
              <a:lnSpc>
                <a:spcPct val="100000"/>
              </a:lnSpc>
              <a:buFont typeface="Courier New" panose="02070309020205020404" pitchFamily="49" charset="0"/>
              <a:buChar char="o"/>
            </a:pPr>
            <a:r>
              <a:rPr lang="en-US" sz="2400" dirty="0">
                <a:solidFill>
                  <a:srgbClr val="0070C0"/>
                </a:solidFill>
              </a:rPr>
              <a:t>Pocket-sized and portable</a:t>
            </a:r>
          </a:p>
          <a:p>
            <a:pPr marL="828675" lvl="1" indent="-287338" algn="just">
              <a:lnSpc>
                <a:spcPct val="100000"/>
              </a:lnSpc>
              <a:buFont typeface="Courier New" panose="02070309020205020404" pitchFamily="49" charset="0"/>
              <a:buChar char="o"/>
            </a:pPr>
            <a:endParaRPr lang="en-US" sz="2400" dirty="0">
              <a:solidFill>
                <a:srgbClr val="0070C0"/>
              </a:solidFill>
            </a:endParaRPr>
          </a:p>
        </p:txBody>
      </p:sp>
      <p:sp>
        <p:nvSpPr>
          <p:cNvPr id="6" name="Slide Number Placeholder 5"/>
          <p:cNvSpPr>
            <a:spLocks noGrp="1"/>
          </p:cNvSpPr>
          <p:nvPr>
            <p:ph type="sldNum" sz="quarter" idx="10"/>
          </p:nvPr>
        </p:nvSpPr>
        <p:spPr/>
        <p:txBody>
          <a:bodyPr/>
          <a:lstStyle/>
          <a:p>
            <a:fld id="{C56C0957-1248-5A44-8C69-001B17EA42C9}" type="slidenum">
              <a:rPr lang="en-US" smtClean="0"/>
              <a:pPr/>
              <a:t>5</a:t>
            </a:fld>
            <a:endParaRPr lang="en-US" dirty="0"/>
          </a:p>
        </p:txBody>
      </p:sp>
      <p:pic>
        <p:nvPicPr>
          <p:cNvPr id="4" name="Picture 3">
            <a:extLst>
              <a:ext uri="{FF2B5EF4-FFF2-40B4-BE49-F238E27FC236}">
                <a16:creationId xmlns:a16="http://schemas.microsoft.com/office/drawing/2014/main" id="{92667933-72F5-A142-A2F0-455AA0BAC2F6}"/>
              </a:ext>
            </a:extLst>
          </p:cNvPr>
          <p:cNvPicPr>
            <a:picLocks noChangeAspect="1"/>
          </p:cNvPicPr>
          <p:nvPr/>
        </p:nvPicPr>
        <p:blipFill>
          <a:blip r:embed="rId3"/>
          <a:stretch>
            <a:fillRect/>
          </a:stretch>
        </p:blipFill>
        <p:spPr>
          <a:xfrm>
            <a:off x="5115709" y="4405316"/>
            <a:ext cx="3959963" cy="1726544"/>
          </a:xfrm>
          <a:prstGeom prst="rect">
            <a:avLst/>
          </a:prstGeom>
        </p:spPr>
      </p:pic>
    </p:spTree>
    <p:extLst>
      <p:ext uri="{BB962C8B-B14F-4D97-AF65-F5344CB8AC3E}">
        <p14:creationId xmlns:p14="http://schemas.microsoft.com/office/powerpoint/2010/main" val="175270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98AD-F9FE-AC42-AB28-D1B2BB3A8FA2}"/>
              </a:ext>
            </a:extLst>
          </p:cNvPr>
          <p:cNvSpPr>
            <a:spLocks noGrp="1"/>
          </p:cNvSpPr>
          <p:nvPr>
            <p:ph type="title"/>
          </p:nvPr>
        </p:nvSpPr>
        <p:spPr/>
        <p:txBody>
          <a:bodyPr>
            <a:noAutofit/>
          </a:bodyPr>
          <a:lstStyle/>
          <a:p>
            <a:r>
              <a:rPr lang="en-US" sz="3800" dirty="0"/>
              <a:t>Advantages of Nanopore Sequencing</a:t>
            </a:r>
          </a:p>
        </p:txBody>
      </p:sp>
      <p:sp>
        <p:nvSpPr>
          <p:cNvPr id="3" name="Content Placeholder 2">
            <a:extLst>
              <a:ext uri="{FF2B5EF4-FFF2-40B4-BE49-F238E27FC236}">
                <a16:creationId xmlns:a16="http://schemas.microsoft.com/office/drawing/2014/main" id="{92175154-14E3-E343-933B-51D2503027A0}"/>
              </a:ext>
            </a:extLst>
          </p:cNvPr>
          <p:cNvSpPr>
            <a:spLocks noGrp="1"/>
          </p:cNvSpPr>
          <p:nvPr>
            <p:ph idx="1"/>
          </p:nvPr>
        </p:nvSpPr>
        <p:spPr/>
        <p:txBody>
          <a:bodyPr>
            <a:normAutofit/>
          </a:bodyPr>
          <a:lstStyle/>
          <a:p>
            <a:pPr marL="14288" indent="-14288"/>
            <a:endParaRPr lang="en-US" sz="2400" b="1" dirty="0"/>
          </a:p>
          <a:p>
            <a:pPr marL="14288" indent="-14288"/>
            <a:r>
              <a:rPr lang="en-US" sz="2400" b="1" dirty="0"/>
              <a:t>Nanopores are suitable for sequencing because they: </a:t>
            </a:r>
          </a:p>
          <a:p>
            <a:pPr marL="542925" indent="-407988" fontAlgn="auto">
              <a:lnSpc>
                <a:spcPct val="100000"/>
              </a:lnSpc>
              <a:spcAft>
                <a:spcPts val="1200"/>
              </a:spcAft>
              <a:buFont typeface="Wingdings" pitchFamily="2" charset="2"/>
              <a:buChar char="q"/>
            </a:pPr>
            <a:r>
              <a:rPr lang="en-US" sz="2400" dirty="0"/>
              <a:t>Do </a:t>
            </a:r>
            <a:r>
              <a:rPr lang="en-US" sz="2400" i="1" dirty="0"/>
              <a:t>not</a:t>
            </a:r>
            <a:r>
              <a:rPr lang="en-US" sz="2400" dirty="0"/>
              <a:t> require any labeling of the DNA or nucleotide for detection during sequencing, </a:t>
            </a:r>
          </a:p>
          <a:p>
            <a:pPr marL="542925" indent="-407988" fontAlgn="auto">
              <a:lnSpc>
                <a:spcPct val="100000"/>
              </a:lnSpc>
              <a:spcAft>
                <a:spcPts val="1200"/>
              </a:spcAft>
              <a:buFont typeface="Wingdings" pitchFamily="2" charset="2"/>
              <a:buChar char="q"/>
            </a:pPr>
            <a:r>
              <a:rPr lang="en-US" sz="2400" dirty="0"/>
              <a:t>Rely on the electronic or chemical structure of the different nucleotides for identification, </a:t>
            </a:r>
          </a:p>
          <a:p>
            <a:pPr marL="542925" indent="-407988" fontAlgn="auto">
              <a:lnSpc>
                <a:spcPct val="100000"/>
              </a:lnSpc>
              <a:spcAft>
                <a:spcPts val="1200"/>
              </a:spcAft>
              <a:buFont typeface="Wingdings" pitchFamily="2" charset="2"/>
              <a:buChar char="q"/>
            </a:pPr>
            <a:r>
              <a:rPr lang="en-US" sz="2400" dirty="0"/>
              <a:t>Allow sequencing of </a:t>
            </a:r>
            <a:r>
              <a:rPr lang="en-US" sz="2400" dirty="0">
                <a:solidFill>
                  <a:srgbClr val="0070C0"/>
                </a:solidFill>
              </a:rPr>
              <a:t>very long reads</a:t>
            </a:r>
            <a:r>
              <a:rPr lang="en-US" sz="2400" dirty="0"/>
              <a:t>, and </a:t>
            </a:r>
          </a:p>
          <a:p>
            <a:pPr marL="542925" indent="-407988" fontAlgn="auto">
              <a:lnSpc>
                <a:spcPct val="100000"/>
              </a:lnSpc>
              <a:spcAft>
                <a:spcPts val="1200"/>
              </a:spcAft>
              <a:buFont typeface="Wingdings" pitchFamily="2" charset="2"/>
              <a:buChar char="q"/>
            </a:pPr>
            <a:r>
              <a:rPr lang="en-US" sz="2400" dirty="0"/>
              <a:t>Provide </a:t>
            </a:r>
            <a:r>
              <a:rPr lang="en-US" sz="2400" dirty="0">
                <a:solidFill>
                  <a:srgbClr val="0070C0"/>
                </a:solidFill>
              </a:rPr>
              <a:t>portability</a:t>
            </a:r>
            <a:r>
              <a:rPr lang="en-US" sz="2400" dirty="0"/>
              <a:t>, </a:t>
            </a:r>
            <a:r>
              <a:rPr lang="en-US" sz="2400" dirty="0">
                <a:solidFill>
                  <a:srgbClr val="0070C0"/>
                </a:solidFill>
              </a:rPr>
              <a:t>low cost </a:t>
            </a:r>
            <a:r>
              <a:rPr lang="en-US" sz="2400" dirty="0"/>
              <a:t>and </a:t>
            </a:r>
            <a:r>
              <a:rPr lang="en-US" sz="2400" dirty="0">
                <a:solidFill>
                  <a:srgbClr val="0070C0"/>
                </a:solidFill>
              </a:rPr>
              <a:t>high throughput</a:t>
            </a:r>
            <a:r>
              <a:rPr lang="en-US" sz="2400" dirty="0"/>
              <a:t>. </a:t>
            </a:r>
          </a:p>
          <a:p>
            <a:pPr marL="14288" indent="-14288">
              <a:buNone/>
            </a:pPr>
            <a:endParaRPr lang="en-US" sz="2400" dirty="0"/>
          </a:p>
        </p:txBody>
      </p:sp>
      <p:sp>
        <p:nvSpPr>
          <p:cNvPr id="4" name="Slide Number Placeholder 3">
            <a:extLst>
              <a:ext uri="{FF2B5EF4-FFF2-40B4-BE49-F238E27FC236}">
                <a16:creationId xmlns:a16="http://schemas.microsoft.com/office/drawing/2014/main" id="{12EAF470-7390-0640-9E11-43D12BF8414D}"/>
              </a:ext>
            </a:extLst>
          </p:cNvPr>
          <p:cNvSpPr>
            <a:spLocks noGrp="1"/>
          </p:cNvSpPr>
          <p:nvPr>
            <p:ph type="sldNum" sz="quarter" idx="10"/>
          </p:nvPr>
        </p:nvSpPr>
        <p:spPr/>
        <p:txBody>
          <a:bodyPr/>
          <a:lstStyle/>
          <a:p>
            <a:fld id="{C56C0957-1248-5A44-8C69-001B17EA42C9}" type="slidenum">
              <a:rPr lang="en-US" smtClean="0"/>
              <a:pPr/>
              <a:t>50</a:t>
            </a:fld>
            <a:endParaRPr lang="en-US" dirty="0"/>
          </a:p>
        </p:txBody>
      </p:sp>
    </p:spTree>
    <p:extLst>
      <p:ext uri="{BB962C8B-B14F-4D97-AF65-F5344CB8AC3E}">
        <p14:creationId xmlns:p14="http://schemas.microsoft.com/office/powerpoint/2010/main" val="285347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98AD-F9FE-AC42-AB28-D1B2BB3A8FA2}"/>
              </a:ext>
            </a:extLst>
          </p:cNvPr>
          <p:cNvSpPr>
            <a:spLocks noGrp="1"/>
          </p:cNvSpPr>
          <p:nvPr>
            <p:ph type="title"/>
          </p:nvPr>
        </p:nvSpPr>
        <p:spPr/>
        <p:txBody>
          <a:bodyPr>
            <a:noAutofit/>
          </a:bodyPr>
          <a:lstStyle/>
          <a:p>
            <a:r>
              <a:rPr lang="en-US" sz="3800" dirty="0"/>
              <a:t>Challenges of Nanopore Sequencing</a:t>
            </a:r>
          </a:p>
        </p:txBody>
      </p:sp>
      <p:sp>
        <p:nvSpPr>
          <p:cNvPr id="3" name="Content Placeholder 2">
            <a:extLst>
              <a:ext uri="{FF2B5EF4-FFF2-40B4-BE49-F238E27FC236}">
                <a16:creationId xmlns:a16="http://schemas.microsoft.com/office/drawing/2014/main" id="{92175154-14E3-E343-933B-51D2503027A0}"/>
              </a:ext>
            </a:extLst>
          </p:cNvPr>
          <p:cNvSpPr>
            <a:spLocks noGrp="1"/>
          </p:cNvSpPr>
          <p:nvPr>
            <p:ph idx="1"/>
          </p:nvPr>
        </p:nvSpPr>
        <p:spPr/>
        <p:txBody>
          <a:bodyPr>
            <a:normAutofit/>
          </a:bodyPr>
          <a:lstStyle/>
          <a:p>
            <a:pPr marL="542925" indent="-407988">
              <a:lnSpc>
                <a:spcPct val="120000"/>
              </a:lnSpc>
              <a:spcBef>
                <a:spcPts val="600"/>
              </a:spcBef>
              <a:spcAft>
                <a:spcPts val="600"/>
              </a:spcAft>
              <a:buFont typeface="Wingdings" pitchFamily="2" charset="2"/>
              <a:buChar char="q"/>
            </a:pPr>
            <a:r>
              <a:rPr lang="en-US" sz="2400" dirty="0"/>
              <a:t>One major drawback: </a:t>
            </a:r>
            <a:r>
              <a:rPr lang="en-US" sz="2400" dirty="0">
                <a:solidFill>
                  <a:srgbClr val="C00000"/>
                </a:solidFill>
              </a:rPr>
              <a:t>high error rates </a:t>
            </a:r>
          </a:p>
          <a:p>
            <a:pPr marL="542925" indent="-407988">
              <a:lnSpc>
                <a:spcPct val="120000"/>
              </a:lnSpc>
              <a:spcBef>
                <a:spcPts val="600"/>
              </a:spcBef>
              <a:spcAft>
                <a:spcPts val="600"/>
              </a:spcAft>
              <a:buFont typeface="Wingdings" pitchFamily="2" charset="2"/>
              <a:buChar char="q"/>
            </a:pPr>
            <a:r>
              <a:rPr lang="en-US" sz="2400" dirty="0"/>
              <a:t>Nanopore sequence analysis tools have a critical role to:</a:t>
            </a:r>
          </a:p>
          <a:p>
            <a:pPr marL="835025" lvl="1" indent="-246063">
              <a:lnSpc>
                <a:spcPct val="120000"/>
              </a:lnSpc>
              <a:spcBef>
                <a:spcPts val="600"/>
              </a:spcBef>
              <a:spcAft>
                <a:spcPts val="600"/>
              </a:spcAft>
              <a:buFont typeface="Courier New" panose="02070309020205020404" pitchFamily="49" charset="0"/>
              <a:buChar char="o"/>
            </a:pPr>
            <a:r>
              <a:rPr lang="en-US" sz="2200" dirty="0">
                <a:solidFill>
                  <a:srgbClr val="0070C0"/>
                </a:solidFill>
              </a:rPr>
              <a:t>Overcome high error rates</a:t>
            </a:r>
            <a:r>
              <a:rPr lang="en-US" sz="2200" dirty="0"/>
              <a:t>, and</a:t>
            </a:r>
          </a:p>
          <a:p>
            <a:pPr marL="835025" lvl="1" indent="-246063">
              <a:lnSpc>
                <a:spcPct val="120000"/>
              </a:lnSpc>
              <a:spcBef>
                <a:spcPts val="600"/>
              </a:spcBef>
              <a:spcAft>
                <a:spcPts val="600"/>
              </a:spcAft>
              <a:buFont typeface="Courier New" panose="02070309020205020404" pitchFamily="49" charset="0"/>
              <a:buChar char="o"/>
            </a:pPr>
            <a:r>
              <a:rPr lang="en-US" sz="2200" dirty="0"/>
              <a:t>Take better advantage of the technology </a:t>
            </a:r>
          </a:p>
          <a:p>
            <a:pPr marL="542925" indent="-407988">
              <a:lnSpc>
                <a:spcPct val="120000"/>
              </a:lnSpc>
              <a:spcBef>
                <a:spcPts val="600"/>
              </a:spcBef>
              <a:spcAft>
                <a:spcPts val="600"/>
              </a:spcAft>
              <a:buFont typeface="Wingdings" pitchFamily="2" charset="2"/>
              <a:buChar char="q"/>
            </a:pPr>
            <a:r>
              <a:rPr lang="en-US" sz="2400" dirty="0">
                <a:solidFill>
                  <a:srgbClr val="0070C0"/>
                </a:solidFill>
              </a:rPr>
              <a:t>Faster tools </a:t>
            </a:r>
            <a:r>
              <a:rPr lang="en-US" sz="2400" dirty="0"/>
              <a:t>are critically needed to:</a:t>
            </a:r>
          </a:p>
          <a:p>
            <a:pPr marL="835025" lvl="1" indent="-246063">
              <a:lnSpc>
                <a:spcPct val="120000"/>
              </a:lnSpc>
              <a:spcBef>
                <a:spcPts val="600"/>
              </a:spcBef>
              <a:spcAft>
                <a:spcPts val="600"/>
              </a:spcAft>
              <a:buFont typeface="Courier New" panose="02070309020205020404" pitchFamily="49" charset="0"/>
              <a:buChar char="o"/>
            </a:pPr>
            <a:r>
              <a:rPr lang="en-US" sz="2200" dirty="0"/>
              <a:t>Take better advantage of the </a:t>
            </a:r>
            <a:r>
              <a:rPr lang="en-US" sz="2200" dirty="0">
                <a:solidFill>
                  <a:srgbClr val="0070C0"/>
                </a:solidFill>
              </a:rPr>
              <a:t>real-time data production </a:t>
            </a:r>
            <a:r>
              <a:rPr lang="en-US" sz="2200" dirty="0"/>
              <a:t>capability of MinION, and</a:t>
            </a:r>
          </a:p>
          <a:p>
            <a:pPr marL="835025" lvl="1" indent="-246063">
              <a:lnSpc>
                <a:spcPct val="120000"/>
              </a:lnSpc>
              <a:spcBef>
                <a:spcPts val="600"/>
              </a:spcBef>
              <a:spcAft>
                <a:spcPts val="600"/>
              </a:spcAft>
              <a:buFont typeface="Courier New" panose="02070309020205020404" pitchFamily="49" charset="0"/>
              <a:buChar char="o"/>
            </a:pPr>
            <a:r>
              <a:rPr lang="en-US" sz="2200" dirty="0"/>
              <a:t>Enable </a:t>
            </a:r>
            <a:r>
              <a:rPr lang="en-US" sz="2200" dirty="0">
                <a:solidFill>
                  <a:srgbClr val="0070C0"/>
                </a:solidFill>
              </a:rPr>
              <a:t>fast, real-time data analysis </a:t>
            </a:r>
          </a:p>
          <a:p>
            <a:pPr marL="542925" indent="-407988"/>
            <a:endParaRPr lang="en-US" sz="2400" dirty="0"/>
          </a:p>
        </p:txBody>
      </p:sp>
      <p:sp>
        <p:nvSpPr>
          <p:cNvPr id="4" name="Slide Number Placeholder 3">
            <a:extLst>
              <a:ext uri="{FF2B5EF4-FFF2-40B4-BE49-F238E27FC236}">
                <a16:creationId xmlns:a16="http://schemas.microsoft.com/office/drawing/2014/main" id="{12EAF470-7390-0640-9E11-43D12BF8414D}"/>
              </a:ext>
            </a:extLst>
          </p:cNvPr>
          <p:cNvSpPr>
            <a:spLocks noGrp="1"/>
          </p:cNvSpPr>
          <p:nvPr>
            <p:ph type="sldNum" sz="quarter" idx="10"/>
          </p:nvPr>
        </p:nvSpPr>
        <p:spPr/>
        <p:txBody>
          <a:bodyPr/>
          <a:lstStyle/>
          <a:p>
            <a:fld id="{C56C0957-1248-5A44-8C69-001B17EA42C9}" type="slidenum">
              <a:rPr lang="en-US" smtClean="0"/>
              <a:pPr/>
              <a:t>51</a:t>
            </a:fld>
            <a:endParaRPr lang="en-US" dirty="0"/>
          </a:p>
        </p:txBody>
      </p:sp>
    </p:spTree>
    <p:extLst>
      <p:ext uri="{BB962C8B-B14F-4D97-AF65-F5344CB8AC3E}">
        <p14:creationId xmlns:p14="http://schemas.microsoft.com/office/powerpoint/2010/main" val="133870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Step 1: Basecalling</a:t>
            </a:r>
          </a:p>
        </p:txBody>
      </p:sp>
      <p:pic>
        <p:nvPicPr>
          <p:cNvPr id="5" name="Picture 4"/>
          <p:cNvPicPr>
            <a:picLocks noChangeAspect="1"/>
          </p:cNvPicPr>
          <p:nvPr/>
        </p:nvPicPr>
        <p:blipFill>
          <a:blip r:embed="rId3"/>
          <a:stretch>
            <a:fillRect/>
          </a:stretch>
        </p:blipFill>
        <p:spPr>
          <a:xfrm>
            <a:off x="2979238" y="2271292"/>
            <a:ext cx="1536000" cy="1152000"/>
          </a:xfrm>
          <a:prstGeom prst="rect">
            <a:avLst/>
          </a:prstGeom>
        </p:spPr>
      </p:pic>
      <p:cxnSp>
        <p:nvCxnSpPr>
          <p:cNvPr id="13" name="Straight Arrow Connector 12"/>
          <p:cNvCxnSpPr/>
          <p:nvPr/>
        </p:nvCxnSpPr>
        <p:spPr>
          <a:xfrm flipV="1">
            <a:off x="4584479" y="2715154"/>
            <a:ext cx="106355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2979238" y="5006282"/>
            <a:ext cx="1536000" cy="1152000"/>
          </a:xfrm>
          <a:prstGeom prst="rect">
            <a:avLst/>
          </a:prstGeom>
        </p:spPr>
      </p:pic>
      <p:grpSp>
        <p:nvGrpSpPr>
          <p:cNvPr id="15" name="Group 14"/>
          <p:cNvGrpSpPr/>
          <p:nvPr/>
        </p:nvGrpSpPr>
        <p:grpSpPr>
          <a:xfrm>
            <a:off x="5648034" y="2530488"/>
            <a:ext cx="3437500" cy="369332"/>
            <a:chOff x="5298537" y="3212607"/>
            <a:chExt cx="3437500" cy="369332"/>
          </a:xfrm>
        </p:grpSpPr>
        <p:sp>
          <p:nvSpPr>
            <p:cNvPr id="11" name="Rectangle 10"/>
            <p:cNvSpPr/>
            <p:nvPr/>
          </p:nvSpPr>
          <p:spPr>
            <a:xfrm>
              <a:off x="5401994" y="3212607"/>
              <a:ext cx="3208606" cy="3693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298537" y="3212607"/>
              <a:ext cx="3437500" cy="369332"/>
            </a:xfrm>
            <a:prstGeom prst="rect">
              <a:avLst/>
            </a:prstGeom>
            <a:noFill/>
          </p:spPr>
          <p:txBody>
            <a:bodyPr wrap="square" rtlCol="0">
              <a:spAutoFit/>
            </a:bodyPr>
            <a:lstStyle/>
            <a:p>
              <a:pPr algn="ctr"/>
              <a:r>
                <a:rPr lang="en-US" b="1" dirty="0">
                  <a:solidFill>
                    <a:schemeClr val="bg1"/>
                  </a:solidFill>
                </a:rPr>
                <a:t>ACTGTCGAGTCGTAGAGA</a:t>
              </a:r>
              <a:r>
                <a:rPr lang="mr-IN" b="1" dirty="0">
                  <a:solidFill>
                    <a:schemeClr val="bg1"/>
                  </a:solidFill>
                </a:rPr>
                <a:t>…</a:t>
              </a:r>
              <a:r>
                <a:rPr lang="en-US" b="1" dirty="0">
                  <a:solidFill>
                    <a:schemeClr val="bg1"/>
                  </a:solidFill>
                </a:rPr>
                <a:t>TTT</a:t>
              </a:r>
            </a:p>
          </p:txBody>
        </p:sp>
      </p:grpSp>
      <p:cxnSp>
        <p:nvCxnSpPr>
          <p:cNvPr id="18" name="Straight Arrow Connector 17"/>
          <p:cNvCxnSpPr/>
          <p:nvPr/>
        </p:nvCxnSpPr>
        <p:spPr>
          <a:xfrm>
            <a:off x="4584479" y="5523276"/>
            <a:ext cx="1062000"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5704305" y="5338610"/>
            <a:ext cx="3255792" cy="369332"/>
            <a:chOff x="5354808" y="5046328"/>
            <a:chExt cx="3255792" cy="369332"/>
          </a:xfrm>
        </p:grpSpPr>
        <p:sp>
          <p:nvSpPr>
            <p:cNvPr id="23" name="Rectangle 22"/>
            <p:cNvSpPr/>
            <p:nvPr/>
          </p:nvSpPr>
          <p:spPr>
            <a:xfrm>
              <a:off x="5401994" y="5046328"/>
              <a:ext cx="3208606" cy="3693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354808" y="5046328"/>
              <a:ext cx="3240845" cy="369332"/>
            </a:xfrm>
            <a:prstGeom prst="rect">
              <a:avLst/>
            </a:prstGeom>
            <a:noFill/>
          </p:spPr>
          <p:txBody>
            <a:bodyPr wrap="square" rtlCol="0">
              <a:spAutoFit/>
            </a:bodyPr>
            <a:lstStyle/>
            <a:p>
              <a:pPr algn="ctr"/>
              <a:r>
                <a:rPr lang="en-US" b="1" dirty="0">
                  <a:solidFill>
                    <a:schemeClr val="bg1"/>
                  </a:solidFill>
                </a:rPr>
                <a:t>TAGTATATATTTTGGGGT</a:t>
              </a:r>
              <a:r>
                <a:rPr lang="mr-IN" b="1" dirty="0">
                  <a:solidFill>
                    <a:schemeClr val="bg1"/>
                  </a:solidFill>
                </a:rPr>
                <a:t>…</a:t>
              </a:r>
              <a:r>
                <a:rPr lang="en-US" b="1" dirty="0">
                  <a:solidFill>
                    <a:schemeClr val="bg1"/>
                  </a:solidFill>
                </a:rPr>
                <a:t>TAA</a:t>
              </a:r>
            </a:p>
          </p:txBody>
        </p:sp>
      </p:grpSp>
      <p:pic>
        <p:nvPicPr>
          <p:cNvPr id="25" name="Picture 24"/>
          <p:cNvPicPr>
            <a:picLocks noChangeAspect="1"/>
          </p:cNvPicPr>
          <p:nvPr/>
        </p:nvPicPr>
        <p:blipFill>
          <a:blip r:embed="rId5"/>
          <a:stretch>
            <a:fillRect/>
          </a:stretch>
        </p:blipFill>
        <p:spPr>
          <a:xfrm>
            <a:off x="2979238" y="3595145"/>
            <a:ext cx="1536000" cy="1152000"/>
          </a:xfrm>
          <a:prstGeom prst="rect">
            <a:avLst/>
          </a:prstGeom>
        </p:spPr>
      </p:pic>
      <p:cxnSp>
        <p:nvCxnSpPr>
          <p:cNvPr id="29" name="Straight Arrow Connector 28"/>
          <p:cNvCxnSpPr/>
          <p:nvPr/>
        </p:nvCxnSpPr>
        <p:spPr>
          <a:xfrm>
            <a:off x="4594860" y="4185545"/>
            <a:ext cx="1062000" cy="0"/>
          </a:xfrm>
          <a:prstGeom prst="straightConnector1">
            <a:avLst/>
          </a:prstGeom>
          <a:ln w="38100">
            <a:solidFill>
              <a:srgbClr val="D580DB"/>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5648034" y="4000879"/>
            <a:ext cx="3437500" cy="369332"/>
            <a:chOff x="5298537" y="3212607"/>
            <a:chExt cx="3437500" cy="369332"/>
          </a:xfrm>
        </p:grpSpPr>
        <p:sp>
          <p:nvSpPr>
            <p:cNvPr id="32" name="Rectangle 31"/>
            <p:cNvSpPr/>
            <p:nvPr/>
          </p:nvSpPr>
          <p:spPr>
            <a:xfrm>
              <a:off x="5401994" y="3212607"/>
              <a:ext cx="3208606" cy="369332"/>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298537" y="3212607"/>
              <a:ext cx="3437500" cy="369332"/>
            </a:xfrm>
            <a:prstGeom prst="rect">
              <a:avLst/>
            </a:prstGeom>
            <a:noFill/>
          </p:spPr>
          <p:txBody>
            <a:bodyPr wrap="square" rtlCol="0">
              <a:spAutoFit/>
            </a:bodyPr>
            <a:lstStyle/>
            <a:p>
              <a:pPr algn="ctr"/>
              <a:r>
                <a:rPr lang="en-US" b="1" dirty="0">
                  <a:solidFill>
                    <a:schemeClr val="bg1"/>
                  </a:solidFill>
                </a:rPr>
                <a:t>TTTGTCGAGTCGTAGAGA</a:t>
              </a:r>
              <a:r>
                <a:rPr lang="mr-IN" b="1" dirty="0">
                  <a:solidFill>
                    <a:schemeClr val="bg1"/>
                  </a:solidFill>
                </a:rPr>
                <a:t>…</a:t>
              </a:r>
              <a:r>
                <a:rPr lang="en-US" b="1" dirty="0">
                  <a:solidFill>
                    <a:schemeClr val="bg1"/>
                  </a:solidFill>
                </a:rPr>
                <a:t>TAG</a:t>
              </a:r>
            </a:p>
          </p:txBody>
        </p:sp>
      </p:grpSp>
      <p:sp>
        <p:nvSpPr>
          <p:cNvPr id="26" name="Slide Number Placeholder 25"/>
          <p:cNvSpPr>
            <a:spLocks noGrp="1"/>
          </p:cNvSpPr>
          <p:nvPr>
            <p:ph type="sldNum" sz="quarter" idx="10"/>
          </p:nvPr>
        </p:nvSpPr>
        <p:spPr/>
        <p:txBody>
          <a:bodyPr/>
          <a:lstStyle/>
          <a:p>
            <a:fld id="{C56C0957-1248-5A44-8C69-001B17EA42C9}" type="slidenum">
              <a:rPr lang="en-US" smtClean="0"/>
              <a:pPr/>
              <a:t>52</a:t>
            </a:fld>
            <a:endParaRPr lang="en-US" dirty="0"/>
          </a:p>
        </p:txBody>
      </p:sp>
      <p:sp>
        <p:nvSpPr>
          <p:cNvPr id="24" name="TextBox 23"/>
          <p:cNvSpPr txBox="1"/>
          <p:nvPr/>
        </p:nvSpPr>
        <p:spPr>
          <a:xfrm>
            <a:off x="416063" y="2080195"/>
            <a:ext cx="1609383" cy="720000"/>
          </a:xfrm>
          <a:prstGeom prst="roundRect">
            <a:avLst/>
          </a:prstGeom>
          <a:solidFill>
            <a:schemeClr val="accent3">
              <a:lumMod val="20000"/>
              <a:lumOff val="80000"/>
            </a:schemeClr>
          </a:solidFill>
          <a:ln w="28575">
            <a:solidFill>
              <a:schemeClr val="accent2">
                <a:lumMod val="75000"/>
              </a:schemeClr>
            </a:solidFill>
          </a:ln>
        </p:spPr>
        <p:txBody>
          <a:bodyPr wrap="square" rtlCol="0" anchor="ctr" anchorCtr="0">
            <a:noAutofit/>
          </a:bodyPr>
          <a:lstStyle/>
          <a:p>
            <a:pPr algn="ctr"/>
            <a:r>
              <a:rPr lang="en-US" b="1" dirty="0"/>
              <a:t>Basecalling</a:t>
            </a:r>
          </a:p>
        </p:txBody>
      </p:sp>
      <p:sp>
        <p:nvSpPr>
          <p:cNvPr id="27" name="TextBox 26"/>
          <p:cNvSpPr txBox="1"/>
          <p:nvPr/>
        </p:nvSpPr>
        <p:spPr>
          <a:xfrm>
            <a:off x="416063" y="3467828"/>
            <a:ext cx="1604303" cy="870821"/>
          </a:xfrm>
          <a:prstGeom prst="roundRect">
            <a:avLst/>
          </a:prstGeom>
          <a:solidFill>
            <a:schemeClr val="bg1">
              <a:lumMod val="95000"/>
            </a:schemeClr>
          </a:solidFill>
          <a:ln w="28575">
            <a:solidFill>
              <a:schemeClr val="bg1">
                <a:lumMod val="50000"/>
              </a:schemeClr>
            </a:solidFill>
          </a:ln>
        </p:spPr>
        <p:txBody>
          <a:bodyPr wrap="square" rtlCol="0" anchor="ctr" anchorCtr="0">
            <a:noAutofit/>
          </a:bodyPr>
          <a:lstStyle/>
          <a:p>
            <a:pPr algn="ctr"/>
            <a:r>
              <a:rPr lang="en-US" b="1" dirty="0">
                <a:solidFill>
                  <a:schemeClr val="bg1">
                    <a:lumMod val="75000"/>
                  </a:schemeClr>
                </a:solidFill>
              </a:rPr>
              <a:t>Read-to-Read Overlap Finding</a:t>
            </a:r>
          </a:p>
        </p:txBody>
      </p:sp>
      <p:sp>
        <p:nvSpPr>
          <p:cNvPr id="28" name="TextBox 27"/>
          <p:cNvSpPr txBox="1"/>
          <p:nvPr/>
        </p:nvSpPr>
        <p:spPr>
          <a:xfrm>
            <a:off x="421143" y="5006282"/>
            <a:ext cx="1604303" cy="720000"/>
          </a:xfrm>
          <a:prstGeom prst="roundRect">
            <a:avLst/>
          </a:prstGeom>
          <a:solidFill>
            <a:schemeClr val="bg1">
              <a:lumMod val="95000"/>
            </a:schemeClr>
          </a:solidFill>
          <a:ln w="28575">
            <a:solidFill>
              <a:schemeClr val="bg1">
                <a:lumMod val="50000"/>
              </a:schemeClr>
            </a:solidFill>
          </a:ln>
        </p:spPr>
        <p:txBody>
          <a:bodyPr wrap="square" rtlCol="0" anchor="ctr" anchorCtr="0">
            <a:noAutofit/>
          </a:bodyPr>
          <a:lstStyle/>
          <a:p>
            <a:pPr algn="ctr"/>
            <a:r>
              <a:rPr lang="en-US" b="1" dirty="0">
                <a:solidFill>
                  <a:schemeClr val="bg1">
                    <a:lumMod val="75000"/>
                  </a:schemeClr>
                </a:solidFill>
              </a:rPr>
              <a:t>Assembly</a:t>
            </a:r>
          </a:p>
        </p:txBody>
      </p:sp>
      <p:cxnSp>
        <p:nvCxnSpPr>
          <p:cNvPr id="34" name="Straight Arrow Connector 33"/>
          <p:cNvCxnSpPr>
            <a:endCxn id="27" idx="0"/>
          </p:cNvCxnSpPr>
          <p:nvPr/>
        </p:nvCxnSpPr>
        <p:spPr>
          <a:xfrm>
            <a:off x="1218214" y="2764344"/>
            <a:ext cx="1" cy="7034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78132" y="2925976"/>
            <a:ext cx="1280160" cy="369332"/>
          </a:xfrm>
          <a:prstGeom prst="rect">
            <a:avLst/>
          </a:prstGeom>
          <a:solidFill>
            <a:schemeClr val="bg1"/>
          </a:solidFill>
        </p:spPr>
        <p:txBody>
          <a:bodyPr wrap="square" rtlCol="0">
            <a:spAutoFit/>
          </a:bodyPr>
          <a:lstStyle/>
          <a:p>
            <a:pPr algn="ctr"/>
            <a:r>
              <a:rPr lang="en-US"/>
              <a:t>DNA reads</a:t>
            </a:r>
            <a:endParaRPr lang="en-US" dirty="0"/>
          </a:p>
        </p:txBody>
      </p:sp>
      <p:sp>
        <p:nvSpPr>
          <p:cNvPr id="41" name="TextBox 40"/>
          <p:cNvSpPr txBox="1"/>
          <p:nvPr/>
        </p:nvSpPr>
        <p:spPr>
          <a:xfrm>
            <a:off x="161079" y="5891395"/>
            <a:ext cx="2114267" cy="369332"/>
          </a:xfrm>
          <a:prstGeom prst="rect">
            <a:avLst/>
          </a:prstGeom>
          <a:noFill/>
        </p:spPr>
        <p:txBody>
          <a:bodyPr wrap="square" rtlCol="0">
            <a:spAutoFit/>
          </a:bodyPr>
          <a:lstStyle/>
          <a:p>
            <a:pPr algn="ctr"/>
            <a:r>
              <a:rPr lang="en-US">
                <a:solidFill>
                  <a:schemeClr val="bg1">
                    <a:lumMod val="75000"/>
                  </a:schemeClr>
                </a:solidFill>
              </a:rPr>
              <a:t>Assembled genome</a:t>
            </a:r>
            <a:endParaRPr lang="en-US" dirty="0">
              <a:solidFill>
                <a:schemeClr val="bg1">
                  <a:lumMod val="75000"/>
                </a:schemeClr>
              </a:solidFill>
            </a:endParaRPr>
          </a:p>
        </p:txBody>
      </p:sp>
      <p:cxnSp>
        <p:nvCxnSpPr>
          <p:cNvPr id="42" name="Straight Arrow Connector 41"/>
          <p:cNvCxnSpPr/>
          <p:nvPr/>
        </p:nvCxnSpPr>
        <p:spPr>
          <a:xfrm>
            <a:off x="1231647" y="4320724"/>
            <a:ext cx="1" cy="703484"/>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218213" y="5726282"/>
            <a:ext cx="1" cy="23425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78132" y="4460891"/>
            <a:ext cx="1280160" cy="369332"/>
          </a:xfrm>
          <a:prstGeom prst="rect">
            <a:avLst/>
          </a:prstGeom>
          <a:solidFill>
            <a:schemeClr val="bg1"/>
          </a:solidFill>
        </p:spPr>
        <p:txBody>
          <a:bodyPr wrap="square" rtlCol="0">
            <a:spAutoFit/>
          </a:bodyPr>
          <a:lstStyle/>
          <a:p>
            <a:pPr algn="ctr"/>
            <a:r>
              <a:rPr lang="en-US">
                <a:solidFill>
                  <a:schemeClr val="bg1">
                    <a:lumMod val="75000"/>
                  </a:schemeClr>
                </a:solidFill>
              </a:rPr>
              <a:t>Overlaps</a:t>
            </a:r>
            <a:endParaRPr lang="en-US" dirty="0">
              <a:solidFill>
                <a:schemeClr val="bg1">
                  <a:lumMod val="75000"/>
                </a:schemeClr>
              </a:solidFill>
            </a:endParaRPr>
          </a:p>
        </p:txBody>
      </p:sp>
      <p:cxnSp>
        <p:nvCxnSpPr>
          <p:cNvPr id="44" name="Straight Arrow Connector 43"/>
          <p:cNvCxnSpPr/>
          <p:nvPr/>
        </p:nvCxnSpPr>
        <p:spPr>
          <a:xfrm>
            <a:off x="1231647" y="1716021"/>
            <a:ext cx="0" cy="4179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83040" y="1524191"/>
            <a:ext cx="1697214" cy="369332"/>
          </a:xfrm>
          <a:prstGeom prst="rect">
            <a:avLst/>
          </a:prstGeom>
          <a:solidFill>
            <a:schemeClr val="bg1"/>
          </a:solidFill>
        </p:spPr>
        <p:txBody>
          <a:bodyPr wrap="square" rtlCol="0">
            <a:spAutoFit/>
          </a:bodyPr>
          <a:lstStyle/>
          <a:p>
            <a:pPr algn="ctr"/>
            <a:r>
              <a:rPr lang="en-US"/>
              <a:t>Raw signal data</a:t>
            </a:r>
            <a:endParaRPr lang="en-US" dirty="0"/>
          </a:p>
        </p:txBody>
      </p:sp>
      <p:sp>
        <p:nvSpPr>
          <p:cNvPr id="46" name="TextBox 45"/>
          <p:cNvSpPr txBox="1"/>
          <p:nvPr/>
        </p:nvSpPr>
        <p:spPr>
          <a:xfrm>
            <a:off x="2895600" y="1524191"/>
            <a:ext cx="5471160" cy="769441"/>
          </a:xfrm>
          <a:prstGeom prst="rect">
            <a:avLst/>
          </a:prstGeom>
          <a:noFill/>
        </p:spPr>
        <p:txBody>
          <a:bodyPr wrap="square" rtlCol="0">
            <a:spAutoFit/>
          </a:bodyPr>
          <a:lstStyle/>
          <a:p>
            <a:pPr algn="just"/>
            <a:r>
              <a:rPr lang="en-US" sz="2200" dirty="0"/>
              <a:t>Translates the </a:t>
            </a:r>
            <a:r>
              <a:rPr lang="en-US" sz="2200" b="1" dirty="0"/>
              <a:t>raw signal </a:t>
            </a:r>
            <a:r>
              <a:rPr lang="en-US" sz="2200" dirty="0"/>
              <a:t>output into bases to generate </a:t>
            </a:r>
            <a:r>
              <a:rPr lang="en-US" sz="2200" b="1" dirty="0"/>
              <a:t>DNA reads</a:t>
            </a:r>
            <a:r>
              <a:rPr lang="en-US" sz="2200" dirty="0"/>
              <a:t>.</a:t>
            </a:r>
          </a:p>
        </p:txBody>
      </p:sp>
    </p:spTree>
    <p:extLst>
      <p:ext uri="{BB962C8B-B14F-4D97-AF65-F5344CB8AC3E}">
        <p14:creationId xmlns:p14="http://schemas.microsoft.com/office/powerpoint/2010/main" val="87564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Step 2: Read-to-Read Overlap Finding</a:t>
            </a:r>
          </a:p>
        </p:txBody>
      </p:sp>
      <p:sp>
        <p:nvSpPr>
          <p:cNvPr id="12" name="TextBox 11"/>
          <p:cNvSpPr txBox="1"/>
          <p:nvPr/>
        </p:nvSpPr>
        <p:spPr>
          <a:xfrm>
            <a:off x="2611121" y="3655308"/>
            <a:ext cx="2572043" cy="369332"/>
          </a:xfrm>
          <a:prstGeom prst="rect">
            <a:avLst/>
          </a:prstGeom>
          <a:noFill/>
        </p:spPr>
        <p:txBody>
          <a:bodyPr wrap="square" rtlCol="0">
            <a:spAutoFit/>
          </a:bodyPr>
          <a:lstStyle/>
          <a:p>
            <a:r>
              <a:rPr lang="en-US" b="1" dirty="0">
                <a:solidFill>
                  <a:schemeClr val="bg2">
                    <a:lumMod val="50000"/>
                  </a:schemeClr>
                </a:solidFill>
              </a:rPr>
              <a:t>ACTGTCGAGTCGT</a:t>
            </a:r>
            <a:r>
              <a:rPr lang="mr-IN" b="1" dirty="0">
                <a:solidFill>
                  <a:schemeClr val="bg2">
                    <a:lumMod val="50000"/>
                  </a:schemeClr>
                </a:solidFill>
              </a:rPr>
              <a:t>…</a:t>
            </a:r>
            <a:r>
              <a:rPr lang="en-US" b="1" dirty="0">
                <a:solidFill>
                  <a:schemeClr val="bg2">
                    <a:lumMod val="50000"/>
                  </a:schemeClr>
                </a:solidFill>
              </a:rPr>
              <a:t>TTT</a:t>
            </a:r>
          </a:p>
        </p:txBody>
      </p:sp>
      <p:sp>
        <p:nvSpPr>
          <p:cNvPr id="15" name="TextBox 14"/>
          <p:cNvSpPr txBox="1"/>
          <p:nvPr/>
        </p:nvSpPr>
        <p:spPr>
          <a:xfrm>
            <a:off x="2667392" y="5787536"/>
            <a:ext cx="2642381" cy="369332"/>
          </a:xfrm>
          <a:prstGeom prst="rect">
            <a:avLst/>
          </a:prstGeom>
          <a:noFill/>
        </p:spPr>
        <p:txBody>
          <a:bodyPr wrap="square" rtlCol="0">
            <a:spAutoFit/>
          </a:bodyPr>
          <a:lstStyle/>
          <a:p>
            <a:r>
              <a:rPr lang="en-US" b="1" dirty="0">
                <a:solidFill>
                  <a:srgbClr val="92D050"/>
                </a:solidFill>
              </a:rPr>
              <a:t>ACTTATATATTTTT</a:t>
            </a:r>
            <a:r>
              <a:rPr lang="mr-IN" b="1" dirty="0">
                <a:solidFill>
                  <a:srgbClr val="92D050"/>
                </a:solidFill>
              </a:rPr>
              <a:t>…</a:t>
            </a:r>
            <a:r>
              <a:rPr lang="en-US" b="1" dirty="0">
                <a:solidFill>
                  <a:srgbClr val="92D050"/>
                </a:solidFill>
              </a:rPr>
              <a:t>TTT</a:t>
            </a:r>
          </a:p>
        </p:txBody>
      </p:sp>
      <p:sp>
        <p:nvSpPr>
          <p:cNvPr id="18" name="TextBox 17"/>
          <p:cNvSpPr txBox="1"/>
          <p:nvPr/>
        </p:nvSpPr>
        <p:spPr>
          <a:xfrm>
            <a:off x="2611121" y="4721422"/>
            <a:ext cx="2698652" cy="369332"/>
          </a:xfrm>
          <a:prstGeom prst="rect">
            <a:avLst/>
          </a:prstGeom>
          <a:noFill/>
        </p:spPr>
        <p:txBody>
          <a:bodyPr wrap="square" rtlCol="0">
            <a:spAutoFit/>
          </a:bodyPr>
          <a:lstStyle/>
          <a:p>
            <a:r>
              <a:rPr lang="en-US" b="1" dirty="0">
                <a:solidFill>
                  <a:srgbClr val="D580DB"/>
                </a:solidFill>
              </a:rPr>
              <a:t>TTTGTCGAGTCGT</a:t>
            </a:r>
            <a:r>
              <a:rPr lang="mr-IN" b="1" dirty="0">
                <a:solidFill>
                  <a:srgbClr val="D580DB"/>
                </a:solidFill>
              </a:rPr>
              <a:t>…</a:t>
            </a:r>
            <a:r>
              <a:rPr lang="en-US" b="1" dirty="0">
                <a:solidFill>
                  <a:srgbClr val="D580DB"/>
                </a:solidFill>
              </a:rPr>
              <a:t>ACT</a:t>
            </a:r>
          </a:p>
        </p:txBody>
      </p:sp>
      <p:sp>
        <p:nvSpPr>
          <p:cNvPr id="4" name="Slide Number Placeholder 3"/>
          <p:cNvSpPr>
            <a:spLocks noGrp="1"/>
          </p:cNvSpPr>
          <p:nvPr>
            <p:ph type="sldNum" sz="quarter" idx="10"/>
          </p:nvPr>
        </p:nvSpPr>
        <p:spPr/>
        <p:txBody>
          <a:bodyPr/>
          <a:lstStyle/>
          <a:p>
            <a:fld id="{C56C0957-1248-5A44-8C69-001B17EA42C9}" type="slidenum">
              <a:rPr lang="en-US" smtClean="0"/>
              <a:pPr/>
              <a:t>53</a:t>
            </a:fld>
            <a:endParaRPr lang="en-US" dirty="0"/>
          </a:p>
        </p:txBody>
      </p:sp>
      <p:sp>
        <p:nvSpPr>
          <p:cNvPr id="5" name="Rounded Rectangle 4"/>
          <p:cNvSpPr/>
          <p:nvPr/>
        </p:nvSpPr>
        <p:spPr>
          <a:xfrm>
            <a:off x="4661487" y="3620139"/>
            <a:ext cx="430237" cy="1194980"/>
          </a:xfrm>
          <a:prstGeom prst="round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626862" y="4440509"/>
            <a:ext cx="451924" cy="1194980"/>
          </a:xfrm>
          <a:prstGeom prst="round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16063" y="2080195"/>
            <a:ext cx="1609383" cy="720000"/>
          </a:xfrm>
          <a:prstGeom prst="roundRect">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b="1">
                <a:solidFill>
                  <a:schemeClr val="bg1">
                    <a:lumMod val="75000"/>
                  </a:schemeClr>
                </a:solidFill>
              </a:defRPr>
            </a:lvl1pPr>
          </a:lstStyle>
          <a:p>
            <a:r>
              <a:rPr lang="en-US" dirty="0"/>
              <a:t>Basecalling</a:t>
            </a:r>
          </a:p>
        </p:txBody>
      </p:sp>
      <p:sp>
        <p:nvSpPr>
          <p:cNvPr id="17" name="TextBox 16"/>
          <p:cNvSpPr txBox="1"/>
          <p:nvPr/>
        </p:nvSpPr>
        <p:spPr>
          <a:xfrm>
            <a:off x="416063" y="3467828"/>
            <a:ext cx="1604303" cy="870821"/>
          </a:xfrm>
          <a:prstGeom prst="roundRect">
            <a:avLst/>
          </a:prstGeom>
          <a:solidFill>
            <a:schemeClr val="accent3">
              <a:lumMod val="20000"/>
              <a:lumOff val="80000"/>
            </a:schemeClr>
          </a:solidFill>
          <a:ln w="28575">
            <a:solidFill>
              <a:schemeClr val="accent2">
                <a:lumMod val="75000"/>
              </a:schemeClr>
            </a:solidFill>
          </a:ln>
        </p:spPr>
        <p:txBody>
          <a:bodyPr wrap="square" rtlCol="0" anchor="ctr" anchorCtr="0">
            <a:noAutofit/>
          </a:bodyPr>
          <a:lstStyle>
            <a:defPPr>
              <a:defRPr lang="en-US"/>
            </a:defPPr>
            <a:lvl1pPr algn="ctr">
              <a:defRPr b="1"/>
            </a:lvl1pPr>
          </a:lstStyle>
          <a:p>
            <a:r>
              <a:rPr lang="en-US" dirty="0"/>
              <a:t>Read-to-Read Overlap Finding</a:t>
            </a:r>
          </a:p>
        </p:txBody>
      </p:sp>
      <p:sp>
        <p:nvSpPr>
          <p:cNvPr id="19" name="TextBox 18"/>
          <p:cNvSpPr txBox="1"/>
          <p:nvPr/>
        </p:nvSpPr>
        <p:spPr>
          <a:xfrm>
            <a:off x="421143" y="5006282"/>
            <a:ext cx="1604303" cy="720000"/>
          </a:xfrm>
          <a:prstGeom prst="roundRect">
            <a:avLst/>
          </a:prstGeom>
          <a:solidFill>
            <a:schemeClr val="bg1">
              <a:lumMod val="95000"/>
            </a:schemeClr>
          </a:solidFill>
          <a:ln w="28575">
            <a:solidFill>
              <a:schemeClr val="bg1">
                <a:lumMod val="50000"/>
              </a:schemeClr>
            </a:solidFill>
          </a:ln>
        </p:spPr>
        <p:txBody>
          <a:bodyPr wrap="square" rtlCol="0" anchor="ctr" anchorCtr="0">
            <a:noAutofit/>
          </a:bodyPr>
          <a:lstStyle/>
          <a:p>
            <a:pPr algn="ctr"/>
            <a:r>
              <a:rPr lang="en-US" b="1" dirty="0">
                <a:solidFill>
                  <a:schemeClr val="bg1">
                    <a:lumMod val="75000"/>
                  </a:schemeClr>
                </a:solidFill>
              </a:rPr>
              <a:t>Assembly</a:t>
            </a:r>
          </a:p>
        </p:txBody>
      </p:sp>
      <p:cxnSp>
        <p:nvCxnSpPr>
          <p:cNvPr id="21" name="Straight Arrow Connector 20"/>
          <p:cNvCxnSpPr/>
          <p:nvPr/>
        </p:nvCxnSpPr>
        <p:spPr>
          <a:xfrm>
            <a:off x="1218214" y="2764344"/>
            <a:ext cx="1" cy="7034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78132" y="2925976"/>
            <a:ext cx="1280160" cy="369332"/>
          </a:xfrm>
          <a:prstGeom prst="rect">
            <a:avLst/>
          </a:prstGeom>
          <a:solidFill>
            <a:schemeClr val="bg1"/>
          </a:solidFill>
        </p:spPr>
        <p:txBody>
          <a:bodyPr wrap="square" rtlCol="0">
            <a:spAutoFit/>
          </a:bodyPr>
          <a:lstStyle/>
          <a:p>
            <a:pPr algn="ctr"/>
            <a:r>
              <a:rPr lang="en-US"/>
              <a:t>DNA reads</a:t>
            </a:r>
            <a:endParaRPr lang="en-US" dirty="0"/>
          </a:p>
        </p:txBody>
      </p:sp>
      <p:sp>
        <p:nvSpPr>
          <p:cNvPr id="23" name="TextBox 22"/>
          <p:cNvSpPr txBox="1"/>
          <p:nvPr/>
        </p:nvSpPr>
        <p:spPr>
          <a:xfrm>
            <a:off x="161079" y="5891395"/>
            <a:ext cx="2114267" cy="369332"/>
          </a:xfrm>
          <a:prstGeom prst="rect">
            <a:avLst/>
          </a:prstGeom>
          <a:noFill/>
        </p:spPr>
        <p:txBody>
          <a:bodyPr wrap="square" rtlCol="0">
            <a:spAutoFit/>
          </a:bodyPr>
          <a:lstStyle/>
          <a:p>
            <a:pPr algn="ctr"/>
            <a:r>
              <a:rPr lang="en-US" dirty="0">
                <a:solidFill>
                  <a:schemeClr val="bg1">
                    <a:lumMod val="75000"/>
                  </a:schemeClr>
                </a:solidFill>
              </a:rPr>
              <a:t>Assembled genome</a:t>
            </a:r>
          </a:p>
        </p:txBody>
      </p:sp>
      <p:cxnSp>
        <p:nvCxnSpPr>
          <p:cNvPr id="24" name="Straight Arrow Connector 23"/>
          <p:cNvCxnSpPr/>
          <p:nvPr/>
        </p:nvCxnSpPr>
        <p:spPr>
          <a:xfrm>
            <a:off x="1231647" y="4320724"/>
            <a:ext cx="1" cy="70348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218213" y="5726282"/>
            <a:ext cx="1" cy="23425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8132" y="4460891"/>
            <a:ext cx="1280160" cy="369332"/>
          </a:xfrm>
          <a:prstGeom prst="rect">
            <a:avLst/>
          </a:prstGeom>
          <a:solidFill>
            <a:schemeClr val="bg1"/>
          </a:solidFill>
        </p:spPr>
        <p:txBody>
          <a:bodyPr wrap="square" rtlCol="0">
            <a:spAutoFit/>
          </a:bodyPr>
          <a:lstStyle>
            <a:defPPr>
              <a:defRPr lang="en-US"/>
            </a:defPPr>
            <a:lvl1pPr algn="ctr"/>
          </a:lstStyle>
          <a:p>
            <a:r>
              <a:rPr lang="en-US"/>
              <a:t>Overlaps</a:t>
            </a:r>
            <a:endParaRPr lang="en-US" dirty="0"/>
          </a:p>
        </p:txBody>
      </p:sp>
      <p:cxnSp>
        <p:nvCxnSpPr>
          <p:cNvPr id="27" name="Straight Arrow Connector 26"/>
          <p:cNvCxnSpPr/>
          <p:nvPr/>
        </p:nvCxnSpPr>
        <p:spPr>
          <a:xfrm>
            <a:off x="1231647" y="1716021"/>
            <a:ext cx="0" cy="41792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3040" y="1524191"/>
            <a:ext cx="1697214" cy="369332"/>
          </a:xfrm>
          <a:prstGeom prst="rect">
            <a:avLst/>
          </a:prstGeom>
          <a:solidFill>
            <a:schemeClr val="bg1"/>
          </a:solidFill>
        </p:spPr>
        <p:txBody>
          <a:bodyPr wrap="square" rtlCol="0">
            <a:spAutoFit/>
          </a:bodyPr>
          <a:lstStyle>
            <a:defPPr>
              <a:defRPr lang="en-US"/>
            </a:defPPr>
            <a:lvl1pPr algn="ctr">
              <a:defRPr>
                <a:solidFill>
                  <a:schemeClr val="bg1">
                    <a:lumMod val="75000"/>
                  </a:schemeClr>
                </a:solidFill>
              </a:defRPr>
            </a:lvl1pPr>
          </a:lstStyle>
          <a:p>
            <a:r>
              <a:rPr lang="en-US" dirty="0"/>
              <a:t>Raw signal data</a:t>
            </a:r>
          </a:p>
        </p:txBody>
      </p:sp>
      <p:sp>
        <p:nvSpPr>
          <p:cNvPr id="20" name="TextBox 19"/>
          <p:cNvSpPr txBox="1"/>
          <p:nvPr/>
        </p:nvSpPr>
        <p:spPr>
          <a:xfrm>
            <a:off x="2582727" y="1579890"/>
            <a:ext cx="6171808" cy="1785104"/>
          </a:xfrm>
          <a:prstGeom prst="rect">
            <a:avLst/>
          </a:prstGeom>
          <a:noFill/>
        </p:spPr>
        <p:txBody>
          <a:bodyPr wrap="square" rtlCol="0">
            <a:spAutoFit/>
          </a:bodyPr>
          <a:lstStyle/>
          <a:p>
            <a:pPr algn="just"/>
            <a:r>
              <a:rPr lang="en-US" sz="2200" dirty="0"/>
              <a:t>Read-to-read overlap </a:t>
            </a:r>
          </a:p>
          <a:p>
            <a:pPr marL="342900" indent="-342900" algn="just">
              <a:buFont typeface="Courier New" charset="0"/>
              <a:buChar char="o"/>
            </a:pPr>
            <a:r>
              <a:rPr lang="en-US" sz="2200" dirty="0"/>
              <a:t>is a </a:t>
            </a:r>
            <a:r>
              <a:rPr lang="en-US" sz="2200" b="1" dirty="0"/>
              <a:t>common sequence between two reads,</a:t>
            </a:r>
            <a:r>
              <a:rPr lang="en-US" sz="2200" dirty="0"/>
              <a:t> and</a:t>
            </a:r>
          </a:p>
          <a:p>
            <a:pPr marL="342900" indent="-342900" algn="just">
              <a:buFont typeface="Courier New" charset="0"/>
              <a:buChar char="o"/>
            </a:pPr>
            <a:r>
              <a:rPr lang="en-US" sz="2200" dirty="0"/>
              <a:t>occurs when the matched regions of these reads </a:t>
            </a:r>
            <a:r>
              <a:rPr lang="en-US" sz="2200" b="1" dirty="0"/>
              <a:t>originate from the same part of the complete genome. </a:t>
            </a:r>
          </a:p>
        </p:txBody>
      </p:sp>
      <p:sp>
        <p:nvSpPr>
          <p:cNvPr id="29" name="TextBox 28"/>
          <p:cNvSpPr txBox="1"/>
          <p:nvPr/>
        </p:nvSpPr>
        <p:spPr>
          <a:xfrm>
            <a:off x="2611121" y="3655308"/>
            <a:ext cx="2572043" cy="369332"/>
          </a:xfrm>
          <a:prstGeom prst="rect">
            <a:avLst/>
          </a:prstGeom>
          <a:noFill/>
        </p:spPr>
        <p:txBody>
          <a:bodyPr wrap="square" rtlCol="0">
            <a:spAutoFit/>
          </a:bodyPr>
          <a:lstStyle/>
          <a:p>
            <a:r>
              <a:rPr lang="en-US" b="1" dirty="0">
                <a:solidFill>
                  <a:schemeClr val="bg2">
                    <a:lumMod val="50000"/>
                  </a:schemeClr>
                </a:solidFill>
              </a:rPr>
              <a:t>ACTGTCGAGTCGT</a:t>
            </a:r>
            <a:r>
              <a:rPr lang="mr-IN" b="1" dirty="0">
                <a:solidFill>
                  <a:schemeClr val="bg2">
                    <a:lumMod val="50000"/>
                  </a:schemeClr>
                </a:solidFill>
              </a:rPr>
              <a:t>…</a:t>
            </a:r>
            <a:r>
              <a:rPr lang="en-US" b="1" dirty="0">
                <a:solidFill>
                  <a:schemeClr val="bg2">
                    <a:lumMod val="50000"/>
                  </a:schemeClr>
                </a:solidFill>
              </a:rPr>
              <a:t>TTT</a:t>
            </a:r>
          </a:p>
        </p:txBody>
      </p:sp>
      <p:sp>
        <p:nvSpPr>
          <p:cNvPr id="30" name="Rounded Rectangle 29"/>
          <p:cNvSpPr/>
          <p:nvPr/>
        </p:nvSpPr>
        <p:spPr>
          <a:xfrm>
            <a:off x="6626862" y="3559974"/>
            <a:ext cx="451924" cy="1194980"/>
          </a:xfrm>
          <a:prstGeom prst="round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562058" y="5211803"/>
            <a:ext cx="2642381" cy="369332"/>
          </a:xfrm>
          <a:prstGeom prst="rect">
            <a:avLst/>
          </a:prstGeom>
          <a:noFill/>
        </p:spPr>
        <p:txBody>
          <a:bodyPr wrap="square" rtlCol="0">
            <a:spAutoFit/>
          </a:bodyPr>
          <a:lstStyle/>
          <a:p>
            <a:r>
              <a:rPr lang="en-US" b="1" dirty="0">
                <a:solidFill>
                  <a:srgbClr val="92D050"/>
                </a:solidFill>
              </a:rPr>
              <a:t>ACTTATATATTTTT</a:t>
            </a:r>
            <a:r>
              <a:rPr lang="mr-IN" b="1" dirty="0">
                <a:solidFill>
                  <a:srgbClr val="92D050"/>
                </a:solidFill>
              </a:rPr>
              <a:t>…</a:t>
            </a:r>
            <a:r>
              <a:rPr lang="en-US" b="1" dirty="0">
                <a:solidFill>
                  <a:srgbClr val="92D050"/>
                </a:solidFill>
              </a:rPr>
              <a:t>TTT</a:t>
            </a:r>
          </a:p>
        </p:txBody>
      </p:sp>
      <p:sp>
        <p:nvSpPr>
          <p:cNvPr id="32" name="Rounded Rectangle 31"/>
          <p:cNvSpPr/>
          <p:nvPr/>
        </p:nvSpPr>
        <p:spPr>
          <a:xfrm>
            <a:off x="4661487" y="4440509"/>
            <a:ext cx="430237" cy="1194980"/>
          </a:xfrm>
          <a:prstGeom prst="round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34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1" nodeType="clickEffect">
                                  <p:stCondLst>
                                    <p:cond delay="0"/>
                                  </p:stCondLst>
                                  <p:childTnLst>
                                    <p:animMotion origin="layout" path="M 2.22222E-6 -1.48148E-6 L 0.21684 -0.04259 " pathEditMode="relative" rAng="0" ptsTypes="AA">
                                      <p:cBhvr>
                                        <p:cTn id="26" dur="2000" fill="hold"/>
                                        <p:tgtEl>
                                          <p:spTgt spid="18"/>
                                        </p:tgtEl>
                                        <p:attrNameLst>
                                          <p:attrName>ppt_x</p:attrName>
                                          <p:attrName>ppt_y</p:attrName>
                                        </p:attrNameLst>
                                      </p:cBhvr>
                                      <p:rCtr x="10833" y="-2130"/>
                                    </p:animMotion>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grpId="1" nodeType="clickEffect">
                                  <p:stCondLst>
                                    <p:cond delay="0"/>
                                  </p:stCondLst>
                                  <p:childTnLst>
                                    <p:animMotion origin="layout" path="M -1.11111E-6 -3.33333E-6 L 0.42761 -0.08541 " pathEditMode="relative" rAng="0" ptsTypes="AA">
                                      <p:cBhvr>
                                        <p:cTn id="33" dur="2000" fill="hold"/>
                                        <p:tgtEl>
                                          <p:spTgt spid="15"/>
                                        </p:tgtEl>
                                        <p:attrNameLst>
                                          <p:attrName>ppt_x</p:attrName>
                                          <p:attrName>ppt_y</p:attrName>
                                        </p:attrNameLst>
                                      </p:cBhvr>
                                      <p:rCtr x="21372" y="-4282"/>
                                    </p:animMotion>
                                  </p:child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0" presetClass="path" presetSubtype="0" accel="50000" decel="50000" fill="hold" grpId="1" nodeType="withEffect">
                                  <p:stCondLst>
                                    <p:cond delay="0"/>
                                  </p:stCondLst>
                                  <p:childTnLst>
                                    <p:animMotion origin="layout" path="M 4.72222E-6 -3.7037E-6 L 0.43125 -0.00439 " pathEditMode="relative" rAng="0" ptsTypes="AA">
                                      <p:cBhvr>
                                        <p:cTn id="42" dur="2000" fill="hold"/>
                                        <p:tgtEl>
                                          <p:spTgt spid="29"/>
                                        </p:tgtEl>
                                        <p:attrNameLst>
                                          <p:attrName>ppt_x</p:attrName>
                                          <p:attrName>ppt_y</p:attrName>
                                        </p:attrNameLst>
                                      </p:cBhvr>
                                      <p:rCtr x="21563" y="-231"/>
                                    </p:animMotion>
                                  </p:child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1"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0" presetClass="path" presetSubtype="0" accel="50000" decel="50000" fill="hold" grpId="0" nodeType="withEffect">
                                  <p:stCondLst>
                                    <p:cond delay="0"/>
                                  </p:stCondLst>
                                  <p:childTnLst>
                                    <p:animMotion origin="layout" path="M -2.77778E-6 4.44444E-6 L -0.43437 0.00833 " pathEditMode="relative" rAng="0" ptsTypes="AA">
                                      <p:cBhvr>
                                        <p:cTn id="51" dur="2000" fill="hold"/>
                                        <p:tgtEl>
                                          <p:spTgt spid="31"/>
                                        </p:tgtEl>
                                        <p:attrNameLst>
                                          <p:attrName>ppt_x</p:attrName>
                                          <p:attrName>ppt_y</p:attrName>
                                        </p:attrNameLst>
                                      </p:cBhvr>
                                      <p:rCtr x="-21719" y="417"/>
                                    </p:animMotion>
                                  </p:child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5" grpId="1"/>
      <p:bldP spid="18" grpId="0"/>
      <p:bldP spid="18" grpId="1"/>
      <p:bldP spid="5" grpId="0" animBg="1"/>
      <p:bldP spid="14" grpId="0" animBg="1"/>
      <p:bldP spid="29" grpId="0"/>
      <p:bldP spid="29" grpId="1"/>
      <p:bldP spid="30" grpId="0" animBg="1"/>
      <p:bldP spid="31" grpId="0"/>
      <p:bldP spid="31" grpId="1"/>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Step 3: Assembly</a:t>
            </a:r>
          </a:p>
        </p:txBody>
      </p:sp>
      <p:sp>
        <p:nvSpPr>
          <p:cNvPr id="10" name="TextBox 9"/>
          <p:cNvSpPr txBox="1"/>
          <p:nvPr/>
        </p:nvSpPr>
        <p:spPr>
          <a:xfrm>
            <a:off x="2449864" y="3384377"/>
            <a:ext cx="2572043" cy="369332"/>
          </a:xfrm>
          <a:prstGeom prst="rect">
            <a:avLst/>
          </a:prstGeom>
          <a:noFill/>
        </p:spPr>
        <p:txBody>
          <a:bodyPr wrap="square" rtlCol="0">
            <a:spAutoFit/>
          </a:bodyPr>
          <a:lstStyle/>
          <a:p>
            <a:r>
              <a:rPr lang="en-US" b="1" dirty="0">
                <a:solidFill>
                  <a:schemeClr val="bg2">
                    <a:lumMod val="50000"/>
                  </a:schemeClr>
                </a:solidFill>
              </a:rPr>
              <a:t>ACTGTCGAGTCGT</a:t>
            </a:r>
            <a:r>
              <a:rPr lang="mr-IN" b="1" dirty="0">
                <a:solidFill>
                  <a:schemeClr val="bg2">
                    <a:lumMod val="50000"/>
                  </a:schemeClr>
                </a:solidFill>
              </a:rPr>
              <a:t>…</a:t>
            </a:r>
            <a:r>
              <a:rPr lang="en-US" b="1" dirty="0">
                <a:solidFill>
                  <a:schemeClr val="bg2">
                    <a:lumMod val="50000"/>
                  </a:schemeClr>
                </a:solidFill>
              </a:rPr>
              <a:t>TTT</a:t>
            </a:r>
          </a:p>
        </p:txBody>
      </p:sp>
      <p:sp>
        <p:nvSpPr>
          <p:cNvPr id="11" name="TextBox 10"/>
          <p:cNvSpPr txBox="1"/>
          <p:nvPr/>
        </p:nvSpPr>
        <p:spPr>
          <a:xfrm>
            <a:off x="6416954" y="4517805"/>
            <a:ext cx="2642381" cy="369332"/>
          </a:xfrm>
          <a:prstGeom prst="rect">
            <a:avLst/>
          </a:prstGeom>
          <a:noFill/>
        </p:spPr>
        <p:txBody>
          <a:bodyPr wrap="square" rtlCol="0">
            <a:spAutoFit/>
          </a:bodyPr>
          <a:lstStyle/>
          <a:p>
            <a:r>
              <a:rPr lang="en-US" b="1" dirty="0">
                <a:solidFill>
                  <a:srgbClr val="92D050"/>
                </a:solidFill>
              </a:rPr>
              <a:t>TAGTATATATTTTT</a:t>
            </a:r>
            <a:r>
              <a:rPr lang="mr-IN" b="1" dirty="0">
                <a:solidFill>
                  <a:srgbClr val="92D050"/>
                </a:solidFill>
              </a:rPr>
              <a:t>…</a:t>
            </a:r>
            <a:r>
              <a:rPr lang="en-US" b="1" dirty="0">
                <a:solidFill>
                  <a:srgbClr val="92D050"/>
                </a:solidFill>
              </a:rPr>
              <a:t>TAA</a:t>
            </a:r>
          </a:p>
        </p:txBody>
      </p:sp>
      <p:sp>
        <p:nvSpPr>
          <p:cNvPr id="12" name="TextBox 11"/>
          <p:cNvSpPr txBox="1"/>
          <p:nvPr/>
        </p:nvSpPr>
        <p:spPr>
          <a:xfrm>
            <a:off x="4433409" y="3901850"/>
            <a:ext cx="2698652" cy="369332"/>
          </a:xfrm>
          <a:prstGeom prst="rect">
            <a:avLst/>
          </a:prstGeom>
          <a:noFill/>
        </p:spPr>
        <p:txBody>
          <a:bodyPr wrap="square" rtlCol="0">
            <a:spAutoFit/>
          </a:bodyPr>
          <a:lstStyle/>
          <a:p>
            <a:r>
              <a:rPr lang="en-US" b="1" dirty="0">
                <a:solidFill>
                  <a:srgbClr val="D580DB"/>
                </a:solidFill>
              </a:rPr>
              <a:t>TTTGTCGAGTCGT</a:t>
            </a:r>
            <a:r>
              <a:rPr lang="mr-IN" b="1" dirty="0">
                <a:solidFill>
                  <a:srgbClr val="D580DB"/>
                </a:solidFill>
              </a:rPr>
              <a:t>…</a:t>
            </a:r>
            <a:r>
              <a:rPr lang="en-US" b="1" dirty="0">
                <a:solidFill>
                  <a:srgbClr val="D580DB"/>
                </a:solidFill>
              </a:rPr>
              <a:t>TAG</a:t>
            </a:r>
          </a:p>
        </p:txBody>
      </p:sp>
      <p:sp>
        <p:nvSpPr>
          <p:cNvPr id="16" name="TextBox 15"/>
          <p:cNvSpPr txBox="1"/>
          <p:nvPr/>
        </p:nvSpPr>
        <p:spPr>
          <a:xfrm>
            <a:off x="2447519" y="3396100"/>
            <a:ext cx="2572043" cy="369332"/>
          </a:xfrm>
          <a:prstGeom prst="rect">
            <a:avLst/>
          </a:prstGeom>
          <a:solidFill>
            <a:schemeClr val="accent3">
              <a:lumMod val="60000"/>
              <a:lumOff val="40000"/>
            </a:schemeClr>
          </a:solidFill>
        </p:spPr>
        <p:txBody>
          <a:bodyPr wrap="square" rtlCol="0">
            <a:spAutoFit/>
          </a:bodyPr>
          <a:lstStyle/>
          <a:p>
            <a:r>
              <a:rPr lang="en-US" b="1" dirty="0">
                <a:solidFill>
                  <a:schemeClr val="bg1"/>
                </a:solidFill>
              </a:rPr>
              <a:t>ACTGTCGAGTCGT</a:t>
            </a:r>
            <a:r>
              <a:rPr lang="mr-IN" b="1" dirty="0">
                <a:solidFill>
                  <a:schemeClr val="bg1"/>
                </a:solidFill>
              </a:rPr>
              <a:t>…</a:t>
            </a:r>
            <a:r>
              <a:rPr lang="en-US" b="1" dirty="0">
                <a:solidFill>
                  <a:schemeClr val="bg1"/>
                </a:solidFill>
              </a:rPr>
              <a:t>TTT</a:t>
            </a:r>
          </a:p>
        </p:txBody>
      </p:sp>
      <p:sp>
        <p:nvSpPr>
          <p:cNvPr id="17" name="TextBox 16"/>
          <p:cNvSpPr txBox="1"/>
          <p:nvPr/>
        </p:nvSpPr>
        <p:spPr>
          <a:xfrm>
            <a:off x="6414609" y="4473252"/>
            <a:ext cx="2642381" cy="369332"/>
          </a:xfrm>
          <a:prstGeom prst="rect">
            <a:avLst/>
          </a:prstGeom>
          <a:solidFill>
            <a:srgbClr val="92D050"/>
          </a:solidFill>
        </p:spPr>
        <p:txBody>
          <a:bodyPr wrap="square" rtlCol="0">
            <a:spAutoFit/>
          </a:bodyPr>
          <a:lstStyle/>
          <a:p>
            <a:r>
              <a:rPr lang="en-US" b="1" dirty="0">
                <a:solidFill>
                  <a:schemeClr val="bg1"/>
                </a:solidFill>
              </a:rPr>
              <a:t>ACTTATATATTTTT</a:t>
            </a:r>
            <a:r>
              <a:rPr lang="mr-IN" b="1" dirty="0">
                <a:solidFill>
                  <a:schemeClr val="bg1"/>
                </a:solidFill>
              </a:rPr>
              <a:t>…</a:t>
            </a:r>
            <a:r>
              <a:rPr lang="en-US" b="1" dirty="0">
                <a:solidFill>
                  <a:schemeClr val="bg1"/>
                </a:solidFill>
              </a:rPr>
              <a:t>TTT</a:t>
            </a:r>
          </a:p>
        </p:txBody>
      </p:sp>
      <p:sp>
        <p:nvSpPr>
          <p:cNvPr id="18" name="TextBox 17"/>
          <p:cNvSpPr txBox="1"/>
          <p:nvPr/>
        </p:nvSpPr>
        <p:spPr>
          <a:xfrm>
            <a:off x="4431064" y="3927646"/>
            <a:ext cx="2698652" cy="369332"/>
          </a:xfrm>
          <a:prstGeom prst="rect">
            <a:avLst/>
          </a:prstGeom>
          <a:solidFill>
            <a:srgbClr val="D580DB"/>
          </a:solidFill>
        </p:spPr>
        <p:txBody>
          <a:bodyPr wrap="square" rtlCol="0">
            <a:spAutoFit/>
          </a:bodyPr>
          <a:lstStyle/>
          <a:p>
            <a:r>
              <a:rPr lang="en-US" b="1" dirty="0">
                <a:solidFill>
                  <a:schemeClr val="bg1"/>
                </a:solidFill>
              </a:rPr>
              <a:t>TTTGTCGAGTCGT</a:t>
            </a:r>
            <a:r>
              <a:rPr lang="mr-IN" b="1" dirty="0">
                <a:solidFill>
                  <a:schemeClr val="bg1"/>
                </a:solidFill>
              </a:rPr>
              <a:t>…</a:t>
            </a:r>
            <a:r>
              <a:rPr lang="en-US" b="1" dirty="0">
                <a:solidFill>
                  <a:schemeClr val="bg1"/>
                </a:solidFill>
              </a:rPr>
              <a:t>ACT</a:t>
            </a:r>
          </a:p>
        </p:txBody>
      </p:sp>
      <p:cxnSp>
        <p:nvCxnSpPr>
          <p:cNvPr id="5" name="Elbow Connector 4"/>
          <p:cNvCxnSpPr>
            <a:stCxn id="10" idx="3"/>
            <a:endCxn id="12" idx="0"/>
          </p:cNvCxnSpPr>
          <p:nvPr/>
        </p:nvCxnSpPr>
        <p:spPr>
          <a:xfrm>
            <a:off x="5021907" y="3569043"/>
            <a:ext cx="760828" cy="33280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a:off x="7129716" y="4114649"/>
            <a:ext cx="760828" cy="33280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447519" y="5044832"/>
            <a:ext cx="6609471"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355885" y="5169782"/>
            <a:ext cx="2572043" cy="369332"/>
          </a:xfrm>
          <a:prstGeom prst="rect">
            <a:avLst/>
          </a:prstGeom>
          <a:noFill/>
        </p:spPr>
        <p:txBody>
          <a:bodyPr wrap="square" rtlCol="0">
            <a:spAutoFit/>
          </a:bodyPr>
          <a:lstStyle/>
          <a:p>
            <a:r>
              <a:rPr lang="en-US" b="1" dirty="0">
                <a:solidFill>
                  <a:schemeClr val="bg2">
                    <a:lumMod val="50000"/>
                  </a:schemeClr>
                </a:solidFill>
              </a:rPr>
              <a:t>ACTGTCGAGTCGT</a:t>
            </a:r>
            <a:r>
              <a:rPr lang="mr-IN" b="1" dirty="0">
                <a:solidFill>
                  <a:schemeClr val="bg2">
                    <a:lumMod val="50000"/>
                  </a:schemeClr>
                </a:solidFill>
              </a:rPr>
              <a:t>…</a:t>
            </a:r>
            <a:r>
              <a:rPr lang="en-US" b="1" dirty="0">
                <a:solidFill>
                  <a:schemeClr val="bg2">
                    <a:lumMod val="50000"/>
                  </a:schemeClr>
                </a:solidFill>
              </a:rPr>
              <a:t>TTT</a:t>
            </a:r>
          </a:p>
        </p:txBody>
      </p:sp>
      <p:sp>
        <p:nvSpPr>
          <p:cNvPr id="25" name="TextBox 24"/>
          <p:cNvSpPr txBox="1"/>
          <p:nvPr/>
        </p:nvSpPr>
        <p:spPr>
          <a:xfrm>
            <a:off x="4342947" y="5167157"/>
            <a:ext cx="2698652" cy="369332"/>
          </a:xfrm>
          <a:prstGeom prst="rect">
            <a:avLst/>
          </a:prstGeom>
          <a:noFill/>
        </p:spPr>
        <p:txBody>
          <a:bodyPr wrap="square" rtlCol="0">
            <a:spAutoFit/>
          </a:bodyPr>
          <a:lstStyle/>
          <a:p>
            <a:r>
              <a:rPr lang="en-US" b="1" dirty="0">
                <a:solidFill>
                  <a:srgbClr val="D580DB"/>
                </a:solidFill>
              </a:rPr>
              <a:t>TTTGTCGAGTCGT</a:t>
            </a:r>
            <a:r>
              <a:rPr lang="mr-IN" b="1" dirty="0">
                <a:solidFill>
                  <a:srgbClr val="D580DB"/>
                </a:solidFill>
              </a:rPr>
              <a:t>…</a:t>
            </a:r>
            <a:r>
              <a:rPr lang="en-US" b="1" dirty="0">
                <a:solidFill>
                  <a:srgbClr val="D580DB"/>
                </a:solidFill>
              </a:rPr>
              <a:t>ACT</a:t>
            </a:r>
          </a:p>
        </p:txBody>
      </p:sp>
      <p:sp>
        <p:nvSpPr>
          <p:cNvPr id="26" name="TextBox 25"/>
          <p:cNvSpPr txBox="1"/>
          <p:nvPr/>
        </p:nvSpPr>
        <p:spPr>
          <a:xfrm>
            <a:off x="6315290" y="5164133"/>
            <a:ext cx="2642381" cy="369332"/>
          </a:xfrm>
          <a:prstGeom prst="rect">
            <a:avLst/>
          </a:prstGeom>
          <a:noFill/>
        </p:spPr>
        <p:txBody>
          <a:bodyPr wrap="square" rtlCol="0">
            <a:spAutoFit/>
          </a:bodyPr>
          <a:lstStyle/>
          <a:p>
            <a:r>
              <a:rPr lang="en-US" b="1" dirty="0">
                <a:solidFill>
                  <a:srgbClr val="92D050"/>
                </a:solidFill>
              </a:rPr>
              <a:t>ACTTATATATTTTT</a:t>
            </a:r>
            <a:r>
              <a:rPr lang="mr-IN" b="1" dirty="0">
                <a:solidFill>
                  <a:srgbClr val="92D050"/>
                </a:solidFill>
              </a:rPr>
              <a:t>…</a:t>
            </a:r>
            <a:r>
              <a:rPr lang="en-US" b="1" dirty="0">
                <a:solidFill>
                  <a:srgbClr val="92D050"/>
                </a:solidFill>
              </a:rPr>
              <a:t>TTT</a:t>
            </a:r>
          </a:p>
        </p:txBody>
      </p:sp>
      <p:sp>
        <p:nvSpPr>
          <p:cNvPr id="8" name="Slide Number Placeholder 7"/>
          <p:cNvSpPr>
            <a:spLocks noGrp="1"/>
          </p:cNvSpPr>
          <p:nvPr>
            <p:ph type="sldNum" sz="quarter" idx="10"/>
          </p:nvPr>
        </p:nvSpPr>
        <p:spPr/>
        <p:txBody>
          <a:bodyPr/>
          <a:lstStyle/>
          <a:p>
            <a:fld id="{C56C0957-1248-5A44-8C69-001B17EA42C9}" type="slidenum">
              <a:rPr lang="en-US" smtClean="0"/>
              <a:pPr/>
              <a:t>54</a:t>
            </a:fld>
            <a:endParaRPr lang="en-US" dirty="0"/>
          </a:p>
        </p:txBody>
      </p:sp>
      <p:sp>
        <p:nvSpPr>
          <p:cNvPr id="22" name="Rounded Rectangle 21"/>
          <p:cNvSpPr/>
          <p:nvPr/>
        </p:nvSpPr>
        <p:spPr>
          <a:xfrm>
            <a:off x="4489665" y="3261285"/>
            <a:ext cx="430237" cy="1194980"/>
          </a:xfrm>
          <a:prstGeom prst="round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490209" y="3782717"/>
            <a:ext cx="451924" cy="1194980"/>
          </a:xfrm>
          <a:prstGeom prst="round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16063" y="2080195"/>
            <a:ext cx="1609383" cy="720000"/>
          </a:xfrm>
          <a:prstGeom prst="roundRect">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b="1">
                <a:solidFill>
                  <a:schemeClr val="bg1">
                    <a:lumMod val="75000"/>
                  </a:schemeClr>
                </a:solidFill>
              </a:defRPr>
            </a:lvl1pPr>
          </a:lstStyle>
          <a:p>
            <a:r>
              <a:rPr lang="en-US" dirty="0"/>
              <a:t>Basecalling</a:t>
            </a:r>
          </a:p>
        </p:txBody>
      </p:sp>
      <p:sp>
        <p:nvSpPr>
          <p:cNvPr id="28" name="TextBox 27"/>
          <p:cNvSpPr txBox="1"/>
          <p:nvPr/>
        </p:nvSpPr>
        <p:spPr>
          <a:xfrm>
            <a:off x="416063" y="3467828"/>
            <a:ext cx="1604303" cy="870821"/>
          </a:xfrm>
          <a:prstGeom prst="roundRect">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b="1">
                <a:solidFill>
                  <a:schemeClr val="bg1">
                    <a:lumMod val="75000"/>
                  </a:schemeClr>
                </a:solidFill>
              </a:defRPr>
            </a:lvl1pPr>
          </a:lstStyle>
          <a:p>
            <a:r>
              <a:rPr lang="en-US" dirty="0"/>
              <a:t>Read-to-Read Overlap Finding</a:t>
            </a:r>
          </a:p>
        </p:txBody>
      </p:sp>
      <p:sp>
        <p:nvSpPr>
          <p:cNvPr id="29" name="TextBox 28"/>
          <p:cNvSpPr txBox="1"/>
          <p:nvPr/>
        </p:nvSpPr>
        <p:spPr>
          <a:xfrm>
            <a:off x="421143" y="5006282"/>
            <a:ext cx="1604303" cy="720000"/>
          </a:xfrm>
          <a:prstGeom prst="roundRect">
            <a:avLst/>
          </a:prstGeom>
          <a:solidFill>
            <a:schemeClr val="accent3">
              <a:lumMod val="20000"/>
              <a:lumOff val="80000"/>
            </a:schemeClr>
          </a:solidFill>
          <a:ln w="28575">
            <a:solidFill>
              <a:schemeClr val="accent2">
                <a:lumMod val="75000"/>
              </a:schemeClr>
            </a:solidFill>
          </a:ln>
        </p:spPr>
        <p:txBody>
          <a:bodyPr wrap="square" rtlCol="0" anchor="ctr" anchorCtr="0">
            <a:noAutofit/>
          </a:bodyPr>
          <a:lstStyle>
            <a:defPPr>
              <a:defRPr lang="en-US"/>
            </a:defPPr>
            <a:lvl1pPr algn="ctr">
              <a:defRPr b="1"/>
            </a:lvl1pPr>
          </a:lstStyle>
          <a:p>
            <a:r>
              <a:rPr lang="en-US" dirty="0"/>
              <a:t>Assembly</a:t>
            </a:r>
          </a:p>
        </p:txBody>
      </p:sp>
      <p:cxnSp>
        <p:nvCxnSpPr>
          <p:cNvPr id="30" name="Straight Arrow Connector 29"/>
          <p:cNvCxnSpPr/>
          <p:nvPr/>
        </p:nvCxnSpPr>
        <p:spPr>
          <a:xfrm>
            <a:off x="1218214" y="2764344"/>
            <a:ext cx="1" cy="7034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78132" y="2925976"/>
            <a:ext cx="1280160" cy="369332"/>
          </a:xfrm>
          <a:prstGeom prst="rect">
            <a:avLst/>
          </a:prstGeom>
          <a:solidFill>
            <a:schemeClr val="bg1"/>
          </a:solidFill>
        </p:spPr>
        <p:txBody>
          <a:bodyPr wrap="square" rtlCol="0">
            <a:spAutoFit/>
          </a:bodyPr>
          <a:lstStyle>
            <a:defPPr>
              <a:defRPr lang="en-US"/>
            </a:defPPr>
            <a:lvl1pPr algn="ctr">
              <a:defRPr>
                <a:solidFill>
                  <a:schemeClr val="bg1">
                    <a:lumMod val="75000"/>
                  </a:schemeClr>
                </a:solidFill>
              </a:defRPr>
            </a:lvl1pPr>
          </a:lstStyle>
          <a:p>
            <a:r>
              <a:rPr lang="en-US" dirty="0"/>
              <a:t>DNA reads</a:t>
            </a:r>
          </a:p>
        </p:txBody>
      </p:sp>
      <p:sp>
        <p:nvSpPr>
          <p:cNvPr id="33" name="TextBox 32"/>
          <p:cNvSpPr txBox="1"/>
          <p:nvPr/>
        </p:nvSpPr>
        <p:spPr>
          <a:xfrm>
            <a:off x="161079" y="5891395"/>
            <a:ext cx="2114267" cy="369332"/>
          </a:xfrm>
          <a:prstGeom prst="rect">
            <a:avLst/>
          </a:prstGeom>
          <a:solidFill>
            <a:schemeClr val="bg1"/>
          </a:solidFill>
        </p:spPr>
        <p:txBody>
          <a:bodyPr wrap="square" rtlCol="0">
            <a:spAutoFit/>
          </a:bodyPr>
          <a:lstStyle>
            <a:defPPr>
              <a:defRPr lang="en-US"/>
            </a:defPPr>
            <a:lvl1pPr algn="ctr"/>
          </a:lstStyle>
          <a:p>
            <a:r>
              <a:rPr lang="en-US" dirty="0"/>
              <a:t>Assembled genome</a:t>
            </a:r>
          </a:p>
        </p:txBody>
      </p:sp>
      <p:cxnSp>
        <p:nvCxnSpPr>
          <p:cNvPr id="34" name="Straight Arrow Connector 33"/>
          <p:cNvCxnSpPr/>
          <p:nvPr/>
        </p:nvCxnSpPr>
        <p:spPr>
          <a:xfrm>
            <a:off x="1231647" y="4320724"/>
            <a:ext cx="1" cy="70348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218213" y="5726282"/>
            <a:ext cx="1" cy="23425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78132" y="4460891"/>
            <a:ext cx="1280160" cy="369332"/>
          </a:xfrm>
          <a:prstGeom prst="rect">
            <a:avLst/>
          </a:prstGeom>
          <a:solidFill>
            <a:schemeClr val="bg1"/>
          </a:solidFill>
        </p:spPr>
        <p:txBody>
          <a:bodyPr wrap="square" rtlCol="0">
            <a:spAutoFit/>
          </a:bodyPr>
          <a:lstStyle>
            <a:defPPr>
              <a:defRPr lang="en-US"/>
            </a:defPPr>
            <a:lvl1pPr algn="ctr"/>
          </a:lstStyle>
          <a:p>
            <a:r>
              <a:rPr lang="en-US" dirty="0"/>
              <a:t>Overlaps</a:t>
            </a:r>
          </a:p>
        </p:txBody>
      </p:sp>
      <p:cxnSp>
        <p:nvCxnSpPr>
          <p:cNvPr id="37" name="Straight Arrow Connector 36"/>
          <p:cNvCxnSpPr/>
          <p:nvPr/>
        </p:nvCxnSpPr>
        <p:spPr>
          <a:xfrm>
            <a:off x="1231647" y="1716021"/>
            <a:ext cx="0" cy="41792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3040" y="1524191"/>
            <a:ext cx="1697214" cy="369332"/>
          </a:xfrm>
          <a:prstGeom prst="rect">
            <a:avLst/>
          </a:prstGeom>
          <a:solidFill>
            <a:schemeClr val="bg1"/>
          </a:solidFill>
        </p:spPr>
        <p:txBody>
          <a:bodyPr wrap="square" rtlCol="0">
            <a:spAutoFit/>
          </a:bodyPr>
          <a:lstStyle>
            <a:defPPr>
              <a:defRPr lang="en-US"/>
            </a:defPPr>
            <a:lvl1pPr algn="ctr">
              <a:defRPr>
                <a:solidFill>
                  <a:schemeClr val="bg1">
                    <a:lumMod val="75000"/>
                  </a:schemeClr>
                </a:solidFill>
              </a:defRPr>
            </a:lvl1pPr>
          </a:lstStyle>
          <a:p>
            <a:r>
              <a:rPr lang="en-US" dirty="0"/>
              <a:t>Raw signal data</a:t>
            </a:r>
          </a:p>
        </p:txBody>
      </p:sp>
      <p:sp>
        <p:nvSpPr>
          <p:cNvPr id="39" name="TextBox 38"/>
          <p:cNvSpPr txBox="1"/>
          <p:nvPr/>
        </p:nvSpPr>
        <p:spPr>
          <a:xfrm>
            <a:off x="2498374" y="1460107"/>
            <a:ext cx="6171808" cy="1785104"/>
          </a:xfrm>
          <a:prstGeom prst="rect">
            <a:avLst/>
          </a:prstGeom>
          <a:noFill/>
        </p:spPr>
        <p:txBody>
          <a:bodyPr wrap="square" rtlCol="0">
            <a:spAutoFit/>
          </a:bodyPr>
          <a:lstStyle/>
          <a:p>
            <a:pPr algn="just"/>
            <a:r>
              <a:rPr lang="en-US" sz="2200" dirty="0"/>
              <a:t>Assembly algorithms, </a:t>
            </a:r>
          </a:p>
          <a:p>
            <a:pPr marL="342900" indent="-342900" algn="just">
              <a:buFont typeface="Courier New" charset="0"/>
              <a:buChar char="o"/>
            </a:pPr>
            <a:r>
              <a:rPr lang="en-US" sz="2200" dirty="0"/>
              <a:t>generate an </a:t>
            </a:r>
            <a:r>
              <a:rPr lang="en-US" sz="2200" b="1" dirty="0"/>
              <a:t>overlap graph </a:t>
            </a:r>
            <a:r>
              <a:rPr lang="en-US" sz="2200" dirty="0"/>
              <a:t>with the overlaps from the previous step, </a:t>
            </a:r>
          </a:p>
          <a:p>
            <a:pPr marL="342900" indent="-342900" algn="just">
              <a:buFont typeface="Courier New" charset="0"/>
              <a:buChar char="o"/>
            </a:pPr>
            <a:r>
              <a:rPr lang="en-US" sz="2200" b="1" dirty="0"/>
              <a:t>traverse</a:t>
            </a:r>
            <a:r>
              <a:rPr lang="en-US" sz="2200" dirty="0"/>
              <a:t> this graph, then</a:t>
            </a:r>
          </a:p>
          <a:p>
            <a:pPr marL="342900" indent="-342900" algn="just">
              <a:buFont typeface="Courier New" charset="0"/>
              <a:buChar char="o"/>
            </a:pPr>
            <a:r>
              <a:rPr lang="en-US" sz="2200" b="1" dirty="0"/>
              <a:t>construct</a:t>
            </a:r>
            <a:r>
              <a:rPr lang="en-US" sz="2200" dirty="0"/>
              <a:t> the assembled genome.</a:t>
            </a:r>
          </a:p>
        </p:txBody>
      </p:sp>
      <p:sp>
        <p:nvSpPr>
          <p:cNvPr id="40" name="Rounded Rectangle 39"/>
          <p:cNvSpPr/>
          <p:nvPr/>
        </p:nvSpPr>
        <p:spPr>
          <a:xfrm>
            <a:off x="8484904" y="4357525"/>
            <a:ext cx="430237" cy="620172"/>
          </a:xfrm>
          <a:prstGeom prst="round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Elbow Connector 40"/>
          <p:cNvCxnSpPr/>
          <p:nvPr/>
        </p:nvCxnSpPr>
        <p:spPr>
          <a:xfrm rot="10800000">
            <a:off x="5635590" y="4315777"/>
            <a:ext cx="760828" cy="33280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2541304" y="3273792"/>
            <a:ext cx="430237" cy="620172"/>
          </a:xfrm>
          <a:prstGeom prst="round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Elbow Connector 42"/>
          <p:cNvCxnSpPr/>
          <p:nvPr/>
        </p:nvCxnSpPr>
        <p:spPr>
          <a:xfrm rot="10800000">
            <a:off x="3654553" y="3741191"/>
            <a:ext cx="760828" cy="33280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355885" y="5535799"/>
            <a:ext cx="2642381" cy="369332"/>
          </a:xfrm>
          <a:prstGeom prst="rect">
            <a:avLst/>
          </a:prstGeom>
          <a:noFill/>
        </p:spPr>
        <p:txBody>
          <a:bodyPr wrap="square" rtlCol="0">
            <a:spAutoFit/>
          </a:bodyPr>
          <a:lstStyle/>
          <a:p>
            <a:r>
              <a:rPr lang="en-US" b="1" dirty="0">
                <a:solidFill>
                  <a:srgbClr val="92D050"/>
                </a:solidFill>
              </a:rPr>
              <a:t>ACTTATATATTTTT</a:t>
            </a:r>
            <a:r>
              <a:rPr lang="mr-IN" b="1" dirty="0">
                <a:solidFill>
                  <a:srgbClr val="92D050"/>
                </a:solidFill>
              </a:rPr>
              <a:t>…</a:t>
            </a:r>
            <a:r>
              <a:rPr lang="en-US" b="1" dirty="0">
                <a:solidFill>
                  <a:srgbClr val="92D050"/>
                </a:solidFill>
              </a:rPr>
              <a:t>TTT</a:t>
            </a:r>
          </a:p>
        </p:txBody>
      </p:sp>
      <p:sp>
        <p:nvSpPr>
          <p:cNvPr id="47" name="TextBox 46"/>
          <p:cNvSpPr txBox="1"/>
          <p:nvPr/>
        </p:nvSpPr>
        <p:spPr>
          <a:xfrm>
            <a:off x="4356506" y="5525922"/>
            <a:ext cx="2698652" cy="369332"/>
          </a:xfrm>
          <a:prstGeom prst="rect">
            <a:avLst/>
          </a:prstGeom>
          <a:noFill/>
        </p:spPr>
        <p:txBody>
          <a:bodyPr wrap="square" rtlCol="0">
            <a:spAutoFit/>
          </a:bodyPr>
          <a:lstStyle/>
          <a:p>
            <a:r>
              <a:rPr lang="en-US" b="1" dirty="0">
                <a:solidFill>
                  <a:srgbClr val="D580DB"/>
                </a:solidFill>
              </a:rPr>
              <a:t>TTTGTCGAGTCGT</a:t>
            </a:r>
            <a:r>
              <a:rPr lang="mr-IN" b="1" dirty="0">
                <a:solidFill>
                  <a:srgbClr val="D580DB"/>
                </a:solidFill>
              </a:rPr>
              <a:t>…</a:t>
            </a:r>
            <a:r>
              <a:rPr lang="en-US" b="1" dirty="0">
                <a:solidFill>
                  <a:srgbClr val="D580DB"/>
                </a:solidFill>
              </a:rPr>
              <a:t>ACT</a:t>
            </a:r>
          </a:p>
        </p:txBody>
      </p:sp>
      <p:sp>
        <p:nvSpPr>
          <p:cNvPr id="50" name="TextBox 49"/>
          <p:cNvSpPr txBox="1"/>
          <p:nvPr/>
        </p:nvSpPr>
        <p:spPr>
          <a:xfrm>
            <a:off x="6335218" y="5525386"/>
            <a:ext cx="2572043" cy="369332"/>
          </a:xfrm>
          <a:prstGeom prst="rect">
            <a:avLst/>
          </a:prstGeom>
          <a:noFill/>
        </p:spPr>
        <p:txBody>
          <a:bodyPr wrap="square" rtlCol="0">
            <a:spAutoFit/>
          </a:bodyPr>
          <a:lstStyle/>
          <a:p>
            <a:r>
              <a:rPr lang="en-US" b="1" dirty="0">
                <a:solidFill>
                  <a:schemeClr val="bg2">
                    <a:lumMod val="50000"/>
                  </a:schemeClr>
                </a:solidFill>
              </a:rPr>
              <a:t>ACTGTCGAGTCGT</a:t>
            </a:r>
            <a:r>
              <a:rPr lang="mr-IN" b="1" dirty="0">
                <a:solidFill>
                  <a:schemeClr val="bg2">
                    <a:lumMod val="50000"/>
                  </a:schemeClr>
                </a:solidFill>
              </a:rPr>
              <a:t>…</a:t>
            </a:r>
            <a:r>
              <a:rPr lang="en-US" b="1" dirty="0">
                <a:solidFill>
                  <a:schemeClr val="bg2">
                    <a:lumMod val="50000"/>
                  </a:schemeClr>
                </a:solidFill>
              </a:rPr>
              <a:t>TTT</a:t>
            </a:r>
          </a:p>
        </p:txBody>
      </p:sp>
      <p:sp>
        <p:nvSpPr>
          <p:cNvPr id="51" name="TextBox 50"/>
          <p:cNvSpPr txBox="1"/>
          <p:nvPr/>
        </p:nvSpPr>
        <p:spPr>
          <a:xfrm>
            <a:off x="4378620" y="5876006"/>
            <a:ext cx="2803540" cy="400110"/>
          </a:xfrm>
          <a:prstGeom prst="rect">
            <a:avLst/>
          </a:prstGeom>
          <a:solidFill>
            <a:schemeClr val="bg1"/>
          </a:solidFill>
        </p:spPr>
        <p:txBody>
          <a:bodyPr wrap="square" rtlCol="0">
            <a:spAutoFit/>
          </a:bodyPr>
          <a:lstStyle>
            <a:defPPr>
              <a:defRPr lang="en-US"/>
            </a:defPPr>
            <a:lvl1pPr algn="ctr"/>
          </a:lstStyle>
          <a:p>
            <a:r>
              <a:rPr lang="en-US" sz="2000" b="1" dirty="0">
                <a:solidFill>
                  <a:srgbClr val="C00000"/>
                </a:solidFill>
              </a:rPr>
              <a:t>Which one is correct?</a:t>
            </a:r>
          </a:p>
        </p:txBody>
      </p:sp>
    </p:spTree>
    <p:extLst>
      <p:ext uri="{BB962C8B-B14F-4D97-AF65-F5344CB8AC3E}">
        <p14:creationId xmlns:p14="http://schemas.microsoft.com/office/powerpoint/2010/main" val="75578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animBg="1"/>
      <p:bldP spid="17" grpId="0" animBg="1"/>
      <p:bldP spid="18" grpId="0" animBg="1"/>
      <p:bldP spid="24" grpId="0"/>
      <p:bldP spid="25" grpId="0"/>
      <p:bldP spid="26" grpId="0"/>
      <p:bldP spid="22" grpId="0" animBg="1"/>
      <p:bldP spid="23" grpId="0" animBg="1"/>
      <p:bldP spid="40" grpId="0" animBg="1"/>
      <p:bldP spid="42" grpId="0" animBg="1"/>
      <p:bldP spid="46" grpId="0"/>
      <p:bldP spid="47" grpId="0"/>
      <p:bldP spid="50" grpId="0"/>
      <p:bldP spid="5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GraphMap vs. Minimap</a:t>
            </a:r>
          </a:p>
        </p:txBody>
      </p:sp>
      <p:sp>
        <p:nvSpPr>
          <p:cNvPr id="3" name="Content Placeholder 2"/>
          <p:cNvSpPr>
            <a:spLocks noGrp="1"/>
          </p:cNvSpPr>
          <p:nvPr>
            <p:ph idx="1"/>
          </p:nvPr>
        </p:nvSpPr>
        <p:spPr/>
        <p:txBody>
          <a:bodyPr>
            <a:noAutofit/>
          </a:bodyPr>
          <a:lstStyle/>
          <a:p>
            <a:pPr marL="365125" indent="-314325" algn="just">
              <a:lnSpc>
                <a:spcPct val="100000"/>
              </a:lnSpc>
              <a:spcBef>
                <a:spcPts val="600"/>
              </a:spcBef>
              <a:spcAft>
                <a:spcPts val="600"/>
              </a:spcAft>
              <a:buFont typeface="Wingdings" charset="2"/>
              <a:buChar char="q"/>
            </a:pPr>
            <a:r>
              <a:rPr lang="en-US" sz="2200" b="1" dirty="0">
                <a:solidFill>
                  <a:srgbClr val="7030A0"/>
                </a:solidFill>
              </a:rPr>
              <a:t>GraphMap</a:t>
            </a:r>
          </a:p>
          <a:p>
            <a:pPr marL="538163" lvl="1" indent="-260350" algn="just">
              <a:lnSpc>
                <a:spcPct val="100000"/>
              </a:lnSpc>
              <a:spcBef>
                <a:spcPts val="600"/>
              </a:spcBef>
              <a:spcAft>
                <a:spcPts val="600"/>
              </a:spcAft>
              <a:buFont typeface="Courier New" charset="0"/>
              <a:buChar char="o"/>
            </a:pPr>
            <a:r>
              <a:rPr lang="en-US" sz="2200" dirty="0">
                <a:solidFill>
                  <a:schemeClr val="tx1"/>
                </a:solidFill>
              </a:rPr>
              <a:t>Finds </a:t>
            </a:r>
            <a:r>
              <a:rPr lang="en-US" sz="2200" b="1" dirty="0">
                <a:solidFill>
                  <a:schemeClr val="tx1"/>
                </a:solidFill>
              </a:rPr>
              <a:t>k-mers</a:t>
            </a:r>
            <a:r>
              <a:rPr lang="en-US" sz="2200" dirty="0">
                <a:solidFill>
                  <a:schemeClr val="tx1"/>
                </a:solidFill>
              </a:rPr>
              <a:t> and store them in hash table with the positions.</a:t>
            </a: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r>
              <a:rPr lang="en-US" sz="2200" dirty="0">
                <a:solidFill>
                  <a:schemeClr val="tx1"/>
                </a:solidFill>
              </a:rPr>
              <a:t>Finds overlaps between two reads by </a:t>
            </a:r>
            <a:r>
              <a:rPr lang="en-US" sz="2200" b="1" dirty="0">
                <a:solidFill>
                  <a:schemeClr val="tx1"/>
                </a:solidFill>
              </a:rPr>
              <a:t>k-mer similarity</a:t>
            </a:r>
            <a:r>
              <a:rPr lang="en-US" sz="2200" dirty="0">
                <a:solidFill>
                  <a:schemeClr val="tx1"/>
                </a:solidFill>
              </a:rPr>
              <a:t>.</a:t>
            </a:r>
          </a:p>
          <a:p>
            <a:pPr marL="15875" lvl="1" indent="0" algn="ctr">
              <a:lnSpc>
                <a:spcPct val="100000"/>
              </a:lnSpc>
              <a:spcBef>
                <a:spcPts val="600"/>
              </a:spcBef>
              <a:spcAft>
                <a:spcPts val="600"/>
              </a:spcAft>
              <a:buNone/>
            </a:pPr>
            <a:endParaRPr lang="en-US" sz="2200" dirty="0">
              <a:solidFill>
                <a:schemeClr val="tx1"/>
              </a:solidFill>
            </a:endParaRPr>
          </a:p>
        </p:txBody>
      </p:sp>
      <p:sp>
        <p:nvSpPr>
          <p:cNvPr id="4" name="Slide Number Placeholder 3"/>
          <p:cNvSpPr>
            <a:spLocks noGrp="1"/>
          </p:cNvSpPr>
          <p:nvPr>
            <p:ph type="sldNum" sz="quarter" idx="10"/>
          </p:nvPr>
        </p:nvSpPr>
        <p:spPr/>
        <p:txBody>
          <a:bodyPr/>
          <a:lstStyle/>
          <a:p>
            <a:fld id="{C56C0957-1248-5A44-8C69-001B17EA42C9}" type="slidenum">
              <a:rPr lang="en-US" smtClean="0"/>
              <a:pPr/>
              <a:t>55</a:t>
            </a:fld>
            <a:endParaRPr lang="en-US" dirty="0"/>
          </a:p>
        </p:txBody>
      </p:sp>
      <p:sp>
        <p:nvSpPr>
          <p:cNvPr id="13" name="TextBox 12"/>
          <p:cNvSpPr txBox="1"/>
          <p:nvPr/>
        </p:nvSpPr>
        <p:spPr>
          <a:xfrm>
            <a:off x="2294021" y="2357933"/>
            <a:ext cx="1860884" cy="2705356"/>
          </a:xfrm>
          <a:prstGeom prst="rect">
            <a:avLst/>
          </a:prstGeom>
          <a:noFill/>
        </p:spPr>
        <p:txBody>
          <a:bodyPr wrap="square" rtlCol="0">
            <a:spAutoFit/>
          </a:bodyPr>
          <a:lstStyle/>
          <a:p>
            <a:pPr marL="15875" lvl="1" indent="0" algn="ctr">
              <a:lnSpc>
                <a:spcPct val="100000"/>
              </a:lnSpc>
              <a:spcBef>
                <a:spcPts val="600"/>
              </a:spcBef>
              <a:spcAft>
                <a:spcPts val="600"/>
              </a:spcAft>
              <a:buNone/>
            </a:pPr>
            <a:r>
              <a:rPr lang="mr-IN" sz="2200" dirty="0">
                <a:solidFill>
                  <a:schemeClr val="tx1">
                    <a:lumMod val="75000"/>
                    <a:lumOff val="25000"/>
                  </a:schemeClr>
                </a:solidFill>
              </a:rPr>
              <a:t>…</a:t>
            </a:r>
            <a:r>
              <a:rPr lang="en-US" sz="2200" dirty="0">
                <a:solidFill>
                  <a:schemeClr val="tx1">
                    <a:lumMod val="75000"/>
                    <a:lumOff val="25000"/>
                  </a:schemeClr>
                </a:solidFill>
              </a:rPr>
              <a:t>ACG</a:t>
            </a:r>
            <a:r>
              <a:rPr lang="en-US" sz="2200" b="1" dirty="0">
                <a:solidFill>
                  <a:schemeClr val="tx1">
                    <a:lumMod val="75000"/>
                    <a:lumOff val="25000"/>
                  </a:schemeClr>
                </a:solidFill>
              </a:rPr>
              <a:t>TACGT</a:t>
            </a:r>
          </a:p>
          <a:p>
            <a:pPr marL="15875" lvl="1" indent="0" algn="ctr">
              <a:lnSpc>
                <a:spcPct val="30000"/>
              </a:lnSpc>
              <a:buNone/>
            </a:pPr>
            <a:r>
              <a:rPr lang="tr-TR" sz="2200" dirty="0">
                <a:solidFill>
                  <a:schemeClr val="tx1">
                    <a:lumMod val="75000"/>
                    <a:lumOff val="25000"/>
                  </a:schemeClr>
                </a:solidFill>
              </a:rPr>
              <a:t>.</a:t>
            </a:r>
          </a:p>
          <a:p>
            <a:pPr marL="15875" lvl="1" indent="0" algn="ctr">
              <a:lnSpc>
                <a:spcPct val="30000"/>
              </a:lnSpc>
              <a:buNone/>
            </a:pPr>
            <a:r>
              <a:rPr lang="tr-TR" sz="2200" dirty="0">
                <a:solidFill>
                  <a:schemeClr val="tx1">
                    <a:lumMod val="75000"/>
                    <a:lumOff val="25000"/>
                  </a:schemeClr>
                </a:solidFill>
              </a:rPr>
              <a:t>.</a:t>
            </a:r>
          </a:p>
          <a:p>
            <a:pPr marL="15875" lvl="1" indent="0" algn="ctr">
              <a:lnSpc>
                <a:spcPct val="30000"/>
              </a:lnSpc>
              <a:buNone/>
            </a:pPr>
            <a:r>
              <a:rPr lang="tr-TR" sz="2200" dirty="0">
                <a:solidFill>
                  <a:schemeClr val="tx1">
                    <a:lumMod val="75000"/>
                    <a:lumOff val="25000"/>
                  </a:schemeClr>
                </a:solidFill>
              </a:rPr>
              <a:t>.</a:t>
            </a:r>
            <a:endParaRPr lang="en-US" sz="2200" dirty="0">
              <a:solidFill>
                <a:schemeClr val="tx1">
                  <a:lumMod val="75000"/>
                  <a:lumOff val="25000"/>
                </a:schemeClr>
              </a:solidFill>
            </a:endParaRPr>
          </a:p>
          <a:p>
            <a:pPr marL="15875" lvl="1" indent="0" algn="ctr">
              <a:lnSpc>
                <a:spcPct val="100000"/>
              </a:lnSpc>
              <a:spcBef>
                <a:spcPts val="600"/>
              </a:spcBef>
              <a:spcAft>
                <a:spcPts val="600"/>
              </a:spcAft>
              <a:buNone/>
            </a:pPr>
            <a:r>
              <a:rPr lang="mr-IN" sz="2200" dirty="0">
                <a:solidFill>
                  <a:schemeClr val="bg1"/>
                </a:solidFill>
              </a:rPr>
              <a:t>…</a:t>
            </a:r>
            <a:r>
              <a:rPr lang="en-US" sz="2200" dirty="0">
                <a:solidFill>
                  <a:schemeClr val="tx1">
                    <a:lumMod val="75000"/>
                    <a:lumOff val="25000"/>
                  </a:schemeClr>
                </a:solidFill>
              </a:rPr>
              <a:t>ACGTA</a:t>
            </a:r>
            <a:r>
              <a:rPr lang="en-US" sz="2200" dirty="0">
                <a:solidFill>
                  <a:schemeClr val="bg1"/>
                </a:solidFill>
              </a:rPr>
              <a:t>CGT</a:t>
            </a:r>
          </a:p>
          <a:p>
            <a:pPr marL="15875" lvl="1" indent="0" algn="ctr">
              <a:lnSpc>
                <a:spcPct val="100000"/>
              </a:lnSpc>
              <a:spcBef>
                <a:spcPts val="600"/>
              </a:spcBef>
              <a:spcAft>
                <a:spcPts val="600"/>
              </a:spcAft>
              <a:buNone/>
            </a:pPr>
            <a:r>
              <a:rPr lang="mr-IN" sz="2200" dirty="0">
                <a:solidFill>
                  <a:schemeClr val="bg1"/>
                </a:solidFill>
              </a:rPr>
              <a:t>…</a:t>
            </a:r>
            <a:r>
              <a:rPr lang="en-US" sz="2200" dirty="0">
                <a:solidFill>
                  <a:schemeClr val="bg1"/>
                </a:solidFill>
              </a:rPr>
              <a:t>A</a:t>
            </a:r>
            <a:r>
              <a:rPr lang="en-US" sz="2200" dirty="0">
                <a:solidFill>
                  <a:schemeClr val="tx1">
                    <a:lumMod val="75000"/>
                    <a:lumOff val="25000"/>
                  </a:schemeClr>
                </a:solidFill>
              </a:rPr>
              <a:t>CGTAC</a:t>
            </a:r>
            <a:r>
              <a:rPr lang="en-US" sz="2200" dirty="0">
                <a:solidFill>
                  <a:schemeClr val="bg1"/>
                </a:solidFill>
              </a:rPr>
              <a:t>GT</a:t>
            </a:r>
          </a:p>
          <a:p>
            <a:pPr marL="15875" lvl="1" indent="0" algn="ctr">
              <a:lnSpc>
                <a:spcPct val="100000"/>
              </a:lnSpc>
              <a:spcBef>
                <a:spcPts val="600"/>
              </a:spcBef>
              <a:spcAft>
                <a:spcPts val="600"/>
              </a:spcAft>
              <a:buNone/>
            </a:pPr>
            <a:r>
              <a:rPr lang="mr-IN" sz="2200" dirty="0">
                <a:solidFill>
                  <a:schemeClr val="bg1"/>
                </a:solidFill>
              </a:rPr>
              <a:t>…</a:t>
            </a:r>
            <a:r>
              <a:rPr lang="en-US" sz="2200" dirty="0">
                <a:solidFill>
                  <a:schemeClr val="bg1"/>
                </a:solidFill>
              </a:rPr>
              <a:t>AC</a:t>
            </a:r>
            <a:r>
              <a:rPr lang="en-US" sz="2200" dirty="0">
                <a:solidFill>
                  <a:schemeClr val="tx1">
                    <a:lumMod val="75000"/>
                    <a:lumOff val="25000"/>
                  </a:schemeClr>
                </a:solidFill>
              </a:rPr>
              <a:t>GTACG</a:t>
            </a:r>
            <a:r>
              <a:rPr lang="en-US" sz="2200" dirty="0">
                <a:solidFill>
                  <a:schemeClr val="bg1"/>
                </a:solidFill>
              </a:rPr>
              <a:t>T</a:t>
            </a:r>
          </a:p>
          <a:p>
            <a:pPr marL="15875" lvl="1" indent="0" algn="ctr">
              <a:lnSpc>
                <a:spcPct val="100000"/>
              </a:lnSpc>
              <a:spcBef>
                <a:spcPts val="600"/>
              </a:spcBef>
              <a:spcAft>
                <a:spcPts val="600"/>
              </a:spcAft>
              <a:buNone/>
            </a:pPr>
            <a:r>
              <a:rPr lang="mr-IN" sz="2200" dirty="0">
                <a:solidFill>
                  <a:schemeClr val="bg1"/>
                </a:solidFill>
              </a:rPr>
              <a:t>…</a:t>
            </a:r>
            <a:r>
              <a:rPr lang="en-US" sz="2200" b="1" dirty="0">
                <a:solidFill>
                  <a:schemeClr val="bg1"/>
                </a:solidFill>
              </a:rPr>
              <a:t>ACG</a:t>
            </a:r>
            <a:r>
              <a:rPr lang="en-US" sz="2200" b="1" dirty="0">
                <a:solidFill>
                  <a:srgbClr val="C00000"/>
                </a:solidFill>
              </a:rPr>
              <a:t>TACGT</a:t>
            </a:r>
            <a:endParaRPr lang="en-US" b="1" dirty="0">
              <a:solidFill>
                <a:srgbClr val="C00000"/>
              </a:solidFill>
            </a:endParaRPr>
          </a:p>
        </p:txBody>
      </p:sp>
      <p:sp>
        <p:nvSpPr>
          <p:cNvPr id="14" name="TextBox 13"/>
          <p:cNvSpPr txBox="1"/>
          <p:nvPr/>
        </p:nvSpPr>
        <p:spPr>
          <a:xfrm>
            <a:off x="5786389" y="2347161"/>
            <a:ext cx="1860884" cy="2726900"/>
          </a:xfrm>
          <a:prstGeom prst="rect">
            <a:avLst/>
          </a:prstGeom>
          <a:noFill/>
        </p:spPr>
        <p:txBody>
          <a:bodyPr wrap="square" rtlCol="0">
            <a:spAutoFit/>
          </a:bodyPr>
          <a:lstStyle/>
          <a:p>
            <a:pPr marL="15875" lvl="1" indent="0" algn="ctr">
              <a:lnSpc>
                <a:spcPct val="100000"/>
              </a:lnSpc>
              <a:spcBef>
                <a:spcPts val="600"/>
              </a:spcBef>
              <a:spcAft>
                <a:spcPts val="600"/>
              </a:spcAft>
              <a:buNone/>
            </a:pPr>
            <a:r>
              <a:rPr lang="en-US" sz="2200" b="1" dirty="0">
                <a:solidFill>
                  <a:schemeClr val="tx1">
                    <a:lumMod val="75000"/>
                    <a:lumOff val="25000"/>
                  </a:schemeClr>
                </a:solidFill>
              </a:rPr>
              <a:t>TACGT</a:t>
            </a:r>
            <a:r>
              <a:rPr lang="en-US" sz="2200" dirty="0">
                <a:solidFill>
                  <a:schemeClr val="tx1">
                    <a:lumMod val="75000"/>
                    <a:lumOff val="25000"/>
                  </a:schemeClr>
                </a:solidFill>
              </a:rPr>
              <a:t>ATA</a:t>
            </a:r>
            <a:r>
              <a:rPr lang="mr-IN" sz="2200" dirty="0">
                <a:solidFill>
                  <a:schemeClr val="tx1">
                    <a:lumMod val="75000"/>
                    <a:lumOff val="25000"/>
                  </a:schemeClr>
                </a:solidFill>
              </a:rPr>
              <a:t>…</a:t>
            </a:r>
            <a:endParaRPr lang="en-US" sz="2200" dirty="0">
              <a:solidFill>
                <a:schemeClr val="tx1">
                  <a:lumMod val="75000"/>
                  <a:lumOff val="25000"/>
                </a:schemeClr>
              </a:solidFill>
            </a:endParaRPr>
          </a:p>
          <a:p>
            <a:pPr marL="15875" lvl="1" indent="0" algn="ctr">
              <a:lnSpc>
                <a:spcPct val="100000"/>
              </a:lnSpc>
              <a:spcBef>
                <a:spcPts val="600"/>
              </a:spcBef>
              <a:spcAft>
                <a:spcPts val="600"/>
              </a:spcAft>
              <a:buNone/>
            </a:pPr>
            <a:r>
              <a:rPr lang="en-US" sz="2200" b="1" dirty="0">
                <a:solidFill>
                  <a:srgbClr val="C00000"/>
                </a:solidFill>
              </a:rPr>
              <a:t>TACGT</a:t>
            </a:r>
            <a:r>
              <a:rPr lang="en-US" sz="2200" dirty="0">
                <a:solidFill>
                  <a:schemeClr val="bg1"/>
                </a:solidFill>
              </a:rPr>
              <a:t>ATA</a:t>
            </a:r>
            <a:r>
              <a:rPr lang="mr-IN" sz="2200" dirty="0">
                <a:solidFill>
                  <a:schemeClr val="bg1"/>
                </a:solidFill>
              </a:rPr>
              <a:t>…</a:t>
            </a:r>
            <a:endParaRPr lang="tr-TR" sz="2200" dirty="0">
              <a:solidFill>
                <a:schemeClr val="bg1"/>
              </a:solidFill>
            </a:endParaRPr>
          </a:p>
          <a:p>
            <a:pPr marL="15875" lvl="1" algn="ctr">
              <a:spcBef>
                <a:spcPts val="600"/>
              </a:spcBef>
              <a:spcAft>
                <a:spcPts val="600"/>
              </a:spcAft>
            </a:pPr>
            <a:r>
              <a:rPr lang="en-US" sz="2200" dirty="0">
                <a:solidFill>
                  <a:schemeClr val="bg1"/>
                </a:solidFill>
              </a:rPr>
              <a:t>T</a:t>
            </a:r>
            <a:r>
              <a:rPr lang="en-US" sz="2200" dirty="0">
                <a:solidFill>
                  <a:schemeClr val="tx1">
                    <a:lumMod val="75000"/>
                    <a:lumOff val="25000"/>
                  </a:schemeClr>
                </a:solidFill>
              </a:rPr>
              <a:t>ACGTA</a:t>
            </a:r>
            <a:r>
              <a:rPr lang="en-US" sz="2200" dirty="0">
                <a:solidFill>
                  <a:schemeClr val="bg1"/>
                </a:solidFill>
              </a:rPr>
              <a:t>TA</a:t>
            </a:r>
            <a:r>
              <a:rPr lang="mr-IN" sz="2200" dirty="0">
                <a:solidFill>
                  <a:schemeClr val="bg1"/>
                </a:solidFill>
              </a:rPr>
              <a:t>…</a:t>
            </a:r>
            <a:endParaRPr lang="en-US" sz="2200" dirty="0">
              <a:solidFill>
                <a:schemeClr val="bg1"/>
              </a:solidFill>
            </a:endParaRPr>
          </a:p>
          <a:p>
            <a:pPr marL="15875" lvl="1" algn="ctr">
              <a:spcBef>
                <a:spcPts val="600"/>
              </a:spcBef>
              <a:spcAft>
                <a:spcPts val="600"/>
              </a:spcAft>
            </a:pPr>
            <a:r>
              <a:rPr lang="en-US" sz="2200" dirty="0">
                <a:solidFill>
                  <a:schemeClr val="bg1"/>
                </a:solidFill>
              </a:rPr>
              <a:t>TA</a:t>
            </a:r>
            <a:r>
              <a:rPr lang="en-US" sz="2200" dirty="0">
                <a:solidFill>
                  <a:schemeClr val="tx1">
                    <a:lumMod val="75000"/>
                    <a:lumOff val="25000"/>
                  </a:schemeClr>
                </a:solidFill>
              </a:rPr>
              <a:t>CGTAT</a:t>
            </a:r>
            <a:r>
              <a:rPr lang="en-US" sz="2200" dirty="0">
                <a:solidFill>
                  <a:schemeClr val="bg1"/>
                </a:solidFill>
              </a:rPr>
              <a:t>A</a:t>
            </a:r>
            <a:r>
              <a:rPr lang="mr-IN" sz="2200" dirty="0">
                <a:solidFill>
                  <a:schemeClr val="bg1"/>
                </a:solidFill>
              </a:rPr>
              <a:t>…</a:t>
            </a:r>
            <a:endParaRPr lang="en-US" sz="2200" dirty="0">
              <a:solidFill>
                <a:schemeClr val="bg1"/>
              </a:solidFill>
            </a:endParaRPr>
          </a:p>
          <a:p>
            <a:pPr marL="15875" lvl="1" algn="ctr">
              <a:spcBef>
                <a:spcPts val="600"/>
              </a:spcBef>
              <a:spcAft>
                <a:spcPts val="600"/>
              </a:spcAft>
            </a:pPr>
            <a:r>
              <a:rPr lang="en-US" sz="2200" dirty="0">
                <a:solidFill>
                  <a:schemeClr val="bg1"/>
                </a:solidFill>
              </a:rPr>
              <a:t>TAC</a:t>
            </a:r>
            <a:r>
              <a:rPr lang="en-US" sz="2200" dirty="0">
                <a:solidFill>
                  <a:schemeClr val="tx1">
                    <a:lumMod val="75000"/>
                    <a:lumOff val="25000"/>
                  </a:schemeClr>
                </a:solidFill>
              </a:rPr>
              <a:t>GTATA</a:t>
            </a:r>
            <a:r>
              <a:rPr lang="mr-IN" sz="2200" dirty="0">
                <a:solidFill>
                  <a:schemeClr val="bg1"/>
                </a:solidFill>
              </a:rPr>
              <a:t>…</a:t>
            </a:r>
            <a:endParaRPr lang="en-US" sz="2200" dirty="0">
              <a:solidFill>
                <a:schemeClr val="bg1"/>
              </a:solidFill>
            </a:endParaRPr>
          </a:p>
          <a:p>
            <a:pPr marL="15875" lvl="1" indent="0" algn="ctr">
              <a:lnSpc>
                <a:spcPct val="30000"/>
              </a:lnSpc>
              <a:buNone/>
            </a:pPr>
            <a:r>
              <a:rPr lang="tr-TR" dirty="0">
                <a:solidFill>
                  <a:schemeClr val="tx1">
                    <a:lumMod val="75000"/>
                    <a:lumOff val="25000"/>
                  </a:schemeClr>
                </a:solidFill>
              </a:rPr>
              <a:t>.</a:t>
            </a:r>
          </a:p>
          <a:p>
            <a:pPr marL="15875" lvl="1" indent="0" algn="ctr">
              <a:lnSpc>
                <a:spcPct val="30000"/>
              </a:lnSpc>
              <a:buNone/>
            </a:pPr>
            <a:r>
              <a:rPr lang="tr-TR" dirty="0">
                <a:solidFill>
                  <a:schemeClr val="tx1">
                    <a:lumMod val="75000"/>
                    <a:lumOff val="25000"/>
                  </a:schemeClr>
                </a:solidFill>
              </a:rPr>
              <a:t>.</a:t>
            </a:r>
          </a:p>
          <a:p>
            <a:pPr marL="15875" lvl="1" indent="0" algn="ctr">
              <a:lnSpc>
                <a:spcPct val="30000"/>
              </a:lnSpc>
              <a:buNone/>
            </a:pPr>
            <a:r>
              <a:rPr lang="tr-TR" dirty="0">
                <a:solidFill>
                  <a:schemeClr val="tx1">
                    <a:lumMod val="75000"/>
                    <a:lumOff val="25000"/>
                  </a:schemeClr>
                </a:solidFill>
              </a:rPr>
              <a:t>.</a:t>
            </a:r>
            <a:endParaRPr lang="en-US" dirty="0">
              <a:solidFill>
                <a:schemeClr val="tx1">
                  <a:lumMod val="75000"/>
                  <a:lumOff val="25000"/>
                </a:schemeClr>
              </a:solidFill>
            </a:endParaRPr>
          </a:p>
        </p:txBody>
      </p:sp>
      <p:sp>
        <p:nvSpPr>
          <p:cNvPr id="15" name="TextBox 14"/>
          <p:cNvSpPr txBox="1"/>
          <p:nvPr/>
        </p:nvSpPr>
        <p:spPr>
          <a:xfrm>
            <a:off x="1315452" y="2358191"/>
            <a:ext cx="1106905" cy="430887"/>
          </a:xfrm>
          <a:prstGeom prst="rect">
            <a:avLst/>
          </a:prstGeom>
          <a:noFill/>
        </p:spPr>
        <p:txBody>
          <a:bodyPr wrap="square" rtlCol="0">
            <a:spAutoFit/>
          </a:bodyPr>
          <a:lstStyle/>
          <a:p>
            <a:r>
              <a:rPr lang="en-US" sz="2200" b="1"/>
              <a:t>Read 1:</a:t>
            </a:r>
          </a:p>
        </p:txBody>
      </p:sp>
      <p:sp>
        <p:nvSpPr>
          <p:cNvPr id="16" name="TextBox 15"/>
          <p:cNvSpPr txBox="1"/>
          <p:nvPr/>
        </p:nvSpPr>
        <p:spPr>
          <a:xfrm>
            <a:off x="4814487" y="2357933"/>
            <a:ext cx="1106905" cy="430887"/>
          </a:xfrm>
          <a:prstGeom prst="rect">
            <a:avLst/>
          </a:prstGeom>
          <a:noFill/>
        </p:spPr>
        <p:txBody>
          <a:bodyPr wrap="square" rtlCol="0">
            <a:spAutoFit/>
          </a:bodyPr>
          <a:lstStyle/>
          <a:p>
            <a:r>
              <a:rPr lang="en-US" sz="2200" b="1" dirty="0"/>
              <a:t>Read 2:</a:t>
            </a:r>
          </a:p>
        </p:txBody>
      </p:sp>
      <p:sp>
        <p:nvSpPr>
          <p:cNvPr id="17" name="Rounded Rectangle 16"/>
          <p:cNvSpPr/>
          <p:nvPr/>
        </p:nvSpPr>
        <p:spPr>
          <a:xfrm>
            <a:off x="2422357" y="2708610"/>
            <a:ext cx="1876927" cy="24248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767941" y="2703427"/>
            <a:ext cx="1876927" cy="24248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69742" y="3531137"/>
            <a:ext cx="1467452" cy="769441"/>
          </a:xfrm>
          <a:prstGeom prst="rect">
            <a:avLst/>
          </a:prstGeom>
          <a:noFill/>
        </p:spPr>
        <p:txBody>
          <a:bodyPr wrap="square" rtlCol="0">
            <a:spAutoFit/>
          </a:bodyPr>
          <a:lstStyle/>
          <a:p>
            <a:pPr algn="ctr"/>
            <a:r>
              <a:rPr lang="en-US" sz="2200" b="1" dirty="0"/>
              <a:t>k-mers for Read 1:</a:t>
            </a:r>
          </a:p>
        </p:txBody>
      </p:sp>
      <p:sp>
        <p:nvSpPr>
          <p:cNvPr id="20" name="TextBox 19"/>
          <p:cNvSpPr txBox="1"/>
          <p:nvPr/>
        </p:nvSpPr>
        <p:spPr>
          <a:xfrm>
            <a:off x="4391762" y="3531138"/>
            <a:ext cx="1467452" cy="769441"/>
          </a:xfrm>
          <a:prstGeom prst="rect">
            <a:avLst/>
          </a:prstGeom>
          <a:noFill/>
        </p:spPr>
        <p:txBody>
          <a:bodyPr wrap="square" rtlCol="0">
            <a:spAutoFit/>
          </a:bodyPr>
          <a:lstStyle/>
          <a:p>
            <a:pPr algn="ctr"/>
            <a:r>
              <a:rPr lang="en-US" sz="2200" b="1" dirty="0"/>
              <a:t>k-mers for Read 2:</a:t>
            </a:r>
          </a:p>
        </p:txBody>
      </p:sp>
    </p:spTree>
    <p:extLst>
      <p:ext uri="{BB962C8B-B14F-4D97-AF65-F5344CB8AC3E}">
        <p14:creationId xmlns:p14="http://schemas.microsoft.com/office/powerpoint/2010/main" val="343436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4">
                                            <p:txEl>
                                              <p:pRg st="5" end="5"/>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
                                            <p:txEl>
                                              <p:pRg st="6" end="6"/>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8" grpId="0" animBg="1"/>
      <p:bldP spid="19"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GraphMap vs. Minimap</a:t>
            </a:r>
          </a:p>
        </p:txBody>
      </p:sp>
      <p:sp>
        <p:nvSpPr>
          <p:cNvPr id="3" name="Content Placeholder 2"/>
          <p:cNvSpPr>
            <a:spLocks noGrp="1"/>
          </p:cNvSpPr>
          <p:nvPr>
            <p:ph idx="1"/>
          </p:nvPr>
        </p:nvSpPr>
        <p:spPr/>
        <p:txBody>
          <a:bodyPr>
            <a:noAutofit/>
          </a:bodyPr>
          <a:lstStyle/>
          <a:p>
            <a:pPr marL="365125" indent="-314325" algn="just">
              <a:lnSpc>
                <a:spcPct val="100000"/>
              </a:lnSpc>
              <a:spcBef>
                <a:spcPts val="600"/>
              </a:spcBef>
              <a:spcAft>
                <a:spcPts val="600"/>
              </a:spcAft>
              <a:buFont typeface="Wingdings" charset="2"/>
              <a:buChar char="q"/>
            </a:pPr>
            <a:r>
              <a:rPr lang="en-US" sz="2200" b="1" dirty="0">
                <a:solidFill>
                  <a:srgbClr val="00B050"/>
                </a:solidFill>
              </a:rPr>
              <a:t>Minimap</a:t>
            </a:r>
            <a:endParaRPr lang="en-US" sz="2200" b="1" dirty="0">
              <a:solidFill>
                <a:schemeClr val="tx1"/>
              </a:solidFill>
            </a:endParaRPr>
          </a:p>
          <a:p>
            <a:pPr marL="538163" lvl="1" indent="-260350" algn="just">
              <a:lnSpc>
                <a:spcPct val="100000"/>
              </a:lnSpc>
              <a:spcBef>
                <a:spcPts val="600"/>
              </a:spcBef>
              <a:spcAft>
                <a:spcPts val="600"/>
              </a:spcAft>
              <a:buFont typeface="Courier New" charset="0"/>
              <a:buChar char="o"/>
            </a:pPr>
            <a:r>
              <a:rPr lang="en-US" sz="2200" dirty="0">
                <a:solidFill>
                  <a:schemeClr val="tx1"/>
                </a:solidFill>
              </a:rPr>
              <a:t>Finds minimum representative set of k-mers, i.e. </a:t>
            </a:r>
            <a:r>
              <a:rPr lang="en-US" sz="2200" b="1" dirty="0">
                <a:solidFill>
                  <a:schemeClr val="tx1"/>
                </a:solidFill>
              </a:rPr>
              <a:t>minimizers</a:t>
            </a:r>
            <a:r>
              <a:rPr lang="en-US" sz="2200" dirty="0">
                <a:solidFill>
                  <a:schemeClr val="tx1"/>
                </a:solidFill>
              </a:rPr>
              <a:t> and store them in hash table, instead of storing all k-mers.</a:t>
            </a: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endParaRPr lang="en-US" sz="2200" dirty="0">
              <a:solidFill>
                <a:schemeClr val="tx1"/>
              </a:solidFill>
            </a:endParaRPr>
          </a:p>
          <a:p>
            <a:pPr marL="538163" lvl="1" indent="-260350" algn="just">
              <a:lnSpc>
                <a:spcPct val="100000"/>
              </a:lnSpc>
              <a:spcBef>
                <a:spcPts val="600"/>
              </a:spcBef>
              <a:spcAft>
                <a:spcPts val="600"/>
              </a:spcAft>
              <a:buFont typeface="Courier New" charset="0"/>
              <a:buChar char="o"/>
            </a:pPr>
            <a:r>
              <a:rPr lang="en-US" sz="2200" dirty="0">
                <a:solidFill>
                  <a:schemeClr val="tx1"/>
                </a:solidFill>
              </a:rPr>
              <a:t>Finds overlaps between two reads by </a:t>
            </a:r>
            <a:r>
              <a:rPr lang="en-US" sz="2200" b="1" dirty="0">
                <a:solidFill>
                  <a:schemeClr val="tx1"/>
                </a:solidFill>
              </a:rPr>
              <a:t>minimizer similarity</a:t>
            </a:r>
            <a:r>
              <a:rPr lang="en-US" sz="2200" dirty="0">
                <a:solidFill>
                  <a:schemeClr val="tx1"/>
                </a:solidFill>
              </a:rPr>
              <a:t>.</a:t>
            </a:r>
          </a:p>
        </p:txBody>
      </p:sp>
      <p:sp>
        <p:nvSpPr>
          <p:cNvPr id="4" name="Slide Number Placeholder 3"/>
          <p:cNvSpPr>
            <a:spLocks noGrp="1"/>
          </p:cNvSpPr>
          <p:nvPr>
            <p:ph type="sldNum" sz="quarter" idx="10"/>
          </p:nvPr>
        </p:nvSpPr>
        <p:spPr/>
        <p:txBody>
          <a:bodyPr/>
          <a:lstStyle/>
          <a:p>
            <a:fld id="{C56C0957-1248-5A44-8C69-001B17EA42C9}" type="slidenum">
              <a:rPr lang="en-US" smtClean="0"/>
              <a:pPr/>
              <a:t>56</a:t>
            </a:fld>
            <a:endParaRPr lang="en-US" dirty="0"/>
          </a:p>
        </p:txBody>
      </p:sp>
      <p:sp>
        <p:nvSpPr>
          <p:cNvPr id="5" name="TextBox 4"/>
          <p:cNvSpPr txBox="1"/>
          <p:nvPr/>
        </p:nvSpPr>
        <p:spPr>
          <a:xfrm>
            <a:off x="2294021" y="2678773"/>
            <a:ext cx="1860884" cy="2705356"/>
          </a:xfrm>
          <a:prstGeom prst="rect">
            <a:avLst/>
          </a:prstGeom>
          <a:noFill/>
        </p:spPr>
        <p:txBody>
          <a:bodyPr wrap="square" rtlCol="0">
            <a:spAutoFit/>
          </a:bodyPr>
          <a:lstStyle/>
          <a:p>
            <a:pPr marL="15875" lvl="1" indent="0" algn="ctr">
              <a:lnSpc>
                <a:spcPct val="100000"/>
              </a:lnSpc>
              <a:spcBef>
                <a:spcPts val="600"/>
              </a:spcBef>
              <a:spcAft>
                <a:spcPts val="600"/>
              </a:spcAft>
              <a:buNone/>
            </a:pPr>
            <a:r>
              <a:rPr lang="mr-IN" sz="2200" dirty="0">
                <a:solidFill>
                  <a:schemeClr val="tx1">
                    <a:lumMod val="75000"/>
                    <a:lumOff val="25000"/>
                  </a:schemeClr>
                </a:solidFill>
              </a:rPr>
              <a:t>…</a:t>
            </a:r>
            <a:r>
              <a:rPr lang="en-US" sz="2200" dirty="0">
                <a:solidFill>
                  <a:schemeClr val="tx1">
                    <a:lumMod val="75000"/>
                    <a:lumOff val="25000"/>
                  </a:schemeClr>
                </a:solidFill>
              </a:rPr>
              <a:t>ACG</a:t>
            </a:r>
            <a:r>
              <a:rPr lang="en-US" sz="2200" b="1" dirty="0">
                <a:solidFill>
                  <a:schemeClr val="tx1">
                    <a:lumMod val="75000"/>
                    <a:lumOff val="25000"/>
                  </a:schemeClr>
                </a:solidFill>
              </a:rPr>
              <a:t>TACGT</a:t>
            </a:r>
          </a:p>
          <a:p>
            <a:pPr marL="15875" lvl="1" indent="0" algn="ctr">
              <a:lnSpc>
                <a:spcPct val="30000"/>
              </a:lnSpc>
              <a:buNone/>
            </a:pPr>
            <a:r>
              <a:rPr lang="tr-TR" sz="2200" dirty="0">
                <a:solidFill>
                  <a:schemeClr val="tx1">
                    <a:lumMod val="75000"/>
                    <a:lumOff val="25000"/>
                  </a:schemeClr>
                </a:solidFill>
              </a:rPr>
              <a:t>.</a:t>
            </a:r>
          </a:p>
          <a:p>
            <a:pPr marL="15875" lvl="1" indent="0" algn="ctr">
              <a:lnSpc>
                <a:spcPct val="30000"/>
              </a:lnSpc>
              <a:buNone/>
            </a:pPr>
            <a:r>
              <a:rPr lang="tr-TR" sz="2200" dirty="0">
                <a:solidFill>
                  <a:schemeClr val="tx1">
                    <a:lumMod val="75000"/>
                    <a:lumOff val="25000"/>
                  </a:schemeClr>
                </a:solidFill>
              </a:rPr>
              <a:t>.</a:t>
            </a:r>
          </a:p>
          <a:p>
            <a:pPr marL="15875" lvl="1" indent="0" algn="ctr">
              <a:lnSpc>
                <a:spcPct val="30000"/>
              </a:lnSpc>
              <a:buNone/>
            </a:pPr>
            <a:r>
              <a:rPr lang="tr-TR" sz="2200" dirty="0">
                <a:solidFill>
                  <a:schemeClr val="tx1">
                    <a:lumMod val="75000"/>
                    <a:lumOff val="25000"/>
                  </a:schemeClr>
                </a:solidFill>
              </a:rPr>
              <a:t>.</a:t>
            </a:r>
            <a:endParaRPr lang="en-US" sz="2200" dirty="0">
              <a:solidFill>
                <a:schemeClr val="tx1">
                  <a:lumMod val="75000"/>
                  <a:lumOff val="25000"/>
                </a:schemeClr>
              </a:solidFill>
            </a:endParaRPr>
          </a:p>
          <a:p>
            <a:pPr marL="15875" lvl="1" indent="0" algn="ctr">
              <a:lnSpc>
                <a:spcPct val="100000"/>
              </a:lnSpc>
              <a:spcBef>
                <a:spcPts val="600"/>
              </a:spcBef>
              <a:spcAft>
                <a:spcPts val="600"/>
              </a:spcAft>
              <a:buNone/>
            </a:pPr>
            <a:r>
              <a:rPr lang="mr-IN" sz="2200" dirty="0">
                <a:solidFill>
                  <a:schemeClr val="bg1"/>
                </a:solidFill>
              </a:rPr>
              <a:t>…</a:t>
            </a:r>
            <a:r>
              <a:rPr lang="en-US" sz="2200" b="1" u="sng" dirty="0">
                <a:solidFill>
                  <a:schemeClr val="tx1">
                    <a:lumMod val="75000"/>
                    <a:lumOff val="25000"/>
                  </a:schemeClr>
                </a:solidFill>
              </a:rPr>
              <a:t>ACG</a:t>
            </a:r>
            <a:r>
              <a:rPr lang="en-US" sz="2200" dirty="0">
                <a:solidFill>
                  <a:schemeClr val="tx1">
                    <a:lumMod val="75000"/>
                    <a:lumOff val="25000"/>
                  </a:schemeClr>
                </a:solidFill>
              </a:rPr>
              <a:t>TA</a:t>
            </a:r>
            <a:r>
              <a:rPr lang="en-US" sz="2200" dirty="0">
                <a:solidFill>
                  <a:schemeClr val="bg1"/>
                </a:solidFill>
              </a:rPr>
              <a:t>CGT</a:t>
            </a:r>
          </a:p>
          <a:p>
            <a:pPr marL="15875" lvl="1" indent="0" algn="ctr">
              <a:lnSpc>
                <a:spcPct val="100000"/>
              </a:lnSpc>
              <a:spcBef>
                <a:spcPts val="600"/>
              </a:spcBef>
              <a:spcAft>
                <a:spcPts val="600"/>
              </a:spcAft>
              <a:buNone/>
            </a:pPr>
            <a:r>
              <a:rPr lang="mr-IN" sz="2200" dirty="0">
                <a:solidFill>
                  <a:schemeClr val="bg1"/>
                </a:solidFill>
              </a:rPr>
              <a:t>…</a:t>
            </a:r>
            <a:r>
              <a:rPr lang="en-US" sz="2200" dirty="0">
                <a:solidFill>
                  <a:schemeClr val="bg1"/>
                </a:solidFill>
              </a:rPr>
              <a:t>A</a:t>
            </a:r>
            <a:r>
              <a:rPr lang="en-US" sz="2200" b="1" dirty="0">
                <a:solidFill>
                  <a:schemeClr val="tx1">
                    <a:lumMod val="75000"/>
                    <a:lumOff val="25000"/>
                  </a:schemeClr>
                </a:solidFill>
              </a:rPr>
              <a:t>CGT</a:t>
            </a:r>
            <a:r>
              <a:rPr lang="en-US" sz="2200" dirty="0">
                <a:solidFill>
                  <a:schemeClr val="tx1">
                    <a:lumMod val="75000"/>
                    <a:lumOff val="25000"/>
                  </a:schemeClr>
                </a:solidFill>
              </a:rPr>
              <a:t>AC</a:t>
            </a:r>
            <a:r>
              <a:rPr lang="en-US" sz="2200" dirty="0">
                <a:solidFill>
                  <a:schemeClr val="bg1"/>
                </a:solidFill>
              </a:rPr>
              <a:t>GT</a:t>
            </a:r>
          </a:p>
          <a:p>
            <a:pPr marL="15875" lvl="1" indent="0" algn="ctr">
              <a:lnSpc>
                <a:spcPct val="100000"/>
              </a:lnSpc>
              <a:spcBef>
                <a:spcPts val="600"/>
              </a:spcBef>
              <a:spcAft>
                <a:spcPts val="600"/>
              </a:spcAft>
              <a:buNone/>
            </a:pPr>
            <a:r>
              <a:rPr lang="mr-IN" sz="2200" dirty="0">
                <a:solidFill>
                  <a:schemeClr val="bg1"/>
                </a:solidFill>
              </a:rPr>
              <a:t>…</a:t>
            </a:r>
            <a:r>
              <a:rPr lang="en-US" sz="2200" dirty="0">
                <a:solidFill>
                  <a:schemeClr val="bg1"/>
                </a:solidFill>
              </a:rPr>
              <a:t>AC</a:t>
            </a:r>
            <a:r>
              <a:rPr lang="en-US" sz="2200" dirty="0">
                <a:solidFill>
                  <a:schemeClr val="tx1">
                    <a:lumMod val="75000"/>
                    <a:lumOff val="25000"/>
                  </a:schemeClr>
                </a:solidFill>
              </a:rPr>
              <a:t>GT</a:t>
            </a:r>
            <a:r>
              <a:rPr lang="en-US" sz="2200" b="1" dirty="0">
                <a:solidFill>
                  <a:schemeClr val="tx1">
                    <a:lumMod val="75000"/>
                    <a:lumOff val="25000"/>
                  </a:schemeClr>
                </a:solidFill>
              </a:rPr>
              <a:t>ACG</a:t>
            </a:r>
            <a:r>
              <a:rPr lang="en-US" sz="2200" dirty="0">
                <a:solidFill>
                  <a:schemeClr val="bg1"/>
                </a:solidFill>
              </a:rPr>
              <a:t>T</a:t>
            </a:r>
          </a:p>
          <a:p>
            <a:pPr marL="15875" lvl="1" indent="0" algn="ctr">
              <a:lnSpc>
                <a:spcPct val="100000"/>
              </a:lnSpc>
              <a:spcBef>
                <a:spcPts val="600"/>
              </a:spcBef>
              <a:spcAft>
                <a:spcPts val="600"/>
              </a:spcAft>
              <a:buNone/>
            </a:pPr>
            <a:r>
              <a:rPr lang="mr-IN" sz="2200" dirty="0">
                <a:solidFill>
                  <a:schemeClr val="bg1"/>
                </a:solidFill>
              </a:rPr>
              <a:t>…</a:t>
            </a:r>
            <a:r>
              <a:rPr lang="en-US" sz="2200" b="1" dirty="0">
                <a:solidFill>
                  <a:schemeClr val="bg1"/>
                </a:solidFill>
              </a:rPr>
              <a:t>ACG</a:t>
            </a:r>
            <a:r>
              <a:rPr lang="en-US" sz="2200" dirty="0">
                <a:solidFill>
                  <a:schemeClr val="tx1">
                    <a:lumMod val="75000"/>
                    <a:lumOff val="25000"/>
                  </a:schemeClr>
                </a:solidFill>
              </a:rPr>
              <a:t>T</a:t>
            </a:r>
            <a:r>
              <a:rPr lang="en-US" sz="2200" b="1" dirty="0">
                <a:solidFill>
                  <a:schemeClr val="tx1">
                    <a:lumMod val="75000"/>
                    <a:lumOff val="25000"/>
                  </a:schemeClr>
                </a:solidFill>
              </a:rPr>
              <a:t>A</a:t>
            </a:r>
            <a:r>
              <a:rPr lang="en-US" sz="2200" b="1" u="sng" dirty="0">
                <a:solidFill>
                  <a:schemeClr val="tx1">
                    <a:lumMod val="75000"/>
                    <a:lumOff val="25000"/>
                  </a:schemeClr>
                </a:solidFill>
              </a:rPr>
              <a:t>CG</a:t>
            </a:r>
            <a:r>
              <a:rPr lang="en-US" sz="2200" u="sng" dirty="0">
                <a:solidFill>
                  <a:schemeClr val="tx1">
                    <a:lumMod val="75000"/>
                    <a:lumOff val="25000"/>
                  </a:schemeClr>
                </a:solidFill>
              </a:rPr>
              <a:t>T</a:t>
            </a:r>
            <a:endParaRPr lang="en-US" u="sng" dirty="0">
              <a:solidFill>
                <a:schemeClr val="tx1">
                  <a:lumMod val="75000"/>
                  <a:lumOff val="25000"/>
                </a:schemeClr>
              </a:solidFill>
            </a:endParaRPr>
          </a:p>
        </p:txBody>
      </p:sp>
      <p:sp>
        <p:nvSpPr>
          <p:cNvPr id="6" name="TextBox 5"/>
          <p:cNvSpPr txBox="1"/>
          <p:nvPr/>
        </p:nvSpPr>
        <p:spPr>
          <a:xfrm>
            <a:off x="5786389" y="2668001"/>
            <a:ext cx="1860884" cy="2726900"/>
          </a:xfrm>
          <a:prstGeom prst="rect">
            <a:avLst/>
          </a:prstGeom>
          <a:noFill/>
        </p:spPr>
        <p:txBody>
          <a:bodyPr wrap="square" rtlCol="0">
            <a:spAutoFit/>
          </a:bodyPr>
          <a:lstStyle/>
          <a:p>
            <a:pPr marL="15875" lvl="1" indent="0" algn="ctr">
              <a:lnSpc>
                <a:spcPct val="100000"/>
              </a:lnSpc>
              <a:spcBef>
                <a:spcPts val="600"/>
              </a:spcBef>
              <a:spcAft>
                <a:spcPts val="600"/>
              </a:spcAft>
              <a:buNone/>
            </a:pPr>
            <a:r>
              <a:rPr lang="en-US" sz="2200" b="1" dirty="0">
                <a:solidFill>
                  <a:schemeClr val="tx1">
                    <a:lumMod val="75000"/>
                    <a:lumOff val="25000"/>
                  </a:schemeClr>
                </a:solidFill>
              </a:rPr>
              <a:t>TACGT</a:t>
            </a:r>
            <a:r>
              <a:rPr lang="en-US" sz="2200" dirty="0">
                <a:solidFill>
                  <a:schemeClr val="tx1">
                    <a:lumMod val="75000"/>
                    <a:lumOff val="25000"/>
                  </a:schemeClr>
                </a:solidFill>
              </a:rPr>
              <a:t>ATA</a:t>
            </a:r>
            <a:r>
              <a:rPr lang="mr-IN" sz="2200" dirty="0">
                <a:solidFill>
                  <a:schemeClr val="tx1">
                    <a:lumMod val="75000"/>
                    <a:lumOff val="25000"/>
                  </a:schemeClr>
                </a:solidFill>
              </a:rPr>
              <a:t>…</a:t>
            </a:r>
            <a:endParaRPr lang="en-US" sz="2200" dirty="0">
              <a:solidFill>
                <a:schemeClr val="tx1">
                  <a:lumMod val="75000"/>
                  <a:lumOff val="25000"/>
                </a:schemeClr>
              </a:solidFill>
            </a:endParaRPr>
          </a:p>
          <a:p>
            <a:pPr marL="15875" lvl="1" indent="0" algn="ctr">
              <a:lnSpc>
                <a:spcPct val="100000"/>
              </a:lnSpc>
              <a:spcBef>
                <a:spcPts val="600"/>
              </a:spcBef>
              <a:spcAft>
                <a:spcPts val="600"/>
              </a:spcAft>
              <a:buNone/>
            </a:pPr>
            <a:r>
              <a:rPr lang="en-US" sz="2200" u="sng" dirty="0">
                <a:solidFill>
                  <a:schemeClr val="tx1">
                    <a:lumMod val="75000"/>
                    <a:lumOff val="25000"/>
                  </a:schemeClr>
                </a:solidFill>
              </a:rPr>
              <a:t>T</a:t>
            </a:r>
            <a:r>
              <a:rPr lang="en-US" sz="2200" b="1" u="sng" dirty="0">
                <a:solidFill>
                  <a:schemeClr val="tx1">
                    <a:lumMod val="75000"/>
                    <a:lumOff val="25000"/>
                  </a:schemeClr>
                </a:solidFill>
              </a:rPr>
              <a:t>AC</a:t>
            </a:r>
            <a:r>
              <a:rPr lang="en-US" sz="2200" b="1" dirty="0">
                <a:solidFill>
                  <a:schemeClr val="tx1">
                    <a:lumMod val="75000"/>
                    <a:lumOff val="25000"/>
                  </a:schemeClr>
                </a:solidFill>
              </a:rPr>
              <a:t>G</a:t>
            </a:r>
            <a:r>
              <a:rPr lang="en-US" sz="2200" dirty="0">
                <a:solidFill>
                  <a:schemeClr val="tx1">
                    <a:lumMod val="75000"/>
                    <a:lumOff val="25000"/>
                  </a:schemeClr>
                </a:solidFill>
              </a:rPr>
              <a:t>T</a:t>
            </a:r>
            <a:r>
              <a:rPr lang="en-US" sz="2200" dirty="0">
                <a:solidFill>
                  <a:schemeClr val="bg1"/>
                </a:solidFill>
              </a:rPr>
              <a:t>ATA</a:t>
            </a:r>
            <a:r>
              <a:rPr lang="mr-IN" sz="2200" dirty="0">
                <a:solidFill>
                  <a:schemeClr val="bg1"/>
                </a:solidFill>
              </a:rPr>
              <a:t>…</a:t>
            </a:r>
            <a:endParaRPr lang="tr-TR" sz="2200" dirty="0">
              <a:solidFill>
                <a:schemeClr val="bg1"/>
              </a:solidFill>
            </a:endParaRPr>
          </a:p>
          <a:p>
            <a:pPr marL="15875" lvl="1" algn="ctr">
              <a:spcBef>
                <a:spcPts val="600"/>
              </a:spcBef>
              <a:spcAft>
                <a:spcPts val="600"/>
              </a:spcAft>
            </a:pPr>
            <a:r>
              <a:rPr lang="en-US" sz="2200" dirty="0">
                <a:solidFill>
                  <a:schemeClr val="bg1"/>
                </a:solidFill>
              </a:rPr>
              <a:t>T</a:t>
            </a:r>
            <a:r>
              <a:rPr lang="en-US" sz="2200" b="1" dirty="0">
                <a:solidFill>
                  <a:schemeClr val="tx1">
                    <a:lumMod val="75000"/>
                    <a:lumOff val="25000"/>
                  </a:schemeClr>
                </a:solidFill>
              </a:rPr>
              <a:t>ACG</a:t>
            </a:r>
            <a:r>
              <a:rPr lang="en-US" sz="2200" dirty="0">
                <a:solidFill>
                  <a:schemeClr val="tx1">
                    <a:lumMod val="75000"/>
                    <a:lumOff val="25000"/>
                  </a:schemeClr>
                </a:solidFill>
              </a:rPr>
              <a:t>TA</a:t>
            </a:r>
            <a:r>
              <a:rPr lang="en-US" sz="2200" dirty="0">
                <a:solidFill>
                  <a:schemeClr val="bg1"/>
                </a:solidFill>
              </a:rPr>
              <a:t>TA</a:t>
            </a:r>
            <a:r>
              <a:rPr lang="mr-IN" sz="2200" dirty="0">
                <a:solidFill>
                  <a:schemeClr val="bg1"/>
                </a:solidFill>
              </a:rPr>
              <a:t>…</a:t>
            </a:r>
            <a:endParaRPr lang="en-US" sz="2200" dirty="0">
              <a:solidFill>
                <a:schemeClr val="bg1"/>
              </a:solidFill>
            </a:endParaRPr>
          </a:p>
          <a:p>
            <a:pPr marL="15875" lvl="1" algn="ctr">
              <a:spcBef>
                <a:spcPts val="600"/>
              </a:spcBef>
              <a:spcAft>
                <a:spcPts val="600"/>
              </a:spcAft>
            </a:pPr>
            <a:r>
              <a:rPr lang="en-US" sz="2200" dirty="0">
                <a:solidFill>
                  <a:schemeClr val="bg1"/>
                </a:solidFill>
              </a:rPr>
              <a:t>TA</a:t>
            </a:r>
            <a:r>
              <a:rPr lang="en-US" sz="2200" b="1" dirty="0">
                <a:solidFill>
                  <a:schemeClr val="tx1">
                    <a:lumMod val="75000"/>
                    <a:lumOff val="25000"/>
                  </a:schemeClr>
                </a:solidFill>
              </a:rPr>
              <a:t>CGT</a:t>
            </a:r>
            <a:r>
              <a:rPr lang="en-US" sz="2200" dirty="0">
                <a:solidFill>
                  <a:schemeClr val="tx1">
                    <a:lumMod val="75000"/>
                    <a:lumOff val="25000"/>
                  </a:schemeClr>
                </a:solidFill>
              </a:rPr>
              <a:t>AT</a:t>
            </a:r>
            <a:r>
              <a:rPr lang="en-US" sz="2200" dirty="0">
                <a:solidFill>
                  <a:schemeClr val="bg1"/>
                </a:solidFill>
              </a:rPr>
              <a:t>A</a:t>
            </a:r>
            <a:r>
              <a:rPr lang="mr-IN" sz="2200" dirty="0">
                <a:solidFill>
                  <a:schemeClr val="bg1"/>
                </a:solidFill>
              </a:rPr>
              <a:t>…</a:t>
            </a:r>
            <a:endParaRPr lang="en-US" sz="2200" dirty="0">
              <a:solidFill>
                <a:schemeClr val="bg1"/>
              </a:solidFill>
            </a:endParaRPr>
          </a:p>
          <a:p>
            <a:pPr marL="15875" lvl="1" algn="ctr">
              <a:spcBef>
                <a:spcPts val="600"/>
              </a:spcBef>
              <a:spcAft>
                <a:spcPts val="600"/>
              </a:spcAft>
            </a:pPr>
            <a:r>
              <a:rPr lang="en-US" sz="2200" dirty="0">
                <a:solidFill>
                  <a:schemeClr val="bg1"/>
                </a:solidFill>
              </a:rPr>
              <a:t>TAC</a:t>
            </a:r>
            <a:r>
              <a:rPr lang="en-US" sz="2200" dirty="0">
                <a:solidFill>
                  <a:schemeClr val="tx1">
                    <a:lumMod val="75000"/>
                    <a:lumOff val="25000"/>
                  </a:schemeClr>
                </a:solidFill>
              </a:rPr>
              <a:t>GT</a:t>
            </a:r>
            <a:r>
              <a:rPr lang="en-US" sz="2200" b="1" u="sng" dirty="0">
                <a:solidFill>
                  <a:schemeClr val="tx1">
                    <a:lumMod val="75000"/>
                    <a:lumOff val="25000"/>
                  </a:schemeClr>
                </a:solidFill>
              </a:rPr>
              <a:t>ATA</a:t>
            </a:r>
            <a:r>
              <a:rPr lang="mr-IN" sz="2200" dirty="0">
                <a:solidFill>
                  <a:schemeClr val="bg1"/>
                </a:solidFill>
              </a:rPr>
              <a:t>…</a:t>
            </a:r>
            <a:endParaRPr lang="en-US" sz="2200" dirty="0">
              <a:solidFill>
                <a:schemeClr val="bg1"/>
              </a:solidFill>
            </a:endParaRPr>
          </a:p>
          <a:p>
            <a:pPr marL="15875" lvl="1" indent="0" algn="ctr">
              <a:lnSpc>
                <a:spcPct val="30000"/>
              </a:lnSpc>
              <a:buNone/>
            </a:pPr>
            <a:r>
              <a:rPr lang="tr-TR" dirty="0">
                <a:solidFill>
                  <a:schemeClr val="tx1">
                    <a:lumMod val="75000"/>
                    <a:lumOff val="25000"/>
                  </a:schemeClr>
                </a:solidFill>
              </a:rPr>
              <a:t>.</a:t>
            </a:r>
          </a:p>
          <a:p>
            <a:pPr marL="15875" lvl="1" indent="0" algn="ctr">
              <a:lnSpc>
                <a:spcPct val="30000"/>
              </a:lnSpc>
              <a:buNone/>
            </a:pPr>
            <a:r>
              <a:rPr lang="tr-TR" dirty="0">
                <a:solidFill>
                  <a:schemeClr val="tx1">
                    <a:lumMod val="75000"/>
                    <a:lumOff val="25000"/>
                  </a:schemeClr>
                </a:solidFill>
              </a:rPr>
              <a:t>.</a:t>
            </a:r>
          </a:p>
          <a:p>
            <a:pPr marL="15875" lvl="1" indent="0" algn="ctr">
              <a:lnSpc>
                <a:spcPct val="30000"/>
              </a:lnSpc>
              <a:buNone/>
            </a:pPr>
            <a:r>
              <a:rPr lang="tr-TR" dirty="0">
                <a:solidFill>
                  <a:schemeClr val="tx1">
                    <a:lumMod val="75000"/>
                    <a:lumOff val="25000"/>
                  </a:schemeClr>
                </a:solidFill>
              </a:rPr>
              <a:t>.</a:t>
            </a:r>
            <a:endParaRPr lang="en-US" dirty="0">
              <a:solidFill>
                <a:schemeClr val="tx1">
                  <a:lumMod val="75000"/>
                  <a:lumOff val="25000"/>
                </a:schemeClr>
              </a:solidFill>
            </a:endParaRPr>
          </a:p>
        </p:txBody>
      </p:sp>
      <p:sp>
        <p:nvSpPr>
          <p:cNvPr id="7" name="TextBox 6"/>
          <p:cNvSpPr txBox="1"/>
          <p:nvPr/>
        </p:nvSpPr>
        <p:spPr>
          <a:xfrm>
            <a:off x="1315452" y="2679031"/>
            <a:ext cx="1106905" cy="430887"/>
          </a:xfrm>
          <a:prstGeom prst="rect">
            <a:avLst/>
          </a:prstGeom>
          <a:noFill/>
        </p:spPr>
        <p:txBody>
          <a:bodyPr wrap="square" rtlCol="0">
            <a:spAutoFit/>
          </a:bodyPr>
          <a:lstStyle/>
          <a:p>
            <a:r>
              <a:rPr lang="en-US" sz="2200" b="1"/>
              <a:t>Read 1:</a:t>
            </a:r>
          </a:p>
        </p:txBody>
      </p:sp>
      <p:sp>
        <p:nvSpPr>
          <p:cNvPr id="8" name="TextBox 7"/>
          <p:cNvSpPr txBox="1"/>
          <p:nvPr/>
        </p:nvSpPr>
        <p:spPr>
          <a:xfrm>
            <a:off x="4814487" y="2678773"/>
            <a:ext cx="1106905" cy="430887"/>
          </a:xfrm>
          <a:prstGeom prst="rect">
            <a:avLst/>
          </a:prstGeom>
          <a:noFill/>
        </p:spPr>
        <p:txBody>
          <a:bodyPr wrap="square" rtlCol="0">
            <a:spAutoFit/>
          </a:bodyPr>
          <a:lstStyle/>
          <a:p>
            <a:r>
              <a:rPr lang="en-US" sz="2200" b="1" dirty="0"/>
              <a:t>Read 2:</a:t>
            </a:r>
          </a:p>
        </p:txBody>
      </p:sp>
      <p:sp>
        <p:nvSpPr>
          <p:cNvPr id="9" name="Rounded Rectangle 8"/>
          <p:cNvSpPr/>
          <p:nvPr/>
        </p:nvSpPr>
        <p:spPr>
          <a:xfrm>
            <a:off x="2422357" y="3029450"/>
            <a:ext cx="1876927" cy="24248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767941" y="3024267"/>
            <a:ext cx="1876927" cy="24248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69885" y="3301408"/>
            <a:ext cx="1614235" cy="1446550"/>
          </a:xfrm>
          <a:prstGeom prst="rect">
            <a:avLst/>
          </a:prstGeom>
          <a:noFill/>
        </p:spPr>
        <p:txBody>
          <a:bodyPr wrap="square" rtlCol="0">
            <a:spAutoFit/>
          </a:bodyPr>
          <a:lstStyle/>
          <a:p>
            <a:pPr algn="ctr"/>
            <a:r>
              <a:rPr lang="en-US" sz="2200" b="1" dirty="0"/>
              <a:t>minimizers for Read 1:</a:t>
            </a:r>
          </a:p>
          <a:p>
            <a:pPr algn="ctr"/>
            <a:r>
              <a:rPr lang="en-US" sz="2200" dirty="0">
                <a:solidFill>
                  <a:srgbClr val="C00000"/>
                </a:solidFill>
              </a:rPr>
              <a:t>ACG</a:t>
            </a:r>
          </a:p>
          <a:p>
            <a:pPr algn="ctr"/>
            <a:r>
              <a:rPr lang="en-US" sz="2200" dirty="0">
                <a:solidFill>
                  <a:srgbClr val="C00000"/>
                </a:solidFill>
              </a:rPr>
              <a:t>CGT</a:t>
            </a:r>
          </a:p>
        </p:txBody>
      </p:sp>
      <p:sp>
        <p:nvSpPr>
          <p:cNvPr id="12" name="TextBox 11"/>
          <p:cNvSpPr txBox="1"/>
          <p:nvPr/>
        </p:nvSpPr>
        <p:spPr>
          <a:xfrm>
            <a:off x="4247383" y="3301408"/>
            <a:ext cx="1636296" cy="2123658"/>
          </a:xfrm>
          <a:prstGeom prst="rect">
            <a:avLst/>
          </a:prstGeom>
          <a:noFill/>
        </p:spPr>
        <p:txBody>
          <a:bodyPr wrap="square" rtlCol="0">
            <a:spAutoFit/>
          </a:bodyPr>
          <a:lstStyle/>
          <a:p>
            <a:pPr algn="ctr"/>
            <a:r>
              <a:rPr lang="en-US" sz="2200" b="1" dirty="0"/>
              <a:t>minimizers for Read 2:</a:t>
            </a:r>
          </a:p>
          <a:p>
            <a:pPr algn="ctr"/>
            <a:r>
              <a:rPr lang="en-US" sz="2200" dirty="0"/>
              <a:t>TAC</a:t>
            </a:r>
          </a:p>
          <a:p>
            <a:pPr algn="ctr"/>
            <a:r>
              <a:rPr lang="en-US" sz="2200" dirty="0">
                <a:solidFill>
                  <a:srgbClr val="C00000"/>
                </a:solidFill>
              </a:rPr>
              <a:t>ACG</a:t>
            </a:r>
          </a:p>
          <a:p>
            <a:pPr algn="ctr"/>
            <a:r>
              <a:rPr lang="en-US" sz="2200" dirty="0">
                <a:solidFill>
                  <a:srgbClr val="C00000"/>
                </a:solidFill>
              </a:rPr>
              <a:t>CGT</a:t>
            </a:r>
          </a:p>
          <a:p>
            <a:pPr algn="ctr"/>
            <a:r>
              <a:rPr lang="en-US" sz="2200" dirty="0"/>
              <a:t>ATA</a:t>
            </a:r>
          </a:p>
        </p:txBody>
      </p:sp>
    </p:spTree>
    <p:extLst>
      <p:ext uri="{BB962C8B-B14F-4D97-AF65-F5344CB8AC3E}">
        <p14:creationId xmlns:p14="http://schemas.microsoft.com/office/powerpoint/2010/main" val="157766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5" end="5"/>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
                                            <p:txEl>
                                              <p:pRg st="6" end="6"/>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
                                            <p:txEl>
                                              <p:pRg st="0" end="0"/>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
                                            <p:txEl>
                                              <p:pRg st="1" end="1"/>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
                                            <p:txEl>
                                              <p:pRg st="2" end="2"/>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2">
                                            <p:txEl>
                                              <p:pRg st="3" end="3"/>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91F0-3792-B149-ACCD-ADB2838A62B7}"/>
              </a:ext>
            </a:extLst>
          </p:cNvPr>
          <p:cNvSpPr>
            <a:spLocks noGrp="1"/>
          </p:cNvSpPr>
          <p:nvPr>
            <p:ph type="title"/>
          </p:nvPr>
        </p:nvSpPr>
        <p:spPr/>
        <p:txBody>
          <a:bodyPr/>
          <a:lstStyle/>
          <a:p>
            <a:r>
              <a:rPr lang="en-US" dirty="0"/>
              <a:t>Basecalling – Speedup</a:t>
            </a:r>
          </a:p>
        </p:txBody>
      </p:sp>
      <p:sp>
        <p:nvSpPr>
          <p:cNvPr id="4" name="Slide Number Placeholder 3">
            <a:extLst>
              <a:ext uri="{FF2B5EF4-FFF2-40B4-BE49-F238E27FC236}">
                <a16:creationId xmlns:a16="http://schemas.microsoft.com/office/drawing/2014/main" id="{A3BD045A-A98C-164C-A821-F75DA2DA68CA}"/>
              </a:ext>
            </a:extLst>
          </p:cNvPr>
          <p:cNvSpPr>
            <a:spLocks noGrp="1"/>
          </p:cNvSpPr>
          <p:nvPr>
            <p:ph type="sldNum" sz="quarter" idx="10"/>
          </p:nvPr>
        </p:nvSpPr>
        <p:spPr/>
        <p:txBody>
          <a:bodyPr/>
          <a:lstStyle/>
          <a:p>
            <a:fld id="{C56C0957-1248-5A44-8C69-001B17EA42C9}" type="slidenum">
              <a:rPr lang="en-US" smtClean="0"/>
              <a:pPr/>
              <a:t>57</a:t>
            </a:fld>
            <a:endParaRPr lang="en-US" dirty="0"/>
          </a:p>
        </p:txBody>
      </p:sp>
      <p:pic>
        <p:nvPicPr>
          <p:cNvPr id="5" name="Picture 4">
            <a:extLst>
              <a:ext uri="{FF2B5EF4-FFF2-40B4-BE49-F238E27FC236}">
                <a16:creationId xmlns:a16="http://schemas.microsoft.com/office/drawing/2014/main" id="{5DF876EE-449B-E34F-A00F-9BDFE3C7FF3A}"/>
              </a:ext>
            </a:extLst>
          </p:cNvPr>
          <p:cNvPicPr>
            <a:picLocks noChangeAspect="1"/>
          </p:cNvPicPr>
          <p:nvPr/>
        </p:nvPicPr>
        <p:blipFill>
          <a:blip r:embed="rId3"/>
          <a:stretch>
            <a:fillRect/>
          </a:stretch>
        </p:blipFill>
        <p:spPr>
          <a:xfrm>
            <a:off x="22860" y="2184564"/>
            <a:ext cx="9144000" cy="2197960"/>
          </a:xfrm>
          <a:prstGeom prst="rect">
            <a:avLst/>
          </a:prstGeom>
        </p:spPr>
      </p:pic>
      <p:pic>
        <p:nvPicPr>
          <p:cNvPr id="6" name="Picture 5">
            <a:extLst>
              <a:ext uri="{FF2B5EF4-FFF2-40B4-BE49-F238E27FC236}">
                <a16:creationId xmlns:a16="http://schemas.microsoft.com/office/drawing/2014/main" id="{F037B9D2-D689-B045-A4B6-5ECB95C6CD80}"/>
              </a:ext>
            </a:extLst>
          </p:cNvPr>
          <p:cNvPicPr>
            <a:picLocks noChangeAspect="1"/>
          </p:cNvPicPr>
          <p:nvPr/>
        </p:nvPicPr>
        <p:blipFill rotWithShape="1">
          <a:blip r:embed="rId4"/>
          <a:srcRect b="73373"/>
          <a:stretch/>
        </p:blipFill>
        <p:spPr>
          <a:xfrm>
            <a:off x="0" y="1540239"/>
            <a:ext cx="9144000" cy="755921"/>
          </a:xfrm>
          <a:prstGeom prst="rect">
            <a:avLst/>
          </a:prstGeom>
        </p:spPr>
      </p:pic>
      <p:sp>
        <p:nvSpPr>
          <p:cNvPr id="7" name="TextBox 6">
            <a:extLst>
              <a:ext uri="{FF2B5EF4-FFF2-40B4-BE49-F238E27FC236}">
                <a16:creationId xmlns:a16="http://schemas.microsoft.com/office/drawing/2014/main" id="{B10DAAE1-A641-DC4B-9D2B-C70DF82319EF}"/>
              </a:ext>
            </a:extLst>
          </p:cNvPr>
          <p:cNvSpPr txBox="1"/>
          <p:nvPr/>
        </p:nvSpPr>
        <p:spPr>
          <a:xfrm>
            <a:off x="480060" y="4476802"/>
            <a:ext cx="8229600" cy="1714928"/>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5: </a:t>
            </a:r>
            <a:r>
              <a:rPr lang="en-US" sz="2400" i="1" dirty="0">
                <a:solidFill>
                  <a:schemeClr val="tx1">
                    <a:lumMod val="75000"/>
                    <a:lumOff val="25000"/>
                  </a:schemeClr>
                </a:solidFill>
              </a:rPr>
              <a:t>When the number of threads exceeds the number of physical cores, the simultaneous multithreading overhead prevents continued linear speedup of Nanonet, Scrappie and Nanocall because of the CPU-intensive workload of these tools.</a:t>
            </a:r>
          </a:p>
        </p:txBody>
      </p:sp>
    </p:spTree>
    <p:extLst>
      <p:ext uri="{BB962C8B-B14F-4D97-AF65-F5344CB8AC3E}">
        <p14:creationId xmlns:p14="http://schemas.microsoft.com/office/powerpoint/2010/main" val="303709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0F66-A6C3-A44D-A968-368401518C9C}"/>
              </a:ext>
            </a:extLst>
          </p:cNvPr>
          <p:cNvSpPr>
            <a:spLocks noGrp="1"/>
          </p:cNvSpPr>
          <p:nvPr>
            <p:ph type="title"/>
          </p:nvPr>
        </p:nvSpPr>
        <p:spPr/>
        <p:txBody>
          <a:bodyPr>
            <a:normAutofit/>
          </a:bodyPr>
          <a:lstStyle/>
          <a:p>
            <a:r>
              <a:rPr lang="en-US" sz="4200" dirty="0"/>
              <a:t>R-to-R Overlap Finding </a:t>
            </a:r>
            <a:r>
              <a:rPr lang="en-US" sz="4400" dirty="0"/>
              <a:t>–</a:t>
            </a:r>
            <a:r>
              <a:rPr lang="en-US" sz="4200" dirty="0"/>
              <a:t> Speedup</a:t>
            </a:r>
          </a:p>
        </p:txBody>
      </p:sp>
      <p:sp>
        <p:nvSpPr>
          <p:cNvPr id="4" name="Slide Number Placeholder 3">
            <a:extLst>
              <a:ext uri="{FF2B5EF4-FFF2-40B4-BE49-F238E27FC236}">
                <a16:creationId xmlns:a16="http://schemas.microsoft.com/office/drawing/2014/main" id="{4F32B8E7-9397-7548-A1ED-863BC981E117}"/>
              </a:ext>
            </a:extLst>
          </p:cNvPr>
          <p:cNvSpPr>
            <a:spLocks noGrp="1"/>
          </p:cNvSpPr>
          <p:nvPr>
            <p:ph type="sldNum" sz="quarter" idx="10"/>
          </p:nvPr>
        </p:nvSpPr>
        <p:spPr/>
        <p:txBody>
          <a:bodyPr/>
          <a:lstStyle/>
          <a:p>
            <a:fld id="{C56C0957-1248-5A44-8C69-001B17EA42C9}" type="slidenum">
              <a:rPr lang="en-US" smtClean="0"/>
              <a:pPr/>
              <a:t>58</a:t>
            </a:fld>
            <a:endParaRPr lang="en-US" dirty="0"/>
          </a:p>
        </p:txBody>
      </p:sp>
      <p:pic>
        <p:nvPicPr>
          <p:cNvPr id="6" name="Picture 5">
            <a:extLst>
              <a:ext uri="{FF2B5EF4-FFF2-40B4-BE49-F238E27FC236}">
                <a16:creationId xmlns:a16="http://schemas.microsoft.com/office/drawing/2014/main" id="{5EE17B29-13E9-614F-BF55-9B9CFA46212A}"/>
              </a:ext>
            </a:extLst>
          </p:cNvPr>
          <p:cNvPicPr>
            <a:picLocks noChangeAspect="1"/>
          </p:cNvPicPr>
          <p:nvPr/>
        </p:nvPicPr>
        <p:blipFill rotWithShape="1">
          <a:blip r:embed="rId2"/>
          <a:srcRect t="69665"/>
          <a:stretch/>
        </p:blipFill>
        <p:spPr>
          <a:xfrm>
            <a:off x="1280159" y="2070954"/>
            <a:ext cx="6637569" cy="3043971"/>
          </a:xfrm>
          <a:prstGeom prst="rect">
            <a:avLst/>
          </a:prstGeom>
        </p:spPr>
      </p:pic>
    </p:spTree>
    <p:extLst>
      <p:ext uri="{BB962C8B-B14F-4D97-AF65-F5344CB8AC3E}">
        <p14:creationId xmlns:p14="http://schemas.microsoft.com/office/powerpoint/2010/main" val="2113931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056387"/>
          </a:xfrm>
        </p:spPr>
        <p:txBody>
          <a:bodyPr>
            <a:normAutofit/>
          </a:bodyPr>
          <a:lstStyle/>
          <a:p>
            <a:r>
              <a:rPr lang="en-US" sz="4200" dirty="0"/>
              <a:t>Read Mapping &amp; Polishing Tools</a:t>
            </a:r>
          </a:p>
        </p:txBody>
      </p:sp>
      <p:sp>
        <p:nvSpPr>
          <p:cNvPr id="3" name="Content Placeholder 2"/>
          <p:cNvSpPr>
            <a:spLocks noGrp="1"/>
          </p:cNvSpPr>
          <p:nvPr>
            <p:ph idx="1"/>
          </p:nvPr>
        </p:nvSpPr>
        <p:spPr>
          <a:xfrm>
            <a:off x="822959" y="1530313"/>
            <a:ext cx="7543801" cy="4467117"/>
          </a:xfrm>
        </p:spPr>
        <p:txBody>
          <a:bodyPr>
            <a:noAutofit/>
          </a:bodyPr>
          <a:lstStyle/>
          <a:p>
            <a:pPr marL="534988" indent="-398463">
              <a:lnSpc>
                <a:spcPct val="100000"/>
              </a:lnSpc>
              <a:spcBef>
                <a:spcPts val="300"/>
              </a:spcBef>
              <a:spcAft>
                <a:spcPts val="300"/>
              </a:spcAft>
              <a:buFont typeface="Wingdings" charset="2"/>
              <a:buChar char="q"/>
            </a:pPr>
            <a:r>
              <a:rPr lang="en-US" sz="2200" b="1" dirty="0">
                <a:solidFill>
                  <a:schemeClr val="tx1"/>
                </a:solidFill>
              </a:rPr>
              <a:t>Read Mapping tools</a:t>
            </a:r>
          </a:p>
          <a:p>
            <a:pPr marL="827088" lvl="1" indent="-292100">
              <a:lnSpc>
                <a:spcPct val="100000"/>
              </a:lnSpc>
              <a:spcBef>
                <a:spcPts val="300"/>
              </a:spcBef>
              <a:spcAft>
                <a:spcPts val="300"/>
              </a:spcAft>
              <a:buFont typeface="Courier New" panose="02070309020205020404" pitchFamily="49" charset="0"/>
              <a:buChar char="o"/>
            </a:pPr>
            <a:r>
              <a:rPr lang="en-US" sz="2200" dirty="0"/>
              <a:t>BWA-MEM</a:t>
            </a:r>
          </a:p>
          <a:p>
            <a:pPr marL="1009650" lvl="2" indent="-200025">
              <a:lnSpc>
                <a:spcPct val="100000"/>
              </a:lnSpc>
              <a:spcBef>
                <a:spcPts val="300"/>
              </a:spcBef>
              <a:spcAft>
                <a:spcPts val="300"/>
              </a:spcAft>
              <a:buFont typeface="Wingdings" pitchFamily="2" charset="2"/>
              <a:buChar char="§"/>
            </a:pPr>
            <a:r>
              <a:rPr lang="en-US" sz="2000" dirty="0"/>
              <a:t>Commonly used long-read mapper</a:t>
            </a:r>
          </a:p>
          <a:p>
            <a:pPr marL="827088" lvl="1" indent="-292100">
              <a:lnSpc>
                <a:spcPct val="100000"/>
              </a:lnSpc>
              <a:spcBef>
                <a:spcPts val="300"/>
              </a:spcBef>
              <a:spcAft>
                <a:spcPts val="300"/>
              </a:spcAft>
              <a:buFont typeface="Courier New" panose="02070309020205020404" pitchFamily="49" charset="0"/>
              <a:buChar char="o"/>
            </a:pPr>
            <a:r>
              <a:rPr lang="en-US" sz="2200" dirty="0"/>
              <a:t>GraphMap and Minimap (from Step 2)</a:t>
            </a:r>
          </a:p>
          <a:p>
            <a:pPr marL="827088" lvl="1" indent="-292100">
              <a:lnSpc>
                <a:spcPct val="100000"/>
              </a:lnSpc>
              <a:spcBef>
                <a:spcPts val="300"/>
              </a:spcBef>
              <a:spcAft>
                <a:spcPts val="300"/>
              </a:spcAft>
              <a:buFont typeface="Courier New" panose="02070309020205020404" pitchFamily="49" charset="0"/>
              <a:buChar char="o"/>
            </a:pPr>
            <a:endParaRPr lang="en-US" sz="2200" dirty="0">
              <a:solidFill>
                <a:schemeClr val="tx1"/>
              </a:solidFill>
            </a:endParaRPr>
          </a:p>
          <a:p>
            <a:pPr marL="534988" indent="-398463">
              <a:lnSpc>
                <a:spcPct val="100000"/>
              </a:lnSpc>
              <a:spcBef>
                <a:spcPts val="300"/>
              </a:spcBef>
              <a:spcAft>
                <a:spcPts val="300"/>
              </a:spcAft>
              <a:buFont typeface="Wingdings" charset="2"/>
              <a:buChar char="q"/>
            </a:pPr>
            <a:r>
              <a:rPr lang="en-US" sz="2200" b="1" dirty="0">
                <a:solidFill>
                  <a:schemeClr val="tx1"/>
                </a:solidFill>
              </a:rPr>
              <a:t>Polishing tools</a:t>
            </a:r>
          </a:p>
          <a:p>
            <a:pPr marL="827088" lvl="1" indent="-292100">
              <a:lnSpc>
                <a:spcPct val="100000"/>
              </a:lnSpc>
              <a:spcBef>
                <a:spcPts val="300"/>
              </a:spcBef>
              <a:spcAft>
                <a:spcPts val="300"/>
              </a:spcAft>
              <a:buFont typeface="Courier New" panose="02070309020205020404" pitchFamily="49" charset="0"/>
              <a:buChar char="o"/>
            </a:pPr>
            <a:r>
              <a:rPr lang="en-US" sz="2200" dirty="0"/>
              <a:t>Nanopolish</a:t>
            </a:r>
          </a:p>
          <a:p>
            <a:pPr marL="1009650" lvl="2" indent="-200025">
              <a:lnSpc>
                <a:spcPct val="100000"/>
              </a:lnSpc>
              <a:spcBef>
                <a:spcPts val="300"/>
              </a:spcBef>
              <a:spcAft>
                <a:spcPts val="300"/>
              </a:spcAft>
              <a:buFont typeface="Wingdings" pitchFamily="2" charset="2"/>
              <a:buChar char="§"/>
            </a:pPr>
            <a:r>
              <a:rPr lang="en-US" sz="2000" dirty="0"/>
              <a:t>HMM-based approach for polishing</a:t>
            </a:r>
            <a:endParaRPr lang="en-US" sz="2200" dirty="0"/>
          </a:p>
          <a:p>
            <a:pPr marL="827088" lvl="1" indent="-292100">
              <a:lnSpc>
                <a:spcPct val="100000"/>
              </a:lnSpc>
              <a:spcBef>
                <a:spcPts val="300"/>
              </a:spcBef>
              <a:spcAft>
                <a:spcPts val="300"/>
              </a:spcAft>
              <a:buFont typeface="Courier New" panose="02070309020205020404" pitchFamily="49" charset="0"/>
              <a:buChar char="o"/>
            </a:pPr>
            <a:r>
              <a:rPr lang="en-US" sz="2200" dirty="0"/>
              <a:t>Racon</a:t>
            </a:r>
          </a:p>
          <a:p>
            <a:pPr marL="1009650" lvl="2" indent="-200025">
              <a:lnSpc>
                <a:spcPct val="100000"/>
              </a:lnSpc>
              <a:spcBef>
                <a:spcPts val="300"/>
              </a:spcBef>
              <a:spcAft>
                <a:spcPts val="300"/>
              </a:spcAft>
              <a:buFont typeface="Wingdings" pitchFamily="2" charset="2"/>
              <a:buChar char="§"/>
            </a:pPr>
            <a:r>
              <a:rPr lang="en-US" sz="2000" dirty="0"/>
              <a:t>Alignment graph-based approach for polishing</a:t>
            </a:r>
          </a:p>
        </p:txBody>
      </p:sp>
      <p:sp>
        <p:nvSpPr>
          <p:cNvPr id="4" name="Slide Number Placeholder 3"/>
          <p:cNvSpPr>
            <a:spLocks noGrp="1"/>
          </p:cNvSpPr>
          <p:nvPr>
            <p:ph type="sldNum" sz="quarter" idx="10"/>
          </p:nvPr>
        </p:nvSpPr>
        <p:spPr/>
        <p:txBody>
          <a:bodyPr/>
          <a:lstStyle/>
          <a:p>
            <a:fld id="{C56C0957-1248-5A44-8C69-001B17EA42C9}" type="slidenum">
              <a:rPr lang="en-US" smtClean="0"/>
              <a:pPr/>
              <a:t>59</a:t>
            </a:fld>
            <a:endParaRPr lang="en-US" dirty="0"/>
          </a:p>
        </p:txBody>
      </p:sp>
    </p:spTree>
    <p:extLst>
      <p:ext uri="{BB962C8B-B14F-4D97-AF65-F5344CB8AC3E}">
        <p14:creationId xmlns:p14="http://schemas.microsoft.com/office/powerpoint/2010/main" val="375587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Nanopore Sequencing</a:t>
            </a:r>
          </a:p>
        </p:txBody>
      </p:sp>
      <p:sp>
        <p:nvSpPr>
          <p:cNvPr id="3" name="TextBox 2"/>
          <p:cNvSpPr txBox="1"/>
          <p:nvPr/>
        </p:nvSpPr>
        <p:spPr>
          <a:xfrm>
            <a:off x="1881809" y="2014330"/>
            <a:ext cx="184731"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849" y="3903524"/>
            <a:ext cx="5170302" cy="2268675"/>
          </a:xfrm>
          <a:prstGeom prst="rect">
            <a:avLst/>
          </a:prstGeom>
        </p:spPr>
      </p:pic>
      <p:sp>
        <p:nvSpPr>
          <p:cNvPr id="5" name="Content Placeholder 2"/>
          <p:cNvSpPr txBox="1">
            <a:spLocks/>
          </p:cNvSpPr>
          <p:nvPr/>
        </p:nvSpPr>
        <p:spPr>
          <a:xfrm>
            <a:off x="822959" y="1381545"/>
            <a:ext cx="7543801" cy="46653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23007" indent="-342900" algn="just">
              <a:lnSpc>
                <a:spcPct val="100000"/>
              </a:lnSpc>
              <a:spcBef>
                <a:spcPts val="200"/>
              </a:spcBef>
              <a:buFont typeface="Wingdings" pitchFamily="2" charset="2"/>
              <a:buChar char="q"/>
            </a:pPr>
            <a:r>
              <a:rPr lang="en-US" sz="2100" b="1" dirty="0">
                <a:solidFill>
                  <a:schemeClr val="tx1"/>
                </a:solidFill>
                <a:ea typeface="Century" charset="0"/>
                <a:cs typeface="Century" charset="0"/>
              </a:rPr>
              <a:t>Nanopore</a:t>
            </a:r>
            <a:r>
              <a:rPr lang="en-US" sz="2100" dirty="0">
                <a:solidFill>
                  <a:schemeClr val="tx1"/>
                </a:solidFill>
                <a:ea typeface="Century" charset="0"/>
                <a:cs typeface="Century" charset="0"/>
              </a:rPr>
              <a:t> is a nano-scale hole. </a:t>
            </a:r>
          </a:p>
          <a:p>
            <a:pPr marL="423007" indent="-342900" algn="just">
              <a:lnSpc>
                <a:spcPct val="100000"/>
              </a:lnSpc>
              <a:spcBef>
                <a:spcPts val="200"/>
              </a:spcBef>
              <a:buFont typeface="Wingdings" pitchFamily="2" charset="2"/>
              <a:buChar char="q"/>
            </a:pPr>
            <a:r>
              <a:rPr lang="en-US" sz="2100" dirty="0">
                <a:solidFill>
                  <a:schemeClr val="tx1"/>
                </a:solidFill>
                <a:ea typeface="Century" charset="0"/>
                <a:cs typeface="Century" charset="0"/>
              </a:rPr>
              <a:t>In nanopore sequencers, an </a:t>
            </a:r>
            <a:r>
              <a:rPr lang="en-US" sz="2100" b="1" dirty="0">
                <a:solidFill>
                  <a:schemeClr val="tx1"/>
                </a:solidFill>
                <a:ea typeface="Century" charset="0"/>
                <a:cs typeface="Century" charset="0"/>
              </a:rPr>
              <a:t>ionic current </a:t>
            </a:r>
            <a:r>
              <a:rPr lang="en-US" sz="2100" dirty="0">
                <a:solidFill>
                  <a:schemeClr val="tx1"/>
                </a:solidFill>
                <a:ea typeface="Century" charset="0"/>
                <a:cs typeface="Century" charset="0"/>
              </a:rPr>
              <a:t>passes through the nanopores.  </a:t>
            </a:r>
          </a:p>
          <a:p>
            <a:pPr marL="423007" indent="-342900" algn="just">
              <a:lnSpc>
                <a:spcPct val="100000"/>
              </a:lnSpc>
              <a:spcBef>
                <a:spcPts val="200"/>
              </a:spcBef>
              <a:buFont typeface="Wingdings" pitchFamily="2" charset="2"/>
              <a:buChar char="q"/>
            </a:pPr>
            <a:r>
              <a:rPr lang="en-US" sz="2100" dirty="0">
                <a:solidFill>
                  <a:schemeClr val="tx1"/>
                </a:solidFill>
                <a:ea typeface="Century" charset="0"/>
                <a:cs typeface="Century" charset="0"/>
              </a:rPr>
              <a:t>When the  DNA strand passes through the nanopore, the  sequencer  measures the </a:t>
            </a:r>
            <a:r>
              <a:rPr lang="en-US" sz="2100" b="1" dirty="0">
                <a:solidFill>
                  <a:schemeClr val="tx1"/>
                </a:solidFill>
                <a:ea typeface="Century" charset="0"/>
                <a:cs typeface="Century" charset="0"/>
              </a:rPr>
              <a:t>change in current</a:t>
            </a:r>
            <a:r>
              <a:rPr lang="en-US" sz="2100" dirty="0">
                <a:solidFill>
                  <a:schemeClr val="tx1"/>
                </a:solidFill>
                <a:ea typeface="Century" charset="0"/>
                <a:cs typeface="Century" charset="0"/>
              </a:rPr>
              <a:t>. </a:t>
            </a:r>
          </a:p>
          <a:p>
            <a:pPr marL="423007" indent="-342900" algn="just">
              <a:lnSpc>
                <a:spcPct val="100000"/>
              </a:lnSpc>
              <a:spcBef>
                <a:spcPts val="200"/>
              </a:spcBef>
              <a:buFont typeface="Wingdings" pitchFamily="2" charset="2"/>
              <a:buChar char="q"/>
            </a:pPr>
            <a:r>
              <a:rPr lang="en-US" sz="2100" dirty="0">
                <a:solidFill>
                  <a:schemeClr val="tx1"/>
                </a:solidFill>
                <a:ea typeface="Century" charset="0"/>
                <a:cs typeface="Century" charset="0"/>
              </a:rPr>
              <a:t>This  change is used to identify  the  bases in the strand with the help of </a:t>
            </a:r>
            <a:r>
              <a:rPr lang="en-US" sz="2100" b="1" dirty="0">
                <a:solidFill>
                  <a:schemeClr val="tx1"/>
                </a:solidFill>
                <a:ea typeface="Century" charset="0"/>
                <a:cs typeface="Century" charset="0"/>
              </a:rPr>
              <a:t>different electrochemical structures</a:t>
            </a:r>
            <a:r>
              <a:rPr lang="en-US" sz="2100" dirty="0">
                <a:solidFill>
                  <a:schemeClr val="tx1"/>
                </a:solidFill>
                <a:ea typeface="Century" charset="0"/>
                <a:cs typeface="Century" charset="0"/>
              </a:rPr>
              <a:t> of the different bases.</a:t>
            </a:r>
            <a:endParaRPr lang="en-US" sz="2100" dirty="0"/>
          </a:p>
          <a:p>
            <a:pPr marL="719138" indent="-354013" algn="just">
              <a:buFont typeface="Wingdings" charset="2"/>
              <a:buChar char="q"/>
            </a:pPr>
            <a:endParaRPr lang="en-US" dirty="0"/>
          </a:p>
        </p:txBody>
      </p:sp>
      <p:sp>
        <p:nvSpPr>
          <p:cNvPr id="6" name="Slide Number Placeholder 5"/>
          <p:cNvSpPr>
            <a:spLocks noGrp="1"/>
          </p:cNvSpPr>
          <p:nvPr>
            <p:ph type="sldNum" sz="quarter" idx="10"/>
          </p:nvPr>
        </p:nvSpPr>
        <p:spPr/>
        <p:txBody>
          <a:bodyPr/>
          <a:lstStyle/>
          <a:p>
            <a:fld id="{C56C0957-1248-5A44-8C69-001B17EA42C9}" type="slidenum">
              <a:rPr lang="en-US" smtClean="0"/>
              <a:pPr/>
              <a:t>6</a:t>
            </a:fld>
            <a:endParaRPr lang="en-US" dirty="0"/>
          </a:p>
        </p:txBody>
      </p:sp>
    </p:spTree>
    <p:extLst>
      <p:ext uri="{BB962C8B-B14F-4D97-AF65-F5344CB8AC3E}">
        <p14:creationId xmlns:p14="http://schemas.microsoft.com/office/powerpoint/2010/main" val="278634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0F66-A6C3-A44D-A968-368401518C9C}"/>
              </a:ext>
            </a:extLst>
          </p:cNvPr>
          <p:cNvSpPr>
            <a:spLocks noGrp="1"/>
          </p:cNvSpPr>
          <p:nvPr>
            <p:ph type="title"/>
          </p:nvPr>
        </p:nvSpPr>
        <p:spPr/>
        <p:txBody>
          <a:bodyPr>
            <a:noAutofit/>
          </a:bodyPr>
          <a:lstStyle/>
          <a:p>
            <a:r>
              <a:rPr lang="en-US" sz="3800" dirty="0"/>
              <a:t>Read Mapping &amp; Polishing – Accuracy</a:t>
            </a:r>
          </a:p>
        </p:txBody>
      </p:sp>
      <p:sp>
        <p:nvSpPr>
          <p:cNvPr id="4" name="Slide Number Placeholder 3">
            <a:extLst>
              <a:ext uri="{FF2B5EF4-FFF2-40B4-BE49-F238E27FC236}">
                <a16:creationId xmlns:a16="http://schemas.microsoft.com/office/drawing/2014/main" id="{4F32B8E7-9397-7548-A1ED-863BC981E117}"/>
              </a:ext>
            </a:extLst>
          </p:cNvPr>
          <p:cNvSpPr>
            <a:spLocks noGrp="1"/>
          </p:cNvSpPr>
          <p:nvPr>
            <p:ph type="sldNum" sz="quarter" idx="10"/>
          </p:nvPr>
        </p:nvSpPr>
        <p:spPr/>
        <p:txBody>
          <a:bodyPr/>
          <a:lstStyle/>
          <a:p>
            <a:fld id="{C56C0957-1248-5A44-8C69-001B17EA42C9}" type="slidenum">
              <a:rPr lang="en-US" smtClean="0"/>
              <a:pPr/>
              <a:t>60</a:t>
            </a:fld>
            <a:endParaRPr lang="en-US" dirty="0"/>
          </a:p>
        </p:txBody>
      </p:sp>
      <p:sp>
        <p:nvSpPr>
          <p:cNvPr id="5" name="TextBox 4">
            <a:extLst>
              <a:ext uri="{FF2B5EF4-FFF2-40B4-BE49-F238E27FC236}">
                <a16:creationId xmlns:a16="http://schemas.microsoft.com/office/drawing/2014/main" id="{8707F892-7914-DC4E-A148-D1DD9CA94D3D}"/>
              </a:ext>
            </a:extLst>
          </p:cNvPr>
          <p:cNvSpPr txBox="1"/>
          <p:nvPr/>
        </p:nvSpPr>
        <p:spPr>
          <a:xfrm>
            <a:off x="480060" y="1689115"/>
            <a:ext cx="8229600" cy="2259758"/>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11: </a:t>
            </a:r>
            <a:r>
              <a:rPr lang="en-US" sz="2400" i="1" dirty="0">
                <a:solidFill>
                  <a:schemeClr val="tx1">
                    <a:lumMod val="75000"/>
                    <a:lumOff val="25000"/>
                  </a:schemeClr>
                </a:solidFill>
              </a:rPr>
              <a:t>Both Nanopolish and Racon significantly increase the accuracy of the draft assemblies.</a:t>
            </a:r>
          </a:p>
          <a:p>
            <a:pPr algn="ctr"/>
            <a:r>
              <a:rPr lang="en-US" sz="2000" dirty="0">
                <a:solidFill>
                  <a:schemeClr val="tx1">
                    <a:lumMod val="75000"/>
                    <a:lumOff val="25000"/>
                  </a:schemeClr>
                </a:solidFill>
              </a:rPr>
              <a:t>For example, Nanopolish increases the identity and coverage of the draft assembly generated with the </a:t>
            </a:r>
            <a:r>
              <a:rPr lang="en-US" sz="2000" dirty="0" err="1">
                <a:solidFill>
                  <a:schemeClr val="tx1">
                    <a:lumMod val="75000"/>
                    <a:lumOff val="25000"/>
                  </a:schemeClr>
                </a:solidFill>
              </a:rPr>
              <a:t>Metrichor+Minimap+Miniasm</a:t>
            </a:r>
            <a:r>
              <a:rPr lang="en-US" sz="2000" dirty="0">
                <a:solidFill>
                  <a:schemeClr val="tx1">
                    <a:lumMod val="75000"/>
                    <a:lumOff val="25000"/>
                  </a:schemeClr>
                </a:solidFill>
              </a:rPr>
              <a:t> pipeline from 87.71% and 94.85%, respectively, to 92.33% and 96.31%. </a:t>
            </a:r>
          </a:p>
          <a:p>
            <a:pPr algn="ctr"/>
            <a:r>
              <a:rPr lang="en-US" sz="2000" dirty="0">
                <a:solidFill>
                  <a:schemeClr val="tx1">
                    <a:lumMod val="75000"/>
                    <a:lumOff val="25000"/>
                  </a:schemeClr>
                </a:solidFill>
              </a:rPr>
              <a:t>Similarly, Racon increases them to 97.70% and 99.91%, respectively.</a:t>
            </a:r>
          </a:p>
        </p:txBody>
      </p:sp>
      <p:sp>
        <p:nvSpPr>
          <p:cNvPr id="6" name="TextBox 5">
            <a:extLst>
              <a:ext uri="{FF2B5EF4-FFF2-40B4-BE49-F238E27FC236}">
                <a16:creationId xmlns:a16="http://schemas.microsoft.com/office/drawing/2014/main" id="{D16B13C0-49CE-DD49-B375-F1F3B9726C1D}"/>
              </a:ext>
            </a:extLst>
          </p:cNvPr>
          <p:cNvSpPr txBox="1"/>
          <p:nvPr/>
        </p:nvSpPr>
        <p:spPr>
          <a:xfrm>
            <a:off x="480060" y="4760039"/>
            <a:ext cx="8229600" cy="897683"/>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12: </a:t>
            </a:r>
            <a:r>
              <a:rPr lang="en-US" sz="2400" i="1" dirty="0">
                <a:solidFill>
                  <a:schemeClr val="tx1">
                    <a:lumMod val="75000"/>
                    <a:lumOff val="25000"/>
                  </a:schemeClr>
                </a:solidFill>
              </a:rPr>
              <a:t>For Racon, the choice of read mapper does not affect the accuracy of the polishing step.</a:t>
            </a:r>
          </a:p>
        </p:txBody>
      </p:sp>
    </p:spTree>
    <p:extLst>
      <p:ext uri="{BB962C8B-B14F-4D97-AF65-F5344CB8AC3E}">
        <p14:creationId xmlns:p14="http://schemas.microsoft.com/office/powerpoint/2010/main" val="356443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0F66-A6C3-A44D-A968-368401518C9C}"/>
              </a:ext>
            </a:extLst>
          </p:cNvPr>
          <p:cNvSpPr>
            <a:spLocks noGrp="1"/>
          </p:cNvSpPr>
          <p:nvPr>
            <p:ph type="title"/>
          </p:nvPr>
        </p:nvSpPr>
        <p:spPr/>
        <p:txBody>
          <a:bodyPr>
            <a:normAutofit fontScale="90000"/>
          </a:bodyPr>
          <a:lstStyle/>
          <a:p>
            <a:r>
              <a:rPr lang="en-US" sz="4200" dirty="0"/>
              <a:t>Read Mapping</a:t>
            </a:r>
            <a:r>
              <a:rPr lang="en-US" sz="4400" dirty="0"/>
              <a:t> &amp; Polishing – </a:t>
            </a:r>
            <a:r>
              <a:rPr lang="en-US" sz="4200" dirty="0"/>
              <a:t>Speed</a:t>
            </a:r>
          </a:p>
        </p:txBody>
      </p:sp>
      <p:sp>
        <p:nvSpPr>
          <p:cNvPr id="4" name="Slide Number Placeholder 3">
            <a:extLst>
              <a:ext uri="{FF2B5EF4-FFF2-40B4-BE49-F238E27FC236}">
                <a16:creationId xmlns:a16="http://schemas.microsoft.com/office/drawing/2014/main" id="{4F32B8E7-9397-7548-A1ED-863BC981E117}"/>
              </a:ext>
            </a:extLst>
          </p:cNvPr>
          <p:cNvSpPr>
            <a:spLocks noGrp="1"/>
          </p:cNvSpPr>
          <p:nvPr>
            <p:ph type="sldNum" sz="quarter" idx="10"/>
          </p:nvPr>
        </p:nvSpPr>
        <p:spPr/>
        <p:txBody>
          <a:bodyPr/>
          <a:lstStyle/>
          <a:p>
            <a:fld id="{C56C0957-1248-5A44-8C69-001B17EA42C9}" type="slidenum">
              <a:rPr lang="en-US" smtClean="0"/>
              <a:pPr/>
              <a:t>61</a:t>
            </a:fld>
            <a:endParaRPr lang="en-US" dirty="0"/>
          </a:p>
        </p:txBody>
      </p:sp>
      <p:sp>
        <p:nvSpPr>
          <p:cNvPr id="5" name="TextBox 4">
            <a:extLst>
              <a:ext uri="{FF2B5EF4-FFF2-40B4-BE49-F238E27FC236}">
                <a16:creationId xmlns:a16="http://schemas.microsoft.com/office/drawing/2014/main" id="{C4747FCB-CEBA-7740-A915-E9B49F4914A9}"/>
              </a:ext>
            </a:extLst>
          </p:cNvPr>
          <p:cNvSpPr txBox="1"/>
          <p:nvPr/>
        </p:nvSpPr>
        <p:spPr>
          <a:xfrm>
            <a:off x="480060" y="1529539"/>
            <a:ext cx="8229600" cy="2259758"/>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13: </a:t>
            </a:r>
            <a:r>
              <a:rPr lang="en-US" sz="2400" i="1" dirty="0">
                <a:solidFill>
                  <a:schemeClr val="tx1">
                    <a:lumMod val="75000"/>
                    <a:lumOff val="25000"/>
                  </a:schemeClr>
                </a:solidFill>
              </a:rPr>
              <a:t>Nanopolish is computationally much more intensive and thus greatly slower than Racon.</a:t>
            </a:r>
          </a:p>
          <a:p>
            <a:pPr algn="ctr"/>
            <a:r>
              <a:rPr lang="en-US" sz="2000" dirty="0">
                <a:solidFill>
                  <a:schemeClr val="tx1">
                    <a:lumMod val="75000"/>
                    <a:lumOff val="25000"/>
                  </a:schemeClr>
                </a:solidFill>
              </a:rPr>
              <a:t>Nanopolish runs take days to complete whereas Racon runs take minutes. This is mainly because Nanopolish works on each base individually, whereas Racon works on the windows. Since each window is much longer (i.e., 20kb) than a single base, the computational workload is greatly smaller in Racon. </a:t>
            </a:r>
          </a:p>
        </p:txBody>
      </p:sp>
      <p:sp>
        <p:nvSpPr>
          <p:cNvPr id="6" name="TextBox 5">
            <a:extLst>
              <a:ext uri="{FF2B5EF4-FFF2-40B4-BE49-F238E27FC236}">
                <a16:creationId xmlns:a16="http://schemas.microsoft.com/office/drawing/2014/main" id="{DEEF9E3E-C50B-6D4B-BE61-9AAE53626F2C}"/>
              </a:ext>
            </a:extLst>
          </p:cNvPr>
          <p:cNvSpPr txBox="1"/>
          <p:nvPr/>
        </p:nvSpPr>
        <p:spPr>
          <a:xfrm>
            <a:off x="480060" y="4022582"/>
            <a:ext cx="8229600" cy="1919239"/>
          </a:xfrm>
          <a:prstGeom prst="roundRect">
            <a:avLst/>
          </a:prstGeom>
          <a:solidFill>
            <a:schemeClr val="accent3">
              <a:lumMod val="40000"/>
              <a:lumOff val="60000"/>
            </a:schemeClr>
          </a:solidFill>
          <a:ln w="28575">
            <a:solidFill>
              <a:srgbClr val="0070C0"/>
            </a:solidFill>
          </a:ln>
        </p:spPr>
        <p:txBody>
          <a:bodyPr wrap="square" lIns="36000" tIns="36000" rIns="36000" bIns="36000" rtlCol="0">
            <a:spAutoFit/>
          </a:bodyPr>
          <a:lstStyle/>
          <a:p>
            <a:pPr algn="ctr"/>
            <a:r>
              <a:rPr lang="en-US" sz="2400" b="1" dirty="0">
                <a:solidFill>
                  <a:schemeClr val="tx1">
                    <a:lumMod val="75000"/>
                    <a:lumOff val="25000"/>
                  </a:schemeClr>
                </a:solidFill>
              </a:rPr>
              <a:t>Observation 14: </a:t>
            </a:r>
            <a:r>
              <a:rPr lang="en-US" sz="2400" i="1" dirty="0">
                <a:solidFill>
                  <a:schemeClr val="tx1">
                    <a:lumMod val="75000"/>
                    <a:lumOff val="25000"/>
                  </a:schemeClr>
                </a:solidFill>
              </a:rPr>
              <a:t>BWA-MEM is computationally more expensive than Minimap.</a:t>
            </a:r>
          </a:p>
          <a:p>
            <a:pPr algn="ctr"/>
            <a:r>
              <a:rPr lang="en-US" sz="2000" dirty="0">
                <a:solidFill>
                  <a:schemeClr val="tx1">
                    <a:lumMod val="75000"/>
                    <a:lumOff val="25000"/>
                  </a:schemeClr>
                </a:solidFill>
              </a:rPr>
              <a:t>Although the choice of BWA-MEM and Minimap for the read mapping step does not affect the accuracy of the polishing step, these two tools have a significant difference in performance.</a:t>
            </a:r>
          </a:p>
        </p:txBody>
      </p:sp>
    </p:spTree>
    <p:extLst>
      <p:ext uri="{BB962C8B-B14F-4D97-AF65-F5344CB8AC3E}">
        <p14:creationId xmlns:p14="http://schemas.microsoft.com/office/powerpoint/2010/main" val="94679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A905-8187-904F-AAB5-DC19AA29AEFE}"/>
              </a:ext>
            </a:extLst>
          </p:cNvPr>
          <p:cNvSpPr>
            <a:spLocks noGrp="1"/>
          </p:cNvSpPr>
          <p:nvPr>
            <p:ph type="title"/>
          </p:nvPr>
        </p:nvSpPr>
        <p:spPr/>
        <p:txBody>
          <a:bodyPr/>
          <a:lstStyle/>
          <a:p>
            <a:r>
              <a:rPr lang="en-US" dirty="0"/>
              <a:t>Why Nanopore Sequencing?</a:t>
            </a:r>
          </a:p>
        </p:txBody>
      </p:sp>
      <p:sp>
        <p:nvSpPr>
          <p:cNvPr id="3" name="Content Placeholder 2">
            <a:extLst>
              <a:ext uri="{FF2B5EF4-FFF2-40B4-BE49-F238E27FC236}">
                <a16:creationId xmlns:a16="http://schemas.microsoft.com/office/drawing/2014/main" id="{DA1131D8-5659-D443-80C3-D25D9687434B}"/>
              </a:ext>
            </a:extLst>
          </p:cNvPr>
          <p:cNvSpPr>
            <a:spLocks noGrp="1"/>
          </p:cNvSpPr>
          <p:nvPr>
            <p:ph idx="1"/>
          </p:nvPr>
        </p:nvSpPr>
        <p:spPr>
          <a:xfrm>
            <a:off x="822959" y="1539137"/>
            <a:ext cx="3642361" cy="4467117"/>
          </a:xfrm>
        </p:spPr>
        <p:txBody>
          <a:bodyPr>
            <a:noAutofit/>
          </a:bodyPr>
          <a:lstStyle/>
          <a:p>
            <a:pPr algn="ctr">
              <a:spcAft>
                <a:spcPts val="800"/>
              </a:spcAft>
            </a:pPr>
            <a:r>
              <a:rPr lang="en-US" b="1" dirty="0"/>
              <a:t>Nanopore Sequencing Technology</a:t>
            </a:r>
            <a:endParaRPr lang="en-US" sz="1000" dirty="0"/>
          </a:p>
          <a:p>
            <a:pPr marL="542925" indent="-407988" fontAlgn="auto">
              <a:lnSpc>
                <a:spcPct val="114000"/>
              </a:lnSpc>
              <a:spcBef>
                <a:spcPts val="0"/>
              </a:spcBef>
              <a:spcAft>
                <a:spcPts val="0"/>
              </a:spcAft>
              <a:buFont typeface="Wingdings" pitchFamily="2" charset="2"/>
              <a:buChar char="q"/>
            </a:pPr>
            <a:r>
              <a:rPr lang="en-US" sz="1800" dirty="0"/>
              <a:t>Do </a:t>
            </a:r>
            <a:r>
              <a:rPr lang="en-US" sz="1800" i="1" dirty="0"/>
              <a:t>not</a:t>
            </a:r>
            <a:r>
              <a:rPr lang="en-US" sz="1800" dirty="0"/>
              <a:t> require an amplification step before the sequencing process,</a:t>
            </a:r>
          </a:p>
          <a:p>
            <a:pPr marL="542925" indent="-407988">
              <a:lnSpc>
                <a:spcPct val="114000"/>
              </a:lnSpc>
              <a:spcBef>
                <a:spcPts val="0"/>
              </a:spcBef>
              <a:spcAft>
                <a:spcPts val="0"/>
              </a:spcAft>
              <a:buFont typeface="Wingdings" pitchFamily="2" charset="2"/>
              <a:buChar char="q"/>
            </a:pPr>
            <a:r>
              <a:rPr lang="en-US" sz="1800" dirty="0"/>
              <a:t>Do </a:t>
            </a:r>
            <a:r>
              <a:rPr lang="en-US" sz="1800" i="1" dirty="0"/>
              <a:t>not</a:t>
            </a:r>
            <a:r>
              <a:rPr lang="en-US" sz="1800" dirty="0"/>
              <a:t> require any labeling of the DNA or nucleotide for detection during sequencing, </a:t>
            </a:r>
          </a:p>
          <a:p>
            <a:pPr marL="542925" indent="-407988" fontAlgn="auto">
              <a:lnSpc>
                <a:spcPct val="114000"/>
              </a:lnSpc>
              <a:spcBef>
                <a:spcPts val="0"/>
              </a:spcBef>
              <a:spcAft>
                <a:spcPts val="0"/>
              </a:spcAft>
              <a:buFont typeface="Wingdings" pitchFamily="2" charset="2"/>
              <a:buChar char="q"/>
            </a:pPr>
            <a:r>
              <a:rPr lang="en-US" sz="1800" dirty="0"/>
              <a:t>Allow sequencing of </a:t>
            </a:r>
            <a:r>
              <a:rPr lang="en-US" sz="1800" b="1" dirty="0">
                <a:solidFill>
                  <a:srgbClr val="0070C0"/>
                </a:solidFill>
              </a:rPr>
              <a:t>very long reads</a:t>
            </a:r>
            <a:r>
              <a:rPr lang="en-US" sz="1800" dirty="0"/>
              <a:t>, and </a:t>
            </a:r>
          </a:p>
          <a:p>
            <a:pPr marL="542925" indent="-407988" fontAlgn="auto">
              <a:lnSpc>
                <a:spcPct val="114000"/>
              </a:lnSpc>
              <a:spcBef>
                <a:spcPts val="0"/>
              </a:spcBef>
              <a:spcAft>
                <a:spcPts val="0"/>
              </a:spcAft>
              <a:buFont typeface="Wingdings" pitchFamily="2" charset="2"/>
              <a:buChar char="q"/>
            </a:pPr>
            <a:r>
              <a:rPr lang="en-US" sz="1800" dirty="0"/>
              <a:t>Provide </a:t>
            </a:r>
            <a:r>
              <a:rPr lang="en-US" sz="1800" dirty="0">
                <a:solidFill>
                  <a:srgbClr val="0070C0"/>
                </a:solidFill>
              </a:rPr>
              <a:t>portability</a:t>
            </a:r>
            <a:r>
              <a:rPr lang="en-US" sz="1800" dirty="0"/>
              <a:t>, </a:t>
            </a:r>
            <a:r>
              <a:rPr lang="en-US" sz="1800" dirty="0">
                <a:solidFill>
                  <a:srgbClr val="0070C0"/>
                </a:solidFill>
              </a:rPr>
              <a:t>low cost </a:t>
            </a:r>
            <a:r>
              <a:rPr lang="en-US" sz="1800" dirty="0"/>
              <a:t>and </a:t>
            </a:r>
            <a:r>
              <a:rPr lang="en-US" sz="1800" dirty="0">
                <a:solidFill>
                  <a:srgbClr val="0070C0"/>
                </a:solidFill>
              </a:rPr>
              <a:t>high throughput</a:t>
            </a:r>
            <a:r>
              <a:rPr lang="en-US" sz="1800" dirty="0"/>
              <a:t>. </a:t>
            </a:r>
            <a:endParaRPr lang="en-US" sz="1800" b="1" dirty="0"/>
          </a:p>
          <a:p>
            <a:pPr marL="542925" indent="-407988">
              <a:lnSpc>
                <a:spcPct val="114000"/>
              </a:lnSpc>
              <a:spcBef>
                <a:spcPts val="0"/>
              </a:spcBef>
              <a:spcAft>
                <a:spcPts val="0"/>
              </a:spcAft>
              <a:buFont typeface="Wingdings" pitchFamily="2" charset="2"/>
              <a:buChar char="q"/>
            </a:pPr>
            <a:r>
              <a:rPr lang="en-US" sz="1800" dirty="0"/>
              <a:t>One major drawback: </a:t>
            </a:r>
            <a:r>
              <a:rPr lang="en-US" sz="1800" dirty="0">
                <a:solidFill>
                  <a:srgbClr val="C00000"/>
                </a:solidFill>
              </a:rPr>
              <a:t>high error rates  (∽10-15%)</a:t>
            </a:r>
          </a:p>
        </p:txBody>
      </p:sp>
      <p:sp>
        <p:nvSpPr>
          <p:cNvPr id="4" name="Slide Number Placeholder 3">
            <a:extLst>
              <a:ext uri="{FF2B5EF4-FFF2-40B4-BE49-F238E27FC236}">
                <a16:creationId xmlns:a16="http://schemas.microsoft.com/office/drawing/2014/main" id="{731F7124-9801-D34B-94AF-24AB25D67635}"/>
              </a:ext>
            </a:extLst>
          </p:cNvPr>
          <p:cNvSpPr>
            <a:spLocks noGrp="1"/>
          </p:cNvSpPr>
          <p:nvPr>
            <p:ph type="sldNum" sz="quarter" idx="10"/>
          </p:nvPr>
        </p:nvSpPr>
        <p:spPr/>
        <p:txBody>
          <a:bodyPr/>
          <a:lstStyle/>
          <a:p>
            <a:fld id="{C56C0957-1248-5A44-8C69-001B17EA42C9}" type="slidenum">
              <a:rPr lang="en-US" smtClean="0"/>
              <a:pPr/>
              <a:t>7</a:t>
            </a:fld>
            <a:endParaRPr lang="en-US" dirty="0"/>
          </a:p>
        </p:txBody>
      </p:sp>
      <p:sp>
        <p:nvSpPr>
          <p:cNvPr id="6" name="Content Placeholder 2">
            <a:extLst>
              <a:ext uri="{FF2B5EF4-FFF2-40B4-BE49-F238E27FC236}">
                <a16:creationId xmlns:a16="http://schemas.microsoft.com/office/drawing/2014/main" id="{AF90A773-F584-7341-A231-0236E6B16CF4}"/>
              </a:ext>
            </a:extLst>
          </p:cNvPr>
          <p:cNvSpPr txBox="1">
            <a:spLocks/>
          </p:cNvSpPr>
          <p:nvPr/>
        </p:nvSpPr>
        <p:spPr>
          <a:xfrm>
            <a:off x="4724399" y="1539137"/>
            <a:ext cx="3642361" cy="446711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spcAft>
                <a:spcPts val="800"/>
              </a:spcAft>
            </a:pPr>
            <a:r>
              <a:rPr lang="en-US" b="1" dirty="0"/>
              <a:t>(Prior) High-Throughput Sequencing Technologies</a:t>
            </a:r>
            <a:endParaRPr lang="en-US" sz="1000" dirty="0"/>
          </a:p>
          <a:p>
            <a:pPr marL="407988" indent="-317500" fontAlgn="auto">
              <a:lnSpc>
                <a:spcPct val="100000"/>
              </a:lnSpc>
              <a:spcBef>
                <a:spcPts val="300"/>
              </a:spcBef>
              <a:spcAft>
                <a:spcPts val="300"/>
              </a:spcAft>
              <a:buFont typeface="Wingdings" charset="2"/>
              <a:buChar char="q"/>
            </a:pPr>
            <a:r>
              <a:rPr lang="en-US" sz="1800" dirty="0"/>
              <a:t>Require an amplification step before the sequencing process,</a:t>
            </a:r>
          </a:p>
          <a:p>
            <a:pPr marL="407988" indent="-317500">
              <a:lnSpc>
                <a:spcPct val="100000"/>
              </a:lnSpc>
              <a:spcBef>
                <a:spcPts val="300"/>
              </a:spcBef>
              <a:spcAft>
                <a:spcPts val="300"/>
              </a:spcAft>
              <a:buFont typeface="Wingdings" charset="2"/>
              <a:buChar char="q"/>
            </a:pPr>
            <a:r>
              <a:rPr lang="en-US" sz="1800" dirty="0"/>
              <a:t>Require labeling of the DNA or nucleotide for detection during sequencing,</a:t>
            </a:r>
          </a:p>
          <a:p>
            <a:pPr marL="407988" indent="-317500">
              <a:lnSpc>
                <a:spcPct val="100000"/>
              </a:lnSpc>
              <a:spcBef>
                <a:spcPts val="300"/>
              </a:spcBef>
              <a:spcAft>
                <a:spcPts val="300"/>
              </a:spcAft>
              <a:buFont typeface="Wingdings" charset="2"/>
              <a:buChar char="q"/>
            </a:pPr>
            <a:r>
              <a:rPr lang="en-US" sz="1800" dirty="0"/>
              <a:t>Generate </a:t>
            </a:r>
            <a:r>
              <a:rPr lang="en-US" sz="1800" dirty="0">
                <a:solidFill>
                  <a:srgbClr val="C00000"/>
                </a:solidFill>
              </a:rPr>
              <a:t>billions of short </a:t>
            </a:r>
            <a:r>
              <a:rPr lang="en-US" sz="1800" dirty="0">
                <a:solidFill>
                  <a:schemeClr val="tx1"/>
                </a:solidFill>
              </a:rPr>
              <a:t>but</a:t>
            </a:r>
            <a:r>
              <a:rPr lang="en-US" sz="1800" dirty="0">
                <a:solidFill>
                  <a:srgbClr val="C00000"/>
                </a:solidFill>
              </a:rPr>
              <a:t> </a:t>
            </a:r>
            <a:r>
              <a:rPr lang="en-US" sz="1800" dirty="0">
                <a:solidFill>
                  <a:srgbClr val="0070C0"/>
                </a:solidFill>
              </a:rPr>
              <a:t>accurate</a:t>
            </a:r>
            <a:r>
              <a:rPr lang="en-US" sz="1800" dirty="0">
                <a:solidFill>
                  <a:srgbClr val="C00000"/>
                </a:solidFill>
              </a:rPr>
              <a:t> </a:t>
            </a:r>
            <a:r>
              <a:rPr lang="en-US" sz="1800" dirty="0">
                <a:solidFill>
                  <a:schemeClr val="tx1"/>
                </a:solidFill>
              </a:rPr>
              <a:t>reads,</a:t>
            </a:r>
          </a:p>
          <a:p>
            <a:pPr marL="407988" indent="-317500">
              <a:lnSpc>
                <a:spcPct val="100000"/>
              </a:lnSpc>
              <a:spcBef>
                <a:spcPts val="300"/>
              </a:spcBef>
              <a:spcAft>
                <a:spcPts val="300"/>
              </a:spcAft>
              <a:buFont typeface="Wingdings" charset="2"/>
              <a:buChar char="q"/>
            </a:pPr>
            <a:r>
              <a:rPr lang="en-US" sz="1800" dirty="0">
                <a:solidFill>
                  <a:schemeClr val="tx1"/>
                </a:solidFill>
              </a:rPr>
              <a:t>Provide</a:t>
            </a:r>
            <a:r>
              <a:rPr lang="en-US" sz="1800" dirty="0">
                <a:solidFill>
                  <a:srgbClr val="C00000"/>
                </a:solidFill>
              </a:rPr>
              <a:t> </a:t>
            </a:r>
            <a:r>
              <a:rPr lang="en-US" sz="1800" dirty="0">
                <a:solidFill>
                  <a:srgbClr val="0070C0"/>
                </a:solidFill>
              </a:rPr>
              <a:t>high throughput, high speed </a:t>
            </a:r>
            <a:r>
              <a:rPr lang="en-US" sz="1800" dirty="0">
                <a:solidFill>
                  <a:schemeClr val="tx1"/>
                </a:solidFill>
              </a:rPr>
              <a:t>and</a:t>
            </a:r>
            <a:r>
              <a:rPr lang="en-US" sz="1800" dirty="0">
                <a:solidFill>
                  <a:srgbClr val="0070C0"/>
                </a:solidFill>
              </a:rPr>
              <a:t> low cost,</a:t>
            </a:r>
          </a:p>
          <a:p>
            <a:pPr marL="407988" indent="-317500">
              <a:lnSpc>
                <a:spcPct val="100000"/>
              </a:lnSpc>
              <a:spcBef>
                <a:spcPts val="300"/>
              </a:spcBef>
              <a:spcAft>
                <a:spcPts val="300"/>
              </a:spcAft>
              <a:buFont typeface="Wingdings" charset="2"/>
              <a:buChar char="q"/>
            </a:pPr>
            <a:r>
              <a:rPr lang="en-US" sz="1800" dirty="0"/>
              <a:t>Suffers from </a:t>
            </a:r>
            <a:r>
              <a:rPr lang="en-US" sz="1800" dirty="0">
                <a:solidFill>
                  <a:srgbClr val="C00000"/>
                </a:solidFill>
              </a:rPr>
              <a:t>massive</a:t>
            </a:r>
            <a:r>
              <a:rPr lang="en-US" sz="1800" dirty="0"/>
              <a:t> amount of data and </a:t>
            </a:r>
            <a:r>
              <a:rPr lang="en-US" sz="1800" dirty="0">
                <a:solidFill>
                  <a:srgbClr val="C00000"/>
                </a:solidFill>
              </a:rPr>
              <a:t>short</a:t>
            </a:r>
            <a:r>
              <a:rPr lang="en-US" sz="1800" dirty="0"/>
              <a:t> reads, which poses challenges due to the </a:t>
            </a:r>
            <a:r>
              <a:rPr lang="en-US" sz="1800" dirty="0">
                <a:solidFill>
                  <a:srgbClr val="C00000"/>
                </a:solidFill>
              </a:rPr>
              <a:t>repetitive sequences </a:t>
            </a:r>
            <a:r>
              <a:rPr lang="en-US" sz="1800" dirty="0"/>
              <a:t>in the genome. </a:t>
            </a:r>
          </a:p>
        </p:txBody>
      </p:sp>
    </p:spTree>
    <p:extLst>
      <p:ext uri="{BB962C8B-B14F-4D97-AF65-F5344CB8AC3E}">
        <p14:creationId xmlns:p14="http://schemas.microsoft.com/office/powerpoint/2010/main" val="413945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Nanopore Genome Assembly Pipeline</a:t>
            </a:r>
          </a:p>
        </p:txBody>
      </p:sp>
      <p:sp>
        <p:nvSpPr>
          <p:cNvPr id="4" name="Slide Number Placeholder 3"/>
          <p:cNvSpPr>
            <a:spLocks noGrp="1"/>
          </p:cNvSpPr>
          <p:nvPr>
            <p:ph type="sldNum" sz="quarter" idx="10"/>
          </p:nvPr>
        </p:nvSpPr>
        <p:spPr/>
        <p:txBody>
          <a:bodyPr/>
          <a:lstStyle/>
          <a:p>
            <a:fld id="{C56C0957-1248-5A44-8C69-001B17EA42C9}" type="slidenum">
              <a:rPr lang="en-US" smtClean="0"/>
              <a:pPr/>
              <a:t>8</a:t>
            </a:fld>
            <a:endParaRPr lang="en-US" dirty="0"/>
          </a:p>
        </p:txBody>
      </p:sp>
      <p:sp>
        <p:nvSpPr>
          <p:cNvPr id="21" name="TextBox 20">
            <a:extLst>
              <a:ext uri="{FF2B5EF4-FFF2-40B4-BE49-F238E27FC236}">
                <a16:creationId xmlns:a16="http://schemas.microsoft.com/office/drawing/2014/main" id="{1A6071F8-582C-934F-A87B-0AD2023690CB}"/>
              </a:ext>
            </a:extLst>
          </p:cNvPr>
          <p:cNvSpPr txBox="1"/>
          <p:nvPr/>
        </p:nvSpPr>
        <p:spPr>
          <a:xfrm>
            <a:off x="2072642" y="1556011"/>
            <a:ext cx="4836155" cy="698655"/>
          </a:xfrm>
          <a:prstGeom prst="roundRect">
            <a:avLst/>
          </a:prstGeom>
          <a:solidFill>
            <a:schemeClr val="bg1"/>
          </a:solidFill>
          <a:ln w="28575">
            <a:solidFill>
              <a:srgbClr val="C00000"/>
            </a:solidFill>
          </a:ln>
        </p:spPr>
        <p:txBody>
          <a:bodyPr wrap="square" rtlCol="0" anchor="ctr" anchorCtr="0">
            <a:noAutofit/>
          </a:bodyPr>
          <a:lstStyle/>
          <a:p>
            <a:pPr algn="ctr"/>
            <a:r>
              <a:rPr lang="en-US" b="1" dirty="0">
                <a:solidFill>
                  <a:srgbClr val="C00000"/>
                </a:solidFill>
              </a:rPr>
              <a:t>Basecalling</a:t>
            </a:r>
          </a:p>
        </p:txBody>
      </p:sp>
      <p:sp>
        <p:nvSpPr>
          <p:cNvPr id="25" name="TextBox 24">
            <a:extLst>
              <a:ext uri="{FF2B5EF4-FFF2-40B4-BE49-F238E27FC236}">
                <a16:creationId xmlns:a16="http://schemas.microsoft.com/office/drawing/2014/main" id="{E960FA9F-06AB-334A-AEF3-B736D42D011C}"/>
              </a:ext>
            </a:extLst>
          </p:cNvPr>
          <p:cNvSpPr txBox="1"/>
          <p:nvPr/>
        </p:nvSpPr>
        <p:spPr>
          <a:xfrm>
            <a:off x="2072641" y="2514599"/>
            <a:ext cx="4856477" cy="694800"/>
          </a:xfrm>
          <a:prstGeom prst="roundRect">
            <a:avLst/>
          </a:prstGeom>
          <a:solidFill>
            <a:schemeClr val="bg1"/>
          </a:solidFill>
          <a:ln w="28575">
            <a:solidFill>
              <a:srgbClr val="0070C0"/>
            </a:solidFill>
          </a:ln>
        </p:spPr>
        <p:txBody>
          <a:bodyPr wrap="square" rtlCol="0" anchor="ctr" anchorCtr="0">
            <a:noAutofit/>
          </a:bodyPr>
          <a:lstStyle/>
          <a:p>
            <a:pPr algn="ctr"/>
            <a:r>
              <a:rPr lang="en-US" b="1" dirty="0">
                <a:solidFill>
                  <a:srgbClr val="0070C0"/>
                </a:solidFill>
              </a:rPr>
              <a:t>Read-to-Read Overlap Finding</a:t>
            </a:r>
          </a:p>
        </p:txBody>
      </p:sp>
      <p:sp>
        <p:nvSpPr>
          <p:cNvPr id="30" name="TextBox 29">
            <a:extLst>
              <a:ext uri="{FF2B5EF4-FFF2-40B4-BE49-F238E27FC236}">
                <a16:creationId xmlns:a16="http://schemas.microsoft.com/office/drawing/2014/main" id="{35E60C34-FEDB-0748-BB79-A32061F17469}"/>
              </a:ext>
            </a:extLst>
          </p:cNvPr>
          <p:cNvSpPr txBox="1"/>
          <p:nvPr/>
        </p:nvSpPr>
        <p:spPr>
          <a:xfrm>
            <a:off x="2072641" y="3473188"/>
            <a:ext cx="4856477" cy="694800"/>
          </a:xfrm>
          <a:prstGeom prst="roundRect">
            <a:avLst/>
          </a:prstGeom>
          <a:solidFill>
            <a:schemeClr val="bg1"/>
          </a:solidFill>
          <a:ln w="28575">
            <a:solidFill>
              <a:srgbClr val="00B050"/>
            </a:solidFill>
          </a:ln>
        </p:spPr>
        <p:txBody>
          <a:bodyPr wrap="square" rtlCol="0" anchor="ctr" anchorCtr="0">
            <a:noAutofit/>
          </a:bodyPr>
          <a:lstStyle/>
          <a:p>
            <a:pPr algn="ctr"/>
            <a:r>
              <a:rPr lang="en-US" b="1" dirty="0">
                <a:solidFill>
                  <a:srgbClr val="00B050"/>
                </a:solidFill>
              </a:rPr>
              <a:t>Assembly</a:t>
            </a:r>
          </a:p>
        </p:txBody>
      </p:sp>
      <p:sp>
        <p:nvSpPr>
          <p:cNvPr id="33" name="TextBox 32">
            <a:extLst>
              <a:ext uri="{FF2B5EF4-FFF2-40B4-BE49-F238E27FC236}">
                <a16:creationId xmlns:a16="http://schemas.microsoft.com/office/drawing/2014/main" id="{18379820-8A43-1D4B-AEEA-786B04F852C2}"/>
              </a:ext>
            </a:extLst>
          </p:cNvPr>
          <p:cNvSpPr txBox="1"/>
          <p:nvPr/>
        </p:nvSpPr>
        <p:spPr>
          <a:xfrm>
            <a:off x="2072641" y="4431777"/>
            <a:ext cx="4856477" cy="694800"/>
          </a:xfrm>
          <a:prstGeom prst="roundRect">
            <a:avLst/>
          </a:prstGeom>
          <a:solidFill>
            <a:schemeClr val="bg1"/>
          </a:solidFill>
          <a:ln w="28575">
            <a:solidFill>
              <a:srgbClr val="FB8776"/>
            </a:solidFill>
          </a:ln>
        </p:spPr>
        <p:txBody>
          <a:bodyPr wrap="square" rtlCol="0" anchor="ctr" anchorCtr="0">
            <a:noAutofit/>
          </a:bodyPr>
          <a:lstStyle/>
          <a:p>
            <a:pPr algn="ctr"/>
            <a:r>
              <a:rPr lang="en-US" b="1" dirty="0">
                <a:solidFill>
                  <a:srgbClr val="FB8776"/>
                </a:solidFill>
              </a:rPr>
              <a:t>Read Mapping (Optional)</a:t>
            </a:r>
          </a:p>
        </p:txBody>
      </p:sp>
      <p:sp>
        <p:nvSpPr>
          <p:cNvPr id="34" name="TextBox 33">
            <a:extLst>
              <a:ext uri="{FF2B5EF4-FFF2-40B4-BE49-F238E27FC236}">
                <a16:creationId xmlns:a16="http://schemas.microsoft.com/office/drawing/2014/main" id="{F47E76BB-3987-B843-9A1F-C58DB3E1AB92}"/>
              </a:ext>
            </a:extLst>
          </p:cNvPr>
          <p:cNvSpPr txBox="1"/>
          <p:nvPr/>
        </p:nvSpPr>
        <p:spPr>
          <a:xfrm>
            <a:off x="2072641" y="5390366"/>
            <a:ext cx="4856477" cy="694800"/>
          </a:xfrm>
          <a:prstGeom prst="roundRect">
            <a:avLst/>
          </a:prstGeom>
          <a:solidFill>
            <a:schemeClr val="bg1"/>
          </a:solidFill>
          <a:ln w="28575">
            <a:solidFill>
              <a:srgbClr val="7030A0"/>
            </a:solidFill>
          </a:ln>
        </p:spPr>
        <p:txBody>
          <a:bodyPr wrap="square" rtlCol="0" anchor="ctr" anchorCtr="0">
            <a:noAutofit/>
          </a:bodyPr>
          <a:lstStyle/>
          <a:p>
            <a:pPr algn="ctr"/>
            <a:r>
              <a:rPr lang="en-US" b="1" dirty="0">
                <a:solidFill>
                  <a:srgbClr val="7030A0"/>
                </a:solidFill>
              </a:rPr>
              <a:t>Polishing (Optional)</a:t>
            </a:r>
          </a:p>
        </p:txBody>
      </p:sp>
      <p:cxnSp>
        <p:nvCxnSpPr>
          <p:cNvPr id="35" name="Straight Arrow Connector 34">
            <a:extLst>
              <a:ext uri="{FF2B5EF4-FFF2-40B4-BE49-F238E27FC236}">
                <a16:creationId xmlns:a16="http://schemas.microsoft.com/office/drawing/2014/main" id="{3CCEC77F-F301-D042-8BDA-2AD2992A0992}"/>
              </a:ext>
            </a:extLst>
          </p:cNvPr>
          <p:cNvCxnSpPr/>
          <p:nvPr/>
        </p:nvCxnSpPr>
        <p:spPr>
          <a:xfrm>
            <a:off x="1249682" y="1928795"/>
            <a:ext cx="82296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9B7B40-6A47-D94B-A5DF-DBA427F44A6A}"/>
              </a:ext>
            </a:extLst>
          </p:cNvPr>
          <p:cNvCxnSpPr/>
          <p:nvPr/>
        </p:nvCxnSpPr>
        <p:spPr>
          <a:xfrm flipH="1" flipV="1">
            <a:off x="1249682" y="5765582"/>
            <a:ext cx="82296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9559BEA-BE90-5142-92C5-56E31470ABFD}"/>
              </a:ext>
            </a:extLst>
          </p:cNvPr>
          <p:cNvCxnSpPr/>
          <p:nvPr/>
        </p:nvCxnSpPr>
        <p:spPr>
          <a:xfrm>
            <a:off x="6913878" y="1822116"/>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030EE0D3-210B-1E44-B2FD-4AE4AEFF6F67}"/>
              </a:ext>
            </a:extLst>
          </p:cNvPr>
          <p:cNvCxnSpPr/>
          <p:nvPr/>
        </p:nvCxnSpPr>
        <p:spPr>
          <a:xfrm>
            <a:off x="6911338" y="2863928"/>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605234BE-61C3-5648-9E71-27C009DEAF25}"/>
              </a:ext>
            </a:extLst>
          </p:cNvPr>
          <p:cNvCxnSpPr/>
          <p:nvPr/>
        </p:nvCxnSpPr>
        <p:spPr>
          <a:xfrm>
            <a:off x="6911338" y="3895993"/>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EF58D305-BFB3-F747-9A6A-6B9BD768A4D8}"/>
              </a:ext>
            </a:extLst>
          </p:cNvPr>
          <p:cNvCxnSpPr/>
          <p:nvPr/>
        </p:nvCxnSpPr>
        <p:spPr>
          <a:xfrm>
            <a:off x="6908798" y="4928058"/>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EF5A52F-A6AB-784D-AD25-696F16B030F8}"/>
              </a:ext>
            </a:extLst>
          </p:cNvPr>
          <p:cNvSpPr txBox="1"/>
          <p:nvPr/>
        </p:nvSpPr>
        <p:spPr>
          <a:xfrm>
            <a:off x="91442" y="1593516"/>
            <a:ext cx="1280160" cy="646331"/>
          </a:xfrm>
          <a:prstGeom prst="rect">
            <a:avLst/>
          </a:prstGeom>
          <a:noFill/>
        </p:spPr>
        <p:txBody>
          <a:bodyPr wrap="square" rtlCol="0">
            <a:spAutoFit/>
          </a:bodyPr>
          <a:lstStyle/>
          <a:p>
            <a:pPr algn="ctr"/>
            <a:r>
              <a:rPr lang="en-US" dirty="0"/>
              <a:t>Raw signal data</a:t>
            </a:r>
          </a:p>
        </p:txBody>
      </p:sp>
      <p:sp>
        <p:nvSpPr>
          <p:cNvPr id="50" name="TextBox 49">
            <a:extLst>
              <a:ext uri="{FF2B5EF4-FFF2-40B4-BE49-F238E27FC236}">
                <a16:creationId xmlns:a16="http://schemas.microsoft.com/office/drawing/2014/main" id="{D46BEA79-41C2-0A48-8627-5756E4D79BA5}"/>
              </a:ext>
            </a:extLst>
          </p:cNvPr>
          <p:cNvSpPr txBox="1"/>
          <p:nvPr/>
        </p:nvSpPr>
        <p:spPr>
          <a:xfrm>
            <a:off x="91442" y="5459125"/>
            <a:ext cx="1280160" cy="646331"/>
          </a:xfrm>
          <a:prstGeom prst="rect">
            <a:avLst/>
          </a:prstGeom>
          <a:noFill/>
        </p:spPr>
        <p:txBody>
          <a:bodyPr wrap="square" rtlCol="0">
            <a:spAutoFit/>
          </a:bodyPr>
          <a:lstStyle/>
          <a:p>
            <a:pPr algn="ctr"/>
            <a:r>
              <a:rPr lang="en-US" dirty="0"/>
              <a:t>Improved assembly</a:t>
            </a:r>
          </a:p>
        </p:txBody>
      </p:sp>
      <p:sp>
        <p:nvSpPr>
          <p:cNvPr id="51" name="TextBox 50">
            <a:extLst>
              <a:ext uri="{FF2B5EF4-FFF2-40B4-BE49-F238E27FC236}">
                <a16:creationId xmlns:a16="http://schemas.microsoft.com/office/drawing/2014/main" id="{0E3BAA6E-8F88-3246-AF9E-33E431141F76}"/>
              </a:ext>
            </a:extLst>
          </p:cNvPr>
          <p:cNvSpPr txBox="1"/>
          <p:nvPr/>
        </p:nvSpPr>
        <p:spPr>
          <a:xfrm>
            <a:off x="7371078" y="2096435"/>
            <a:ext cx="1280160" cy="369332"/>
          </a:xfrm>
          <a:prstGeom prst="rect">
            <a:avLst/>
          </a:prstGeom>
          <a:noFill/>
        </p:spPr>
        <p:txBody>
          <a:bodyPr wrap="square" rtlCol="0">
            <a:spAutoFit/>
          </a:bodyPr>
          <a:lstStyle/>
          <a:p>
            <a:pPr algn="ctr"/>
            <a:r>
              <a:rPr lang="en-US"/>
              <a:t>DNA reads</a:t>
            </a:r>
            <a:endParaRPr lang="en-US" dirty="0"/>
          </a:p>
        </p:txBody>
      </p:sp>
      <p:sp>
        <p:nvSpPr>
          <p:cNvPr id="52" name="TextBox 51">
            <a:extLst>
              <a:ext uri="{FF2B5EF4-FFF2-40B4-BE49-F238E27FC236}">
                <a16:creationId xmlns:a16="http://schemas.microsoft.com/office/drawing/2014/main" id="{DA3FD1C8-A859-D04C-917A-4CCD868FE8AC}"/>
              </a:ext>
            </a:extLst>
          </p:cNvPr>
          <p:cNvSpPr txBox="1"/>
          <p:nvPr/>
        </p:nvSpPr>
        <p:spPr>
          <a:xfrm>
            <a:off x="7371078" y="3158556"/>
            <a:ext cx="1280160" cy="369332"/>
          </a:xfrm>
          <a:prstGeom prst="rect">
            <a:avLst/>
          </a:prstGeom>
          <a:noFill/>
        </p:spPr>
        <p:txBody>
          <a:bodyPr wrap="square" rtlCol="0">
            <a:spAutoFit/>
          </a:bodyPr>
          <a:lstStyle/>
          <a:p>
            <a:pPr algn="ctr"/>
            <a:r>
              <a:rPr lang="en-US"/>
              <a:t>Overlaps</a:t>
            </a:r>
            <a:endParaRPr lang="en-US" dirty="0"/>
          </a:p>
        </p:txBody>
      </p:sp>
      <p:sp>
        <p:nvSpPr>
          <p:cNvPr id="53" name="TextBox 52">
            <a:extLst>
              <a:ext uri="{FF2B5EF4-FFF2-40B4-BE49-F238E27FC236}">
                <a16:creationId xmlns:a16="http://schemas.microsoft.com/office/drawing/2014/main" id="{3B1EA923-7502-0F44-B669-677D1755D7F0}"/>
              </a:ext>
            </a:extLst>
          </p:cNvPr>
          <p:cNvSpPr txBox="1"/>
          <p:nvPr/>
        </p:nvSpPr>
        <p:spPr>
          <a:xfrm>
            <a:off x="7371078" y="4052121"/>
            <a:ext cx="1280160" cy="646331"/>
          </a:xfrm>
          <a:prstGeom prst="rect">
            <a:avLst/>
          </a:prstGeom>
          <a:noFill/>
        </p:spPr>
        <p:txBody>
          <a:bodyPr wrap="square" rtlCol="0">
            <a:spAutoFit/>
          </a:bodyPr>
          <a:lstStyle/>
          <a:p>
            <a:pPr algn="ctr"/>
            <a:r>
              <a:rPr lang="en-US"/>
              <a:t>Draft assembly</a:t>
            </a:r>
            <a:endParaRPr lang="en-US" dirty="0"/>
          </a:p>
        </p:txBody>
      </p:sp>
      <p:sp>
        <p:nvSpPr>
          <p:cNvPr id="54" name="TextBox 53">
            <a:extLst>
              <a:ext uri="{FF2B5EF4-FFF2-40B4-BE49-F238E27FC236}">
                <a16:creationId xmlns:a16="http://schemas.microsoft.com/office/drawing/2014/main" id="{1EE40258-2FEA-2741-BC50-3A4EE155E0A1}"/>
              </a:ext>
            </a:extLst>
          </p:cNvPr>
          <p:cNvSpPr txBox="1"/>
          <p:nvPr/>
        </p:nvSpPr>
        <p:spPr>
          <a:xfrm>
            <a:off x="7310118" y="4988013"/>
            <a:ext cx="1706880" cy="923330"/>
          </a:xfrm>
          <a:prstGeom prst="rect">
            <a:avLst/>
          </a:prstGeom>
          <a:noFill/>
          <a:ln>
            <a:noFill/>
          </a:ln>
        </p:spPr>
        <p:txBody>
          <a:bodyPr wrap="square" rtlCol="0">
            <a:spAutoFit/>
          </a:bodyPr>
          <a:lstStyle/>
          <a:p>
            <a:pPr algn="ctr"/>
            <a:r>
              <a:rPr lang="en-US" dirty="0"/>
              <a:t>Mappings of reads against draft assembly</a:t>
            </a:r>
          </a:p>
        </p:txBody>
      </p:sp>
      <p:cxnSp>
        <p:nvCxnSpPr>
          <p:cNvPr id="55" name="Straight Arrow Connector 54">
            <a:extLst>
              <a:ext uri="{FF2B5EF4-FFF2-40B4-BE49-F238E27FC236}">
                <a16:creationId xmlns:a16="http://schemas.microsoft.com/office/drawing/2014/main" id="{7C2A628B-A94C-5F49-BCDB-B287A4F7BEF9}"/>
              </a:ext>
            </a:extLst>
          </p:cNvPr>
          <p:cNvCxnSpPr/>
          <p:nvPr/>
        </p:nvCxnSpPr>
        <p:spPr>
          <a:xfrm flipH="1" flipV="1">
            <a:off x="1249682" y="3822516"/>
            <a:ext cx="82296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BFA4AD7-2E69-464C-A4CA-4132AB000D68}"/>
              </a:ext>
            </a:extLst>
          </p:cNvPr>
          <p:cNvSpPr txBox="1"/>
          <p:nvPr/>
        </p:nvSpPr>
        <p:spPr>
          <a:xfrm>
            <a:off x="91442" y="3637850"/>
            <a:ext cx="1280160" cy="369332"/>
          </a:xfrm>
          <a:prstGeom prst="rect">
            <a:avLst/>
          </a:prstGeom>
          <a:noFill/>
        </p:spPr>
        <p:txBody>
          <a:bodyPr wrap="square" rtlCol="0">
            <a:spAutoFit/>
          </a:bodyPr>
          <a:lstStyle/>
          <a:p>
            <a:pPr algn="ctr"/>
            <a:r>
              <a:rPr lang="en-US"/>
              <a:t>Assembly</a:t>
            </a:r>
            <a:endParaRPr lang="en-US" dirty="0"/>
          </a:p>
        </p:txBody>
      </p:sp>
      <p:pic>
        <p:nvPicPr>
          <p:cNvPr id="23" name="Picture 22">
            <a:extLst>
              <a:ext uri="{FF2B5EF4-FFF2-40B4-BE49-F238E27FC236}">
                <a16:creationId xmlns:a16="http://schemas.microsoft.com/office/drawing/2014/main" id="{E1DE4F80-2A45-B04B-9656-8095B899A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1" y="2151012"/>
            <a:ext cx="1302241" cy="571410"/>
          </a:xfrm>
          <a:prstGeom prst="rect">
            <a:avLst/>
          </a:prstGeom>
        </p:spPr>
      </p:pic>
    </p:spTree>
    <p:extLst>
      <p:ext uri="{BB962C8B-B14F-4D97-AF65-F5344CB8AC3E}">
        <p14:creationId xmlns:p14="http://schemas.microsoft.com/office/powerpoint/2010/main" val="211840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30" grpId="0" animBg="1"/>
      <p:bldP spid="33" grpId="0" animBg="1"/>
      <p:bldP spid="34" grpId="0" animBg="1"/>
      <p:bldP spid="49" grpId="0"/>
      <p:bldP spid="50" grpId="0"/>
      <p:bldP spid="51" grpId="0"/>
      <p:bldP spid="52" grpId="0"/>
      <p:bldP spid="53" grpId="0"/>
      <p:bldP spid="54" grpId="0"/>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Goal</a:t>
            </a:r>
          </a:p>
        </p:txBody>
      </p:sp>
      <p:sp>
        <p:nvSpPr>
          <p:cNvPr id="4" name="Content Placeholder 2"/>
          <p:cNvSpPr txBox="1">
            <a:spLocks/>
          </p:cNvSpPr>
          <p:nvPr/>
        </p:nvSpPr>
        <p:spPr>
          <a:xfrm>
            <a:off x="822959" y="1496291"/>
            <a:ext cx="7543801" cy="437280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7307" indent="-457200" algn="just">
              <a:spcAft>
                <a:spcPts val="1200"/>
              </a:spcAft>
              <a:buFont typeface="Wingdings" pitchFamily="2" charset="2"/>
              <a:buChar char="q"/>
            </a:pPr>
            <a:r>
              <a:rPr lang="en-US" sz="2400" dirty="0">
                <a:ea typeface="Century" charset="0"/>
                <a:cs typeface="Century" charset="0"/>
              </a:rPr>
              <a:t>Comprehensively analyze the multiple steps and the associated state-of-the-art tools in genome assembly pipelines using nanopore sequence data in terms of </a:t>
            </a:r>
            <a:r>
              <a:rPr lang="en-US" sz="2400" b="1" dirty="0">
                <a:solidFill>
                  <a:srgbClr val="0070C0"/>
                </a:solidFill>
                <a:ea typeface="Century" charset="0"/>
                <a:cs typeface="Century" charset="0"/>
              </a:rPr>
              <a:t>accuracy</a:t>
            </a:r>
            <a:r>
              <a:rPr lang="en-US" sz="2400" dirty="0">
                <a:ea typeface="Century" charset="0"/>
                <a:cs typeface="Century" charset="0"/>
              </a:rPr>
              <a:t>, </a:t>
            </a:r>
            <a:r>
              <a:rPr lang="en-US" sz="2400" b="1" dirty="0">
                <a:solidFill>
                  <a:srgbClr val="0070C0"/>
                </a:solidFill>
                <a:ea typeface="Century" charset="0"/>
                <a:cs typeface="Century" charset="0"/>
              </a:rPr>
              <a:t>performance</a:t>
            </a:r>
            <a:r>
              <a:rPr lang="en-US" sz="2400" dirty="0">
                <a:ea typeface="Century" charset="0"/>
                <a:cs typeface="Century" charset="0"/>
              </a:rPr>
              <a:t>, </a:t>
            </a:r>
            <a:r>
              <a:rPr lang="en-US" sz="2400" b="1" dirty="0">
                <a:solidFill>
                  <a:srgbClr val="0070C0"/>
                </a:solidFill>
                <a:ea typeface="Century" charset="0"/>
                <a:cs typeface="Century" charset="0"/>
              </a:rPr>
              <a:t>memory</a:t>
            </a:r>
            <a:r>
              <a:rPr lang="en-US" sz="2400" b="1" dirty="0">
                <a:ea typeface="Century" charset="0"/>
                <a:cs typeface="Century" charset="0"/>
              </a:rPr>
              <a:t> </a:t>
            </a:r>
            <a:r>
              <a:rPr lang="en-US" sz="2400" b="1" dirty="0">
                <a:solidFill>
                  <a:srgbClr val="0070C0"/>
                </a:solidFill>
                <a:ea typeface="Century" charset="0"/>
                <a:cs typeface="Century" charset="0"/>
              </a:rPr>
              <a:t>usage</a:t>
            </a:r>
            <a:r>
              <a:rPr lang="en-US" sz="2400" dirty="0">
                <a:ea typeface="Century" charset="0"/>
                <a:cs typeface="Century" charset="0"/>
              </a:rPr>
              <a:t>,</a:t>
            </a:r>
            <a:r>
              <a:rPr lang="en-US" sz="2400" b="1" dirty="0">
                <a:ea typeface="Century" charset="0"/>
                <a:cs typeface="Century" charset="0"/>
              </a:rPr>
              <a:t> </a:t>
            </a:r>
            <a:r>
              <a:rPr lang="en-US" sz="2400" dirty="0">
                <a:ea typeface="Century" charset="0"/>
                <a:cs typeface="Century" charset="0"/>
              </a:rPr>
              <a:t>and </a:t>
            </a:r>
            <a:r>
              <a:rPr lang="en-US" sz="2400" b="1" dirty="0">
                <a:solidFill>
                  <a:srgbClr val="0070C0"/>
                </a:solidFill>
                <a:ea typeface="Century" charset="0"/>
                <a:cs typeface="Century" charset="0"/>
              </a:rPr>
              <a:t>scalability</a:t>
            </a:r>
            <a:r>
              <a:rPr lang="en-US" sz="2400" dirty="0">
                <a:ea typeface="Century" charset="0"/>
                <a:cs typeface="Century" charset="0"/>
              </a:rPr>
              <a:t>.</a:t>
            </a:r>
          </a:p>
          <a:p>
            <a:pPr marL="537307" indent="-457200" algn="just">
              <a:spcAft>
                <a:spcPts val="1200"/>
              </a:spcAft>
              <a:buFont typeface="Wingdings" pitchFamily="2" charset="2"/>
              <a:buChar char="q"/>
            </a:pPr>
            <a:r>
              <a:rPr lang="en-US" sz="2400" dirty="0">
                <a:ea typeface="Century" charset="0"/>
                <a:cs typeface="Century" charset="0"/>
              </a:rPr>
              <a:t>Reveal </a:t>
            </a:r>
            <a:r>
              <a:rPr lang="en-US" sz="2400" b="1" dirty="0">
                <a:solidFill>
                  <a:srgbClr val="C00000"/>
                </a:solidFill>
                <a:ea typeface="Century" charset="0"/>
                <a:cs typeface="Century" charset="0"/>
              </a:rPr>
              <a:t>bottlenecks</a:t>
            </a:r>
            <a:r>
              <a:rPr lang="en-US" sz="2400" dirty="0">
                <a:ea typeface="Century" charset="0"/>
                <a:cs typeface="Century" charset="0"/>
              </a:rPr>
              <a:t> and </a:t>
            </a:r>
            <a:r>
              <a:rPr lang="en-US" sz="2400" b="1" dirty="0">
                <a:solidFill>
                  <a:srgbClr val="C00000"/>
                </a:solidFill>
                <a:ea typeface="Century" charset="0"/>
                <a:cs typeface="Century" charset="0"/>
              </a:rPr>
              <a:t>trade-offs</a:t>
            </a:r>
            <a:r>
              <a:rPr lang="en-US" sz="2400" dirty="0">
                <a:ea typeface="Century" charset="0"/>
                <a:cs typeface="Century" charset="0"/>
              </a:rPr>
              <a:t> that different combinations of tools lead to.</a:t>
            </a:r>
          </a:p>
          <a:p>
            <a:pPr marL="537307" indent="-457200" algn="just">
              <a:spcAft>
                <a:spcPts val="1200"/>
              </a:spcAft>
              <a:buFont typeface="Wingdings" pitchFamily="2" charset="2"/>
              <a:buChar char="q"/>
            </a:pPr>
            <a:r>
              <a:rPr lang="en-US" sz="2400" dirty="0">
                <a:ea typeface="Century" charset="0"/>
                <a:cs typeface="Century" charset="0"/>
              </a:rPr>
              <a:t>Provide </a:t>
            </a:r>
            <a:r>
              <a:rPr lang="en-US" sz="2400" b="1" dirty="0">
                <a:solidFill>
                  <a:srgbClr val="0070C0"/>
                </a:solidFill>
                <a:ea typeface="Century" charset="0"/>
                <a:cs typeface="Century" charset="0"/>
              </a:rPr>
              <a:t>guidelines</a:t>
            </a:r>
            <a:r>
              <a:rPr lang="en-US" sz="2400" dirty="0">
                <a:ea typeface="Century" charset="0"/>
                <a:cs typeface="Century" charset="0"/>
              </a:rPr>
              <a:t> for both </a:t>
            </a:r>
            <a:r>
              <a:rPr lang="en-US" sz="2400" b="1" dirty="0">
                <a:ea typeface="Century" charset="0"/>
                <a:cs typeface="Century" charset="0"/>
              </a:rPr>
              <a:t>practitioners</a:t>
            </a:r>
            <a:r>
              <a:rPr lang="en-US" sz="2400" dirty="0">
                <a:ea typeface="Century" charset="0"/>
                <a:cs typeface="Century" charset="0"/>
              </a:rPr>
              <a:t>, such that they can determine the appropriate tools and tool combinations that can satisfy their goals, and </a:t>
            </a:r>
            <a:r>
              <a:rPr lang="en-US" sz="2400" b="1" dirty="0">
                <a:ea typeface="Century" charset="0"/>
                <a:cs typeface="Century" charset="0"/>
              </a:rPr>
              <a:t>tool</a:t>
            </a:r>
            <a:r>
              <a:rPr lang="en-US" sz="2400" dirty="0">
                <a:ea typeface="Century" charset="0"/>
                <a:cs typeface="Century" charset="0"/>
              </a:rPr>
              <a:t> </a:t>
            </a:r>
            <a:r>
              <a:rPr lang="en-US" sz="2400" b="1" dirty="0">
                <a:ea typeface="Century" charset="0"/>
                <a:cs typeface="Century" charset="0"/>
              </a:rPr>
              <a:t>developers</a:t>
            </a:r>
            <a:r>
              <a:rPr lang="en-US" sz="2400" dirty="0">
                <a:ea typeface="Century" charset="0"/>
                <a:cs typeface="Century" charset="0"/>
              </a:rPr>
              <a:t>, such that they can make design choices to improve current and future tools.</a:t>
            </a:r>
          </a:p>
          <a:p>
            <a:pPr marL="547687" indent="-457200" algn="just">
              <a:buFont typeface="Wingdings" pitchFamily="2" charset="2"/>
              <a:buChar char="q"/>
            </a:pPr>
            <a:endParaRPr lang="en-US" sz="2400" dirty="0"/>
          </a:p>
        </p:txBody>
      </p:sp>
      <p:sp>
        <p:nvSpPr>
          <p:cNvPr id="5" name="Slide Number Placeholder 4"/>
          <p:cNvSpPr>
            <a:spLocks noGrp="1"/>
          </p:cNvSpPr>
          <p:nvPr>
            <p:ph type="sldNum" sz="quarter" idx="10"/>
          </p:nvPr>
        </p:nvSpPr>
        <p:spPr/>
        <p:txBody>
          <a:bodyPr/>
          <a:lstStyle/>
          <a:p>
            <a:fld id="{C56C0957-1248-5A44-8C69-001B17EA42C9}" type="slidenum">
              <a:rPr lang="en-US" smtClean="0"/>
              <a:pPr/>
              <a:t>9</a:t>
            </a:fld>
            <a:endParaRPr lang="en-US" dirty="0"/>
          </a:p>
        </p:txBody>
      </p:sp>
    </p:spTree>
    <p:extLst>
      <p:ext uri="{BB962C8B-B14F-4D97-AF65-F5344CB8AC3E}">
        <p14:creationId xmlns:p14="http://schemas.microsoft.com/office/powerpoint/2010/main" val="206188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49715</TotalTime>
  <Words>6489</Words>
  <Application>Microsoft Macintosh PowerPoint</Application>
  <PresentationFormat>On-screen Show (4:3)</PresentationFormat>
  <Paragraphs>784</Paragraphs>
  <Slides>61</Slides>
  <Notes>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Calibri</vt:lpstr>
      <vt:lpstr>Cambria</vt:lpstr>
      <vt:lpstr>Century</vt:lpstr>
      <vt:lpstr>Corbel</vt:lpstr>
      <vt:lpstr>Courier New</vt:lpstr>
      <vt:lpstr>Mangal</vt:lpstr>
      <vt:lpstr>Wingdings</vt:lpstr>
      <vt:lpstr>Retrospect</vt:lpstr>
      <vt:lpstr>Nanopore Sequencing Technology and Tools for Genome Assembly: Computational Analysis of the Current State, Bottlenecks  and Future Directions</vt:lpstr>
      <vt:lpstr>Nanopore Sequencing  &amp; Tools</vt:lpstr>
      <vt:lpstr>Executive Summary</vt:lpstr>
      <vt:lpstr>Outline</vt:lpstr>
      <vt:lpstr>Nanopore Sequencing Technology</vt:lpstr>
      <vt:lpstr>Nanopore Sequencing</vt:lpstr>
      <vt:lpstr>Why Nanopore Sequencing?</vt:lpstr>
      <vt:lpstr>Nanopore Genome Assembly Pipeline</vt:lpstr>
      <vt:lpstr>Our Goal</vt:lpstr>
      <vt:lpstr>Outline</vt:lpstr>
      <vt:lpstr>Experimental Methodology</vt:lpstr>
      <vt:lpstr>Experimental Methodology (cont.)</vt:lpstr>
      <vt:lpstr>Outline</vt:lpstr>
      <vt:lpstr>Nanopore Genome Assembly Pipeline</vt:lpstr>
      <vt:lpstr>Basecalling Tools</vt:lpstr>
      <vt:lpstr>Nanopore Genome Assembly Pipeline</vt:lpstr>
      <vt:lpstr>Basecalling – Accuracy</vt:lpstr>
      <vt:lpstr>Basecalling – Accuracy</vt:lpstr>
      <vt:lpstr>Basecalling – Accuracy</vt:lpstr>
      <vt:lpstr>Basecalling – Speed</vt:lpstr>
      <vt:lpstr>Basecalling – Speed</vt:lpstr>
      <vt:lpstr>Basecalling – Memory</vt:lpstr>
      <vt:lpstr>Basecalling – Summary</vt:lpstr>
      <vt:lpstr>Outline</vt:lpstr>
      <vt:lpstr>Nanopore Genome Assembly Pipeline</vt:lpstr>
      <vt:lpstr>Read-to-Read Overlap Finding Tools</vt:lpstr>
      <vt:lpstr>Nanopore Genome Assembly Pipeline</vt:lpstr>
      <vt:lpstr>R-to-R Overlap Finding – Accuracy</vt:lpstr>
      <vt:lpstr>R-to-R Overlap Finding – Performance</vt:lpstr>
      <vt:lpstr>R-to-R Overlap Finding – Performance</vt:lpstr>
      <vt:lpstr>R-to-R Overlap Finding – Summary</vt:lpstr>
      <vt:lpstr>Outline</vt:lpstr>
      <vt:lpstr>Nanopore Genome Assembly Pipeline</vt:lpstr>
      <vt:lpstr>Assembly Tools</vt:lpstr>
      <vt:lpstr>Assembly – Accuracy &amp; Performance</vt:lpstr>
      <vt:lpstr>Assembly – Summary</vt:lpstr>
      <vt:lpstr>Outline</vt:lpstr>
      <vt:lpstr>Nanopore Genome Assembly Pipeline</vt:lpstr>
      <vt:lpstr>Read Mapping &amp; Polishing – Summary</vt:lpstr>
      <vt:lpstr>Outline</vt:lpstr>
      <vt:lpstr>Future Implications</vt:lpstr>
      <vt:lpstr>Conclusion</vt:lpstr>
      <vt:lpstr>Nanopore Sequencing  &amp; Tools</vt:lpstr>
      <vt:lpstr>Nanopore Sequencing Technology and Tools for Genome Assembly: Computational Analysis of the Current State, Bottlenecks  and Future Directions</vt:lpstr>
      <vt:lpstr>Backup Slides</vt:lpstr>
      <vt:lpstr>Genome Sequencing</vt:lpstr>
      <vt:lpstr>Genome Sequencing</vt:lpstr>
      <vt:lpstr>Genome Sequence Analysis</vt:lpstr>
      <vt:lpstr>High-Throughput Sequencing</vt:lpstr>
      <vt:lpstr>Advantages of Nanopore Sequencing</vt:lpstr>
      <vt:lpstr>Challenges of Nanopore Sequencing</vt:lpstr>
      <vt:lpstr>Step 1: Basecalling</vt:lpstr>
      <vt:lpstr>Step 2: Read-to-Read Overlap Finding</vt:lpstr>
      <vt:lpstr>Step 3: Assembly</vt:lpstr>
      <vt:lpstr>GraphMap vs. Minimap</vt:lpstr>
      <vt:lpstr>GraphMap vs. Minimap</vt:lpstr>
      <vt:lpstr>Basecalling – Speedup</vt:lpstr>
      <vt:lpstr>R-to-R Overlap Finding – Speedup</vt:lpstr>
      <vt:lpstr>Read Mapping &amp; Polishing Tools</vt:lpstr>
      <vt:lpstr>Read Mapping &amp; Polishing – Accuracy</vt:lpstr>
      <vt:lpstr>Read Mapping &amp; Polishing – Speed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dsenol</dc:creator>
  <cp:lastModifiedBy>Damla Şenol</cp:lastModifiedBy>
  <cp:revision>571</cp:revision>
  <cp:lastPrinted>2017-04-21T19:52:58Z</cp:lastPrinted>
  <dcterms:created xsi:type="dcterms:W3CDTF">2017-03-23T17:34:34Z</dcterms:created>
  <dcterms:modified xsi:type="dcterms:W3CDTF">2019-03-12T03:19:43Z</dcterms:modified>
</cp:coreProperties>
</file>