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2"/>
  </p:notesMasterIdLst>
  <p:handoutMasterIdLst>
    <p:handoutMasterId r:id="rId43"/>
  </p:handoutMasterIdLst>
  <p:sldIdLst>
    <p:sldId id="292" r:id="rId15"/>
    <p:sldId id="333" r:id="rId16"/>
    <p:sldId id="335" r:id="rId17"/>
    <p:sldId id="336" r:id="rId18"/>
    <p:sldId id="308" r:id="rId19"/>
    <p:sldId id="310" r:id="rId20"/>
    <p:sldId id="265" r:id="rId21"/>
    <p:sldId id="266" r:id="rId22"/>
    <p:sldId id="323" r:id="rId23"/>
    <p:sldId id="301" r:id="rId24"/>
    <p:sldId id="268" r:id="rId25"/>
    <p:sldId id="330" r:id="rId26"/>
    <p:sldId id="294" r:id="rId27"/>
    <p:sldId id="286" r:id="rId28"/>
    <p:sldId id="311" r:id="rId29"/>
    <p:sldId id="305" r:id="rId30"/>
    <p:sldId id="270" r:id="rId31"/>
    <p:sldId id="271" r:id="rId32"/>
    <p:sldId id="314" r:id="rId33"/>
    <p:sldId id="324" r:id="rId34"/>
    <p:sldId id="267" r:id="rId35"/>
    <p:sldId id="295" r:id="rId36"/>
    <p:sldId id="325" r:id="rId37"/>
    <p:sldId id="331" r:id="rId38"/>
    <p:sldId id="317" r:id="rId39"/>
    <p:sldId id="318" r:id="rId40"/>
    <p:sldId id="287" r:id="rId4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6"/>
    <a:srgbClr val="FF0000"/>
    <a:srgbClr val="FFFF00"/>
    <a:srgbClr val="474747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59" autoAdjust="0"/>
  </p:normalViewPr>
  <p:slideViewPr>
    <p:cSldViewPr>
      <p:cViewPr>
        <p:scale>
          <a:sx n="63" d="100"/>
          <a:sy n="63" d="100"/>
        </p:scale>
        <p:origin x="-1080" y="-48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B360-AD3F-934D-B91E-F80160574FB4}" type="datetimeFigureOut">
              <a:rPr lang="en-US" smtClean="0"/>
              <a:t>8/27/12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60178-5708-C340-81D9-829C610C2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09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400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5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What I’m going to talk to you about today is the on-chip network,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One such area where we can sort of expand that tent here at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sigcomm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Which is a very unique type of network, due to different constraints,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Trying to take a network with hundreds to thousands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of routers, cram it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Despite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this uniqueness,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 it has traditional networking problems, e.g., in this talk: congestion and scalability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** Unique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design likely to require novel solutions to these traditional problems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Prior Work, existing state of the art - citation "prior work has shown"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By mixing application workloads, we can observe workloads with low, moderate, and high levels of traffic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to understand the impact of congestion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----- Meeting Notes (8/10/12 12:23) -----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starvation as high as 32%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----- Meeting Notes (8/10/12 14:23) -----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equivalent in terms of importance, but see a lot more starvation17</a:t>
            </a:r>
          </a:p>
          <a:p>
            <a:endParaRPr lang="en-US" dirty="0"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traditionally, was an indicator of congestion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call out closed-loop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can go back, where do these delays creep in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priority routing (guarantee a bound on the amount of deflections)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55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We perform the following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expiriment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 We take a sample 4x4, and start by throttling all applications by 100%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At some point before the applications are running freely and the level of congestion is lower, the system has a greater level of throughput… therefore, letting the applications run freely creates congestion and decreases throughput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----- Meeting Notes (8/10/12 14:23) -----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get some of the gain from application awareness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key understanding of why starvation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highlight there are no points beyond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put the network 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draw as lines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can't push the utilization any further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not using different configurations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instruction window, just remove it (insns win)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(8/10/12 14:11) -----</a:t>
            </a:r>
          </a:p>
          <a:p>
            <a:r>
              <a:rPr lang="en-US" dirty="0"/>
              <a:t>- could move earlier, with a buffered line</a:t>
            </a:r>
          </a:p>
          <a:p>
            <a:r>
              <a:rPr lang="en-US" dirty="0"/>
              <a:t>----- Meeting Notes (8/10/12 14:23) -----</a:t>
            </a:r>
          </a:p>
          <a:p>
            <a:r>
              <a:rPr lang="en-US" dirty="0"/>
              <a:t>- buffered allow you to avoid starvation and deflection</a:t>
            </a:r>
          </a:p>
          <a:p>
            <a:r>
              <a:rPr lang="en-US" dirty="0"/>
              <a:t>----- Meeting Notes (8/10/12 15:21) -----</a:t>
            </a:r>
          </a:p>
          <a:p>
            <a:r>
              <a:rPr lang="en-US" dirty="0"/>
              <a:t>- locality needs to be explained</a:t>
            </a:r>
          </a:p>
          <a:p>
            <a:r>
              <a:rPr lang="en-US" dirty="0"/>
              <a:t>- when you have a distributed system, always trying to localize for performance reasons</a:t>
            </a:r>
          </a:p>
          <a:p>
            <a:r>
              <a:rPr lang="en-US" dirty="0"/>
              <a:t>- Model instead of introduce, messages/fragments travel 3 hops</a:t>
            </a:r>
          </a:p>
          <a:p>
            <a:r>
              <a:rPr lang="en-US" dirty="0"/>
              <a:t>- messages have to go a certain distance, 95% is not the amount of data on the core</a:t>
            </a:r>
          </a:p>
          <a:p>
            <a:r>
              <a:rPr lang="en-US" dirty="0"/>
              <a:t>- </a:t>
            </a:r>
            <a:r>
              <a:rPr lang="en-US" dirty="0" err="1"/>
              <a:t>google</a:t>
            </a:r>
            <a:r>
              <a:rPr lang="en-US" dirty="0"/>
              <a:t> for map reduce locality</a:t>
            </a:r>
          </a:p>
          <a:p>
            <a:r>
              <a:rPr lang="en-US" dirty="0"/>
              <a:t>- </a:t>
            </a:r>
            <a:r>
              <a:rPr lang="en-US" dirty="0" err="1"/>
              <a:t>pheonix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03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key things that we showed through our study was that congestion ultimately limited the scalability and performance of the network</a:t>
            </a:r>
          </a:p>
          <a:p>
            <a:r>
              <a:rPr lang="en-US" dirty="0" smtClean="0"/>
              <a:t>And unlike in traditional networks, this is</a:t>
            </a:r>
            <a:r>
              <a:rPr lang="en-US" baseline="0" dirty="0" smtClean="0"/>
              <a:t> due to increases in starvation rate and not increases in network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468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Given the serious consideration towards a bufferless design,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designing a congestion controller, there have traditionally been 4 key properties the controller is designed to provide</a:t>
            </a:r>
          </a:p>
          <a:p>
            <a:r>
              <a:rPr lang="en-US" dirty="0" smtClean="0"/>
              <a:t>Providing a level of stability in the network traffic</a:t>
            </a:r>
          </a:p>
          <a:p>
            <a:r>
              <a:rPr lang="en-US" dirty="0" smtClean="0"/>
              <a:t>Operate in distributed manner for </a:t>
            </a:r>
            <a:r>
              <a:rPr lang="en-US" dirty="0" err="1" smtClean="0"/>
              <a:t>deployability</a:t>
            </a:r>
            <a:endParaRPr lang="en-US" dirty="0" smtClean="0"/>
          </a:p>
          <a:p>
            <a:r>
              <a:rPr lang="en-US" dirty="0" smtClean="0"/>
              <a:t>However, when considering a </a:t>
            </a:r>
            <a:r>
              <a:rPr lang="en-US" dirty="0" err="1" smtClean="0"/>
              <a:t>NoC</a:t>
            </a:r>
            <a:r>
              <a:rPr lang="en-US" dirty="0" smtClean="0"/>
              <a:t>: these design decisions</a:t>
            </a:r>
            <a:r>
              <a:rPr lang="en-US" baseline="0" dirty="0" smtClean="0"/>
              <a:t> change</a:t>
            </a:r>
          </a:p>
          <a:p>
            <a:r>
              <a:rPr lang="en-US" baseline="0" dirty="0" smtClean="0"/>
              <a:t>For example, the self-throttling nature of the cores has already been shown to prevent collapse and provide a level of stability</a:t>
            </a:r>
          </a:p>
          <a:p>
            <a:r>
              <a:rPr lang="en-US" baseline="0" dirty="0" smtClean="0"/>
              <a:t>----- Meeting Notes (8/10/12 15:21) -----</a:t>
            </a:r>
          </a:p>
          <a:p>
            <a:r>
              <a:rPr lang="en-US" baseline="0" dirty="0" smtClean="0"/>
              <a:t>- think about improving network efficiency</a:t>
            </a:r>
          </a:p>
          <a:p>
            <a:r>
              <a:rPr lang="en-US" baseline="0" dirty="0" smtClean="0"/>
              <a:t>-grey these out in the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91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27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It’s important to know the behavior of the application on the core being throttled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when designing a congestion controller, the key question in terms of efficiency is: who do we throttle and by what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ammount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So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what we needed was a study to understand how different applications responded to throttling in this closed-loop system.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To gain insight, we constructed a 4x4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NoC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with two applications.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If we choose to throttle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gromacs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_____, if we choose to throttle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mcf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______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three stacked bars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three bars incrementally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Efficiency Component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 Application-Aware throttling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----- Meeting Notes (8/16/12 12:35) -----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distributing the applications evenly across 16 core system, 8 instances of each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with 90% probability, we delay each  memory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req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by 1 cycle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17500" indent="0">
              <a:lnSpc>
                <a:spcPct val="50000"/>
              </a:lnSpc>
              <a:spcBef>
                <a:spcPts val="2400"/>
              </a:spcBef>
              <a:buSzPct val="137000"/>
              <a:buFont typeface="Gill Sans" charset="0"/>
              <a:buNone/>
              <a:defRPr/>
            </a:pPr>
            <a:r>
              <a:rPr lang="en-US" sz="3600" dirty="0" smtClean="0">
                <a:cs typeface="Gill Sans" charset="0"/>
              </a:rPr>
              <a:t>Unlike the TCP window, networking</a:t>
            </a:r>
            <a:r>
              <a:rPr lang="en-US" sz="3600" baseline="0" dirty="0" smtClean="0">
                <a:cs typeface="Gill Sans" charset="0"/>
              </a:rPr>
              <a:t> traffic isn’t needed for every entry in that window to shift it</a:t>
            </a:r>
          </a:p>
          <a:p>
            <a:pPr marL="317500" indent="0">
              <a:lnSpc>
                <a:spcPct val="50000"/>
              </a:lnSpc>
              <a:spcBef>
                <a:spcPts val="2400"/>
              </a:spcBef>
              <a:buSzPct val="137000"/>
              <a:buFont typeface="Gill Sans" charset="0"/>
              <a:buNone/>
              <a:defRPr/>
            </a:pPr>
            <a:r>
              <a:rPr lang="en-US" sz="3600" baseline="0" dirty="0" smtClean="0">
                <a:cs typeface="Gill Sans" charset="0"/>
              </a:rPr>
              <a:t>Only when the needed memory is external does an application need network access to progress</a:t>
            </a:r>
          </a:p>
          <a:p>
            <a:pPr marL="317500" indent="0">
              <a:lnSpc>
                <a:spcPct val="50000"/>
              </a:lnSpc>
              <a:spcBef>
                <a:spcPts val="2400"/>
              </a:spcBef>
              <a:buSzPct val="137000"/>
              <a:buFont typeface="Gill Sans" charset="0"/>
              <a:buNone/>
              <a:defRPr/>
            </a:pPr>
            <a:r>
              <a:rPr lang="en-US" sz="3600" baseline="0" dirty="0" smtClean="0">
                <a:cs typeface="Gill Sans" charset="0"/>
              </a:rPr>
              <a:t>If you think back to our instruction window, if only one instruction required external memory, only a small</a:t>
            </a:r>
            <a:br>
              <a:rPr lang="en-US" sz="3600" baseline="0" dirty="0" smtClean="0">
                <a:cs typeface="Gill Sans" charset="0"/>
              </a:rPr>
            </a:br>
            <a:r>
              <a:rPr lang="en-US" sz="3600" baseline="0" dirty="0" smtClean="0">
                <a:cs typeface="Gill Sans" charset="0"/>
              </a:rPr>
              <a:t>amount of traffic is needed to progress</a:t>
            </a:r>
            <a:endParaRPr lang="en-US" sz="3600" dirty="0" smtClean="0">
              <a:cs typeface="Gill Sans" charset="0"/>
            </a:endParaRPr>
          </a:p>
          <a:p>
            <a:pPr marL="723900" indent="-406400">
              <a:lnSpc>
                <a:spcPct val="50000"/>
              </a:lnSpc>
              <a:spcBef>
                <a:spcPts val="2400"/>
              </a:spcBef>
              <a:buSzPct val="137000"/>
              <a:buFont typeface="Gill Sans" charset="0"/>
              <a:buChar char="•"/>
              <a:defRPr/>
            </a:pPr>
            <a:r>
              <a:rPr lang="en-US" sz="3600" dirty="0" smtClean="0">
                <a:cs typeface="Gill Sans" charset="0"/>
              </a:rPr>
              <a:t>We compute IPF for our 26 application workloads </a:t>
            </a:r>
          </a:p>
          <a:p>
            <a:pPr marL="1181100" lvl="1" indent="-419100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  <a:defRPr/>
            </a:pPr>
            <a:r>
              <a:rPr lang="en-US" sz="3600" dirty="0" smtClean="0">
                <a:cs typeface="Gill Sans" charset="0"/>
              </a:rPr>
              <a:t>MCF</a:t>
            </a:r>
            <a:r>
              <a:rPr lang="ja-JP" altLang="en-US" sz="3600" dirty="0" smtClean="0">
                <a:cs typeface="Gill Sans" charset="0"/>
              </a:rPr>
              <a:t>’</a:t>
            </a:r>
            <a:r>
              <a:rPr lang="en-US" altLang="ja-JP" sz="3600" dirty="0" smtClean="0">
                <a:cs typeface="Gill Sans" charset="0"/>
              </a:rPr>
              <a:t>s IPF:  </a:t>
            </a:r>
            <a:r>
              <a:rPr lang="en-US" altLang="ja-JP" sz="3600" i="1" dirty="0" smtClean="0">
                <a:cs typeface="Gill Sans" charset="0"/>
              </a:rPr>
              <a:t>0.583</a:t>
            </a:r>
            <a:r>
              <a:rPr lang="en-US" altLang="ja-JP" sz="3600" dirty="0" smtClean="0">
                <a:cs typeface="Gill Sans" charset="0"/>
              </a:rPr>
              <a:t>,      </a:t>
            </a:r>
            <a:r>
              <a:rPr lang="en-US" altLang="ja-JP" sz="3600" dirty="0" err="1" smtClean="0">
                <a:cs typeface="Gill Sans" charset="0"/>
              </a:rPr>
              <a:t>Gromacs</a:t>
            </a:r>
            <a:r>
              <a:rPr lang="en-US" altLang="ja-JP" sz="3600" dirty="0" smtClean="0">
                <a:cs typeface="Gill Sans" charset="0"/>
              </a:rPr>
              <a:t> IPF: </a:t>
            </a:r>
            <a:r>
              <a:rPr lang="en-US" altLang="ja-JP" sz="3600" i="1" dirty="0" smtClean="0">
                <a:cs typeface="Gill Sans" charset="0"/>
              </a:rPr>
              <a:t>12.41</a:t>
            </a:r>
            <a:endParaRPr lang="en-US" altLang="ja-JP" sz="3600" dirty="0" smtClean="0">
              <a:cs typeface="Gill Sans" charset="0"/>
            </a:endParaRPr>
          </a:p>
          <a:p>
            <a:pPr marL="1181100" lvl="1" indent="-419100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  <a:defRPr/>
            </a:pPr>
            <a:r>
              <a:rPr lang="en-US" sz="3600" dirty="0" smtClean="0">
                <a:cs typeface="Gill Sans" charset="0"/>
              </a:rPr>
              <a:t>IPF explains MCF and </a:t>
            </a:r>
            <a:r>
              <a:rPr lang="en-US" sz="3600" dirty="0" err="1" smtClean="0">
                <a:cs typeface="Gill Sans" charset="0"/>
              </a:rPr>
              <a:t>Gromacs</a:t>
            </a:r>
            <a:r>
              <a:rPr lang="en-US" sz="3600" dirty="0" smtClean="0">
                <a:cs typeface="Gill Sans" charset="0"/>
              </a:rPr>
              <a:t> throttling experiment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----- Meeting Notes (7/11/12 17:57) -----</a:t>
            </a:r>
          </a:p>
          <a:p>
            <a:pPr>
              <a:defRPr/>
            </a:pPr>
            <a:r>
              <a:rPr lang="en-US" dirty="0"/>
              <a:t>what an instruction window</a:t>
            </a:r>
          </a:p>
          <a:p>
            <a:pPr>
              <a:defRPr/>
            </a:pPr>
            <a:r>
              <a:rPr lang="en-US" dirty="0"/>
              <a:t>"retire" --&gt; closed loop, can't progress window</a:t>
            </a:r>
          </a:p>
          <a:p>
            <a:pPr>
              <a:defRPr/>
            </a:pPr>
            <a:r>
              <a:rPr lang="en-US" dirty="0"/>
              <a:t>--- limited window of instructions being stalled and waiting to </a:t>
            </a:r>
          </a:p>
          <a:p>
            <a:pPr>
              <a:defRPr/>
            </a:pPr>
            <a:r>
              <a:rPr lang="en-US" dirty="0"/>
              <a:t>- it can't move, which creates a level of architectural congestion control</a:t>
            </a:r>
          </a:p>
          <a:p>
            <a:pPr>
              <a:defRPr/>
            </a:pPr>
            <a:r>
              <a:rPr lang="en-US" dirty="0"/>
              <a:t>- quick comparison to TCP… </a:t>
            </a:r>
          </a:p>
          <a:p>
            <a:pPr>
              <a:defRPr/>
            </a:pPr>
            <a:r>
              <a:rPr lang="en-US" dirty="0"/>
              <a:t>  * why it doesn't collapse</a:t>
            </a:r>
          </a:p>
          <a:p>
            <a:pPr>
              <a:defRPr/>
            </a:pPr>
            <a:r>
              <a:rPr lang="en-US" dirty="0"/>
              <a:t>- have to go over the network when you have an L1 miss</a:t>
            </a:r>
          </a:p>
          <a:p>
            <a:pPr>
              <a:defRPr/>
            </a:pPr>
            <a:r>
              <a:rPr lang="en-US" dirty="0"/>
              <a:t>----- Meeting Notes (8/10/12 14:23) -----</a:t>
            </a:r>
          </a:p>
          <a:p>
            <a:pPr>
              <a:defRPr/>
            </a:pPr>
            <a:r>
              <a:rPr lang="en-US" dirty="0"/>
              <a:t>- flit to fragment</a:t>
            </a:r>
          </a:p>
          <a:p>
            <a:pPr>
              <a:defRPr/>
            </a:pPr>
            <a:r>
              <a:rPr lang="en-US" dirty="0"/>
              <a:t>- remove instructions per flit or fragment10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----- Meeting Notes (8/10/12 15:21) -----</a:t>
            </a:r>
          </a:p>
          <a:p>
            <a:pPr>
              <a:defRPr/>
            </a:pPr>
            <a:r>
              <a:rPr lang="en-US" dirty="0"/>
              <a:t>-develop an interval based controller</a:t>
            </a:r>
          </a:p>
          <a:p>
            <a:pPr>
              <a:defRPr/>
            </a:pPr>
            <a:r>
              <a:rPr lang="en-US" dirty="0"/>
              <a:t>- title: how often to throttle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3900" indent="-406400">
              <a:lnSpc>
                <a:spcPct val="50000"/>
              </a:lnSpc>
              <a:spcBef>
                <a:spcPts val="2400"/>
              </a:spcBef>
              <a:buSzPct val="137000"/>
              <a:buFont typeface="Gill Sans" charset="0"/>
              <a:buChar char="•"/>
              <a:defRPr/>
            </a:pPr>
            <a:r>
              <a:rPr lang="en-US" sz="3600" dirty="0" smtClean="0">
                <a:cs typeface="Gill Sans" charset="0"/>
              </a:rPr>
              <a:t>We compute IPF for our 26 application workloads </a:t>
            </a:r>
          </a:p>
          <a:p>
            <a:pPr marL="1181100" lvl="1" indent="-419100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  <a:defRPr/>
            </a:pPr>
            <a:r>
              <a:rPr lang="en-US" sz="3600" dirty="0" smtClean="0">
                <a:cs typeface="Gill Sans" charset="0"/>
              </a:rPr>
              <a:t>MCF</a:t>
            </a:r>
            <a:r>
              <a:rPr lang="ja-JP" altLang="en-US" sz="3600" dirty="0" smtClean="0">
                <a:cs typeface="Gill Sans" charset="0"/>
              </a:rPr>
              <a:t>’</a:t>
            </a:r>
            <a:r>
              <a:rPr lang="en-US" altLang="ja-JP" sz="3600" dirty="0" smtClean="0">
                <a:cs typeface="Gill Sans" charset="0"/>
              </a:rPr>
              <a:t>s IPF:  </a:t>
            </a:r>
            <a:r>
              <a:rPr lang="en-US" altLang="ja-JP" sz="3600" i="1" dirty="0" smtClean="0">
                <a:cs typeface="Gill Sans" charset="0"/>
              </a:rPr>
              <a:t>0.583</a:t>
            </a:r>
            <a:r>
              <a:rPr lang="en-US" altLang="ja-JP" sz="3600" dirty="0" smtClean="0">
                <a:cs typeface="Gill Sans" charset="0"/>
              </a:rPr>
              <a:t>,      </a:t>
            </a:r>
            <a:r>
              <a:rPr lang="en-US" altLang="ja-JP" sz="3600" dirty="0" err="1" smtClean="0">
                <a:cs typeface="Gill Sans" charset="0"/>
              </a:rPr>
              <a:t>Gromacs</a:t>
            </a:r>
            <a:r>
              <a:rPr lang="en-US" altLang="ja-JP" sz="3600" dirty="0" smtClean="0">
                <a:cs typeface="Gill Sans" charset="0"/>
              </a:rPr>
              <a:t> IPF: </a:t>
            </a:r>
            <a:r>
              <a:rPr lang="en-US" altLang="ja-JP" sz="3600" i="1" dirty="0" smtClean="0">
                <a:cs typeface="Gill Sans" charset="0"/>
              </a:rPr>
              <a:t>12.41</a:t>
            </a:r>
            <a:endParaRPr lang="en-US" altLang="ja-JP" sz="3600" dirty="0" smtClean="0">
              <a:cs typeface="Gill Sans" charset="0"/>
            </a:endParaRPr>
          </a:p>
          <a:p>
            <a:pPr marL="1181100" lvl="1" indent="-419100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  <a:defRPr/>
            </a:pPr>
            <a:r>
              <a:rPr lang="en-US" sz="3600" dirty="0" smtClean="0">
                <a:cs typeface="Gill Sans" charset="0"/>
              </a:rPr>
              <a:t>IPF explains MCF and </a:t>
            </a:r>
            <a:r>
              <a:rPr lang="en-US" sz="3600" dirty="0" err="1" smtClean="0">
                <a:cs typeface="Gill Sans" charset="0"/>
              </a:rPr>
              <a:t>Gromacs</a:t>
            </a:r>
            <a:r>
              <a:rPr lang="en-US" sz="3600" dirty="0" smtClean="0">
                <a:cs typeface="Gill Sans" charset="0"/>
              </a:rPr>
              <a:t> throttling experiment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----- Meeting Notes (7/11/12 17:57) -----</a:t>
            </a:r>
          </a:p>
          <a:p>
            <a:pPr>
              <a:defRPr/>
            </a:pPr>
            <a:r>
              <a:rPr lang="en-US" dirty="0"/>
              <a:t>what an instruction window</a:t>
            </a:r>
          </a:p>
          <a:p>
            <a:pPr>
              <a:defRPr/>
            </a:pPr>
            <a:r>
              <a:rPr lang="en-US" dirty="0"/>
              <a:t>"retire" --&gt; closed loop, can't progress window</a:t>
            </a:r>
          </a:p>
          <a:p>
            <a:pPr>
              <a:defRPr/>
            </a:pPr>
            <a:r>
              <a:rPr lang="en-US" dirty="0"/>
              <a:t>--- limited window of instructions being stalled and waiting to </a:t>
            </a:r>
          </a:p>
          <a:p>
            <a:pPr>
              <a:defRPr/>
            </a:pPr>
            <a:r>
              <a:rPr lang="en-US" dirty="0"/>
              <a:t>- it can't move, which creates a level of architectural congestion control</a:t>
            </a:r>
          </a:p>
          <a:p>
            <a:pPr>
              <a:defRPr/>
            </a:pPr>
            <a:r>
              <a:rPr lang="en-US" dirty="0"/>
              <a:t>- quick comparison to TCP… </a:t>
            </a:r>
          </a:p>
          <a:p>
            <a:pPr>
              <a:defRPr/>
            </a:pPr>
            <a:r>
              <a:rPr lang="en-US" dirty="0"/>
              <a:t>  * why it doesn't collapse</a:t>
            </a:r>
          </a:p>
          <a:p>
            <a:pPr>
              <a:defRPr/>
            </a:pPr>
            <a:r>
              <a:rPr lang="en-US" dirty="0"/>
              <a:t>- have to go over the network when you have an L1 miss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What you have in a multi-core processor are several components that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require communication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Interestingly, there’s a discussion going on in the architecture community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that we’re all familiar with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Recent studies have shown that a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bufferless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NoC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can reduce energy and the area required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bufferless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NoC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will be the focus of our talk for these reasons, and we’ll show that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One </a:t>
            </a:r>
            <a:r>
              <a:rPr lang="en-US" dirty="0">
                <a:ea typeface="ＭＳ Ｐゴシック" charset="0"/>
                <a:cs typeface="ＭＳ Ｐゴシック" charset="0"/>
              </a:rPr>
              <a:t>of the most important trends in computer architecture in the past decade has been this move towards chip multiprocessors, referred to as the CMP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Today’s smaller CMPs with 2 to 8 cores , the connectivity between these components has been the common bus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The solution taken by the architecture community was to move away from common bus and towards the on-chip network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congestion becomes the focus of our talk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several alternatives, the NoC is a popular one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citations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Given the serious consideration towards a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bufferless</a:t>
            </a:r>
            <a:r>
              <a:rPr lang="en-US" dirty="0">
                <a:ea typeface="ＭＳ Ｐゴシック" charset="0"/>
                <a:cs typeface="ＭＳ Ｐゴシック" charset="0"/>
              </a:rPr>
              <a:t> design,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09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(8/10/12 14:10) -----</a:t>
            </a:r>
          </a:p>
          <a:p>
            <a:r>
              <a:rPr lang="en-US" dirty="0"/>
              <a:t>- needs to be clear on the separation of buffered and </a:t>
            </a:r>
            <a:r>
              <a:rPr lang="en-US" dirty="0" err="1"/>
              <a:t>bufferless</a:t>
            </a:r>
            <a:endParaRPr lang="en-US" dirty="0"/>
          </a:p>
          <a:p>
            <a:r>
              <a:rPr lang="en-US" dirty="0"/>
              <a:t>- our own line in color</a:t>
            </a:r>
          </a:p>
          <a:p>
            <a:r>
              <a:rPr lang="en-US" dirty="0"/>
              <a:t>- could be like bridging the gap</a:t>
            </a:r>
          </a:p>
          <a:p>
            <a:r>
              <a:rPr lang="en-US" dirty="0"/>
              <a:t>----- Meeting Notes (8/10/12 15:21) -----</a:t>
            </a:r>
          </a:p>
          <a:p>
            <a:r>
              <a:rPr lang="en-US" dirty="0"/>
              <a:t>- put the benefits of buffered of </a:t>
            </a:r>
            <a:r>
              <a:rPr lang="en-US" dirty="0" err="1"/>
              <a:t>bufferless</a:t>
            </a:r>
            <a:r>
              <a:rPr lang="en-US" dirty="0"/>
              <a:t> earlier on</a:t>
            </a:r>
          </a:p>
          <a:p>
            <a:r>
              <a:rPr lang="en-US" dirty="0"/>
              <a:t>- more details on what the comparison points are</a:t>
            </a:r>
          </a:p>
        </p:txBody>
      </p:sp>
    </p:spTree>
    <p:extLst>
      <p:ext uri="{BB962C8B-B14F-4D97-AF65-F5344CB8AC3E}">
        <p14:creationId xmlns:p14="http://schemas.microsoft.com/office/powerpoint/2010/main" val="3170792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----- Meeting Notes (7/11/12 17:57) -----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comparison with buffered at the end,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- why not just do buffered again?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- saving from the starvation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- compared to an expensive buffered, forego everything for scaling in the future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- can bold some things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- traditional problems, different solution</a:t>
            </a:r>
          </a:p>
          <a:p>
            <a:r>
              <a:rPr lang="en-US">
                <a:ea typeface="ＭＳ Ｐゴシック" charset="0"/>
                <a:cs typeface="ＭＳ Ｐゴシック" charset="0"/>
              </a:rPr>
              <a:t>- can put it on a separate slide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Latency: off-chip is 10micro, instead of 50ns</a:t>
            </a:r>
          </a:p>
          <a:p>
            <a:r>
              <a:rPr lang="en-US" dirty="0" smtClean="0"/>
              <a:t>Power: power constraints are much different</a:t>
            </a:r>
          </a:p>
          <a:p>
            <a:r>
              <a:rPr lang="en-US" dirty="0" smtClean="0"/>
              <a:t>Complexity: on-chip</a:t>
            </a:r>
            <a:r>
              <a:rPr lang="en-US" baseline="0" dirty="0" smtClean="0"/>
              <a:t> you’re more limited by wires and their layout</a:t>
            </a:r>
          </a:p>
          <a:p>
            <a:r>
              <a:rPr lang="en-US" baseline="0" dirty="0" smtClean="0"/>
              <a:t>Traffic patterns: off-chip network applications are catered understanding network latencies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26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create a</a:t>
            </a:r>
            <a:r>
              <a:rPr lang="en-US" baseline="0" dirty="0" smtClean="0"/>
              <a:t>n efficient controller in terms of system throughput</a:t>
            </a:r>
          </a:p>
          <a:p>
            <a:r>
              <a:rPr lang="en-US" baseline="0" dirty="0" smtClean="0"/>
              <a:t>But, as previously mentioned, a </a:t>
            </a:r>
            <a:r>
              <a:rPr lang="en-US" baseline="0" dirty="0" err="1" smtClean="0"/>
              <a:t>NoC</a:t>
            </a:r>
            <a:r>
              <a:rPr lang="en-US" baseline="0" dirty="0" smtClean="0"/>
              <a:t> controller must also be low in complexity and area-efficient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7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What you have in a multi-core processor are several components that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require communication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Interestingly, there’s a discussion going on in the architecture community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that we’re all familiar with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Recent studies have shown that a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bufferless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NoC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can reduce energy and the area required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bufferless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NoC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will be the focus of our talk for these reasons, and we’ll show that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One </a:t>
            </a:r>
            <a:r>
              <a:rPr lang="en-US" dirty="0">
                <a:ea typeface="ＭＳ Ｐゴシック" charset="0"/>
                <a:cs typeface="ＭＳ Ｐゴシック" charset="0"/>
              </a:rPr>
              <a:t>of the most important trends in computer architecture in the past decade has been this move towards chip multiprocessors, referred to as the CMP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Today’s smaller CMPs with 2 to 8 cores , the connectivity between these components has been the common bus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The solution taken by the architecture community was to move away from common bus and towards the on-chip network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congestion becomes the focus of our talk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several alternatives, the NoC is a popular one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citations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7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What you have in a multi-core processor are several components that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require communication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Interestingly, there’s a discussion going on in the architecture community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that we’re all familiar with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ea typeface="ＭＳ Ｐゴシック" charset="0"/>
                <a:cs typeface="ＭＳ Ｐゴシック" charset="0"/>
              </a:rPr>
              <a:t>Recent studies have shown that a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bufferless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NoC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can reduce energy and the area required</a:t>
            </a:r>
          </a:p>
          <a:p>
            <a:r>
              <a:rPr lang="en-US" baseline="0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bufferless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ea typeface="ＭＳ Ｐゴシック" charset="0"/>
                <a:cs typeface="ＭＳ Ｐゴシック" charset="0"/>
              </a:rPr>
              <a:t>NoC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will be the focus of our talk for these reasons, and we’ll show that</a:t>
            </a: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One </a:t>
            </a:r>
            <a:r>
              <a:rPr lang="en-US" dirty="0">
                <a:ea typeface="ＭＳ Ｐゴシック" charset="0"/>
                <a:cs typeface="ＭＳ Ｐゴシック" charset="0"/>
              </a:rPr>
              <a:t>of the most important trends in computer architecture in the past decade has been this move towards chip multiprocessors, referred to as the CMP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Today’s smaller CMPs with 2 to 8 cores , the connectivity between these components has been the common bus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The solution taken by the architecture community was to move away from common bus and towards the on-chip network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congestion becomes the focus of our talk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several alternatives, the NoC is a popular one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citations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But the thing with the on-chip network is that it has a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unique design, driven by different constraints and workloads.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Many of these constraints are driven by the fact that we’re trying to take a router that, even if you think of a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Simple home router is this big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----- Meeting Notes (8/10/12 14:23) -----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bufferless: why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blue has got to go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----- Meeting Notes (8/10/12 15:21) -----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benefits of bufferless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only primarily considering bufferless in this talk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global coordination is often practical, single domain.  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 * coming up with a central mechanism that works for the known topology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What have at arch is a win that operates and similarly to sliding windows we’re all familiar with,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although size of this win does not shrink or grow.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allow </a:t>
            </a:r>
            <a:r>
              <a:rPr lang="en-US" baseline="0" dirty="0" err="1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mult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baseline="0" dirty="0" err="1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insns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run in parallel, any </a:t>
            </a:r>
            <a:r>
              <a:rPr lang="en-US" baseline="0" dirty="0" err="1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insn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needs </a:t>
            </a:r>
            <a:r>
              <a:rPr lang="en-US" baseline="0" dirty="0" err="1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ext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</a:t>
            </a:r>
            <a:r>
              <a:rPr lang="en-US" baseline="0" dirty="0" err="1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mem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to exec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will require a request packet.  Similar to the a traditional sliding window, window cannot slide until the </a:t>
            </a:r>
            <a:r>
              <a:rPr lang="en-US" baseline="0" dirty="0" err="1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respones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(e.g., ACKs with needed </a:t>
            </a:r>
            <a:r>
              <a:rPr lang="en-US" baseline="0" dirty="0" err="1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mem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)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until then, win cannot shift and core stalled.  So what this does is create a closed loop system, and the maximum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Amount of traffic or </a:t>
            </a:r>
            <a:r>
              <a:rPr lang="en-US" baseline="0" dirty="0" err="1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req</a:t>
            </a:r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 per-core limited to the size of window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----- Meeting Notes (8/10/12 15:21) -----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greatly simplify this example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 don't animate the whole thing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----- Meeting Notes (8/16/12 12:35) -----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don't mention TCP- talk about it traditional sliding window</a:t>
            </a:r>
          </a:p>
          <a:p>
            <a:pPr eaLnBrk="1" hangingPunct="1"/>
            <a:r>
              <a:rPr lang="en-US" baseline="0" dirty="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remove insn win</a:t>
            </a:r>
            <a:endParaRPr lang="en-US" dirty="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7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There are other characteristics of the network design chosen by the architecture community which impact the traffic and workload</a:t>
            </a:r>
          </a:p>
          <a:p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ea typeface="ＭＳ Ｐゴシック" charset="0"/>
                <a:cs typeface="ＭＳ Ｐゴシック" charset="0"/>
              </a:rPr>
              <a:t>Let me illustrate this with an example of traffic being generated by S1 and S2, both destined for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9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Another key property of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bufferless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NoCs</a:t>
            </a:r>
            <a:r>
              <a:rPr lang="en-US" dirty="0">
                <a:ea typeface="ＭＳ Ｐゴシック" charset="0"/>
                <a:cs typeface="ＭＳ Ｐゴシック" charset="0"/>
              </a:rPr>
              <a:t> is starvation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Let’s take this example where these 4 cores want to send 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bullet points, 1 or 2: you either get ____ or ____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get rid of the equation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Buferless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NoC</a:t>
            </a:r>
            <a:r>
              <a:rPr lang="en-US" dirty="0">
                <a:ea typeface="ＭＳ Ｐゴシック" charset="0"/>
                <a:cs typeface="ＭＳ Ｐゴシック" charset="0"/>
              </a:rPr>
              <a:t> Traffic and Congestion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These </a:t>
            </a:r>
            <a:r>
              <a:rPr lang="en-US" dirty="0">
                <a:ea typeface="ＭＳ Ｐゴシック" charset="0"/>
                <a:cs typeface="ＭＳ Ｐゴシック" charset="0"/>
              </a:rPr>
              <a:t>properties under congestion motivate our study to understand how they impact the efficiency of the network and system, and its ability to scale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As we will show, congestion limits the system's efficiency, and prevents it from scaling effectively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This motivates the need for a novel congestion control mechanism, which we later show is able to restore scalability and improve throughput up to 27%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----- Meeting Notes (8/10/12 15:21) -----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Study capital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- title style capitalization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919B-0845-1D4B-84A2-791D37037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8181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1F28-29A0-A742-B30E-E02D97FDE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2792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B1F2-410E-8241-8BDC-EC66CC0FE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9675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45C78-9D74-7142-8037-29AA0730E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6073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571E6-03E2-9B42-B5EC-96BCAE25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05793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77108-4928-B64F-9C06-F1CE0EB6D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544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5F35-4DA4-1048-86DC-CBCEB17E1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06147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CCC0-9786-7A4D-B0C9-E37B71B04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5826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0ED70-E3A7-7C4F-9CA6-A868DF966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0878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98DA-0BDE-364F-8C78-0D92E44C6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20138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4D3D-A212-BB4E-9B80-DA37CEE9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17025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D1E1-F2C8-2B4A-B9E0-D20DFD45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5295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C5035-0EF9-ED4E-BA21-DF130BD20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3565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E9277-37B6-5441-BA3D-F3CD4894D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5856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B35D0-901D-5D45-A2D6-618266E4B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57433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7CFA-1BFD-634D-8BDA-FA6800874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2375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9A5C8-484F-CD4C-A44D-4CBE46244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69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3C0A7-087F-3F46-91A8-DC551BBD8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73670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5E2F-6E98-3841-A790-6F7866062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6118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7B457-7872-E041-960B-F611B665F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45926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5E286-681B-8745-8ED5-6BEC50B2F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5353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D7D3-B9F2-8F47-95EF-D40E8B291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1122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87D1-5613-D44C-8837-C7329D2EA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002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2E0A-3FDF-2945-A3DD-CB295283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22857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635A-0611-BD4E-B4E3-4883F1B6A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7449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EBCA3-CD57-054D-AB76-09170E2C9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08104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5F24F-4CEB-2046-88D3-4BBEC67B6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4878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0545F-B719-F94F-8895-8E92FB219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276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AFA5D-B4F9-8F49-AA6B-2E471C9BC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5152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B714C-3D50-994C-8CF4-FF4322443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36059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48192-9CF1-C141-BB4D-56CE12AD5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01310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0F9C-2F70-DC4C-A401-988DB117B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7564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29B1-A60D-534F-9F95-EA4285D28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6860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88829-8E6E-104A-ABDA-6C6523177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8414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E2ABD-6FCE-8240-8120-F1CC2A929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68129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4875-99E0-BF4E-926F-2A604E9EF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6596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6401-AA7B-0841-821A-D6C5AFDFF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19241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AAC41-30AC-5A47-958D-E0B19A1C7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622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43E1-E598-4549-A07C-CA35F694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78499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4477C-EAE8-E84C-A881-3ED1D4AC9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07489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59FA-BA9B-B144-9F14-AF28A38A2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2939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26A9-9D6B-754A-93C3-69EF4093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812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BD89-EE42-004E-8D51-778CE62C7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07154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78D0F-E732-154A-BBCA-1C1DA794C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5848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A0D7-E180-814E-AE2A-D4FBF6D6D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71214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DEF77-32C3-3E4E-BD98-5D6D8EC5D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1047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19B98-8D43-8B49-9CB3-1FA1FA222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344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FD35-3F1A-5142-8A87-CF40A5B3A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533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ADE8-34CD-F843-BCD1-9522A1322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01060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460B3-B28F-5C46-9BB3-F26DDEFE7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34682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87FB-F403-1F46-85F6-38909BB05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35799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C951-9B05-9D46-94F5-D20FB0F04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48936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4E49A-CD30-644E-932C-7A8342997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87224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84222-3D0A-4C46-BB92-428BF3E7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52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3C074-E81E-7643-9CC0-D20FC11B6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65459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D66B-A722-7F44-B8FF-D89E19CE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193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854200"/>
            <a:ext cx="6229350" cy="731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0" y="1854200"/>
            <a:ext cx="6229350" cy="731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DAE62-6922-8543-9376-E62F3D36B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4128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F8F9-A7F9-D240-BF20-BA3FF586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29606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418E0-5386-2D4C-853E-0725EE8A6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0273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3EE0-6258-5B42-9799-2BA839D43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6677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577FD-0AEB-BF42-B953-172A8F681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82365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9D68-6F97-BB41-A3E3-D27A41FEE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4043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59069-7818-A94A-9F00-B9EAEA8C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4189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C8EB1-6481-174C-9949-1F65A77BE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400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F0243-40CC-F24D-8483-D12A28C24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16672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94B68-D4B8-FB47-906C-CC3B56CCB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8805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1CFC-FC9D-6D44-8CA2-B6DDB990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004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C9DC-2F8D-4B49-B4E3-1E92AFE42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3788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61A0C-60C4-7344-9218-C7A8BC049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6491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8825" y="254000"/>
            <a:ext cx="3152775" cy="891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54000"/>
            <a:ext cx="9305925" cy="891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DAEB3-3D4F-144E-B779-CB2CEF144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5555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B0BE1-A64C-524F-9E69-1E11BE757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26322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781B-7B0E-9542-8D58-1D3582492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2570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8E325-021C-4048-8DD0-471956E79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03376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F78BC-C281-CB4F-BDFA-705182854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98843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DF41-3CF4-D84A-A093-E1820A41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822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4C35-057B-5E4D-B043-3993172E3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4897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A59D2-1449-B742-A8F4-2391A05C3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7350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95CA4-96B3-A946-8D8A-CB601A1C1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3502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11327-0E3A-F140-A057-33C453B86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6565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530D-9C6C-C246-8BD4-5947623E2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0471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B7DA2-395A-F446-A6CA-914048CF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4859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BAE44-3145-7844-A9E9-1B3AE0731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7940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C8583-D952-DC41-A04F-A79F02DC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79258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3D2A4-24A9-3343-82C8-3D5EA817B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342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46F6-C1D7-834F-8729-74CC431AB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231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025F-8E1D-5248-9A44-AC2E7AE1D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75804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A26D-7F8F-8246-B7B1-5CDF18404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61356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1534-4639-8241-B6FB-05BEF7F4E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56032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FCF0-33EF-B54E-9746-3DB21DCB8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81366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7A86-F66B-204C-97B2-36C1DAA16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8193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694E-FEA6-8B48-BF75-F7001F95B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00517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03AA3-800B-464D-A39C-72CCE0C04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4657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48F8B-D759-8E4D-BE7E-3F70C9E28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107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B6EE8-1FA2-0445-BFB7-624545B4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1979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871D-764D-B74F-9CFA-8C6B9DE84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47027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BA5E-2CEF-2F4F-9821-FC577946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83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1B89E-453D-874A-945F-205251DE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8516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6BA2-045E-C847-9C97-F9B1BAD18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6791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C6D2-998A-5B45-B96E-2C593FDF8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7043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E582-6542-914A-98C9-72913ED0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946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1AD7-FE16-A443-AA10-6A5290848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5716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99828-A2D5-2B46-BB46-6676AF25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74516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75CB8-4566-4D4B-9D23-12AEDC067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7280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EBCB-ACD4-F84F-AC25-67F2938F34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01103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E9C13-4E55-4941-98A6-5DC76F1B4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91856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7F08-6DD0-944F-BEF7-49B0756D4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865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4189-2524-8C47-8A6A-8EC64392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2874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A525C-9967-194D-8856-97F369F2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434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F635-C0A4-E24D-BB88-05285627F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92659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8631-EC75-EA48-9DA2-890A591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0284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631EF-0052-024D-8DC7-DCE16FE61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4599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E062-46F3-6B4E-9122-55E9D602A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6487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8B45-AE0B-A448-8E57-8F552DE06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91341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4A546-D7EE-AD4E-9F61-7DFC0B27F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6540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4470-B8E5-9B4B-8C87-7C4EECC0A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9871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8494-2A26-4B4D-A175-93E466D97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03138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2979-2A45-6F47-B691-F273CD85E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18181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C4C77-53BC-7842-B6E3-36ACA051B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363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A9355-799F-264A-9104-34A8543AB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4296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ECF8-AFA4-A444-BA56-6B9BD5034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9330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F896-58B9-B847-981E-73D43A69E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075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1EEF-4970-A14B-BE5A-B3C34CFE2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24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732F-7A57-B34C-ABA1-255ACC812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9561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1A42-B679-8946-86A2-C5DFA1C3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679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058FD-5724-154A-B299-C0872C79C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75239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5C82C-B873-6248-9989-0E5DCC3FB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3532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CB0E-C1E2-A54D-8105-035F6B333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4655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2B296-BD89-704B-861B-218ABB5B9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18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516E-BA04-0947-A4EB-A709BE05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35156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DBB56-FF98-DB4C-B352-B3ED8E7FD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02049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C69F9-DD26-9645-AA63-947289CEF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322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7039-0874-D847-8859-EDA6C5FFA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15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5B3E-AEAE-174D-9652-1CD7611B9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82912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4A5D-98F3-7D4E-B99A-86661F1A4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8865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24C6E-470F-2E46-99B8-3E32BFF27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90215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0BC0-8124-4F41-941A-05D96DF29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5751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8B6B-17BF-9C4E-9280-E0374BBBD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26517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BF74-AC89-6D49-85A8-95FE0A349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49982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01D2-C731-AB4B-AE48-4AE49A4D1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969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20D70-4EAC-B144-ADCB-DBEA55847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59204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E906C-8243-E94C-BD4F-F30944773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951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AF502-68FB-AA41-8DE1-126415341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99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0251E-C4F8-CE4E-B837-0011837E8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70118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9E297-9371-5D47-B2A7-D3E628205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9809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D7664-14E9-2543-948A-29F46CFA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5276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85894-8D57-6449-B16C-A1AE9E9CC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70629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45D4-5172-884F-BB87-3D4AE84E1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832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126E-F351-1E4D-B7CC-34CBE696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8957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96E62-68B2-814F-B33E-504BCAE5D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55478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B184-2617-7D49-A39C-F48D3DEFC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15919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84985-8865-F643-9337-AF343D277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25646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F6009-FF7A-8D4A-9AED-40BBE1A5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7489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A1F70-0CAA-BD43-BABA-4B4B3B074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79939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032F2-CF27-6C47-A939-C144A5B3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3132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CD3918AF-0645-5546-9322-E537665D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FE522060-B46D-BB4D-A21B-28410C7C0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390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126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9ABF87F4-F7A6-7B4F-A6D0-2FF1D3881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348285AD-C0CD-2049-9701-9ACBC6CB0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331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8B41C96A-2FB3-0E46-B77A-A765DCF48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07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4339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74DEE03E-9138-054F-86BD-5A333A90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12268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854200"/>
            <a:ext cx="126111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20676EE6-2FC7-1E4B-97F4-1DF84DE2F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1168400" y="1549400"/>
            <a:ext cx="107442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73100" indent="-406400" algn="l" rtl="0" eaLnBrk="0" fontAlgn="base" hangingPunct="0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37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30300" indent="-419100" algn="l" rtl="0" eaLnBrk="0" fontAlgn="base" hangingPunct="0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-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lnSpc>
          <a:spcPct val="70000"/>
        </a:lnSpc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2DD5FCCB-4B97-B34A-BED7-1E1B4F936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2D377FBC-06DD-6F48-ABB6-D5E96C47A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512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A9581AF6-F3DB-5940-8197-5C24AE90A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614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EA7703DC-2FD5-3145-B88D-99EACCA1A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D5CA39BA-3CC8-DB49-9C0A-53E15C362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9F004FAA-AE04-5A4A-A425-4B8563356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9218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9258300"/>
            <a:ext cx="3429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cs typeface="Gill Sans" charset="0"/>
              </a:defRPr>
            </a:lvl1pPr>
          </a:lstStyle>
          <a:p>
            <a:pPr>
              <a:defRPr/>
            </a:pPr>
            <a:fld id="{00ADD6F4-1205-004C-805E-EE244A6A3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3EF46A5-C274-9240-85FF-13884A5530A3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74082" name="Rectangle 1"/>
          <p:cNvSpPr>
            <a:spLocks noGrp="1" noChangeArrowheads="1"/>
          </p:cNvSpPr>
          <p:nvPr>
            <p:ph type="title"/>
          </p:nvPr>
        </p:nvSpPr>
        <p:spPr>
          <a:xfrm>
            <a:off x="177800" y="1638300"/>
            <a:ext cx="12674600" cy="3302000"/>
          </a:xfrm>
        </p:spPr>
        <p:txBody>
          <a:bodyPr/>
          <a:lstStyle/>
          <a:p>
            <a:pPr eaLnBrk="1" hangingPunct="1"/>
            <a: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  <a:t>On-Chip Networks from a </a:t>
            </a:r>
            <a:r>
              <a:rPr lang="en-US" sz="4800" b="1" dirty="0" smtClean="0">
                <a:latin typeface="Gill Sans" charset="0"/>
                <a:ea typeface="ヒラギノ角ゴ ProN W3" charset="0"/>
                <a:cs typeface="ヒラギノ角ゴ ProN W3" charset="0"/>
              </a:rPr>
              <a:t>Networking </a:t>
            </a:r>
            <a: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  <a:t>Perspective:</a:t>
            </a:r>
            <a:b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  <a:t>Congestion and Scalability in </a:t>
            </a:r>
            <a:b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  <a:t>Many</a:t>
            </a:r>
            <a:r>
              <a:rPr lang="en-US" sz="4800" b="1" dirty="0" smtClean="0">
                <a:latin typeface="Gill Sans" charset="0"/>
                <a:ea typeface="ヒラギノ角ゴ ProN W3" charset="0"/>
                <a:cs typeface="ヒラギノ角ゴ ProN W3" charset="0"/>
              </a:rPr>
              <a:t>-Core </a:t>
            </a:r>
            <a:r>
              <a:rPr lang="en-US" sz="4800" b="1" dirty="0">
                <a:latin typeface="Gill Sans" charset="0"/>
                <a:ea typeface="ヒラギノ角ゴ ProN W3" charset="0"/>
                <a:cs typeface="ヒラギノ角ゴ ProN W3" charset="0"/>
              </a:rPr>
              <a:t>Interconnects</a:t>
            </a:r>
            <a:endParaRPr lang="en-US" sz="48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13004800" cy="2311400"/>
          </a:xfrm>
        </p:spPr>
        <p:txBody>
          <a:bodyPr/>
          <a:lstStyle/>
          <a:p>
            <a:pPr marL="0" indent="0" eaLnBrk="1" hangingPunct="1"/>
            <a:r>
              <a:rPr lang="en-US" dirty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George Nychis</a:t>
            </a:r>
            <a:r>
              <a:rPr lang="en-US" baseline="32000" dirty="0">
                <a:latin typeface="Gill Sans" charset="0"/>
                <a:ea typeface="ヒラギノ角ゴ ProN W3" charset="0"/>
                <a:cs typeface="ヒラギノ角ゴ ProN W3" charset="0"/>
              </a:rPr>
              <a:t>✝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, Chris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</a:rPr>
              <a:t>Fallin</a:t>
            </a:r>
            <a:r>
              <a:rPr lang="en-US" baseline="32000" dirty="0">
                <a:latin typeface="Gill Sans" charset="0"/>
                <a:ea typeface="ヒラギノ角ゴ ProN W3" charset="0"/>
                <a:cs typeface="ヒラギノ角ゴ ProN W3" charset="0"/>
              </a:rPr>
              <a:t>✝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, </a:t>
            </a:r>
          </a:p>
          <a:p>
            <a:pPr marL="0" indent="0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Thomas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</a:rPr>
              <a:t>Moscibroda</a:t>
            </a:r>
            <a:r>
              <a:rPr lang="en-US" baseline="32000" dirty="0">
                <a:latin typeface="Gill Sans" charset="0"/>
                <a:ea typeface="ヒラギノ角ゴ ProN W3" charset="0"/>
                <a:cs typeface="ヒラギノ角ゴ ProN W3" charset="0"/>
              </a:rPr>
              <a:t>★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,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</a:rPr>
              <a:t>Onur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</a:rPr>
              <a:t>Mutlu</a:t>
            </a:r>
            <a:r>
              <a:rPr lang="en-US" baseline="32000" dirty="0">
                <a:latin typeface="Gill Sans" charset="0"/>
                <a:ea typeface="ヒラギノ角ゴ ProN W3" charset="0"/>
                <a:cs typeface="ヒラギノ角ゴ ProN W3" charset="0"/>
              </a:rPr>
              <a:t>✝, 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</a:rPr>
              <a:t>Srinivasan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</a:rPr>
              <a:t>Seshan</a:t>
            </a:r>
            <a:r>
              <a:rPr lang="en-US" baseline="32000" dirty="0">
                <a:latin typeface="Gill Sans" charset="0"/>
                <a:ea typeface="ヒラギノ角ゴ ProN W3" charset="0"/>
                <a:cs typeface="ヒラギノ角ゴ ProN W3" charset="0"/>
              </a:rPr>
              <a:t>✝</a:t>
            </a:r>
            <a:br>
              <a:rPr lang="en-US" baseline="32000" dirty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baseline="32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r>
              <a:rPr lang="en-US" sz="3000" i="1" dirty="0">
                <a:latin typeface="Gill Sans" charset="0"/>
                <a:ea typeface="ヒラギノ角ゴ ProN W3" charset="0"/>
                <a:cs typeface="ヒラギノ角ゴ ProN W3" charset="0"/>
              </a:rPr>
              <a:t>Carnegie Mellon University </a:t>
            </a:r>
            <a:r>
              <a:rPr lang="en-US" sz="3000" baseline="32000" dirty="0">
                <a:latin typeface="Gill Sans" charset="0"/>
                <a:ea typeface="ヒラギノ角ゴ ProN W3" charset="0"/>
                <a:cs typeface="ヒラギノ角ゴ ProN W3" charset="0"/>
              </a:rPr>
              <a:t>✝</a:t>
            </a:r>
            <a:endParaRPr lang="en-US" sz="3000" i="1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r>
              <a:rPr lang="en-US" sz="3000" i="1" dirty="0">
                <a:latin typeface="Gill Sans" charset="0"/>
                <a:ea typeface="ヒラギノ角ゴ ProN W3" charset="0"/>
                <a:cs typeface="ヒラギノ角ゴ ProN W3" charset="0"/>
              </a:rPr>
              <a:t>Microsoft </a:t>
            </a:r>
            <a:r>
              <a:rPr lang="en-US" sz="3000" i="1" dirty="0" smtClean="0">
                <a:latin typeface="Gill Sans" charset="0"/>
                <a:ea typeface="ヒラギノ角ゴ ProN W3" charset="0"/>
                <a:cs typeface="ヒラギノ角ゴ ProN W3" charset="0"/>
              </a:rPr>
              <a:t>Research Asia </a:t>
            </a:r>
            <a:r>
              <a:rPr lang="en-US" sz="3000" baseline="32000" dirty="0">
                <a:latin typeface="Gill Sans" charset="0"/>
                <a:ea typeface="ヒラギノ角ゴ ProN W3" charset="0"/>
                <a:cs typeface="ヒラギノ角ゴ ProN W3" charset="0"/>
              </a:rPr>
              <a:t>★</a:t>
            </a:r>
            <a:br>
              <a:rPr lang="en-US" sz="3000" baseline="32000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3000" baseline="32000" dirty="0"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3000" baseline="32000" dirty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3000" baseline="32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0" indent="0" eaLnBrk="1" hangingPunct="1"/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B95B57BA-5BBB-B147-BCCF-D32603F86C64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10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904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400" dirty="0">
                <a:latin typeface="Gill Sans" charset="0"/>
                <a:ea typeface="ヒラギノ角ゴ ProN W3" charset="0"/>
                <a:cs typeface="ヒラギノ角ゴ ProN W3" charset="0"/>
              </a:rPr>
              <a:t>Congestion and </a:t>
            </a:r>
            <a:r>
              <a:rPr lang="en-US" sz="6400" dirty="0" smtClean="0">
                <a:latin typeface="Gill Sans" charset="0"/>
                <a:ea typeface="ヒラギノ角ゴ ProN W3" charset="0"/>
                <a:cs typeface="ヒラギノ角ゴ ProN W3" charset="0"/>
              </a:rPr>
              <a:t>Scalability Study</a:t>
            </a:r>
            <a:endParaRPr lang="en-US" sz="64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0" y="2438400"/>
            <a:ext cx="12611100" cy="6629400"/>
          </a:xfrm>
        </p:spPr>
        <p:txBody>
          <a:bodyPr/>
          <a:lstStyle/>
          <a:p>
            <a:pPr marL="723900" eaLnBrk="1" hangingPunct="1"/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</a:rPr>
              <a:t>Prior work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: moderate intensity workloads, small on-chip net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Energy and area benefits of going </a:t>
            </a:r>
            <a:r>
              <a:rPr lang="en-US" dirty="0" err="1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bufferless</a:t>
            </a:r>
            <a:endParaRPr lang="en-US" dirty="0" smtClean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  <a:p>
            <a:pPr marL="1181100" lvl="1"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throughput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comparable to buffered</a:t>
            </a:r>
          </a:p>
          <a:p>
            <a:pPr marL="1181100" lvl="1" eaLnBrk="1" hangingPunct="1"/>
            <a:endParaRPr lang="en-US" b="1" dirty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  <a:p>
            <a:pPr marL="723900" eaLnBrk="1" hangingPunct="1"/>
            <a:r>
              <a:rPr lang="en-US" b="1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Study: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high intensity workloads &amp; large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network (4096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cores)</a:t>
            </a:r>
          </a:p>
          <a:p>
            <a:pPr marL="1181100" lvl="1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Still comparable throughput with the benefits of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bufferless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?</a:t>
            </a:r>
            <a:b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</a:br>
            <a:endParaRPr lang="en-US" dirty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  <a:p>
            <a:pPr marL="723900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Use real application workloads (e.g.,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matlab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,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gcc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, bzip2, </a:t>
            </a:r>
            <a:r>
              <a:rPr lang="en-US" dirty="0" err="1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perl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)</a:t>
            </a:r>
          </a:p>
          <a:p>
            <a:pPr marL="1181100" lvl="1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Simulate the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whole chip, including </a:t>
            </a:r>
            <a:r>
              <a:rPr lang="en-US" dirty="0" err="1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NoC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  <a:p>
            <a:pPr marL="1181100" lvl="1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Simulator used to publish in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ISCA, MICRO, HPCA, </a:t>
            </a:r>
            <a:r>
              <a:rPr lang="en-US" i="1" dirty="0" err="1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NoCs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… </a:t>
            </a:r>
          </a:p>
          <a:p>
            <a:pPr marL="723900" eaLnBrk="1" hangingPunct="1"/>
            <a:endParaRPr lang="en-US" dirty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731000" y="1981200"/>
            <a:ext cx="6172200" cy="3505200"/>
            <a:chOff x="6731000" y="5791200"/>
            <a:chExt cx="6172200" cy="350520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6731000" y="5791200"/>
              <a:ext cx="6096000" cy="3505200"/>
            </a:xfrm>
            <a:prstGeom prst="rect">
              <a:avLst/>
            </a:prstGeom>
            <a:solidFill>
              <a:schemeClr val="tx1"/>
            </a:solidFill>
            <a:ln w="38100" cmpd="sng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pic>
          <p:nvPicPr>
            <p:cNvPr id="19253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823458"/>
              <a:ext cx="6121400" cy="342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731000" y="5791200"/>
            <a:ext cx="6172200" cy="3505200"/>
            <a:chOff x="6731000" y="5791200"/>
            <a:chExt cx="6172200" cy="3505200"/>
          </a:xfrm>
        </p:grpSpPr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731000" y="5791200"/>
              <a:ext cx="6096000" cy="3505200"/>
            </a:xfrm>
            <a:prstGeom prst="rect">
              <a:avLst/>
            </a:prstGeom>
            <a:solidFill>
              <a:schemeClr val="tx1"/>
            </a:solidFill>
            <a:ln w="38100" cmpd="sng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pic>
          <p:nvPicPr>
            <p:cNvPr id="192534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5823458"/>
              <a:ext cx="6121400" cy="3427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25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E522F5D0-E0AC-2840-8984-8692407D3FFB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11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9251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Congestion at the Network Level</a:t>
            </a:r>
          </a:p>
        </p:txBody>
      </p:sp>
      <p:sp>
        <p:nvSpPr>
          <p:cNvPr id="192517" name="Line 12"/>
          <p:cNvSpPr>
            <a:spLocks noChangeShapeType="1"/>
          </p:cNvSpPr>
          <p:nvPr/>
        </p:nvSpPr>
        <p:spPr bwMode="auto">
          <a:xfrm flipH="1">
            <a:off x="6489700" y="2032000"/>
            <a:ext cx="23813" cy="67802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2518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1600" y="2540000"/>
            <a:ext cx="6134100" cy="1041400"/>
          </a:xfrm>
        </p:spPr>
        <p:txBody>
          <a:bodyPr/>
          <a:lstStyle/>
          <a:p>
            <a:pPr marL="723900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Evaluate 700 different appl. mixes in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16-core system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0734" name="Rectangle 14"/>
          <p:cNvSpPr>
            <a:spLocks/>
          </p:cNvSpPr>
          <p:nvPr/>
        </p:nvSpPr>
        <p:spPr bwMode="auto">
          <a:xfrm>
            <a:off x="147638" y="3441700"/>
            <a:ext cx="61468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Finding</a:t>
            </a: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: </a:t>
            </a:r>
            <a:r>
              <a:rPr lang="en-US" sz="3600" i="1" dirty="0">
                <a:solidFill>
                  <a:schemeClr val="tx1"/>
                </a:solidFill>
                <a:cs typeface="Gill Sans" charset="0"/>
              </a:rPr>
              <a:t>net latency remains stable with congestion/</a:t>
            </a:r>
            <a:r>
              <a:rPr lang="en-US" sz="3600" i="1" dirty="0" smtClean="0">
                <a:solidFill>
                  <a:schemeClr val="tx1"/>
                </a:solidFill>
                <a:cs typeface="Gill Sans" charset="0"/>
              </a:rPr>
              <a:t>deflects</a:t>
            </a:r>
          </a:p>
          <a:p>
            <a:pPr marL="1181100" lvl="1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000" i="1" dirty="0" smtClean="0">
                <a:solidFill>
                  <a:schemeClr val="tx1"/>
                </a:solidFill>
                <a:cs typeface="Gill Sans" charset="0"/>
              </a:rPr>
              <a:t>Unlike traditional networks</a:t>
            </a:r>
            <a:endParaRPr lang="en-US" sz="3000" i="1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177800" y="5162550"/>
            <a:ext cx="607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endParaRPr lang="en-US" sz="3600" b="1" dirty="0">
              <a:solidFill>
                <a:schemeClr val="tx1"/>
              </a:solidFill>
              <a:cs typeface="Gill Sans" charset="0"/>
            </a:endParaRPr>
          </a:p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cs typeface="Gill Sans" charset="0"/>
              </a:rPr>
              <a:t>What about starvation rate?</a:t>
            </a:r>
          </a:p>
        </p:txBody>
      </p:sp>
      <p:sp>
        <p:nvSpPr>
          <p:cNvPr id="30736" name="Rectangle 16"/>
          <p:cNvSpPr>
            <a:spLocks/>
          </p:cNvSpPr>
          <p:nvPr/>
        </p:nvSpPr>
        <p:spPr bwMode="auto">
          <a:xfrm>
            <a:off x="177800" y="5791200"/>
            <a:ext cx="6096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endParaRPr lang="en-US" sz="3600" b="1" dirty="0">
              <a:solidFill>
                <a:schemeClr val="tx1"/>
              </a:solidFill>
              <a:cs typeface="Gill Sans" charset="0"/>
            </a:endParaRPr>
          </a:p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cs typeface="Gill Sans" charset="0"/>
              </a:rPr>
              <a:t>Starvation increases significantly with congestion</a:t>
            </a: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190500" y="7620000"/>
            <a:ext cx="609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Finding</a:t>
            </a: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: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starvation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likely to impact performance; indicator of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congestion</a:t>
            </a:r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165100" y="3556000"/>
            <a:ext cx="6146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algn="l">
              <a:lnSpc>
                <a:spcPct val="70000"/>
              </a:lnSpc>
              <a:spcBef>
                <a:spcPts val="2400"/>
              </a:spcBef>
              <a:buSzPct val="137000"/>
            </a:pPr>
            <a:endParaRPr lang="en-US" sz="3600" b="1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8864600" y="3810000"/>
            <a:ext cx="114300" cy="2660650"/>
          </a:xfrm>
          <a:prstGeom prst="line">
            <a:avLst/>
          </a:prstGeom>
          <a:noFill/>
          <a:ln w="114300">
            <a:solidFill>
              <a:srgbClr val="FC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39" name="Rectangle 19"/>
          <p:cNvSpPr>
            <a:spLocks/>
          </p:cNvSpPr>
          <p:nvPr/>
        </p:nvSpPr>
        <p:spPr bwMode="auto">
          <a:xfrm>
            <a:off x="6578600" y="6551613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>
                <a:solidFill>
                  <a:srgbClr val="FFFF33"/>
                </a:solidFill>
                <a:cs typeface="Gill Sans" charset="0"/>
              </a:rPr>
              <a:t>Each point represents a single workload</a:t>
            </a:r>
          </a:p>
        </p:txBody>
      </p:sp>
      <p:sp>
        <p:nvSpPr>
          <p:cNvPr id="30744" name="Rectangle 24"/>
          <p:cNvSpPr>
            <a:spLocks/>
          </p:cNvSpPr>
          <p:nvPr/>
        </p:nvSpPr>
        <p:spPr bwMode="auto">
          <a:xfrm>
            <a:off x="5969000" y="6229350"/>
            <a:ext cx="656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>
                <a:solidFill>
                  <a:srgbClr val="FF0800"/>
                </a:solidFill>
                <a:cs typeface="Gill Sans" charset="0"/>
              </a:rPr>
              <a:t>700% </a:t>
            </a:r>
          </a:p>
          <a:p>
            <a:r>
              <a:rPr lang="en-US" sz="3600" b="1" i="1">
                <a:solidFill>
                  <a:srgbClr val="FF0800"/>
                </a:solidFill>
                <a:cs typeface="Gill Sans" charset="0"/>
              </a:rPr>
              <a:t>Increase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rot="10800000">
            <a:off x="9321800" y="7315200"/>
            <a:ext cx="304800" cy="723900"/>
          </a:xfrm>
          <a:prstGeom prst="line">
            <a:avLst/>
          </a:prstGeom>
          <a:noFill/>
          <a:ln w="76200">
            <a:solidFill>
              <a:srgbClr val="FF0800">
                <a:alpha val="45097"/>
              </a:srgb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H="1" flipV="1">
            <a:off x="9931400" y="6629400"/>
            <a:ext cx="1701800" cy="25400"/>
          </a:xfrm>
          <a:prstGeom prst="line">
            <a:avLst/>
          </a:prstGeom>
          <a:noFill/>
          <a:ln w="76200">
            <a:solidFill>
              <a:srgbClr val="FF0800">
                <a:alpha val="45097"/>
              </a:srgb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41" name="Rectangle 21"/>
          <p:cNvSpPr>
            <a:spLocks/>
          </p:cNvSpPr>
          <p:nvPr/>
        </p:nvSpPr>
        <p:spPr bwMode="auto">
          <a:xfrm>
            <a:off x="6565900" y="6489700"/>
            <a:ext cx="6565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>
                <a:solidFill>
                  <a:srgbClr val="FFFF33"/>
                </a:solidFill>
                <a:cs typeface="Gill Sans" charset="0"/>
              </a:rPr>
              <a:t>Increase in network latency under congestion is only </a:t>
            </a:r>
            <a:br>
              <a:rPr lang="en-US" sz="3600" b="1" i="1">
                <a:solidFill>
                  <a:srgbClr val="FFFF33"/>
                </a:solidFill>
                <a:cs typeface="Gill Sans" charset="0"/>
              </a:rPr>
            </a:br>
            <a:r>
              <a:rPr lang="en-US" sz="3600" b="1" i="1">
                <a:solidFill>
                  <a:srgbClr val="FFFF33"/>
                </a:solidFill>
                <a:cs typeface="Gill Sans" charset="0"/>
              </a:rPr>
              <a:t>~5-6  cycles</a:t>
            </a:r>
          </a:p>
        </p:txBody>
      </p:sp>
      <p:sp>
        <p:nvSpPr>
          <p:cNvPr id="26" name="Rectangle 24"/>
          <p:cNvSpPr>
            <a:spLocks/>
          </p:cNvSpPr>
          <p:nvPr/>
        </p:nvSpPr>
        <p:spPr bwMode="auto">
          <a:xfrm>
            <a:off x="8013700" y="3448050"/>
            <a:ext cx="656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>
                <a:solidFill>
                  <a:srgbClr val="FF0800"/>
                </a:solidFill>
                <a:cs typeface="Gill Sans" charset="0"/>
              </a:rPr>
              <a:t>25% </a:t>
            </a:r>
          </a:p>
          <a:p>
            <a:r>
              <a:rPr lang="en-US" sz="3600" b="1" i="1">
                <a:solidFill>
                  <a:srgbClr val="FF0800"/>
                </a:solidFill>
                <a:cs typeface="Gill Sans" charset="0"/>
              </a:rPr>
              <a:t>Increase</a:t>
            </a: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rot="10800000" flipH="1" flipV="1">
            <a:off x="10160000" y="3505200"/>
            <a:ext cx="533400" cy="685800"/>
          </a:xfrm>
          <a:prstGeom prst="line">
            <a:avLst/>
          </a:prstGeom>
          <a:noFill/>
          <a:ln w="76200">
            <a:solidFill>
              <a:srgbClr val="FF0800">
                <a:alpha val="45097"/>
              </a:srgb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11760200" y="3276600"/>
            <a:ext cx="304800" cy="914400"/>
          </a:xfrm>
          <a:prstGeom prst="line">
            <a:avLst/>
          </a:prstGeom>
          <a:noFill/>
          <a:ln w="76200">
            <a:solidFill>
              <a:srgbClr val="FF0800">
                <a:alpha val="45097"/>
              </a:srgbClr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utoUpdateAnimBg="0"/>
      <p:bldP spid="30735" grpId="0" autoUpdateAnimBg="0"/>
      <p:bldP spid="30736" grpId="0" autoUpdateAnimBg="0"/>
      <p:bldP spid="30737" grpId="0" autoUpdateAnimBg="0"/>
      <p:bldP spid="30738" grpId="0" autoUpdateAnimBg="0"/>
      <p:bldP spid="30740" grpId="0" animBg="1"/>
      <p:bldP spid="30740" grpId="1" animBg="1"/>
      <p:bldP spid="30739" grpId="0" autoUpdateAnimBg="0"/>
      <p:bldP spid="30739" grpId="1" autoUpdateAnimBg="0"/>
      <p:bldP spid="30744" grpId="0" autoUpdateAnimBg="0"/>
      <p:bldP spid="30745" grpId="0" animBg="1"/>
      <p:bldP spid="30746" grpId="0" animBg="1"/>
      <p:bldP spid="30741" grpId="0" autoUpdateAnimBg="0"/>
      <p:bldP spid="30741" grpId="1" autoUpdateAnimBg="0"/>
      <p:bldP spid="26" grpId="0" autoUpdateAnimBg="0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86200"/>
            <a:ext cx="6527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9012E0D-E01F-4041-9869-ACBEED12AABD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12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945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Congestion at the Application Level</a:t>
            </a:r>
          </a:p>
        </p:txBody>
      </p:sp>
      <p:sp>
        <p:nvSpPr>
          <p:cNvPr id="194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1854200"/>
            <a:ext cx="12611100" cy="1219200"/>
          </a:xfrm>
        </p:spPr>
        <p:txBody>
          <a:bodyPr/>
          <a:lstStyle/>
          <a:p>
            <a:pPr marL="723900" eaLnBrk="1" hangingPunct="1">
              <a:lnSpc>
                <a:spcPct val="110000"/>
              </a:lnSpc>
            </a:pP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Define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system throughput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as sum of instructions-per-cycle (IPC) of all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applications in system: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190500" y="3822700"/>
            <a:ext cx="12611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23900" indent="-406400" algn="l">
              <a:lnSpc>
                <a:spcPct val="11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  <a:cs typeface="Gill Sans" charset="0"/>
              </a:rPr>
              <a:t>Unthrottle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 apps in single </a:t>
            </a:r>
            <a:r>
              <a:rPr lang="en-US" sz="3600" dirty="0" err="1" smtClean="0">
                <a:solidFill>
                  <a:schemeClr val="tx1"/>
                </a:solidFill>
                <a:cs typeface="Gill Sans" charset="0"/>
              </a:rPr>
              <a:t>wkld</a:t>
            </a:r>
            <a:endParaRPr lang="en-US" sz="36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31754" name="Rectangle 10"/>
          <p:cNvSpPr>
            <a:spLocks/>
          </p:cNvSpPr>
          <p:nvPr/>
        </p:nvSpPr>
        <p:spPr bwMode="auto">
          <a:xfrm>
            <a:off x="7251700" y="5410200"/>
            <a:ext cx="656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 dirty="0">
                <a:solidFill>
                  <a:srgbClr val="FF0800"/>
                </a:solidFill>
                <a:cs typeface="Gill Sans" charset="0"/>
              </a:rPr>
              <a:t>Sub-optimal</a:t>
            </a:r>
          </a:p>
          <a:p>
            <a:r>
              <a:rPr lang="en-US" sz="3600" b="1" i="1" dirty="0">
                <a:solidFill>
                  <a:srgbClr val="FF0800"/>
                </a:solidFill>
                <a:cs typeface="Gill Sans" charset="0"/>
              </a:rPr>
              <a:t>with congestion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9931399" y="4953000"/>
            <a:ext cx="2133601" cy="0"/>
          </a:xfrm>
          <a:prstGeom prst="line">
            <a:avLst/>
          </a:prstGeom>
          <a:noFill/>
          <a:ln w="28575" cmpd="sng">
            <a:solidFill>
              <a:srgbClr val="FF0800"/>
            </a:solidFill>
            <a:miter lim="800000"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 flipV="1">
            <a:off x="9931400" y="5257800"/>
            <a:ext cx="2133600" cy="0"/>
          </a:xfrm>
          <a:prstGeom prst="line">
            <a:avLst/>
          </a:prstGeom>
          <a:noFill/>
          <a:ln w="28575" cmpd="sng">
            <a:solidFill>
              <a:srgbClr val="FF0800"/>
            </a:solidFill>
            <a:miter lim="800000"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7" name="Rectangle 13"/>
          <p:cNvSpPr>
            <a:spLocks/>
          </p:cNvSpPr>
          <p:nvPr/>
        </p:nvSpPr>
        <p:spPr bwMode="auto">
          <a:xfrm>
            <a:off x="190500" y="4851400"/>
            <a:ext cx="6134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23900" indent="-406400" algn="l">
              <a:lnSpc>
                <a:spcPct val="11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Finding 1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:  Throughput decreases under congestion</a:t>
            </a:r>
          </a:p>
        </p:txBody>
      </p:sp>
      <p:sp>
        <p:nvSpPr>
          <p:cNvPr id="31758" name="Rectangle 14"/>
          <p:cNvSpPr>
            <a:spLocks/>
          </p:cNvSpPr>
          <p:nvPr/>
        </p:nvSpPr>
        <p:spPr bwMode="auto">
          <a:xfrm>
            <a:off x="190500" y="6388100"/>
            <a:ext cx="6134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23900" indent="-406400" algn="l">
              <a:lnSpc>
                <a:spcPct val="11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Finding 2: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  Self-throttling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of cores prevents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collapse</a:t>
            </a:r>
          </a:p>
        </p:txBody>
      </p:sp>
      <p:sp>
        <p:nvSpPr>
          <p:cNvPr id="31759" name="Rectangle 15"/>
          <p:cNvSpPr>
            <a:spLocks/>
          </p:cNvSpPr>
          <p:nvPr/>
        </p:nvSpPr>
        <p:spPr bwMode="auto">
          <a:xfrm>
            <a:off x="190500" y="8001000"/>
            <a:ext cx="126111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23900" indent="-406400" algn="l">
              <a:lnSpc>
                <a:spcPct val="11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>
                <a:solidFill>
                  <a:schemeClr val="tx1"/>
                </a:solidFill>
                <a:cs typeface="Gill Sans" charset="0"/>
              </a:rPr>
              <a:t>Finding 3:</a:t>
            </a:r>
            <a:r>
              <a:rPr lang="en-US" sz="3600">
                <a:solidFill>
                  <a:schemeClr val="tx1"/>
                </a:solidFill>
                <a:cs typeface="Gill Sans" charset="0"/>
              </a:rPr>
              <a:t>  Static throttling can provide some gain (e.g., 14%), but we will show up to 27% gain with app-aware throttling</a:t>
            </a:r>
          </a:p>
        </p:txBody>
      </p:sp>
      <p:pic>
        <p:nvPicPr>
          <p:cNvPr id="14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438400"/>
            <a:ext cx="579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2"/>
          <p:cNvSpPr>
            <a:spLocks noChangeShapeType="1"/>
          </p:cNvSpPr>
          <p:nvPr/>
        </p:nvSpPr>
        <p:spPr bwMode="auto">
          <a:xfrm flipH="1" flipV="1">
            <a:off x="11760200" y="4953000"/>
            <a:ext cx="0" cy="304800"/>
          </a:xfrm>
          <a:prstGeom prst="line">
            <a:avLst/>
          </a:prstGeom>
          <a:noFill/>
          <a:ln w="28575" cmpd="sng">
            <a:solidFill>
              <a:srgbClr val="FF0800"/>
            </a:solidFill>
            <a:miter lim="800000"/>
            <a:headEnd type="arrow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10998200" y="5257800"/>
            <a:ext cx="381000" cy="533400"/>
          </a:xfrm>
          <a:prstGeom prst="line">
            <a:avLst/>
          </a:prstGeom>
          <a:noFill/>
          <a:ln w="57150" cmpd="sng">
            <a:solidFill>
              <a:srgbClr val="FF0800"/>
            </a:solidFill>
            <a:miter lim="800000"/>
            <a:headEnd type="arrow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Rectangle 10"/>
          <p:cNvSpPr>
            <a:spLocks/>
          </p:cNvSpPr>
          <p:nvPr/>
        </p:nvSpPr>
        <p:spPr bwMode="auto">
          <a:xfrm>
            <a:off x="7188200" y="5715000"/>
            <a:ext cx="656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 dirty="0" smtClean="0">
                <a:solidFill>
                  <a:srgbClr val="FF0800"/>
                </a:solidFill>
                <a:cs typeface="Gill Sans" charset="0"/>
              </a:rPr>
              <a:t>Throughput Does </a:t>
            </a:r>
            <a:br>
              <a:rPr lang="en-US" sz="3600" b="1" i="1" dirty="0" smtClean="0">
                <a:solidFill>
                  <a:srgbClr val="FF0800"/>
                </a:solidFill>
                <a:cs typeface="Gill Sans" charset="0"/>
              </a:rPr>
            </a:br>
            <a:r>
              <a:rPr lang="en-US" sz="3600" b="1" i="1" dirty="0" smtClean="0">
                <a:solidFill>
                  <a:srgbClr val="FF0800"/>
                </a:solidFill>
                <a:cs typeface="Gill Sans" charset="0"/>
              </a:rPr>
              <a:t>Not Collapse</a:t>
            </a:r>
            <a:endParaRPr lang="en-US" sz="3600" b="1" i="1" dirty="0">
              <a:solidFill>
                <a:srgbClr val="FF0800"/>
              </a:solidFill>
              <a:cs typeface="Gill Sans" charset="0"/>
            </a:endParaRPr>
          </a:p>
        </p:txBody>
      </p:sp>
      <p:sp>
        <p:nvSpPr>
          <p:cNvPr id="18" name="Rectangle 10"/>
          <p:cNvSpPr>
            <a:spLocks/>
          </p:cNvSpPr>
          <p:nvPr/>
        </p:nvSpPr>
        <p:spPr bwMode="auto">
          <a:xfrm>
            <a:off x="7645400" y="419100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 dirty="0" smtClean="0">
                <a:solidFill>
                  <a:srgbClr val="FF0800"/>
                </a:solidFill>
                <a:cs typeface="Gill Sans" charset="0"/>
              </a:rPr>
              <a:t>Throttled</a:t>
            </a:r>
            <a:endParaRPr lang="en-US" sz="3600" b="1" i="1" dirty="0">
              <a:solidFill>
                <a:srgbClr val="FF0800"/>
              </a:solidFill>
              <a:cs typeface="Gill Sans" charset="0"/>
            </a:endParaRPr>
          </a:p>
        </p:txBody>
      </p:sp>
      <p:sp>
        <p:nvSpPr>
          <p:cNvPr id="20" name="Rectangle 10"/>
          <p:cNvSpPr>
            <a:spLocks/>
          </p:cNvSpPr>
          <p:nvPr/>
        </p:nvSpPr>
        <p:spPr bwMode="auto">
          <a:xfrm>
            <a:off x="9550400" y="541020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 dirty="0" err="1" smtClean="0">
                <a:solidFill>
                  <a:srgbClr val="FF0800"/>
                </a:solidFill>
                <a:cs typeface="Gill Sans" charset="0"/>
              </a:rPr>
              <a:t>Unthrottled</a:t>
            </a:r>
            <a:endParaRPr lang="en-US" sz="3600" b="1" i="1" dirty="0">
              <a:solidFill>
                <a:srgbClr val="FF0800"/>
              </a:solidFill>
              <a:cs typeface="Gill Sans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1256264" y="5294376"/>
            <a:ext cx="152400" cy="533400"/>
          </a:xfrm>
          <a:prstGeom prst="line">
            <a:avLst/>
          </a:prstGeom>
          <a:noFill/>
          <a:ln w="57150" cmpd="sng">
            <a:solidFill>
              <a:srgbClr val="FF0800"/>
            </a:solidFill>
            <a:miter lim="800000"/>
            <a:headEnd type="arrow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10186416" y="4724400"/>
            <a:ext cx="533400" cy="0"/>
          </a:xfrm>
          <a:prstGeom prst="line">
            <a:avLst/>
          </a:prstGeom>
          <a:noFill/>
          <a:ln w="57150" cmpd="sng">
            <a:solidFill>
              <a:srgbClr val="FF0800"/>
            </a:solidFill>
            <a:miter lim="800000"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H="1">
            <a:off x="10693400" y="4724400"/>
            <a:ext cx="0" cy="228600"/>
          </a:xfrm>
          <a:prstGeom prst="line">
            <a:avLst/>
          </a:prstGeom>
          <a:noFill/>
          <a:ln w="57150" cmpd="sng">
            <a:solidFill>
              <a:srgbClr val="FF0800"/>
            </a:solidFill>
            <a:miter lim="800000"/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79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4" grpId="0" autoUpdateAnimBg="0"/>
      <p:bldP spid="31754" grpId="1"/>
      <p:bldP spid="31755" grpId="0" animBg="1"/>
      <p:bldP spid="31755" grpId="1" animBg="1"/>
      <p:bldP spid="31756" grpId="0" animBg="1"/>
      <p:bldP spid="31756" grpId="1" animBg="1"/>
      <p:bldP spid="31757" grpId="0" autoUpdateAnimBg="0"/>
      <p:bldP spid="31758" grpId="0" autoUpdateAnimBg="0"/>
      <p:bldP spid="31759" grpId="0" autoUpdateAnimBg="0"/>
      <p:bldP spid="15" grpId="0" animBg="1"/>
      <p:bldP spid="15" grpId="1" animBg="1"/>
      <p:bldP spid="16" grpId="0" animBg="1"/>
      <p:bldP spid="16" grpId="1" animBg="1"/>
      <p:bldP spid="17" grpId="0" autoUpdateAnimBg="0"/>
      <p:bldP spid="17" grpId="1"/>
      <p:bldP spid="17" grpId="2"/>
      <p:bldP spid="18" grpId="0" autoUpdateAnimBg="0"/>
      <p:bldP spid="20" grpId="0" autoUpdateAnimBg="0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700" y="1447800"/>
            <a:ext cx="12611100" cy="7848600"/>
          </a:xfrm>
        </p:spPr>
        <p:txBody>
          <a:bodyPr/>
          <a:lstStyle/>
          <a:p>
            <a:endParaRPr lang="en-US" b="1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Prior work: 16-64 cores</a:t>
            </a:r>
            <a:b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Our work: up to 4096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cores</a:t>
            </a:r>
            <a:b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As we increase system’s size:</a:t>
            </a:r>
            <a:b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Starvation rate increases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lvl="2">
              <a:buSzPct val="100000"/>
            </a:pP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A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core can be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starved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up to 37% of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all cycles</a:t>
            </a:r>
            <a:r>
              <a:rPr lang="en-US" i="1" dirty="0" smtClean="0">
                <a:latin typeface="Gill Sans" charset="0"/>
                <a:ea typeface="ヒラギノ角ゴ ProN W3" charset="0"/>
                <a:cs typeface="ヒラギノ角ゴ ProN W3" charset="0"/>
              </a:rPr>
              <a:t>!</a:t>
            </a:r>
            <a:br>
              <a:rPr lang="en-US" i="1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i="1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Per-node throughput</a:t>
            </a:r>
            <a:b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decreases with system’s size</a:t>
            </a:r>
          </a:p>
          <a:p>
            <a:pPr lvl="2">
              <a:buSzPct val="100000"/>
            </a:pP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U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p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to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38% reduction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lvl="1"/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96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Impact of Congestion on Scalability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966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EB01542C-6CAF-C640-AE87-87B688EEB39D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13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96613" name="Line 12"/>
          <p:cNvSpPr>
            <a:spLocks noChangeShapeType="1"/>
          </p:cNvSpPr>
          <p:nvPr/>
        </p:nvSpPr>
        <p:spPr bwMode="auto">
          <a:xfrm flipH="1">
            <a:off x="6489700" y="1828800"/>
            <a:ext cx="12700" cy="69834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59600" y="1752600"/>
            <a:ext cx="5851071" cy="3352800"/>
            <a:chOff x="6959600" y="5943600"/>
            <a:chExt cx="5851071" cy="3352800"/>
          </a:xfrm>
        </p:grpSpPr>
        <p:sp>
          <p:nvSpPr>
            <p:cNvPr id="196620" name="Rectangle 16"/>
            <p:cNvSpPr>
              <a:spLocks noChangeArrowheads="1"/>
            </p:cNvSpPr>
            <p:nvPr/>
          </p:nvSpPr>
          <p:spPr bwMode="auto">
            <a:xfrm>
              <a:off x="6959600" y="5943600"/>
              <a:ext cx="5791200" cy="3352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6621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59600" y="5943600"/>
              <a:ext cx="5851071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6"/>
          <p:cNvGrpSpPr>
            <a:grpSpLocks/>
          </p:cNvGrpSpPr>
          <p:nvPr/>
        </p:nvGrpSpPr>
        <p:grpSpPr bwMode="auto">
          <a:xfrm>
            <a:off x="6883400" y="5334000"/>
            <a:ext cx="5943600" cy="3505200"/>
            <a:chOff x="1930400" y="3733800"/>
            <a:chExt cx="8763000" cy="5181600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930400" y="3733800"/>
              <a:ext cx="8763000" cy="5181600"/>
            </a:xfrm>
            <a:prstGeom prst="rect">
              <a:avLst/>
            </a:prstGeom>
            <a:solidFill>
              <a:schemeClr val="tx1"/>
            </a:solidFill>
            <a:ln w="38100" cmpd="sng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pic>
          <p:nvPicPr>
            <p:cNvPr id="196619" name="Picture 4" descr="scale_ipc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7919" y="3959084"/>
              <a:ext cx="8300356" cy="464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Summary of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Congestion Study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97634" name="Content Placeholder 2"/>
          <p:cNvSpPr>
            <a:spLocks noGrp="1"/>
          </p:cNvSpPr>
          <p:nvPr>
            <p:ph idx="1"/>
          </p:nvPr>
        </p:nvSpPr>
        <p:spPr>
          <a:xfrm>
            <a:off x="101600" y="2133600"/>
            <a:ext cx="12611100" cy="695960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Network congestion limits scalability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and performance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Due to </a:t>
            </a:r>
            <a:r>
              <a:rPr lang="en-US" i="1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starvation rate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, </a:t>
            </a:r>
            <a:r>
              <a:rPr lang="en-US" u="sng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not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 increased network latency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Starvation rate is the indicator of congestion in on-chip net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  <a:p>
            <a:pPr marL="711200" lvl="1" indent="0">
              <a:buNone/>
            </a:pPr>
            <a:endParaRPr lang="en-US" dirty="0" smtClean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  <a:p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Self-throttling nature of cores </a:t>
            </a:r>
            <a:r>
              <a:rPr lang="en-US" b="1" i="1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prevent congestion collapse</a:t>
            </a:r>
            <a:r>
              <a:rPr lang="en-US" b="1" i="1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/>
            </a:r>
            <a:br>
              <a:rPr lang="en-US" b="1" i="1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</a:br>
            <a:endParaRPr lang="en-US" b="1" i="1" dirty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  <a:p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Throttling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: reduced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congestion, improved performance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Motivation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for </a:t>
            </a:r>
            <a:r>
              <a:rPr lang="en-US" b="1" dirty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congestion </a:t>
            </a:r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  <a:sym typeface="Wingdings" charset="0"/>
              </a:rPr>
              <a:t>control</a:t>
            </a:r>
            <a:endParaRPr lang="en-US" dirty="0" smtClean="0">
              <a:latin typeface="Gill Sans" charset="0"/>
              <a:ea typeface="ヒラギノ角ゴ ProN W3" charset="0"/>
              <a:cs typeface="ヒラギノ角ゴ ProN W3" charset="0"/>
              <a:sym typeface="Wingdings" charset="0"/>
            </a:endParaRP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D1AA99AA-9372-2C40-B93C-CC45AFDA5543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14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705" y="8001000"/>
            <a:ext cx="122702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Congestion control must be application-aware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ADDE6DA-0BBA-B047-86AD-B44586DB16A0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15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84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400">
                <a:latin typeface="Gill Sans" charset="0"/>
                <a:ea typeface="ヒラギノ角ゴ ProN W3" charset="0"/>
                <a:cs typeface="ヒラギノ角ゴ ProN W3" charset="0"/>
              </a:rPr>
              <a:t>Outline</a:t>
            </a:r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2209800"/>
            <a:ext cx="12611100" cy="6858000"/>
          </a:xfrm>
        </p:spPr>
        <p:txBody>
          <a:bodyPr/>
          <a:lstStyle/>
          <a:p>
            <a:pPr marL="723900" eaLnBrk="1" hangingPunct="1"/>
            <a:r>
              <a:rPr lang="en-US" sz="4000" dirty="0" err="1">
                <a:latin typeface="Gill Sans" charset="0"/>
                <a:ea typeface="ヒラギノ角ゴ ProN W3" charset="0"/>
                <a:cs typeface="ヒラギノ角ゴ ProN W3" charset="0"/>
              </a:rPr>
              <a:t>Bufferless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On-Chip Networks:  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Congestion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&amp; Scalability</a:t>
            </a: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/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S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tudy 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of congestion at network and application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layers</a:t>
            </a:r>
          </a:p>
          <a:p>
            <a:pPr marL="1181100" lvl="1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Impact of congestion on scalability</a:t>
            </a:r>
            <a:b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/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Novel </a:t>
            </a:r>
            <a:r>
              <a:rPr lang="en-US" sz="4000" dirty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application-aware congestion control </a:t>
            </a:r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mechanism</a:t>
            </a:r>
            <a:b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4000" dirty="0">
              <a:solidFill>
                <a:srgbClr val="FFFF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Evaluation 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of congestion control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mechanism</a:t>
            </a: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Able to effectively scale the network</a:t>
            </a:r>
          </a:p>
          <a:p>
            <a:pPr marL="1181100" lvl="1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Improve system throughput up to 27%</a:t>
            </a: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08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711200" y="7772400"/>
            <a:ext cx="7467600" cy="762000"/>
          </a:xfrm>
          <a:prstGeom prst="rect">
            <a:avLst/>
          </a:prstGeom>
          <a:solidFill>
            <a:srgbClr val="FF0000">
              <a:alpha val="84999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58800" y="2667000"/>
            <a:ext cx="8305800" cy="1371600"/>
          </a:xfrm>
          <a:prstGeom prst="rect">
            <a:avLst/>
          </a:prstGeom>
          <a:solidFill>
            <a:srgbClr val="FF0000">
              <a:alpha val="84999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00706" name="Content Placeholder 2"/>
          <p:cNvSpPr>
            <a:spLocks noGrp="1"/>
          </p:cNvSpPr>
          <p:nvPr>
            <p:ph idx="1"/>
          </p:nvPr>
        </p:nvSpPr>
        <p:spPr>
          <a:xfrm>
            <a:off x="215900" y="2057400"/>
            <a:ext cx="12611100" cy="7086600"/>
          </a:xfrm>
        </p:spPr>
        <p:txBody>
          <a:bodyPr/>
          <a:lstStyle/>
          <a:p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Traditional congestion controllers designed to: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Improve network </a:t>
            </a:r>
            <a:r>
              <a:rPr lang="en-US" b="1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efficiency</a:t>
            </a:r>
            <a:endParaRPr lang="en-US" dirty="0" smtClean="0">
              <a:solidFill>
                <a:srgbClr val="FFFF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Maintain </a:t>
            </a:r>
            <a:r>
              <a:rPr lang="en-US" b="1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fairness</a:t>
            </a:r>
            <a:r>
              <a:rPr lang="en-US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of network access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Provide </a:t>
            </a:r>
            <a:r>
              <a:rPr lang="en-US" b="1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stability</a:t>
            </a:r>
            <a:r>
              <a:rPr lang="en-US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(and </a:t>
            </a:r>
            <a:r>
              <a:rPr lang="en-US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avoid collapse)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Operate in a </a:t>
            </a:r>
            <a:r>
              <a:rPr lang="en-US" b="1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distributed</a:t>
            </a:r>
            <a:r>
              <a:rPr lang="en-US" b="1" dirty="0" smtClean="0">
                <a:solidFill>
                  <a:srgbClr val="0000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manner</a:t>
            </a:r>
            <a:b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dirty="0" smtClean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A controller for on-chip networks must: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Have </a:t>
            </a:r>
            <a:r>
              <a:rPr lang="en-US" b="1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minimal complexity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Be </a:t>
            </a:r>
            <a:r>
              <a:rPr lang="en-US" b="1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area-efficient</a:t>
            </a:r>
          </a:p>
          <a:p>
            <a:pPr lvl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We show: be </a:t>
            </a:r>
            <a:r>
              <a:rPr lang="en-US" b="1" i="1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application-aware</a:t>
            </a:r>
          </a:p>
          <a:p>
            <a:pPr lvl="1"/>
            <a:endParaRPr lang="en-US" dirty="0" smtClean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0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Developing a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Congestion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Controller</a:t>
            </a:r>
          </a:p>
        </p:txBody>
      </p:sp>
      <p:sp>
        <p:nvSpPr>
          <p:cNvPr id="20070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6DE678BB-F8D9-204D-99EB-269044B67A31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16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7590" y="3568005"/>
            <a:ext cx="35667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Considering: 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3835400" y="5029200"/>
            <a:ext cx="27432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921000" y="4343400"/>
            <a:ext cx="19812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/>
          </p:cNvSpPr>
          <p:nvPr/>
        </p:nvSpPr>
        <p:spPr bwMode="auto">
          <a:xfrm>
            <a:off x="8864600" y="5181600"/>
            <a:ext cx="3886200" cy="41148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9" name="Rectangle 4"/>
          <p:cNvSpPr>
            <a:spLocks/>
          </p:cNvSpPr>
          <p:nvPr/>
        </p:nvSpPr>
        <p:spPr bwMode="auto">
          <a:xfrm>
            <a:off x="9072184" y="5207913"/>
            <a:ext cx="27315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dirty="0" smtClean="0">
                <a:solidFill>
                  <a:srgbClr val="001445"/>
                </a:solidFill>
                <a:cs typeface="Gill Sans" charset="0"/>
              </a:rPr>
              <a:t>On-Chip Network</a:t>
            </a:r>
            <a:endParaRPr lang="en-US" sz="2800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9618663" y="6179324"/>
            <a:ext cx="0" cy="909638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9664700" y="7471549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9613900" y="77382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1264900" y="7458849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9652000" y="86106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1214100" y="86106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0833100" y="61761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12065000" y="61761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10845800" y="77509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12065000" y="77255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2"/>
          <p:cNvSpPr>
            <a:spLocks/>
          </p:cNvSpPr>
          <p:nvPr/>
        </p:nvSpPr>
        <p:spPr bwMode="auto">
          <a:xfrm>
            <a:off x="9271000" y="7039749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4" name="Rectangle 23"/>
          <p:cNvSpPr>
            <a:spLocks/>
          </p:cNvSpPr>
          <p:nvPr/>
        </p:nvSpPr>
        <p:spPr bwMode="auto">
          <a:xfrm>
            <a:off x="10464800" y="57912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auto">
          <a:xfrm>
            <a:off x="11696700" y="7014349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 bwMode="auto">
          <a:xfrm>
            <a:off x="11696700" y="8229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10464800" y="7039749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 bwMode="auto">
          <a:xfrm>
            <a:off x="10464800" y="8229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0" name="Rectangle 29"/>
          <p:cNvSpPr>
            <a:spLocks/>
          </p:cNvSpPr>
          <p:nvPr/>
        </p:nvSpPr>
        <p:spPr bwMode="auto">
          <a:xfrm>
            <a:off x="9271000" y="8229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11239500" y="61468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9677400" y="61341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24"/>
          <p:cNvSpPr>
            <a:spLocks/>
          </p:cNvSpPr>
          <p:nvPr/>
        </p:nvSpPr>
        <p:spPr bwMode="auto">
          <a:xfrm>
            <a:off x="11696700" y="57912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9258300" y="57912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344" y="8534400"/>
            <a:ext cx="7106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…in paper: global and simple controller</a:t>
            </a:r>
            <a:endParaRPr lang="en-US" sz="3600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7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07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07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07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" grpId="0" animBg="1"/>
      <p:bldP spid="12" grpId="0"/>
      <p:bldP spid="8" grpId="0" animBg="1"/>
      <p:bldP spid="9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25" grpId="0" animBg="1"/>
      <p:bldP spid="2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Rectangle 12"/>
          <p:cNvSpPr>
            <a:spLocks/>
          </p:cNvSpPr>
          <p:nvPr/>
        </p:nvSpPr>
        <p:spPr bwMode="auto">
          <a:xfrm>
            <a:off x="-63500" y="7734300"/>
            <a:ext cx="129921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9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Finding 3: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different applications respond differently to an increase in network throughput (unlike </a:t>
            </a:r>
            <a:r>
              <a:rPr lang="en-US" sz="3600" dirty="0" err="1">
                <a:solidFill>
                  <a:schemeClr val="tx1"/>
                </a:solidFill>
                <a:cs typeface="Gill Sans" charset="0"/>
              </a:rPr>
              <a:t>gromacs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cs typeface="Gill Sans" charset="0"/>
              </a:rPr>
              <a:t>mcf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 barely gains)</a:t>
            </a:r>
          </a:p>
        </p:txBody>
      </p:sp>
      <p:sp>
        <p:nvSpPr>
          <p:cNvPr id="201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01772893-CD04-3C4F-9EBA-736D3B2A1490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17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017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Need For Application Awareness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1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5400" y="1854200"/>
            <a:ext cx="12611100" cy="1447800"/>
          </a:xfrm>
        </p:spPr>
        <p:txBody>
          <a:bodyPr/>
          <a:lstStyle/>
          <a:p>
            <a:pPr marL="723900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Throttling reduces congestion, improves system throughput</a:t>
            </a:r>
          </a:p>
          <a:p>
            <a:pPr marL="1181100" lvl="1" eaLnBrk="1" hangingPunct="1"/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Under congestion, what </a:t>
            </a:r>
            <a:r>
              <a:rPr lang="en-US" i="1" dirty="0" smtClean="0">
                <a:latin typeface="Gill Sans" charset="0"/>
                <a:ea typeface="ヒラギノ角ゴ ProN W3" charset="0"/>
                <a:cs typeface="ヒラギノ角ゴ ProN W3" charset="0"/>
              </a:rPr>
              <a:t>core should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be throttled?</a:t>
            </a:r>
          </a:p>
        </p:txBody>
      </p:sp>
      <p:sp>
        <p:nvSpPr>
          <p:cNvPr id="32774" name="Rectangle 6"/>
          <p:cNvSpPr>
            <a:spLocks/>
          </p:cNvSpPr>
          <p:nvPr/>
        </p:nvSpPr>
        <p:spPr bwMode="auto">
          <a:xfrm>
            <a:off x="-12700" y="3295650"/>
            <a:ext cx="12992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9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Use 16-core system, alternate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90% throttle rate to applications</a:t>
            </a:r>
          </a:p>
        </p:txBody>
      </p:sp>
      <p:sp>
        <p:nvSpPr>
          <p:cNvPr id="32775" name="Rectangle 7"/>
          <p:cNvSpPr>
            <a:spLocks/>
          </p:cNvSpPr>
          <p:nvPr/>
        </p:nvSpPr>
        <p:spPr bwMode="auto">
          <a:xfrm>
            <a:off x="-12700" y="4197350"/>
            <a:ext cx="5359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9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Finding 1: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the app that is throttled impacts system performance</a:t>
            </a:r>
          </a:p>
        </p:txBody>
      </p:sp>
      <p:sp>
        <p:nvSpPr>
          <p:cNvPr id="32776" name="Rectangle 8"/>
          <p:cNvSpPr>
            <a:spLocks/>
          </p:cNvSpPr>
          <p:nvPr/>
        </p:nvSpPr>
        <p:spPr bwMode="auto">
          <a:xfrm>
            <a:off x="1638300" y="8001000"/>
            <a:ext cx="974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 dirty="0" smtClean="0">
                <a:solidFill>
                  <a:srgbClr val="FFFF33"/>
                </a:solidFill>
                <a:cs typeface="Gill Sans" charset="0"/>
              </a:rPr>
              <a:t>Unlike traditional congestion controllers (e.g., TCP):  cannot be application agnostic</a:t>
            </a:r>
            <a:endParaRPr lang="en-US" sz="3600" b="1" i="1" dirty="0">
              <a:solidFill>
                <a:srgbClr val="FFFF33"/>
              </a:solidFill>
              <a:cs typeface="Gill Sans" charset="0"/>
            </a:endParaRP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-63500" y="5956300"/>
            <a:ext cx="53594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9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Finding 2: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application throughput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does not dictate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whom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to throttle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511800" y="4038600"/>
            <a:ext cx="7162800" cy="3733800"/>
            <a:chOff x="5511800" y="4038600"/>
            <a:chExt cx="7162800" cy="3733800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5511800" y="4038600"/>
              <a:ext cx="7162800" cy="3733800"/>
            </a:xfrm>
            <a:prstGeom prst="rect">
              <a:avLst/>
            </a:prstGeom>
            <a:solidFill>
              <a:schemeClr val="tx1"/>
            </a:solidFill>
            <a:ln w="38100" cmpd="sng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566" y="4114800"/>
              <a:ext cx="6980433" cy="35433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132153" y="4800600"/>
            <a:ext cx="761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-9%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50724" y="4246602"/>
            <a:ext cx="10567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FF"/>
                </a:solidFill>
              </a:rPr>
              <a:t>+21%</a:t>
            </a:r>
            <a:endParaRPr lang="en-US" sz="3000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956231" y="5943600"/>
            <a:ext cx="88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+33%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69400" y="5405735"/>
            <a:ext cx="726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&lt;</a:t>
            </a:r>
            <a:r>
              <a:rPr lang="en-US" sz="2400" dirty="0" smtClean="0">
                <a:solidFill>
                  <a:schemeClr val="tx1"/>
                </a:solidFill>
              </a:rPr>
              <a:t>1%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035800" y="5248656"/>
            <a:ext cx="14478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7035800" y="5760720"/>
            <a:ext cx="14478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7188200" y="5791200"/>
            <a:ext cx="0" cy="10668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7188200" y="5257800"/>
            <a:ext cx="0" cy="48768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38100" cap="flat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8026400" y="6096000"/>
            <a:ext cx="55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1.3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6400" y="5257800"/>
            <a:ext cx="55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0.6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" name="Rectangle 16"/>
          <p:cNvSpPr>
            <a:spLocks/>
          </p:cNvSpPr>
          <p:nvPr/>
        </p:nvSpPr>
        <p:spPr bwMode="auto">
          <a:xfrm flipH="1">
            <a:off x="9093200" y="5349240"/>
            <a:ext cx="914400" cy="1524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16"/>
          <p:cNvSpPr>
            <a:spLocks/>
          </p:cNvSpPr>
          <p:nvPr/>
        </p:nvSpPr>
        <p:spPr bwMode="auto">
          <a:xfrm flipH="1">
            <a:off x="11000232" y="4818888"/>
            <a:ext cx="914400" cy="2057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 bwMode="auto">
          <a:xfrm>
            <a:off x="10312400" y="3810000"/>
            <a:ext cx="2133600" cy="4038600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9333" y="1016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 autoUpdateAnimBg="0"/>
      <p:bldP spid="32774" grpId="0" autoUpdateAnimBg="0"/>
      <p:bldP spid="32775" grpId="0" autoUpdateAnimBg="0"/>
      <p:bldP spid="32776" grpId="0" autoUpdateAnimBg="0"/>
      <p:bldP spid="32776" grpId="1" autoUpdateAnimBg="0"/>
      <p:bldP spid="32778" grpId="0" autoUpdateAnimBg="0"/>
      <p:bldP spid="6" grpId="0"/>
      <p:bldP spid="31" grpId="0"/>
      <p:bldP spid="37" grpId="0"/>
      <p:bldP spid="38" grpId="0"/>
      <p:bldP spid="20" grpId="0"/>
      <p:bldP spid="20" grpId="1"/>
      <p:bldP spid="21" grpId="0"/>
      <p:bldP spid="21" grpId="1"/>
      <p:bldP spid="56" grpId="2" animBg="1"/>
      <p:bldP spid="56" grpId="3" animBg="1"/>
      <p:bldP spid="57" grpId="2" animBg="1"/>
      <p:bldP spid="57" grpId="3" animBg="1"/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3500" y="1981200"/>
            <a:ext cx="12611100" cy="1828800"/>
          </a:xfrm>
        </p:spPr>
        <p:txBody>
          <a:bodyPr/>
          <a:lstStyle/>
          <a:p>
            <a:pPr marL="723900" eaLnBrk="1" hangingPunct="1">
              <a:lnSpc>
                <a:spcPct val="50000"/>
              </a:lnSpc>
            </a:pPr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</a:rPr>
              <a:t>Key Insight</a:t>
            </a:r>
            <a:r>
              <a:rPr lang="en-US" b="1" dirty="0">
                <a:latin typeface="Gill Sans" charset="0"/>
                <a:ea typeface="ヒラギノ角ゴ ProN W3" charset="0"/>
                <a:cs typeface="ヒラギノ角ゴ ProN W3" charset="0"/>
              </a:rPr>
              <a:t>: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Not all </a:t>
            </a:r>
            <a:r>
              <a:rPr lang="en-US" i="1" dirty="0" smtClean="0">
                <a:latin typeface="Gill Sans" charset="0"/>
                <a:ea typeface="ヒラギノ角ゴ ProN W3" charset="0"/>
                <a:cs typeface="ヒラギノ角ゴ ProN W3" charset="0"/>
              </a:rPr>
              <a:t>packets are </a:t>
            </a:r>
            <a:r>
              <a:rPr lang="en-US" i="1" dirty="0">
                <a:latin typeface="Gill Sans" charset="0"/>
                <a:ea typeface="ヒラギノ角ゴ ProN W3" charset="0"/>
                <a:cs typeface="ヒラギノ角ゴ ProN W3" charset="0"/>
              </a:rPr>
              <a:t>created equal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>
              <a:lnSpc>
                <a:spcPct val="50000"/>
              </a:lnSpc>
            </a:pP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more L1 misses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> more traffic to progress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377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9258300"/>
            <a:ext cx="342900" cy="368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3405E783-7D3C-DD43-AA48-9818550465D9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18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037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Instructions-Per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-Packet (</a:t>
            </a:r>
            <a:r>
              <a:rPr lang="en-US" b="1" dirty="0">
                <a:latin typeface="Lucida Console"/>
                <a:cs typeface="Lucida Console"/>
              </a:rPr>
              <a:t>I</a:t>
            </a:r>
            <a:r>
              <a:rPr lang="en-US" dirty="0" smtClean="0">
                <a:latin typeface="Lucida Console"/>
                <a:ea typeface="ヒラギノ角ゴ ProN W3" charset="0"/>
                <a:cs typeface="Lucida Console"/>
              </a:rPr>
              <a:t>PP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)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064000" y="3200400"/>
            <a:ext cx="8458200" cy="6096000"/>
            <a:chOff x="2540000" y="3200400"/>
            <a:chExt cx="8458200" cy="6096000"/>
          </a:xfrm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2540000" y="3200400"/>
              <a:ext cx="8458200" cy="6096000"/>
            </a:xfrm>
            <a:prstGeom prst="rect">
              <a:avLst/>
            </a:prstGeom>
            <a:solidFill>
              <a:schemeClr val="tx1"/>
            </a:solidFill>
            <a:ln w="38100" cmpd="sng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pic>
          <p:nvPicPr>
            <p:cNvPr id="20379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48074" y="3352800"/>
              <a:ext cx="7869126" cy="573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5892800" y="6019800"/>
            <a:ext cx="5867400" cy="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 flipV="1">
            <a:off x="58928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61976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70358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 flipV="1">
            <a:off x="77978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 flipH="1" flipV="1">
            <a:off x="85598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H="1" flipV="1">
            <a:off x="97790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 flipV="1">
            <a:off x="100838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 flipH="1" flipV="1">
            <a:off x="108458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H="1" flipV="1">
            <a:off x="113030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 flipH="1" flipV="1">
            <a:off x="11684000" y="5638800"/>
            <a:ext cx="0" cy="381000"/>
          </a:xfrm>
          <a:prstGeom prst="line">
            <a:avLst/>
          </a:prstGeom>
          <a:noFill/>
          <a:ln w="76200">
            <a:solidFill>
              <a:srgbClr val="FF08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101600" y="49530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 dirty="0">
                <a:solidFill>
                  <a:srgbClr val="FF0000"/>
                </a:solidFill>
                <a:cs typeface="Gill Sans" charset="0"/>
              </a:rPr>
              <a:t>Phase behavior</a:t>
            </a:r>
            <a:br>
              <a:rPr lang="en-US" sz="3600" b="1" i="1" dirty="0">
                <a:solidFill>
                  <a:srgbClr val="FF0000"/>
                </a:solidFill>
                <a:cs typeface="Gill Sans" charset="0"/>
              </a:rPr>
            </a:br>
            <a:r>
              <a:rPr lang="en-US" sz="3600" b="1" i="1" dirty="0">
                <a:solidFill>
                  <a:srgbClr val="FF0000"/>
                </a:solidFill>
                <a:cs typeface="Gill Sans" charset="0"/>
              </a:rPr>
              <a:t>on </a:t>
            </a:r>
            <a:r>
              <a:rPr lang="en-US" sz="3600" b="1" i="1" dirty="0" smtClean="0">
                <a:solidFill>
                  <a:srgbClr val="FF0000"/>
                </a:solidFill>
                <a:cs typeface="Gill Sans" charset="0"/>
              </a:rPr>
              <a:t>the order </a:t>
            </a:r>
            <a:r>
              <a:rPr lang="en-US" sz="3600" b="1" i="1" dirty="0">
                <a:solidFill>
                  <a:srgbClr val="FF0000"/>
                </a:solidFill>
                <a:cs typeface="Gill Sans" charset="0"/>
              </a:rPr>
              <a:t>of millions of </a:t>
            </a:r>
            <a:r>
              <a:rPr lang="en-US" sz="3600" b="1" i="1" dirty="0" smtClean="0">
                <a:solidFill>
                  <a:srgbClr val="FF0000"/>
                </a:solidFill>
                <a:cs typeface="Gill Sans" charset="0"/>
              </a:rPr>
              <a:t>cycles</a:t>
            </a:r>
            <a:endParaRPr lang="en-US" sz="3600" b="1" i="1" dirty="0">
              <a:solidFill>
                <a:srgbClr val="FF0000"/>
              </a:solidFill>
              <a:cs typeface="Gill Sans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50800" y="2667000"/>
            <a:ext cx="12649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346200" lvl="1" indent="-571500" algn="l">
              <a:lnSpc>
                <a:spcPct val="50000"/>
              </a:lnSpc>
              <a:spcBef>
                <a:spcPts val="2400"/>
              </a:spcBef>
              <a:buSzPct val="137000"/>
              <a:buFont typeface="Lucida Grande" charset="0"/>
              <a:buChar char="-"/>
            </a:pPr>
            <a:r>
              <a:rPr lang="en-US" sz="3600" dirty="0">
                <a:solidFill>
                  <a:schemeClr val="tx1"/>
                </a:solidFill>
                <a:cs typeface="Gill Sans" charset="0"/>
              </a:rPr>
              <a:t>Throttling during a “high”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IPP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phase will hurt performance</a:t>
            </a:r>
          </a:p>
        </p:txBody>
      </p:sp>
      <p:sp>
        <p:nvSpPr>
          <p:cNvPr id="36" name="Rectangle 6"/>
          <p:cNvSpPr>
            <a:spLocks/>
          </p:cNvSpPr>
          <p:nvPr/>
        </p:nvSpPr>
        <p:spPr bwMode="auto">
          <a:xfrm>
            <a:off x="254000" y="7823200"/>
            <a:ext cx="120777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723900" indent="-406400" algn="l">
              <a:lnSpc>
                <a:spcPct val="5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cs typeface="Gill Sans" charset="0"/>
              </a:rPr>
              <a:t>Since L1 miss rate varies over execution,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IPP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is dynamic</a:t>
            </a:r>
          </a:p>
          <a:p>
            <a:pPr marL="1181100" lvl="1" indent="-419100" algn="l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</a:pPr>
            <a:endParaRPr lang="en-US" sz="36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33798" name="Rectangle 6"/>
          <p:cNvSpPr>
            <a:spLocks/>
          </p:cNvSpPr>
          <p:nvPr/>
        </p:nvSpPr>
        <p:spPr bwMode="auto">
          <a:xfrm>
            <a:off x="215900" y="5097448"/>
            <a:ext cx="12077700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723900" indent="-406400" algn="l">
              <a:lnSpc>
                <a:spcPct val="5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IPP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only depends on the L1 miss rate </a:t>
            </a:r>
          </a:p>
          <a:p>
            <a:pPr marL="1181100" lvl="1" indent="-419100" algn="l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</a:pPr>
            <a:r>
              <a:rPr lang="en-US" sz="3600" dirty="0">
                <a:solidFill>
                  <a:schemeClr val="tx1"/>
                </a:solidFill>
                <a:cs typeface="Gill Sans" charset="0"/>
              </a:rPr>
              <a:t>independent of the level of congestion &amp; execution rate</a:t>
            </a:r>
          </a:p>
          <a:p>
            <a:pPr marL="1181100" lvl="1" indent="-419100" algn="l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</a:pP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low value: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need</a:t>
            </a: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many packets shift window</a:t>
            </a:r>
          </a:p>
          <a:p>
            <a:pPr marL="1181100" lvl="1" indent="-419100" algn="l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</a:pPr>
            <a:r>
              <a:rPr lang="en-US" sz="3600" dirty="0">
                <a:solidFill>
                  <a:schemeClr val="tx1"/>
                </a:solidFill>
                <a:cs typeface="Gill Sans" charset="0"/>
              </a:rPr>
              <a:t>p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rovides the application-layer insight needed</a:t>
            </a:r>
          </a:p>
          <a:p>
            <a:pPr marL="1181100" lvl="1" indent="-419100" algn="l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</a:pPr>
            <a:endParaRPr lang="en-US" sz="36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4462" y="3657600"/>
            <a:ext cx="9981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Instructions-Per-Packet (</a:t>
            </a:r>
            <a:r>
              <a:rPr lang="en-US" b="1" dirty="0">
                <a:solidFill>
                  <a:srgbClr val="FFFF00"/>
                </a:solidFill>
                <a:latin typeface="Lucida Console"/>
                <a:cs typeface="Lucida Console"/>
              </a:rPr>
              <a:t>I</a:t>
            </a:r>
            <a:r>
              <a:rPr lang="en-US" b="1" dirty="0" smtClean="0">
                <a:solidFill>
                  <a:srgbClr val="FFFF00"/>
                </a:solidFill>
                <a:latin typeface="Lucida Console"/>
                <a:cs typeface="Lucida Console"/>
              </a:rPr>
              <a:t>PP</a:t>
            </a:r>
            <a:r>
              <a:rPr lang="en-US" b="1" dirty="0" smtClean="0">
                <a:solidFill>
                  <a:srgbClr val="FFFF00"/>
                </a:solidFill>
              </a:rPr>
              <a:t>) = </a:t>
            </a:r>
            <a:r>
              <a:rPr lang="en-US" b="1" dirty="0" smtClean="0">
                <a:solidFill>
                  <a:srgbClr val="FFFF00"/>
                </a:solidFill>
                <a:latin typeface="Lucida Console"/>
                <a:cs typeface="Lucida Console"/>
              </a:rPr>
              <a:t>I/P</a:t>
            </a:r>
            <a:endParaRPr lang="en-US" b="1" dirty="0">
              <a:solidFill>
                <a:srgbClr val="FFFF00"/>
              </a:solidFill>
              <a:latin typeface="Lucida Console"/>
              <a:cs typeface="Lucida Console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8828E-6 -2.8125E-6 L -0.00146 -0.590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295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utoUpdateAnimBg="0"/>
      <p:bldP spid="30" grpId="1"/>
      <p:bldP spid="35" grpId="0"/>
      <p:bldP spid="36" grpId="0" autoUpdateAnimBg="0"/>
      <p:bldP spid="36" grpId="1"/>
      <p:bldP spid="33798" grpId="0" autoUpdateAnimBg="0"/>
      <p:bldP spid="33798" grpId="1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6"/>
          <p:cNvSpPr>
            <a:spLocks/>
          </p:cNvSpPr>
          <p:nvPr/>
        </p:nvSpPr>
        <p:spPr bwMode="auto">
          <a:xfrm>
            <a:off x="254000" y="2057400"/>
            <a:ext cx="120777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723900" indent="-406400" algn="l">
              <a:lnSpc>
                <a:spcPct val="5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dirty="0">
                <a:solidFill>
                  <a:schemeClr val="tx1"/>
                </a:solidFill>
                <a:cs typeface="Gill Sans" charset="0"/>
              </a:rPr>
              <a:t>Since L1 miss rate varies over execution,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IPP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is dynamic</a:t>
            </a:r>
          </a:p>
          <a:p>
            <a:pPr marL="1181100" lvl="1" indent="-419100" algn="l">
              <a:lnSpc>
                <a:spcPct val="50000"/>
              </a:lnSpc>
              <a:spcBef>
                <a:spcPts val="2400"/>
              </a:spcBef>
              <a:buSzPct val="171000"/>
              <a:buFont typeface="Gill Sans" charset="0"/>
              <a:buChar char="-"/>
            </a:pPr>
            <a:endParaRPr lang="en-US" sz="36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0377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9258300"/>
            <a:ext cx="342900" cy="368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3405E783-7D3C-DD43-AA48-9818550465D9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19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037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Instructions-Per-Packet (</a:t>
            </a:r>
            <a:r>
              <a:rPr lang="en-US" b="1" dirty="0">
                <a:latin typeface="Lucida Console"/>
                <a:cs typeface="Lucida Console"/>
              </a:rPr>
              <a:t>I</a:t>
            </a:r>
            <a:r>
              <a:rPr lang="en-US" dirty="0">
                <a:latin typeface="Lucida Console"/>
                <a:ea typeface="ヒラギノ角ゴ ProN W3" charset="0"/>
                <a:cs typeface="Lucida Console"/>
              </a:rPr>
              <a:t>PP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)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-50800" y="2667000"/>
            <a:ext cx="126492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346200" lvl="1" indent="-571500" algn="l">
              <a:lnSpc>
                <a:spcPct val="50000"/>
              </a:lnSpc>
              <a:spcBef>
                <a:spcPts val="2400"/>
              </a:spcBef>
              <a:buSzPct val="137000"/>
              <a:buFont typeface="Lucida Grande" charset="0"/>
              <a:buChar char="-"/>
            </a:pPr>
            <a:r>
              <a:rPr lang="en-US" sz="3600" dirty="0">
                <a:solidFill>
                  <a:schemeClr val="tx1"/>
                </a:solidFill>
                <a:cs typeface="Gill Sans" charset="0"/>
              </a:rPr>
              <a:t>Throttling during a “high”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IPP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phase will hurt performance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215900" y="3886200"/>
            <a:ext cx="12611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673100" indent="-4064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37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30300" indent="-4191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723900"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IPP provides application-layer insight in who to throttle</a:t>
            </a:r>
          </a:p>
          <a:p>
            <a:pPr marL="1181100" lvl="1"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Dynamic IPP 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>  Throttling must be dynamic</a:t>
            </a:r>
            <a:b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</a:b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/>
            </a:r>
            <a:b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</a:br>
            <a:endParaRPr lang="en-US" dirty="0" smtClean="0">
              <a:latin typeface="Gill Sans" charset="0"/>
              <a:ea typeface="ヒラギノ角ゴ ProN W3" charset="0"/>
              <a:cs typeface="ヒラギノ角ゴ ProN W3" charset="0"/>
              <a:sym typeface="Wingdings"/>
            </a:endParaRPr>
          </a:p>
          <a:p>
            <a:pPr marL="723900" eaLnBrk="1" hangingPunct="1"/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>When congested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>:   throttle applications with low IPP</a:t>
            </a:r>
            <a:b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</a:b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/>
            </a:r>
            <a:b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</a:br>
            <a:endParaRPr lang="en-US" dirty="0" smtClean="0">
              <a:latin typeface="Gill Sans" charset="0"/>
              <a:ea typeface="ヒラギノ角ゴ ProN W3" charset="0"/>
              <a:cs typeface="ヒラギノ角ゴ ProN W3" charset="0"/>
              <a:sym typeface="Wingdings"/>
            </a:endParaRPr>
          </a:p>
          <a:p>
            <a:pPr marL="723900" eaLnBrk="1" hangingPunct="1"/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>Fairness: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> scale throttling rate by application’s IPP</a:t>
            </a:r>
          </a:p>
          <a:p>
            <a:pPr marL="1181100" lvl="1" eaLnBrk="1" hangingPunct="1"/>
            <a:r>
              <a:rPr lang="en-US" i="1" dirty="0" smtClean="0">
                <a:latin typeface="Gill Sans" charset="0"/>
                <a:ea typeface="ヒラギノ角ゴ ProN W3" charset="0"/>
                <a:cs typeface="ヒラギノ角ゴ ProN W3" charset="0"/>
                <a:sym typeface="Wingdings"/>
              </a:rPr>
              <a:t>Details in paper show that fairness in throttling</a:t>
            </a:r>
            <a:endParaRPr lang="en-US" i="1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463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What is the On-Chip Network?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2"/>
          <p:cNvSpPr>
            <a:spLocks/>
          </p:cNvSpPr>
          <p:nvPr/>
        </p:nvSpPr>
        <p:spPr bwMode="auto">
          <a:xfrm>
            <a:off x="3149600" y="1852602"/>
            <a:ext cx="7010400" cy="7010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24600" y="9258300"/>
            <a:ext cx="342900" cy="368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D279543-FC68-B14F-B5F0-8C63579A0508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2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000" y="1852602"/>
            <a:ext cx="51884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Multi-core Processor (9-core)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2332966"/>
            <a:ext cx="6248398" cy="7192034"/>
          </a:xfrm>
          <a:prstGeom prst="rect">
            <a:avLst/>
          </a:prstGeom>
        </p:spPr>
      </p:pic>
      <p:sp>
        <p:nvSpPr>
          <p:cNvPr id="63" name="Line 7"/>
          <p:cNvSpPr>
            <a:spLocks noChangeShapeType="1"/>
          </p:cNvSpPr>
          <p:nvPr/>
        </p:nvSpPr>
        <p:spPr bwMode="auto">
          <a:xfrm flipH="1">
            <a:off x="2235198" y="3276600"/>
            <a:ext cx="1676402" cy="914400"/>
          </a:xfrm>
          <a:prstGeom prst="line">
            <a:avLst/>
          </a:prstGeom>
          <a:noFill/>
          <a:ln w="127000">
            <a:solidFill>
              <a:srgbClr val="008000"/>
            </a:solidFill>
            <a:miter lim="800000"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8"/>
          <p:cNvSpPr>
            <a:spLocks/>
          </p:cNvSpPr>
          <p:nvPr/>
        </p:nvSpPr>
        <p:spPr bwMode="auto">
          <a:xfrm>
            <a:off x="-431800" y="3810000"/>
            <a:ext cx="352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cs typeface="Gill Sans" charset="0"/>
              </a:rPr>
              <a:t>Cores</a:t>
            </a:r>
            <a:endParaRPr lang="en-US" b="1" dirty="0">
              <a:solidFill>
                <a:srgbClr val="008000"/>
              </a:solidFill>
              <a:cs typeface="Gill Sans" charset="0"/>
            </a:endParaRPr>
          </a:p>
        </p:txBody>
      </p:sp>
      <p:sp>
        <p:nvSpPr>
          <p:cNvPr id="67" name="Line 7"/>
          <p:cNvSpPr>
            <a:spLocks noChangeShapeType="1"/>
          </p:cNvSpPr>
          <p:nvPr/>
        </p:nvSpPr>
        <p:spPr bwMode="auto">
          <a:xfrm>
            <a:off x="8636000" y="7696200"/>
            <a:ext cx="1828800" cy="838200"/>
          </a:xfrm>
          <a:prstGeom prst="line">
            <a:avLst/>
          </a:prstGeom>
          <a:noFill/>
          <a:ln w="1270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8" name="Line 7"/>
          <p:cNvSpPr>
            <a:spLocks noChangeShapeType="1"/>
          </p:cNvSpPr>
          <p:nvPr/>
        </p:nvSpPr>
        <p:spPr bwMode="auto">
          <a:xfrm>
            <a:off x="6883400" y="7696200"/>
            <a:ext cx="3505200" cy="1219200"/>
          </a:xfrm>
          <a:prstGeom prst="line">
            <a:avLst/>
          </a:prstGeom>
          <a:noFill/>
          <a:ln w="1270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9" name="Rectangle 8"/>
          <p:cNvSpPr>
            <a:spLocks/>
          </p:cNvSpPr>
          <p:nvPr/>
        </p:nvSpPr>
        <p:spPr bwMode="auto">
          <a:xfrm>
            <a:off x="9702800" y="8305800"/>
            <a:ext cx="352334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b="1" dirty="0" smtClean="0">
                <a:solidFill>
                  <a:srgbClr val="F3EB00"/>
                </a:solidFill>
                <a:cs typeface="Gill Sans" charset="0"/>
              </a:rPr>
              <a:t>Memory</a:t>
            </a:r>
          </a:p>
          <a:p>
            <a:r>
              <a:rPr lang="en-US" sz="3600" b="1" dirty="0" smtClean="0">
                <a:solidFill>
                  <a:srgbClr val="F3EB00"/>
                </a:solidFill>
                <a:cs typeface="Gill Sans" charset="0"/>
              </a:rPr>
              <a:t>Controllers</a:t>
            </a:r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 flipH="1" flipV="1">
            <a:off x="5283200" y="2971800"/>
            <a:ext cx="914400" cy="2286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" name="Line 7"/>
          <p:cNvSpPr>
            <a:spLocks noChangeShapeType="1"/>
          </p:cNvSpPr>
          <p:nvPr/>
        </p:nvSpPr>
        <p:spPr bwMode="auto">
          <a:xfrm flipH="1" flipV="1">
            <a:off x="5283200" y="3276600"/>
            <a:ext cx="914400" cy="12954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" name="Line 7"/>
          <p:cNvSpPr>
            <a:spLocks noChangeShapeType="1"/>
          </p:cNvSpPr>
          <p:nvPr/>
        </p:nvSpPr>
        <p:spPr bwMode="auto">
          <a:xfrm flipH="1" flipV="1">
            <a:off x="4826000" y="3733800"/>
            <a:ext cx="0" cy="9144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 flipH="1" flipV="1">
            <a:off x="5207000" y="3733800"/>
            <a:ext cx="990600" cy="27432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4" name="Rectangle 8"/>
          <p:cNvSpPr>
            <a:spLocks/>
          </p:cNvSpPr>
          <p:nvPr/>
        </p:nvSpPr>
        <p:spPr bwMode="auto">
          <a:xfrm>
            <a:off x="-736600" y="6400800"/>
            <a:ext cx="38185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cs typeface="Gill Sans" charset="0"/>
              </a:rPr>
              <a:t>GPUs</a:t>
            </a:r>
          </a:p>
        </p:txBody>
      </p:sp>
      <p:sp>
        <p:nvSpPr>
          <p:cNvPr id="75" name="Line 7"/>
          <p:cNvSpPr>
            <a:spLocks noChangeShapeType="1"/>
          </p:cNvSpPr>
          <p:nvPr/>
        </p:nvSpPr>
        <p:spPr bwMode="auto">
          <a:xfrm flipH="1" flipV="1">
            <a:off x="2082800" y="6781800"/>
            <a:ext cx="1676400" cy="1524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" name="Rectangle 8"/>
          <p:cNvSpPr>
            <a:spLocks/>
          </p:cNvSpPr>
          <p:nvPr/>
        </p:nvSpPr>
        <p:spPr bwMode="auto">
          <a:xfrm>
            <a:off x="9626600" y="3736538"/>
            <a:ext cx="352334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cs typeface="Gill Sans" charset="0"/>
              </a:rPr>
              <a:t>Cache</a:t>
            </a:r>
          </a:p>
          <a:p>
            <a:r>
              <a:rPr lang="en-US" b="1" dirty="0" smtClean="0">
                <a:solidFill>
                  <a:srgbClr val="FF0000"/>
                </a:solidFill>
                <a:cs typeface="Gill Sans" charset="0"/>
              </a:rPr>
              <a:t>Banks</a:t>
            </a:r>
          </a:p>
        </p:txBody>
      </p:sp>
      <p:sp>
        <p:nvSpPr>
          <p:cNvPr id="77" name="Line 7"/>
          <p:cNvSpPr>
            <a:spLocks noChangeShapeType="1"/>
          </p:cNvSpPr>
          <p:nvPr/>
        </p:nvSpPr>
        <p:spPr bwMode="auto">
          <a:xfrm flipH="1">
            <a:off x="3904488" y="2743200"/>
            <a:ext cx="7112" cy="990600"/>
          </a:xfrm>
          <a:prstGeom prst="line">
            <a:avLst/>
          </a:prstGeom>
          <a:noFill/>
          <a:ln w="127000">
            <a:solidFill>
              <a:srgbClr val="008000"/>
            </a:solidFill>
            <a:miter lim="800000"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 flipH="1">
            <a:off x="3911598" y="2807208"/>
            <a:ext cx="228602" cy="0"/>
          </a:xfrm>
          <a:prstGeom prst="line">
            <a:avLst/>
          </a:prstGeom>
          <a:noFill/>
          <a:ln w="127000">
            <a:solidFill>
              <a:srgbClr val="008000"/>
            </a:solidFill>
            <a:miter lim="800000"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9" name="Line 7"/>
          <p:cNvSpPr>
            <a:spLocks noChangeShapeType="1"/>
          </p:cNvSpPr>
          <p:nvPr/>
        </p:nvSpPr>
        <p:spPr bwMode="auto">
          <a:xfrm flipH="1">
            <a:off x="3911600" y="3666744"/>
            <a:ext cx="228602" cy="0"/>
          </a:xfrm>
          <a:prstGeom prst="line">
            <a:avLst/>
          </a:prstGeom>
          <a:noFill/>
          <a:ln w="127000">
            <a:solidFill>
              <a:srgbClr val="008000"/>
            </a:solidFill>
            <a:miter lim="800000"/>
            <a:headEnd type="non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" name="Line 7"/>
          <p:cNvSpPr>
            <a:spLocks noChangeShapeType="1"/>
          </p:cNvSpPr>
          <p:nvPr/>
        </p:nvSpPr>
        <p:spPr bwMode="auto">
          <a:xfrm>
            <a:off x="8940800" y="3352800"/>
            <a:ext cx="1524000" cy="6096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" name="Line 7"/>
          <p:cNvSpPr>
            <a:spLocks noChangeShapeType="1"/>
          </p:cNvSpPr>
          <p:nvPr/>
        </p:nvSpPr>
        <p:spPr bwMode="auto">
          <a:xfrm flipV="1">
            <a:off x="9017000" y="4724400"/>
            <a:ext cx="1447800" cy="5334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" name="Line 7"/>
          <p:cNvSpPr>
            <a:spLocks noChangeShapeType="1"/>
          </p:cNvSpPr>
          <p:nvPr/>
        </p:nvSpPr>
        <p:spPr bwMode="auto">
          <a:xfrm flipH="1">
            <a:off x="2006600" y="5257800"/>
            <a:ext cx="1676400" cy="12192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" name="Line 7"/>
          <p:cNvSpPr>
            <a:spLocks noChangeShapeType="1"/>
          </p:cNvSpPr>
          <p:nvPr/>
        </p:nvSpPr>
        <p:spPr bwMode="auto">
          <a:xfrm flipH="1" flipV="1">
            <a:off x="5283200" y="6705600"/>
            <a:ext cx="838200" cy="8382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 flipV="1">
            <a:off x="4292600" y="3733800"/>
            <a:ext cx="2133600" cy="1295400"/>
          </a:xfrm>
          <a:prstGeom prst="line">
            <a:avLst/>
          </a:prstGeom>
          <a:noFill/>
          <a:ln w="101600" cmpd="sng">
            <a:solidFill>
              <a:srgbClr val="FF0000"/>
            </a:solidFill>
            <a:miter lim="800000"/>
            <a:headEnd type="triangle" w="med" len="med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6" descr="design_sigcom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200400"/>
            <a:ext cx="540879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4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5" grpId="0" autoUpdateAnimBg="0"/>
      <p:bldP spid="65" grpId="1"/>
      <p:bldP spid="67" grpId="0" animBg="1"/>
      <p:bldP spid="67" grpId="1" animBg="1"/>
      <p:bldP spid="68" grpId="0" animBg="1"/>
      <p:bldP spid="68" grpId="1" animBg="1"/>
      <p:bldP spid="69" grpId="0" autoUpdateAnimBg="0"/>
      <p:bldP spid="69" grpId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utoUpdateAnimBg="0"/>
      <p:bldP spid="74" grpId="1"/>
      <p:bldP spid="75" grpId="0" animBg="1"/>
      <p:bldP spid="75" grpId="1" animBg="1"/>
      <p:bldP spid="76" grpId="0" autoUpdateAnimBg="0"/>
      <p:bldP spid="76" grpId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ADDE6DA-0BBA-B047-86AD-B44586DB16A0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20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84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400">
                <a:latin typeface="Gill Sans" charset="0"/>
                <a:ea typeface="ヒラギノ角ゴ ProN W3" charset="0"/>
                <a:cs typeface="ヒラギノ角ゴ ProN W3" charset="0"/>
              </a:rPr>
              <a:t>Outline</a:t>
            </a:r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2209800"/>
            <a:ext cx="12611100" cy="6858000"/>
          </a:xfrm>
        </p:spPr>
        <p:txBody>
          <a:bodyPr/>
          <a:lstStyle/>
          <a:p>
            <a:pPr marL="723900" eaLnBrk="1" hangingPunct="1"/>
            <a:r>
              <a:rPr lang="en-US" sz="4000" dirty="0" err="1">
                <a:latin typeface="Gill Sans" charset="0"/>
                <a:ea typeface="ヒラギノ角ゴ ProN W3" charset="0"/>
                <a:cs typeface="ヒラギノ角ゴ ProN W3" charset="0"/>
              </a:rPr>
              <a:t>Bufferless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On-Chip Network:  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Congestion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&amp; Scalability</a:t>
            </a: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/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S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tudy 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of congestion at network and application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layers</a:t>
            </a:r>
          </a:p>
          <a:p>
            <a:pPr marL="1181100" lvl="1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Impact of congestion on scalability</a:t>
            </a:r>
            <a:b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/>
            <a:r>
              <a:rPr lang="en-US" sz="4000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Novel </a:t>
            </a:r>
            <a:r>
              <a:rPr lang="en-US" sz="4000" dirty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application-aware congestion control </a:t>
            </a:r>
            <a:r>
              <a:rPr lang="en-US" sz="4000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mechanism</a:t>
            </a:r>
            <a:br>
              <a:rPr lang="en-US" sz="4000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000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000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4000" dirty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/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Evaluation </a:t>
            </a:r>
            <a:r>
              <a:rPr lang="en-US" sz="4000" dirty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of congestion control </a:t>
            </a:r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mechanism</a:t>
            </a:r>
            <a:endParaRPr lang="en-US" sz="4000" dirty="0">
              <a:solidFill>
                <a:srgbClr val="FFFF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/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Able to effectively scale the network</a:t>
            </a:r>
          </a:p>
          <a:p>
            <a:pPr marL="1181100" lvl="1" eaLnBrk="1" hangingPunct="1"/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Improve system throughput up to 27%</a:t>
            </a:r>
            <a:endParaRPr lang="en-US" sz="4000" dirty="0">
              <a:solidFill>
                <a:srgbClr val="FFFF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31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600" y="1854200"/>
            <a:ext cx="12611100" cy="7315200"/>
          </a:xfrm>
        </p:spPr>
        <p:txBody>
          <a:bodyPr/>
          <a:lstStyle/>
          <a:p>
            <a:pPr marL="723900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Evaluate with 875 real workloads (700 16-core, 175 64-core)</a:t>
            </a:r>
          </a:p>
          <a:p>
            <a:pPr marL="1181100" lvl="1"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generate balanced set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of </a:t>
            </a:r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CMP workloads (cloud computing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)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9700" y="4458194"/>
            <a:ext cx="6489700" cy="382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F2C67ABE-DE34-3F43-8123-180F0B096452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21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0992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Evaluation of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Improved Efficiency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7239000" y="7721600"/>
            <a:ext cx="508000" cy="673100"/>
          </a:xfrm>
          <a:prstGeom prst="line">
            <a:avLst/>
          </a:prstGeom>
          <a:noFill/>
          <a:ln w="114300">
            <a:solidFill>
              <a:srgbClr val="E1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6667500" y="8299450"/>
            <a:ext cx="629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>
                <a:solidFill>
                  <a:srgbClr val="F3EB00"/>
                </a:solidFill>
                <a:cs typeface="Gill Sans" charset="0"/>
              </a:rPr>
              <a:t>Network Utilization With No Congestion Control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441700" y="5832475"/>
            <a:ext cx="3225800" cy="987425"/>
          </a:xfrm>
          <a:prstGeom prst="line">
            <a:avLst/>
          </a:prstGeom>
          <a:noFill/>
          <a:ln w="114300">
            <a:solidFill>
              <a:srgbClr val="FFFD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49" name="Rectangle 9"/>
          <p:cNvSpPr>
            <a:spLocks/>
          </p:cNvSpPr>
          <p:nvPr/>
        </p:nvSpPr>
        <p:spPr bwMode="auto">
          <a:xfrm>
            <a:off x="152400" y="6934200"/>
            <a:ext cx="629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>
                <a:solidFill>
                  <a:srgbClr val="FFFF33"/>
                </a:solidFill>
                <a:cs typeface="Gill Sans" charset="0"/>
              </a:rPr>
              <a:t>The improvement in system throughput for workloads</a:t>
            </a:r>
          </a:p>
        </p:txBody>
      </p:sp>
      <p:sp>
        <p:nvSpPr>
          <p:cNvPr id="35850" name="Rectangle 10"/>
          <p:cNvSpPr>
            <a:spLocks/>
          </p:cNvSpPr>
          <p:nvPr/>
        </p:nvSpPr>
        <p:spPr bwMode="auto">
          <a:xfrm>
            <a:off x="63500" y="3962400"/>
            <a:ext cx="632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cs typeface="Gill Sans" charset="0"/>
              </a:rPr>
              <a:t>Improvement up to 27% under congested workloads</a:t>
            </a:r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63500" y="5029200"/>
            <a:ext cx="632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cs typeface="Gill Sans" charset="0"/>
              </a:rPr>
              <a:t>Does </a:t>
            </a:r>
            <a:r>
              <a:rPr lang="en-US" sz="3600" i="1">
                <a:solidFill>
                  <a:schemeClr val="tx1"/>
                </a:solidFill>
                <a:cs typeface="Gill Sans" charset="0"/>
              </a:rPr>
              <a:t>not</a:t>
            </a:r>
            <a:r>
              <a:rPr lang="en-US" sz="3600">
                <a:solidFill>
                  <a:schemeClr val="tx1"/>
                </a:solidFill>
                <a:cs typeface="Gill Sans" charset="0"/>
              </a:rPr>
              <a:t> degrade </a:t>
            </a:r>
            <a:br>
              <a:rPr lang="en-US" sz="3600">
                <a:solidFill>
                  <a:schemeClr val="tx1"/>
                </a:solidFill>
                <a:cs typeface="Gill Sans" charset="0"/>
              </a:rPr>
            </a:br>
            <a:r>
              <a:rPr lang="en-US" sz="3600">
                <a:solidFill>
                  <a:schemeClr val="tx1"/>
                </a:solidFill>
                <a:cs typeface="Gill Sans" charset="0"/>
              </a:rPr>
              <a:t>non-congested workloads</a:t>
            </a:r>
          </a:p>
        </p:txBody>
      </p:sp>
      <p:sp>
        <p:nvSpPr>
          <p:cNvPr id="35852" name="Rectangle 12"/>
          <p:cNvSpPr>
            <a:spLocks/>
          </p:cNvSpPr>
          <p:nvPr/>
        </p:nvSpPr>
        <p:spPr bwMode="auto">
          <a:xfrm>
            <a:off x="63500" y="6286500"/>
            <a:ext cx="6324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cs typeface="Gill Sans" charset="0"/>
              </a:rPr>
              <a:t>Only 4/875 workloads have perform. reduced &gt; 0.5%</a:t>
            </a:r>
            <a:r>
              <a:rPr lang="en-US" sz="3600" i="1">
                <a:solidFill>
                  <a:schemeClr val="tx1"/>
                </a:solidFill>
              </a:rPr>
              <a:t/>
            </a:r>
            <a:br>
              <a:rPr lang="en-US" sz="3600" i="1">
                <a:solidFill>
                  <a:schemeClr val="tx1"/>
                </a:solidFill>
              </a:rPr>
            </a:br>
            <a:endParaRPr lang="en-US" sz="3600" i="1">
              <a:solidFill>
                <a:schemeClr val="tx1"/>
              </a:solidFill>
            </a:endParaRPr>
          </a:p>
        </p:txBody>
      </p:sp>
      <p:sp>
        <p:nvSpPr>
          <p:cNvPr id="35853" name="Rectangle 13"/>
          <p:cNvSpPr>
            <a:spLocks/>
          </p:cNvSpPr>
          <p:nvPr/>
        </p:nvSpPr>
        <p:spPr bwMode="auto">
          <a:xfrm>
            <a:off x="63500" y="7258050"/>
            <a:ext cx="6324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8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  <a:cs typeface="Gill Sans" charset="0"/>
              </a:rPr>
              <a:t>Do not unfairly throttle applications down (in paper)</a:t>
            </a:r>
            <a:endParaRPr lang="en-US" sz="3600" i="1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35854" name="Oval 14"/>
          <p:cNvSpPr>
            <a:spLocks/>
          </p:cNvSpPr>
          <p:nvPr/>
        </p:nvSpPr>
        <p:spPr bwMode="auto">
          <a:xfrm>
            <a:off x="10883900" y="4737100"/>
            <a:ext cx="1181100" cy="2057400"/>
          </a:xfrm>
          <a:prstGeom prst="ellipse">
            <a:avLst/>
          </a:prstGeom>
          <a:noFill/>
          <a:ln w="38100" cap="flat">
            <a:solidFill>
              <a:srgbClr val="2F3946">
                <a:alpha val="84999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rgbClr val="3A5AFF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5855" name="Oval 15"/>
          <p:cNvSpPr>
            <a:spLocks/>
          </p:cNvSpPr>
          <p:nvPr/>
        </p:nvSpPr>
        <p:spPr bwMode="auto">
          <a:xfrm rot="5386482">
            <a:off x="9149438" y="5308909"/>
            <a:ext cx="469900" cy="3073400"/>
          </a:xfrm>
          <a:prstGeom prst="ellipse">
            <a:avLst/>
          </a:prstGeom>
          <a:noFill/>
          <a:ln w="38100" cap="flat">
            <a:solidFill>
              <a:srgbClr val="2F3946">
                <a:alpha val="84999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rgbClr val="3A5AFF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5856" name="Oval 16"/>
          <p:cNvSpPr>
            <a:spLocks/>
          </p:cNvSpPr>
          <p:nvPr/>
        </p:nvSpPr>
        <p:spPr bwMode="auto">
          <a:xfrm rot="-697348">
            <a:off x="10888101" y="6756400"/>
            <a:ext cx="927100" cy="304800"/>
          </a:xfrm>
          <a:prstGeom prst="ellipse">
            <a:avLst/>
          </a:prstGeom>
          <a:noFill/>
          <a:ln w="38100" cap="flat">
            <a:solidFill>
              <a:srgbClr val="2F3946">
                <a:alpha val="84999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rgbClr val="3A5AFF">
                <a:alpha val="79999"/>
              </a:srgb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  <p:bldP spid="35846" grpId="1" animBg="1"/>
      <p:bldP spid="35847" grpId="0" autoUpdateAnimBg="0"/>
      <p:bldP spid="35847" grpId="1" autoUpdateAnimBg="0"/>
      <p:bldP spid="35848" grpId="0" animBg="1"/>
      <p:bldP spid="35848" grpId="1" animBg="1"/>
      <p:bldP spid="35849" grpId="0" autoUpdateAnimBg="0"/>
      <p:bldP spid="35849" grpId="1" autoUpdateAnimBg="0"/>
      <p:bldP spid="35850" grpId="0" autoUpdateAnimBg="0"/>
      <p:bldP spid="35851" grpId="0" autoUpdateAnimBg="0"/>
      <p:bldP spid="35852" grpId="0" autoUpdateAnimBg="0"/>
      <p:bldP spid="35853" grpId="0" autoUpdateAnimBg="0"/>
      <p:bldP spid="35854" grpId="0" animBg="1"/>
      <p:bldP spid="35855" grpId="0" animBg="1"/>
      <p:bldP spid="358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-50800" y="1828800"/>
            <a:ext cx="126111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marL="673100" indent="-4064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30300" indent="-4191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300" dirty="0" smtClean="0">
                <a:solidFill>
                  <a:schemeClr val="tx1"/>
                </a:solidFill>
              </a:rPr>
              <a:t>Comparison points…</a:t>
            </a:r>
          </a:p>
          <a:p>
            <a:pPr lvl="1"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000" u="sng" dirty="0" smtClean="0">
                <a:solidFill>
                  <a:schemeClr val="tx1"/>
                </a:solidFill>
              </a:rPr>
              <a:t>Baseline </a:t>
            </a:r>
            <a:r>
              <a:rPr lang="en-US" sz="3000" u="sng" dirty="0" err="1" smtClean="0">
                <a:solidFill>
                  <a:schemeClr val="tx1"/>
                </a:solidFill>
              </a:rPr>
              <a:t>bufferless</a:t>
            </a:r>
            <a:r>
              <a:rPr lang="en-US" sz="3000" dirty="0" smtClean="0">
                <a:solidFill>
                  <a:schemeClr val="tx1"/>
                </a:solidFill>
              </a:rPr>
              <a:t>:  doesn’t scale</a:t>
            </a:r>
            <a:endParaRPr lang="en-US" sz="3000" dirty="0">
              <a:solidFill>
                <a:schemeClr val="tx1"/>
              </a:solidFill>
            </a:endParaRPr>
          </a:p>
          <a:p>
            <a:pPr lvl="1"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000" u="sng" dirty="0" smtClean="0">
                <a:solidFill>
                  <a:schemeClr val="tx1"/>
                </a:solidFill>
              </a:rPr>
              <a:t>Buffered</a:t>
            </a:r>
            <a:r>
              <a:rPr lang="en-US" sz="3000" dirty="0" smtClean="0">
                <a:solidFill>
                  <a:schemeClr val="tx1"/>
                </a:solidFill>
              </a:rPr>
              <a:t>:  area/power expensive</a:t>
            </a:r>
            <a:r>
              <a:rPr lang="en-US" sz="3300" dirty="0" smtClean="0">
                <a:solidFill>
                  <a:schemeClr val="tx1"/>
                </a:solidFill>
              </a:rPr>
              <a:t/>
            </a:r>
            <a:br>
              <a:rPr lang="en-US" sz="3300" dirty="0" smtClean="0">
                <a:solidFill>
                  <a:schemeClr val="tx1"/>
                </a:solidFill>
              </a:rPr>
            </a:br>
            <a:endParaRPr lang="en-US" sz="3300" dirty="0" smtClean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</a:rPr>
              <a:t>Contribution: </a:t>
            </a:r>
            <a:r>
              <a:rPr lang="en-US" sz="3200" dirty="0" smtClean="0">
                <a:solidFill>
                  <a:schemeClr val="tx1"/>
                </a:solidFill>
              </a:rPr>
              <a:t> keep area and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power benefits of </a:t>
            </a:r>
            <a:r>
              <a:rPr lang="en-US" sz="3200" dirty="0" err="1" smtClean="0">
                <a:solidFill>
                  <a:schemeClr val="tx1"/>
                </a:solidFill>
              </a:rPr>
              <a:t>bufferless</a:t>
            </a:r>
            <a:r>
              <a:rPr lang="en-US" sz="3200" dirty="0" smtClean="0">
                <a:solidFill>
                  <a:schemeClr val="tx1"/>
                </a:solidFill>
              </a:rPr>
              <a:t>, while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achieving comparable performance</a:t>
            </a:r>
          </a:p>
          <a:p>
            <a:pPr lvl="1"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Application-aware throttling</a:t>
            </a:r>
          </a:p>
          <a:p>
            <a:pPr lvl="1"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Overall reduction in congestion</a:t>
            </a:r>
            <a:br>
              <a:rPr lang="en-US" sz="3200" dirty="0" smtClean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Power consumption reduced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through increase in net efficiency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 smtClean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300" dirty="0" smtClean="0">
                <a:solidFill>
                  <a:schemeClr val="tx1"/>
                </a:solidFill>
              </a:rPr>
              <a:t>Many other results in paper, e.g.,</a:t>
            </a:r>
            <a:br>
              <a:rPr lang="en-US" sz="3300" dirty="0" smtClean="0">
                <a:solidFill>
                  <a:schemeClr val="tx1"/>
                </a:solidFill>
              </a:rPr>
            </a:br>
            <a:r>
              <a:rPr lang="en-US" sz="3000" dirty="0" smtClean="0">
                <a:solidFill>
                  <a:schemeClr val="tx1"/>
                </a:solidFill>
              </a:rPr>
              <a:t>Fairness, starvation, latency…</a:t>
            </a:r>
            <a:endParaRPr lang="en-US" sz="3000" dirty="0">
              <a:solidFill>
                <a:schemeClr val="tx1"/>
              </a:solidFill>
            </a:endParaRPr>
          </a:p>
          <a:p>
            <a:pPr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endParaRPr lang="en-US" sz="3300" dirty="0">
              <a:solidFill>
                <a:schemeClr val="tx1"/>
              </a:solidFill>
            </a:endParaRPr>
          </a:p>
          <a:p>
            <a:pPr lvl="1" algn="l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71000"/>
              <a:buFont typeface="Gill Sans" charset="0"/>
              <a:buChar char="-"/>
            </a:pP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212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charset="0"/>
                <a:ea typeface="ヒラギノ角ゴ ProN W3" charset="0"/>
                <a:cs typeface="ヒラギノ角ゴ ProN W3" charset="0"/>
              </a:rPr>
              <a:t>Evaluation of Improved Scalability</a:t>
            </a:r>
          </a:p>
        </p:txBody>
      </p:sp>
      <p:sp>
        <p:nvSpPr>
          <p:cNvPr id="2129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DF8174B-E7D0-0E4D-8C8E-5BAE034C31DE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22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12995" name="Line 12"/>
          <p:cNvSpPr>
            <a:spLocks noChangeShapeType="1"/>
          </p:cNvSpPr>
          <p:nvPr/>
        </p:nvSpPr>
        <p:spPr bwMode="auto">
          <a:xfrm flipH="1">
            <a:off x="6565900" y="1828800"/>
            <a:ext cx="12700" cy="69834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07203" y="2133600"/>
            <a:ext cx="5943600" cy="3048000"/>
          </a:xfrm>
          <a:prstGeom prst="rect">
            <a:avLst/>
          </a:prstGeom>
          <a:solidFill>
            <a:schemeClr val="tx1"/>
          </a:solidFill>
          <a:ln w="38100" cmpd="sng">
            <a:solidFill>
              <a:schemeClr val="bg1"/>
            </a:solidFill>
            <a:prstDash val="sys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1300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3403" y="2321560"/>
            <a:ext cx="5943597" cy="277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2387" y="2319528"/>
            <a:ext cx="5943597" cy="277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2387" y="2319528"/>
            <a:ext cx="5943595" cy="277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38534" y="7704279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07200" y="5715000"/>
            <a:ext cx="6045200" cy="3048000"/>
            <a:chOff x="6807200" y="5715000"/>
            <a:chExt cx="6045200" cy="3048000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6807200" y="5715000"/>
              <a:ext cx="5943600" cy="3048000"/>
            </a:xfrm>
            <a:prstGeom prst="rect">
              <a:avLst/>
            </a:prstGeom>
            <a:solidFill>
              <a:schemeClr val="tx1"/>
            </a:solidFill>
            <a:ln w="38100" cmpd="sng">
              <a:solidFill>
                <a:schemeClr val="bg1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n>
                  <a:solidFill>
                    <a:srgbClr val="FF0000"/>
                  </a:solidFill>
                </a:ln>
              </a:endParaRPr>
            </a:p>
          </p:txBody>
        </p:sp>
        <p:pic>
          <p:nvPicPr>
            <p:cNvPr id="3" name="Picture 2" descr="scale_power_improve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200" y="5791200"/>
              <a:ext cx="6045200" cy="2821093"/>
            </a:xfrm>
            <a:prstGeom prst="rect">
              <a:avLst/>
            </a:prstGeom>
          </p:spPr>
        </p:pic>
      </p:grpSp>
      <p:pic>
        <p:nvPicPr>
          <p:cNvPr id="3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5432" y="2322576"/>
            <a:ext cx="5943595" cy="277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F546676-73A8-EF43-B583-E9D74347102B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23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140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Summary of Study, Results, and Conclusions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14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828800"/>
            <a:ext cx="12611100" cy="6781800"/>
          </a:xfrm>
        </p:spPr>
        <p:txBody>
          <a:bodyPr/>
          <a:lstStyle/>
          <a:p>
            <a:pPr marL="723900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Highlighted a traditional networking problem in a new context</a:t>
            </a:r>
            <a:endParaRPr lang="en-US" sz="34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Unique design requires novel solution</a:t>
            </a:r>
            <a:b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3400" dirty="0" smtClean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We showed congestion limited efficiency and scalability, and that self-throttling nature of cores prevents collapse</a:t>
            </a:r>
            <a:b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3400" dirty="0" smtClean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Study showed congestion control would require app-awareness</a:t>
            </a:r>
            <a:b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3400" dirty="0" smtClean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Our application-aware congestion controller provided: </a:t>
            </a:r>
          </a:p>
          <a:p>
            <a:pPr marL="1181100" lvl="1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A </a:t>
            </a:r>
            <a:r>
              <a:rPr lang="en-US" sz="3400" dirty="0">
                <a:latin typeface="Gill Sans" charset="0"/>
                <a:ea typeface="ヒラギノ角ゴ ProN W3" charset="0"/>
                <a:cs typeface="ヒラギノ角ゴ ProN W3" charset="0"/>
              </a:rPr>
              <a:t>more efficient network-layer (reduced latency</a:t>
            </a: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)</a:t>
            </a:r>
          </a:p>
          <a:p>
            <a:pPr marL="1181100" lvl="1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Improvements in system throughput (up </a:t>
            </a:r>
            <a:r>
              <a:rPr lang="en-US" sz="3400" dirty="0">
                <a:latin typeface="Gill Sans" charset="0"/>
                <a:ea typeface="ヒラギノ角ゴ ProN W3" charset="0"/>
                <a:cs typeface="ヒラギノ角ゴ ProN W3" charset="0"/>
              </a:rPr>
              <a:t>to 27</a:t>
            </a: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%)</a:t>
            </a:r>
          </a:p>
          <a:p>
            <a:pPr marL="1181100" lvl="1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Effectively scale the CMP (shown for up to 4096 cores)</a:t>
            </a:r>
          </a:p>
        </p:txBody>
      </p:sp>
    </p:spTree>
    <p:extLst>
      <p:ext uri="{BB962C8B-B14F-4D97-AF65-F5344CB8AC3E}">
        <p14:creationId xmlns:p14="http://schemas.microsoft.com/office/powerpoint/2010/main" val="1753432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352800"/>
            <a:ext cx="12611100" cy="5816600"/>
          </a:xfrm>
        </p:spPr>
        <p:txBody>
          <a:bodyPr/>
          <a:lstStyle/>
          <a:p>
            <a:pPr marL="723900" eaLnBrk="1" hangingPunct="1">
              <a:lnSpc>
                <a:spcPct val="80000"/>
              </a:lnSpc>
            </a:pPr>
            <a:r>
              <a:rPr lang="en-US" sz="3400" dirty="0">
                <a:latin typeface="Gill Sans" charset="0"/>
                <a:ea typeface="ヒラギノ角ゴ ProN W3" charset="0"/>
                <a:cs typeface="ヒラギノ角ゴ ProN W3" charset="0"/>
              </a:rPr>
              <a:t>Congestion is just one of many similarities, </a:t>
            </a:r>
            <a:r>
              <a:rPr lang="en-US" sz="3400" i="1" dirty="0">
                <a:latin typeface="Gill Sans" charset="0"/>
                <a:ea typeface="ヒラギノ角ゴ ProN W3" charset="0"/>
                <a:cs typeface="ヒラギノ角ゴ ProN W3" charset="0"/>
              </a:rPr>
              <a:t>discussion in paper</a:t>
            </a:r>
            <a:r>
              <a:rPr lang="en-US" sz="3400" dirty="0">
                <a:latin typeface="Gill Sans" charset="0"/>
                <a:ea typeface="ヒラギノ角ゴ ProN W3" charset="0"/>
                <a:cs typeface="ヒラギノ角ゴ ProN W3" charset="0"/>
              </a:rPr>
              <a:t>, e.g.,</a:t>
            </a:r>
            <a:endParaRPr lang="en-US" sz="3400" i="1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>
              <a:lnSpc>
                <a:spcPct val="80000"/>
              </a:lnSpc>
            </a:pPr>
            <a:r>
              <a:rPr lang="en-US" sz="3400" u="sng" dirty="0">
                <a:latin typeface="Gill Sans" charset="0"/>
                <a:ea typeface="ヒラギノ角ゴ ProN W3" charset="0"/>
                <a:cs typeface="ヒラギノ角ゴ ProN W3" charset="0"/>
              </a:rPr>
              <a:t>Traffic</a:t>
            </a:r>
            <a:r>
              <a:rPr lang="en-US" sz="3400" b="1" u="sng" dirty="0"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3400" u="sng" dirty="0">
                <a:latin typeface="Gill Sans" charset="0"/>
                <a:ea typeface="ヒラギノ角ゴ ProN W3" charset="0"/>
                <a:cs typeface="ヒラギノ角ゴ ProN W3" charset="0"/>
              </a:rPr>
              <a:t>Engineering</a:t>
            </a:r>
            <a:r>
              <a:rPr lang="en-US" sz="3400" dirty="0">
                <a:latin typeface="Gill Sans" charset="0"/>
                <a:ea typeface="ヒラギノ角ゴ ProN W3" charset="0"/>
                <a:cs typeface="ヒラギノ角ゴ ProN W3" charset="0"/>
              </a:rPr>
              <a:t>:  multi-threaded workloads w/ “hotspots”</a:t>
            </a:r>
          </a:p>
          <a:p>
            <a:pPr marL="1181100" lvl="1" eaLnBrk="1" hangingPunct="1">
              <a:lnSpc>
                <a:spcPct val="80000"/>
              </a:lnSpc>
            </a:pPr>
            <a:r>
              <a:rPr lang="en-US" sz="3400" u="sng" dirty="0">
                <a:latin typeface="Gill Sans" charset="0"/>
                <a:ea typeface="ヒラギノ角ゴ ProN W3" charset="0"/>
                <a:cs typeface="ヒラギノ角ゴ ProN W3" charset="0"/>
              </a:rPr>
              <a:t>Data Centers</a:t>
            </a:r>
            <a:r>
              <a:rPr lang="en-US" sz="3400" dirty="0">
                <a:latin typeface="Gill Sans" charset="0"/>
                <a:ea typeface="ヒラギノ角ゴ ProN W3" charset="0"/>
                <a:cs typeface="ヒラギノ角ゴ ProN W3" charset="0"/>
              </a:rPr>
              <a:t>:  similar topology, dynamic routing &amp; computation</a:t>
            </a:r>
          </a:p>
          <a:p>
            <a:pPr marL="1181100" lvl="1" eaLnBrk="1" hangingPunct="1">
              <a:lnSpc>
                <a:spcPct val="80000"/>
              </a:lnSpc>
            </a:pPr>
            <a:r>
              <a:rPr lang="en-US" sz="3400" u="sng" dirty="0">
                <a:latin typeface="Gill Sans" charset="0"/>
                <a:ea typeface="ヒラギノ角ゴ ProN W3" charset="0"/>
                <a:cs typeface="ヒラギノ角ゴ ProN W3" charset="0"/>
              </a:rPr>
              <a:t>Coding</a:t>
            </a:r>
            <a:r>
              <a:rPr lang="en-US" sz="3400" dirty="0">
                <a:latin typeface="Gill Sans" charset="0"/>
                <a:ea typeface="ヒラギノ角ゴ ProN W3" charset="0"/>
                <a:cs typeface="ヒラギノ角ゴ ProN W3" charset="0"/>
              </a:rPr>
              <a:t>:  “XOR’s In-The-Air” adapted to the </a:t>
            </a: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on-chip network:</a:t>
            </a:r>
          </a:p>
          <a:p>
            <a:pPr marL="1778000" lvl="2" eaLnBrk="1" hangingPunct="1">
              <a:lnSpc>
                <a:spcPct val="80000"/>
              </a:lnSpc>
            </a:pPr>
            <a:r>
              <a:rPr lang="en-US" sz="3400" dirty="0" smtClean="0">
                <a:latin typeface="Gill Sans" charset="0"/>
                <a:ea typeface="ヒラギノ角ゴ ProN W3" charset="0"/>
                <a:cs typeface="ヒラギノ角ゴ ProN W3" charset="0"/>
              </a:rPr>
              <a:t>i.e., instead of deflecting 1 of 2 packets, XOR the packets and forward the combination over the optimal hop</a:t>
            </a:r>
            <a:endParaRPr lang="en-US" sz="34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E2ABD-6FCE-8240-8120-F1CC2A9297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7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Low-Complexity &amp; Area-Efficient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Global</a:t>
            </a:r>
            <a:r>
              <a:rPr lang="en-US" dirty="0" smtClean="0"/>
              <a:t> interval-based controller, simple &amp; low hardware </a:t>
            </a:r>
            <a:r>
              <a:rPr lang="en-US" dirty="0" err="1" smtClean="0"/>
              <a:t>req</a:t>
            </a:r>
            <a:endParaRPr lang="en-US" b="1" dirty="0" smtClean="0"/>
          </a:p>
          <a:p>
            <a:pPr lvl="1"/>
            <a:r>
              <a:rPr lang="en-US" dirty="0" smtClean="0"/>
              <a:t>Only every 100k cycles:  who to throttle, and by what rate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Information needed from cores:</a:t>
            </a:r>
          </a:p>
          <a:p>
            <a:pPr lvl="1"/>
            <a:r>
              <a:rPr lang="en-US" sz="3200" u="sng" dirty="0" smtClean="0"/>
              <a:t>Starvation Rate</a:t>
            </a:r>
            <a:r>
              <a:rPr lang="en-US" sz="3200" dirty="0" smtClean="0"/>
              <a:t>: detect congestion</a:t>
            </a:r>
            <a:endParaRPr lang="en-US" sz="3200" dirty="0"/>
          </a:p>
          <a:p>
            <a:pPr lvl="1"/>
            <a:r>
              <a:rPr lang="en-US" sz="3200" u="sng" dirty="0" smtClean="0"/>
              <a:t>IPF</a:t>
            </a:r>
            <a:r>
              <a:rPr lang="en-US" sz="3200" dirty="0" smtClean="0"/>
              <a:t>:  who to throttle, and rate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Comm. with controller is in-band,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control packets include needed info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Hardware: only 149-bits per core</a:t>
            </a:r>
          </a:p>
          <a:p>
            <a:pPr lvl="1"/>
            <a:r>
              <a:rPr lang="en-US" sz="3200" dirty="0" smtClean="0"/>
              <a:t>minimal compared to 128KB L1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E2ABD-6FCE-8240-8120-F1CC2A9297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7416800" y="3810000"/>
            <a:ext cx="5410200" cy="5359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6" name="Rectangle 6"/>
          <p:cNvSpPr>
            <a:spLocks/>
          </p:cNvSpPr>
          <p:nvPr/>
        </p:nvSpPr>
        <p:spPr bwMode="auto">
          <a:xfrm>
            <a:off x="7645400" y="3806051"/>
            <a:ext cx="9233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 smtClean="0">
                <a:solidFill>
                  <a:srgbClr val="001445"/>
                </a:solidFill>
                <a:cs typeface="Gill Sans" charset="0"/>
              </a:rPr>
              <a:t>CMP</a:t>
            </a:r>
            <a:endParaRPr lang="en-US" sz="3600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7" name="Line 8"/>
          <p:cNvSpPr>
            <a:spLocks noChangeAspect="1" noChangeShapeType="1"/>
          </p:cNvSpPr>
          <p:nvPr/>
        </p:nvSpPr>
        <p:spPr bwMode="auto">
          <a:xfrm>
            <a:off x="7721600" y="6578600"/>
            <a:ext cx="1990725" cy="0"/>
          </a:xfrm>
          <a:prstGeom prst="line">
            <a:avLst/>
          </a:prstGeom>
          <a:noFill/>
          <a:ln w="355600">
            <a:solidFill>
              <a:srgbClr val="001445"/>
            </a:solidFill>
            <a:miter lim="800000"/>
            <a:headEnd/>
            <a:tailEnd/>
          </a:ln>
          <a:effectLst>
            <a:outerShdw blurRad="276225" dist="38100" dir="2700000" sx="104000" sy="10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10769600" y="3804047"/>
            <a:ext cx="176079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smtClean="0">
                <a:solidFill>
                  <a:srgbClr val="001445"/>
                </a:solidFill>
                <a:cs typeface="Gill Sans" charset="0"/>
              </a:rPr>
              <a:t>Zoomed In</a:t>
            </a:r>
          </a:p>
          <a:p>
            <a:r>
              <a:rPr lang="en-US" sz="2000" dirty="0" smtClean="0">
                <a:solidFill>
                  <a:srgbClr val="001445"/>
                </a:solidFill>
                <a:cs typeface="Gill Sans" charset="0"/>
              </a:rPr>
              <a:t>(to a single core)</a:t>
            </a:r>
            <a:endParaRPr lang="en-US" sz="2000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9" name="Line 8"/>
          <p:cNvSpPr>
            <a:spLocks noChangeAspect="1" noChangeShapeType="1"/>
          </p:cNvSpPr>
          <p:nvPr/>
        </p:nvSpPr>
        <p:spPr bwMode="auto">
          <a:xfrm>
            <a:off x="10455275" y="6578600"/>
            <a:ext cx="1990725" cy="0"/>
          </a:xfrm>
          <a:prstGeom prst="line">
            <a:avLst/>
          </a:prstGeom>
          <a:noFill/>
          <a:ln w="3556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0083800" y="7573962"/>
            <a:ext cx="0" cy="1519238"/>
          </a:xfrm>
          <a:prstGeom prst="line">
            <a:avLst/>
          </a:prstGeom>
          <a:noFill/>
          <a:ln w="3556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10083800" y="3911600"/>
            <a:ext cx="0" cy="1600200"/>
          </a:xfrm>
          <a:prstGeom prst="line">
            <a:avLst/>
          </a:prstGeom>
          <a:noFill/>
          <a:ln w="3556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25"/>
          <p:cNvSpPr>
            <a:spLocks noChangeAspect="1"/>
          </p:cNvSpPr>
          <p:nvPr/>
        </p:nvSpPr>
        <p:spPr bwMode="auto">
          <a:xfrm>
            <a:off x="7645400" y="4513450"/>
            <a:ext cx="4953000" cy="402095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346075" sx="104000" sy="1040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 dirty="0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712200" y="5029200"/>
            <a:ext cx="1143000" cy="838200"/>
          </a:xfrm>
          <a:prstGeom prst="rect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7616" y="4598313"/>
            <a:ext cx="3199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chemeClr val="bg1"/>
                </a:solidFill>
              </a:rPr>
              <a:t>IPF</a:t>
            </a:r>
            <a:r>
              <a:rPr lang="en-US" sz="2200" dirty="0" smtClean="0">
                <a:solidFill>
                  <a:schemeClr val="bg1"/>
                </a:solidFill>
              </a:rPr>
              <a:t>:  2 Counters + Divider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88400" y="5029200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1"/>
                </a:solidFill>
              </a:rPr>
              <a:t>Insns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Retired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388600" y="5029200"/>
            <a:ext cx="1143000" cy="838200"/>
          </a:xfrm>
          <a:prstGeom prst="rect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35460" y="5029200"/>
            <a:ext cx="1089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Flits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Injected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5395" y="6046113"/>
            <a:ext cx="48910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smtClean="0">
                <a:solidFill>
                  <a:schemeClr val="bg1"/>
                </a:solidFill>
              </a:rPr>
              <a:t>Starvation Rate</a:t>
            </a:r>
            <a:r>
              <a:rPr lang="en-US" sz="2200" dirty="0" smtClean="0">
                <a:solidFill>
                  <a:schemeClr val="bg1"/>
                </a:solidFill>
              </a:rPr>
              <a:t>:  Shift </a:t>
            </a:r>
            <a:r>
              <a:rPr lang="en-US" sz="2200" dirty="0" err="1" smtClean="0">
                <a:solidFill>
                  <a:schemeClr val="bg1"/>
                </a:solidFill>
              </a:rPr>
              <a:t>Reg</a:t>
            </a:r>
            <a:r>
              <a:rPr lang="en-US" sz="2200" dirty="0" smtClean="0">
                <a:solidFill>
                  <a:schemeClr val="bg1"/>
                </a:solidFill>
              </a:rPr>
              <a:t> + Comparator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12164" y="4953000"/>
            <a:ext cx="3898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200" dirty="0" smtClean="0">
                <a:solidFill>
                  <a:schemeClr val="bg1"/>
                </a:solidFill>
              </a:rPr>
              <a:t>/</a:t>
            </a:r>
            <a:endParaRPr lang="en-US" sz="5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950200" y="7620000"/>
            <a:ext cx="4267200" cy="685800"/>
          </a:xfrm>
          <a:prstGeom prst="rect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Router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178800" y="6477000"/>
            <a:ext cx="3810000" cy="381000"/>
          </a:xfrm>
          <a:prstGeom prst="rect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8712200" y="6477000"/>
            <a:ext cx="0" cy="3810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169206" y="6400800"/>
            <a:ext cx="39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…</a:t>
            </a:r>
            <a:endParaRPr lang="en-US" sz="22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093200" y="6477000"/>
            <a:ext cx="0" cy="3810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9550400" y="6477000"/>
            <a:ext cx="0" cy="3810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10007600" y="6477000"/>
            <a:ext cx="0" cy="3810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0464800" y="6477000"/>
            <a:ext cx="0" cy="3810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0922000" y="6477000"/>
            <a:ext cx="0" cy="3810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1379200" y="6477000"/>
            <a:ext cx="0" cy="3810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712200" y="6438900"/>
            <a:ext cx="39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35" name="TextBox 34"/>
          <p:cNvSpPr txBox="1"/>
          <p:nvPr/>
        </p:nvSpPr>
        <p:spPr>
          <a:xfrm>
            <a:off x="9169400" y="6438900"/>
            <a:ext cx="39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36" name="TextBox 35"/>
          <p:cNvSpPr txBox="1"/>
          <p:nvPr/>
        </p:nvSpPr>
        <p:spPr>
          <a:xfrm>
            <a:off x="9550400" y="6438900"/>
            <a:ext cx="39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37" name="TextBox 36"/>
          <p:cNvSpPr txBox="1"/>
          <p:nvPr/>
        </p:nvSpPr>
        <p:spPr>
          <a:xfrm>
            <a:off x="10083800" y="6438900"/>
            <a:ext cx="39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</a:t>
            </a:r>
            <a:endParaRPr lang="en-US" sz="2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541000" y="6438900"/>
            <a:ext cx="39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922000" y="6438900"/>
            <a:ext cx="39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41" name="TextBox 40"/>
          <p:cNvSpPr txBox="1"/>
          <p:nvPr/>
        </p:nvSpPr>
        <p:spPr>
          <a:xfrm>
            <a:off x="11455400" y="6400800"/>
            <a:ext cx="390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…</a:t>
            </a:r>
            <a:endParaRPr lang="en-US" sz="2200" dirty="0"/>
          </a:p>
        </p:txBody>
      </p:sp>
      <p:sp>
        <p:nvSpPr>
          <p:cNvPr id="43" name="TextBox 42"/>
          <p:cNvSpPr txBox="1"/>
          <p:nvPr/>
        </p:nvSpPr>
        <p:spPr>
          <a:xfrm>
            <a:off x="8188941" y="7189113"/>
            <a:ext cx="4108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 err="1" smtClean="0">
                <a:solidFill>
                  <a:schemeClr val="bg1"/>
                </a:solidFill>
              </a:rPr>
              <a:t>Throttler</a:t>
            </a:r>
            <a:r>
              <a:rPr lang="en-US" sz="2200" dirty="0" smtClean="0">
                <a:solidFill>
                  <a:schemeClr val="bg1"/>
                </a:solidFill>
              </a:rPr>
              <a:t>: Counter + Comparator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21800" y="7722513"/>
            <a:ext cx="2471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Injection Permitted?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93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6" grpId="0"/>
      <p:bldP spid="17" grpId="0" animBg="1"/>
      <p:bldP spid="18" grpId="0"/>
      <p:bldP spid="19" grpId="0"/>
      <p:bldP spid="20" grpId="0"/>
      <p:bldP spid="21" grpId="0" animBg="1"/>
      <p:bldP spid="23" grpId="0" animBg="1"/>
      <p:bldP spid="27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Fairness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4E2ABD-6FCE-8240-8120-F1CC2A9297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Controller does </a:t>
            </a:r>
            <a:r>
              <a:rPr lang="en-US" i="1" dirty="0" smtClean="0"/>
              <a:t>not </a:t>
            </a:r>
            <a:r>
              <a:rPr lang="en-US" dirty="0" smtClean="0"/>
              <a:t>unfairly throttle low IPF applications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82600" y="2743200"/>
            <a:ext cx="7620000" cy="32004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7" name="Picture 6" descr="3d_netuti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819400"/>
            <a:ext cx="7464183" cy="3276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5740400" y="6096000"/>
            <a:ext cx="7162800" cy="32004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12" name="Picture 11" descr="3d_tpu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43" y="6096000"/>
            <a:ext cx="6972357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028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 txBox="1">
            <a:spLocks noChangeArrowheads="1"/>
          </p:cNvSpPr>
          <p:nvPr/>
        </p:nvSpPr>
        <p:spPr bwMode="auto">
          <a:xfrm>
            <a:off x="-50800" y="1854200"/>
            <a:ext cx="12801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marL="723900" indent="-4064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181100" indent="-4064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Break the results down by the application </a:t>
            </a:r>
            <a:r>
              <a:rPr lang="ja-JP" altLang="en-US" sz="3600">
                <a:solidFill>
                  <a:schemeClr val="tx1"/>
                </a:solidFill>
              </a:rPr>
              <a:t>“</a:t>
            </a:r>
            <a:r>
              <a:rPr lang="en-US" altLang="ja-JP" sz="3600">
                <a:solidFill>
                  <a:schemeClr val="tx1"/>
                </a:solidFill>
              </a:rPr>
              <a:t>mix</a:t>
            </a:r>
            <a:r>
              <a:rPr lang="ja-JP" altLang="en-US" sz="3600">
                <a:solidFill>
                  <a:schemeClr val="tx1"/>
                </a:solidFill>
              </a:rPr>
              <a:t>”</a:t>
            </a:r>
            <a:endParaRPr lang="en-US" altLang="ja-JP" sz="3600">
              <a:solidFill>
                <a:schemeClr val="tx1"/>
              </a:solidFill>
            </a:endParaRPr>
          </a:p>
          <a:p>
            <a:pPr lvl="1" algn="l" eaLnBrk="1" hangingPunct="1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600"/>
              <a:t>H=High, M=Medium, L=Low … and mixes of such workloads</a:t>
            </a:r>
            <a:br>
              <a:rPr lang="en-US" sz="3600"/>
            </a:br>
            <a:endParaRPr lang="en-US" sz="3600"/>
          </a:p>
          <a:p>
            <a:pPr algn="l" eaLnBrk="1" hangingPunct="1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As expected, majority of benefits come from heavier workloads</a:t>
            </a:r>
            <a:br>
              <a:rPr lang="en-US" sz="3600">
                <a:solidFill>
                  <a:schemeClr val="tx1"/>
                </a:solidFill>
              </a:rPr>
            </a:br>
            <a:endParaRPr lang="en-US" sz="360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Do not unfairly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throttle down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lower intensity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workloads</a:t>
            </a:r>
            <a:br>
              <a:rPr lang="en-US" sz="3600">
                <a:solidFill>
                  <a:schemeClr val="tx1"/>
                </a:solidFill>
              </a:rPr>
            </a:br>
            <a:endParaRPr lang="en-US" sz="3600">
              <a:solidFill>
                <a:schemeClr val="tx1"/>
              </a:solidFill>
            </a:endParaRPr>
          </a:p>
          <a:p>
            <a:pPr algn="l" eaLnBrk="1" hangingPunct="1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r>
              <a:rPr lang="en-US" sz="3600">
                <a:solidFill>
                  <a:schemeClr val="tx1"/>
                </a:solidFill>
              </a:rPr>
              <a:t>Improvements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greater in larger</a:t>
            </a:r>
            <a:br>
              <a:rPr lang="en-US" sz="3600">
                <a:solidFill>
                  <a:schemeClr val="tx1"/>
                </a:solidFill>
              </a:rPr>
            </a:br>
            <a:r>
              <a:rPr lang="en-US" sz="3600">
                <a:solidFill>
                  <a:schemeClr val="tx1"/>
                </a:solidFill>
              </a:rPr>
              <a:t>sized network (8x8)</a:t>
            </a:r>
          </a:p>
          <a:p>
            <a:pPr lvl="1" algn="l" eaLnBrk="1" hangingPunct="1">
              <a:lnSpc>
                <a:spcPct val="70000"/>
              </a:lnSpc>
              <a:spcBef>
                <a:spcPts val="2400"/>
              </a:spcBef>
              <a:buClr>
                <a:srgbClr val="FFFFFF"/>
              </a:buClr>
              <a:buSzPct val="137000"/>
              <a:buFont typeface="Gill Sans" charset="0"/>
              <a:buChar char="•"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211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" charset="0"/>
                <a:ea typeface="ヒラギノ角ゴ ProN W3" charset="0"/>
                <a:cs typeface="ヒラギノ角ゴ ProN W3" charset="0"/>
              </a:rPr>
              <a:t>Breakdown by Workload</a:t>
            </a:r>
          </a:p>
        </p:txBody>
      </p:sp>
      <p:sp>
        <p:nvSpPr>
          <p:cNvPr id="2119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280AB432-70C6-9F40-9465-F885DD78CB8A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27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11972" name="Rectangle 6"/>
          <p:cNvSpPr>
            <a:spLocks noChangeArrowheads="1"/>
          </p:cNvSpPr>
          <p:nvPr/>
        </p:nvSpPr>
        <p:spPr bwMode="auto">
          <a:xfrm>
            <a:off x="4672013" y="4456113"/>
            <a:ext cx="8154987" cy="4572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1973" name="Content Placeholder 5" descr="breakdow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14" b="-4414"/>
          <a:stretch>
            <a:fillRect/>
          </a:stretch>
        </p:blipFill>
        <p:spPr>
          <a:xfrm>
            <a:off x="4673600" y="4343400"/>
            <a:ext cx="8077200" cy="4684713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What is the On-Chip Network?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4" name="Rectangle 2"/>
          <p:cNvSpPr>
            <a:spLocks/>
          </p:cNvSpPr>
          <p:nvPr/>
        </p:nvSpPr>
        <p:spPr bwMode="auto">
          <a:xfrm>
            <a:off x="3149600" y="1852602"/>
            <a:ext cx="7010400" cy="7010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innerShdw blurRad="63500" dist="114300" dir="135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24600" y="9258300"/>
            <a:ext cx="342900" cy="368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D279543-FC68-B14F-B5F0-8C63579A0508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3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02000" y="1852602"/>
            <a:ext cx="51884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Multi-core Processor (9-core)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2332966"/>
            <a:ext cx="6248398" cy="7192034"/>
          </a:xfrm>
          <a:prstGeom prst="rect">
            <a:avLst/>
          </a:prstGeom>
        </p:spPr>
      </p:pic>
      <p:pic>
        <p:nvPicPr>
          <p:cNvPr id="7" name="Picture 6" descr="design_sigcom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3200400"/>
            <a:ext cx="5408796" cy="5562600"/>
          </a:xfrm>
          <a:prstGeom prst="rect">
            <a:avLst/>
          </a:prstGeom>
        </p:spPr>
      </p:pic>
      <p:sp>
        <p:nvSpPr>
          <p:cNvPr id="29" name="Rectangle 8"/>
          <p:cNvSpPr>
            <a:spLocks/>
          </p:cNvSpPr>
          <p:nvPr/>
        </p:nvSpPr>
        <p:spPr bwMode="auto">
          <a:xfrm>
            <a:off x="-127000" y="8107234"/>
            <a:ext cx="3523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Gill Sans" charset="0"/>
              </a:rPr>
              <a:t>Router</a:t>
            </a: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H="1">
            <a:off x="2844800" y="8001000"/>
            <a:ext cx="2362200" cy="457200"/>
          </a:xfrm>
          <a:prstGeom prst="line">
            <a:avLst/>
          </a:prstGeom>
          <a:noFill/>
          <a:ln w="127000">
            <a:solidFill>
              <a:srgbClr val="FFFF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Rectangle 8"/>
          <p:cNvSpPr>
            <a:spLocks/>
          </p:cNvSpPr>
          <p:nvPr/>
        </p:nvSpPr>
        <p:spPr bwMode="auto">
          <a:xfrm>
            <a:off x="9779000" y="4419600"/>
            <a:ext cx="352334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b="1" dirty="0" smtClean="0">
                <a:solidFill>
                  <a:srgbClr val="00FF06"/>
                </a:solidFill>
                <a:cs typeface="Gill Sans" charset="0"/>
              </a:rPr>
              <a:t>Network</a:t>
            </a:r>
          </a:p>
          <a:p>
            <a:r>
              <a:rPr lang="en-US" b="1" dirty="0" smtClean="0">
                <a:solidFill>
                  <a:srgbClr val="00FF06"/>
                </a:solidFill>
                <a:cs typeface="Gill Sans" charset="0"/>
              </a:rPr>
              <a:t>Links</a:t>
            </a: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9245600" y="5181600"/>
            <a:ext cx="1447800" cy="228600"/>
          </a:xfrm>
          <a:prstGeom prst="line">
            <a:avLst/>
          </a:prstGeom>
          <a:noFill/>
          <a:ln w="127000">
            <a:solidFill>
              <a:srgbClr val="00FF06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" name="Rectangle 35"/>
          <p:cNvSpPr>
            <a:spLocks/>
          </p:cNvSpPr>
          <p:nvPr/>
        </p:nvSpPr>
        <p:spPr bwMode="auto">
          <a:xfrm>
            <a:off x="5435600" y="7772400"/>
            <a:ext cx="228600" cy="304800"/>
          </a:xfrm>
          <a:prstGeom prst="rect">
            <a:avLst/>
          </a:prstGeom>
          <a:solidFill>
            <a:srgbClr val="FFF6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8" name="Rectangle 35"/>
          <p:cNvSpPr>
            <a:spLocks/>
          </p:cNvSpPr>
          <p:nvPr/>
        </p:nvSpPr>
        <p:spPr bwMode="auto">
          <a:xfrm>
            <a:off x="7340600" y="5867400"/>
            <a:ext cx="228600" cy="304800"/>
          </a:xfrm>
          <a:prstGeom prst="rect">
            <a:avLst/>
          </a:prstGeom>
          <a:solidFill>
            <a:srgbClr val="00FF06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200" y="5814536"/>
            <a:ext cx="5141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000" y="4595336"/>
            <a:ext cx="627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819100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567 0 L 0.1442 -0.19411 " pathEditMode="relative" ptsTypes="AAA">
                                      <p:cBhvr>
                                        <p:cTn id="4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579 0 L -0.14579 0.19216 " pathEditMode="relative" ptsTypes="AAA">
                                      <p:cBhvr>
                                        <p:cTn id="5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34" grpId="0" animBg="1"/>
      <p:bldP spid="2" grpId="0"/>
      <p:bldP spid="29" grpId="0" autoUpdateAnimBg="0"/>
      <p:bldP spid="29" grpId="1"/>
      <p:bldP spid="30" grpId="0" animBg="1"/>
      <p:bldP spid="30" grpId="1" animBg="1"/>
      <p:bldP spid="31" grpId="0" autoUpdateAnimBg="0"/>
      <p:bldP spid="31" grpId="1"/>
      <p:bldP spid="32" grpId="0" animBg="1"/>
      <p:bldP spid="32" grpId="1" animBg="1"/>
      <p:bldP spid="35" grpId="0" animBg="1"/>
      <p:bldP spid="35" grpId="5" animBg="1"/>
      <p:bldP spid="35" grpId="6" animBg="1"/>
      <p:bldP spid="38" grpId="0" animBg="1"/>
      <p:bldP spid="38" grpId="1" animBg="1"/>
      <p:bldP spid="38" grpId="2" animBg="1"/>
      <p:bldP spid="4" grpId="0"/>
      <p:bldP spid="4" grpId="1"/>
      <p:bldP spid="39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787400" y="2743200"/>
            <a:ext cx="6934200" cy="1371600"/>
          </a:xfrm>
          <a:prstGeom prst="rect">
            <a:avLst/>
          </a:prstGeom>
          <a:solidFill>
            <a:srgbClr val="FF0000">
              <a:alpha val="70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761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Networking Challenges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24600" y="9258300"/>
            <a:ext cx="342900" cy="3683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D279543-FC68-B14F-B5F0-8C63579A0508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4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6" name="Rectangle 2"/>
          <p:cNvSpPr>
            <a:spLocks/>
          </p:cNvSpPr>
          <p:nvPr/>
        </p:nvSpPr>
        <p:spPr bwMode="auto">
          <a:xfrm>
            <a:off x="8864600" y="5181600"/>
            <a:ext cx="3886200" cy="41148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9072184" y="5207913"/>
            <a:ext cx="27315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dirty="0" smtClean="0">
                <a:solidFill>
                  <a:srgbClr val="001445"/>
                </a:solidFill>
                <a:cs typeface="Gill Sans" charset="0"/>
              </a:rPr>
              <a:t>On-Chip Network</a:t>
            </a:r>
            <a:endParaRPr lang="en-US" sz="2800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9618663" y="6179324"/>
            <a:ext cx="0" cy="909638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9664700" y="7471549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9613900" y="77382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1264900" y="7458849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9652000" y="86106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214100" y="86106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10833100" y="61761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12065000" y="61761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10845800" y="77509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12065000" y="7725549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27"/>
          <p:cNvSpPr>
            <a:spLocks/>
          </p:cNvSpPr>
          <p:nvPr/>
        </p:nvSpPr>
        <p:spPr bwMode="auto">
          <a:xfrm>
            <a:off x="9271000" y="7039749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6" name="Rectangle 35"/>
          <p:cNvSpPr>
            <a:spLocks/>
          </p:cNvSpPr>
          <p:nvPr/>
        </p:nvSpPr>
        <p:spPr bwMode="auto">
          <a:xfrm>
            <a:off x="10464800" y="57912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37" name="Rectangle 36"/>
          <p:cNvSpPr>
            <a:spLocks/>
          </p:cNvSpPr>
          <p:nvPr/>
        </p:nvSpPr>
        <p:spPr bwMode="auto">
          <a:xfrm>
            <a:off x="11696700" y="7014349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auto">
          <a:xfrm>
            <a:off x="11696700" y="8229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1" name="Rectangle 40"/>
          <p:cNvSpPr>
            <a:spLocks/>
          </p:cNvSpPr>
          <p:nvPr/>
        </p:nvSpPr>
        <p:spPr bwMode="auto">
          <a:xfrm>
            <a:off x="10464800" y="7039749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2" name="Rectangle 41"/>
          <p:cNvSpPr>
            <a:spLocks/>
          </p:cNvSpPr>
          <p:nvPr/>
        </p:nvSpPr>
        <p:spPr bwMode="auto">
          <a:xfrm>
            <a:off x="10464800" y="8229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auto">
          <a:xfrm>
            <a:off x="9271000" y="8229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>
            <a:off x="11239500" y="61468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Line 12"/>
          <p:cNvSpPr>
            <a:spLocks noChangeShapeType="1"/>
          </p:cNvSpPr>
          <p:nvPr/>
        </p:nvSpPr>
        <p:spPr bwMode="auto">
          <a:xfrm>
            <a:off x="9677400" y="61341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Rectangle 45"/>
          <p:cNvSpPr>
            <a:spLocks/>
          </p:cNvSpPr>
          <p:nvPr/>
        </p:nvSpPr>
        <p:spPr bwMode="auto">
          <a:xfrm>
            <a:off x="11696700" y="57912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7" name="Rectangle 46"/>
          <p:cNvSpPr>
            <a:spLocks/>
          </p:cNvSpPr>
          <p:nvPr/>
        </p:nvSpPr>
        <p:spPr bwMode="auto">
          <a:xfrm>
            <a:off x="9258300" y="57912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406400" y="2133600"/>
            <a:ext cx="12192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673100" indent="-4064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37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30300" indent="-4191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723900"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Familiar discussion in the architecture community, e.g.:</a:t>
            </a:r>
          </a:p>
          <a:p>
            <a:pPr marL="1181100" lvl="1"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How to reduce </a:t>
            </a:r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</a:rPr>
              <a:t>congestion</a:t>
            </a:r>
          </a:p>
          <a:p>
            <a:pPr marL="1181100" lvl="1"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How to </a:t>
            </a:r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</a:rPr>
              <a:t>scale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 the network</a:t>
            </a:r>
          </a:p>
          <a:p>
            <a:pPr marL="1181100" lvl="1"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Choosing an effective </a:t>
            </a:r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</a:rPr>
              <a:t>topology</a:t>
            </a:r>
            <a:endParaRPr lang="en-US" dirty="0" smtClean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/>
            <a:r>
              <a:rPr lang="en-US" b="1" dirty="0" smtClean="0">
                <a:latin typeface="Gill Sans" charset="0"/>
                <a:ea typeface="ヒラギノ角ゴ ProN W3" charset="0"/>
                <a:cs typeface="ヒラギノ角ゴ ProN W3" charset="0"/>
              </a:rPr>
              <a:t>Routing 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and </a:t>
            </a:r>
            <a:r>
              <a:rPr lang="en-US" b="1" dirty="0" smtClean="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buffer size</a:t>
            </a:r>
            <a:endParaRPr lang="en-US" dirty="0" smtClean="0">
              <a:solidFill>
                <a:srgbClr val="FFFFFF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9" name="Rectangle 8"/>
          <p:cNvSpPr>
            <a:spLocks/>
          </p:cNvSpPr>
          <p:nvPr/>
        </p:nvSpPr>
        <p:spPr bwMode="auto">
          <a:xfrm>
            <a:off x="787400" y="6708338"/>
            <a:ext cx="7239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Gill Sans" charset="0"/>
              </a:rPr>
              <a:t>All historical problems in our field…</a:t>
            </a:r>
          </a:p>
        </p:txBody>
      </p:sp>
    </p:spTree>
    <p:extLst>
      <p:ext uri="{BB962C8B-B14F-4D97-AF65-F5344CB8AC3E}">
        <p14:creationId xmlns:p14="http://schemas.microsoft.com/office/powerpoint/2010/main" val="37973107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76130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/>
          </p:cNvSpPr>
          <p:nvPr/>
        </p:nvSpPr>
        <p:spPr bwMode="auto">
          <a:xfrm>
            <a:off x="9017000" y="3429000"/>
            <a:ext cx="3886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400" b="1" u="sng" dirty="0" smtClean="0">
                <a:solidFill>
                  <a:srgbClr val="24A610"/>
                </a:solidFill>
                <a:cs typeface="Gill Sans" charset="0"/>
              </a:rPr>
              <a:t>Routing</a:t>
            </a:r>
            <a:br>
              <a:rPr lang="en-US" sz="3400" b="1" u="sng" dirty="0" smtClean="0">
                <a:solidFill>
                  <a:srgbClr val="24A610"/>
                </a:solidFill>
                <a:cs typeface="Gill Sans" charset="0"/>
              </a:rPr>
            </a:br>
            <a:r>
              <a:rPr lang="en-US" sz="3400" b="1" i="1" dirty="0" smtClean="0">
                <a:solidFill>
                  <a:srgbClr val="24A610"/>
                </a:solidFill>
                <a:cs typeface="Gill Sans" charset="0"/>
              </a:rPr>
              <a:t>min</a:t>
            </a:r>
            <a:r>
              <a:rPr lang="en-US" sz="3400" b="1" i="1" dirty="0">
                <a:solidFill>
                  <a:srgbClr val="24A610"/>
                </a:solidFill>
                <a:cs typeface="Gill Sans" charset="0"/>
              </a:rPr>
              <a:t>. </a:t>
            </a:r>
            <a:r>
              <a:rPr lang="en-US" sz="3400" b="1" i="1" dirty="0" smtClean="0">
                <a:solidFill>
                  <a:srgbClr val="24A610"/>
                </a:solidFill>
                <a:cs typeface="Gill Sans" charset="0"/>
              </a:rPr>
              <a:t>complexity:</a:t>
            </a:r>
          </a:p>
          <a:p>
            <a:r>
              <a:rPr lang="en-US" sz="3400" b="1" dirty="0">
                <a:solidFill>
                  <a:srgbClr val="24A610"/>
                </a:solidFill>
                <a:cs typeface="Gill Sans" charset="0"/>
              </a:rPr>
              <a:t>X-Y-Routing</a:t>
            </a:r>
            <a:r>
              <a:rPr lang="en-US" sz="3400" b="1" dirty="0" smtClean="0">
                <a:solidFill>
                  <a:srgbClr val="24A610"/>
                </a:solidFill>
                <a:cs typeface="Gill Sans" charset="0"/>
              </a:rPr>
              <a:t>,</a:t>
            </a:r>
            <a:r>
              <a:rPr lang="en-US" sz="3400" b="1" i="1" dirty="0" smtClean="0">
                <a:solidFill>
                  <a:srgbClr val="24A610"/>
                </a:solidFill>
                <a:cs typeface="Gill Sans" charset="0"/>
              </a:rPr>
              <a:t> </a:t>
            </a:r>
            <a:endParaRPr lang="en-US" sz="3400" b="1" i="1" dirty="0">
              <a:solidFill>
                <a:srgbClr val="24A610"/>
              </a:solidFill>
              <a:cs typeface="Gill Sans" charset="0"/>
            </a:endParaRPr>
          </a:p>
          <a:p>
            <a:r>
              <a:rPr lang="en-US" sz="3400" b="1" i="1" dirty="0">
                <a:solidFill>
                  <a:srgbClr val="24A610"/>
                </a:solidFill>
                <a:cs typeface="Gill Sans" charset="0"/>
              </a:rPr>
              <a:t>low latency</a:t>
            </a: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4013200" y="3860800"/>
            <a:ext cx="5003800" cy="5359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4013200" y="3860800"/>
            <a:ext cx="5003800" cy="5359400"/>
          </a:xfrm>
          <a:prstGeom prst="rect">
            <a:avLst/>
          </a:prstGeom>
          <a:solidFill>
            <a:srgbClr val="FF0000">
              <a:alpha val="87842"/>
            </a:srgbClr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6071" name="Rectangle 6"/>
          <p:cNvSpPr>
            <a:spLocks/>
          </p:cNvSpPr>
          <p:nvPr/>
        </p:nvSpPr>
        <p:spPr bwMode="auto">
          <a:xfrm>
            <a:off x="4174231" y="3856851"/>
            <a:ext cx="46141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 smtClean="0">
                <a:solidFill>
                  <a:srgbClr val="001445"/>
                </a:solidFill>
                <a:cs typeface="Gill Sans" charset="0"/>
              </a:rPr>
              <a:t>On-Chip Network (</a:t>
            </a:r>
            <a:r>
              <a:rPr lang="en-US" sz="3600" dirty="0">
                <a:solidFill>
                  <a:srgbClr val="001445"/>
                </a:solidFill>
                <a:cs typeface="Gill Sans" charset="0"/>
              </a:rPr>
              <a:t>3x3)</a:t>
            </a:r>
          </a:p>
        </p:txBody>
      </p:sp>
      <p:sp>
        <p:nvSpPr>
          <p:cNvPr id="216080" name="Line 15"/>
          <p:cNvSpPr>
            <a:spLocks noChangeShapeType="1"/>
          </p:cNvSpPr>
          <p:nvPr/>
        </p:nvSpPr>
        <p:spPr bwMode="auto">
          <a:xfrm>
            <a:off x="6502400" y="53086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2" name="Line 7"/>
          <p:cNvSpPr>
            <a:spLocks noChangeShapeType="1"/>
          </p:cNvSpPr>
          <p:nvPr/>
        </p:nvSpPr>
        <p:spPr bwMode="auto">
          <a:xfrm>
            <a:off x="4932363" y="5311775"/>
            <a:ext cx="0" cy="909638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3" name="Line 8"/>
          <p:cNvSpPr>
            <a:spLocks noChangeShapeType="1"/>
          </p:cNvSpPr>
          <p:nvPr/>
        </p:nvSpPr>
        <p:spPr bwMode="auto">
          <a:xfrm>
            <a:off x="5334000" y="66040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4" name="Line 9"/>
          <p:cNvSpPr>
            <a:spLocks noChangeShapeType="1"/>
          </p:cNvSpPr>
          <p:nvPr/>
        </p:nvSpPr>
        <p:spPr bwMode="auto">
          <a:xfrm>
            <a:off x="4953000" y="68707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7" name="Line 12"/>
          <p:cNvSpPr>
            <a:spLocks noChangeShapeType="1"/>
          </p:cNvSpPr>
          <p:nvPr/>
        </p:nvSpPr>
        <p:spPr bwMode="auto">
          <a:xfrm>
            <a:off x="6903720" y="65913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5" name="Line 10"/>
          <p:cNvSpPr>
            <a:spLocks noChangeShapeType="1"/>
          </p:cNvSpPr>
          <p:nvPr/>
        </p:nvSpPr>
        <p:spPr bwMode="auto">
          <a:xfrm>
            <a:off x="5346700" y="48895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6" name="Line 11"/>
          <p:cNvSpPr>
            <a:spLocks noChangeShapeType="1"/>
          </p:cNvSpPr>
          <p:nvPr/>
        </p:nvSpPr>
        <p:spPr bwMode="auto">
          <a:xfrm>
            <a:off x="6908800" y="49022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81" name="Line 16"/>
          <p:cNvSpPr>
            <a:spLocks noChangeShapeType="1"/>
          </p:cNvSpPr>
          <p:nvPr/>
        </p:nvSpPr>
        <p:spPr bwMode="auto">
          <a:xfrm>
            <a:off x="8064500" y="53086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8" name="Line 13"/>
          <p:cNvSpPr>
            <a:spLocks noChangeShapeType="1"/>
          </p:cNvSpPr>
          <p:nvPr/>
        </p:nvSpPr>
        <p:spPr bwMode="auto">
          <a:xfrm>
            <a:off x="5321300" y="81153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79" name="Line 14"/>
          <p:cNvSpPr>
            <a:spLocks noChangeShapeType="1"/>
          </p:cNvSpPr>
          <p:nvPr/>
        </p:nvSpPr>
        <p:spPr bwMode="auto">
          <a:xfrm>
            <a:off x="6883400" y="81153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82" name="Line 17"/>
          <p:cNvSpPr>
            <a:spLocks noChangeShapeType="1"/>
          </p:cNvSpPr>
          <p:nvPr/>
        </p:nvSpPr>
        <p:spPr bwMode="auto">
          <a:xfrm>
            <a:off x="6515100" y="68834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83" name="Line 18"/>
          <p:cNvSpPr>
            <a:spLocks noChangeShapeType="1"/>
          </p:cNvSpPr>
          <p:nvPr/>
        </p:nvSpPr>
        <p:spPr bwMode="auto">
          <a:xfrm>
            <a:off x="8064500" y="68580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3" name="Rectangle 19"/>
          <p:cNvSpPr>
            <a:spLocks/>
          </p:cNvSpPr>
          <p:nvPr/>
        </p:nvSpPr>
        <p:spPr bwMode="auto">
          <a:xfrm>
            <a:off x="4572000" y="4546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24" name="Rectangle 20"/>
          <p:cNvSpPr>
            <a:spLocks/>
          </p:cNvSpPr>
          <p:nvPr/>
        </p:nvSpPr>
        <p:spPr bwMode="auto">
          <a:xfrm>
            <a:off x="4584700" y="61722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25" name="Rectangle 21"/>
          <p:cNvSpPr>
            <a:spLocks/>
          </p:cNvSpPr>
          <p:nvPr/>
        </p:nvSpPr>
        <p:spPr bwMode="auto">
          <a:xfrm>
            <a:off x="6134100" y="4546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26" name="Rectangle 22"/>
          <p:cNvSpPr>
            <a:spLocks/>
          </p:cNvSpPr>
          <p:nvPr/>
        </p:nvSpPr>
        <p:spPr bwMode="auto">
          <a:xfrm>
            <a:off x="7696200" y="45466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27" name="Rectangle 23"/>
          <p:cNvSpPr>
            <a:spLocks/>
          </p:cNvSpPr>
          <p:nvPr/>
        </p:nvSpPr>
        <p:spPr bwMode="auto">
          <a:xfrm>
            <a:off x="7696200" y="61468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28" name="Rectangle 24"/>
          <p:cNvSpPr>
            <a:spLocks/>
          </p:cNvSpPr>
          <p:nvPr/>
        </p:nvSpPr>
        <p:spPr bwMode="auto">
          <a:xfrm>
            <a:off x="7696200" y="77470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29" name="Rectangle 25"/>
          <p:cNvSpPr>
            <a:spLocks/>
          </p:cNvSpPr>
          <p:nvPr/>
        </p:nvSpPr>
        <p:spPr bwMode="auto">
          <a:xfrm>
            <a:off x="6134100" y="61722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30" name="Rectangle 26"/>
          <p:cNvSpPr>
            <a:spLocks/>
          </p:cNvSpPr>
          <p:nvPr/>
        </p:nvSpPr>
        <p:spPr bwMode="auto">
          <a:xfrm>
            <a:off x="6134100" y="77470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31" name="Rectangle 27"/>
          <p:cNvSpPr>
            <a:spLocks/>
          </p:cNvSpPr>
          <p:nvPr/>
        </p:nvSpPr>
        <p:spPr bwMode="auto">
          <a:xfrm>
            <a:off x="4584700" y="77470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538" name="Rectangle 34"/>
          <p:cNvSpPr>
            <a:spLocks/>
          </p:cNvSpPr>
          <p:nvPr/>
        </p:nvSpPr>
        <p:spPr bwMode="auto">
          <a:xfrm>
            <a:off x="8585200" y="7404100"/>
            <a:ext cx="4876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400" b="1" u="sng" dirty="0" smtClean="0">
                <a:solidFill>
                  <a:srgbClr val="FFFF00"/>
                </a:solidFill>
                <a:cs typeface="Gill Sans" charset="0"/>
              </a:rPr>
              <a:t>Links</a:t>
            </a:r>
            <a:br>
              <a:rPr lang="en-US" sz="3400" b="1" u="sng" dirty="0" smtClean="0">
                <a:solidFill>
                  <a:srgbClr val="FFFF00"/>
                </a:solidFill>
                <a:cs typeface="Gill Sans" charset="0"/>
              </a:rPr>
            </a:br>
            <a:r>
              <a:rPr lang="en-US" sz="3400" b="1" i="1" dirty="0" smtClean="0">
                <a:solidFill>
                  <a:srgbClr val="FFFF00"/>
                </a:solidFill>
                <a:cs typeface="Gill Sans" charset="0"/>
              </a:rPr>
              <a:t>links cannot be </a:t>
            </a:r>
            <a:br>
              <a:rPr lang="en-US" sz="3400" b="1" i="1" dirty="0" smtClean="0">
                <a:solidFill>
                  <a:srgbClr val="FFFF00"/>
                </a:solidFill>
                <a:cs typeface="Gill Sans" charset="0"/>
              </a:rPr>
            </a:br>
            <a:r>
              <a:rPr lang="en-US" altLang="ja-JP" sz="3400" b="1" i="1" dirty="0" smtClean="0">
                <a:solidFill>
                  <a:srgbClr val="FFFF00"/>
                </a:solidFill>
                <a:cs typeface="Gill Sans" charset="0"/>
              </a:rPr>
              <a:t>over</a:t>
            </a:r>
            <a:r>
              <a:rPr lang="en-US" altLang="ja-JP" sz="3400" b="1" i="1" dirty="0">
                <a:solidFill>
                  <a:srgbClr val="FFFF00"/>
                </a:solidFill>
                <a:cs typeface="Gill Sans" charset="0"/>
              </a:rPr>
              <a:t>-</a:t>
            </a:r>
            <a:r>
              <a:rPr lang="en-US" altLang="ja-JP" sz="3400" b="1" i="1" dirty="0" smtClean="0">
                <a:solidFill>
                  <a:srgbClr val="FFFF00"/>
                </a:solidFill>
                <a:cs typeface="Gill Sans" charset="0"/>
              </a:rPr>
              <a:t>provisioned</a:t>
            </a:r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 rot="10800000" flipH="1" flipV="1">
            <a:off x="8102600" y="7239000"/>
            <a:ext cx="2057400" cy="533399"/>
          </a:xfrm>
          <a:prstGeom prst="line">
            <a:avLst/>
          </a:prstGeom>
          <a:noFill/>
          <a:ln w="101600">
            <a:solidFill>
              <a:srgbClr val="FFFF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62" name="Rectangle 58"/>
          <p:cNvSpPr>
            <a:spLocks/>
          </p:cNvSpPr>
          <p:nvPr/>
        </p:nvSpPr>
        <p:spPr bwMode="auto">
          <a:xfrm>
            <a:off x="8767814" y="5410200"/>
            <a:ext cx="4267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u="sng" dirty="0">
                <a:solidFill>
                  <a:srgbClr val="FF0000"/>
                </a:solidFill>
                <a:cs typeface="Gill Sans" charset="0"/>
              </a:rPr>
              <a:t>Coordination</a:t>
            </a:r>
            <a:br>
              <a:rPr lang="en-US" sz="3600" b="1" u="sng" dirty="0">
                <a:solidFill>
                  <a:srgbClr val="FF0000"/>
                </a:solidFill>
                <a:cs typeface="Gill Sans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cs typeface="Gill Sans" charset="0"/>
              </a:rPr>
              <a:t>global is often</a:t>
            </a:r>
            <a:br>
              <a:rPr lang="en-US" sz="3600" b="1" i="1" dirty="0" smtClean="0">
                <a:solidFill>
                  <a:srgbClr val="FF0000"/>
                </a:solidFill>
                <a:cs typeface="Gill Sans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cs typeface="Gill Sans" charset="0"/>
              </a:rPr>
              <a:t>less expensive</a:t>
            </a:r>
            <a:endParaRPr lang="en-US" sz="3600" b="1" i="1" dirty="0">
              <a:solidFill>
                <a:srgbClr val="FF0000"/>
              </a:solidFill>
              <a:cs typeface="Gill Sans" charset="0"/>
            </a:endParaRPr>
          </a:p>
        </p:txBody>
      </p:sp>
      <p:sp>
        <p:nvSpPr>
          <p:cNvPr id="2160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D279543-FC68-B14F-B5F0-8C63579A0508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5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Can We Apply Traditional Solutions? (1)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2" name="Rectangle 2"/>
          <p:cNvSpPr txBox="1">
            <a:spLocks noChangeArrowheads="1"/>
          </p:cNvSpPr>
          <p:nvPr/>
        </p:nvSpPr>
        <p:spPr bwMode="auto">
          <a:xfrm>
            <a:off x="76200" y="1905000"/>
            <a:ext cx="12611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673100" indent="-4064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37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30300" indent="-4191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060450" indent="-742950" eaLnBrk="1" hangingPunct="1">
              <a:buSzPct val="100000"/>
              <a:buFont typeface="+mj-lt"/>
              <a:buAutoNum type="arabicPeriod"/>
            </a:pPr>
            <a:r>
              <a:rPr lang="en-US" u="sng" dirty="0" smtClean="0">
                <a:latin typeface="Gill Sans" charset="0"/>
                <a:ea typeface="ヒラギノ角ゴ ProN W3" charset="0"/>
                <a:cs typeface="ヒラギノ角ゴ ProN W3" charset="0"/>
              </a:rPr>
              <a:t>Different constraints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:   unique network design</a:t>
            </a:r>
          </a:p>
          <a:p>
            <a:pPr marL="1060450" indent="-742950" eaLnBrk="1" hangingPunct="1">
              <a:buSzPct val="100000"/>
              <a:buFont typeface="+mj-lt"/>
              <a:buAutoNum type="arabicPeriod"/>
            </a:pPr>
            <a:r>
              <a:rPr lang="en-US" u="sng" dirty="0" smtClean="0">
                <a:latin typeface="Gill Sans" charset="0"/>
                <a:ea typeface="ヒラギノ角ゴ ProN W3" charset="0"/>
                <a:cs typeface="ヒラギノ角ゴ ProN W3" charset="0"/>
              </a:rPr>
              <a:t>Different workloads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:    unique style of traffic and flow</a:t>
            </a:r>
            <a:endParaRPr lang="en-US" u="sng" dirty="0" smtClean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64000" y="6172200"/>
            <a:ext cx="5298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1445"/>
                </a:solidFill>
                <a:cs typeface="Gill Sans" charset="0"/>
              </a:rPr>
              <a:t>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8368640" y="4412159"/>
            <a:ext cx="6483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1445"/>
                </a:solidFill>
                <a:cs typeface="Gill Sans" charset="0"/>
              </a:rPr>
              <a:t>D</a:t>
            </a:r>
            <a:endParaRPr lang="en-US" dirty="0"/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>
            <a:off x="5359400" y="6629400"/>
            <a:ext cx="796925" cy="4763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Line 38"/>
          <p:cNvSpPr>
            <a:spLocks noChangeShapeType="1"/>
          </p:cNvSpPr>
          <p:nvPr/>
        </p:nvSpPr>
        <p:spPr bwMode="auto">
          <a:xfrm>
            <a:off x="6883400" y="6629400"/>
            <a:ext cx="796925" cy="4763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Line 39"/>
          <p:cNvSpPr>
            <a:spLocks noChangeShapeType="1"/>
          </p:cNvSpPr>
          <p:nvPr/>
        </p:nvSpPr>
        <p:spPr bwMode="auto">
          <a:xfrm>
            <a:off x="8064500" y="5257800"/>
            <a:ext cx="0" cy="908050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angle 35"/>
          <p:cNvSpPr>
            <a:spLocks/>
          </p:cNvSpPr>
          <p:nvPr/>
        </p:nvSpPr>
        <p:spPr bwMode="auto">
          <a:xfrm>
            <a:off x="4673600" y="6324600"/>
            <a:ext cx="482600" cy="444500"/>
          </a:xfrm>
          <a:prstGeom prst="rect">
            <a:avLst/>
          </a:prstGeom>
          <a:solidFill>
            <a:srgbClr val="FFF6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785787" y="4648200"/>
            <a:ext cx="304800" cy="533400"/>
          </a:xfrm>
          <a:prstGeom prst="rect">
            <a:avLst/>
          </a:prstGeom>
          <a:solidFill>
            <a:schemeClr val="accent3">
              <a:alpha val="84999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4785787" y="5105400"/>
            <a:ext cx="3048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4785787" y="5029200"/>
            <a:ext cx="3048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4785787" y="4953000"/>
            <a:ext cx="3048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4785787" y="4876800"/>
            <a:ext cx="3048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4785787" y="4800600"/>
            <a:ext cx="3048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4785787" y="4724400"/>
            <a:ext cx="3048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Line 52"/>
          <p:cNvSpPr>
            <a:spLocks noChangeShapeType="1"/>
          </p:cNvSpPr>
          <p:nvPr/>
        </p:nvSpPr>
        <p:spPr bwMode="auto">
          <a:xfrm rot="10800000">
            <a:off x="3606800" y="4343401"/>
            <a:ext cx="838200" cy="380998"/>
          </a:xfrm>
          <a:prstGeom prst="line">
            <a:avLst/>
          </a:prstGeom>
          <a:noFill/>
          <a:ln w="101600">
            <a:solidFill>
              <a:srgbClr val="FF66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93576" y="4394537"/>
            <a:ext cx="729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X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9" name="Rectangle 6"/>
          <p:cNvSpPr>
            <a:spLocks/>
          </p:cNvSpPr>
          <p:nvPr/>
        </p:nvSpPr>
        <p:spPr bwMode="auto">
          <a:xfrm>
            <a:off x="4424321" y="4416623"/>
            <a:ext cx="11636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smtClean="0">
                <a:solidFill>
                  <a:srgbClr val="001445"/>
                </a:solidFill>
                <a:cs typeface="Gill Sans" charset="0"/>
              </a:rPr>
              <a:t>Zoomed In</a:t>
            </a:r>
            <a:endParaRPr lang="en-US" sz="2000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4000" y="1905000"/>
            <a:ext cx="9601200" cy="5334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406400" y="2514600"/>
            <a:ext cx="10820400" cy="6858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3" name="Rectangle 34"/>
          <p:cNvSpPr>
            <a:spLocks/>
          </p:cNvSpPr>
          <p:nvPr/>
        </p:nvSpPr>
        <p:spPr bwMode="auto">
          <a:xfrm>
            <a:off x="-508000" y="3670300"/>
            <a:ext cx="4876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400" b="1" u="sng" dirty="0" err="1" smtClean="0">
                <a:solidFill>
                  <a:srgbClr val="FF6600"/>
                </a:solidFill>
                <a:cs typeface="Gill Sans" charset="0"/>
              </a:rPr>
              <a:t>Bufferless</a:t>
            </a:r>
            <a:r>
              <a:rPr lang="en-US" sz="3400" b="1" u="sng" dirty="0" smtClean="0">
                <a:solidFill>
                  <a:srgbClr val="FF6600"/>
                </a:solidFill>
                <a:cs typeface="Gill Sans" charset="0"/>
              </a:rPr>
              <a:t/>
            </a:r>
            <a:br>
              <a:rPr lang="en-US" sz="3400" b="1" u="sng" dirty="0" smtClean="0">
                <a:solidFill>
                  <a:srgbClr val="FF6600"/>
                </a:solidFill>
                <a:cs typeface="Gill Sans" charset="0"/>
              </a:rPr>
            </a:br>
            <a:r>
              <a:rPr lang="en-US" sz="3400" b="1" i="1" dirty="0" smtClean="0">
                <a:solidFill>
                  <a:srgbClr val="FF6600"/>
                </a:solidFill>
                <a:cs typeface="Gill Sans" charset="0"/>
              </a:rPr>
              <a:t>Area: -60%</a:t>
            </a:r>
            <a:br>
              <a:rPr lang="en-US" sz="3400" b="1" i="1" dirty="0" smtClean="0">
                <a:solidFill>
                  <a:srgbClr val="FF6600"/>
                </a:solidFill>
                <a:cs typeface="Gill Sans" charset="0"/>
              </a:rPr>
            </a:br>
            <a:r>
              <a:rPr lang="en-US" sz="3400" b="1" i="1" dirty="0" smtClean="0">
                <a:solidFill>
                  <a:srgbClr val="FF6600"/>
                </a:solidFill>
                <a:cs typeface="Gill Sans" charset="0"/>
              </a:rPr>
              <a:t>Power: -40% </a:t>
            </a:r>
            <a:endParaRPr lang="en-US" altLang="ja-JP" sz="3400" b="1" i="1" dirty="0" smtClean="0">
              <a:solidFill>
                <a:srgbClr val="FF6600"/>
              </a:solidFill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13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4493 0.00211 L 0.24493 -0.1632 " pathEditMode="relative" ptsTypes="AAA">
                                      <p:cBhvr>
                                        <p:cTn id="36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21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2160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21608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2152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21608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21607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utoUpdateAnimBg="0"/>
      <p:bldP spid="21508" grpId="0" animBg="1"/>
      <p:bldP spid="21508" grpId="1" animBg="1"/>
      <p:bldP spid="216071" grpId="0"/>
      <p:bldP spid="216080" grpId="0" animBg="1"/>
      <p:bldP spid="216072" grpId="0" animBg="1"/>
      <p:bldP spid="216073" grpId="0" animBg="1"/>
      <p:bldP spid="216074" grpId="0" animBg="1"/>
      <p:bldP spid="216077" grpId="0" animBg="1"/>
      <p:bldP spid="216075" grpId="0" animBg="1"/>
      <p:bldP spid="216076" grpId="0" animBg="1"/>
      <p:bldP spid="216081" grpId="0" animBg="1"/>
      <p:bldP spid="216078" grpId="0" animBg="1"/>
      <p:bldP spid="216079" grpId="0" animBg="1"/>
      <p:bldP spid="216082" grpId="0" animBg="1"/>
      <p:bldP spid="216083" grpId="0" animBg="1"/>
      <p:bldP spid="21523" grpId="0" animBg="1"/>
      <p:bldP spid="21524" grpId="0" animBg="1"/>
      <p:bldP spid="21525" grpId="0" animBg="1"/>
      <p:bldP spid="21526" grpId="0" animBg="1"/>
      <p:bldP spid="21527" grpId="0" animBg="1"/>
      <p:bldP spid="21528" grpId="0" animBg="1"/>
      <p:bldP spid="21529" grpId="0" animBg="1"/>
      <p:bldP spid="21530" grpId="0" animBg="1"/>
      <p:bldP spid="21531" grpId="0" animBg="1"/>
      <p:bldP spid="21538" grpId="0" autoUpdateAnimBg="0"/>
      <p:bldP spid="21556" grpId="0" animBg="1"/>
      <p:bldP spid="21556" grpId="1" animBg="1"/>
      <p:bldP spid="21562" grpId="0" autoUpdateAnimBg="0"/>
      <p:bldP spid="45" grpId="0"/>
      <p:bldP spid="45" grpId="1"/>
      <p:bldP spid="46" grpId="0"/>
      <p:bldP spid="46" grpId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44" grpId="0" animBg="1"/>
      <p:bldP spid="44" grpId="4" animBg="1"/>
      <p:bldP spid="44" grpId="5" animBg="1"/>
      <p:bldP spid="50" grpId="0" animBg="1"/>
      <p:bldP spid="50" grpId="1" animBg="1"/>
      <p:bldP spid="68" grpId="0" animBg="1"/>
      <p:bldP spid="68" grpId="1" animBg="1"/>
      <p:bldP spid="5" grpId="0" build="allAtOnce"/>
      <p:bldP spid="69" grpId="0"/>
      <p:bldP spid="70" grpId="0" animBg="1"/>
      <p:bldP spid="71" grpId="0" animBg="1"/>
      <p:bldP spid="71" grpId="1" animBg="1"/>
      <p:bldP spid="5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/>
          </p:cNvSpPr>
          <p:nvPr/>
        </p:nvSpPr>
        <p:spPr bwMode="auto">
          <a:xfrm>
            <a:off x="4013200" y="3860800"/>
            <a:ext cx="5003800" cy="5359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16073" name="Line 8"/>
          <p:cNvSpPr>
            <a:spLocks noChangeAspect="1" noChangeShapeType="1"/>
          </p:cNvSpPr>
          <p:nvPr/>
        </p:nvSpPr>
        <p:spPr bwMode="auto">
          <a:xfrm>
            <a:off x="4140200" y="6629400"/>
            <a:ext cx="1990725" cy="0"/>
          </a:xfrm>
          <a:prstGeom prst="line">
            <a:avLst/>
          </a:prstGeom>
          <a:noFill/>
          <a:ln w="355600">
            <a:solidFill>
              <a:srgbClr val="001445"/>
            </a:solidFill>
            <a:miter lim="800000"/>
            <a:headEnd/>
            <a:tailEnd/>
          </a:ln>
          <a:effectLst>
            <a:outerShdw blurRad="276225" dist="38100" dir="2700000" sx="104000" sy="10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60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4D279543-FC68-B14F-B5F0-8C63579A0508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6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Can We Apply Traditional Solutions? (2)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4424321" y="4416623"/>
            <a:ext cx="11636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smtClean="0">
                <a:solidFill>
                  <a:srgbClr val="001445"/>
                </a:solidFill>
                <a:cs typeface="Gill Sans" charset="0"/>
              </a:rPr>
              <a:t>Zoomed In</a:t>
            </a:r>
            <a:endParaRPr lang="en-US" sz="2000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39" name="Line 8"/>
          <p:cNvSpPr>
            <a:spLocks noChangeAspect="1" noChangeShapeType="1"/>
          </p:cNvSpPr>
          <p:nvPr/>
        </p:nvSpPr>
        <p:spPr bwMode="auto">
          <a:xfrm>
            <a:off x="6873875" y="6629400"/>
            <a:ext cx="1990725" cy="0"/>
          </a:xfrm>
          <a:prstGeom prst="line">
            <a:avLst/>
          </a:prstGeom>
          <a:noFill/>
          <a:ln w="3556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6502400" y="7620000"/>
            <a:ext cx="0" cy="1519238"/>
          </a:xfrm>
          <a:prstGeom prst="line">
            <a:avLst/>
          </a:prstGeom>
          <a:noFill/>
          <a:ln w="3556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6502400" y="3962400"/>
            <a:ext cx="0" cy="1600200"/>
          </a:xfrm>
          <a:prstGeom prst="line">
            <a:avLst/>
          </a:prstGeom>
          <a:noFill/>
          <a:ln w="3556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29" name="Rectangle 25"/>
          <p:cNvSpPr>
            <a:spLocks noChangeAspect="1"/>
          </p:cNvSpPr>
          <p:nvPr/>
        </p:nvSpPr>
        <p:spPr bwMode="auto">
          <a:xfrm>
            <a:off x="5029200" y="5029200"/>
            <a:ext cx="2997200" cy="3048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346075" sx="104000" sy="1040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130800" y="6629400"/>
            <a:ext cx="2768600" cy="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6"/>
          <p:cNvSpPr>
            <a:spLocks/>
          </p:cNvSpPr>
          <p:nvPr/>
        </p:nvSpPr>
        <p:spPr bwMode="auto">
          <a:xfrm>
            <a:off x="5148969" y="5029200"/>
            <a:ext cx="1658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1" dirty="0" smtClean="0">
                <a:solidFill>
                  <a:srgbClr val="001445"/>
                </a:solidFill>
                <a:cs typeface="Gill Sans" charset="0"/>
              </a:rPr>
              <a:t>Architecture </a:t>
            </a:r>
            <a:endParaRPr lang="en-US" sz="2000" b="1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49" name="Rectangle 6"/>
          <p:cNvSpPr>
            <a:spLocks/>
          </p:cNvSpPr>
          <p:nvPr/>
        </p:nvSpPr>
        <p:spPr bwMode="auto">
          <a:xfrm>
            <a:off x="5187652" y="7693223"/>
            <a:ext cx="20005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b="1" dirty="0" smtClean="0">
                <a:solidFill>
                  <a:srgbClr val="001445"/>
                </a:solidFill>
                <a:cs typeface="Gill Sans" charset="0"/>
              </a:rPr>
              <a:t>Network Layer</a:t>
            </a:r>
            <a:endParaRPr lang="en-US" sz="2000" b="1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50" name="Rectangle 25"/>
          <p:cNvSpPr>
            <a:spLocks noChangeAspect="1"/>
          </p:cNvSpPr>
          <p:nvPr/>
        </p:nvSpPr>
        <p:spPr bwMode="auto">
          <a:xfrm>
            <a:off x="5283200" y="6934200"/>
            <a:ext cx="2514600" cy="555356"/>
          </a:xfrm>
          <a:prstGeom prst="rect">
            <a:avLst/>
          </a:prstGeom>
          <a:solidFill>
            <a:srgbClr val="00009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9525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3000" dirty="0" smtClean="0">
                <a:ea typeface="ヒラギノ角ゴ ProN W3" charset="-128"/>
                <a:cs typeface="ヒラギノ角ゴ ProN W3" charset="-128"/>
              </a:rPr>
              <a:t>Router</a:t>
            </a:r>
            <a:endParaRPr lang="en-US" sz="3000" dirty="0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207000" y="5791200"/>
            <a:ext cx="2667000" cy="6096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3359" y="5848290"/>
            <a:ext cx="783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Insn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969000" y="5791200"/>
            <a:ext cx="0" cy="6096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5962420" y="5867400"/>
            <a:ext cx="384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i5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6346710" y="5791200"/>
            <a:ext cx="3290" cy="6096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6727710" y="5791200"/>
            <a:ext cx="3290" cy="6096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>
            <a:off x="7108710" y="5791200"/>
            <a:ext cx="3290" cy="6096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7493000" y="5791200"/>
            <a:ext cx="0" cy="609600"/>
          </a:xfrm>
          <a:prstGeom prst="line">
            <a:avLst/>
          </a:prstGeom>
          <a:gradFill rotWithShape="0">
            <a:gsLst>
              <a:gs pos="0">
                <a:srgbClr val="074EB3">
                  <a:alpha val="84999"/>
                </a:srgbClr>
              </a:gs>
              <a:gs pos="100000">
                <a:srgbClr val="0B3280">
                  <a:alpha val="84999"/>
                </a:srgbClr>
              </a:gs>
            </a:gsLst>
            <a:lin ang="5400000" scaled="1"/>
          </a:gra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6343420" y="5867400"/>
            <a:ext cx="384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i6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24420" y="5867400"/>
            <a:ext cx="384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i7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08710" y="5867400"/>
            <a:ext cx="384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i8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89710" y="5867400"/>
            <a:ext cx="384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i9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3" name="Rectangle 6"/>
          <p:cNvSpPr>
            <a:spLocks/>
          </p:cNvSpPr>
          <p:nvPr/>
        </p:nvSpPr>
        <p:spPr bwMode="auto">
          <a:xfrm>
            <a:off x="6502400" y="5334000"/>
            <a:ext cx="1491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smtClean="0">
                <a:solidFill>
                  <a:srgbClr val="001445"/>
                </a:solidFill>
                <a:cs typeface="Gill Sans" charset="0"/>
              </a:rPr>
              <a:t>(Instruct. Win)</a:t>
            </a:r>
            <a:endParaRPr lang="en-US" sz="2000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116" name="Rectangle 53"/>
          <p:cNvSpPr>
            <a:spLocks/>
          </p:cNvSpPr>
          <p:nvPr/>
        </p:nvSpPr>
        <p:spPr bwMode="auto">
          <a:xfrm>
            <a:off x="-12411" y="6324600"/>
            <a:ext cx="401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u="sng" dirty="0" smtClean="0">
                <a:solidFill>
                  <a:schemeClr val="tx1"/>
                </a:solidFill>
                <a:cs typeface="Gill Sans" charset="0"/>
              </a:rPr>
              <a:t>Closed-Loop</a:t>
            </a:r>
            <a:br>
              <a:rPr lang="en-US" sz="3600" b="1" u="sng" dirty="0" smtClean="0">
                <a:solidFill>
                  <a:schemeClr val="tx1"/>
                </a:solidFill>
                <a:cs typeface="Gill Sans" charset="0"/>
              </a:rPr>
            </a:br>
            <a:r>
              <a:rPr lang="en-US" sz="3600" b="1" i="1" dirty="0" smtClean="0">
                <a:solidFill>
                  <a:schemeClr val="tx1"/>
                </a:solidFill>
                <a:cs typeface="Gill Sans" charset="0"/>
              </a:rPr>
              <a:t>Instruction </a:t>
            </a:r>
            <a:br>
              <a:rPr lang="en-US" sz="3600" b="1" i="1" dirty="0" smtClean="0">
                <a:solidFill>
                  <a:schemeClr val="tx1"/>
                </a:solidFill>
                <a:cs typeface="Gill Sans" charset="0"/>
              </a:rPr>
            </a:br>
            <a:r>
              <a:rPr lang="en-US" sz="3600" b="1" i="1" dirty="0" smtClean="0">
                <a:solidFill>
                  <a:schemeClr val="tx1"/>
                </a:solidFill>
                <a:cs typeface="Gill Sans" charset="0"/>
              </a:rPr>
              <a:t>Window </a:t>
            </a:r>
            <a:br>
              <a:rPr lang="en-US" sz="3600" b="1" i="1" dirty="0" smtClean="0">
                <a:solidFill>
                  <a:schemeClr val="tx1"/>
                </a:solidFill>
                <a:cs typeface="Gill Sans" charset="0"/>
              </a:rPr>
            </a:br>
            <a:r>
              <a:rPr lang="en-US" sz="3600" b="1" i="1" dirty="0" smtClean="0">
                <a:solidFill>
                  <a:schemeClr val="tx1"/>
                </a:solidFill>
                <a:cs typeface="Gill Sans" charset="0"/>
              </a:rPr>
              <a:t>Limits In-Flight Traffic Per-Core</a:t>
            </a:r>
            <a:endParaRPr lang="en-US" sz="3600" b="1" i="1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76200" y="1905000"/>
            <a:ext cx="12611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673100" indent="-4064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37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1130300" indent="-4191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-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7272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21717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616200" indent="-571500" algn="l" rtl="0" eaLnBrk="0" fontAlgn="base" hangingPunct="0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30734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5306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9878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4445000" indent="-571500" algn="l" rtl="0" fontAlgn="base">
              <a:lnSpc>
                <a:spcPct val="70000"/>
              </a:lnSpc>
              <a:spcBef>
                <a:spcPts val="2400"/>
              </a:spcBef>
              <a:spcAft>
                <a:spcPct val="0"/>
              </a:spcAft>
              <a:buClr>
                <a:srgbClr val="FFFFFF"/>
              </a:buClr>
              <a:buSzPct val="171000"/>
              <a:buFont typeface="Gill Sans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1060450" indent="-742950" eaLnBrk="1" hangingPunct="1">
              <a:buSzPct val="100000"/>
              <a:buFont typeface="+mj-lt"/>
              <a:buAutoNum type="arabicPeriod"/>
            </a:pPr>
            <a:r>
              <a:rPr lang="en-US" u="sng" dirty="0" smtClean="0">
                <a:latin typeface="Gill Sans" charset="0"/>
                <a:ea typeface="ヒラギノ角ゴ ProN W3" charset="0"/>
                <a:cs typeface="ヒラギノ角ゴ ProN W3" charset="0"/>
              </a:rPr>
              <a:t>Different constraints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:   unique network design</a:t>
            </a:r>
          </a:p>
          <a:p>
            <a:pPr marL="1060450" indent="-742950" eaLnBrk="1" hangingPunct="1">
              <a:buSzPct val="100000"/>
              <a:buFont typeface="+mj-lt"/>
              <a:buAutoNum type="arabicPeriod"/>
            </a:pPr>
            <a:r>
              <a:rPr lang="en-US" u="sng" dirty="0" smtClean="0">
                <a:latin typeface="Gill Sans" charset="0"/>
                <a:ea typeface="ヒラギノ角ゴ ProN W3" charset="0"/>
                <a:cs typeface="ヒラギノ角ゴ ProN W3" charset="0"/>
              </a:rPr>
              <a:t>Different workloads</a:t>
            </a:r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:    unique style of traffic and flow</a:t>
            </a:r>
            <a:endParaRPr lang="en-US" u="sng" dirty="0" smtClean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74" name="Rectangle 1"/>
          <p:cNvSpPr>
            <a:spLocks/>
          </p:cNvSpPr>
          <p:nvPr/>
        </p:nvSpPr>
        <p:spPr bwMode="auto">
          <a:xfrm>
            <a:off x="9017000" y="3429000"/>
            <a:ext cx="3886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400" b="1" u="sng" dirty="0" smtClean="0">
                <a:solidFill>
                  <a:srgbClr val="24A610"/>
                </a:solidFill>
                <a:cs typeface="Gill Sans" charset="0"/>
              </a:rPr>
              <a:t>Routing</a:t>
            </a:r>
            <a:br>
              <a:rPr lang="en-US" sz="3400" b="1" u="sng" dirty="0" smtClean="0">
                <a:solidFill>
                  <a:srgbClr val="24A610"/>
                </a:solidFill>
                <a:cs typeface="Gill Sans" charset="0"/>
              </a:rPr>
            </a:br>
            <a:r>
              <a:rPr lang="en-US" sz="3400" b="1" i="1" dirty="0" smtClean="0">
                <a:solidFill>
                  <a:srgbClr val="24A610"/>
                </a:solidFill>
                <a:cs typeface="Gill Sans" charset="0"/>
              </a:rPr>
              <a:t>min</a:t>
            </a:r>
            <a:r>
              <a:rPr lang="en-US" sz="3400" b="1" i="1" dirty="0">
                <a:solidFill>
                  <a:srgbClr val="24A610"/>
                </a:solidFill>
                <a:cs typeface="Gill Sans" charset="0"/>
              </a:rPr>
              <a:t>. </a:t>
            </a:r>
            <a:r>
              <a:rPr lang="en-US" sz="3400" b="1" i="1" dirty="0" smtClean="0">
                <a:solidFill>
                  <a:srgbClr val="24A610"/>
                </a:solidFill>
                <a:cs typeface="Gill Sans" charset="0"/>
              </a:rPr>
              <a:t>complexity:</a:t>
            </a:r>
          </a:p>
          <a:p>
            <a:r>
              <a:rPr lang="en-US" sz="3400" b="1" dirty="0">
                <a:solidFill>
                  <a:srgbClr val="24A610"/>
                </a:solidFill>
                <a:cs typeface="Gill Sans" charset="0"/>
              </a:rPr>
              <a:t>X-Y-Routing</a:t>
            </a:r>
            <a:r>
              <a:rPr lang="en-US" sz="3400" b="1" dirty="0" smtClean="0">
                <a:solidFill>
                  <a:srgbClr val="24A610"/>
                </a:solidFill>
                <a:cs typeface="Gill Sans" charset="0"/>
              </a:rPr>
              <a:t>,</a:t>
            </a:r>
            <a:r>
              <a:rPr lang="en-US" sz="3400" b="1" i="1" dirty="0" smtClean="0">
                <a:solidFill>
                  <a:srgbClr val="24A610"/>
                </a:solidFill>
                <a:cs typeface="Gill Sans" charset="0"/>
              </a:rPr>
              <a:t> </a:t>
            </a:r>
            <a:endParaRPr lang="en-US" sz="3400" b="1" i="1" dirty="0">
              <a:solidFill>
                <a:srgbClr val="24A610"/>
              </a:solidFill>
              <a:cs typeface="Gill Sans" charset="0"/>
            </a:endParaRPr>
          </a:p>
          <a:p>
            <a:r>
              <a:rPr lang="en-US" sz="3400" b="1" i="1" dirty="0">
                <a:solidFill>
                  <a:srgbClr val="24A610"/>
                </a:solidFill>
                <a:cs typeface="Gill Sans" charset="0"/>
              </a:rPr>
              <a:t>low latency</a:t>
            </a:r>
          </a:p>
        </p:txBody>
      </p:sp>
      <p:sp>
        <p:nvSpPr>
          <p:cNvPr id="80" name="Rectangle 58"/>
          <p:cNvSpPr>
            <a:spLocks/>
          </p:cNvSpPr>
          <p:nvPr/>
        </p:nvSpPr>
        <p:spPr bwMode="auto">
          <a:xfrm>
            <a:off x="8767814" y="5410200"/>
            <a:ext cx="42672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u="sng" dirty="0">
                <a:solidFill>
                  <a:srgbClr val="FF0000"/>
                </a:solidFill>
                <a:cs typeface="Gill Sans" charset="0"/>
              </a:rPr>
              <a:t>Coordination</a:t>
            </a:r>
            <a:br>
              <a:rPr lang="en-US" sz="3600" b="1" u="sng" dirty="0">
                <a:solidFill>
                  <a:srgbClr val="FF0000"/>
                </a:solidFill>
                <a:cs typeface="Gill Sans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cs typeface="Gill Sans" charset="0"/>
              </a:rPr>
              <a:t>global is often</a:t>
            </a:r>
            <a:br>
              <a:rPr lang="en-US" sz="3600" b="1" i="1" dirty="0" smtClean="0">
                <a:solidFill>
                  <a:srgbClr val="FF0000"/>
                </a:solidFill>
                <a:cs typeface="Gill Sans" charset="0"/>
              </a:rPr>
            </a:br>
            <a:r>
              <a:rPr lang="en-US" sz="3600" b="1" i="1" dirty="0" smtClean="0">
                <a:solidFill>
                  <a:srgbClr val="FF0000"/>
                </a:solidFill>
                <a:cs typeface="Gill Sans" charset="0"/>
              </a:rPr>
              <a:t>less expensive</a:t>
            </a:r>
            <a:endParaRPr lang="en-US" sz="3600" b="1" i="1" dirty="0">
              <a:solidFill>
                <a:srgbClr val="FF0000"/>
              </a:solidFill>
              <a:cs typeface="Gill Sans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4000" y="1905000"/>
            <a:ext cx="9601200" cy="5334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6" name="Rectangle 34"/>
          <p:cNvSpPr>
            <a:spLocks/>
          </p:cNvSpPr>
          <p:nvPr/>
        </p:nvSpPr>
        <p:spPr bwMode="auto">
          <a:xfrm>
            <a:off x="8585200" y="7404100"/>
            <a:ext cx="4876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400" b="1" u="sng" dirty="0" smtClean="0">
                <a:solidFill>
                  <a:srgbClr val="FFFF00"/>
                </a:solidFill>
                <a:cs typeface="Gill Sans" charset="0"/>
              </a:rPr>
              <a:t>Links</a:t>
            </a:r>
            <a:br>
              <a:rPr lang="en-US" sz="3400" b="1" u="sng" dirty="0" smtClean="0">
                <a:solidFill>
                  <a:srgbClr val="FFFF00"/>
                </a:solidFill>
                <a:cs typeface="Gill Sans" charset="0"/>
              </a:rPr>
            </a:br>
            <a:r>
              <a:rPr lang="en-US" sz="3400" b="1" i="1" dirty="0" smtClean="0">
                <a:solidFill>
                  <a:srgbClr val="FFFF00"/>
                </a:solidFill>
                <a:cs typeface="Gill Sans" charset="0"/>
              </a:rPr>
              <a:t>links cannot be </a:t>
            </a:r>
            <a:br>
              <a:rPr lang="en-US" sz="3400" b="1" i="1" dirty="0" smtClean="0">
                <a:solidFill>
                  <a:srgbClr val="FFFF00"/>
                </a:solidFill>
                <a:cs typeface="Gill Sans" charset="0"/>
              </a:rPr>
            </a:br>
            <a:r>
              <a:rPr lang="en-US" altLang="ja-JP" sz="3400" b="1" i="1" dirty="0" smtClean="0">
                <a:solidFill>
                  <a:srgbClr val="FFFF00"/>
                </a:solidFill>
                <a:cs typeface="Gill Sans" charset="0"/>
              </a:rPr>
              <a:t>over</a:t>
            </a:r>
            <a:r>
              <a:rPr lang="en-US" altLang="ja-JP" sz="3400" b="1" i="1" dirty="0">
                <a:solidFill>
                  <a:srgbClr val="FFFF00"/>
                </a:solidFill>
                <a:cs typeface="Gill Sans" charset="0"/>
              </a:rPr>
              <a:t>-</a:t>
            </a:r>
            <a:r>
              <a:rPr lang="en-US" altLang="ja-JP" sz="3400" b="1" i="1" dirty="0" smtClean="0">
                <a:solidFill>
                  <a:srgbClr val="FFFF00"/>
                </a:solidFill>
                <a:cs typeface="Gill Sans" charset="0"/>
              </a:rPr>
              <a:t>provisioned</a:t>
            </a:r>
          </a:p>
        </p:txBody>
      </p:sp>
      <p:sp>
        <p:nvSpPr>
          <p:cNvPr id="87" name="Rectangle 34"/>
          <p:cNvSpPr>
            <a:spLocks/>
          </p:cNvSpPr>
          <p:nvPr/>
        </p:nvSpPr>
        <p:spPr bwMode="auto">
          <a:xfrm>
            <a:off x="-508000" y="3670300"/>
            <a:ext cx="4876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400" b="1" u="sng" dirty="0" err="1" smtClean="0">
                <a:solidFill>
                  <a:srgbClr val="FF6600"/>
                </a:solidFill>
                <a:cs typeface="Gill Sans" charset="0"/>
              </a:rPr>
              <a:t>Bufferless</a:t>
            </a:r>
            <a:r>
              <a:rPr lang="en-US" sz="3400" b="1" u="sng" dirty="0" smtClean="0">
                <a:solidFill>
                  <a:srgbClr val="FF6600"/>
                </a:solidFill>
                <a:cs typeface="Gill Sans" charset="0"/>
              </a:rPr>
              <a:t/>
            </a:r>
            <a:br>
              <a:rPr lang="en-US" sz="3400" b="1" u="sng" dirty="0" smtClean="0">
                <a:solidFill>
                  <a:srgbClr val="FF6600"/>
                </a:solidFill>
                <a:cs typeface="Gill Sans" charset="0"/>
              </a:rPr>
            </a:br>
            <a:r>
              <a:rPr lang="en-US" sz="3400" b="1" i="1" dirty="0" smtClean="0">
                <a:solidFill>
                  <a:srgbClr val="FF6600"/>
                </a:solidFill>
                <a:cs typeface="Gill Sans" charset="0"/>
              </a:rPr>
              <a:t>Area: -60%</a:t>
            </a:r>
            <a:br>
              <a:rPr lang="en-US" sz="3400" b="1" i="1" dirty="0" smtClean="0">
                <a:solidFill>
                  <a:srgbClr val="FF6600"/>
                </a:solidFill>
                <a:cs typeface="Gill Sans" charset="0"/>
              </a:rPr>
            </a:br>
            <a:r>
              <a:rPr lang="en-US" sz="3400" b="1" i="1" dirty="0" smtClean="0">
                <a:solidFill>
                  <a:srgbClr val="FF6600"/>
                </a:solidFill>
                <a:cs typeface="Gill Sans" charset="0"/>
              </a:rPr>
              <a:t>Power: -40% </a:t>
            </a:r>
            <a:endParaRPr lang="en-US" altLang="ja-JP" sz="3400" b="1" i="1" dirty="0" smtClean="0">
              <a:solidFill>
                <a:srgbClr val="FF6600"/>
              </a:solidFill>
              <a:cs typeface="Gill Sans" charset="0"/>
            </a:endParaRPr>
          </a:p>
        </p:txBody>
      </p:sp>
      <p:sp>
        <p:nvSpPr>
          <p:cNvPr id="95" name="Rectangle 35"/>
          <p:cNvSpPr>
            <a:spLocks/>
          </p:cNvSpPr>
          <p:nvPr/>
        </p:nvSpPr>
        <p:spPr bwMode="auto">
          <a:xfrm>
            <a:off x="5998464" y="5943600"/>
            <a:ext cx="306387" cy="280987"/>
          </a:xfrm>
          <a:prstGeom prst="rect">
            <a:avLst/>
          </a:prstGeom>
          <a:solidFill>
            <a:srgbClr val="FFF6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ea typeface="ヒラギノ角ゴ ProN W3" charset="-128"/>
                <a:cs typeface="ヒラギノ角ゴ ProN W3" charset="-128"/>
              </a:rPr>
              <a:t>R</a:t>
            </a:r>
            <a:r>
              <a:rPr lang="en-US" sz="1800" dirty="0" smtClean="0">
                <a:solidFill>
                  <a:schemeClr val="bg1"/>
                </a:solidFill>
                <a:ea typeface="ヒラギノ角ゴ ProN W3" charset="-128"/>
                <a:cs typeface="ヒラギノ角ゴ ProN W3" charset="-128"/>
              </a:rPr>
              <a:t>5</a:t>
            </a:r>
            <a:endParaRPr lang="en-US" sz="1800" dirty="0">
              <a:solidFill>
                <a:schemeClr val="bg1"/>
              </a:solidFill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96" name="Rectangle 35"/>
          <p:cNvSpPr>
            <a:spLocks/>
          </p:cNvSpPr>
          <p:nvPr/>
        </p:nvSpPr>
        <p:spPr bwMode="auto">
          <a:xfrm>
            <a:off x="6731000" y="5943600"/>
            <a:ext cx="306387" cy="280987"/>
          </a:xfrm>
          <a:prstGeom prst="rect">
            <a:avLst/>
          </a:prstGeom>
          <a:solidFill>
            <a:srgbClr val="FFF6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800" dirty="0" smtClean="0">
                <a:solidFill>
                  <a:schemeClr val="bg1"/>
                </a:solidFill>
                <a:ea typeface="ヒラギノ角ゴ ProN W3" charset="-128"/>
                <a:cs typeface="ヒラギノ角ゴ ProN W3" charset="-128"/>
              </a:rPr>
              <a:t>R</a:t>
            </a:r>
            <a:r>
              <a:rPr lang="en-US" sz="1800" dirty="0">
                <a:solidFill>
                  <a:schemeClr val="bg1"/>
                </a:solidFill>
                <a:ea typeface="ヒラギノ角ゴ ProN W3" charset="-128"/>
                <a:cs typeface="ヒラギノ角ゴ ProN W3" charset="-128"/>
              </a:rPr>
              <a:t>7</a:t>
            </a:r>
          </a:p>
        </p:txBody>
      </p:sp>
      <p:sp>
        <p:nvSpPr>
          <p:cNvPr id="98" name="Rectangle 35"/>
          <p:cNvSpPr>
            <a:spLocks/>
          </p:cNvSpPr>
          <p:nvPr/>
        </p:nvSpPr>
        <p:spPr bwMode="auto">
          <a:xfrm>
            <a:off x="7186613" y="5943600"/>
            <a:ext cx="306387" cy="280987"/>
          </a:xfrm>
          <a:prstGeom prst="rect">
            <a:avLst/>
          </a:prstGeom>
          <a:solidFill>
            <a:srgbClr val="FFF6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r>
              <a:rPr lang="en-US" sz="1800" dirty="0" smtClean="0">
                <a:solidFill>
                  <a:schemeClr val="bg1"/>
                </a:solidFill>
                <a:ea typeface="ヒラギノ角ゴ ProN W3" charset="-128"/>
                <a:cs typeface="ヒラギノ角ゴ ProN W3" charset="-128"/>
              </a:rPr>
              <a:t>R</a:t>
            </a:r>
            <a:r>
              <a:rPr lang="en-US" sz="1800" dirty="0">
                <a:solidFill>
                  <a:schemeClr val="bg1"/>
                </a:solidFill>
                <a:ea typeface="ヒラギノ角ゴ ProN W3" charset="-128"/>
                <a:cs typeface="ヒラギノ角ゴ ProN W3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58419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522E-6 4.58333E-6 L -0.04104 0.118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" y="5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522E-6 4.58333E-6 L -0.04104 0.1184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" y="5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522E-6 4.58333E-6 L -0.04104 0.11849 " pathEditMode="relative" rAng="0" ptsTypes="AA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" y="5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6" grpId="0" animBg="1"/>
      <p:bldP spid="7" grpId="0"/>
      <p:bldP spid="61" grpId="0"/>
      <p:bldP spid="68" grpId="0"/>
      <p:bldP spid="69" grpId="0"/>
      <p:bldP spid="70" grpId="0"/>
      <p:bldP spid="71" grpId="0"/>
      <p:bldP spid="83" grpId="0"/>
      <p:bldP spid="116" grpId="0" autoUpdateAnimBg="0"/>
      <p:bldP spid="95" grpId="0" animBg="1"/>
      <p:bldP spid="95" grpId="1" animBg="1"/>
      <p:bldP spid="95" grpId="2" animBg="1"/>
      <p:bldP spid="96" grpId="0" animBg="1"/>
      <p:bldP spid="96" grpId="1" animBg="1"/>
      <p:bldP spid="96" grpId="2" animBg="1"/>
      <p:bldP spid="98" grpId="0" animBg="1"/>
      <p:bldP spid="98" grpId="1" animBg="1"/>
      <p:bldP spid="9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5084F7FF-EC4C-7C44-BCE1-5229C5C70687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7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863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Traffic and Congestion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7162800" y="2895600"/>
            <a:ext cx="5080000" cy="5486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186373" name="Rectangle 4"/>
          <p:cNvSpPr>
            <a:spLocks/>
          </p:cNvSpPr>
          <p:nvPr/>
        </p:nvSpPr>
        <p:spPr bwMode="auto">
          <a:xfrm>
            <a:off x="7344842" y="2929751"/>
            <a:ext cx="3500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 smtClean="0">
                <a:solidFill>
                  <a:srgbClr val="001445"/>
                </a:solidFill>
                <a:cs typeface="Gill Sans" charset="0"/>
              </a:rPr>
              <a:t>On-Chip Network</a:t>
            </a:r>
            <a:endParaRPr lang="en-US" sz="3600" dirty="0">
              <a:solidFill>
                <a:srgbClr val="001445"/>
              </a:solidFill>
              <a:cs typeface="Gill Sans" charset="0"/>
            </a:endParaRPr>
          </a:p>
        </p:txBody>
      </p:sp>
      <p:sp>
        <p:nvSpPr>
          <p:cNvPr id="186374" name="Line 5"/>
          <p:cNvSpPr>
            <a:spLocks noChangeShapeType="1"/>
          </p:cNvSpPr>
          <p:nvPr/>
        </p:nvSpPr>
        <p:spPr bwMode="auto">
          <a:xfrm>
            <a:off x="8158163" y="4384675"/>
            <a:ext cx="0" cy="909638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75" name="Line 6"/>
          <p:cNvSpPr>
            <a:spLocks noChangeShapeType="1"/>
          </p:cNvSpPr>
          <p:nvPr/>
        </p:nvSpPr>
        <p:spPr bwMode="auto">
          <a:xfrm>
            <a:off x="8559800" y="56769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76" name="Line 7"/>
          <p:cNvSpPr>
            <a:spLocks noChangeShapeType="1"/>
          </p:cNvSpPr>
          <p:nvPr/>
        </p:nvSpPr>
        <p:spPr bwMode="auto">
          <a:xfrm>
            <a:off x="8178800" y="59436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77" name="Line 8"/>
          <p:cNvSpPr>
            <a:spLocks noChangeShapeType="1"/>
          </p:cNvSpPr>
          <p:nvPr/>
        </p:nvSpPr>
        <p:spPr bwMode="auto">
          <a:xfrm>
            <a:off x="8572500" y="39624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78" name="Line 9"/>
          <p:cNvSpPr>
            <a:spLocks noChangeShapeType="1"/>
          </p:cNvSpPr>
          <p:nvPr/>
        </p:nvSpPr>
        <p:spPr bwMode="auto">
          <a:xfrm>
            <a:off x="10134600" y="39751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79" name="Line 10"/>
          <p:cNvSpPr>
            <a:spLocks noChangeShapeType="1"/>
          </p:cNvSpPr>
          <p:nvPr/>
        </p:nvSpPr>
        <p:spPr bwMode="auto">
          <a:xfrm>
            <a:off x="10160000" y="56642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80" name="Line 11"/>
          <p:cNvSpPr>
            <a:spLocks noChangeShapeType="1"/>
          </p:cNvSpPr>
          <p:nvPr/>
        </p:nvSpPr>
        <p:spPr bwMode="auto">
          <a:xfrm>
            <a:off x="8547100" y="71882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81" name="Line 12"/>
          <p:cNvSpPr>
            <a:spLocks noChangeShapeType="1"/>
          </p:cNvSpPr>
          <p:nvPr/>
        </p:nvSpPr>
        <p:spPr bwMode="auto">
          <a:xfrm>
            <a:off x="10109200" y="71882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82" name="Line 13"/>
          <p:cNvSpPr>
            <a:spLocks noChangeShapeType="1"/>
          </p:cNvSpPr>
          <p:nvPr/>
        </p:nvSpPr>
        <p:spPr bwMode="auto">
          <a:xfrm>
            <a:off x="9728200" y="43815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83" name="Line 14"/>
          <p:cNvSpPr>
            <a:spLocks noChangeShapeType="1"/>
          </p:cNvSpPr>
          <p:nvPr/>
        </p:nvSpPr>
        <p:spPr bwMode="auto">
          <a:xfrm>
            <a:off x="11290300" y="43815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84" name="Line 15"/>
          <p:cNvSpPr>
            <a:spLocks noChangeShapeType="1"/>
          </p:cNvSpPr>
          <p:nvPr/>
        </p:nvSpPr>
        <p:spPr bwMode="auto">
          <a:xfrm>
            <a:off x="9740900" y="59563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6385" name="Line 16"/>
          <p:cNvSpPr>
            <a:spLocks noChangeShapeType="1"/>
          </p:cNvSpPr>
          <p:nvPr/>
        </p:nvSpPr>
        <p:spPr bwMode="auto">
          <a:xfrm>
            <a:off x="11290300" y="59309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7797800" y="36195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7810500" y="52451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9359900" y="36195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10922000" y="36195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9359900" y="52451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9359900" y="68199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7810500" y="68199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10922000" y="68199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186394" name="Rectangle 25"/>
          <p:cNvSpPr>
            <a:spLocks/>
          </p:cNvSpPr>
          <p:nvPr/>
        </p:nvSpPr>
        <p:spPr bwMode="auto">
          <a:xfrm>
            <a:off x="7251700" y="5270500"/>
            <a:ext cx="5699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 dirty="0">
                <a:solidFill>
                  <a:srgbClr val="001445"/>
                </a:solidFill>
                <a:cs typeface="Gill Sans" charset="0"/>
              </a:rPr>
              <a:t>S</a:t>
            </a:r>
            <a:r>
              <a:rPr lang="en-US" sz="3500" b="1" baseline="-6000" dirty="0">
                <a:solidFill>
                  <a:srgbClr val="001445"/>
                </a:solidFill>
                <a:cs typeface="Gill Sans" charset="0"/>
              </a:rPr>
              <a:t>1</a:t>
            </a:r>
          </a:p>
        </p:txBody>
      </p:sp>
      <p:sp>
        <p:nvSpPr>
          <p:cNvPr id="186395" name="Rectangle 26"/>
          <p:cNvSpPr>
            <a:spLocks/>
          </p:cNvSpPr>
          <p:nvPr/>
        </p:nvSpPr>
        <p:spPr bwMode="auto">
          <a:xfrm>
            <a:off x="10999788" y="7569200"/>
            <a:ext cx="56991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>
                <a:solidFill>
                  <a:srgbClr val="001445"/>
                </a:solidFill>
                <a:cs typeface="Gill Sans" charset="0"/>
              </a:rPr>
              <a:t>S</a:t>
            </a:r>
            <a:r>
              <a:rPr lang="en-US" sz="3500" b="1" baseline="-6000">
                <a:solidFill>
                  <a:srgbClr val="001445"/>
                </a:solidFill>
                <a:cs typeface="Gill Sans" charset="0"/>
              </a:rPr>
              <a:t>2</a:t>
            </a:r>
          </a:p>
        </p:txBody>
      </p:sp>
      <p:sp>
        <p:nvSpPr>
          <p:cNvPr id="186396" name="Rectangle 27"/>
          <p:cNvSpPr>
            <a:spLocks/>
          </p:cNvSpPr>
          <p:nvPr/>
        </p:nvSpPr>
        <p:spPr bwMode="auto">
          <a:xfrm>
            <a:off x="11039475" y="2997200"/>
            <a:ext cx="4889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b="1">
                <a:solidFill>
                  <a:srgbClr val="001445"/>
                </a:solidFill>
                <a:cs typeface="Gill Sans" charset="0"/>
              </a:rPr>
              <a:t>D</a:t>
            </a:r>
          </a:p>
        </p:txBody>
      </p:sp>
      <p:sp>
        <p:nvSpPr>
          <p:cNvPr id="186397" name="Line 28"/>
          <p:cNvSpPr>
            <a:spLocks noChangeShapeType="1"/>
          </p:cNvSpPr>
          <p:nvPr/>
        </p:nvSpPr>
        <p:spPr bwMode="auto">
          <a:xfrm flipH="1">
            <a:off x="6489700" y="1982787"/>
            <a:ext cx="23813" cy="67802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8051800" y="8648700"/>
            <a:ext cx="411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>
                <a:solidFill>
                  <a:srgbClr val="FFFF33"/>
                </a:solidFill>
                <a:cs typeface="Gill Sans" charset="0"/>
              </a:rPr>
              <a:t>age is initialized</a:t>
            </a: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8369300" y="5842000"/>
            <a:ext cx="1409700" cy="2725738"/>
          </a:xfrm>
          <a:prstGeom prst="line">
            <a:avLst/>
          </a:prstGeom>
          <a:noFill/>
          <a:ln w="114300">
            <a:solidFill>
              <a:srgbClr val="FFE1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10922000" y="52197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11061700" y="7023100"/>
            <a:ext cx="482600" cy="444500"/>
          </a:xfrm>
          <a:prstGeom prst="rect">
            <a:avLst/>
          </a:prstGeom>
          <a:solidFill>
            <a:srgbClr val="0922FF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937500" y="5397500"/>
            <a:ext cx="482600" cy="444500"/>
          </a:xfrm>
          <a:prstGeom prst="rect">
            <a:avLst/>
          </a:prstGeom>
          <a:solidFill>
            <a:srgbClr val="FFF6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8020050" y="5321300"/>
            <a:ext cx="30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0800"/>
                </a:solidFill>
                <a:cs typeface="Gill Sans" charset="0"/>
              </a:rPr>
              <a:t>0</a:t>
            </a:r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>
            <a:off x="8585200" y="5689600"/>
            <a:ext cx="796925" cy="4763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10172700" y="5664200"/>
            <a:ext cx="796925" cy="4763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11290300" y="4318000"/>
            <a:ext cx="0" cy="908050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8" name="Rectangle 40"/>
          <p:cNvSpPr>
            <a:spLocks/>
          </p:cNvSpPr>
          <p:nvPr/>
        </p:nvSpPr>
        <p:spPr bwMode="auto">
          <a:xfrm>
            <a:off x="9575800" y="5346700"/>
            <a:ext cx="30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0800"/>
                </a:solidFill>
                <a:cs typeface="Gill Sans" charset="0"/>
              </a:rPr>
              <a:t>1</a:t>
            </a:r>
          </a:p>
        </p:txBody>
      </p:sp>
      <p:sp>
        <p:nvSpPr>
          <p:cNvPr id="27689" name="Rectangle 41"/>
          <p:cNvSpPr>
            <a:spLocks/>
          </p:cNvSpPr>
          <p:nvPr/>
        </p:nvSpPr>
        <p:spPr bwMode="auto">
          <a:xfrm>
            <a:off x="190500" y="2971800"/>
            <a:ext cx="6070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Arbitration</a:t>
            </a: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: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 oldest </a:t>
            </a:r>
            <a:r>
              <a:rPr lang="en-US" sz="3600" dirty="0" err="1" smtClean="0">
                <a:solidFill>
                  <a:schemeClr val="tx1"/>
                </a:solidFill>
                <a:cs typeface="Gill Sans" charset="0"/>
              </a:rPr>
              <a:t>pkt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 first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(dead/live-lock free)</a:t>
            </a:r>
          </a:p>
        </p:txBody>
      </p:sp>
      <p:sp>
        <p:nvSpPr>
          <p:cNvPr id="27690" name="Rectangle 42"/>
          <p:cNvSpPr>
            <a:spLocks/>
          </p:cNvSpPr>
          <p:nvPr/>
        </p:nvSpPr>
        <p:spPr bwMode="auto">
          <a:xfrm>
            <a:off x="11137900" y="6921500"/>
            <a:ext cx="30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0800"/>
                </a:solidFill>
                <a:cs typeface="Gill Sans" charset="0"/>
              </a:rPr>
              <a:t>0</a:t>
            </a:r>
          </a:p>
        </p:txBody>
      </p:sp>
      <p:sp>
        <p:nvSpPr>
          <p:cNvPr id="27691" name="Rectangle 43"/>
          <p:cNvSpPr>
            <a:spLocks/>
          </p:cNvSpPr>
          <p:nvPr/>
        </p:nvSpPr>
        <p:spPr bwMode="auto">
          <a:xfrm>
            <a:off x="11061700" y="5219700"/>
            <a:ext cx="30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 dirty="0">
                <a:solidFill>
                  <a:srgbClr val="FF0800"/>
                </a:solidFill>
                <a:cs typeface="Gill Sans" charset="0"/>
              </a:rPr>
              <a:t>2</a:t>
            </a:r>
          </a:p>
        </p:txBody>
      </p:sp>
      <p:sp>
        <p:nvSpPr>
          <p:cNvPr id="27692" name="Rectangle 44"/>
          <p:cNvSpPr>
            <a:spLocks/>
          </p:cNvSpPr>
          <p:nvPr/>
        </p:nvSpPr>
        <p:spPr bwMode="auto">
          <a:xfrm>
            <a:off x="11379200" y="5422900"/>
            <a:ext cx="304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000">
                <a:solidFill>
                  <a:srgbClr val="FF0800"/>
                </a:solidFill>
                <a:cs typeface="Gill Sans" charset="0"/>
              </a:rPr>
              <a:t>1</a:t>
            </a:r>
          </a:p>
        </p:txBody>
      </p:sp>
      <p:sp>
        <p:nvSpPr>
          <p:cNvPr id="27694" name="Rectangle 46"/>
          <p:cNvSpPr>
            <a:spLocks/>
          </p:cNvSpPr>
          <p:nvPr/>
        </p:nvSpPr>
        <p:spPr bwMode="auto">
          <a:xfrm>
            <a:off x="6489700" y="832485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>
                <a:solidFill>
                  <a:srgbClr val="FFFF33"/>
                </a:solidFill>
                <a:cs typeface="Gill Sans" charset="0"/>
              </a:rPr>
              <a:t>contending for top port, oldest first, newest deflected</a:t>
            </a: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11709400" y="6032500"/>
            <a:ext cx="800100" cy="2751138"/>
          </a:xfrm>
          <a:prstGeom prst="line">
            <a:avLst/>
          </a:prstGeom>
          <a:noFill/>
          <a:ln w="114300">
            <a:solidFill>
              <a:srgbClr val="FFE1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Rectangle 30"/>
          <p:cNvSpPr>
            <a:spLocks/>
          </p:cNvSpPr>
          <p:nvPr/>
        </p:nvSpPr>
        <p:spPr bwMode="auto">
          <a:xfrm>
            <a:off x="177800" y="1917700"/>
            <a:ext cx="6070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Injection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only when output link is free</a:t>
            </a:r>
            <a:endParaRPr lang="en-US" sz="36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1600" y="4366736"/>
            <a:ext cx="63281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Manifestation of Congestion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Rectangle 45"/>
          <p:cNvSpPr>
            <a:spLocks/>
          </p:cNvSpPr>
          <p:nvPr/>
        </p:nvSpPr>
        <p:spPr bwMode="auto">
          <a:xfrm>
            <a:off x="203200" y="5118100"/>
            <a:ext cx="6070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060450" indent="-742950" algn="l">
              <a:lnSpc>
                <a:spcPct val="70000"/>
              </a:lnSpc>
              <a:spcBef>
                <a:spcPts val="2400"/>
              </a:spcBef>
              <a:buSzPct val="100000"/>
              <a:buFont typeface="+mj-lt"/>
              <a:buAutoNum type="arabicPeriod"/>
            </a:pPr>
            <a:r>
              <a:rPr lang="en-US" sz="3600" b="1" i="1" dirty="0" smtClean="0">
                <a:solidFill>
                  <a:schemeClr val="tx1"/>
                </a:solidFill>
                <a:cs typeface="Gill Sans" charset="0"/>
              </a:rPr>
              <a:t>Deflection</a:t>
            </a: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 arbitration causing non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-optimal hop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0.00195 L 0.11531 0.0019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31 0.00195 L 0.23256 -0.0058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3" y="-39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3032E-6 -5.69106E-7 L 0.00977 -0.1515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" y="-7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17253 L -0.125 -0.1725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01498 L 0.23828 -0.169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-9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8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94" grpId="0"/>
      <p:bldP spid="186395" grpId="0"/>
      <p:bldP spid="186396" grpId="0"/>
      <p:bldP spid="27679" grpId="0" autoUpdateAnimBg="0"/>
      <p:bldP spid="27679" grpId="1" autoUpdateAnimBg="0"/>
      <p:bldP spid="27680" grpId="0" animBg="1"/>
      <p:bldP spid="27680" grpId="1" animBg="1"/>
      <p:bldP spid="27682" grpId="0" animBg="1"/>
      <p:bldP spid="27682" grpId="1" animBg="1"/>
      <p:bldP spid="27682" grpId="2" animBg="1"/>
      <p:bldP spid="27683" grpId="0" animBg="1"/>
      <p:bldP spid="27683" grpId="1" animBg="1"/>
      <p:bldP spid="27683" grpId="2" animBg="1"/>
      <p:bldP spid="27683" grpId="3" animBg="1"/>
      <p:bldP spid="27684" grpId="0" autoUpdateAnimBg="0"/>
      <p:bldP spid="27684" grpId="1" autoUpdateAnimBg="0"/>
      <p:bldP spid="27685" grpId="0" animBg="1"/>
      <p:bldP spid="27685" grpId="1" animBg="1"/>
      <p:bldP spid="27686" grpId="0" animBg="1"/>
      <p:bldP spid="27686" grpId="1" animBg="1"/>
      <p:bldP spid="27687" grpId="0" animBg="1"/>
      <p:bldP spid="27687" grpId="1" animBg="1"/>
      <p:bldP spid="27689" grpId="0" autoUpdateAnimBg="0"/>
      <p:bldP spid="27691" grpId="0" autoUpdateAnimBg="0"/>
      <p:bldP spid="27692" grpId="0" autoUpdateAnimBg="0"/>
      <p:bldP spid="27694" grpId="0" autoUpdateAnimBg="0"/>
      <p:bldP spid="27694" grpId="1" autoUpdateAnimBg="0"/>
      <p:bldP spid="27695" grpId="0" animBg="1"/>
      <p:bldP spid="27695" grpId="1" animBg="1"/>
      <p:bldP spid="50" grpId="0" autoUpdateAnimBg="0"/>
      <p:bldP spid="54" grpId="0"/>
      <p:bldP spid="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"/>
          <p:cNvSpPr>
            <a:spLocks/>
          </p:cNvSpPr>
          <p:nvPr/>
        </p:nvSpPr>
        <p:spPr bwMode="auto">
          <a:xfrm>
            <a:off x="7162800" y="2895600"/>
            <a:ext cx="5080000" cy="5486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188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CDE3813E-73D2-7B40-8960-8F50B0249AAF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8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88422" name="Line 5"/>
          <p:cNvSpPr>
            <a:spLocks noChangeShapeType="1"/>
          </p:cNvSpPr>
          <p:nvPr/>
        </p:nvSpPr>
        <p:spPr bwMode="auto">
          <a:xfrm>
            <a:off x="8158163" y="4384675"/>
            <a:ext cx="0" cy="909638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23" name="Line 6"/>
          <p:cNvSpPr>
            <a:spLocks noChangeShapeType="1"/>
          </p:cNvSpPr>
          <p:nvPr/>
        </p:nvSpPr>
        <p:spPr bwMode="auto">
          <a:xfrm>
            <a:off x="8559800" y="56769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24" name="Line 7"/>
          <p:cNvSpPr>
            <a:spLocks noChangeShapeType="1"/>
          </p:cNvSpPr>
          <p:nvPr/>
        </p:nvSpPr>
        <p:spPr bwMode="auto">
          <a:xfrm>
            <a:off x="8178800" y="59436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25" name="Line 8"/>
          <p:cNvSpPr>
            <a:spLocks noChangeShapeType="1"/>
          </p:cNvSpPr>
          <p:nvPr/>
        </p:nvSpPr>
        <p:spPr bwMode="auto">
          <a:xfrm>
            <a:off x="8572500" y="39624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26" name="Line 9"/>
          <p:cNvSpPr>
            <a:spLocks noChangeShapeType="1"/>
          </p:cNvSpPr>
          <p:nvPr/>
        </p:nvSpPr>
        <p:spPr bwMode="auto">
          <a:xfrm>
            <a:off x="10134600" y="39751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27" name="Line 10"/>
          <p:cNvSpPr>
            <a:spLocks noChangeShapeType="1"/>
          </p:cNvSpPr>
          <p:nvPr/>
        </p:nvSpPr>
        <p:spPr bwMode="auto">
          <a:xfrm>
            <a:off x="10160000" y="56642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28" name="Line 11"/>
          <p:cNvSpPr>
            <a:spLocks noChangeShapeType="1"/>
          </p:cNvSpPr>
          <p:nvPr/>
        </p:nvSpPr>
        <p:spPr bwMode="auto">
          <a:xfrm>
            <a:off x="8547100" y="71882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29" name="Line 12"/>
          <p:cNvSpPr>
            <a:spLocks noChangeShapeType="1"/>
          </p:cNvSpPr>
          <p:nvPr/>
        </p:nvSpPr>
        <p:spPr bwMode="auto">
          <a:xfrm>
            <a:off x="10109200" y="7188200"/>
            <a:ext cx="796925" cy="4763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30" name="Line 13"/>
          <p:cNvSpPr>
            <a:spLocks noChangeShapeType="1"/>
          </p:cNvSpPr>
          <p:nvPr/>
        </p:nvSpPr>
        <p:spPr bwMode="auto">
          <a:xfrm>
            <a:off x="9728200" y="43815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31" name="Line 14"/>
          <p:cNvSpPr>
            <a:spLocks noChangeShapeType="1"/>
          </p:cNvSpPr>
          <p:nvPr/>
        </p:nvSpPr>
        <p:spPr bwMode="auto">
          <a:xfrm>
            <a:off x="11290300" y="43815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32" name="Line 15"/>
          <p:cNvSpPr>
            <a:spLocks noChangeShapeType="1"/>
          </p:cNvSpPr>
          <p:nvPr/>
        </p:nvSpPr>
        <p:spPr bwMode="auto">
          <a:xfrm>
            <a:off x="9740900" y="59563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433" name="Line 16"/>
          <p:cNvSpPr>
            <a:spLocks noChangeShapeType="1"/>
          </p:cNvSpPr>
          <p:nvPr/>
        </p:nvSpPr>
        <p:spPr bwMode="auto">
          <a:xfrm>
            <a:off x="11290300" y="5930900"/>
            <a:ext cx="0" cy="908050"/>
          </a:xfrm>
          <a:prstGeom prst="line">
            <a:avLst/>
          </a:prstGeom>
          <a:noFill/>
          <a:ln w="88900">
            <a:solidFill>
              <a:srgbClr val="00144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89" name="Rectangle 17"/>
          <p:cNvSpPr>
            <a:spLocks/>
          </p:cNvSpPr>
          <p:nvPr/>
        </p:nvSpPr>
        <p:spPr bwMode="auto">
          <a:xfrm>
            <a:off x="7797800" y="36195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0" name="Rectangle 18"/>
          <p:cNvSpPr>
            <a:spLocks/>
          </p:cNvSpPr>
          <p:nvPr/>
        </p:nvSpPr>
        <p:spPr bwMode="auto">
          <a:xfrm>
            <a:off x="7810500" y="52451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1" name="Rectangle 19"/>
          <p:cNvSpPr>
            <a:spLocks/>
          </p:cNvSpPr>
          <p:nvPr/>
        </p:nvSpPr>
        <p:spPr bwMode="auto">
          <a:xfrm>
            <a:off x="9359900" y="36195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2" name="Rectangle 20"/>
          <p:cNvSpPr>
            <a:spLocks/>
          </p:cNvSpPr>
          <p:nvPr/>
        </p:nvSpPr>
        <p:spPr bwMode="auto">
          <a:xfrm>
            <a:off x="10922000" y="36195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3" name="Rectangle 21"/>
          <p:cNvSpPr>
            <a:spLocks/>
          </p:cNvSpPr>
          <p:nvPr/>
        </p:nvSpPr>
        <p:spPr bwMode="auto">
          <a:xfrm>
            <a:off x="9359900" y="52451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4" name="Rectangle 22"/>
          <p:cNvSpPr>
            <a:spLocks/>
          </p:cNvSpPr>
          <p:nvPr/>
        </p:nvSpPr>
        <p:spPr bwMode="auto">
          <a:xfrm>
            <a:off x="9359900" y="68199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5" name="Rectangle 23"/>
          <p:cNvSpPr>
            <a:spLocks/>
          </p:cNvSpPr>
          <p:nvPr/>
        </p:nvSpPr>
        <p:spPr bwMode="auto">
          <a:xfrm>
            <a:off x="7810500" y="68199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6" name="Rectangle 24"/>
          <p:cNvSpPr>
            <a:spLocks/>
          </p:cNvSpPr>
          <p:nvPr/>
        </p:nvSpPr>
        <p:spPr bwMode="auto">
          <a:xfrm>
            <a:off x="10922000" y="68199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8" name="Rectangle 26"/>
          <p:cNvSpPr>
            <a:spLocks/>
          </p:cNvSpPr>
          <p:nvPr/>
        </p:nvSpPr>
        <p:spPr bwMode="auto">
          <a:xfrm>
            <a:off x="10922000" y="5219700"/>
            <a:ext cx="749300" cy="762000"/>
          </a:xfrm>
          <a:prstGeom prst="rect">
            <a:avLst/>
          </a:prstGeom>
          <a:solidFill>
            <a:srgbClr val="28B3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699" name="Rectangle 27"/>
          <p:cNvSpPr>
            <a:spLocks/>
          </p:cNvSpPr>
          <p:nvPr/>
        </p:nvSpPr>
        <p:spPr bwMode="auto">
          <a:xfrm>
            <a:off x="9486900" y="6985000"/>
            <a:ext cx="482600" cy="444500"/>
          </a:xfrm>
          <a:prstGeom prst="rect">
            <a:avLst/>
          </a:prstGeom>
          <a:solidFill>
            <a:srgbClr val="0922FF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700" name="Rectangle 28"/>
          <p:cNvSpPr>
            <a:spLocks/>
          </p:cNvSpPr>
          <p:nvPr/>
        </p:nvSpPr>
        <p:spPr bwMode="auto">
          <a:xfrm>
            <a:off x="7950200" y="5410200"/>
            <a:ext cx="482600" cy="444500"/>
          </a:xfrm>
          <a:prstGeom prst="rect">
            <a:avLst/>
          </a:prstGeom>
          <a:solidFill>
            <a:srgbClr val="0922FF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701" name="Rectangle 29"/>
          <p:cNvSpPr>
            <a:spLocks/>
          </p:cNvSpPr>
          <p:nvPr/>
        </p:nvSpPr>
        <p:spPr bwMode="auto">
          <a:xfrm>
            <a:off x="11061700" y="5372100"/>
            <a:ext cx="482600" cy="444500"/>
          </a:xfrm>
          <a:prstGeom prst="rect">
            <a:avLst/>
          </a:prstGeom>
          <a:solidFill>
            <a:srgbClr val="0922FF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702" name="Rectangle 30"/>
          <p:cNvSpPr>
            <a:spLocks/>
          </p:cNvSpPr>
          <p:nvPr/>
        </p:nvSpPr>
        <p:spPr bwMode="auto">
          <a:xfrm>
            <a:off x="9486900" y="3759200"/>
            <a:ext cx="482600" cy="444500"/>
          </a:xfrm>
          <a:prstGeom prst="rect">
            <a:avLst/>
          </a:prstGeom>
          <a:solidFill>
            <a:srgbClr val="0922FF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8534400" y="5676900"/>
            <a:ext cx="796925" cy="4763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>
            <a:off x="9728200" y="4356100"/>
            <a:ext cx="0" cy="908050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10147300" y="5664200"/>
            <a:ext cx="796925" cy="4763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9740900" y="6026150"/>
            <a:ext cx="0" cy="908050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8" name="Rectangle 36"/>
          <p:cNvSpPr>
            <a:spLocks/>
          </p:cNvSpPr>
          <p:nvPr/>
        </p:nvSpPr>
        <p:spPr bwMode="auto">
          <a:xfrm>
            <a:off x="6273800" y="8401050"/>
            <a:ext cx="6692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600" b="1" i="1" dirty="0" smtClean="0">
                <a:solidFill>
                  <a:srgbClr val="FFFF33"/>
                </a:solidFill>
                <a:cs typeface="Gill Sans" charset="0"/>
              </a:rPr>
              <a:t>Can’t </a:t>
            </a:r>
            <a:r>
              <a:rPr lang="en-US" altLang="ja-JP" sz="3600" b="1" i="1" dirty="0" smtClean="0">
                <a:solidFill>
                  <a:srgbClr val="FFFF33"/>
                </a:solidFill>
                <a:cs typeface="Gill Sans" charset="0"/>
              </a:rPr>
              <a:t>inject packet </a:t>
            </a:r>
            <a:br>
              <a:rPr lang="en-US" altLang="ja-JP" sz="3600" b="1" i="1" dirty="0" smtClean="0">
                <a:solidFill>
                  <a:srgbClr val="FFFF33"/>
                </a:solidFill>
                <a:cs typeface="Gill Sans" charset="0"/>
              </a:rPr>
            </a:br>
            <a:r>
              <a:rPr lang="en-US" altLang="ja-JP" sz="3600" b="1" i="1" dirty="0" smtClean="0">
                <a:solidFill>
                  <a:srgbClr val="FFFF33"/>
                </a:solidFill>
                <a:cs typeface="Gill Sans" charset="0"/>
              </a:rPr>
              <a:t>without </a:t>
            </a:r>
            <a:r>
              <a:rPr lang="en-US" altLang="ja-JP" sz="3600" b="1" i="1" dirty="0">
                <a:solidFill>
                  <a:srgbClr val="FFFF33"/>
                </a:solidFill>
                <a:cs typeface="Gill Sans" charset="0"/>
              </a:rPr>
              <a:t>a free </a:t>
            </a:r>
            <a:r>
              <a:rPr lang="en-US" altLang="ja-JP" sz="3600" b="1" i="1" dirty="0" smtClean="0">
                <a:solidFill>
                  <a:srgbClr val="FFFF33"/>
                </a:solidFill>
                <a:cs typeface="Gill Sans" charset="0"/>
              </a:rPr>
              <a:t>port</a:t>
            </a:r>
            <a:endParaRPr lang="en-US" sz="3600" b="1" i="1" dirty="0">
              <a:solidFill>
                <a:srgbClr val="FFFF33"/>
              </a:solidFill>
              <a:cs typeface="Gill Sans" charset="0"/>
            </a:endParaRPr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>
            <a:off x="9880600" y="5753100"/>
            <a:ext cx="1012825" cy="2570163"/>
          </a:xfrm>
          <a:prstGeom prst="line">
            <a:avLst/>
          </a:prstGeom>
          <a:noFill/>
          <a:ln w="114300">
            <a:solidFill>
              <a:srgbClr val="FFFD00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10" name="Rectangle 38"/>
          <p:cNvSpPr>
            <a:spLocks/>
          </p:cNvSpPr>
          <p:nvPr/>
        </p:nvSpPr>
        <p:spPr bwMode="auto">
          <a:xfrm>
            <a:off x="190500" y="6223000"/>
            <a:ext cx="6134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060450" indent="-742950" algn="l">
              <a:lnSpc>
                <a:spcPct val="70000"/>
              </a:lnSpc>
              <a:spcBef>
                <a:spcPts val="2400"/>
              </a:spcBef>
              <a:buSzPct val="100000"/>
              <a:buFont typeface="+mj-lt"/>
              <a:buAutoNum type="arabicPeriod" startAt="2"/>
            </a:pPr>
            <a:r>
              <a:rPr lang="en-US" sz="3600" b="1" i="1" dirty="0" smtClean="0">
                <a:solidFill>
                  <a:schemeClr val="tx1"/>
                </a:solidFill>
                <a:cs typeface="Gill Sans" charset="0"/>
              </a:rPr>
              <a:t>Starvation:</a:t>
            </a:r>
            <a:r>
              <a:rPr lang="en-US" sz="3600" i="1" dirty="0" smtClean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when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a core cannot inject (no loss)</a:t>
            </a:r>
          </a:p>
        </p:txBody>
      </p:sp>
      <p:sp>
        <p:nvSpPr>
          <p:cNvPr id="28711" name="Rectangle 39"/>
          <p:cNvSpPr>
            <a:spLocks/>
          </p:cNvSpPr>
          <p:nvPr/>
        </p:nvSpPr>
        <p:spPr bwMode="auto">
          <a:xfrm>
            <a:off x="165100" y="7594600"/>
            <a:ext cx="6134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17500" algn="l">
              <a:lnSpc>
                <a:spcPct val="70000"/>
              </a:lnSpc>
              <a:spcBef>
                <a:spcPts val="2400"/>
              </a:spcBef>
              <a:buSzPct val="137000"/>
            </a:pPr>
            <a:r>
              <a:rPr lang="en-US" sz="3600" b="1" dirty="0" smtClean="0">
                <a:solidFill>
                  <a:schemeClr val="tx1"/>
                </a:solidFill>
                <a:cs typeface="Lucida Grande" charset="0"/>
              </a:rPr>
              <a:t>Definition</a:t>
            </a:r>
            <a:r>
              <a:rPr lang="en-US" sz="3600" i="1" dirty="0" smtClean="0">
                <a:solidFill>
                  <a:schemeClr val="tx1"/>
                </a:solidFill>
                <a:cs typeface="Lucida Grande" charset="0"/>
              </a:rPr>
              <a:t>:  Starvation rate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is a fraction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of starved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cycles</a:t>
            </a: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>
            <a:off x="8558213" y="5668963"/>
            <a:ext cx="796925" cy="4762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>
            <a:off x="10125075" y="5668963"/>
            <a:ext cx="796925" cy="4762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auto">
          <a:xfrm>
            <a:off x="9737725" y="4349750"/>
            <a:ext cx="0" cy="908050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/>
        </p:nvSpPr>
        <p:spPr bwMode="auto">
          <a:xfrm>
            <a:off x="9737725" y="6019800"/>
            <a:ext cx="0" cy="908050"/>
          </a:xfrm>
          <a:prstGeom prst="line">
            <a:avLst/>
          </a:prstGeom>
          <a:noFill/>
          <a:ln w="101600">
            <a:solidFill>
              <a:srgbClr val="3F691E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12268200" cy="1219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ヒラギノ角ゴ ProN W3" charset="0"/>
                <a:cs typeface="ヒラギノ角ゴ ProN W3" charset="0"/>
              </a:rPr>
              <a:t>Traffic and Congestion</a:t>
            </a:r>
            <a:endParaRPr lang="en-US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56" name="Rectangle 41"/>
          <p:cNvSpPr>
            <a:spLocks/>
          </p:cNvSpPr>
          <p:nvPr/>
        </p:nvSpPr>
        <p:spPr bwMode="auto">
          <a:xfrm>
            <a:off x="190500" y="2971800"/>
            <a:ext cx="6070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Arbitration</a:t>
            </a: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: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 oldest </a:t>
            </a:r>
            <a:r>
              <a:rPr lang="en-US" sz="3600" dirty="0" err="1" smtClean="0">
                <a:solidFill>
                  <a:schemeClr val="tx1"/>
                </a:solidFill>
                <a:cs typeface="Gill Sans" charset="0"/>
              </a:rPr>
              <a:t>pkt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 first 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(dead/live-lock free)</a:t>
            </a:r>
          </a:p>
        </p:txBody>
      </p:sp>
      <p:sp>
        <p:nvSpPr>
          <p:cNvPr id="57" name="Rectangle 30"/>
          <p:cNvSpPr>
            <a:spLocks/>
          </p:cNvSpPr>
          <p:nvPr/>
        </p:nvSpPr>
        <p:spPr bwMode="auto">
          <a:xfrm>
            <a:off x="177800" y="1917700"/>
            <a:ext cx="60706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723900" indent="-406400" algn="l">
              <a:lnSpc>
                <a:spcPct val="70000"/>
              </a:lnSpc>
              <a:spcBef>
                <a:spcPts val="2400"/>
              </a:spcBef>
              <a:buSzPct val="137000"/>
              <a:buFont typeface="Gill Sans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cs typeface="Gill Sans" charset="0"/>
              </a:rPr>
              <a:t>Injection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only when output link is free</a:t>
            </a:r>
            <a:endParaRPr lang="en-US" sz="3600" dirty="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28707" name="Rectangle 35"/>
          <p:cNvSpPr>
            <a:spLocks/>
          </p:cNvSpPr>
          <p:nvPr/>
        </p:nvSpPr>
        <p:spPr bwMode="auto">
          <a:xfrm>
            <a:off x="9564624" y="5478463"/>
            <a:ext cx="306387" cy="280987"/>
          </a:xfrm>
          <a:prstGeom prst="rect">
            <a:avLst/>
          </a:prstGeom>
          <a:solidFill>
            <a:srgbClr val="FFF600"/>
          </a:solidFill>
          <a:ln w="127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ea typeface="ヒラギノ角ゴ ProN W3" charset="-128"/>
              <a:cs typeface="ヒラギノ角ゴ ProN W3" charset="-128"/>
            </a:endParaRPr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 flipH="1">
            <a:off x="6489700" y="1982787"/>
            <a:ext cx="23813" cy="678021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01600" y="4366736"/>
            <a:ext cx="63281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Manifestation of Congestion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Rectangle 45"/>
          <p:cNvSpPr>
            <a:spLocks/>
          </p:cNvSpPr>
          <p:nvPr/>
        </p:nvSpPr>
        <p:spPr bwMode="auto">
          <a:xfrm>
            <a:off x="203200" y="5118100"/>
            <a:ext cx="6070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1060450" indent="-742950" algn="l">
              <a:lnSpc>
                <a:spcPct val="70000"/>
              </a:lnSpc>
              <a:spcBef>
                <a:spcPts val="2400"/>
              </a:spcBef>
              <a:buSzPct val="100000"/>
              <a:buFont typeface="+mj-lt"/>
              <a:buAutoNum type="arabicPeriod"/>
            </a:pPr>
            <a:r>
              <a:rPr lang="en-US" sz="3600" b="1" i="1" dirty="0" smtClean="0">
                <a:solidFill>
                  <a:schemeClr val="tx1"/>
                </a:solidFill>
                <a:cs typeface="Gill Sans" charset="0"/>
              </a:rPr>
              <a:t>Deflection</a:t>
            </a:r>
            <a:r>
              <a:rPr lang="en-US" sz="3600" b="1" dirty="0">
                <a:solidFill>
                  <a:schemeClr val="tx1"/>
                </a:solidFill>
                <a:cs typeface="Gill Sans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cs typeface="Gill Sans" charset="0"/>
              </a:rPr>
              <a:t> arbitration causing non</a:t>
            </a:r>
            <a:r>
              <a:rPr lang="en-US" sz="3600" dirty="0">
                <a:solidFill>
                  <a:schemeClr val="tx1"/>
                </a:solidFill>
                <a:cs typeface="Gill Sans" charset="0"/>
              </a:rPr>
              <a:t>-optimal hop</a:t>
            </a:r>
          </a:p>
        </p:txBody>
      </p:sp>
      <p:sp>
        <p:nvSpPr>
          <p:cNvPr id="49" name="Rectangle 4"/>
          <p:cNvSpPr>
            <a:spLocks/>
          </p:cNvSpPr>
          <p:nvPr/>
        </p:nvSpPr>
        <p:spPr bwMode="auto">
          <a:xfrm>
            <a:off x="7344842" y="2929751"/>
            <a:ext cx="35009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 smtClean="0">
                <a:solidFill>
                  <a:srgbClr val="001445"/>
                </a:solidFill>
                <a:cs typeface="Gill Sans" charset="0"/>
              </a:rPr>
              <a:t>On-Chip Network</a:t>
            </a:r>
            <a:endParaRPr lang="en-US" sz="3600" dirty="0">
              <a:solidFill>
                <a:srgbClr val="001445"/>
              </a:solidFill>
              <a:cs typeface="Gill San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125E-6 L 0.01367 0.1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" y="771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29949E-7 -1.99935E-6 L 0.10251 -0.014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6" y="-74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574E-6 -4.47737E-6 L -0.1074 0.020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70" y="100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9167E-6 L -0.01563 -0.145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7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87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fill="hold"/>
                                        <p:tgtEl>
                                          <p:spTgt spid="286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287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287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with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9" grpId="0" animBg="1"/>
      <p:bldP spid="28699" grpId="1" animBg="1"/>
      <p:bldP spid="28699" grpId="2" animBg="1"/>
      <p:bldP spid="28700" grpId="0" animBg="1"/>
      <p:bldP spid="28700" grpId="1" animBg="1"/>
      <p:bldP spid="28700" grpId="2" animBg="1"/>
      <p:bldP spid="28701" grpId="0" animBg="1"/>
      <p:bldP spid="28701" grpId="1" animBg="1"/>
      <p:bldP spid="28701" grpId="2" animBg="1"/>
      <p:bldP spid="28702" grpId="0" animBg="1"/>
      <p:bldP spid="28702" grpId="1" animBg="1"/>
      <p:bldP spid="28702" grpId="2" animBg="1"/>
      <p:bldP spid="28703" grpId="0" animBg="1"/>
      <p:bldP spid="28703" grpId="1" animBg="1"/>
      <p:bldP spid="28704" grpId="0" animBg="1"/>
      <p:bldP spid="28704" grpId="1" animBg="1"/>
      <p:bldP spid="28705" grpId="0" animBg="1"/>
      <p:bldP spid="28705" grpId="1" animBg="1"/>
      <p:bldP spid="28706" grpId="0" animBg="1"/>
      <p:bldP spid="28706" grpId="1" animBg="1"/>
      <p:bldP spid="28708" grpId="0" autoUpdateAnimBg="0"/>
      <p:bldP spid="28709" grpId="0" animBg="1"/>
      <p:bldP spid="28710" grpId="0" autoUpdateAnimBg="0"/>
      <p:bldP spid="28711" grpId="0" autoUpdateAnimBg="0"/>
      <p:bldP spid="44" grpId="0" animBg="1"/>
      <p:bldP spid="45" grpId="0" animBg="1"/>
      <p:bldP spid="46" grpId="0" animBg="1"/>
      <p:bldP spid="47" grpId="0" animBg="1"/>
      <p:bldP spid="287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9ADDE6DA-0BBA-B047-86AD-B44586DB16A0}" type="slidenum">
              <a:rPr lang="en-US" sz="1800">
                <a:solidFill>
                  <a:schemeClr val="tx1"/>
                </a:solidFill>
                <a:cs typeface="Gill Sans" charset="0"/>
              </a:rPr>
              <a:pPr eaLnBrk="1" hangingPunct="1"/>
              <a:t>9</a:t>
            </a:fld>
            <a:endParaRPr lang="en-US" sz="1800">
              <a:solidFill>
                <a:schemeClr val="tx1"/>
              </a:solidFill>
              <a:cs typeface="Gill Sans" charset="0"/>
            </a:endParaRPr>
          </a:p>
        </p:txBody>
      </p:sp>
      <p:sp>
        <p:nvSpPr>
          <p:cNvPr id="1843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400">
                <a:latin typeface="Gill Sans" charset="0"/>
                <a:ea typeface="ヒラギノ角ゴ ProN W3" charset="0"/>
                <a:cs typeface="ヒラギノ角ゴ ProN W3" charset="0"/>
              </a:rPr>
              <a:t>Outline</a:t>
            </a:r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500" y="2209800"/>
            <a:ext cx="12611100" cy="6858000"/>
          </a:xfrm>
        </p:spPr>
        <p:txBody>
          <a:bodyPr/>
          <a:lstStyle/>
          <a:p>
            <a:pPr marL="723900" eaLnBrk="1" hangingPunct="1"/>
            <a:r>
              <a:rPr lang="en-US" sz="4000" dirty="0" err="1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Bufferless</a:t>
            </a:r>
            <a:r>
              <a:rPr lang="en-US" sz="4000" dirty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On-Chip Networks:  Congestion &amp; Scalability</a:t>
            </a:r>
            <a:endParaRPr lang="en-US" sz="4000" dirty="0">
              <a:solidFill>
                <a:srgbClr val="FFFF00"/>
              </a:solidFill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/>
            <a:r>
              <a:rPr lang="en-US" sz="4000" dirty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S</a:t>
            </a:r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tudy </a:t>
            </a:r>
            <a:r>
              <a:rPr lang="en-US" sz="4000" dirty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of congestion at network and application </a:t>
            </a:r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layers</a:t>
            </a:r>
          </a:p>
          <a:p>
            <a:pPr marL="1181100" lvl="1" eaLnBrk="1" hangingPunct="1"/>
            <a: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  <a:t>Impact of congestion on scalability</a:t>
            </a:r>
            <a:br>
              <a:rPr lang="en-US" sz="4000" dirty="0" smtClean="0">
                <a:solidFill>
                  <a:srgbClr val="FFFF00"/>
                </a:solidFill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Novel 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application-aware congestion control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mechanism</a:t>
            </a:r>
            <a:b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/>
            </a:r>
            <a:b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</a:b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723900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Evaluation </a:t>
            </a:r>
            <a:r>
              <a:rPr lang="en-US" sz="4000" dirty="0">
                <a:latin typeface="Gill Sans" charset="0"/>
                <a:ea typeface="ヒラギノ角ゴ ProN W3" charset="0"/>
                <a:cs typeface="ヒラギノ角ゴ ProN W3" charset="0"/>
              </a:rPr>
              <a:t>of congestion control </a:t>
            </a:r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mechanism</a:t>
            </a: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  <a:p>
            <a:pPr marL="1181100" lvl="1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Able to effectively scale the network</a:t>
            </a:r>
          </a:p>
          <a:p>
            <a:pPr marL="1181100" lvl="1" eaLnBrk="1" hangingPunct="1"/>
            <a:r>
              <a:rPr lang="en-US" sz="4000" dirty="0" smtClean="0">
                <a:latin typeface="Gill Sans" charset="0"/>
                <a:ea typeface="ヒラギノ角ゴ ProN W3" charset="0"/>
                <a:cs typeface="ヒラギノ角ゴ ProN W3" charset="0"/>
              </a:rPr>
              <a:t>Improve system throughput up to 27%</a:t>
            </a:r>
            <a:endParaRPr lang="en-US" sz="4000" dirty="0">
              <a:latin typeface="Gill Sans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31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1B6AF"/>
      </a:accent1>
      <a:accent2>
        <a:srgbClr val="333399"/>
      </a:accent2>
      <a:accent3>
        <a:srgbClr val="AAAAAA"/>
      </a:accent3>
      <a:accent4>
        <a:srgbClr val="DADADA"/>
      </a:accent4>
      <a:accent5>
        <a:srgbClr val="D5D7D4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>
                <a:alpha val="84999"/>
              </a:srgbClr>
            </a:gs>
            <a:gs pos="100000">
              <a:srgbClr val="0B3280">
                <a:alpha val="84999"/>
              </a:srgbClr>
            </a:gs>
          </a:gsLst>
          <a:lin ang="5400000" scaled="1"/>
        </a:gra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9653</TotalTime>
  <Pages>0</Pages>
  <Words>3669</Words>
  <Characters>0</Characters>
  <Application>Microsoft Macintosh PowerPoint</Application>
  <PresentationFormat>Custom</PresentationFormat>
  <Lines>0</Lines>
  <Paragraphs>517</Paragraphs>
  <Slides>27</Slides>
  <Notes>25</Notes>
  <HiddenSlides>3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On-Chip Networks from a Networking Perspective:  Congestion and Scalability in  Many-Core Interconnects</vt:lpstr>
      <vt:lpstr>What is the On-Chip Network?</vt:lpstr>
      <vt:lpstr>What is the On-Chip Network?</vt:lpstr>
      <vt:lpstr>Networking Challenges</vt:lpstr>
      <vt:lpstr>Can We Apply Traditional Solutions? (1)</vt:lpstr>
      <vt:lpstr>Can We Apply Traditional Solutions? (2)</vt:lpstr>
      <vt:lpstr>Traffic and Congestion</vt:lpstr>
      <vt:lpstr>Traffic and Congestion</vt:lpstr>
      <vt:lpstr>Outline</vt:lpstr>
      <vt:lpstr>Congestion and Scalability Study</vt:lpstr>
      <vt:lpstr>Congestion at the Network Level</vt:lpstr>
      <vt:lpstr>Congestion at the Application Level</vt:lpstr>
      <vt:lpstr>Impact of Congestion on Scalability</vt:lpstr>
      <vt:lpstr>Summary of Congestion Study</vt:lpstr>
      <vt:lpstr>Outline</vt:lpstr>
      <vt:lpstr>Developing a Congestion Controller</vt:lpstr>
      <vt:lpstr>Need For Application Awareness</vt:lpstr>
      <vt:lpstr>Instructions-Per-Packet (IPP)</vt:lpstr>
      <vt:lpstr>Instructions-Per-Packet (IPP)</vt:lpstr>
      <vt:lpstr>Outline</vt:lpstr>
      <vt:lpstr>Evaluation of Improved Efficiency</vt:lpstr>
      <vt:lpstr>Evaluation of Improved Scalability</vt:lpstr>
      <vt:lpstr>Summary of Study, Results, and Conclusions</vt:lpstr>
      <vt:lpstr>Discussion</vt:lpstr>
      <vt:lpstr>Low-Complexity &amp; Area-Efficient Controller</vt:lpstr>
      <vt:lpstr>Evaluation of Fairness</vt:lpstr>
      <vt:lpstr>Breakdown by Workload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On-Chip Networks: What Kind of Congestion Control Do We Need?</dc:title>
  <dc:subject/>
  <dc:creator/>
  <cp:keywords/>
  <dc:description/>
  <cp:lastModifiedBy>George</cp:lastModifiedBy>
  <cp:revision>348</cp:revision>
  <cp:lastPrinted>2012-08-10T17:16:09Z</cp:lastPrinted>
  <dcterms:created xsi:type="dcterms:W3CDTF">2011-02-18T18:42:46Z</dcterms:created>
  <dcterms:modified xsi:type="dcterms:W3CDTF">2012-08-27T22:00:21Z</dcterms:modified>
</cp:coreProperties>
</file>