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4.xml" ContentType="application/vnd.openxmlformats-officedocument.presentationml.tags+xml"/>
  <Override PartName="/ppt/notesSlides/notesSlide1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tags/tag15.xml" ContentType="application/vnd.openxmlformats-officedocument.presentationml.tags+xml"/>
  <Override PartName="/ppt/notesSlides/notesSlide1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tags/tag16.xml" ContentType="application/vnd.openxmlformats-officedocument.presentationml.tags+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tags/tag17.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700" r:id="rId2"/>
  </p:sldMasterIdLst>
  <p:notesMasterIdLst>
    <p:notesMasterId r:id="rId28"/>
  </p:notesMasterIdLst>
  <p:handoutMasterIdLst>
    <p:handoutMasterId r:id="rId29"/>
  </p:handoutMasterIdLst>
  <p:sldIdLst>
    <p:sldId id="318" r:id="rId3"/>
    <p:sldId id="490" r:id="rId4"/>
    <p:sldId id="455" r:id="rId5"/>
    <p:sldId id="458" r:id="rId6"/>
    <p:sldId id="510" r:id="rId7"/>
    <p:sldId id="488" r:id="rId8"/>
    <p:sldId id="462" r:id="rId9"/>
    <p:sldId id="504" r:id="rId10"/>
    <p:sldId id="503" r:id="rId11"/>
    <p:sldId id="506" r:id="rId12"/>
    <p:sldId id="507" r:id="rId13"/>
    <p:sldId id="461" r:id="rId14"/>
    <p:sldId id="513" r:id="rId15"/>
    <p:sldId id="481" r:id="rId16"/>
    <p:sldId id="464" r:id="rId17"/>
    <p:sldId id="491" r:id="rId18"/>
    <p:sldId id="467" r:id="rId19"/>
    <p:sldId id="468" r:id="rId20"/>
    <p:sldId id="494" r:id="rId21"/>
    <p:sldId id="511" r:id="rId22"/>
    <p:sldId id="498" r:id="rId23"/>
    <p:sldId id="496" r:id="rId24"/>
    <p:sldId id="482" r:id="rId25"/>
    <p:sldId id="495" r:id="rId26"/>
    <p:sldId id="50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ning" id="{6222B154-588D-4F6F-86F7-10EB4244CFCB}">
          <p14:sldIdLst>
            <p14:sldId id="318"/>
            <p14:sldId id="490"/>
            <p14:sldId id="455"/>
            <p14:sldId id="458"/>
            <p14:sldId id="510"/>
            <p14:sldId id="488"/>
            <p14:sldId id="462"/>
            <p14:sldId id="504"/>
            <p14:sldId id="503"/>
            <p14:sldId id="506"/>
            <p14:sldId id="507"/>
            <p14:sldId id="461"/>
            <p14:sldId id="513"/>
            <p14:sldId id="481"/>
            <p14:sldId id="464"/>
            <p14:sldId id="491"/>
            <p14:sldId id="467"/>
            <p14:sldId id="468"/>
            <p14:sldId id="494"/>
            <p14:sldId id="511"/>
            <p14:sldId id="498"/>
            <p14:sldId id="496"/>
            <p14:sldId id="482"/>
            <p14:sldId id="495"/>
            <p14:sldId id="5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EEBF7"/>
    <a:srgbClr val="008000"/>
    <a:srgbClr val="FFFFFF"/>
    <a:srgbClr val="70AD47"/>
    <a:srgbClr val="ED7D31"/>
    <a:srgbClr val="FF9900"/>
    <a:srgbClr val="CE8340"/>
    <a:srgbClr val="A68520"/>
    <a:srgbClr val="DC6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77872" autoAdjust="0"/>
  </p:normalViewPr>
  <p:slideViewPr>
    <p:cSldViewPr>
      <p:cViewPr varScale="1">
        <p:scale>
          <a:sx n="69" d="100"/>
          <a:sy n="69" d="100"/>
        </p:scale>
        <p:origin x="2160" y="72"/>
      </p:cViewPr>
      <p:guideLst>
        <p:guide orient="horz" pos="2160"/>
        <p:guide pos="2880"/>
      </p:guideLst>
    </p:cSldViewPr>
  </p:slideViewPr>
  <p:outlineViewPr>
    <p:cViewPr>
      <p:scale>
        <a:sx n="33" d="100"/>
        <a:sy n="33" d="100"/>
      </p:scale>
      <p:origin x="0" y="-1901"/>
    </p:cViewPr>
  </p:outlineViewPr>
  <p:notesTextViewPr>
    <p:cViewPr>
      <p:scale>
        <a:sx n="3" d="2"/>
        <a:sy n="3" d="2"/>
      </p:scale>
      <p:origin x="0" y="0"/>
    </p:cViewPr>
  </p:notesTextViewPr>
  <p:sorterViewPr>
    <p:cViewPr>
      <p:scale>
        <a:sx n="100" d="100"/>
        <a:sy n="100" d="100"/>
      </p:scale>
      <p:origin x="0" y="-1790"/>
    </p:cViewPr>
  </p:sorterViewPr>
  <p:notesViewPr>
    <p:cSldViewPr>
      <p:cViewPr>
        <p:scale>
          <a:sx n="150" d="100"/>
          <a:sy n="150" d="100"/>
        </p:scale>
        <p:origin x="672"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xiyuex\Google%20Drive\NOC\Manuscript\NOCS2016\Figures%20(1)\Resul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xiyuex\Google%20Drive\NOC\Manuscript\ICCD2016\nocslowdowncamera\figures\Result.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xiyuex\Google%20Drive\NOC\Manuscript\ICCD2016\nocslowdowncamera\figures\Result.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xiyuex\Google%20Drive\NOC\Manuscript\ICCD2016\nocslowdowncamera\figures\Result.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xiyuex\Google%20Drive\NOC\Manuscript\ICCD2016\nocslowdowncamera\figures\Result.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3.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43271556120986"/>
          <c:y val="5.318645574288227E-2"/>
          <c:w val="0.81912877079792334"/>
          <c:h val="0.78354605368911745"/>
        </c:manualLayout>
      </c:layout>
      <c:barChart>
        <c:barDir val="col"/>
        <c:grouping val="clustered"/>
        <c:varyColors val="0"/>
        <c:ser>
          <c:idx val="0"/>
          <c:order val="0"/>
          <c:tx>
            <c:strRef>
              <c:f>Motivation!$A$2</c:f>
              <c:strCache>
                <c:ptCount val="1"/>
                <c:pt idx="0">
                  <c:v>Slowdown</c:v>
                </c:pt>
              </c:strCache>
            </c:strRef>
          </c:tx>
          <c:spPr>
            <a:solidFill>
              <a:srgbClr val="FFC000"/>
            </a:solidFill>
            <a:ln w="12700">
              <a:solidFill>
                <a:schemeClr val="tx1"/>
              </a:solidFill>
            </a:ln>
            <a:effectLst/>
          </c:spPr>
          <c:invertIfNegative val="0"/>
          <c:cat>
            <c:strRef>
              <c:f>Motivation!$B$1:$E$1</c:f>
              <c:strCache>
                <c:ptCount val="4"/>
                <c:pt idx="0">
                  <c:v>lbm</c:v>
                </c:pt>
                <c:pt idx="1">
                  <c:v>leslie3d</c:v>
                </c:pt>
                <c:pt idx="2">
                  <c:v>mcf</c:v>
                </c:pt>
                <c:pt idx="3">
                  <c:v>GemsFDTD</c:v>
                </c:pt>
              </c:strCache>
            </c:strRef>
          </c:cat>
          <c:val>
            <c:numRef>
              <c:f>Motivation!$B$2:$E$2</c:f>
              <c:numCache>
                <c:formatCode>General</c:formatCode>
                <c:ptCount val="4"/>
                <c:pt idx="0">
                  <c:v>1.9039999999999999</c:v>
                </c:pt>
                <c:pt idx="1">
                  <c:v>2.6219999999999999</c:v>
                </c:pt>
                <c:pt idx="2">
                  <c:v>1.865</c:v>
                </c:pt>
                <c:pt idx="3">
                  <c:v>1.5449999999999999</c:v>
                </c:pt>
              </c:numCache>
            </c:numRef>
          </c:val>
        </c:ser>
        <c:dLbls>
          <c:showLegendKey val="0"/>
          <c:showVal val="0"/>
          <c:showCatName val="0"/>
          <c:showSerName val="0"/>
          <c:showPercent val="0"/>
          <c:showBubbleSize val="0"/>
        </c:dLbls>
        <c:gapWidth val="219"/>
        <c:overlap val="-27"/>
        <c:axId val="390422448"/>
        <c:axId val="390422840"/>
      </c:barChart>
      <c:catAx>
        <c:axId val="39042244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1"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390422840"/>
        <c:crosses val="autoZero"/>
        <c:auto val="1"/>
        <c:lblAlgn val="ctr"/>
        <c:lblOffset val="100"/>
        <c:noMultiLvlLbl val="0"/>
      </c:catAx>
      <c:valAx>
        <c:axId val="390422840"/>
        <c:scaling>
          <c:orientation val="minMax"/>
        </c:scaling>
        <c:delete val="0"/>
        <c:axPos val="l"/>
        <c:title>
          <c:tx>
            <c:rich>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b="1" dirty="0" smtClean="0"/>
                  <a:t>Slowdown</a:t>
                </a:r>
                <a:endParaRPr lang="en-US" b="1" dirty="0"/>
              </a:p>
            </c:rich>
          </c:tx>
          <c:layout>
            <c:manualLayout>
              <c:xMode val="edge"/>
              <c:yMode val="edge"/>
              <c:x val="2.8857981180300061E-2"/>
              <c:y val="0.15585467004492007"/>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390422448"/>
        <c:crosses val="autoZero"/>
        <c:crossBetween val="between"/>
        <c:majorUnit val="1"/>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2000">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32369887710393"/>
          <c:y val="0.13541938591953068"/>
          <c:w val="0.7280037522047712"/>
          <c:h val="0.72645819193218442"/>
        </c:manualLayout>
      </c:layout>
      <c:barChart>
        <c:barDir val="col"/>
        <c:grouping val="clustered"/>
        <c:varyColors val="0"/>
        <c:ser>
          <c:idx val="0"/>
          <c:order val="0"/>
          <c:tx>
            <c:strRef>
              <c:f>Motivation!$A$2</c:f>
              <c:strCache>
                <c:ptCount val="1"/>
                <c:pt idx="0">
                  <c:v>Slowdown</c:v>
                </c:pt>
              </c:strCache>
            </c:strRef>
          </c:tx>
          <c:spPr>
            <a:solidFill>
              <a:schemeClr val="bg1">
                <a:lumMod val="85000"/>
              </a:schemeClr>
            </a:solidFill>
            <a:ln w="9525">
              <a:solidFill>
                <a:schemeClr val="tx1"/>
              </a:solidFill>
            </a:ln>
            <a:effectLst/>
          </c:spPr>
          <c:invertIfNegative val="0"/>
          <c:cat>
            <c:strRef>
              <c:f>Motivation!$B$1:$E$1</c:f>
              <c:strCache>
                <c:ptCount val="4"/>
                <c:pt idx="0">
                  <c:v>lbm</c:v>
                </c:pt>
                <c:pt idx="1">
                  <c:v>leslie3d</c:v>
                </c:pt>
                <c:pt idx="2">
                  <c:v>mcf</c:v>
                </c:pt>
                <c:pt idx="3">
                  <c:v>GemsFDTD</c:v>
                </c:pt>
              </c:strCache>
            </c:strRef>
          </c:cat>
          <c:val>
            <c:numRef>
              <c:f>Motivation!$B$2:$E$2</c:f>
              <c:numCache>
                <c:formatCode>General</c:formatCode>
                <c:ptCount val="4"/>
                <c:pt idx="0">
                  <c:v>1.9039999999999999</c:v>
                </c:pt>
                <c:pt idx="1">
                  <c:v>2.6219999999999999</c:v>
                </c:pt>
                <c:pt idx="2">
                  <c:v>1.865</c:v>
                </c:pt>
                <c:pt idx="3">
                  <c:v>1.5449999999999999</c:v>
                </c:pt>
              </c:numCache>
            </c:numRef>
          </c:val>
          <c:extLst xmlns:c16r2="http://schemas.microsoft.com/office/drawing/2015/06/chart">
            <c:ext xmlns:c16="http://schemas.microsoft.com/office/drawing/2014/chart" uri="{C3380CC4-5D6E-409C-BE32-E72D297353CC}">
              <c16:uniqueId val="{00000000-2709-46C9-AEDC-2F7A8598F54B}"/>
            </c:ext>
          </c:extLst>
        </c:ser>
        <c:dLbls>
          <c:showLegendKey val="0"/>
          <c:showVal val="0"/>
          <c:showCatName val="0"/>
          <c:showSerName val="0"/>
          <c:showPercent val="0"/>
          <c:showBubbleSize val="0"/>
        </c:dLbls>
        <c:gapWidth val="219"/>
        <c:overlap val="-27"/>
        <c:axId val="388891064"/>
        <c:axId val="388891456"/>
      </c:barChart>
      <c:lineChart>
        <c:grouping val="standard"/>
        <c:varyColors val="0"/>
        <c:ser>
          <c:idx val="1"/>
          <c:order val="1"/>
          <c:tx>
            <c:strRef>
              <c:f>Motivation!$A$3</c:f>
              <c:strCache>
                <c:ptCount val="1"/>
                <c:pt idx="0">
                  <c:v>Network Intensity</c:v>
                </c:pt>
              </c:strCache>
            </c:strRef>
          </c:tx>
          <c:spPr>
            <a:ln w="28575" cap="rnd">
              <a:solidFill>
                <a:schemeClr val="accent5">
                  <a:lumMod val="75000"/>
                </a:schemeClr>
              </a:solidFill>
              <a:round/>
            </a:ln>
            <a:effectLst/>
          </c:spPr>
          <c:marker>
            <c:symbol val="circle"/>
            <c:size val="7"/>
            <c:spPr>
              <a:solidFill>
                <a:schemeClr val="accent5">
                  <a:lumMod val="20000"/>
                  <a:lumOff val="80000"/>
                </a:schemeClr>
              </a:solidFill>
              <a:ln w="19050">
                <a:solidFill>
                  <a:schemeClr val="accent5">
                    <a:lumMod val="75000"/>
                  </a:schemeClr>
                </a:solidFill>
              </a:ln>
              <a:effectLst/>
            </c:spPr>
          </c:marker>
          <c:cat>
            <c:strRef>
              <c:f>Motivation!$B$1:$E$1</c:f>
              <c:strCache>
                <c:ptCount val="4"/>
                <c:pt idx="0">
                  <c:v>lbm</c:v>
                </c:pt>
                <c:pt idx="1">
                  <c:v>leslie3d</c:v>
                </c:pt>
                <c:pt idx="2">
                  <c:v>mcf</c:v>
                </c:pt>
                <c:pt idx="3">
                  <c:v>GemsFDTD</c:v>
                </c:pt>
              </c:strCache>
            </c:strRef>
          </c:cat>
          <c:val>
            <c:numRef>
              <c:f>Motivation!$B$3:$E$3</c:f>
              <c:numCache>
                <c:formatCode>General</c:formatCode>
                <c:ptCount val="4"/>
                <c:pt idx="0">
                  <c:v>53.543999999999997</c:v>
                </c:pt>
                <c:pt idx="1">
                  <c:v>67.123000000000005</c:v>
                </c:pt>
                <c:pt idx="2">
                  <c:v>91.057000000000002</c:v>
                </c:pt>
                <c:pt idx="3">
                  <c:v>109.72499999999999</c:v>
                </c:pt>
              </c:numCache>
            </c:numRef>
          </c:val>
          <c:smooth val="0"/>
          <c:extLst xmlns:c16r2="http://schemas.microsoft.com/office/drawing/2015/06/chart">
            <c:ext xmlns:c16="http://schemas.microsoft.com/office/drawing/2014/chart" uri="{C3380CC4-5D6E-409C-BE32-E72D297353CC}">
              <c16:uniqueId val="{00000001-2709-46C9-AEDC-2F7A8598F54B}"/>
            </c:ext>
          </c:extLst>
        </c:ser>
        <c:dLbls>
          <c:showLegendKey val="0"/>
          <c:showVal val="0"/>
          <c:showCatName val="0"/>
          <c:showSerName val="0"/>
          <c:showPercent val="0"/>
          <c:showBubbleSize val="0"/>
        </c:dLbls>
        <c:marker val="1"/>
        <c:smooth val="0"/>
        <c:axId val="388892240"/>
        <c:axId val="388891848"/>
      </c:lineChart>
      <c:catAx>
        <c:axId val="388891064"/>
        <c:scaling>
          <c:orientation val="minMax"/>
        </c:scaling>
        <c:delete val="0"/>
        <c:axPos val="b"/>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endParaRPr lang="en-US"/>
          </a:p>
        </c:txPr>
        <c:crossAx val="388891456"/>
        <c:crosses val="autoZero"/>
        <c:auto val="1"/>
        <c:lblAlgn val="ctr"/>
        <c:lblOffset val="100"/>
        <c:noMultiLvlLbl val="0"/>
      </c:catAx>
      <c:valAx>
        <c:axId val="388891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r>
                  <a:rPr lang="en-US"/>
                  <a:t>Slowdown</a:t>
                </a:r>
              </a:p>
            </c:rich>
          </c:tx>
          <c:layout>
            <c:manualLayout>
              <c:xMode val="edge"/>
              <c:yMode val="edge"/>
              <c:x val="2.6871306862043315E-3"/>
              <c:y val="0.2544845609492839"/>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endParaRPr lang="en-US"/>
            </a:p>
          </c:txPr>
        </c:title>
        <c:numFmt formatCode="#,##0.0"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endParaRPr lang="en-US"/>
          </a:p>
        </c:txPr>
        <c:crossAx val="388891064"/>
        <c:crosses val="autoZero"/>
        <c:crossBetween val="between"/>
        <c:majorUnit val="0.5"/>
      </c:valAx>
      <c:valAx>
        <c:axId val="388891848"/>
        <c:scaling>
          <c:orientation val="minMax"/>
        </c:scaling>
        <c:delete val="0"/>
        <c:axPos val="r"/>
        <c:title>
          <c:tx>
            <c:rich>
              <a:bodyPr rot="-5400000" spcFirstLastPara="1" vertOverflow="ellipsis" vert="horz" wrap="square" anchor="ctr" anchorCtr="1"/>
              <a:lstStyle/>
              <a:p>
                <a:pPr algn="ct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r>
                  <a:rPr lang="en-US"/>
                  <a:t>Network Intensity (MPKI)</a:t>
                </a:r>
              </a:p>
            </c:rich>
          </c:tx>
          <c:layout>
            <c:manualLayout>
              <c:xMode val="edge"/>
              <c:yMode val="edge"/>
              <c:x val="0.92232842552434957"/>
              <c:y val="0.11748776231844123"/>
            </c:manualLayout>
          </c:layout>
          <c:overlay val="0"/>
          <c:spPr>
            <a:noFill/>
            <a:ln>
              <a:noFill/>
            </a:ln>
            <a:effectLst/>
          </c:spPr>
          <c:txPr>
            <a:bodyPr rot="-5400000" spcFirstLastPara="1" vertOverflow="ellipsis" vert="horz" wrap="square" anchor="ctr" anchorCtr="1"/>
            <a:lstStyle/>
            <a:p>
              <a:pPr algn="ct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endParaRPr lang="en-US"/>
            </a:p>
          </c:txPr>
        </c:title>
        <c:numFmt formatCode="General" sourceLinked="1"/>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endParaRPr lang="en-US"/>
          </a:p>
        </c:txPr>
        <c:crossAx val="388892240"/>
        <c:crosses val="max"/>
        <c:crossBetween val="between"/>
      </c:valAx>
      <c:catAx>
        <c:axId val="388892240"/>
        <c:scaling>
          <c:orientation val="minMax"/>
        </c:scaling>
        <c:delete val="1"/>
        <c:axPos val="b"/>
        <c:numFmt formatCode="General" sourceLinked="1"/>
        <c:majorTickMark val="out"/>
        <c:minorTickMark val="none"/>
        <c:tickLblPos val="nextTo"/>
        <c:crossAx val="388891848"/>
        <c:crosses val="autoZero"/>
        <c:auto val="1"/>
        <c:lblAlgn val="ctr"/>
        <c:lblOffset val="100"/>
        <c:noMultiLvlLbl val="0"/>
      </c:catAx>
      <c:spPr>
        <a:noFill/>
        <a:ln w="12700">
          <a:solidFill>
            <a:schemeClr val="tx1"/>
          </a:solidFill>
        </a:ln>
        <a:effectLst/>
      </c:spPr>
    </c:plotArea>
    <c:legend>
      <c:legendPos val="r"/>
      <c:layout>
        <c:manualLayout>
          <c:xMode val="edge"/>
          <c:yMode val="edge"/>
          <c:x val="0.20645128465801693"/>
          <c:y val="7.5660570729177675E-3"/>
          <c:w val="0.57962490718559978"/>
          <c:h val="0.13344372511142016"/>
        </c:manualLayout>
      </c:layout>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Georgia" panose="02040502050405020303" pitchFamily="18"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sz="1050">
          <a:solidFill>
            <a:sysClr val="windowText" lastClr="000000"/>
          </a:solidFill>
          <a:latin typeface="Georgia" panose="02040502050405020303" pitchFamily="18" charset="0"/>
          <a:cs typeface="Arial" panose="020B0604020202020204" pitchFamily="34" charset="0"/>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0786158098602"/>
          <c:y val="0.13185804772757467"/>
          <c:w val="0.83792900525317326"/>
          <c:h val="0.52958720832913286"/>
        </c:manualLayout>
      </c:layout>
      <c:barChart>
        <c:barDir val="col"/>
        <c:grouping val="clustered"/>
        <c:varyColors val="0"/>
        <c:ser>
          <c:idx val="0"/>
          <c:order val="0"/>
          <c:tx>
            <c:strRef>
              <c:f>ErrorRate_updated!$C$1:$E$1</c:f>
              <c:strCache>
                <c:ptCount val="1"/>
                <c:pt idx="0">
                  <c:v>4x4</c:v>
                </c:pt>
              </c:strCache>
            </c:strRef>
          </c:tx>
          <c:spPr>
            <a:solidFill>
              <a:schemeClr val="accent5">
                <a:lumMod val="75000"/>
              </a:schemeClr>
            </a:solidFill>
            <a:ln>
              <a:solidFill>
                <a:schemeClr val="tx1"/>
              </a:solidFill>
            </a:ln>
            <a:effectLst/>
          </c:spPr>
          <c:invertIfNegative val="0"/>
          <c:cat>
            <c:strRef>
              <c:f>ErrorRate_updated!$B$3:$B$33</c:f>
              <c:strCache>
                <c:ptCount val="31"/>
                <c:pt idx="0">
                  <c:v>perlbench</c:v>
                </c:pt>
                <c:pt idx="1">
                  <c:v>wrf</c:v>
                </c:pt>
                <c:pt idx="2">
                  <c:v>calculix</c:v>
                </c:pt>
                <c:pt idx="3">
                  <c:v>tonto</c:v>
                </c:pt>
                <c:pt idx="4">
                  <c:v>sjeng</c:v>
                </c:pt>
                <c:pt idx="5">
                  <c:v>gcc </c:v>
                </c:pt>
                <c:pt idx="6">
                  <c:v>gobmk</c:v>
                </c:pt>
                <c:pt idx="7">
                  <c:v>namd</c:v>
                </c:pt>
                <c:pt idx="8">
                  <c:v>dealII</c:v>
                </c:pt>
                <c:pt idx="9">
                  <c:v>povray</c:v>
                </c:pt>
                <c:pt idx="10">
                  <c:v>bzip2</c:v>
                </c:pt>
                <c:pt idx="11">
                  <c:v>gromacs</c:v>
                </c:pt>
                <c:pt idx="12">
                  <c:v>hmmer</c:v>
                </c:pt>
                <c:pt idx="13">
                  <c:v>astar</c:v>
                </c:pt>
                <c:pt idx="14">
                  <c:v>cactusADM</c:v>
                </c:pt>
                <c:pt idx="15">
                  <c:v>xalancbmk</c:v>
                </c:pt>
                <c:pt idx="16">
                  <c:v>h264ref</c:v>
                </c:pt>
                <c:pt idx="17">
                  <c:v>sphinx3</c:v>
                </c:pt>
                <c:pt idx="18">
                  <c:v>soplex</c:v>
                </c:pt>
                <c:pt idx="19">
                  <c:v>libquantum</c:v>
                </c:pt>
                <c:pt idx="20">
                  <c:v>omnetpp</c:v>
                </c:pt>
                <c:pt idx="21">
                  <c:v>lbm</c:v>
                </c:pt>
                <c:pt idx="22">
                  <c:v>milc</c:v>
                </c:pt>
                <c:pt idx="23">
                  <c:v>leslie3d</c:v>
                </c:pt>
                <c:pt idx="24">
                  <c:v>mcf</c:v>
                </c:pt>
                <c:pt idx="25">
                  <c:v>GemsFDTD</c:v>
                </c:pt>
                <c:pt idx="27">
                  <c:v>GMean - Low</c:v>
                </c:pt>
                <c:pt idx="28">
                  <c:v>GMean - Medium</c:v>
                </c:pt>
                <c:pt idx="29">
                  <c:v>GMean - High</c:v>
                </c:pt>
                <c:pt idx="30">
                  <c:v>GMean - ALL</c:v>
                </c:pt>
              </c:strCache>
            </c:strRef>
          </c:cat>
          <c:val>
            <c:numRef>
              <c:f>ErrorRate_updated!$C$3:$C$33</c:f>
              <c:numCache>
                <c:formatCode>General</c:formatCode>
                <c:ptCount val="31"/>
                <c:pt idx="0">
                  <c:v>1.66E-2</c:v>
                </c:pt>
                <c:pt idx="1">
                  <c:v>1.49E-2</c:v>
                </c:pt>
                <c:pt idx="2">
                  <c:v>4.0000000000000002E-4</c:v>
                </c:pt>
                <c:pt idx="3">
                  <c:v>6.1000000000000004E-3</c:v>
                </c:pt>
                <c:pt idx="4">
                  <c:v>3.3000000000000002E-2</c:v>
                </c:pt>
                <c:pt idx="5">
                  <c:v>2.3E-3</c:v>
                </c:pt>
                <c:pt idx="6">
                  <c:v>5.0999999999999997E-2</c:v>
                </c:pt>
                <c:pt idx="7">
                  <c:v>5.0000000000000001E-3</c:v>
                </c:pt>
                <c:pt idx="8">
                  <c:v>7.3000000000000001E-3</c:v>
                </c:pt>
                <c:pt idx="9">
                  <c:v>1.9E-3</c:v>
                </c:pt>
                <c:pt idx="10">
                  <c:v>8.0999999999999996E-3</c:v>
                </c:pt>
                <c:pt idx="11">
                  <c:v>8.0999999999999996E-3</c:v>
                </c:pt>
                <c:pt idx="12">
                  <c:v>1.6999999999999999E-3</c:v>
                </c:pt>
                <c:pt idx="13">
                  <c:v>8.6E-3</c:v>
                </c:pt>
                <c:pt idx="14">
                  <c:v>4.7999999999999996E-3</c:v>
                </c:pt>
                <c:pt idx="15">
                  <c:v>5.91E-2</c:v>
                </c:pt>
                <c:pt idx="16">
                  <c:v>2.9100000000000001E-2</c:v>
                </c:pt>
                <c:pt idx="17">
                  <c:v>1.9400000000000001E-2</c:v>
                </c:pt>
                <c:pt idx="18">
                  <c:v>7.9899999999999999E-2</c:v>
                </c:pt>
                <c:pt idx="19">
                  <c:v>4.4400000000000002E-2</c:v>
                </c:pt>
                <c:pt idx="20">
                  <c:v>8.0999999999999996E-3</c:v>
                </c:pt>
                <c:pt idx="21">
                  <c:v>6.1899999999999997E-2</c:v>
                </c:pt>
                <c:pt idx="22">
                  <c:v>4.7500000000000001E-2</c:v>
                </c:pt>
                <c:pt idx="23">
                  <c:v>1.77E-2</c:v>
                </c:pt>
                <c:pt idx="24">
                  <c:v>0.1021</c:v>
                </c:pt>
                <c:pt idx="25">
                  <c:v>5.2299999999999999E-2</c:v>
                </c:pt>
                <c:pt idx="27">
                  <c:v>1.1299999999999999E-2</c:v>
                </c:pt>
                <c:pt idx="28">
                  <c:v>2.3800000000000002E-2</c:v>
                </c:pt>
                <c:pt idx="29">
                  <c:v>6.6299999999999998E-2</c:v>
                </c:pt>
                <c:pt idx="30">
                  <c:v>2.6100000000000002E-2</c:v>
                </c:pt>
              </c:numCache>
            </c:numRef>
          </c:val>
          <c:extLst xmlns:c16r2="http://schemas.microsoft.com/office/drawing/2015/06/chart">
            <c:ext xmlns:c16="http://schemas.microsoft.com/office/drawing/2014/chart" uri="{C3380CC4-5D6E-409C-BE32-E72D297353CC}">
              <c16:uniqueId val="{00000000-D740-4283-935F-2D01FD8CDEBC}"/>
            </c:ext>
          </c:extLst>
        </c:ser>
        <c:ser>
          <c:idx val="1"/>
          <c:order val="1"/>
          <c:tx>
            <c:strRef>
              <c:f>ErrorRate_updated!$F$1:$H$1</c:f>
              <c:strCache>
                <c:ptCount val="1"/>
                <c:pt idx="0">
                  <c:v>8x8</c:v>
                </c:pt>
              </c:strCache>
            </c:strRef>
          </c:tx>
          <c:spPr>
            <a:solidFill>
              <a:srgbClr val="FDFDCF"/>
            </a:solidFill>
            <a:ln>
              <a:solidFill>
                <a:schemeClr val="tx1"/>
              </a:solidFill>
            </a:ln>
            <a:effectLst/>
          </c:spPr>
          <c:invertIfNegative val="0"/>
          <c:val>
            <c:numRef>
              <c:f>ErrorRate_updated!$F$3:$F$33</c:f>
              <c:numCache>
                <c:formatCode>General</c:formatCode>
                <c:ptCount val="31"/>
                <c:pt idx="0">
                  <c:v>2.2000000000000001E-3</c:v>
                </c:pt>
                <c:pt idx="1">
                  <c:v>6.7999999999999996E-3</c:v>
                </c:pt>
                <c:pt idx="2">
                  <c:v>2.3999999999999998E-3</c:v>
                </c:pt>
                <c:pt idx="3">
                  <c:v>4.7999999999999996E-3</c:v>
                </c:pt>
                <c:pt idx="4">
                  <c:v>5.4000000000000003E-3</c:v>
                </c:pt>
                <c:pt idx="5">
                  <c:v>3.8E-3</c:v>
                </c:pt>
                <c:pt idx="6">
                  <c:v>6.1000000000000004E-3</c:v>
                </c:pt>
                <c:pt idx="7">
                  <c:v>8.2000000000000007E-3</c:v>
                </c:pt>
                <c:pt idx="8">
                  <c:v>1.8200000000000001E-2</c:v>
                </c:pt>
                <c:pt idx="9">
                  <c:v>9.4999999999999998E-3</c:v>
                </c:pt>
                <c:pt idx="10">
                  <c:v>1.3299999999999999E-2</c:v>
                </c:pt>
                <c:pt idx="11">
                  <c:v>4.4699999999999997E-2</c:v>
                </c:pt>
                <c:pt idx="12">
                  <c:v>4.9500000000000002E-2</c:v>
                </c:pt>
                <c:pt idx="13">
                  <c:v>3.5799999999999998E-2</c:v>
                </c:pt>
                <c:pt idx="14">
                  <c:v>6.4699999999999994E-2</c:v>
                </c:pt>
                <c:pt idx="15">
                  <c:v>2.6200000000000001E-2</c:v>
                </c:pt>
                <c:pt idx="16">
                  <c:v>2.5999999999999999E-2</c:v>
                </c:pt>
                <c:pt idx="17">
                  <c:v>5.67E-2</c:v>
                </c:pt>
                <c:pt idx="18">
                  <c:v>3.0200000000000001E-2</c:v>
                </c:pt>
                <c:pt idx="19">
                  <c:v>3.8899999999999997E-2</c:v>
                </c:pt>
                <c:pt idx="20">
                  <c:v>1.03E-2</c:v>
                </c:pt>
                <c:pt idx="21">
                  <c:v>3.3799999999999997E-2</c:v>
                </c:pt>
                <c:pt idx="22">
                  <c:v>8.4099999999999994E-2</c:v>
                </c:pt>
                <c:pt idx="23">
                  <c:v>3.0700000000000002E-2</c:v>
                </c:pt>
                <c:pt idx="24">
                  <c:v>9.6100000000000005E-2</c:v>
                </c:pt>
                <c:pt idx="25">
                  <c:v>0.31669999999999998</c:v>
                </c:pt>
                <c:pt idx="27">
                  <c:v>2.2499999999999999E-2</c:v>
                </c:pt>
                <c:pt idx="28">
                  <c:v>4.3200000000000002E-2</c:v>
                </c:pt>
                <c:pt idx="29">
                  <c:v>7.5999999999999998E-2</c:v>
                </c:pt>
                <c:pt idx="30">
                  <c:v>4.19E-2</c:v>
                </c:pt>
              </c:numCache>
            </c:numRef>
          </c:val>
          <c:extLst xmlns:c16r2="http://schemas.microsoft.com/office/drawing/2015/06/chart">
            <c:ext xmlns:c16="http://schemas.microsoft.com/office/drawing/2014/chart" uri="{C3380CC4-5D6E-409C-BE32-E72D297353CC}">
              <c16:uniqueId val="{00000001-D740-4283-935F-2D01FD8CDEBC}"/>
            </c:ext>
          </c:extLst>
        </c:ser>
        <c:dLbls>
          <c:showLegendKey val="0"/>
          <c:showVal val="0"/>
          <c:showCatName val="0"/>
          <c:showSerName val="0"/>
          <c:showPercent val="0"/>
          <c:showBubbleSize val="0"/>
        </c:dLbls>
        <c:gapWidth val="67"/>
        <c:overlap val="-27"/>
        <c:axId val="392368608"/>
        <c:axId val="392369000"/>
      </c:barChart>
      <c:catAx>
        <c:axId val="392368608"/>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2700000" spcFirstLastPara="1" vertOverflow="ellipsis"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369000"/>
        <c:crosses val="autoZero"/>
        <c:auto val="1"/>
        <c:lblAlgn val="ctr"/>
        <c:lblOffset val="50"/>
        <c:noMultiLvlLbl val="0"/>
      </c:catAx>
      <c:valAx>
        <c:axId val="392369000"/>
        <c:scaling>
          <c:orientation val="minMax"/>
          <c:max val="0.15000000000000002"/>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Georgia" panose="02040502050405020303" pitchFamily="18" charset="0"/>
                    <a:ea typeface="+mn-ea"/>
                    <a:cs typeface="Arial" panose="020B0604020202020204" pitchFamily="34" charset="0"/>
                  </a:defRPr>
                </a:pPr>
                <a:r>
                  <a:rPr lang="en-US" dirty="0">
                    <a:solidFill>
                      <a:schemeClr val="tx1"/>
                    </a:solidFill>
                  </a:rPr>
                  <a:t>Slowdown</a:t>
                </a:r>
              </a:p>
              <a:p>
                <a:pPr>
                  <a:defRPr/>
                </a:pPr>
                <a:r>
                  <a:rPr lang="en-US" dirty="0">
                    <a:solidFill>
                      <a:schemeClr val="tx1"/>
                    </a:solidFill>
                  </a:rPr>
                  <a:t>Estimation</a:t>
                </a:r>
              </a:p>
              <a:p>
                <a:pPr>
                  <a:defRPr/>
                </a:pPr>
                <a:r>
                  <a:rPr lang="en-US" dirty="0">
                    <a:solidFill>
                      <a:schemeClr val="tx1"/>
                    </a:solidFill>
                  </a:rPr>
                  <a:t>Error</a:t>
                </a:r>
              </a:p>
            </c:rich>
          </c:tx>
          <c:layout>
            <c:manualLayout>
              <c:xMode val="edge"/>
              <c:yMode val="edge"/>
              <c:x val="6.7715592182234256E-4"/>
              <c:y val="0.29665469818607326"/>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Georgia" panose="02040502050405020303" pitchFamily="18"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Georgia" panose="02040502050405020303" pitchFamily="18" charset="0"/>
                <a:ea typeface="+mn-ea"/>
                <a:cs typeface="Arial" panose="020B0604020202020204" pitchFamily="34" charset="0"/>
              </a:defRPr>
            </a:pPr>
            <a:endParaRPr lang="en-US"/>
          </a:p>
        </c:txPr>
        <c:crossAx val="392368608"/>
        <c:crosses val="autoZero"/>
        <c:crossBetween val="between"/>
        <c:majorUnit val="5.000000000000001E-2"/>
      </c:valAx>
      <c:spPr>
        <a:noFill/>
        <a:ln>
          <a:solidFill>
            <a:schemeClr val="tx1"/>
          </a:solidFill>
        </a:ln>
        <a:effectLst/>
      </c:spPr>
    </c:plotArea>
    <c:legend>
      <c:legendPos val="r"/>
      <c:layout>
        <c:manualLayout>
          <c:xMode val="edge"/>
          <c:yMode val="edge"/>
          <c:x val="0.13544843080680721"/>
          <c:y val="0.13246824866677534"/>
          <c:w val="0.10382368520039612"/>
          <c:h val="0.1729688835207118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sz="1400">
          <a:latin typeface="Georgia" panose="02040502050405020303" pitchFamily="18" charset="0"/>
          <a:cs typeface="Arial" panose="020B0604020202020204" pitchFamily="34" charset="0"/>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000325296221628"/>
          <c:y val="5.3772091014556572E-2"/>
          <c:w val="0.72514714415362369"/>
          <c:h val="0.7359139831301130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1-4CBB-4E6D-8DEF-7E21D2B28402}"/>
              </c:ext>
            </c:extLst>
          </c:dPt>
          <c:dPt>
            <c:idx val="1"/>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3-4CBB-4E6D-8DEF-7E21D2B28402}"/>
              </c:ext>
            </c:extLst>
          </c:dPt>
          <c:dPt>
            <c:idx val="2"/>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5-4CBB-4E6D-8DEF-7E21D2B28402}"/>
              </c:ext>
            </c:extLst>
          </c:dPt>
          <c:dPt>
            <c:idx val="3"/>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7-4CBB-4E6D-8DEF-7E21D2B28402}"/>
              </c:ext>
            </c:extLst>
          </c:dPt>
          <c:dPt>
            <c:idx val="4"/>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9-4CBB-4E6D-8DEF-7E21D2B28402}"/>
              </c:ext>
            </c:extLst>
          </c:dPt>
          <c:dPt>
            <c:idx val="5"/>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B-4CBB-4E6D-8DEF-7E21D2B28402}"/>
              </c:ext>
            </c:extLst>
          </c:dPt>
          <c:cat>
            <c:multiLvlStrRef>
              <c:f>'SourceThrottling (2)'!$C$2:$H$3</c:f>
              <c:multiLvlStrCache>
                <c:ptCount val="6"/>
                <c:lvl>
                  <c:pt idx="0">
                    <c:v>NoST</c:v>
                  </c:pt>
                  <c:pt idx="1">
                    <c:v>HAT</c:v>
                  </c:pt>
                  <c:pt idx="2">
                    <c:v>FAST</c:v>
                  </c:pt>
                  <c:pt idx="3">
                    <c:v>NoST</c:v>
                  </c:pt>
                  <c:pt idx="4">
                    <c:v>HAT</c:v>
                  </c:pt>
                  <c:pt idx="5">
                    <c:v>FAST</c:v>
                  </c:pt>
                </c:lvl>
                <c:lvl>
                  <c:pt idx="0">
                    <c:v>4×4</c:v>
                  </c:pt>
                  <c:pt idx="3">
                    <c:v>8×8</c:v>
                  </c:pt>
                </c:lvl>
              </c:multiLvlStrCache>
            </c:multiLvlStrRef>
          </c:cat>
          <c:val>
            <c:numRef>
              <c:f>'SourceThrottling (2)'!$C$9:$H$9</c:f>
              <c:numCache>
                <c:formatCode>General</c:formatCode>
                <c:ptCount val="6"/>
                <c:pt idx="0">
                  <c:v>1</c:v>
                </c:pt>
                <c:pt idx="1">
                  <c:v>1.02</c:v>
                </c:pt>
                <c:pt idx="2">
                  <c:v>1.03</c:v>
                </c:pt>
                <c:pt idx="3">
                  <c:v>1</c:v>
                </c:pt>
                <c:pt idx="4">
                  <c:v>1.04</c:v>
                </c:pt>
                <c:pt idx="5">
                  <c:v>1.05</c:v>
                </c:pt>
              </c:numCache>
            </c:numRef>
          </c:val>
          <c:extLst xmlns:c16r2="http://schemas.microsoft.com/office/drawing/2015/06/chart">
            <c:ext xmlns:c16="http://schemas.microsoft.com/office/drawing/2014/chart" uri="{C3380CC4-5D6E-409C-BE32-E72D297353CC}">
              <c16:uniqueId val="{0000000C-4CBB-4E6D-8DEF-7E21D2B28402}"/>
            </c:ext>
          </c:extLst>
        </c:ser>
        <c:dLbls>
          <c:showLegendKey val="0"/>
          <c:showVal val="0"/>
          <c:showCatName val="0"/>
          <c:showSerName val="0"/>
          <c:showPercent val="0"/>
          <c:showBubbleSize val="0"/>
        </c:dLbls>
        <c:gapWidth val="100"/>
        <c:axId val="392369784"/>
        <c:axId val="392990368"/>
      </c:barChart>
      <c:catAx>
        <c:axId val="39236978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990368"/>
        <c:crosses val="autoZero"/>
        <c:auto val="1"/>
        <c:lblAlgn val="ctr"/>
        <c:lblOffset val="100"/>
        <c:noMultiLvlLbl val="0"/>
      </c:catAx>
      <c:valAx>
        <c:axId val="392990368"/>
        <c:scaling>
          <c:orientation val="minMax"/>
          <c:max val="1.1000000000000001"/>
          <c:min val="0.9"/>
        </c:scaling>
        <c:delete val="0"/>
        <c:axPos val="l"/>
        <c:title>
          <c:tx>
            <c:rich>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r>
                  <a:rPr lang="en-US"/>
                  <a:t>Normalized</a:t>
                </a:r>
                <a:br>
                  <a:rPr lang="en-US"/>
                </a:br>
                <a:r>
                  <a:rPr lang="en-US"/>
                  <a:t>Weighted Speedup</a:t>
                </a:r>
              </a:p>
            </c:rich>
          </c:tx>
          <c:layout>
            <c:manualLayout>
              <c:xMode val="edge"/>
              <c:yMode val="edge"/>
              <c:x val="2.9107781800680146E-2"/>
              <c:y val="0.22201607611548557"/>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title>
        <c:numFmt formatCode="#,##0.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369784"/>
        <c:crosses val="autoZero"/>
        <c:crossBetween val="between"/>
        <c:majorUnit val="5.000000000000001E-2"/>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Georgia" panose="02040502050405020303" pitchFamily="18" charset="0"/>
          <a:cs typeface="Arial" panose="020B0604020202020204" pitchFamily="34" charset="0"/>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1-4CBB-4E6D-8DEF-7E21D2B28402}"/>
              </c:ext>
            </c:extLst>
          </c:dPt>
          <c:dPt>
            <c:idx val="1"/>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3-4CBB-4E6D-8DEF-7E21D2B28402}"/>
              </c:ext>
            </c:extLst>
          </c:dPt>
          <c:dPt>
            <c:idx val="2"/>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5-4CBB-4E6D-8DEF-7E21D2B28402}"/>
              </c:ext>
            </c:extLst>
          </c:dPt>
          <c:dPt>
            <c:idx val="3"/>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7-4CBB-4E6D-8DEF-7E21D2B28402}"/>
              </c:ext>
            </c:extLst>
          </c:dPt>
          <c:dPt>
            <c:idx val="4"/>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9-4CBB-4E6D-8DEF-7E21D2B28402}"/>
              </c:ext>
            </c:extLst>
          </c:dPt>
          <c:dPt>
            <c:idx val="5"/>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B-4CBB-4E6D-8DEF-7E21D2B28402}"/>
              </c:ext>
            </c:extLst>
          </c:dPt>
          <c:cat>
            <c:multiLvlStrRef>
              <c:f>'SourceThrottling (2)'!$C$2:$H$3</c:f>
              <c:multiLvlStrCache>
                <c:ptCount val="6"/>
                <c:lvl>
                  <c:pt idx="0">
                    <c:v>NoST</c:v>
                  </c:pt>
                  <c:pt idx="1">
                    <c:v>HAT</c:v>
                  </c:pt>
                  <c:pt idx="2">
                    <c:v>FAST</c:v>
                  </c:pt>
                  <c:pt idx="3">
                    <c:v>NoST</c:v>
                  </c:pt>
                  <c:pt idx="4">
                    <c:v>HAT</c:v>
                  </c:pt>
                  <c:pt idx="5">
                    <c:v>FAST</c:v>
                  </c:pt>
                </c:lvl>
                <c:lvl>
                  <c:pt idx="0">
                    <c:v>4×4</c:v>
                  </c:pt>
                  <c:pt idx="3">
                    <c:v>8×8</c:v>
                  </c:pt>
                </c:lvl>
              </c:multiLvlStrCache>
            </c:multiLvlStrRef>
          </c:cat>
          <c:val>
            <c:numRef>
              <c:f>'SourceThrottling (2)'!$C$10:$H$10</c:f>
              <c:numCache>
                <c:formatCode>General</c:formatCode>
                <c:ptCount val="6"/>
                <c:pt idx="0">
                  <c:v>1</c:v>
                </c:pt>
                <c:pt idx="1">
                  <c:v>0.98</c:v>
                </c:pt>
                <c:pt idx="2">
                  <c:v>1.02</c:v>
                </c:pt>
                <c:pt idx="3">
                  <c:v>1</c:v>
                </c:pt>
                <c:pt idx="4">
                  <c:v>0.95</c:v>
                </c:pt>
                <c:pt idx="5">
                  <c:v>1.05</c:v>
                </c:pt>
              </c:numCache>
            </c:numRef>
          </c:val>
          <c:extLst xmlns:c16r2="http://schemas.microsoft.com/office/drawing/2015/06/chart">
            <c:ext xmlns:c16="http://schemas.microsoft.com/office/drawing/2014/chart" uri="{C3380CC4-5D6E-409C-BE32-E72D297353CC}">
              <c16:uniqueId val="{0000000C-4CBB-4E6D-8DEF-7E21D2B28402}"/>
            </c:ext>
          </c:extLst>
        </c:ser>
        <c:dLbls>
          <c:showLegendKey val="0"/>
          <c:showVal val="0"/>
          <c:showCatName val="0"/>
          <c:showSerName val="0"/>
          <c:showPercent val="0"/>
          <c:showBubbleSize val="0"/>
        </c:dLbls>
        <c:gapWidth val="100"/>
        <c:axId val="392991152"/>
        <c:axId val="392991544"/>
      </c:barChart>
      <c:catAx>
        <c:axId val="3929911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991544"/>
        <c:crosses val="autoZero"/>
        <c:auto val="1"/>
        <c:lblAlgn val="ctr"/>
        <c:lblOffset val="100"/>
        <c:noMultiLvlLbl val="0"/>
      </c:catAx>
      <c:valAx>
        <c:axId val="392991544"/>
        <c:scaling>
          <c:orientation val="minMax"/>
          <c:max val="1.1000000000000001"/>
          <c:min val="0.9"/>
        </c:scaling>
        <c:delete val="0"/>
        <c:axPos val="l"/>
        <c:title>
          <c:tx>
            <c:rich>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r>
                  <a:rPr lang="en-US"/>
                  <a:t>Normalized</a:t>
                </a:r>
                <a:br>
                  <a:rPr lang="en-US"/>
                </a:br>
                <a:r>
                  <a:rPr lang="en-US"/>
                  <a:t>Weighted Speedup</a:t>
                </a:r>
              </a:p>
            </c:rich>
          </c:tx>
          <c:layout>
            <c:manualLayout>
              <c:xMode val="edge"/>
              <c:yMode val="edge"/>
              <c:x val="3.8560245814016528E-2"/>
              <c:y val="0.20780295970518739"/>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title>
        <c:numFmt formatCode="#,##0.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991152"/>
        <c:crosses val="autoZero"/>
        <c:crossBetween val="between"/>
        <c:majorUnit val="5.000000000000001E-2"/>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Georgia" panose="02040502050405020303" pitchFamily="18" charset="0"/>
          <a:cs typeface="Arial" panose="020B0604020202020204" pitchFamily="34" charset="0"/>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1-4CBB-4E6D-8DEF-7E21D2B28402}"/>
              </c:ext>
            </c:extLst>
          </c:dPt>
          <c:dPt>
            <c:idx val="1"/>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3-4CBB-4E6D-8DEF-7E21D2B28402}"/>
              </c:ext>
            </c:extLst>
          </c:dPt>
          <c:dPt>
            <c:idx val="2"/>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5-4CBB-4E6D-8DEF-7E21D2B28402}"/>
              </c:ext>
            </c:extLst>
          </c:dPt>
          <c:dPt>
            <c:idx val="3"/>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7-4CBB-4E6D-8DEF-7E21D2B28402}"/>
              </c:ext>
            </c:extLst>
          </c:dPt>
          <c:dPt>
            <c:idx val="4"/>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9-4CBB-4E6D-8DEF-7E21D2B28402}"/>
              </c:ext>
            </c:extLst>
          </c:dPt>
          <c:dPt>
            <c:idx val="5"/>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B-4CBB-4E6D-8DEF-7E21D2B28402}"/>
              </c:ext>
            </c:extLst>
          </c:dPt>
          <c:cat>
            <c:multiLvlStrRef>
              <c:f>'SourceThrottling (2)'!$C$2:$H$3</c:f>
              <c:multiLvlStrCache>
                <c:ptCount val="6"/>
                <c:lvl>
                  <c:pt idx="0">
                    <c:v>NoST</c:v>
                  </c:pt>
                  <c:pt idx="1">
                    <c:v>HAT</c:v>
                  </c:pt>
                  <c:pt idx="2">
                    <c:v>FAST</c:v>
                  </c:pt>
                  <c:pt idx="3">
                    <c:v>NoST</c:v>
                  </c:pt>
                  <c:pt idx="4">
                    <c:v>HAT</c:v>
                  </c:pt>
                  <c:pt idx="5">
                    <c:v>FAST</c:v>
                  </c:pt>
                </c:lvl>
                <c:lvl>
                  <c:pt idx="0">
                    <c:v>4×4</c:v>
                  </c:pt>
                  <c:pt idx="3">
                    <c:v>8×8</c:v>
                  </c:pt>
                </c:lvl>
              </c:multiLvlStrCache>
            </c:multiLvlStrRef>
          </c:cat>
          <c:val>
            <c:numRef>
              <c:f>'SourceThrottling (2)'!$C$5:$H$5</c:f>
              <c:numCache>
                <c:formatCode>General</c:formatCode>
                <c:ptCount val="6"/>
                <c:pt idx="0">
                  <c:v>1</c:v>
                </c:pt>
                <c:pt idx="1">
                  <c:v>0.98</c:v>
                </c:pt>
                <c:pt idx="2">
                  <c:v>0.91500000000000004</c:v>
                </c:pt>
                <c:pt idx="3">
                  <c:v>1</c:v>
                </c:pt>
                <c:pt idx="4">
                  <c:v>1.05</c:v>
                </c:pt>
                <c:pt idx="5">
                  <c:v>0.90500000000000003</c:v>
                </c:pt>
              </c:numCache>
            </c:numRef>
          </c:val>
          <c:extLst xmlns:c16r2="http://schemas.microsoft.com/office/drawing/2015/06/chart">
            <c:ext xmlns:c16="http://schemas.microsoft.com/office/drawing/2014/chart" uri="{C3380CC4-5D6E-409C-BE32-E72D297353CC}">
              <c16:uniqueId val="{0000000C-4CBB-4E6D-8DEF-7E21D2B28402}"/>
            </c:ext>
          </c:extLst>
        </c:ser>
        <c:dLbls>
          <c:showLegendKey val="0"/>
          <c:showVal val="0"/>
          <c:showCatName val="0"/>
          <c:showSerName val="0"/>
          <c:showPercent val="0"/>
          <c:showBubbleSize val="0"/>
        </c:dLbls>
        <c:gapWidth val="100"/>
        <c:axId val="392797856"/>
        <c:axId val="392798248"/>
      </c:barChart>
      <c:catAx>
        <c:axId val="3927978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798248"/>
        <c:crosses val="autoZero"/>
        <c:auto val="1"/>
        <c:lblAlgn val="ctr"/>
        <c:lblOffset val="100"/>
        <c:noMultiLvlLbl val="0"/>
      </c:catAx>
      <c:valAx>
        <c:axId val="392798248"/>
        <c:scaling>
          <c:orientation val="minMax"/>
          <c:max val="1.1000000000000001"/>
          <c:min val="0.85000000000000009"/>
        </c:scaling>
        <c:delete val="0"/>
        <c:axPos val="l"/>
        <c:title>
          <c:tx>
            <c:rich>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r>
                  <a:rPr lang="en-US"/>
                  <a:t>Normalized</a:t>
                </a:r>
                <a:br>
                  <a:rPr lang="en-US"/>
                </a:br>
                <a:r>
                  <a:rPr lang="en-US"/>
                  <a:t>Unfairness</a:t>
                </a:r>
              </a:p>
            </c:rich>
          </c:tx>
          <c:layout>
            <c:manualLayout>
              <c:xMode val="edge"/>
              <c:yMode val="edge"/>
              <c:x val="1.7149096629724522E-2"/>
              <c:y val="0.3570884860008931"/>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title>
        <c:numFmt formatCode="#,##0.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797856"/>
        <c:crosses val="autoZero"/>
        <c:crossBetween val="between"/>
        <c:majorUnit val="5.000000000000001E-2"/>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Georgia" panose="02040502050405020303" pitchFamily="18" charset="0"/>
          <a:cs typeface="Arial" panose="020B0604020202020204" pitchFamily="34" charset="0"/>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898670195810509"/>
          <c:y val="5.4421709096852532E-2"/>
          <c:w val="0.75943095720491083"/>
          <c:h val="0.7281490035405371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1-4CBB-4E6D-8DEF-7E21D2B28402}"/>
              </c:ext>
            </c:extLst>
          </c:dPt>
          <c:dPt>
            <c:idx val="1"/>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3-4CBB-4E6D-8DEF-7E21D2B28402}"/>
              </c:ext>
            </c:extLst>
          </c:dPt>
          <c:dPt>
            <c:idx val="2"/>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5-4CBB-4E6D-8DEF-7E21D2B28402}"/>
              </c:ext>
            </c:extLst>
          </c:dPt>
          <c:dPt>
            <c:idx val="3"/>
            <c:invertIfNegative val="0"/>
            <c:bubble3D val="0"/>
            <c:spPr>
              <a:solidFill>
                <a:schemeClr val="tx1"/>
              </a:solidFill>
              <a:ln>
                <a:solidFill>
                  <a:schemeClr val="tx1"/>
                </a:solidFill>
              </a:ln>
              <a:effectLst/>
            </c:spPr>
            <c:extLst xmlns:c16r2="http://schemas.microsoft.com/office/drawing/2015/06/chart">
              <c:ext xmlns:c16="http://schemas.microsoft.com/office/drawing/2014/chart" uri="{C3380CC4-5D6E-409C-BE32-E72D297353CC}">
                <c16:uniqueId val="{00000007-4CBB-4E6D-8DEF-7E21D2B28402}"/>
              </c:ext>
            </c:extLst>
          </c:dPt>
          <c:dPt>
            <c:idx val="4"/>
            <c:invertIfNegative val="0"/>
            <c:bubble3D val="0"/>
            <c:spPr>
              <a:solidFill>
                <a:schemeClr val="accent4">
                  <a:lumMod val="40000"/>
                  <a:lumOff val="60000"/>
                </a:schemeClr>
              </a:solidFill>
              <a:ln>
                <a:solidFill>
                  <a:schemeClr val="tx1"/>
                </a:solidFill>
              </a:ln>
              <a:effectLst/>
            </c:spPr>
            <c:extLst xmlns:c16r2="http://schemas.microsoft.com/office/drawing/2015/06/chart">
              <c:ext xmlns:c16="http://schemas.microsoft.com/office/drawing/2014/chart" uri="{C3380CC4-5D6E-409C-BE32-E72D297353CC}">
                <c16:uniqueId val="{00000009-4CBB-4E6D-8DEF-7E21D2B28402}"/>
              </c:ext>
            </c:extLst>
          </c:dPt>
          <c:dPt>
            <c:idx val="5"/>
            <c:invertIfNegative val="0"/>
            <c:bubble3D val="0"/>
            <c:spPr>
              <a:solidFill>
                <a:schemeClr val="accent5">
                  <a:lumMod val="75000"/>
                </a:schemeClr>
              </a:solidFill>
              <a:ln>
                <a:solidFill>
                  <a:schemeClr val="tx1"/>
                </a:solidFill>
              </a:ln>
              <a:effectLst/>
            </c:spPr>
            <c:extLst xmlns:c16r2="http://schemas.microsoft.com/office/drawing/2015/06/chart">
              <c:ext xmlns:c16="http://schemas.microsoft.com/office/drawing/2014/chart" uri="{C3380CC4-5D6E-409C-BE32-E72D297353CC}">
                <c16:uniqueId val="{0000000B-4CBB-4E6D-8DEF-7E21D2B28402}"/>
              </c:ext>
            </c:extLst>
          </c:dPt>
          <c:cat>
            <c:multiLvlStrRef>
              <c:f>'SourceThrottling (2)'!$C$2:$H$3</c:f>
              <c:multiLvlStrCache>
                <c:ptCount val="6"/>
                <c:lvl>
                  <c:pt idx="0">
                    <c:v>NoST</c:v>
                  </c:pt>
                  <c:pt idx="1">
                    <c:v>HAT</c:v>
                  </c:pt>
                  <c:pt idx="2">
                    <c:v>FAST</c:v>
                  </c:pt>
                  <c:pt idx="3">
                    <c:v>NoST</c:v>
                  </c:pt>
                  <c:pt idx="4">
                    <c:v>HAT</c:v>
                  </c:pt>
                  <c:pt idx="5">
                    <c:v>FAST</c:v>
                  </c:pt>
                </c:lvl>
                <c:lvl>
                  <c:pt idx="0">
                    <c:v>4×4</c:v>
                  </c:pt>
                  <c:pt idx="3">
                    <c:v>8×8</c:v>
                  </c:pt>
                </c:lvl>
              </c:multiLvlStrCache>
            </c:multiLvlStrRef>
          </c:cat>
          <c:val>
            <c:numRef>
              <c:f>'SourceThrottling (2)'!$C$4:$H$4</c:f>
              <c:numCache>
                <c:formatCode>General</c:formatCode>
                <c:ptCount val="6"/>
                <c:pt idx="0">
                  <c:v>1</c:v>
                </c:pt>
                <c:pt idx="1">
                  <c:v>0.95</c:v>
                </c:pt>
                <c:pt idx="2">
                  <c:v>0.93799999999999994</c:v>
                </c:pt>
                <c:pt idx="3">
                  <c:v>1</c:v>
                </c:pt>
                <c:pt idx="4">
                  <c:v>0.96</c:v>
                </c:pt>
                <c:pt idx="5">
                  <c:v>0.95299999999999996</c:v>
                </c:pt>
              </c:numCache>
            </c:numRef>
          </c:val>
          <c:extLst xmlns:c16r2="http://schemas.microsoft.com/office/drawing/2015/06/chart">
            <c:ext xmlns:c16="http://schemas.microsoft.com/office/drawing/2014/chart" uri="{C3380CC4-5D6E-409C-BE32-E72D297353CC}">
              <c16:uniqueId val="{0000000C-4CBB-4E6D-8DEF-7E21D2B28402}"/>
            </c:ext>
          </c:extLst>
        </c:ser>
        <c:dLbls>
          <c:showLegendKey val="0"/>
          <c:showVal val="0"/>
          <c:showCatName val="0"/>
          <c:showSerName val="0"/>
          <c:showPercent val="0"/>
          <c:showBubbleSize val="0"/>
        </c:dLbls>
        <c:gapWidth val="100"/>
        <c:axId val="392799032"/>
        <c:axId val="392799424"/>
      </c:barChart>
      <c:catAx>
        <c:axId val="3927990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799424"/>
        <c:crosses val="autoZero"/>
        <c:auto val="1"/>
        <c:lblAlgn val="ctr"/>
        <c:lblOffset val="100"/>
        <c:noMultiLvlLbl val="0"/>
      </c:catAx>
      <c:valAx>
        <c:axId val="392799424"/>
        <c:scaling>
          <c:orientation val="minMax"/>
          <c:max val="1.1000000000000001"/>
          <c:min val="0.85000000000000009"/>
        </c:scaling>
        <c:delete val="0"/>
        <c:axPos val="l"/>
        <c:title>
          <c:tx>
            <c:rich>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r>
                  <a:rPr lang="en-US"/>
                  <a:t>Normalized</a:t>
                </a:r>
                <a:br>
                  <a:rPr lang="en-US"/>
                </a:br>
                <a:r>
                  <a:rPr lang="en-US"/>
                  <a:t>Unfairness</a:t>
                </a:r>
              </a:p>
            </c:rich>
          </c:tx>
          <c:layout>
            <c:manualLayout>
              <c:xMode val="edge"/>
              <c:yMode val="edge"/>
              <c:x val="2.1423316855655815E-2"/>
              <c:y val="0.30028578036021053"/>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title>
        <c:numFmt formatCode="#,##0.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799032"/>
        <c:crosses val="autoZero"/>
        <c:crossBetween val="between"/>
        <c:majorUnit val="5.000000000000001E-2"/>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Georgia" panose="02040502050405020303" pitchFamily="18" charset="0"/>
          <a:cs typeface="Arial" panose="020B0604020202020204" pitchFamily="34" charset="0"/>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237896701110423"/>
          <c:y val="4.1375292206245917E-2"/>
          <c:w val="0.81348850958365815"/>
          <c:h val="0.75931473803177119"/>
        </c:manualLayout>
      </c:layout>
      <c:areaChart>
        <c:grouping val="standard"/>
        <c:varyColors val="0"/>
        <c:ser>
          <c:idx val="1"/>
          <c:order val="1"/>
          <c:tx>
            <c:v>10%</c:v>
          </c:tx>
          <c:spPr>
            <a:pattFill prst="wdUpDiag">
              <a:fgClr>
                <a:schemeClr val="accent4">
                  <a:lumMod val="40000"/>
                  <a:lumOff val="60000"/>
                </a:schemeClr>
              </a:fgClr>
              <a:bgClr>
                <a:schemeClr val="accent4">
                  <a:lumMod val="75000"/>
                </a:schemeClr>
              </a:bgClr>
            </a:pattFill>
            <a:ln>
              <a:noFill/>
            </a:ln>
            <a:effectLst/>
          </c:spPr>
          <c:cat>
            <c:numRef>
              <c:f>ErrorDist_updated!$G$21:$G$42</c:f>
              <c:numCache>
                <c:formatCode>General</c:formatCode>
                <c:ptCount val="22"/>
                <c:pt idx="0">
                  <c:v>0</c:v>
                </c:pt>
                <c:pt idx="1">
                  <c:v>50</c:v>
                </c:pt>
                <c:pt idx="2">
                  <c:v>99</c:v>
                </c:pt>
                <c:pt idx="3">
                  <c:v>100</c:v>
                </c:pt>
                <c:pt idx="4">
                  <c:v>101</c:v>
                </c:pt>
                <c:pt idx="5">
                  <c:v>150</c:v>
                </c:pt>
                <c:pt idx="6">
                  <c:v>200</c:v>
                </c:pt>
                <c:pt idx="7">
                  <c:v>201</c:v>
                </c:pt>
                <c:pt idx="8">
                  <c:v>399</c:v>
                </c:pt>
                <c:pt idx="9">
                  <c:v>400</c:v>
                </c:pt>
                <c:pt idx="10">
                  <c:v>450</c:v>
                </c:pt>
                <c:pt idx="11">
                  <c:v>500</c:v>
                </c:pt>
                <c:pt idx="12">
                  <c:v>550</c:v>
                </c:pt>
                <c:pt idx="13">
                  <c:v>600</c:v>
                </c:pt>
                <c:pt idx="14">
                  <c:v>650</c:v>
                </c:pt>
                <c:pt idx="15">
                  <c:v>700</c:v>
                </c:pt>
                <c:pt idx="16">
                  <c:v>750</c:v>
                </c:pt>
                <c:pt idx="17">
                  <c:v>800</c:v>
                </c:pt>
                <c:pt idx="18">
                  <c:v>850</c:v>
                </c:pt>
                <c:pt idx="19">
                  <c:v>900</c:v>
                </c:pt>
                <c:pt idx="20">
                  <c:v>950</c:v>
                </c:pt>
                <c:pt idx="21">
                  <c:v>1000</c:v>
                </c:pt>
              </c:numCache>
            </c:numRef>
          </c:cat>
          <c:val>
            <c:numRef>
              <c:f>ErrorDist_updated!$H$21:$H$42</c:f>
              <c:numCache>
                <c:formatCode>General</c:formatCode>
                <c:ptCount val="22"/>
                <c:pt idx="0">
                  <c:v>0.41927083333333331</c:v>
                </c:pt>
                <c:pt idx="1">
                  <c:v>0.41927083333333331</c:v>
                </c:pt>
                <c:pt idx="2">
                  <c:v>0.24027777777777778</c:v>
                </c:pt>
                <c:pt idx="3">
                  <c:v>0.24027777777777778</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numCache>
            </c:numRef>
          </c:val>
          <c:extLst xmlns:c16r2="http://schemas.microsoft.com/office/drawing/2015/06/chart">
            <c:ext xmlns:c16="http://schemas.microsoft.com/office/drawing/2014/chart" uri="{C3380CC4-5D6E-409C-BE32-E72D297353CC}">
              <c16:uniqueId val="{00000001-2C18-416B-BA8E-1932848DA1D0}"/>
            </c:ext>
          </c:extLst>
        </c:ser>
        <c:ser>
          <c:idx val="2"/>
          <c:order val="2"/>
          <c:tx>
            <c:v>20%</c:v>
          </c:tx>
          <c:spPr>
            <a:solidFill>
              <a:schemeClr val="accent4">
                <a:lumMod val="40000"/>
                <a:lumOff val="60000"/>
              </a:schemeClr>
            </a:solidFill>
            <a:ln>
              <a:noFill/>
            </a:ln>
            <a:effectLst/>
          </c:spPr>
          <c:cat>
            <c:numRef>
              <c:f>ErrorDist_updated!$G$21:$G$42</c:f>
              <c:numCache>
                <c:formatCode>General</c:formatCode>
                <c:ptCount val="22"/>
                <c:pt idx="0">
                  <c:v>0</c:v>
                </c:pt>
                <c:pt idx="1">
                  <c:v>50</c:v>
                </c:pt>
                <c:pt idx="2">
                  <c:v>99</c:v>
                </c:pt>
                <c:pt idx="3">
                  <c:v>100</c:v>
                </c:pt>
                <c:pt idx="4">
                  <c:v>101</c:v>
                </c:pt>
                <c:pt idx="5">
                  <c:v>150</c:v>
                </c:pt>
                <c:pt idx="6">
                  <c:v>200</c:v>
                </c:pt>
                <c:pt idx="7">
                  <c:v>201</c:v>
                </c:pt>
                <c:pt idx="8">
                  <c:v>399</c:v>
                </c:pt>
                <c:pt idx="9">
                  <c:v>400</c:v>
                </c:pt>
                <c:pt idx="10">
                  <c:v>450</c:v>
                </c:pt>
                <c:pt idx="11">
                  <c:v>500</c:v>
                </c:pt>
                <c:pt idx="12">
                  <c:v>550</c:v>
                </c:pt>
                <c:pt idx="13">
                  <c:v>600</c:v>
                </c:pt>
                <c:pt idx="14">
                  <c:v>650</c:v>
                </c:pt>
                <c:pt idx="15">
                  <c:v>700</c:v>
                </c:pt>
                <c:pt idx="16">
                  <c:v>750</c:v>
                </c:pt>
                <c:pt idx="17">
                  <c:v>800</c:v>
                </c:pt>
                <c:pt idx="18">
                  <c:v>850</c:v>
                </c:pt>
                <c:pt idx="19">
                  <c:v>900</c:v>
                </c:pt>
                <c:pt idx="20">
                  <c:v>950</c:v>
                </c:pt>
                <c:pt idx="21">
                  <c:v>1000</c:v>
                </c:pt>
              </c:numCache>
            </c:numRef>
          </c:cat>
          <c:val>
            <c:numRef>
              <c:f>ErrorDist_updated!$I$21:$I$29</c:f>
              <c:numCache>
                <c:formatCode>General</c:formatCode>
                <c:ptCount val="9"/>
                <c:pt idx="0">
                  <c:v>0</c:v>
                </c:pt>
                <c:pt idx="1">
                  <c:v>0</c:v>
                </c:pt>
                <c:pt idx="2">
                  <c:v>0</c:v>
                </c:pt>
                <c:pt idx="3">
                  <c:v>0.24027777777777778</c:v>
                </c:pt>
                <c:pt idx="4">
                  <c:v>0.24027777777777778</c:v>
                </c:pt>
                <c:pt idx="5">
                  <c:v>0.11354166666666667</c:v>
                </c:pt>
                <c:pt idx="6">
                  <c:v>6.9965277777777779E-2</c:v>
                </c:pt>
                <c:pt idx="7">
                  <c:v>0</c:v>
                </c:pt>
                <c:pt idx="8">
                  <c:v>0</c:v>
                </c:pt>
              </c:numCache>
            </c:numRef>
          </c:val>
          <c:extLst xmlns:c16r2="http://schemas.microsoft.com/office/drawing/2015/06/chart">
            <c:ext xmlns:c16="http://schemas.microsoft.com/office/drawing/2014/chart" uri="{C3380CC4-5D6E-409C-BE32-E72D297353CC}">
              <c16:uniqueId val="{00000002-2C18-416B-BA8E-1932848DA1D0}"/>
            </c:ext>
          </c:extLst>
        </c:ser>
        <c:ser>
          <c:idx val="3"/>
          <c:order val="3"/>
          <c:tx>
            <c:v>40+%</c:v>
          </c:tx>
          <c:spPr>
            <a:solidFill>
              <a:srgbClr val="FF8F8F"/>
            </a:solidFill>
            <a:ln>
              <a:noFill/>
            </a:ln>
            <a:effectLst/>
          </c:spPr>
          <c:cat>
            <c:numRef>
              <c:f>ErrorDist_updated!$G$21:$G$42</c:f>
              <c:numCache>
                <c:formatCode>General</c:formatCode>
                <c:ptCount val="22"/>
                <c:pt idx="0">
                  <c:v>0</c:v>
                </c:pt>
                <c:pt idx="1">
                  <c:v>50</c:v>
                </c:pt>
                <c:pt idx="2">
                  <c:v>99</c:v>
                </c:pt>
                <c:pt idx="3">
                  <c:v>100</c:v>
                </c:pt>
                <c:pt idx="4">
                  <c:v>101</c:v>
                </c:pt>
                <c:pt idx="5">
                  <c:v>150</c:v>
                </c:pt>
                <c:pt idx="6">
                  <c:v>200</c:v>
                </c:pt>
                <c:pt idx="7">
                  <c:v>201</c:v>
                </c:pt>
                <c:pt idx="8">
                  <c:v>399</c:v>
                </c:pt>
                <c:pt idx="9">
                  <c:v>400</c:v>
                </c:pt>
                <c:pt idx="10">
                  <c:v>450</c:v>
                </c:pt>
                <c:pt idx="11">
                  <c:v>500</c:v>
                </c:pt>
                <c:pt idx="12">
                  <c:v>550</c:v>
                </c:pt>
                <c:pt idx="13">
                  <c:v>600</c:v>
                </c:pt>
                <c:pt idx="14">
                  <c:v>650</c:v>
                </c:pt>
                <c:pt idx="15">
                  <c:v>700</c:v>
                </c:pt>
                <c:pt idx="16">
                  <c:v>750</c:v>
                </c:pt>
                <c:pt idx="17">
                  <c:v>800</c:v>
                </c:pt>
                <c:pt idx="18">
                  <c:v>850</c:v>
                </c:pt>
                <c:pt idx="19">
                  <c:v>900</c:v>
                </c:pt>
                <c:pt idx="20">
                  <c:v>950</c:v>
                </c:pt>
                <c:pt idx="21">
                  <c:v>1000</c:v>
                </c:pt>
              </c:numCache>
            </c:numRef>
          </c:cat>
          <c:val>
            <c:numRef>
              <c:f>ErrorDist_updated!$J$21:$J$42</c:f>
              <c:numCache>
                <c:formatCode>General</c:formatCode>
                <c:ptCount val="22"/>
                <c:pt idx="0">
                  <c:v>0</c:v>
                </c:pt>
                <c:pt idx="1">
                  <c:v>0</c:v>
                </c:pt>
                <c:pt idx="3">
                  <c:v>0</c:v>
                </c:pt>
                <c:pt idx="4">
                  <c:v>0</c:v>
                </c:pt>
                <c:pt idx="5">
                  <c:v>0</c:v>
                </c:pt>
                <c:pt idx="6">
                  <c:v>0</c:v>
                </c:pt>
                <c:pt idx="7">
                  <c:v>0</c:v>
                </c:pt>
                <c:pt idx="8">
                  <c:v>0</c:v>
                </c:pt>
                <c:pt idx="9">
                  <c:v>2.7256944444444445E-2</c:v>
                </c:pt>
                <c:pt idx="10">
                  <c:v>2.3090277777777779E-2</c:v>
                </c:pt>
                <c:pt idx="11">
                  <c:v>1.5277777777777777E-2</c:v>
                </c:pt>
                <c:pt idx="12">
                  <c:v>1.1979166666666667E-2</c:v>
                </c:pt>
                <c:pt idx="13">
                  <c:v>3.8194444444444443E-3</c:v>
                </c:pt>
                <c:pt idx="14">
                  <c:v>1.7361111111111112E-4</c:v>
                </c:pt>
                <c:pt idx="15">
                  <c:v>0</c:v>
                </c:pt>
                <c:pt idx="16">
                  <c:v>0</c:v>
                </c:pt>
                <c:pt idx="17">
                  <c:v>3.4722222222222224E-4</c:v>
                </c:pt>
                <c:pt idx="18">
                  <c:v>5.2083333333333333E-4</c:v>
                </c:pt>
                <c:pt idx="19">
                  <c:v>1.7361111111111112E-4</c:v>
                </c:pt>
                <c:pt idx="20">
                  <c:v>0</c:v>
                </c:pt>
                <c:pt idx="21">
                  <c:v>3.4722222222222224E-4</c:v>
                </c:pt>
              </c:numCache>
            </c:numRef>
          </c:val>
          <c:extLst xmlns:c16r2="http://schemas.microsoft.com/office/drawing/2015/06/chart">
            <c:ext xmlns:c16="http://schemas.microsoft.com/office/drawing/2014/chart" uri="{C3380CC4-5D6E-409C-BE32-E72D297353CC}">
              <c16:uniqueId val="{00000003-2C18-416B-BA8E-1932848DA1D0}"/>
            </c:ext>
          </c:extLst>
        </c:ser>
        <c:dLbls>
          <c:showLegendKey val="0"/>
          <c:showVal val="0"/>
          <c:showCatName val="0"/>
          <c:showSerName val="0"/>
          <c:showPercent val="0"/>
          <c:showBubbleSize val="0"/>
        </c:dLbls>
        <c:axId val="393343640"/>
        <c:axId val="393343248"/>
      </c:areaChart>
      <c:scatterChart>
        <c:scatterStyle val="smoothMarker"/>
        <c:varyColors val="0"/>
        <c:ser>
          <c:idx val="0"/>
          <c:order val="0"/>
          <c:spPr>
            <a:ln w="19050" cap="rnd">
              <a:solidFill>
                <a:schemeClr val="accent5"/>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ErrorDist_updated!$E$2:$E$21</c:f>
              <c:numCache>
                <c:formatCode>General</c:formatCode>
                <c:ptCount val="20"/>
                <c:pt idx="0">
                  <c:v>0.05</c:v>
                </c:pt>
                <c:pt idx="1">
                  <c:v>0.1</c:v>
                </c:pt>
                <c:pt idx="2">
                  <c:v>0.15</c:v>
                </c:pt>
                <c:pt idx="3">
                  <c:v>0.2</c:v>
                </c:pt>
                <c:pt idx="4">
                  <c:v>0.25</c:v>
                </c:pt>
                <c:pt idx="5">
                  <c:v>0.3</c:v>
                </c:pt>
                <c:pt idx="6">
                  <c:v>0.35</c:v>
                </c:pt>
                <c:pt idx="7">
                  <c:v>0.4</c:v>
                </c:pt>
                <c:pt idx="8">
                  <c:v>0.45</c:v>
                </c:pt>
                <c:pt idx="9">
                  <c:v>0.5</c:v>
                </c:pt>
                <c:pt idx="10">
                  <c:v>0.55000000000000004</c:v>
                </c:pt>
                <c:pt idx="11">
                  <c:v>0.6</c:v>
                </c:pt>
                <c:pt idx="12">
                  <c:v>0.65</c:v>
                </c:pt>
                <c:pt idx="13">
                  <c:v>0.7</c:v>
                </c:pt>
                <c:pt idx="14">
                  <c:v>0.75</c:v>
                </c:pt>
                <c:pt idx="15">
                  <c:v>0.8</c:v>
                </c:pt>
                <c:pt idx="16">
                  <c:v>0.85</c:v>
                </c:pt>
                <c:pt idx="17">
                  <c:v>0.9</c:v>
                </c:pt>
                <c:pt idx="18">
                  <c:v>0.95</c:v>
                </c:pt>
                <c:pt idx="19">
                  <c:v>1</c:v>
                </c:pt>
              </c:numCache>
            </c:numRef>
          </c:xVal>
          <c:yVal>
            <c:numRef>
              <c:f>ErrorDist_updated!$D$2:$D$21</c:f>
              <c:numCache>
                <c:formatCode>General</c:formatCode>
                <c:ptCount val="20"/>
                <c:pt idx="0">
                  <c:v>0.41927083333333331</c:v>
                </c:pt>
                <c:pt idx="1">
                  <c:v>0.24027777777777778</c:v>
                </c:pt>
                <c:pt idx="2">
                  <c:v>0.11354166666666667</c:v>
                </c:pt>
                <c:pt idx="3">
                  <c:v>6.9965277777777779E-2</c:v>
                </c:pt>
                <c:pt idx="4">
                  <c:v>2.34375E-2</c:v>
                </c:pt>
                <c:pt idx="5">
                  <c:v>2.34375E-2</c:v>
                </c:pt>
                <c:pt idx="6">
                  <c:v>2.7083333333333334E-2</c:v>
                </c:pt>
                <c:pt idx="7">
                  <c:v>2.7256944444444445E-2</c:v>
                </c:pt>
                <c:pt idx="8">
                  <c:v>2.3090277777777779E-2</c:v>
                </c:pt>
                <c:pt idx="9">
                  <c:v>1.5277777777777777E-2</c:v>
                </c:pt>
                <c:pt idx="10">
                  <c:v>1.1979166666666667E-2</c:v>
                </c:pt>
                <c:pt idx="11">
                  <c:v>3.8194444444444443E-3</c:v>
                </c:pt>
                <c:pt idx="12">
                  <c:v>1.7361111111111112E-4</c:v>
                </c:pt>
                <c:pt idx="13">
                  <c:v>0</c:v>
                </c:pt>
                <c:pt idx="14">
                  <c:v>0</c:v>
                </c:pt>
                <c:pt idx="15">
                  <c:v>3.4722222222222224E-4</c:v>
                </c:pt>
                <c:pt idx="16">
                  <c:v>5.2083333333333333E-4</c:v>
                </c:pt>
                <c:pt idx="17">
                  <c:v>1.7361111111111112E-4</c:v>
                </c:pt>
                <c:pt idx="18">
                  <c:v>0</c:v>
                </c:pt>
                <c:pt idx="19">
                  <c:v>3.4722222222222224E-4</c:v>
                </c:pt>
              </c:numCache>
            </c:numRef>
          </c:yVal>
          <c:smooth val="1"/>
          <c:extLst xmlns:c16r2="http://schemas.microsoft.com/office/drawing/2015/06/chart">
            <c:ext xmlns:c16="http://schemas.microsoft.com/office/drawing/2014/chart" uri="{C3380CC4-5D6E-409C-BE32-E72D297353CC}">
              <c16:uniqueId val="{00000000-B6E3-4B5F-8A19-B676DF819776}"/>
            </c:ext>
          </c:extLst>
        </c:ser>
        <c:dLbls>
          <c:showLegendKey val="0"/>
          <c:showVal val="0"/>
          <c:showCatName val="0"/>
          <c:showSerName val="0"/>
          <c:showPercent val="0"/>
          <c:showBubbleSize val="0"/>
        </c:dLbls>
        <c:axId val="392836448"/>
        <c:axId val="393342856"/>
      </c:scatterChart>
      <c:valAx>
        <c:axId val="392836448"/>
        <c:scaling>
          <c:orientation val="minMax"/>
          <c:max val="1"/>
        </c:scaling>
        <c:delete val="0"/>
        <c:axPos val="b"/>
        <c:title>
          <c:tx>
            <c:rich>
              <a:bodyPr rot="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r>
                  <a:rPr lang="en-US"/>
                  <a:t>Slowdown Estimation Error (Binned)</a:t>
                </a:r>
              </a:p>
            </c:rich>
          </c:tx>
          <c:layout>
            <c:manualLayout>
              <c:xMode val="edge"/>
              <c:yMode val="edge"/>
              <c:x val="0.40617536440973645"/>
              <c:y val="0.9046383116218303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title>
        <c:numFmt formatCode="0%" sourceLinked="0"/>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3342856"/>
        <c:crosses val="autoZero"/>
        <c:crossBetween val="midCat"/>
        <c:majorUnit val="0.1"/>
      </c:valAx>
      <c:valAx>
        <c:axId val="393342856"/>
        <c:scaling>
          <c:orientation val="minMax"/>
          <c:max val="0.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r>
                  <a:rPr lang="en-US"/>
                  <a:t>Fraction of</a:t>
                </a:r>
                <a:br>
                  <a:rPr lang="en-US"/>
                </a:br>
                <a:r>
                  <a:rPr lang="en-US"/>
                  <a:t>Application Instances</a:t>
                </a:r>
              </a:p>
            </c:rich>
          </c:tx>
          <c:layout>
            <c:manualLayout>
              <c:xMode val="edge"/>
              <c:yMode val="edge"/>
              <c:x val="3.0657901290912854E-2"/>
              <c:y val="0.2647000025381340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title>
        <c:numFmt formatCode="0%" sourceLinked="0"/>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Georgia" panose="02040502050405020303" pitchFamily="18" charset="0"/>
                <a:ea typeface="+mn-ea"/>
                <a:cs typeface="Arial" panose="020B0604020202020204" pitchFamily="34" charset="0"/>
              </a:defRPr>
            </a:pPr>
            <a:endParaRPr lang="en-US"/>
          </a:p>
        </c:txPr>
        <c:crossAx val="392836448"/>
        <c:crosses val="autoZero"/>
        <c:crossBetween val="midCat"/>
        <c:majorUnit val="0.1"/>
      </c:valAx>
      <c:valAx>
        <c:axId val="393343248"/>
        <c:scaling>
          <c:orientation val="minMax"/>
          <c:max val="0.5"/>
        </c:scaling>
        <c:delete val="1"/>
        <c:axPos val="r"/>
        <c:numFmt formatCode="General" sourceLinked="1"/>
        <c:majorTickMark val="out"/>
        <c:minorTickMark val="none"/>
        <c:tickLblPos val="nextTo"/>
        <c:crossAx val="393343640"/>
        <c:crosses val="max"/>
        <c:crossBetween val="between"/>
      </c:valAx>
      <c:dateAx>
        <c:axId val="393343640"/>
        <c:scaling>
          <c:orientation val="minMax"/>
        </c:scaling>
        <c:delete val="1"/>
        <c:axPos val="t"/>
        <c:numFmt formatCode="General" sourceLinked="1"/>
        <c:majorTickMark val="out"/>
        <c:minorTickMark val="none"/>
        <c:tickLblPos val="nextTo"/>
        <c:crossAx val="393343248"/>
        <c:crosses val="max"/>
        <c:auto val="0"/>
        <c:lblOffset val="100"/>
        <c:baseTimeUnit val="days"/>
        <c:majorUnit val="1"/>
        <c:majorTimeUnit val="years"/>
        <c:minorUnit val="1"/>
      </c:dateAx>
      <c:spPr>
        <a:solidFill>
          <a:schemeClr val="bg1"/>
        </a:solidFill>
        <a:ln w="12700">
          <a:solidFill>
            <a:schemeClr val="tx1"/>
          </a:solidFill>
        </a:ln>
        <a:effectLst/>
      </c:spPr>
    </c:plotArea>
    <c:plotVisOnly val="1"/>
    <c:dispBlanksAs val="gap"/>
    <c:showDLblsOverMax val="0"/>
  </c:chart>
  <c:spPr>
    <a:noFill/>
    <a:ln w="9525" cap="flat" cmpd="sng" algn="ctr">
      <a:noFill/>
      <a:round/>
    </a:ln>
    <a:effectLst/>
  </c:spPr>
  <c:txPr>
    <a:bodyPr/>
    <a:lstStyle/>
    <a:p>
      <a:pPr>
        <a:defRPr sz="1400">
          <a:solidFill>
            <a:schemeClr val="tx1"/>
          </a:solidFill>
          <a:latin typeface="Georgia" panose="02040502050405020303" pitchFamily="18" charset="0"/>
          <a:cs typeface="Arial" panose="020B0604020202020204" pitchFamily="34"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0.1065</cdr:x>
      <cdr:y>0.61737</cdr:y>
    </cdr:from>
    <cdr:to>
      <cdr:x>0.1786</cdr:x>
      <cdr:y>0.61737</cdr:y>
    </cdr:to>
    <cdr:cxnSp macro="">
      <cdr:nvCxnSpPr>
        <cdr:cNvPr id="3" name="Straight Connector 2"/>
        <cdr:cNvCxnSpPr/>
      </cdr:nvCxnSpPr>
      <cdr:spPr>
        <a:xfrm xmlns:a="http://schemas.openxmlformats.org/drawingml/2006/main">
          <a:off x="456457" y="1040579"/>
          <a:ext cx="309015"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0.2349</cdr:x>
      <cdr:y>0.61737</cdr:y>
    </cdr:from>
    <cdr:to>
      <cdr:x>0.35931</cdr:x>
      <cdr:y>0.61737</cdr:y>
    </cdr:to>
    <cdr:cxnSp macro="">
      <cdr:nvCxnSpPr>
        <cdr:cNvPr id="7" name="Straight Connector 6"/>
        <cdr:cNvCxnSpPr/>
      </cdr:nvCxnSpPr>
      <cdr:spPr>
        <a:xfrm xmlns:a="http://schemas.openxmlformats.org/drawingml/2006/main">
          <a:off x="1004160" y="1040579"/>
          <a:ext cx="531843"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0.7823</cdr:x>
      <cdr:y>0.61737</cdr:y>
    </cdr:from>
    <cdr:to>
      <cdr:x>0.8526</cdr:x>
      <cdr:y>0.61737</cdr:y>
    </cdr:to>
    <cdr:cxnSp macro="">
      <cdr:nvCxnSpPr>
        <cdr:cNvPr id="17" name="Straight Connector 16"/>
        <cdr:cNvCxnSpPr/>
      </cdr:nvCxnSpPr>
      <cdr:spPr>
        <a:xfrm xmlns:a="http://schemas.openxmlformats.org/drawingml/2006/main">
          <a:off x="3344211" y="1040579"/>
          <a:ext cx="300493"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0.41638</cdr:x>
      <cdr:y>0.61718</cdr:y>
    </cdr:from>
    <cdr:to>
      <cdr:x>0.54079</cdr:x>
      <cdr:y>0.61718</cdr:y>
    </cdr:to>
    <cdr:cxnSp macro="">
      <cdr:nvCxnSpPr>
        <cdr:cNvPr id="26" name="Straight Connector 25"/>
        <cdr:cNvCxnSpPr/>
      </cdr:nvCxnSpPr>
      <cdr:spPr>
        <a:xfrm xmlns:a="http://schemas.openxmlformats.org/drawingml/2006/main">
          <a:off x="1779950" y="1040270"/>
          <a:ext cx="531844"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0.59959</cdr:x>
      <cdr:y>0.61718</cdr:y>
    </cdr:from>
    <cdr:to>
      <cdr:x>0.724</cdr:x>
      <cdr:y>0.61718</cdr:y>
    </cdr:to>
    <cdr:cxnSp macro="">
      <cdr:nvCxnSpPr>
        <cdr:cNvPr id="27" name="Straight Connector 26"/>
        <cdr:cNvCxnSpPr/>
      </cdr:nvCxnSpPr>
      <cdr:spPr>
        <a:xfrm xmlns:a="http://schemas.openxmlformats.org/drawingml/2006/main">
          <a:off x="2563140" y="1040269"/>
          <a:ext cx="531843"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0.05252</cdr:x>
      <cdr:y>0.57486</cdr:y>
    </cdr:from>
    <cdr:to>
      <cdr:x>0.10003</cdr:x>
      <cdr:y>0.67303</cdr:y>
    </cdr:to>
    <cdr:sp macro="" textlink="">
      <cdr:nvSpPr>
        <cdr:cNvPr id="29" name="TextBox 28"/>
        <cdr:cNvSpPr txBox="1"/>
      </cdr:nvSpPr>
      <cdr:spPr>
        <a:xfrm xmlns:a="http://schemas.openxmlformats.org/drawingml/2006/main">
          <a:off x="224497" y="968939"/>
          <a:ext cx="203126" cy="16546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lIns="0" tIns="0" rIns="0" bIns="0" rtlCol="0"/>
        <a:lstStyle xmlns:a="http://schemas.openxmlformats.org/drawingml/2006/main"/>
        <a:p xmlns:a="http://schemas.openxmlformats.org/drawingml/2006/main">
          <a:r>
            <a:rPr lang="en-US" sz="900" b="1">
              <a:latin typeface="Arial" panose="020B0604020202020204" pitchFamily="34" charset="0"/>
              <a:cs typeface="Arial" panose="020B0604020202020204" pitchFamily="34" charset="0"/>
            </a:rPr>
            <a:t>1.0</a:t>
          </a:r>
        </a:p>
      </cdr:txBody>
    </cdr:sp>
  </cdr:relSizeAnchor>
</c:userShapes>
</file>

<file path=ppt/drawings/drawing2.xml><?xml version="1.0" encoding="utf-8"?>
<c:userShapes xmlns:c="http://schemas.openxmlformats.org/drawingml/2006/chart">
  <cdr:relSizeAnchor xmlns:cdr="http://schemas.openxmlformats.org/drawingml/2006/chartDrawing">
    <cdr:from>
      <cdr:x>0.81382</cdr:x>
      <cdr:y>0.03554</cdr:y>
    </cdr:from>
    <cdr:to>
      <cdr:x>0.85805</cdr:x>
      <cdr:y>0.14237</cdr:y>
    </cdr:to>
    <cdr:sp macro="" textlink="">
      <cdr:nvSpPr>
        <cdr:cNvPr id="2" name="TextBox 1"/>
        <cdr:cNvSpPr txBox="1"/>
      </cdr:nvSpPr>
      <cdr:spPr>
        <a:xfrm xmlns:a="http://schemas.openxmlformats.org/drawingml/2006/main">
          <a:off x="6983758" y="113180"/>
          <a:ext cx="379559" cy="3401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200" dirty="0">
              <a:solidFill>
                <a:schemeClr val="tx1"/>
              </a:solidFill>
              <a:latin typeface="Georgia" panose="02040502050405020303" pitchFamily="18" charset="0"/>
              <a:cs typeface="Gautami" panose="020B0502040204020203" pitchFamily="34" charset="0"/>
            </a:rPr>
            <a:t>31.7%</a:t>
          </a:r>
        </a:p>
      </cdr:txBody>
    </cdr:sp>
  </cdr:relSizeAnchor>
</c:userShapes>
</file>

<file path=ppt/drawings/drawing3.xml><?xml version="1.0" encoding="utf-8"?>
<c:userShapes xmlns:c="http://schemas.openxmlformats.org/drawingml/2006/chart">
  <cdr:relSizeAnchor xmlns:cdr="http://schemas.openxmlformats.org/drawingml/2006/chartDrawing">
    <cdr:from>
      <cdr:x>0.32558</cdr:x>
      <cdr:y>0.10098</cdr:y>
    </cdr:from>
    <cdr:to>
      <cdr:x>0.95614</cdr:x>
      <cdr:y>0.19946</cdr:y>
    </cdr:to>
    <cdr:sp macro="" textlink="">
      <cdr:nvSpPr>
        <cdr:cNvPr id="2" name="TextBox 1"/>
        <cdr:cNvSpPr txBox="1"/>
      </cdr:nvSpPr>
      <cdr:spPr>
        <a:xfrm xmlns:a="http://schemas.openxmlformats.org/drawingml/2006/main">
          <a:off x="2895588" y="354088"/>
          <a:ext cx="5607966" cy="345327"/>
        </a:xfrm>
        <a:prstGeom xmlns:a="http://schemas.openxmlformats.org/drawingml/2006/main" prst="rect">
          <a:avLst/>
        </a:prstGeom>
      </cdr:spPr>
      <cdr:txBody>
        <a:bodyPr xmlns:a="http://schemas.openxmlformats.org/drawingml/2006/main" vertOverflow="clip" wrap="none" lIns="0" tIns="0" rIns="0" bIns="0" rtlCol="0"/>
        <a:lstStyle xmlns:a="http://schemas.openxmlformats.org/drawingml/2006/main"/>
        <a:p xmlns:a="http://schemas.openxmlformats.org/drawingml/2006/main">
          <a:r>
            <a:rPr lang="en-US" sz="1800" b="1" dirty="0">
              <a:solidFill>
                <a:schemeClr val="accent4">
                  <a:lumMod val="75000"/>
                </a:schemeClr>
              </a:solidFill>
              <a:latin typeface="Georgia" panose="02040502050405020303" pitchFamily="18" charset="0"/>
              <a:cs typeface="Arial" panose="020B0604020202020204" pitchFamily="34" charset="0"/>
            </a:rPr>
            <a:t>66.0% of application instances</a:t>
          </a:r>
          <a:r>
            <a:rPr lang="en-US" sz="1800" b="1" baseline="0" dirty="0">
              <a:solidFill>
                <a:schemeClr val="accent4">
                  <a:lumMod val="75000"/>
                </a:schemeClr>
              </a:solidFill>
              <a:latin typeface="Georgia" panose="02040502050405020303" pitchFamily="18" charset="0"/>
              <a:cs typeface="Arial" panose="020B0604020202020204" pitchFamily="34" charset="0"/>
            </a:rPr>
            <a:t> with &lt; 10% error</a:t>
          </a:r>
          <a:endParaRPr lang="en-US" sz="1800" b="1" dirty="0">
            <a:solidFill>
              <a:schemeClr val="accent4">
                <a:lumMod val="75000"/>
              </a:schemeClr>
            </a:solidFill>
            <a:latin typeface="Georgia" panose="02040502050405020303" pitchFamily="18" charset="0"/>
            <a:cs typeface="Arial" panose="020B0604020202020204" pitchFamily="34" charset="0"/>
          </a:endParaRPr>
        </a:p>
      </cdr:txBody>
    </cdr:sp>
  </cdr:relSizeAnchor>
  <cdr:relSizeAnchor xmlns:cdr="http://schemas.openxmlformats.org/drawingml/2006/chartDrawing">
    <cdr:from>
      <cdr:x>0.32484</cdr:x>
      <cdr:y>0.24376</cdr:y>
    </cdr:from>
    <cdr:to>
      <cdr:x>0.95539</cdr:x>
      <cdr:y>0.30801</cdr:y>
    </cdr:to>
    <cdr:sp macro="" textlink="">
      <cdr:nvSpPr>
        <cdr:cNvPr id="3" name="TextBox 1"/>
        <cdr:cNvSpPr txBox="1"/>
      </cdr:nvSpPr>
      <cdr:spPr>
        <a:xfrm xmlns:a="http://schemas.openxmlformats.org/drawingml/2006/main">
          <a:off x="2889006" y="854753"/>
          <a:ext cx="5607878" cy="225293"/>
        </a:xfrm>
        <a:prstGeom xmlns:a="http://schemas.openxmlformats.org/drawingml/2006/main" prst="rect">
          <a:avLst/>
        </a:prstGeom>
      </cdr:spPr>
      <cdr:txBody>
        <a:bodyPr xmlns:a="http://schemas.openxmlformats.org/drawingml/2006/main" wrap="non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a:solidFill>
                <a:schemeClr val="accent4">
                  <a:lumMod val="60000"/>
                  <a:lumOff val="40000"/>
                </a:schemeClr>
              </a:solidFill>
              <a:latin typeface="Georgia" panose="02040502050405020303" pitchFamily="18" charset="0"/>
              <a:cs typeface="Arial" panose="020B0604020202020204" pitchFamily="34" charset="0"/>
            </a:rPr>
            <a:t>84.3% of application instances</a:t>
          </a:r>
          <a:r>
            <a:rPr lang="en-US" sz="1800" b="1" baseline="0" dirty="0">
              <a:solidFill>
                <a:schemeClr val="accent4">
                  <a:lumMod val="60000"/>
                  <a:lumOff val="40000"/>
                </a:schemeClr>
              </a:solidFill>
              <a:latin typeface="Georgia" panose="02040502050405020303" pitchFamily="18" charset="0"/>
              <a:cs typeface="Arial" panose="020B0604020202020204" pitchFamily="34" charset="0"/>
            </a:rPr>
            <a:t> with &lt; 20% error</a:t>
          </a:r>
          <a:endParaRPr lang="en-US" sz="1800" b="1" dirty="0">
            <a:solidFill>
              <a:schemeClr val="accent4">
                <a:lumMod val="60000"/>
                <a:lumOff val="40000"/>
              </a:schemeClr>
            </a:solidFill>
            <a:latin typeface="Georgia" panose="02040502050405020303" pitchFamily="18" charset="0"/>
            <a:cs typeface="Arial" panose="020B0604020202020204" pitchFamily="34" charset="0"/>
          </a:endParaRPr>
        </a:p>
      </cdr:txBody>
    </cdr:sp>
  </cdr:relSizeAnchor>
  <cdr:relSizeAnchor xmlns:cdr="http://schemas.openxmlformats.org/drawingml/2006/chartDrawing">
    <cdr:from>
      <cdr:x>0.32558</cdr:x>
      <cdr:y>0.39247</cdr:y>
    </cdr:from>
    <cdr:to>
      <cdr:x>0.95613</cdr:x>
      <cdr:y>0.45672</cdr:y>
    </cdr:to>
    <cdr:sp macro="" textlink="">
      <cdr:nvSpPr>
        <cdr:cNvPr id="4" name="TextBox 1"/>
        <cdr:cNvSpPr txBox="1"/>
      </cdr:nvSpPr>
      <cdr:spPr>
        <a:xfrm xmlns:a="http://schemas.openxmlformats.org/drawingml/2006/main">
          <a:off x="2895600" y="1376214"/>
          <a:ext cx="5607877" cy="225293"/>
        </a:xfrm>
        <a:prstGeom xmlns:a="http://schemas.openxmlformats.org/drawingml/2006/main" prst="rect">
          <a:avLst/>
        </a:prstGeom>
      </cdr:spPr>
      <cdr:txBody>
        <a:bodyPr xmlns:a="http://schemas.openxmlformats.org/drawingml/2006/main" wrap="non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a:solidFill>
                <a:srgbClr val="FF5757"/>
              </a:solidFill>
              <a:latin typeface="Georgia" panose="02040502050405020303" pitchFamily="18" charset="0"/>
              <a:cs typeface="Arial" panose="020B0604020202020204" pitchFamily="34" charset="0"/>
            </a:rPr>
            <a:t>5.6% of application instances</a:t>
          </a:r>
          <a:r>
            <a:rPr lang="en-US" sz="1800" b="1" baseline="0" dirty="0">
              <a:solidFill>
                <a:srgbClr val="FF5757"/>
              </a:solidFill>
              <a:latin typeface="Georgia" panose="02040502050405020303" pitchFamily="18" charset="0"/>
              <a:cs typeface="Arial" panose="020B0604020202020204" pitchFamily="34" charset="0"/>
            </a:rPr>
            <a:t> with ≥ 40% error</a:t>
          </a:r>
          <a:endParaRPr lang="en-US" sz="1800" b="1" dirty="0">
            <a:solidFill>
              <a:srgbClr val="FF5757"/>
            </a:solidFill>
            <a:latin typeface="Georgia" panose="02040502050405020303" pitchFamily="18" charset="0"/>
            <a:cs typeface="Arial" panose="020B0604020202020204" pitchFamily="34" charset="0"/>
          </a:endParaRPr>
        </a:p>
      </cdr:txBody>
    </cdr:sp>
  </cdr:relSizeAnchor>
  <cdr:relSizeAnchor xmlns:cdr="http://schemas.openxmlformats.org/drawingml/2006/chartDrawing">
    <cdr:from>
      <cdr:x>0.20318</cdr:x>
      <cdr:y>0.17773</cdr:y>
    </cdr:from>
    <cdr:to>
      <cdr:x>0.32558</cdr:x>
      <cdr:y>0.32634</cdr:y>
    </cdr:to>
    <cdr:cxnSp macro="">
      <cdr:nvCxnSpPr>
        <cdr:cNvPr id="6" name="Straight Connector 5"/>
        <cdr:cNvCxnSpPr/>
      </cdr:nvCxnSpPr>
      <cdr:spPr>
        <a:xfrm xmlns:a="http://schemas.openxmlformats.org/drawingml/2006/main" flipV="1">
          <a:off x="1807030" y="623215"/>
          <a:ext cx="1088570" cy="521099"/>
        </a:xfrm>
        <a:prstGeom xmlns:a="http://schemas.openxmlformats.org/drawingml/2006/main" prst="line">
          <a:avLst/>
        </a:prstGeom>
        <a:ln xmlns:a="http://schemas.openxmlformats.org/drawingml/2006/main" w="19050">
          <a:solidFill>
            <a:schemeClr val="accent4">
              <a:lumMod val="7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0.2399</cdr:x>
      <cdr:y>0.34964</cdr:y>
    </cdr:from>
    <cdr:to>
      <cdr:x>0.31946</cdr:x>
      <cdr:y>0.65036</cdr:y>
    </cdr:to>
    <cdr:cxnSp macro="">
      <cdr:nvCxnSpPr>
        <cdr:cNvPr id="7" name="Straight Connector 6"/>
        <cdr:cNvCxnSpPr/>
      </cdr:nvCxnSpPr>
      <cdr:spPr>
        <a:xfrm xmlns:a="http://schemas.openxmlformats.org/drawingml/2006/main" flipV="1">
          <a:off x="2133600" y="1226010"/>
          <a:ext cx="707589" cy="1054491"/>
        </a:xfrm>
        <a:prstGeom xmlns:a="http://schemas.openxmlformats.org/drawingml/2006/main" prst="line">
          <a:avLst/>
        </a:prstGeom>
        <a:ln xmlns:a="http://schemas.openxmlformats.org/drawingml/2006/main" w="19050">
          <a:solidFill>
            <a:schemeClr val="accent4">
              <a:lumMod val="40000"/>
              <a:lumOff val="6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0.35985</cdr:x>
      <cdr:y>0.5</cdr:y>
    </cdr:from>
    <cdr:to>
      <cdr:x>0.50306</cdr:x>
      <cdr:y>0.78269</cdr:y>
    </cdr:to>
    <cdr:cxnSp macro="">
      <cdr:nvCxnSpPr>
        <cdr:cNvPr id="12" name="Straight Connector 11"/>
        <cdr:cNvCxnSpPr/>
      </cdr:nvCxnSpPr>
      <cdr:spPr>
        <a:xfrm xmlns:a="http://schemas.openxmlformats.org/drawingml/2006/main" flipH="1" flipV="1">
          <a:off x="3200400" y="1753256"/>
          <a:ext cx="1273631" cy="991258"/>
        </a:xfrm>
        <a:prstGeom xmlns:a="http://schemas.openxmlformats.org/drawingml/2006/main" prst="line">
          <a:avLst/>
        </a:prstGeom>
        <a:ln xmlns:a="http://schemas.openxmlformats.org/drawingml/2006/main" w="19050">
          <a:solidFill>
            <a:srgbClr val="FF8F8F"/>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119AD1A-DA01-4BA2-9259-290C9476C445}" type="datetimeFigureOut">
              <a:rPr lang="en-US" smtClean="0"/>
              <a:t>10/5/2016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10E00CC-FA98-4CB2-BF68-51CAE9CC64CF}" type="slidenum">
              <a:rPr lang="en-US" smtClean="0"/>
              <a:t>‹#›</a:t>
            </a:fld>
            <a:endParaRPr lang="en-US"/>
          </a:p>
        </p:txBody>
      </p:sp>
    </p:spTree>
    <p:extLst>
      <p:ext uri="{BB962C8B-B14F-4D97-AF65-F5344CB8AC3E}">
        <p14:creationId xmlns:p14="http://schemas.microsoft.com/office/powerpoint/2010/main" val="163381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D89A250-AF5D-4FDE-9605-F554FB79A542}" type="datetimeFigureOut">
              <a:rPr lang="en-US" smtClean="0"/>
              <a:pPr/>
              <a:t>10/5/2016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7745A3-8648-442D-87CC-DF2E7E40AFAF}" type="slidenum">
              <a:rPr lang="en-US" smtClean="0"/>
              <a:pPr/>
              <a:t>‹#›</a:t>
            </a:fld>
            <a:endParaRPr lang="en-US"/>
          </a:p>
        </p:txBody>
      </p:sp>
    </p:spTree>
    <p:extLst>
      <p:ext uri="{BB962C8B-B14F-4D97-AF65-F5344CB8AC3E}">
        <p14:creationId xmlns:p14="http://schemas.microsoft.com/office/powerpoint/2010/main" val="1713968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900" dirty="0" smtClean="0"/>
              <a:t>My</a:t>
            </a:r>
            <a:r>
              <a:rPr lang="en-US" sz="2900" baseline="0" dirty="0" smtClean="0"/>
              <a:t> name is </a:t>
            </a:r>
            <a:r>
              <a:rPr lang="en-US" sz="2900" baseline="0" dirty="0"/>
              <a:t> </a:t>
            </a:r>
            <a:endParaRPr lang="en-US" sz="2900" baseline="0" dirty="0" smtClean="0"/>
          </a:p>
          <a:p>
            <a:endParaRPr lang="en-US" sz="2900" baseline="0" dirty="0" smtClean="0"/>
          </a:p>
          <a:p>
            <a:r>
              <a:rPr lang="en-US" sz="2900" baseline="0" dirty="0" smtClean="0"/>
              <a:t>The design and use of a model to …….</a:t>
            </a:r>
          </a:p>
        </p:txBody>
      </p:sp>
      <p:sp>
        <p:nvSpPr>
          <p:cNvPr id="4" name="Slide Number Placeholder 3"/>
          <p:cNvSpPr>
            <a:spLocks noGrp="1"/>
          </p:cNvSpPr>
          <p:nvPr>
            <p:ph type="sldNum" sz="quarter" idx="10"/>
          </p:nvPr>
        </p:nvSpPr>
        <p:spPr/>
        <p:txBody>
          <a:bodyPr/>
          <a:lstStyle/>
          <a:p>
            <a:fld id="{FB7745A3-8648-442D-87CC-DF2E7E40AFAF}" type="slidenum">
              <a:rPr lang="en-US" smtClean="0"/>
              <a:pPr/>
              <a:t>1</a:t>
            </a:fld>
            <a:endParaRPr lang="en-US"/>
          </a:p>
        </p:txBody>
      </p:sp>
    </p:spTree>
    <p:extLst>
      <p:ext uri="{BB962C8B-B14F-4D97-AF65-F5344CB8AC3E}">
        <p14:creationId xmlns:p14="http://schemas.microsoft.com/office/powerpoint/2010/main" val="1421847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Servicing a memory request via the </a:t>
            </a:r>
            <a:r>
              <a:rPr lang="en-US" dirty="0" err="1"/>
              <a:t>NoC</a:t>
            </a:r>
            <a:r>
              <a:rPr lang="en-US" dirty="0"/>
              <a:t> involves a sequence of packets originated at different nodes. </a:t>
            </a:r>
          </a:p>
          <a:p>
            <a:endParaRPr lang="en-US" dirty="0"/>
          </a:p>
          <a:p>
            <a:pPr defTabSz="931774">
              <a:defRPr/>
            </a:pPr>
            <a:r>
              <a:rPr lang="en-US" dirty="0"/>
              <a:t>The interference delay of a memory request is simply the lumped sum interference delay from all the associated packets. Since many of these packets do not go back to the requesting node, a small data structure, called the </a:t>
            </a:r>
            <a:r>
              <a:rPr lang="en-US" i="1" dirty="0"/>
              <a:t>inheritance table</a:t>
            </a:r>
            <a:r>
              <a:rPr lang="en-US" dirty="0"/>
              <a:t>, is added to the network interface to perform the summation operation.</a:t>
            </a:r>
          </a:p>
          <a:p>
            <a:pPr defTabSz="931774">
              <a:defRPr/>
            </a:pPr>
            <a:endParaRPr lang="en-US" dirty="0"/>
          </a:p>
          <a:p>
            <a:pPr defTabSz="931774">
              <a:defRPr/>
            </a:pPr>
            <a:r>
              <a:rPr lang="en-US" dirty="0"/>
              <a:t>Then, we leverage the close-loop formed by the control and data packets to carry the result back the requester.  </a:t>
            </a:r>
          </a:p>
          <a:p>
            <a:endParaRPr lang="en-US" dirty="0"/>
          </a:p>
          <a:p>
            <a:pPr defTabSz="931774">
              <a:defRPr/>
            </a:pPr>
            <a:r>
              <a:rPr lang="en-US" dirty="0"/>
              <a:t>As a result, the delay of a memory request simply equals to the </a:t>
            </a:r>
            <a:r>
              <a:rPr lang="en-US" i="1" dirty="0"/>
              <a:t>interference delay </a:t>
            </a:r>
            <a:r>
              <a:rPr lang="en-US" dirty="0"/>
              <a:t>of the last packet arriving at the requestor. </a:t>
            </a:r>
          </a:p>
          <a:p>
            <a:endParaRPr lang="en-US" dirty="0" smtClean="0"/>
          </a:p>
          <a:p>
            <a:r>
              <a:rPr lang="en-US" dirty="0" smtClean="0"/>
              <a:t>I will use an example to walk through the process for obtaining the request-level interference.</a:t>
            </a:r>
          </a:p>
          <a:p>
            <a:endParaRPr lang="en-US" dirty="0" smtClean="0"/>
          </a:p>
          <a:p>
            <a:r>
              <a:rPr lang="en-US" sz="1200" b="0" i="0" u="none" strike="noStrike" kern="1200" baseline="0" dirty="0" err="1" smtClean="0">
                <a:solidFill>
                  <a:schemeClr val="tx1"/>
                </a:solidFill>
                <a:latin typeface="+mn-lt"/>
                <a:ea typeface="+mn-ea"/>
                <a:cs typeface="+mn-cs"/>
              </a:rPr>
              <a:t>Delta_t_packet</a:t>
            </a:r>
            <a:r>
              <a:rPr lang="en-US" sz="1200" b="0" i="0" u="none" strike="noStrike" kern="1200" baseline="0" dirty="0" smtClean="0">
                <a:solidFill>
                  <a:schemeClr val="tx1"/>
                </a:solidFill>
                <a:latin typeface="+mn-lt"/>
                <a:ea typeface="+mn-ea"/>
                <a:cs typeface="+mn-cs"/>
              </a:rPr>
              <a:t> contains the cumulative interference delay of both the request and</a:t>
            </a:r>
          </a:p>
          <a:p>
            <a:r>
              <a:rPr lang="en-US" sz="1200" b="0" i="0" u="none" strike="noStrike" kern="1200" baseline="0" dirty="0" smtClean="0">
                <a:solidFill>
                  <a:schemeClr val="tx1"/>
                </a:solidFill>
                <a:latin typeface="+mn-lt"/>
                <a:ea typeface="+mn-ea"/>
                <a:cs typeface="+mn-cs"/>
              </a:rPr>
              <a:t>response packets.</a:t>
            </a:r>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10</a:t>
            </a:fld>
            <a:endParaRPr lang="en-US"/>
          </a:p>
        </p:txBody>
      </p:sp>
    </p:spTree>
    <p:extLst>
      <p:ext uri="{BB962C8B-B14F-4D97-AF65-F5344CB8AC3E}">
        <p14:creationId xmlns:p14="http://schemas.microsoft.com/office/powerpoint/2010/main" val="3080722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Servicing </a:t>
            </a:r>
            <a:r>
              <a:rPr lang="en-US" dirty="0"/>
              <a:t>a memory request via the </a:t>
            </a:r>
            <a:r>
              <a:rPr lang="en-US" dirty="0" err="1"/>
              <a:t>NoC</a:t>
            </a:r>
            <a:r>
              <a:rPr lang="en-US" dirty="0"/>
              <a:t> involves a sequence of packets originated at different nodes. </a:t>
            </a:r>
          </a:p>
          <a:p>
            <a:endParaRPr lang="en-US" dirty="0"/>
          </a:p>
          <a:p>
            <a:pPr defTabSz="931774">
              <a:defRPr/>
            </a:pPr>
            <a:r>
              <a:rPr lang="en-US" dirty="0"/>
              <a:t>The interference delay of a memory request is simply the lumped sum interference delay from all the associated packets. Since many of these packets do not go back to the requesting node, a small data structure, called the </a:t>
            </a:r>
            <a:r>
              <a:rPr lang="en-US" i="1" dirty="0"/>
              <a:t>inheritance table</a:t>
            </a:r>
            <a:r>
              <a:rPr lang="en-US" dirty="0"/>
              <a:t>, is added to the network interface to perform the summation operation.</a:t>
            </a:r>
          </a:p>
          <a:p>
            <a:pPr defTabSz="931774">
              <a:defRPr/>
            </a:pPr>
            <a:endParaRPr lang="en-US" dirty="0"/>
          </a:p>
          <a:p>
            <a:pPr defTabSz="931774">
              <a:defRPr/>
            </a:pPr>
            <a:r>
              <a:rPr lang="en-US" dirty="0"/>
              <a:t>Then, we leverage the close-loop formed by the control and data packets to carry the result back the requester.  </a:t>
            </a:r>
          </a:p>
          <a:p>
            <a:endParaRPr lang="en-US" dirty="0"/>
          </a:p>
          <a:p>
            <a:pPr defTabSz="931774">
              <a:defRPr/>
            </a:pPr>
            <a:r>
              <a:rPr lang="en-US" dirty="0"/>
              <a:t>As a result, the delay of a memory request simply equals to the </a:t>
            </a:r>
            <a:r>
              <a:rPr lang="en-US" i="1" dirty="0"/>
              <a:t>interference delay </a:t>
            </a:r>
            <a:r>
              <a:rPr lang="en-US" dirty="0"/>
              <a:t>of the last packet arriving at the requestor. </a:t>
            </a:r>
          </a:p>
          <a:p>
            <a:endParaRPr lang="en-US" dirty="0" smtClean="0"/>
          </a:p>
          <a:p>
            <a:r>
              <a:rPr lang="en-US" dirty="0" smtClean="0"/>
              <a:t>I will use an example to walk through the process for obtaining the request-level interference.</a:t>
            </a:r>
          </a:p>
          <a:p>
            <a:endParaRPr lang="en-US" dirty="0" smtClean="0"/>
          </a:p>
          <a:p>
            <a:r>
              <a:rPr lang="en-US" sz="1200" b="0" i="0" u="none" strike="noStrike" kern="1200" baseline="0" dirty="0" err="1" smtClean="0">
                <a:solidFill>
                  <a:schemeClr val="tx1"/>
                </a:solidFill>
                <a:latin typeface="+mn-lt"/>
                <a:ea typeface="+mn-ea"/>
                <a:cs typeface="+mn-cs"/>
              </a:rPr>
              <a:t>Delta_t_packet</a:t>
            </a:r>
            <a:r>
              <a:rPr lang="en-US" sz="1200" b="0" i="0" u="none" strike="noStrike" kern="1200" baseline="0" dirty="0" smtClean="0">
                <a:solidFill>
                  <a:schemeClr val="tx1"/>
                </a:solidFill>
                <a:latin typeface="+mn-lt"/>
                <a:ea typeface="+mn-ea"/>
                <a:cs typeface="+mn-cs"/>
              </a:rPr>
              <a:t> contains the cumulative interference delay of both the request and</a:t>
            </a:r>
          </a:p>
          <a:p>
            <a:r>
              <a:rPr lang="en-US" sz="1200" b="0" i="0" u="none" strike="noStrike" kern="1200" baseline="0" dirty="0" smtClean="0">
                <a:solidFill>
                  <a:schemeClr val="tx1"/>
                </a:solidFill>
                <a:latin typeface="+mn-lt"/>
                <a:ea typeface="+mn-ea"/>
                <a:cs typeface="+mn-cs"/>
              </a:rPr>
              <a:t>response packets.</a:t>
            </a:r>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11</a:t>
            </a:fld>
            <a:endParaRPr lang="en-US"/>
          </a:p>
        </p:txBody>
      </p:sp>
    </p:spTree>
    <p:extLst>
      <p:ext uri="{BB962C8B-B14F-4D97-AF65-F5344CB8AC3E}">
        <p14:creationId xmlns:p14="http://schemas.microsoft.com/office/powerpoint/2010/main" val="806866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a:t>
            </a:r>
            <a:r>
              <a:rPr lang="en-US" dirty="0"/>
              <a:t>NAS has the </a:t>
            </a:r>
            <a:r>
              <a:rPr lang="en-US" dirty="0" smtClean="0"/>
              <a:t>request </a:t>
            </a:r>
            <a:r>
              <a:rPr lang="en-US" dirty="0"/>
              <a:t>interference delay, it must determine how much of the request’s delay actually contributes to increasing the application stall time. </a:t>
            </a:r>
          </a:p>
          <a:p>
            <a:endParaRPr lang="en-US" dirty="0"/>
          </a:p>
          <a:p>
            <a:r>
              <a:rPr lang="en-US" dirty="0"/>
              <a:t>Many requests can have their latencies overlapped </a:t>
            </a:r>
            <a:r>
              <a:rPr lang="en-US" dirty="0" smtClean="0"/>
              <a:t>completely in </a:t>
            </a:r>
            <a:r>
              <a:rPr lang="en-US" dirty="0"/>
              <a:t>modern processors, and only </a:t>
            </a:r>
            <a:r>
              <a:rPr lang="en-US" i="1" dirty="0"/>
              <a:t>critical requests </a:t>
            </a:r>
            <a:r>
              <a:rPr lang="en-US" dirty="0"/>
              <a:t>actually contribute to the application stall time. Hence, the interference delay of non-critical requests simply ignored. </a:t>
            </a:r>
          </a:p>
          <a:p>
            <a:endParaRPr lang="en-US" dirty="0"/>
          </a:p>
          <a:p>
            <a:r>
              <a:rPr lang="en-US" dirty="0"/>
              <a:t>Even for a critical request, </a:t>
            </a:r>
            <a:r>
              <a:rPr lang="en-US" dirty="0" smtClean="0"/>
              <a:t>some</a:t>
            </a:r>
            <a:r>
              <a:rPr lang="en-US" baseline="0" dirty="0" smtClean="0"/>
              <a:t> of its latency can be hidden </a:t>
            </a:r>
            <a:r>
              <a:rPr lang="en-US" dirty="0" smtClean="0"/>
              <a:t>due </a:t>
            </a:r>
            <a:r>
              <a:rPr lang="en-US" dirty="0"/>
              <a:t>to instruction-level </a:t>
            </a:r>
            <a:r>
              <a:rPr lang="en-US" dirty="0" smtClean="0"/>
              <a:t>/ memory-level</a:t>
            </a:r>
            <a:r>
              <a:rPr lang="en-US" baseline="0" dirty="0" smtClean="0"/>
              <a:t> </a:t>
            </a:r>
            <a:r>
              <a:rPr lang="en-US" dirty="0" smtClean="0"/>
              <a:t>parallelism.</a:t>
            </a:r>
          </a:p>
          <a:p>
            <a:endParaRPr lang="en-US" dirty="0" smtClean="0"/>
          </a:p>
          <a:p>
            <a:r>
              <a:rPr lang="en-US" dirty="0" smtClean="0"/>
              <a:t>This diagram shows us the latency of the critical request</a:t>
            </a:r>
            <a:r>
              <a:rPr lang="en-US" baseline="0" dirty="0" smtClean="0"/>
              <a:t> from the processor point of view.</a:t>
            </a:r>
            <a:endParaRPr lang="en-US" dirty="0"/>
          </a:p>
          <a:p>
            <a:endParaRPr lang="en-US" dirty="0" smtClean="0"/>
          </a:p>
          <a:p>
            <a:r>
              <a:rPr lang="en-US" dirty="0" smtClean="0"/>
              <a:t>Suppose</a:t>
            </a:r>
            <a:r>
              <a:rPr lang="en-US" baseline="0" dirty="0" smtClean="0"/>
              <a:t> </a:t>
            </a:r>
            <a:r>
              <a:rPr lang="en-US" baseline="0" dirty="0" err="1" smtClean="0"/>
              <a:t>Tcritical</a:t>
            </a:r>
            <a:r>
              <a:rPr lang="en-US" baseline="0" dirty="0" smtClean="0"/>
              <a:t> and </a:t>
            </a:r>
            <a:r>
              <a:rPr lang="en-US" baseline="0" dirty="0" err="1" smtClean="0"/>
              <a:t>Tservice</a:t>
            </a:r>
            <a:r>
              <a:rPr lang="en-US" baseline="0" dirty="0" smtClean="0"/>
              <a:t> is the time when  a request become critical and retired respectively. A memory request becomes critical if 1) or 2).</a:t>
            </a:r>
            <a:endParaRPr lang="en-US" dirty="0" smtClean="0"/>
          </a:p>
          <a:p>
            <a:endParaRPr lang="en-US" dirty="0" smtClean="0"/>
          </a:p>
          <a:p>
            <a:r>
              <a:rPr lang="en-US" dirty="0" smtClean="0"/>
              <a:t>If a</a:t>
            </a:r>
            <a:r>
              <a:rPr lang="en-US" baseline="0" dirty="0" smtClean="0"/>
              <a:t> request is not critical and becomes critical because of interference</a:t>
            </a:r>
            <a:r>
              <a:rPr lang="en-US" dirty="0" smtClean="0"/>
              <a:t>, </a:t>
            </a:r>
            <a:r>
              <a:rPr lang="en-US" dirty="0" err="1" smtClean="0"/>
              <a:t>delta_t_stall_per_request</a:t>
            </a:r>
            <a:r>
              <a:rPr lang="en-US" baseline="0" dirty="0" smtClean="0"/>
              <a:t> is equal to </a:t>
            </a:r>
            <a:r>
              <a:rPr lang="en-US" baseline="0" dirty="0" err="1" smtClean="0"/>
              <a:t>T_service</a:t>
            </a:r>
            <a:r>
              <a:rPr lang="en-US" baseline="0" dirty="0" smtClean="0"/>
              <a:t> – </a:t>
            </a:r>
            <a:r>
              <a:rPr lang="en-US" baseline="0" dirty="0" err="1" smtClean="0"/>
              <a:t>T_critical</a:t>
            </a:r>
            <a:r>
              <a:rPr lang="en-US" baseline="0" dirty="0" smtClean="0"/>
              <a:t>. If a request is already critical, </a:t>
            </a:r>
            <a:r>
              <a:rPr lang="en-US" dirty="0" smtClean="0"/>
              <a:t>it</a:t>
            </a:r>
            <a:r>
              <a:rPr lang="en-US" baseline="0" dirty="0" smtClean="0"/>
              <a:t> is equal to the interference delay of the request directly.</a:t>
            </a:r>
            <a:endParaRPr lang="en-US" dirty="0" smtClean="0"/>
          </a:p>
          <a:p>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12</a:t>
            </a:fld>
            <a:endParaRPr lang="en-US"/>
          </a:p>
        </p:txBody>
      </p:sp>
    </p:spTree>
    <p:extLst>
      <p:ext uri="{BB962C8B-B14F-4D97-AF65-F5344CB8AC3E}">
        <p14:creationId xmlns:p14="http://schemas.microsoft.com/office/powerpoint/2010/main" val="2270488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As such, we can use NAS to estimate the slowdown caused by inter-application interference at run-time.</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B7745A3-8648-442D-87CC-DF2E7E40AFAF}" type="slidenum">
              <a:rPr lang="en-US" smtClean="0"/>
              <a:pPr/>
              <a:t>13</a:t>
            </a:fld>
            <a:endParaRPr lang="en-US"/>
          </a:p>
        </p:txBody>
      </p:sp>
    </p:spTree>
    <p:extLst>
      <p:ext uri="{BB962C8B-B14F-4D97-AF65-F5344CB8AC3E}">
        <p14:creationId xmlns:p14="http://schemas.microsoft.com/office/powerpoint/2010/main" val="1614819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While slowdown informs us the aggregated effect of interference, it alone cannot be used to determine how much throttling an L1 miss request can affect the application slowdown. As shown in this figure, although the MPKI of </a:t>
            </a:r>
            <a:r>
              <a:rPr lang="en-US" sz="1200" b="0" i="0" u="none" strike="noStrike" kern="1200" baseline="0" dirty="0" err="1" smtClean="0">
                <a:solidFill>
                  <a:schemeClr val="tx1"/>
                </a:solidFill>
                <a:latin typeface="+mn-lt"/>
                <a:ea typeface="+mn-ea"/>
                <a:cs typeface="+mn-cs"/>
              </a:rPr>
              <a:t>mcf</a:t>
            </a:r>
            <a:r>
              <a:rPr lang="en-US" sz="1200" b="0" i="0" u="none" strike="noStrike" kern="1200" baseline="0" dirty="0" smtClean="0">
                <a:solidFill>
                  <a:schemeClr val="tx1"/>
                </a:solidFill>
                <a:latin typeface="+mn-lt"/>
                <a:ea typeface="+mn-ea"/>
                <a:cs typeface="+mn-cs"/>
              </a:rPr>
              <a:t> is 1.7 higher than </a:t>
            </a:r>
            <a:r>
              <a:rPr lang="en-US" sz="1200" b="0" i="0" u="none" strike="noStrike" kern="1200" baseline="0" dirty="0" err="1" smtClean="0">
                <a:solidFill>
                  <a:schemeClr val="tx1"/>
                </a:solidFill>
                <a:latin typeface="+mn-lt"/>
                <a:ea typeface="+mn-ea"/>
                <a:cs typeface="+mn-cs"/>
              </a:rPr>
              <a:t>lbm</a:t>
            </a:r>
            <a:r>
              <a:rPr lang="en-US" sz="1200" b="0" i="0" u="none" strike="noStrike" kern="1200" baseline="0" dirty="0" smtClean="0">
                <a:solidFill>
                  <a:schemeClr val="tx1"/>
                </a:solidFill>
                <a:latin typeface="+mn-lt"/>
                <a:ea typeface="+mn-ea"/>
                <a:cs typeface="+mn-cs"/>
              </a:rPr>
              <a:t>, both applications slow down by a similar amount. Thus, each L1 miss causes a smaller impact in </a:t>
            </a:r>
            <a:r>
              <a:rPr lang="en-US" sz="1200" b="0" i="0" u="none" strike="noStrike" kern="1200" baseline="0" dirty="0" err="1" smtClean="0">
                <a:solidFill>
                  <a:schemeClr val="tx1"/>
                </a:solidFill>
                <a:latin typeface="+mn-lt"/>
                <a:ea typeface="+mn-ea"/>
                <a:cs typeface="+mn-cs"/>
              </a:rPr>
              <a:t>mcf</a:t>
            </a:r>
            <a:r>
              <a:rPr lang="en-US" sz="1200" b="0" i="0" u="none" strike="noStrike" kern="1200" baseline="0" dirty="0" smtClean="0">
                <a:solidFill>
                  <a:schemeClr val="tx1"/>
                </a:solidFill>
                <a:latin typeface="+mn-lt"/>
                <a:ea typeface="+mn-ea"/>
                <a:cs typeface="+mn-cs"/>
              </a:rPr>
              <a:t> than in </a:t>
            </a:r>
            <a:r>
              <a:rPr lang="en-US" sz="1200" b="0" i="0" u="none" strike="noStrike" kern="1200" baseline="0" dirty="0" err="1" smtClean="0">
                <a:solidFill>
                  <a:schemeClr val="tx1"/>
                </a:solidFill>
                <a:latin typeface="+mn-lt"/>
                <a:ea typeface="+mn-ea"/>
                <a:cs typeface="+mn-cs"/>
              </a:rPr>
              <a:t>lbm</a:t>
            </a:r>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We propose a new metric, called </a:t>
            </a:r>
            <a:r>
              <a:rPr lang="en-US" sz="1200" b="0" i="0" u="none" strike="noStrike" kern="1200" baseline="0" dirty="0" err="1" smtClean="0">
                <a:solidFill>
                  <a:schemeClr val="tx1"/>
                </a:solidFill>
                <a:latin typeface="+mn-lt"/>
                <a:ea typeface="+mn-ea"/>
                <a:cs typeface="+mn-cs"/>
              </a:rPr>
              <a:t>NoC</a:t>
            </a:r>
            <a:r>
              <a:rPr lang="en-US" sz="1200" b="0" i="0" u="none" strike="noStrike" kern="1200" baseline="0" dirty="0" smtClean="0">
                <a:solidFill>
                  <a:schemeClr val="tx1"/>
                </a:solidFill>
                <a:latin typeface="+mn-lt"/>
                <a:ea typeface="+mn-ea"/>
                <a:cs typeface="+mn-cs"/>
              </a:rPr>
              <a:t> stall time criticality (</a:t>
            </a:r>
            <a:r>
              <a:rPr lang="en-US" sz="1200" b="0" i="0" u="none" strike="noStrike" kern="1200" baseline="0" dirty="0" err="1" smtClean="0">
                <a:solidFill>
                  <a:schemeClr val="tx1"/>
                </a:solidFill>
                <a:latin typeface="+mn-lt"/>
                <a:ea typeface="+mn-ea"/>
                <a:cs typeface="+mn-cs"/>
              </a:rPr>
              <a:t>STCnoc</a:t>
            </a:r>
            <a:r>
              <a:rPr lang="en-US" sz="1200" b="0" i="0" u="none" strike="noStrike" kern="1200" baseline="0" dirty="0" smtClean="0">
                <a:solidFill>
                  <a:schemeClr val="tx1"/>
                </a:solidFill>
                <a:latin typeface="+mn-lt"/>
                <a:ea typeface="+mn-ea"/>
                <a:cs typeface="+mn-cs"/>
              </a:rPr>
              <a:t>), which quantitatively expresses how much each L1 miss </a:t>
            </a:r>
            <a:r>
              <a:rPr lang="en-US" sz="1200" b="0" i="0" u="none" strike="noStrike" kern="1200" baseline="0" dirty="0" err="1" smtClean="0">
                <a:solidFill>
                  <a:schemeClr val="tx1"/>
                </a:solidFill>
                <a:latin typeface="+mn-lt"/>
                <a:ea typeface="+mn-ea"/>
                <a:cs typeface="+mn-cs"/>
              </a:rPr>
              <a:t>reuqest</a:t>
            </a:r>
            <a:r>
              <a:rPr lang="en-US" sz="1200" b="0" i="0" u="none" strike="noStrike" kern="1200" baseline="0" dirty="0" smtClean="0">
                <a:solidFill>
                  <a:schemeClr val="tx1"/>
                </a:solidFill>
                <a:latin typeface="+mn-lt"/>
                <a:ea typeface="+mn-ea"/>
                <a:cs typeface="+mn-cs"/>
              </a:rPr>
              <a:t> contributes to the overall application slowdown.</a:t>
            </a:r>
          </a:p>
          <a:p>
            <a:r>
              <a:rPr lang="en-US" sz="1200" b="0" i="0" u="none" strike="noStrike" kern="1200" baseline="0" dirty="0" smtClean="0">
                <a:solidFill>
                  <a:schemeClr val="tx1"/>
                </a:solidFill>
                <a:latin typeface="+mn-lt"/>
                <a:ea typeface="+mn-ea"/>
                <a:cs typeface="+mn-cs"/>
              </a:rPr>
              <a:t>Application with lower </a:t>
            </a:r>
            <a:r>
              <a:rPr lang="en-US" sz="1200" b="0" i="0" u="none" strike="noStrike" kern="1200" baseline="0" dirty="0" err="1" smtClean="0">
                <a:solidFill>
                  <a:schemeClr val="tx1"/>
                </a:solidFill>
                <a:latin typeface="+mn-lt"/>
                <a:ea typeface="+mn-ea"/>
                <a:cs typeface="+mn-cs"/>
              </a:rPr>
              <a:t>STCnoc</a:t>
            </a:r>
            <a:r>
              <a:rPr lang="en-US" sz="1200" b="0" i="0" u="none" strike="noStrike" kern="1200" baseline="0" dirty="0" smtClean="0">
                <a:solidFill>
                  <a:schemeClr val="tx1"/>
                </a:solidFill>
                <a:latin typeface="+mn-lt"/>
                <a:ea typeface="+mn-ea"/>
                <a:cs typeface="+mn-cs"/>
              </a:rPr>
              <a:t> tends to be less sensitive to </a:t>
            </a:r>
            <a:r>
              <a:rPr lang="en-US" sz="1200" b="0" i="0" u="none" strike="noStrike" kern="1200" baseline="0" dirty="0" err="1" smtClean="0">
                <a:solidFill>
                  <a:schemeClr val="tx1"/>
                </a:solidFill>
                <a:latin typeface="+mn-lt"/>
                <a:ea typeface="+mn-ea"/>
                <a:cs typeface="+mn-cs"/>
              </a:rPr>
              <a:t>NoC</a:t>
            </a:r>
            <a:r>
              <a:rPr lang="en-US" sz="1200" b="0" i="0" u="none" strike="noStrike" kern="1200" baseline="0" dirty="0" smtClean="0">
                <a:solidFill>
                  <a:schemeClr val="tx1"/>
                </a:solidFill>
                <a:latin typeface="+mn-lt"/>
                <a:ea typeface="+mn-ea"/>
                <a:cs typeface="+mn-cs"/>
              </a:rPr>
              <a:t>-level interference.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Throttling such applications, may alleviate network congestion and improve fairness without noticeably compromising performance.</a:t>
            </a:r>
          </a:p>
          <a:p>
            <a:endParaRPr lang="en-US" baseline="0" dirty="0" smtClean="0"/>
          </a:p>
        </p:txBody>
      </p:sp>
      <p:sp>
        <p:nvSpPr>
          <p:cNvPr id="4" name="Slide Number Placeholder 3"/>
          <p:cNvSpPr>
            <a:spLocks noGrp="1"/>
          </p:cNvSpPr>
          <p:nvPr>
            <p:ph type="sldNum" sz="quarter" idx="10"/>
          </p:nvPr>
        </p:nvSpPr>
        <p:spPr/>
        <p:txBody>
          <a:bodyPr/>
          <a:lstStyle/>
          <a:p>
            <a:fld id="{FB7745A3-8648-442D-87CC-DF2E7E40AFAF}" type="slidenum">
              <a:rPr lang="en-US" smtClean="0"/>
              <a:pPr/>
              <a:t>14</a:t>
            </a:fld>
            <a:endParaRPr lang="en-US"/>
          </a:p>
        </p:txBody>
      </p:sp>
    </p:spTree>
    <p:extLst>
      <p:ext uri="{BB962C8B-B14F-4D97-AF65-F5344CB8AC3E}">
        <p14:creationId xmlns:p14="http://schemas.microsoft.com/office/powerpoint/2010/main" val="28032390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Without going into</a:t>
            </a:r>
            <a:r>
              <a:rPr lang="en-US" baseline="0" dirty="0" smtClean="0"/>
              <a:t> the detail of the algorithm, let me list out the key knobs of FAST. </a:t>
            </a:r>
          </a:p>
          <a:p>
            <a:r>
              <a:rPr lang="en-US" baseline="0" dirty="0" smtClean="0"/>
              <a:t>So, first, applications are ranked based on slowdown, and applications are also classified into two categories based on their network intensity. An application with lower network intensity is latency-sensitive, and the ones with higher network intensity is throughput sensitive.</a:t>
            </a:r>
          </a:p>
          <a:p>
            <a:endParaRPr lang="en-US" baseline="0" dirty="0" smtClean="0"/>
          </a:p>
          <a:p>
            <a:endParaRPr lang="en-US" baseline="0" dirty="0" smtClean="0"/>
          </a:p>
          <a:p>
            <a:endParaRPr lang="en-US" baseline="0" dirty="0" smtClean="0"/>
          </a:p>
          <a:p>
            <a:endParaRPr lang="en-US" baseline="0" dirty="0" smtClean="0"/>
          </a:p>
          <a:p>
            <a:r>
              <a:rPr lang="en-US" dirty="0" smtClean="0"/>
              <a:t>Then,</a:t>
            </a:r>
            <a:r>
              <a:rPr lang="en-US" baseline="0" dirty="0" smtClean="0"/>
              <a:t> all latency sensitive applications, as well as those slower applications are throttled up. </a:t>
            </a:r>
          </a:p>
          <a:p>
            <a:endParaRPr lang="en-US" baseline="0" dirty="0" smtClean="0"/>
          </a:p>
          <a:p>
            <a:r>
              <a:rPr lang="en-US" baseline="0" dirty="0" smtClean="0"/>
              <a:t>Latency-sensitive application tend to spend more time in the core, and barely generate memory request. So each of memory request is likely on the critical path. So throttling up latency-sensitive application can improve the performance of theses application without affecting other applications.</a:t>
            </a:r>
          </a:p>
          <a:p>
            <a:endParaRPr lang="en-US" baseline="0" dirty="0" smtClean="0"/>
          </a:p>
          <a:p>
            <a:r>
              <a:rPr lang="en-US" baseline="0" dirty="0" smtClean="0"/>
              <a:t>Throttling up slower application can let them ramp up their executing, improve system unfairness. </a:t>
            </a:r>
          </a:p>
          <a:p>
            <a:endParaRPr lang="en-US" baseline="0" dirty="0" smtClean="0"/>
          </a:p>
          <a:p>
            <a:r>
              <a:rPr lang="en-US" baseline="0" dirty="0" smtClean="0"/>
              <a:t>So, as throttling down may cause slowdown to that application. We need to find out the applications, which is less sensitive to throttling effect. </a:t>
            </a:r>
          </a:p>
          <a:p>
            <a:r>
              <a:rPr lang="en-US" baseline="0" dirty="0" smtClean="0"/>
              <a:t> </a:t>
            </a:r>
          </a:p>
          <a:p>
            <a:endParaRPr lang="en-US" baseline="0" dirty="0" smtClean="0"/>
          </a:p>
        </p:txBody>
      </p:sp>
      <p:sp>
        <p:nvSpPr>
          <p:cNvPr id="4" name="Slide Number Placeholder 3"/>
          <p:cNvSpPr>
            <a:spLocks noGrp="1"/>
          </p:cNvSpPr>
          <p:nvPr>
            <p:ph type="sldNum" sz="quarter" idx="10"/>
          </p:nvPr>
        </p:nvSpPr>
        <p:spPr/>
        <p:txBody>
          <a:bodyPr/>
          <a:lstStyle/>
          <a:p>
            <a:fld id="{FB7745A3-8648-442D-87CC-DF2E7E40AFAF}" type="slidenum">
              <a:rPr lang="en-US" smtClean="0"/>
              <a:pPr/>
              <a:t>15</a:t>
            </a:fld>
            <a:endParaRPr lang="en-US"/>
          </a:p>
        </p:txBody>
      </p:sp>
    </p:spTree>
    <p:extLst>
      <p:ext uri="{BB962C8B-B14F-4D97-AF65-F5344CB8AC3E}">
        <p14:creationId xmlns:p14="http://schemas.microsoft.com/office/powerpoint/2010/main" val="3683331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model an out-of-order</a:t>
            </a:r>
            <a:r>
              <a:rPr lang="en-US" baseline="0" dirty="0" smtClean="0"/>
              <a:t> processor, with two-level of caches, and a </a:t>
            </a:r>
            <a:r>
              <a:rPr lang="en-US" baseline="0" dirty="0" err="1" smtClean="0"/>
              <a:t>NoC</a:t>
            </a:r>
            <a:r>
              <a:rPr lang="en-US" baseline="0" dirty="0" smtClean="0"/>
              <a:t> with conventional VC router in a 4x4 and 8x8 mesh.</a:t>
            </a:r>
          </a:p>
          <a:p>
            <a:endParaRPr lang="en-US" baseline="0" dirty="0" smtClean="0"/>
          </a:p>
          <a:p>
            <a:r>
              <a:rPr lang="en-US" baseline="0" dirty="0" smtClean="0"/>
              <a:t>We use 90 workloads which are randomly assembled from SPEC2006 benchmarks.</a:t>
            </a:r>
          </a:p>
        </p:txBody>
      </p:sp>
      <p:sp>
        <p:nvSpPr>
          <p:cNvPr id="4" name="Slide Number Placeholder 3"/>
          <p:cNvSpPr>
            <a:spLocks noGrp="1"/>
          </p:cNvSpPr>
          <p:nvPr>
            <p:ph type="sldNum" sz="quarter" idx="10"/>
          </p:nvPr>
        </p:nvSpPr>
        <p:spPr/>
        <p:txBody>
          <a:bodyPr/>
          <a:lstStyle/>
          <a:p>
            <a:fld id="{FB7745A3-8648-442D-87CC-DF2E7E40AFAF}" type="slidenum">
              <a:rPr lang="en-US" smtClean="0"/>
              <a:pPr/>
              <a:t>16</a:t>
            </a:fld>
            <a:endParaRPr lang="en-US"/>
          </a:p>
        </p:txBody>
      </p:sp>
    </p:spTree>
    <p:extLst>
      <p:ext uri="{BB962C8B-B14F-4D97-AF65-F5344CB8AC3E}">
        <p14:creationId xmlns:p14="http://schemas.microsoft.com/office/powerpoint/2010/main" val="2496118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t>
            </a:r>
            <a:r>
              <a:rPr lang="en-US" dirty="0"/>
              <a:t>use the geometric mean of the slowdown estimation error to evaluate the accuracy of NAS, as shown in this figure.</a:t>
            </a:r>
          </a:p>
          <a:p>
            <a:endParaRPr lang="en-US" dirty="0"/>
          </a:p>
          <a:p>
            <a:r>
              <a:rPr lang="en-US" dirty="0"/>
              <a:t>We make two key observations. First, the slowdown estimation error is consistently low for all applications, with an average error rate of just 2.6% for a 4×4 and or 4.2% for an 8×8 </a:t>
            </a:r>
            <a:r>
              <a:rPr lang="en-US" dirty="0" err="1"/>
              <a:t>NoC</a:t>
            </a:r>
            <a:r>
              <a:rPr lang="en-US" dirty="0"/>
              <a:t>. The only outlier is </a:t>
            </a:r>
            <a:r>
              <a:rPr lang="en-US" i="1" dirty="0" err="1"/>
              <a:t>GemsFDTD</a:t>
            </a:r>
            <a:r>
              <a:rPr lang="en-US" i="1" dirty="0"/>
              <a:t> </a:t>
            </a:r>
            <a:r>
              <a:rPr lang="en-US" dirty="0"/>
              <a:t>in an 8×8 </a:t>
            </a:r>
            <a:r>
              <a:rPr lang="en-US" dirty="0" err="1"/>
              <a:t>NoC</a:t>
            </a:r>
            <a:r>
              <a:rPr lang="en-US" dirty="0"/>
              <a:t>. Because </a:t>
            </a:r>
            <a:r>
              <a:rPr lang="en-US" dirty="0" err="1"/>
              <a:t>GemsFDTD</a:t>
            </a:r>
            <a:r>
              <a:rPr lang="en-US" dirty="0"/>
              <a:t> is very network-intensive and easily inducing network saturation. </a:t>
            </a:r>
          </a:p>
          <a:p>
            <a:r>
              <a:rPr lang="en-US" dirty="0"/>
              <a:t>Also, the accuracy of the model scales well with an increasing network size.</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FB7745A3-8648-442D-87CC-DF2E7E40AFAF}" type="slidenum">
              <a:rPr lang="en-US" smtClean="0"/>
              <a:pPr/>
              <a:t>17</a:t>
            </a:fld>
            <a:endParaRPr lang="en-US"/>
          </a:p>
        </p:txBody>
      </p:sp>
    </p:spTree>
    <p:extLst>
      <p:ext uri="{BB962C8B-B14F-4D97-AF65-F5344CB8AC3E}">
        <p14:creationId xmlns:p14="http://schemas.microsoft.com/office/powerpoint/2010/main" val="2533847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evaluate FAST using </a:t>
            </a:r>
            <a:r>
              <a:rPr lang="en-US" i="1" dirty="0" smtClean="0"/>
              <a:t>unfairness </a:t>
            </a:r>
            <a:r>
              <a:rPr lang="en-US" dirty="0" smtClean="0"/>
              <a:t>and </a:t>
            </a:r>
            <a:r>
              <a:rPr lang="en-US" i="1" dirty="0" smtClean="0"/>
              <a:t>weighed speedup </a:t>
            </a:r>
            <a:r>
              <a:rPr lang="en-US" dirty="0" smtClean="0"/>
              <a:t>on a 4×4 and an 8×8 system. </a:t>
            </a:r>
          </a:p>
          <a:p>
            <a:endParaRPr lang="en-US" dirty="0" smtClean="0"/>
          </a:p>
          <a:p>
            <a:r>
              <a:rPr lang="en-US" dirty="0" smtClean="0"/>
              <a:t>We compare FAST</a:t>
            </a:r>
            <a:r>
              <a:rPr lang="en-US" baseline="0" dirty="0" smtClean="0"/>
              <a:t> with a baseline design without using source throttling, which is called </a:t>
            </a:r>
            <a:r>
              <a:rPr lang="en-US" baseline="0" dirty="0" err="1" smtClean="0"/>
              <a:t>NoST</a:t>
            </a:r>
            <a:r>
              <a:rPr lang="en-US" baseline="0" dirty="0" smtClean="0"/>
              <a:t> and a prior work called HAT which also uses source throttling. </a:t>
            </a:r>
          </a:p>
          <a:p>
            <a:endParaRPr lang="en-US" baseline="0" dirty="0" smtClean="0"/>
          </a:p>
          <a:p>
            <a:r>
              <a:rPr lang="en-US" baseline="0" dirty="0" smtClean="0"/>
              <a:t>A mix workloads consists of both throughput and latency sensitive applications while Heavy workload consists of throughput applications only.</a:t>
            </a:r>
          </a:p>
          <a:p>
            <a:endParaRPr lang="en-US" dirty="0" smtClean="0"/>
          </a:p>
        </p:txBody>
      </p:sp>
      <p:sp>
        <p:nvSpPr>
          <p:cNvPr id="4" name="Slide Number Placeholder 3"/>
          <p:cNvSpPr>
            <a:spLocks noGrp="1"/>
          </p:cNvSpPr>
          <p:nvPr>
            <p:ph type="sldNum" sz="quarter" idx="10"/>
          </p:nvPr>
        </p:nvSpPr>
        <p:spPr/>
        <p:txBody>
          <a:bodyPr/>
          <a:lstStyle/>
          <a:p>
            <a:fld id="{FB7745A3-8648-442D-87CC-DF2E7E40AFAF}" type="slidenum">
              <a:rPr lang="en-US" smtClean="0"/>
              <a:pPr/>
              <a:t>18</a:t>
            </a:fld>
            <a:endParaRPr lang="en-US"/>
          </a:p>
        </p:txBody>
      </p:sp>
    </p:spTree>
    <p:extLst>
      <p:ext uri="{BB962C8B-B14F-4D97-AF65-F5344CB8AC3E}">
        <p14:creationId xmlns:p14="http://schemas.microsoft.com/office/powerpoint/2010/main" val="27534126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19</a:t>
            </a:fld>
            <a:endParaRPr lang="en-US"/>
          </a:p>
        </p:txBody>
      </p:sp>
    </p:spTree>
    <p:extLst>
      <p:ext uri="{BB962C8B-B14F-4D97-AF65-F5344CB8AC3E}">
        <p14:creationId xmlns:p14="http://schemas.microsoft.com/office/powerpoint/2010/main" val="2883008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multiple applications running concurrently on the same multi-core system, they will interfere with each other at different locations, such as LLC, DRAM, or </a:t>
            </a:r>
            <a:r>
              <a:rPr lang="en-US" baseline="0" dirty="0" err="1" smtClean="0"/>
              <a:t>NoC</a:t>
            </a:r>
            <a:r>
              <a:rPr lang="en-US" baseline="0" dirty="0" smtClean="0"/>
              <a:t>. This interference is likely to cause applications to slow down unevenly. Although there are some prior works dealing with slowdown in LLC and DRAM, they are either based on a small system without using </a:t>
            </a:r>
            <a:r>
              <a:rPr lang="en-US" baseline="0" dirty="0" err="1" smtClean="0"/>
              <a:t>NoC</a:t>
            </a:r>
            <a:r>
              <a:rPr lang="en-US" baseline="0" dirty="0" smtClean="0"/>
              <a:t> or simple ignore the interference effect in </a:t>
            </a:r>
            <a:r>
              <a:rPr lang="en-US" baseline="0" dirty="0" err="1" smtClean="0"/>
              <a:t>NoC</a:t>
            </a:r>
            <a:r>
              <a:rPr lang="en-US" baseline="0" dirty="0" smtClean="0"/>
              <a:t>. Therefore, in this work, our goal is to estimate the slowdown primarily caused by inter-application interference in </a:t>
            </a:r>
            <a:r>
              <a:rPr lang="en-US" baseline="0" dirty="0" err="1" smtClean="0"/>
              <a:t>NoCs</a:t>
            </a:r>
            <a:r>
              <a:rPr lang="en-US" baseline="0" dirty="0" smtClean="0"/>
              <a:t>, and to use it to improve system performance and fairness.</a:t>
            </a:r>
          </a:p>
          <a:p>
            <a:endParaRPr lang="en-US" baseline="0" dirty="0" smtClean="0"/>
          </a:p>
          <a:p>
            <a:r>
              <a:rPr lang="en-US" baseline="0" dirty="0" smtClean="0"/>
              <a:t>We proposed NAS, which is the first model to quantify ….. At runtime without using any priori information.</a:t>
            </a:r>
          </a:p>
          <a:p>
            <a:r>
              <a:rPr lang="en-US" baseline="0" dirty="0" smtClean="0"/>
              <a:t>FAST is a hardware mechanism to throttle </a:t>
            </a:r>
            <a:r>
              <a:rPr lang="en-US" baseline="0" dirty="0" err="1" smtClean="0"/>
              <a:t>NoC</a:t>
            </a:r>
            <a:r>
              <a:rPr lang="en-US" baseline="0" dirty="0" smtClean="0"/>
              <a:t> nodes based on run-time application slowdown estimates.</a:t>
            </a:r>
          </a:p>
        </p:txBody>
      </p:sp>
      <p:sp>
        <p:nvSpPr>
          <p:cNvPr id="4" name="Slide Number Placeholder 3"/>
          <p:cNvSpPr>
            <a:spLocks noGrp="1"/>
          </p:cNvSpPr>
          <p:nvPr>
            <p:ph type="sldNum" sz="quarter" idx="10"/>
          </p:nvPr>
        </p:nvSpPr>
        <p:spPr/>
        <p:txBody>
          <a:bodyPr/>
          <a:lstStyle/>
          <a:p>
            <a:fld id="{FB7745A3-8648-442D-87CC-DF2E7E40AFAF}" type="slidenum">
              <a:rPr lang="en-US" smtClean="0"/>
              <a:pPr/>
              <a:t>2</a:t>
            </a:fld>
            <a:endParaRPr lang="en-US"/>
          </a:p>
        </p:txBody>
      </p:sp>
    </p:spTree>
    <p:extLst>
      <p:ext uri="{BB962C8B-B14F-4D97-AF65-F5344CB8AC3E}">
        <p14:creationId xmlns:p14="http://schemas.microsoft.com/office/powerpoint/2010/main" val="3921738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multiple applications running concurrently on the same multi-core system, they will interfere with each other at different locations, such as LLC, DRAM, or </a:t>
            </a:r>
            <a:r>
              <a:rPr lang="en-US" baseline="0" dirty="0" err="1" smtClean="0"/>
              <a:t>NoC</a:t>
            </a:r>
            <a:r>
              <a:rPr lang="en-US" baseline="0" dirty="0" smtClean="0"/>
              <a:t>, and thus </a:t>
            </a:r>
            <a:r>
              <a:rPr lang="en-US" baseline="0" dirty="0" err="1" smtClean="0"/>
              <a:t>cauing</a:t>
            </a:r>
            <a:r>
              <a:rPr lang="en-US" baseline="0" dirty="0" smtClean="0"/>
              <a:t> application slowdown. Although there are some prior works dealing with slowdown in LLC and DRAM, they are either based on a small system without using </a:t>
            </a:r>
            <a:r>
              <a:rPr lang="en-US" baseline="0" dirty="0" err="1" smtClean="0"/>
              <a:t>NoC</a:t>
            </a:r>
            <a:r>
              <a:rPr lang="en-US" baseline="0" dirty="0" smtClean="0"/>
              <a:t> or simple ignore the interference effect in </a:t>
            </a:r>
            <a:r>
              <a:rPr lang="en-US" baseline="0" dirty="0" err="1" smtClean="0"/>
              <a:t>NoC</a:t>
            </a:r>
            <a:r>
              <a:rPr lang="en-US" baseline="0" dirty="0" smtClean="0"/>
              <a:t>. Therefore, in this work, we studied the application slowdown primarily caused by inter-application interference in an on-chi networks.</a:t>
            </a:r>
          </a:p>
          <a:p>
            <a:endParaRPr lang="en-US" baseline="0" dirty="0" smtClean="0"/>
          </a:p>
          <a:p>
            <a:r>
              <a:rPr lang="en-US" baseline="0" dirty="0" smtClean="0"/>
              <a:t>We proposed NAS, which is the first model to quantify ….. At runtime without using any priori information.</a:t>
            </a:r>
          </a:p>
          <a:p>
            <a:r>
              <a:rPr lang="en-US" baseline="0" dirty="0" smtClean="0"/>
              <a:t>Although we believe NAS is a general model which can be used with various </a:t>
            </a:r>
            <a:r>
              <a:rPr lang="en-US" baseline="0" dirty="0" err="1" smtClean="0"/>
              <a:t>QoS</a:t>
            </a:r>
            <a:r>
              <a:rPr lang="en-US" baseline="0" dirty="0" smtClean="0"/>
              <a:t> techniques, we established a showcase of how we can use NAS to inform the source throttling mechanism to improve system performance and reduce the unfairness. The proposed approach is called FAST, fairness aware source throttling. FAST is a hardware mechanism to throttle </a:t>
            </a:r>
            <a:r>
              <a:rPr lang="en-US" baseline="0" dirty="0" err="1" smtClean="0"/>
              <a:t>NoC</a:t>
            </a:r>
            <a:r>
              <a:rPr lang="en-US" baseline="0" dirty="0" smtClean="0"/>
              <a:t> nodes based on run-time application slowdown estimates.</a:t>
            </a:r>
          </a:p>
        </p:txBody>
      </p:sp>
      <p:sp>
        <p:nvSpPr>
          <p:cNvPr id="4" name="Slide Number Placeholder 3"/>
          <p:cNvSpPr>
            <a:spLocks noGrp="1"/>
          </p:cNvSpPr>
          <p:nvPr>
            <p:ph type="sldNum" sz="quarter" idx="10"/>
          </p:nvPr>
        </p:nvSpPr>
        <p:spPr/>
        <p:txBody>
          <a:bodyPr/>
          <a:lstStyle/>
          <a:p>
            <a:fld id="{FB7745A3-8648-442D-87CC-DF2E7E40AFAF}" type="slidenum">
              <a:rPr lang="en-US" smtClean="0"/>
              <a:pPr/>
              <a:t>20</a:t>
            </a:fld>
            <a:endParaRPr lang="en-US"/>
          </a:p>
        </p:txBody>
      </p:sp>
    </p:spTree>
    <p:extLst>
      <p:ext uri="{BB962C8B-B14F-4D97-AF65-F5344CB8AC3E}">
        <p14:creationId xmlns:p14="http://schemas.microsoft.com/office/powerpoint/2010/main" val="3212013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900"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21</a:t>
            </a:fld>
            <a:endParaRPr lang="en-US"/>
          </a:p>
        </p:txBody>
      </p:sp>
    </p:spTree>
    <p:extLst>
      <p:ext uri="{BB962C8B-B14F-4D97-AF65-F5344CB8AC3E}">
        <p14:creationId xmlns:p14="http://schemas.microsoft.com/office/powerpoint/2010/main" val="17055393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900"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22</a:t>
            </a:fld>
            <a:endParaRPr lang="en-US"/>
          </a:p>
        </p:txBody>
      </p:sp>
    </p:spTree>
    <p:extLst>
      <p:ext uri="{BB962C8B-B14F-4D97-AF65-F5344CB8AC3E}">
        <p14:creationId xmlns:p14="http://schemas.microsoft.com/office/powerpoint/2010/main" val="11135358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arenBoth"/>
            </a:pPr>
            <a:r>
              <a:rPr lang="en-US" dirty="0"/>
              <a:t>Latency sensitive application tend to spend more time in the core. We observe that throttling such applications not only fails to improve fairness, but in fact adversely impacts the system performance.</a:t>
            </a:r>
          </a:p>
          <a:p>
            <a:pPr marL="232943" indent="-232943">
              <a:buAutoNum type="arabicParenBoth"/>
            </a:pPr>
            <a:endParaRPr lang="en-US" dirty="0"/>
          </a:p>
          <a:p>
            <a:pPr marL="232943" indent="-232943">
              <a:buAutoNum type="arabicParenBoth"/>
            </a:pPr>
            <a:r>
              <a:rPr lang="en-US" dirty="0"/>
              <a:t>Throughput sensitive applications are likely to generate more network traffic. Although moderately throttling such applications can effectively reduce network contention, blindly throttling such applications may aggravate system unfairness. </a:t>
            </a:r>
          </a:p>
          <a:p>
            <a:endParaRPr lang="en-US" dirty="0"/>
          </a:p>
          <a:p>
            <a:r>
              <a:rPr lang="en-US" dirty="0"/>
              <a:t>the slowest application, which determines the unfairness of a system, is often throughput-sensitive, and further throttling it would increase the system unfairness. FAST utilizes the slowdown estimates from NAS to directly identify the slowest applications, preventing them being throttled down. </a:t>
            </a:r>
          </a:p>
          <a:p>
            <a:endParaRPr lang="en-US" dirty="0" smtClean="0"/>
          </a:p>
          <a:p>
            <a:endParaRPr lang="en-US" dirty="0" smtClean="0"/>
          </a:p>
          <a:p>
            <a:r>
              <a:rPr lang="en-US" dirty="0" smtClean="0"/>
              <a:t>A flow</a:t>
            </a:r>
            <a:r>
              <a:rPr lang="en-US" baseline="0" dirty="0" smtClean="0"/>
              <a:t> is allocated with different time slot to reduce the inter-application amongst different flow.</a:t>
            </a:r>
            <a:endParaRPr lang="en-US" dirty="0"/>
          </a:p>
          <a:p>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23</a:t>
            </a:fld>
            <a:endParaRPr lang="en-US"/>
          </a:p>
        </p:txBody>
      </p:sp>
    </p:spTree>
    <p:extLst>
      <p:ext uri="{BB962C8B-B14F-4D97-AF65-F5344CB8AC3E}">
        <p14:creationId xmlns:p14="http://schemas.microsoft.com/office/powerpoint/2010/main" val="10588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745A3-8648-442D-87CC-DF2E7E40AFAF}" type="slidenum">
              <a:rPr lang="en-US" smtClean="0"/>
              <a:pPr/>
              <a:t>24</a:t>
            </a:fld>
            <a:endParaRPr lang="en-US"/>
          </a:p>
        </p:txBody>
      </p:sp>
    </p:spTree>
    <p:extLst>
      <p:ext uri="{BB962C8B-B14F-4D97-AF65-F5344CB8AC3E}">
        <p14:creationId xmlns:p14="http://schemas.microsoft.com/office/powerpoint/2010/main" val="2970596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also study the distribution of the estimated error across all 7,200 instances</a:t>
            </a:r>
          </a:p>
          <a:p>
            <a:r>
              <a:rPr lang="en-US" dirty="0" smtClean="0"/>
              <a:t>For </a:t>
            </a:r>
            <a:r>
              <a:rPr lang="en-US" dirty="0"/>
              <a:t>over </a:t>
            </a:r>
            <a:r>
              <a:rPr lang="en-US" dirty="0" smtClean="0"/>
              <a:t>66% </a:t>
            </a:r>
            <a:r>
              <a:rPr lang="en-US" dirty="0"/>
              <a:t>of the instances, the error of NAS is lower than </a:t>
            </a:r>
            <a:r>
              <a:rPr lang="en-US" dirty="0" smtClean="0"/>
              <a:t>10%. </a:t>
            </a:r>
          </a:p>
          <a:p>
            <a:r>
              <a:rPr lang="en-US" dirty="0" smtClean="0"/>
              <a:t>84.3%</a:t>
            </a:r>
            <a:r>
              <a:rPr lang="en-US" baseline="0" dirty="0" smtClean="0"/>
              <a:t> of instance, error of NAS is lower than 20%.</a:t>
            </a:r>
            <a:endParaRPr lang="en-US" dirty="0" smtClean="0"/>
          </a:p>
          <a:p>
            <a:r>
              <a:rPr lang="en-US" dirty="0" smtClean="0"/>
              <a:t>Less </a:t>
            </a:r>
            <a:r>
              <a:rPr lang="en-US" dirty="0"/>
              <a:t>than </a:t>
            </a:r>
            <a:r>
              <a:rPr lang="en-US" dirty="0" smtClean="0"/>
              <a:t>5.6% </a:t>
            </a:r>
            <a:r>
              <a:rPr lang="en-US" dirty="0"/>
              <a:t>of instances have an error higher than 40%. </a:t>
            </a:r>
          </a:p>
          <a:p>
            <a:r>
              <a:rPr lang="en-US" dirty="0"/>
              <a:t>So, NAS is pretty </a:t>
            </a:r>
            <a:r>
              <a:rPr lang="en-US" dirty="0" smtClean="0"/>
              <a:t>accurate….</a:t>
            </a:r>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25</a:t>
            </a:fld>
            <a:endParaRPr lang="en-US"/>
          </a:p>
        </p:txBody>
      </p:sp>
    </p:spTree>
    <p:extLst>
      <p:ext uri="{BB962C8B-B14F-4D97-AF65-F5344CB8AC3E}">
        <p14:creationId xmlns:p14="http://schemas.microsoft.com/office/powerpoint/2010/main" val="362857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 study the impact of inter-application interference in </a:t>
            </a:r>
            <a:r>
              <a:rPr lang="en-US" baseline="0" dirty="0" err="1" smtClean="0"/>
              <a:t>NoC</a:t>
            </a:r>
            <a:r>
              <a:rPr lang="en-US" baseline="0" dirty="0" smtClean="0"/>
              <a:t>, we run a simulation with 4 applications selected from SPEC CPU2006 benchmark. 16 copies of each applications run concurrently on the same chip. As we can see, </a:t>
            </a:r>
            <a:r>
              <a:rPr lang="en-US" dirty="0" smtClean="0"/>
              <a:t>application</a:t>
            </a:r>
            <a:r>
              <a:rPr lang="en-US" baseline="0" dirty="0" smtClean="0"/>
              <a:t> interfere with each other as the </a:t>
            </a:r>
            <a:r>
              <a:rPr lang="en-US" baseline="0" dirty="0" err="1" smtClean="0"/>
              <a:t>NoC</a:t>
            </a:r>
            <a:r>
              <a:rPr lang="en-US" baseline="0" dirty="0" smtClean="0"/>
              <a:t> bandwidth is shared, causing application slowdown. Even though</a:t>
            </a:r>
            <a:r>
              <a:rPr lang="en-US" dirty="0" smtClean="0"/>
              <a:t> when they run on the same system, some applications are getting hurt much more unfairly than others.</a:t>
            </a:r>
            <a:endParaRPr lang="en-US" baseline="0" dirty="0" smtClean="0"/>
          </a:p>
          <a:p>
            <a:r>
              <a:rPr lang="en-US" baseline="0" dirty="0" smtClean="0"/>
              <a:t>An unfair system may lead to </a:t>
            </a:r>
            <a:r>
              <a:rPr lang="en-US" sz="1200" b="0" i="0" u="none" strike="noStrike" kern="1200" baseline="0" dirty="0" smtClean="0">
                <a:solidFill>
                  <a:schemeClr val="tx1"/>
                </a:solidFill>
                <a:latin typeface="+mn-lt"/>
                <a:ea typeface="+mn-ea"/>
                <a:cs typeface="+mn-cs"/>
              </a:rPr>
              <a:t>overall system performance degradation, prevent fair progress of different applications, and cause starvation of unfairly-treated applications.</a:t>
            </a:r>
            <a:endParaRPr lang="en-US" baseline="0" dirty="0" smtClean="0"/>
          </a:p>
          <a:p>
            <a:endParaRPr lang="en-US" baseline="0" dirty="0" smtClean="0"/>
          </a:p>
          <a:p>
            <a:r>
              <a:rPr lang="en-US" dirty="0" smtClean="0"/>
              <a:t>Let</a:t>
            </a:r>
            <a:r>
              <a:rPr lang="en-US" baseline="0" dirty="0" smtClean="0"/>
              <a:t> me formally define the application slowdown</a:t>
            </a:r>
            <a:r>
              <a:rPr lang="en-US" dirty="0" smtClean="0"/>
              <a:t>. </a:t>
            </a:r>
            <a:r>
              <a:rPr lang="en-US" dirty="0"/>
              <a:t>It is computed as the ratio of </a:t>
            </a:r>
            <a:r>
              <a:rPr lang="en-US" dirty="0" err="1"/>
              <a:t>tshared</a:t>
            </a:r>
            <a:r>
              <a:rPr lang="en-US" dirty="0"/>
              <a:t> to </a:t>
            </a:r>
            <a:r>
              <a:rPr lang="en-US" dirty="0" err="1"/>
              <a:t>talone</a:t>
            </a:r>
            <a:r>
              <a:rPr lang="en-US" dirty="0"/>
              <a:t>. </a:t>
            </a:r>
            <a:r>
              <a:rPr lang="en-US" dirty="0" err="1"/>
              <a:t>Tshared</a:t>
            </a:r>
            <a:r>
              <a:rPr lang="en-US" dirty="0"/>
              <a:t> is the execution time when the application runs concurrently with others, and </a:t>
            </a:r>
            <a:r>
              <a:rPr lang="en-US" dirty="0" err="1"/>
              <a:t>Talone</a:t>
            </a:r>
            <a:r>
              <a:rPr lang="en-US" dirty="0"/>
              <a:t> is the execution time when it actually runs standalone. </a:t>
            </a:r>
            <a:r>
              <a:rPr lang="en-US" dirty="0" smtClean="0"/>
              <a:t>In this work, the slowdown of application is the ratio of execution time with interference to the execution time without interference. </a:t>
            </a:r>
            <a:endParaRPr lang="en-US" baseline="0" dirty="0" smtClean="0"/>
          </a:p>
          <a:p>
            <a:pPr defTabSz="931774">
              <a:defRPr/>
            </a:pPr>
            <a:endParaRPr lang="en-US" baseline="0" dirty="0" smtClean="0"/>
          </a:p>
          <a:p>
            <a:pPr defTabSz="931774">
              <a:defRPr/>
            </a:pPr>
            <a:r>
              <a:rPr lang="en-US" dirty="0" smtClean="0"/>
              <a:t>Therefore, it</a:t>
            </a:r>
            <a:r>
              <a:rPr lang="en-US" baseline="0" dirty="0" smtClean="0"/>
              <a:t> would be nice if we have some kind of mechanism </a:t>
            </a:r>
            <a:r>
              <a:rPr lang="en-US" dirty="0" smtClean="0"/>
              <a:t>to ensure that applications are running in a relatively equal pace with improved</a:t>
            </a:r>
            <a:r>
              <a:rPr lang="en-US" baseline="0" dirty="0" smtClean="0"/>
              <a:t> overall system performance</a:t>
            </a:r>
            <a:r>
              <a:rPr lang="en-US" dirty="0" smtClean="0"/>
              <a:t>. However, we need to find out how much slowdown each application suffers at runtime</a:t>
            </a:r>
            <a:r>
              <a:rPr lang="en-US" baseline="0" dirty="0" smtClean="0"/>
              <a:t> </a:t>
            </a:r>
            <a:r>
              <a:rPr lang="en-US" dirty="0" smtClean="0"/>
              <a:t>to begin with.</a:t>
            </a:r>
            <a:endParaRPr lang="en-US" baseline="0" dirty="0" smtClean="0"/>
          </a:p>
        </p:txBody>
      </p:sp>
      <p:sp>
        <p:nvSpPr>
          <p:cNvPr id="4" name="Slide Number Placeholder 3"/>
          <p:cNvSpPr>
            <a:spLocks noGrp="1"/>
          </p:cNvSpPr>
          <p:nvPr>
            <p:ph type="sldNum" sz="quarter" idx="10"/>
          </p:nvPr>
        </p:nvSpPr>
        <p:spPr/>
        <p:txBody>
          <a:bodyPr/>
          <a:lstStyle/>
          <a:p>
            <a:fld id="{FB7745A3-8648-442D-87CC-DF2E7E40AFAF}" type="slidenum">
              <a:rPr lang="en-US" smtClean="0"/>
              <a:pPr/>
              <a:t>3</a:t>
            </a:fld>
            <a:endParaRPr lang="en-US"/>
          </a:p>
        </p:txBody>
      </p:sp>
    </p:spTree>
    <p:extLst>
      <p:ext uri="{BB962C8B-B14F-4D97-AF65-F5344CB8AC3E}">
        <p14:creationId xmlns:p14="http://schemas.microsoft.com/office/powerpoint/2010/main" val="718988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defTabSz="931774">
              <a:defRPr/>
            </a:pPr>
            <a:endParaRPr lang="en-US" dirty="0" smtClean="0"/>
          </a:p>
          <a:p>
            <a:pPr defTabSz="931774">
              <a:defRPr/>
            </a:pPr>
            <a:r>
              <a:rPr lang="en-US" dirty="0" smtClean="0"/>
              <a:t>While the </a:t>
            </a:r>
            <a:r>
              <a:rPr lang="en-US" dirty="0"/>
              <a:t>shared execution time can be measured directly during </a:t>
            </a:r>
            <a:r>
              <a:rPr lang="en-US" dirty="0" smtClean="0"/>
              <a:t>execution, </a:t>
            </a:r>
            <a:r>
              <a:rPr lang="en-US" dirty="0"/>
              <a:t>the alone execution time is </a:t>
            </a:r>
            <a:r>
              <a:rPr lang="en-US" dirty="0" smtClean="0"/>
              <a:t>unknown </a:t>
            </a:r>
            <a:r>
              <a:rPr lang="en-US" dirty="0"/>
              <a:t>at runtime. Although we can </a:t>
            </a:r>
            <a:r>
              <a:rPr lang="en-US" dirty="0" smtClean="0"/>
              <a:t>actually obtain it through application offline </a:t>
            </a:r>
            <a:r>
              <a:rPr lang="en-US" dirty="0"/>
              <a:t>profiling </a:t>
            </a:r>
            <a:r>
              <a:rPr lang="en-US" dirty="0" smtClean="0"/>
              <a:t>by </a:t>
            </a:r>
            <a:r>
              <a:rPr lang="en-US" dirty="0"/>
              <a:t>actually running the application standalone, obtaining such prior knowledge can be very costly, and most of the time, is infeasible.</a:t>
            </a:r>
          </a:p>
          <a:p>
            <a:pPr defTabSz="931774">
              <a:defRPr/>
            </a:pPr>
            <a:endParaRPr lang="en-US" dirty="0"/>
          </a:p>
          <a:p>
            <a:pPr defTabSz="931774">
              <a:defRPr/>
            </a:pPr>
            <a:r>
              <a:rPr lang="en-US" dirty="0" smtClean="0"/>
              <a:t>In fact, online estimation of slowdown is preferred, as we can use it with</a:t>
            </a:r>
            <a:r>
              <a:rPr lang="en-US" baseline="0" dirty="0" smtClean="0"/>
              <a:t> various </a:t>
            </a:r>
            <a:r>
              <a:rPr lang="en-US" baseline="0" dirty="0" err="1" smtClean="0"/>
              <a:t>QoS</a:t>
            </a:r>
            <a:r>
              <a:rPr lang="en-US" baseline="0" dirty="0" smtClean="0"/>
              <a:t> techniques</a:t>
            </a:r>
            <a:r>
              <a:rPr lang="en-US" dirty="0" smtClean="0"/>
              <a:t>. Therefore, we propose NAS, </a:t>
            </a:r>
            <a:r>
              <a:rPr lang="en-US" dirty="0" err="1" smtClean="0"/>
              <a:t>NoC</a:t>
            </a:r>
            <a:r>
              <a:rPr lang="en-US" dirty="0" smtClean="0"/>
              <a:t>-level application slowdown model to estimate the inter-application interference in </a:t>
            </a:r>
            <a:r>
              <a:rPr lang="en-US" dirty="0" err="1" smtClean="0"/>
              <a:t>NoC</a:t>
            </a:r>
            <a:r>
              <a:rPr lang="en-US" dirty="0"/>
              <a:t> </a:t>
            </a:r>
            <a:r>
              <a:rPr lang="en-US" dirty="0" smtClean="0"/>
              <a:t>at run-time.</a:t>
            </a:r>
          </a:p>
          <a:p>
            <a:pPr defTabSz="931774">
              <a:defRPr/>
            </a:pPr>
            <a:endParaRPr lang="en-US" dirty="0"/>
          </a:p>
          <a:p>
            <a:pPr defTabSz="931774">
              <a:defRPr/>
            </a:pPr>
            <a:r>
              <a:rPr lang="en-US" dirty="0" smtClean="0"/>
              <a:t>Instead of measure </a:t>
            </a:r>
            <a:r>
              <a:rPr lang="en-US" dirty="0" err="1" smtClean="0"/>
              <a:t>talone</a:t>
            </a:r>
            <a:r>
              <a:rPr lang="en-US" dirty="0" smtClean="0"/>
              <a:t> directly, we estimate </a:t>
            </a:r>
            <a:r>
              <a:rPr lang="en-US" dirty="0"/>
              <a:t>the </a:t>
            </a:r>
            <a:r>
              <a:rPr lang="en-US" dirty="0" smtClean="0"/>
              <a:t>application stall time </a:t>
            </a:r>
            <a:r>
              <a:rPr lang="en-US" dirty="0" err="1"/>
              <a:t>delta_t_stall</a:t>
            </a:r>
            <a:r>
              <a:rPr lang="en-US" dirty="0"/>
              <a:t> due to inter-application interference, and deducted it from the shared execution </a:t>
            </a:r>
            <a:r>
              <a:rPr lang="en-US" dirty="0" smtClean="0"/>
              <a:t>time to approximate </a:t>
            </a:r>
            <a:r>
              <a:rPr lang="en-US" dirty="0" err="1" smtClean="0"/>
              <a:t>talone</a:t>
            </a:r>
            <a:r>
              <a:rPr lang="en-US" dirty="0" smtClean="0"/>
              <a:t>. The application</a:t>
            </a:r>
            <a:r>
              <a:rPr lang="en-US" baseline="0" dirty="0" smtClean="0"/>
              <a:t> </a:t>
            </a:r>
            <a:r>
              <a:rPr lang="en-US" dirty="0" smtClean="0"/>
              <a:t>time is</a:t>
            </a:r>
            <a:r>
              <a:rPr lang="en-US" baseline="0" dirty="0" smtClean="0"/>
              <a:t> the prolong execution time due to inter-application interference</a:t>
            </a:r>
            <a:r>
              <a:rPr lang="en-US" dirty="0" smtClean="0"/>
              <a:t>. As such, we simplify </a:t>
            </a:r>
            <a:r>
              <a:rPr lang="en-US" dirty="0"/>
              <a:t>the problem to track </a:t>
            </a:r>
            <a:r>
              <a:rPr lang="en-US" dirty="0" err="1" smtClean="0"/>
              <a:t>delta_t_stall</a:t>
            </a:r>
            <a:r>
              <a:rPr lang="en-US" dirty="0" smtClean="0"/>
              <a:t>, the application stall time caused by inter-application interference. </a:t>
            </a:r>
            <a:r>
              <a:rPr lang="en-US" dirty="0"/>
              <a:t>There are three major challenges.</a:t>
            </a:r>
          </a:p>
          <a:p>
            <a:endParaRPr lang="en-US" dirty="0"/>
          </a:p>
          <a:p>
            <a:pPr>
              <a:defRPr/>
            </a:pPr>
            <a:r>
              <a:rPr lang="en-US" dirty="0"/>
              <a:t>First, t</a:t>
            </a:r>
            <a:r>
              <a:rPr lang="en-US" baseline="0" dirty="0" smtClean="0"/>
              <a:t>he communication in a </a:t>
            </a:r>
            <a:r>
              <a:rPr lang="en-US" baseline="0" dirty="0" err="1" smtClean="0"/>
              <a:t>NoC</a:t>
            </a:r>
            <a:r>
              <a:rPr lang="en-US" baseline="0" dirty="0" smtClean="0"/>
              <a:t> takes place in different granularities. Usually, an L1 miss involves multiple requests originated at different nodes. Each request involves multiple packets. Each packet consists of multiple flits.</a:t>
            </a:r>
            <a:r>
              <a:rPr lang="en-US" dirty="0" smtClean="0"/>
              <a:t> </a:t>
            </a:r>
            <a:r>
              <a:rPr lang="en-US" baseline="0" dirty="0" smtClean="0"/>
              <a:t> Therefore, </a:t>
            </a:r>
            <a:r>
              <a:rPr lang="en-US" dirty="0"/>
              <a:t>we need to correlate the interference delay with the application stall time at different </a:t>
            </a:r>
            <a:r>
              <a:rPr lang="en-US" dirty="0" smtClean="0"/>
              <a:t>granularities.</a:t>
            </a:r>
            <a:endParaRPr lang="en-US" dirty="0"/>
          </a:p>
          <a:p>
            <a:pPr defTabSz="931774">
              <a:defRPr/>
            </a:pPr>
            <a:endParaRPr lang="en-US" dirty="0"/>
          </a:p>
          <a:p>
            <a:r>
              <a:rPr lang="en-US" dirty="0"/>
              <a:t>Second, as the contention events occurs randomly and distributive across the network, </a:t>
            </a:r>
          </a:p>
          <a:p>
            <a:r>
              <a:rPr lang="en-US" dirty="0"/>
              <a:t>designing a simple and cost-effective tracking mechanism is challenging. </a:t>
            </a:r>
            <a:endParaRPr lang="en-US" dirty="0" smtClean="0"/>
          </a:p>
          <a:p>
            <a:endParaRPr lang="en-US" dirty="0"/>
          </a:p>
          <a:p>
            <a:r>
              <a:rPr lang="en-US" dirty="0"/>
              <a:t>Last but not least, the delay associate with a request may be overlapped due to instruction- and memory-level parallelism. So not all of the delay contributes to application stall time. </a:t>
            </a:r>
          </a:p>
          <a:p>
            <a:endParaRPr lang="en-US" dirty="0"/>
          </a:p>
          <a:p>
            <a:r>
              <a:rPr lang="en-US" dirty="0"/>
              <a:t>Therefore, the basic idea of NAS is to track the delay at different granularities and decide </a:t>
            </a:r>
            <a:r>
              <a:rPr lang="en-US" dirty="0" smtClean="0"/>
              <a:t>the</a:t>
            </a:r>
            <a:r>
              <a:rPr lang="en-US" baseline="0" dirty="0" smtClean="0"/>
              <a:t> latency that impact on the application stall time.</a:t>
            </a:r>
            <a:endParaRPr lang="en-US" dirty="0"/>
          </a:p>
          <a:p>
            <a:endParaRPr lang="en-US" dirty="0"/>
          </a:p>
          <a:p>
            <a:r>
              <a:rPr lang="en-US" dirty="0"/>
              <a:t>As the flit is the smallest transferrable unit, we will start with tracking the flit level interference.</a:t>
            </a:r>
          </a:p>
        </p:txBody>
      </p:sp>
      <p:sp>
        <p:nvSpPr>
          <p:cNvPr id="4" name="Slide Number Placeholder 3"/>
          <p:cNvSpPr>
            <a:spLocks noGrp="1"/>
          </p:cNvSpPr>
          <p:nvPr>
            <p:ph type="sldNum" sz="quarter" idx="10"/>
          </p:nvPr>
        </p:nvSpPr>
        <p:spPr/>
        <p:txBody>
          <a:bodyPr/>
          <a:lstStyle/>
          <a:p>
            <a:fld id="{FB7745A3-8648-442D-87CC-DF2E7E40AFAF}" type="slidenum">
              <a:rPr lang="en-US" smtClean="0"/>
              <a:pPr/>
              <a:t>4</a:t>
            </a:fld>
            <a:endParaRPr lang="en-US"/>
          </a:p>
        </p:txBody>
      </p:sp>
    </p:spTree>
    <p:extLst>
      <p:ext uri="{BB962C8B-B14F-4D97-AF65-F5344CB8AC3E}">
        <p14:creationId xmlns:p14="http://schemas.microsoft.com/office/powerpoint/2010/main" val="1137110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defTabSz="931774">
              <a:defRPr/>
            </a:pPr>
            <a:r>
              <a:rPr lang="en-US" dirty="0" smtClean="0"/>
              <a:t>While the </a:t>
            </a:r>
            <a:r>
              <a:rPr lang="en-US" dirty="0"/>
              <a:t>shared execution time can be measured directly during </a:t>
            </a:r>
            <a:r>
              <a:rPr lang="en-US" dirty="0" smtClean="0"/>
              <a:t>execution, </a:t>
            </a:r>
            <a:r>
              <a:rPr lang="en-US" dirty="0"/>
              <a:t>the alone execution time is </a:t>
            </a:r>
            <a:r>
              <a:rPr lang="en-US" dirty="0" smtClean="0"/>
              <a:t>unknown </a:t>
            </a:r>
            <a:r>
              <a:rPr lang="en-US" dirty="0"/>
              <a:t>at runtime. Although we can </a:t>
            </a:r>
            <a:r>
              <a:rPr lang="en-US" dirty="0" smtClean="0"/>
              <a:t>actually obtain it through application offline </a:t>
            </a:r>
            <a:r>
              <a:rPr lang="en-US" dirty="0"/>
              <a:t>profiling </a:t>
            </a:r>
            <a:r>
              <a:rPr lang="en-US" dirty="0" smtClean="0"/>
              <a:t>by </a:t>
            </a:r>
            <a:r>
              <a:rPr lang="en-US" dirty="0"/>
              <a:t>actually running the application standalone, obtaining such prior knowledge can be very costly, and most of the time, is infeasible.</a:t>
            </a:r>
          </a:p>
          <a:p>
            <a:pPr defTabSz="931774">
              <a:defRPr/>
            </a:pPr>
            <a:endParaRPr lang="en-US" dirty="0"/>
          </a:p>
          <a:p>
            <a:pPr defTabSz="931774">
              <a:defRPr/>
            </a:pPr>
            <a:r>
              <a:rPr lang="en-US" dirty="0" smtClean="0"/>
              <a:t>In fact, online estimation of slowdown is preferred, as we can use it to inform many techniques to regulate the execution. Therefore, we propose NAS, </a:t>
            </a:r>
            <a:r>
              <a:rPr lang="en-US" dirty="0" err="1" smtClean="0"/>
              <a:t>NoC</a:t>
            </a:r>
            <a:r>
              <a:rPr lang="en-US" dirty="0" smtClean="0"/>
              <a:t>-level application slowdown model to estimate the inter-application interference in </a:t>
            </a:r>
            <a:r>
              <a:rPr lang="en-US" dirty="0" err="1" smtClean="0"/>
              <a:t>NoC</a:t>
            </a:r>
            <a:r>
              <a:rPr lang="en-US" dirty="0"/>
              <a:t> </a:t>
            </a:r>
            <a:r>
              <a:rPr lang="en-US" dirty="0" smtClean="0"/>
              <a:t>at run-time.</a:t>
            </a:r>
          </a:p>
          <a:p>
            <a:pPr defTabSz="931774">
              <a:defRPr/>
            </a:pPr>
            <a:endParaRPr lang="en-US" dirty="0"/>
          </a:p>
          <a:p>
            <a:pPr defTabSz="931774">
              <a:defRPr/>
            </a:pPr>
            <a:r>
              <a:rPr lang="en-US" dirty="0" smtClean="0"/>
              <a:t>Instead of measure </a:t>
            </a:r>
            <a:r>
              <a:rPr lang="en-US" dirty="0" err="1" smtClean="0"/>
              <a:t>talone</a:t>
            </a:r>
            <a:r>
              <a:rPr lang="en-US" dirty="0" smtClean="0"/>
              <a:t> directly, we estimate </a:t>
            </a:r>
            <a:r>
              <a:rPr lang="en-US" dirty="0"/>
              <a:t>the </a:t>
            </a:r>
            <a:r>
              <a:rPr lang="en-US" dirty="0" smtClean="0"/>
              <a:t>application stall time </a:t>
            </a:r>
            <a:r>
              <a:rPr lang="en-US" dirty="0" err="1"/>
              <a:t>delta_t_stall</a:t>
            </a:r>
            <a:r>
              <a:rPr lang="en-US" dirty="0"/>
              <a:t> due to inter-application interference, and deducted it from the shared execution </a:t>
            </a:r>
            <a:r>
              <a:rPr lang="en-US" dirty="0" smtClean="0"/>
              <a:t>time to approximate </a:t>
            </a:r>
            <a:r>
              <a:rPr lang="en-US" dirty="0" err="1" smtClean="0"/>
              <a:t>talone</a:t>
            </a:r>
            <a:r>
              <a:rPr lang="en-US" dirty="0" smtClean="0"/>
              <a:t>. The application</a:t>
            </a:r>
            <a:r>
              <a:rPr lang="en-US" baseline="0" dirty="0" smtClean="0"/>
              <a:t> </a:t>
            </a:r>
            <a:r>
              <a:rPr lang="en-US" dirty="0" smtClean="0"/>
              <a:t>time is</a:t>
            </a:r>
            <a:r>
              <a:rPr lang="en-US" baseline="0" dirty="0" smtClean="0"/>
              <a:t> the prolong execution time due to inter-application interference</a:t>
            </a:r>
            <a:r>
              <a:rPr lang="en-US" dirty="0" smtClean="0"/>
              <a:t>. As such, we simplify </a:t>
            </a:r>
            <a:r>
              <a:rPr lang="en-US" dirty="0"/>
              <a:t>the problem to track </a:t>
            </a:r>
            <a:r>
              <a:rPr lang="en-US" dirty="0" err="1" smtClean="0"/>
              <a:t>delta_t_stall</a:t>
            </a:r>
            <a:r>
              <a:rPr lang="en-US" dirty="0" smtClean="0"/>
              <a:t>, the application stall time caused by inter-application interference. </a:t>
            </a:r>
            <a:r>
              <a:rPr lang="en-US" dirty="0"/>
              <a:t>There are three major challenges.</a:t>
            </a:r>
          </a:p>
          <a:p>
            <a:endParaRPr lang="en-US" dirty="0"/>
          </a:p>
          <a:p>
            <a:pPr>
              <a:defRPr/>
            </a:pPr>
            <a:r>
              <a:rPr lang="en-US" dirty="0"/>
              <a:t>First, t</a:t>
            </a:r>
            <a:r>
              <a:rPr lang="en-US" baseline="0" dirty="0" smtClean="0"/>
              <a:t>he communication in a </a:t>
            </a:r>
            <a:r>
              <a:rPr lang="en-US" baseline="0" dirty="0" err="1" smtClean="0"/>
              <a:t>NoC</a:t>
            </a:r>
            <a:r>
              <a:rPr lang="en-US" baseline="0" dirty="0" smtClean="0"/>
              <a:t> takes place in different granularities. Usually, an L1 miss involves multiple requests originated at different nodes. Each request involves multiple packets. Each packet consists of multiple flits.</a:t>
            </a:r>
            <a:r>
              <a:rPr lang="en-US" dirty="0" smtClean="0"/>
              <a:t> </a:t>
            </a:r>
            <a:r>
              <a:rPr lang="en-US" baseline="0" dirty="0" smtClean="0"/>
              <a:t> Therefore, </a:t>
            </a:r>
            <a:r>
              <a:rPr lang="en-US" dirty="0"/>
              <a:t>we need to correlate the interference delay with the application stall time at different </a:t>
            </a:r>
            <a:r>
              <a:rPr lang="en-US" dirty="0" smtClean="0"/>
              <a:t>granularities.</a:t>
            </a:r>
            <a:endParaRPr lang="en-US" dirty="0"/>
          </a:p>
          <a:p>
            <a:pPr defTabSz="931774">
              <a:defRPr/>
            </a:pPr>
            <a:endParaRPr lang="en-US" dirty="0"/>
          </a:p>
          <a:p>
            <a:r>
              <a:rPr lang="en-US" dirty="0"/>
              <a:t>Second, as the contention events occurs randomly and distributive across the network, </a:t>
            </a:r>
          </a:p>
          <a:p>
            <a:r>
              <a:rPr lang="en-US" dirty="0"/>
              <a:t>designing a simple and cost-effective tracking mechanism is challenging. </a:t>
            </a:r>
            <a:endParaRPr lang="en-US" dirty="0" smtClean="0"/>
          </a:p>
          <a:p>
            <a:endParaRPr lang="en-US" dirty="0"/>
          </a:p>
          <a:p>
            <a:r>
              <a:rPr lang="en-US" dirty="0"/>
              <a:t>Last but not least, the delay associate with a request may be overlapped due to instruction- and memory-level parallelism. So not all of the delay contributes to application stall time. </a:t>
            </a:r>
          </a:p>
          <a:p>
            <a:endParaRPr lang="en-US" dirty="0"/>
          </a:p>
          <a:p>
            <a:r>
              <a:rPr lang="en-US" dirty="0"/>
              <a:t>Therefore, the basic idea of NAS is to track the delay at different granularities and decide the legitimate delay contributing to </a:t>
            </a:r>
            <a:r>
              <a:rPr lang="en-US" dirty="0" smtClean="0"/>
              <a:t>the actual </a:t>
            </a:r>
            <a:r>
              <a:rPr lang="en-US" dirty="0"/>
              <a:t>application stall time.</a:t>
            </a:r>
          </a:p>
          <a:p>
            <a:endParaRPr lang="en-US" dirty="0"/>
          </a:p>
          <a:p>
            <a:r>
              <a:rPr lang="en-US" dirty="0"/>
              <a:t>As the flit is the smallest transferrable unit, we will start with tracking the flit level interference.</a:t>
            </a:r>
          </a:p>
        </p:txBody>
      </p:sp>
      <p:sp>
        <p:nvSpPr>
          <p:cNvPr id="4" name="Slide Number Placeholder 3"/>
          <p:cNvSpPr>
            <a:spLocks noGrp="1"/>
          </p:cNvSpPr>
          <p:nvPr>
            <p:ph type="sldNum" sz="quarter" idx="10"/>
          </p:nvPr>
        </p:nvSpPr>
        <p:spPr/>
        <p:txBody>
          <a:bodyPr/>
          <a:lstStyle/>
          <a:p>
            <a:fld id="{FB7745A3-8648-442D-87CC-DF2E7E40AFAF}" type="slidenum">
              <a:rPr lang="en-US" smtClean="0"/>
              <a:pPr/>
              <a:t>5</a:t>
            </a:fld>
            <a:endParaRPr lang="en-US"/>
          </a:p>
        </p:txBody>
      </p:sp>
    </p:spTree>
    <p:extLst>
      <p:ext uri="{BB962C8B-B14F-4D97-AF65-F5344CB8AC3E}">
        <p14:creationId xmlns:p14="http://schemas.microsoft.com/office/powerpoint/2010/main" val="191508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baseline="0" dirty="0" smtClean="0"/>
              <a:t>This figure here shows us a typical </a:t>
            </a:r>
            <a:r>
              <a:rPr lang="en-US" baseline="0" dirty="0" err="1" smtClean="0"/>
              <a:t>NoC</a:t>
            </a:r>
            <a:r>
              <a:rPr lang="en-US" baseline="0" dirty="0" smtClean="0"/>
              <a:t>-based multi-processor, which is used throughout our study. Each node may contain an out-of-order core, a private L1 instruction and data cache, a shared L2 cache slice, a Network Interface (or NI), and a router. MSHR here is used to track all the outstanding L1 requests and also used for network packets reassembly.</a:t>
            </a:r>
          </a:p>
          <a:p>
            <a:pPr defTabSz="931774">
              <a:defRPr/>
            </a:pPr>
            <a:endParaRPr lang="en-US" baseline="0" dirty="0" smtClean="0"/>
          </a:p>
          <a:p>
            <a:r>
              <a:rPr lang="en-US" baseline="0" dirty="0" smtClean="0"/>
              <a:t>In a conventional VC router, as we can see, the buffers and </a:t>
            </a:r>
            <a:r>
              <a:rPr lang="en-US" baseline="0" dirty="0" err="1" smtClean="0"/>
              <a:t>xbar</a:t>
            </a:r>
            <a:r>
              <a:rPr lang="en-US" baseline="0" dirty="0" smtClean="0"/>
              <a:t> are shared resources, which causes inter-application interference</a:t>
            </a:r>
            <a:r>
              <a:rPr lang="en-US" dirty="0" smtClean="0"/>
              <a:t>. Therefore, we identify</a:t>
            </a:r>
            <a:r>
              <a:rPr lang="en-US" baseline="0" dirty="0" smtClean="0"/>
              <a:t> 3 interference events: injection, VA, and SA. To track the flit-level interference, each flit carries an additional filed </a:t>
            </a:r>
            <a:r>
              <a:rPr lang="en-US" baseline="0" dirty="0" err="1" smtClean="0"/>
              <a:t>delta_t_flit</a:t>
            </a:r>
            <a:r>
              <a:rPr lang="en-US" baseline="0" dirty="0" smtClean="0"/>
              <a:t>, which is increment every time when it loss the arbitration.</a:t>
            </a:r>
          </a:p>
        </p:txBody>
      </p:sp>
      <p:sp>
        <p:nvSpPr>
          <p:cNvPr id="4" name="Slide Number Placeholder 3"/>
          <p:cNvSpPr>
            <a:spLocks noGrp="1"/>
          </p:cNvSpPr>
          <p:nvPr>
            <p:ph type="sldNum" sz="quarter" idx="10"/>
          </p:nvPr>
        </p:nvSpPr>
        <p:spPr/>
        <p:txBody>
          <a:bodyPr/>
          <a:lstStyle/>
          <a:p>
            <a:fld id="{FB7745A3-8648-442D-87CC-DF2E7E40AFAF}"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4140169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Packet-level interference is determined when all of the constituent flits of a packet arrive at the destination node. However, we cannot simply add up the flit-level interference delay to determine packet level interference. This is because the transit latencies of flits overlap with each other.</a:t>
            </a:r>
          </a:p>
          <a:p>
            <a:endParaRPr lang="en-US" dirty="0" smtClean="0"/>
          </a:p>
          <a:p>
            <a:r>
              <a:rPr lang="en-US" dirty="0" smtClean="0"/>
              <a:t>I</a:t>
            </a:r>
            <a:r>
              <a:rPr lang="en-US" baseline="0" dirty="0" smtClean="0"/>
              <a:t> will use an example to illustrate the pattern of a packet’s flits arrive at the destination router.</a:t>
            </a:r>
          </a:p>
          <a:p>
            <a:r>
              <a:rPr lang="en-US" baseline="0" dirty="0" smtClean="0"/>
              <a:t>In</a:t>
            </a:r>
            <a:r>
              <a:rPr lang="en-US" dirty="0" smtClean="0"/>
              <a:t> the</a:t>
            </a:r>
            <a:r>
              <a:rPr lang="en-US" baseline="0" dirty="0" smtClean="0"/>
              <a:t> alone run, we observe that a packet’s flits, most of time, arrive consecutively when there is no inter-application interference.</a:t>
            </a:r>
          </a:p>
          <a:p>
            <a:endParaRPr lang="en-US" baseline="0" dirty="0" smtClean="0"/>
          </a:p>
          <a:p>
            <a:r>
              <a:rPr lang="en-US" baseline="0" dirty="0" smtClean="0"/>
              <a:t>Let’s see </a:t>
            </a:r>
            <a:r>
              <a:rPr lang="en-US" dirty="0" smtClean="0"/>
              <a:t>what happen i</a:t>
            </a:r>
            <a:r>
              <a:rPr lang="en-US" baseline="0" dirty="0" smtClean="0"/>
              <a:t>n case of a shared run under the presence of interference. The first flit is delayed 2 cycles due to interference and arrives at cycle 3. So </a:t>
            </a:r>
            <a:r>
              <a:rPr lang="en-US" baseline="0" dirty="0" err="1" smtClean="0"/>
              <a:t>delta_t_first</a:t>
            </a:r>
            <a:r>
              <a:rPr lang="en-US" baseline="0" dirty="0" smtClean="0"/>
              <a:t> equals 2 and </a:t>
            </a:r>
            <a:r>
              <a:rPr lang="en-US" baseline="0" dirty="0" err="1" smtClean="0"/>
              <a:t>T_first_arrival</a:t>
            </a:r>
            <a:r>
              <a:rPr lang="en-US" baseline="0" dirty="0" smtClean="0"/>
              <a:t> equals 3. Then, the rest of flits are</a:t>
            </a:r>
            <a:r>
              <a:rPr lang="en-US" dirty="0" smtClean="0"/>
              <a:t> delayed by </a:t>
            </a:r>
            <a:r>
              <a:rPr lang="en-US" baseline="0" dirty="0" smtClean="0"/>
              <a:t>1 </a:t>
            </a:r>
            <a:r>
              <a:rPr lang="en-US" dirty="0"/>
              <a:t>cycle each, and arrives </a:t>
            </a:r>
            <a:r>
              <a:rPr lang="en-US" dirty="0" smtClean="0"/>
              <a:t>subsequently.  </a:t>
            </a:r>
            <a:r>
              <a:rPr lang="en-US" baseline="0" dirty="0" smtClean="0"/>
              <a:t>At cycle 11, the last flit arrive. So the new reassembly latency is from </a:t>
            </a:r>
            <a:r>
              <a:rPr lang="en-US" baseline="0" dirty="0" err="1" smtClean="0"/>
              <a:t>Tfirst_arrival</a:t>
            </a:r>
            <a:r>
              <a:rPr lang="en-US" baseline="0" dirty="0" smtClean="0"/>
              <a:t> to </a:t>
            </a:r>
            <a:r>
              <a:rPr lang="en-US" baseline="0" dirty="0" err="1" smtClean="0"/>
              <a:t>Tlast_arrival</a:t>
            </a:r>
            <a:r>
              <a:rPr lang="en-US" dirty="0" smtClean="0"/>
              <a:t>. Given that the reassembly latency is M cycles when there is </a:t>
            </a:r>
            <a:r>
              <a:rPr lang="en-US" dirty="0" err="1" smtClean="0"/>
              <a:t>interapplication</a:t>
            </a:r>
            <a:r>
              <a:rPr lang="en-US" dirty="0" smtClean="0"/>
              <a:t> interference, </a:t>
            </a:r>
            <a:r>
              <a:rPr lang="en-US" baseline="0" dirty="0" smtClean="0"/>
              <a:t>the increased reassembly latency compared with alone run is simply ……. </a:t>
            </a:r>
            <a:endParaRPr lang="en-US" dirty="0" smtClean="0"/>
          </a:p>
          <a:p>
            <a:r>
              <a:rPr lang="en-US" dirty="0" smtClean="0"/>
              <a:t>Then, </a:t>
            </a:r>
            <a:r>
              <a:rPr lang="en-US" dirty="0"/>
              <a:t>the packet-level delay consists of two parts</a:t>
            </a:r>
            <a:r>
              <a:rPr lang="en-US" dirty="0" smtClean="0"/>
              <a:t>, including the </a:t>
            </a:r>
            <a:r>
              <a:rPr lang="en-US" dirty="0"/>
              <a:t>interference delay of the first flit, as well as the increased reassembly time. </a:t>
            </a:r>
            <a:endParaRPr lang="en-US" dirty="0" smtClean="0"/>
          </a:p>
          <a:p>
            <a:r>
              <a:rPr lang="en-US" dirty="0"/>
              <a:t>In the example, </a:t>
            </a:r>
            <a:r>
              <a:rPr lang="en-US" dirty="0" err="1"/>
              <a:t>delta_packet</a:t>
            </a:r>
            <a:r>
              <a:rPr lang="en-US" dirty="0"/>
              <a:t> is computed as </a:t>
            </a:r>
            <a:r>
              <a:rPr lang="en-US" dirty="0" smtClean="0"/>
              <a:t>… leading</a:t>
            </a:r>
            <a:r>
              <a:rPr lang="en-US" baseline="0" dirty="0" smtClean="0"/>
              <a:t> to 5 cycles packet delay due to interference.</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7</a:t>
            </a:fld>
            <a:endParaRPr lang="en-US"/>
          </a:p>
        </p:txBody>
      </p:sp>
    </p:spTree>
    <p:extLst>
      <p:ext uri="{BB962C8B-B14F-4D97-AF65-F5344CB8AC3E}">
        <p14:creationId xmlns:p14="http://schemas.microsoft.com/office/powerpoint/2010/main" val="676636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Servicing a memory request via the </a:t>
            </a:r>
            <a:r>
              <a:rPr lang="en-US" dirty="0" err="1"/>
              <a:t>NoC</a:t>
            </a:r>
            <a:r>
              <a:rPr lang="en-US" dirty="0"/>
              <a:t> involves a sequence of packets originated at different nodes. </a:t>
            </a:r>
          </a:p>
          <a:p>
            <a:endParaRPr lang="en-US" dirty="0"/>
          </a:p>
          <a:p>
            <a:pPr defTabSz="931774">
              <a:defRPr/>
            </a:pPr>
            <a:r>
              <a:rPr lang="en-US" dirty="0"/>
              <a:t>The interference delay of a memory request is simply the lumped sum interference delay from all the associated packets. Since many of these packets do not go back to the requesting node, a small data structure, called the </a:t>
            </a:r>
            <a:r>
              <a:rPr lang="en-US" i="1" dirty="0"/>
              <a:t>inheritance table</a:t>
            </a:r>
            <a:r>
              <a:rPr lang="en-US" dirty="0"/>
              <a:t>, is added to the network interface to perform the summation operation.</a:t>
            </a:r>
          </a:p>
          <a:p>
            <a:pPr defTabSz="931774">
              <a:defRPr/>
            </a:pPr>
            <a:endParaRPr lang="en-US" dirty="0"/>
          </a:p>
          <a:p>
            <a:pPr defTabSz="931774">
              <a:defRPr/>
            </a:pPr>
            <a:r>
              <a:rPr lang="en-US" dirty="0"/>
              <a:t>Then, we leverage the close-loop formed by the control and data packets to carry the result back the requester.  </a:t>
            </a:r>
          </a:p>
          <a:p>
            <a:endParaRPr lang="en-US" dirty="0"/>
          </a:p>
          <a:p>
            <a:pPr defTabSz="931774">
              <a:defRPr/>
            </a:pPr>
            <a:r>
              <a:rPr lang="en-US" dirty="0"/>
              <a:t>As a result, the delay of a memory request simply equals to the </a:t>
            </a:r>
            <a:r>
              <a:rPr lang="en-US" i="1" dirty="0"/>
              <a:t>interference delay </a:t>
            </a:r>
            <a:r>
              <a:rPr lang="en-US" dirty="0"/>
              <a:t>of the last packet arriving at the requestor. </a:t>
            </a:r>
          </a:p>
          <a:p>
            <a:endParaRPr lang="en-US" dirty="0" smtClean="0"/>
          </a:p>
          <a:p>
            <a:r>
              <a:rPr lang="en-US" dirty="0" smtClean="0"/>
              <a:t>I will use an example to walk through the process for obtaining the request-level interference.</a:t>
            </a:r>
          </a:p>
          <a:p>
            <a:endParaRPr lang="en-US" dirty="0" smtClean="0"/>
          </a:p>
          <a:p>
            <a:r>
              <a:rPr lang="en-US" sz="1200" b="0" i="0" u="none" strike="noStrike" kern="1200" baseline="0" dirty="0" err="1" smtClean="0">
                <a:solidFill>
                  <a:schemeClr val="tx1"/>
                </a:solidFill>
                <a:latin typeface="+mn-lt"/>
                <a:ea typeface="+mn-ea"/>
                <a:cs typeface="+mn-cs"/>
              </a:rPr>
              <a:t>Delta_t_packet</a:t>
            </a:r>
            <a:r>
              <a:rPr lang="en-US" sz="1200" b="0" i="0" u="none" strike="noStrike" kern="1200" baseline="0" dirty="0" smtClean="0">
                <a:solidFill>
                  <a:schemeClr val="tx1"/>
                </a:solidFill>
                <a:latin typeface="+mn-lt"/>
                <a:ea typeface="+mn-ea"/>
                <a:cs typeface="+mn-cs"/>
              </a:rPr>
              <a:t> contains the cumulative interference delay of both the request and</a:t>
            </a:r>
          </a:p>
          <a:p>
            <a:r>
              <a:rPr lang="en-US" sz="1200" b="0" i="0" u="none" strike="noStrike" kern="1200" baseline="0" dirty="0" smtClean="0">
                <a:solidFill>
                  <a:schemeClr val="tx1"/>
                </a:solidFill>
                <a:latin typeface="+mn-lt"/>
                <a:ea typeface="+mn-ea"/>
                <a:cs typeface="+mn-cs"/>
              </a:rPr>
              <a:t>response packets.</a:t>
            </a:r>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8</a:t>
            </a:fld>
            <a:endParaRPr lang="en-US"/>
          </a:p>
        </p:txBody>
      </p:sp>
    </p:spTree>
    <p:extLst>
      <p:ext uri="{BB962C8B-B14F-4D97-AF65-F5344CB8AC3E}">
        <p14:creationId xmlns:p14="http://schemas.microsoft.com/office/powerpoint/2010/main" val="625109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Servicing </a:t>
            </a:r>
            <a:r>
              <a:rPr lang="en-US" dirty="0"/>
              <a:t>a memory request via the </a:t>
            </a:r>
            <a:r>
              <a:rPr lang="en-US" dirty="0" err="1"/>
              <a:t>NoC</a:t>
            </a:r>
            <a:r>
              <a:rPr lang="en-US" dirty="0"/>
              <a:t> involves a sequence of packets originated at different nodes. </a:t>
            </a:r>
          </a:p>
          <a:p>
            <a:endParaRPr lang="en-US" dirty="0"/>
          </a:p>
          <a:p>
            <a:pPr defTabSz="931774">
              <a:defRPr/>
            </a:pPr>
            <a:r>
              <a:rPr lang="en-US" dirty="0"/>
              <a:t>The interference delay of a memory request is simply the lumped sum interference delay from all the associated packets. Since many of these packets do not go back to the requesting node, a small data structure, called the </a:t>
            </a:r>
            <a:r>
              <a:rPr lang="en-US" i="1" dirty="0"/>
              <a:t>inheritance table</a:t>
            </a:r>
            <a:r>
              <a:rPr lang="en-US" dirty="0"/>
              <a:t>, is added to the network interface to perform the summation operation.</a:t>
            </a:r>
          </a:p>
          <a:p>
            <a:pPr defTabSz="931774">
              <a:defRPr/>
            </a:pPr>
            <a:endParaRPr lang="en-US" dirty="0"/>
          </a:p>
          <a:p>
            <a:pPr defTabSz="931774">
              <a:defRPr/>
            </a:pPr>
            <a:r>
              <a:rPr lang="en-US" dirty="0"/>
              <a:t>Then, we leverage the close-loop formed by the control and data packets to carry the result back the requester.  </a:t>
            </a:r>
          </a:p>
          <a:p>
            <a:endParaRPr lang="en-US" dirty="0"/>
          </a:p>
          <a:p>
            <a:pPr defTabSz="931774">
              <a:defRPr/>
            </a:pPr>
            <a:r>
              <a:rPr lang="en-US" dirty="0"/>
              <a:t>As a result, the delay of a memory request simply equals to the </a:t>
            </a:r>
            <a:r>
              <a:rPr lang="en-US" i="1" dirty="0"/>
              <a:t>interference delay </a:t>
            </a:r>
            <a:r>
              <a:rPr lang="en-US" dirty="0"/>
              <a:t>of the last packet arriving at the requestor. </a:t>
            </a:r>
          </a:p>
          <a:p>
            <a:endParaRPr lang="en-US" dirty="0" smtClean="0"/>
          </a:p>
          <a:p>
            <a:r>
              <a:rPr lang="en-US" dirty="0" smtClean="0"/>
              <a:t>I will use an example to walk through the process for obtaining the request-level interference.</a:t>
            </a:r>
          </a:p>
          <a:p>
            <a:endParaRPr lang="en-US" dirty="0" smtClean="0"/>
          </a:p>
          <a:p>
            <a:r>
              <a:rPr lang="en-US" sz="1200" b="0" i="0" u="none" strike="noStrike" kern="1200" baseline="0" dirty="0" err="1" smtClean="0">
                <a:solidFill>
                  <a:schemeClr val="tx1"/>
                </a:solidFill>
                <a:latin typeface="+mn-lt"/>
                <a:ea typeface="+mn-ea"/>
                <a:cs typeface="+mn-cs"/>
              </a:rPr>
              <a:t>Delta_t_packet</a:t>
            </a:r>
            <a:r>
              <a:rPr lang="en-US" sz="1200" b="0" i="0" u="none" strike="noStrike" kern="1200" baseline="0" dirty="0" smtClean="0">
                <a:solidFill>
                  <a:schemeClr val="tx1"/>
                </a:solidFill>
                <a:latin typeface="+mn-lt"/>
                <a:ea typeface="+mn-ea"/>
                <a:cs typeface="+mn-cs"/>
              </a:rPr>
              <a:t> contains the cumulative interference delay of both the request and</a:t>
            </a:r>
          </a:p>
          <a:p>
            <a:r>
              <a:rPr lang="en-US" sz="1200" b="0" i="0" u="none" strike="noStrike" kern="1200" baseline="0" dirty="0" smtClean="0">
                <a:solidFill>
                  <a:schemeClr val="tx1"/>
                </a:solidFill>
                <a:latin typeface="+mn-lt"/>
                <a:ea typeface="+mn-ea"/>
                <a:cs typeface="+mn-cs"/>
              </a:rPr>
              <a:t>response packets.</a:t>
            </a:r>
            <a:endParaRPr lang="en-US" dirty="0"/>
          </a:p>
        </p:txBody>
      </p:sp>
      <p:sp>
        <p:nvSpPr>
          <p:cNvPr id="4" name="Slide Number Placeholder 3"/>
          <p:cNvSpPr>
            <a:spLocks noGrp="1"/>
          </p:cNvSpPr>
          <p:nvPr>
            <p:ph type="sldNum" sz="quarter" idx="10"/>
          </p:nvPr>
        </p:nvSpPr>
        <p:spPr/>
        <p:txBody>
          <a:bodyPr/>
          <a:lstStyle/>
          <a:p>
            <a:fld id="{FB7745A3-8648-442D-87CC-DF2E7E40AFAF}" type="slidenum">
              <a:rPr lang="en-US" smtClean="0"/>
              <a:pPr/>
              <a:t>9</a:t>
            </a:fld>
            <a:endParaRPr lang="en-US"/>
          </a:p>
        </p:txBody>
      </p:sp>
    </p:spTree>
    <p:extLst>
      <p:ext uri="{BB962C8B-B14F-4D97-AF65-F5344CB8AC3E}">
        <p14:creationId xmlns:p14="http://schemas.microsoft.com/office/powerpoint/2010/main" val="1145195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dirty="0"/>
          </a:p>
        </p:txBody>
      </p:sp>
      <p:sp>
        <p:nvSpPr>
          <p:cNvPr id="7" name="Rectangle 6"/>
          <p:cNvSpPr/>
          <p:nvPr/>
        </p:nvSpPr>
        <p:spPr>
          <a:xfrm>
            <a:off x="62931" y="914400"/>
            <a:ext cx="9021537" cy="2062253"/>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57148" y="803872"/>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25196" y="131651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274638"/>
            <a:ext cx="7772400" cy="5745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5865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solidFill>
                <a:srgbClr val="000000"/>
              </a:solidFill>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solidFill>
                <a:srgbClr val="000000"/>
              </a:solidFill>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43651595"/>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56882087"/>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077813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2125187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1099542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1773704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2743507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9134011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664136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lvl1pPr algn="ctr">
              <a:defRPr sz="3200" b="1">
                <a:solidFill>
                  <a:srgbClr val="388B2A"/>
                </a:solidFill>
                <a:latin typeface="Tahoma" panose="020B0604030504040204" pitchFamily="34" charset="0"/>
                <a:ea typeface="Tahoma" panose="020B0604030504040204" pitchFamily="34" charset="0"/>
                <a:cs typeface="Tahoma" panose="020B060403050404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172200"/>
            <a:ext cx="7010400" cy="457200"/>
          </a:xfrm>
        </p:spPr>
        <p:txBody>
          <a:bodyPr/>
          <a:lstStyle/>
          <a:p>
            <a:endParaRPr lang="en-US" dirty="0"/>
          </a:p>
        </p:txBody>
      </p:sp>
      <p:sp>
        <p:nvSpPr>
          <p:cNvPr id="6" name="Slide Number Placeholder 5"/>
          <p:cNvSpPr>
            <a:spLocks noGrp="1"/>
          </p:cNvSpPr>
          <p:nvPr>
            <p:ph type="sldNum" sz="quarter" idx="12"/>
          </p:nvPr>
        </p:nvSpPr>
        <p:spPr>
          <a:xfrm>
            <a:off x="8233144" y="6172200"/>
            <a:ext cx="457200" cy="457200"/>
          </a:xfrm>
          <a:noFill/>
        </p:spPr>
        <p:txBody>
          <a:bodyPr/>
          <a:lstStyle>
            <a:lvl1pPr>
              <a:defRPr>
                <a:solidFill>
                  <a:schemeClr val="tx1"/>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cxnSp>
        <p:nvCxnSpPr>
          <p:cNvPr id="7" name="Straight Connector 6"/>
          <p:cNvCxnSpPr/>
          <p:nvPr userDrawn="1"/>
        </p:nvCxnSpPr>
        <p:spPr>
          <a:xfrm>
            <a:off x="381000" y="1219200"/>
            <a:ext cx="8534400" cy="0"/>
          </a:xfrm>
          <a:prstGeom prst="line">
            <a:avLst/>
          </a:prstGeom>
          <a:ln w="22225">
            <a:solidFill>
              <a:srgbClr val="CC99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9072231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133606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91" r:id="rId3"/>
    <p:sldLayoutId id="2147483692" r:id="rId4"/>
    <p:sldLayoutId id="2147483693" r:id="rId5"/>
    <p:sldLayoutId id="2147483694" r:id="rId6"/>
    <p:sldLayoutId id="2147483695" r:id="rId7"/>
    <p:sldLayoutId id="2147483696" r:id="rId8"/>
    <p:sldLayoutId id="2147483697" r:id="rId9"/>
    <p:sldLayoutId id="2147483699" r:id="rId10"/>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title style</a:t>
            </a:r>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extLst>
      <p:ext uri="{BB962C8B-B14F-4D97-AF65-F5344CB8AC3E}">
        <p14:creationId xmlns:p14="http://schemas.microsoft.com/office/powerpoint/2010/main" val="3845252652"/>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ouisiana.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image" Target="../media/image140.png"/><Relationship Id="rId3" Type="http://schemas.openxmlformats.org/officeDocument/2006/relationships/notesSlide" Target="../notesSlides/notesSlide12.xml"/><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tags" Target="../tags/tag14.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chart" Target="../charts/chart5.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chart" Target="../charts/chart7.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3" Type="http://schemas.openxmlformats.org/officeDocument/2006/relationships/hyperlink" Target="http://www.louisiana.edu/"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www.louisiana.edu/"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xml"/><Relationship Id="rId7" Type="http://schemas.openxmlformats.org/officeDocument/2006/relationships/image" Target="../media/image50.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0.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5.xml"/><Relationship Id="rId7" Type="http://schemas.openxmlformats.org/officeDocument/2006/relationships/image" Target="../media/image70.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9.png"/><Relationship Id="rId11" Type="http://schemas.openxmlformats.org/officeDocument/2006/relationships/image" Target="../media/image10.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246108"/>
            <a:ext cx="8991600" cy="1470025"/>
          </a:xfrm>
        </p:spPr>
        <p:txBody>
          <a:bodyPr>
            <a:noAutofit/>
          </a:bodyPr>
          <a:lstStyle/>
          <a:p>
            <a:r>
              <a:rPr lang="en-US" sz="2800" b="1" dirty="0">
                <a:latin typeface="Georgia" panose="02040502050405020303" pitchFamily="18" charset="0"/>
              </a:rPr>
              <a:t>A Model for Application Slowdown Estimation in On-Chip </a:t>
            </a:r>
            <a:r>
              <a:rPr lang="en-US" sz="2800" b="1" dirty="0" smtClean="0">
                <a:latin typeface="Georgia" panose="02040502050405020303" pitchFamily="18" charset="0"/>
              </a:rPr>
              <a:t>Networks and </a:t>
            </a:r>
            <a:r>
              <a:rPr lang="en-US" sz="2800" b="1" dirty="0">
                <a:latin typeface="Georgia" panose="02040502050405020303" pitchFamily="18" charset="0"/>
              </a:rPr>
              <a:t>Its Use for Improving System Fairness and Performance</a:t>
            </a:r>
          </a:p>
        </p:txBody>
      </p:sp>
      <p:pic>
        <p:nvPicPr>
          <p:cNvPr id="8" name="Picture 7" descr="ul_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5376236"/>
            <a:ext cx="1219200" cy="1166707"/>
          </a:xfrm>
          <a:prstGeom prst="rect">
            <a:avLst/>
          </a:prstGeom>
          <a:noFill/>
          <a:extLst>
            <a:ext uri="{909E8E84-426E-40DD-AFC4-6F175D3DCCD1}">
              <a14:hiddenFill xmlns:a14="http://schemas.microsoft.com/office/drawing/2010/main">
                <a:solidFill>
                  <a:srgbClr val="FFFFFF"/>
                </a:solidFill>
              </a14:hiddenFill>
            </a:ext>
          </a:extLst>
        </p:spPr>
      </p:pic>
      <p:sp>
        <p:nvSpPr>
          <p:cNvPr id="23" name="Subtitle 2"/>
          <p:cNvSpPr txBox="1">
            <a:spLocks/>
          </p:cNvSpPr>
          <p:nvPr/>
        </p:nvSpPr>
        <p:spPr>
          <a:xfrm>
            <a:off x="152400" y="3429000"/>
            <a:ext cx="8534400" cy="1676400"/>
          </a:xfrm>
          <a:prstGeom prst="rect">
            <a:avLst/>
          </a:prstGeom>
        </p:spPr>
        <p:txBody>
          <a:bodyPr>
            <a:no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sz="2000" b="1" dirty="0" smtClean="0">
                <a:solidFill>
                  <a:schemeClr val="tx1">
                    <a:lumMod val="95000"/>
                    <a:lumOff val="5000"/>
                  </a:schemeClr>
                </a:solidFill>
                <a:latin typeface="Georgia" panose="02040502050405020303" pitchFamily="18" charset="0"/>
              </a:rPr>
              <a:t>Xiyue Xiang*</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Saugata</a:t>
            </a:r>
            <a:r>
              <a:rPr lang="en-US" sz="2000" dirty="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Ghose</a:t>
            </a:r>
            <a:r>
              <a:rPr lang="en-US" sz="2000" baseline="30000" dirty="0">
                <a:solidFill>
                  <a:schemeClr val="tx1"/>
                </a:solidFill>
              </a:rPr>
              <a:t>†</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Onur</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Mutlu</a:t>
            </a:r>
            <a:r>
              <a:rPr lang="en-US" sz="2000" baseline="30000" dirty="0" smtClean="0">
                <a:solidFill>
                  <a:schemeClr val="tx1"/>
                </a:solidFill>
              </a:rPr>
              <a:t>†§</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Nian</a:t>
            </a:r>
            <a:r>
              <a:rPr lang="en-US" sz="2000" dirty="0" smtClean="0">
                <a:solidFill>
                  <a:schemeClr val="tx1">
                    <a:lumMod val="95000"/>
                    <a:lumOff val="5000"/>
                  </a:schemeClr>
                </a:solidFill>
                <a:latin typeface="Georgia" panose="02040502050405020303" pitchFamily="18" charset="0"/>
              </a:rPr>
              <a:t>-Feng </a:t>
            </a:r>
            <a:r>
              <a:rPr lang="en-US" sz="2000" dirty="0" err="1" smtClean="0">
                <a:solidFill>
                  <a:schemeClr val="tx1">
                    <a:lumMod val="95000"/>
                    <a:lumOff val="5000"/>
                  </a:schemeClr>
                </a:solidFill>
                <a:latin typeface="Georgia" panose="02040502050405020303" pitchFamily="18" charset="0"/>
              </a:rPr>
              <a:t>Tzeng</a:t>
            </a:r>
            <a:r>
              <a:rPr lang="en-US" sz="2000" baseline="30000" dirty="0" smtClean="0">
                <a:solidFill>
                  <a:schemeClr val="tx1">
                    <a:lumMod val="95000"/>
                    <a:lumOff val="5000"/>
                  </a:schemeClr>
                </a:solidFill>
                <a:latin typeface="Georgia" panose="02040502050405020303" pitchFamily="18" charset="0"/>
              </a:rPr>
              <a:t>*</a:t>
            </a:r>
          </a:p>
          <a:p>
            <a:r>
              <a:rPr lang="en-US" sz="2000" baseline="30000" dirty="0" smtClean="0">
                <a:solidFill>
                  <a:schemeClr val="tx1">
                    <a:lumMod val="95000"/>
                    <a:lumOff val="5000"/>
                  </a:schemeClr>
                </a:solidFill>
                <a:latin typeface="Georgia" panose="02040502050405020303" pitchFamily="18" charset="0"/>
              </a:rPr>
              <a:t>*</a:t>
            </a:r>
            <a:r>
              <a:rPr lang="en-US" sz="2000" dirty="0" smtClean="0">
                <a:solidFill>
                  <a:schemeClr val="tx1">
                    <a:lumMod val="95000"/>
                    <a:lumOff val="5000"/>
                  </a:schemeClr>
                </a:solidFill>
                <a:latin typeface="Georgia" panose="02040502050405020303" pitchFamily="18" charset="0"/>
              </a:rPr>
              <a:t>University of Louisiana at Lafayette</a:t>
            </a:r>
          </a:p>
          <a:p>
            <a:r>
              <a:rPr lang="en-US" sz="2000" baseline="30000" dirty="0" smtClean="0">
                <a:solidFill>
                  <a:schemeClr val="tx1"/>
                </a:solidFill>
              </a:rPr>
              <a:t>†</a:t>
            </a:r>
            <a:r>
              <a:rPr lang="en-US" sz="2000" dirty="0">
                <a:solidFill>
                  <a:schemeClr val="tx1">
                    <a:lumMod val="95000"/>
                    <a:lumOff val="5000"/>
                  </a:schemeClr>
                </a:solidFill>
                <a:latin typeface="Georgia" panose="02040502050405020303" pitchFamily="18" charset="0"/>
              </a:rPr>
              <a:t>Carnegie Mellon </a:t>
            </a:r>
            <a:r>
              <a:rPr lang="en-US" sz="2000" dirty="0" smtClean="0">
                <a:solidFill>
                  <a:schemeClr val="tx1">
                    <a:lumMod val="95000"/>
                    <a:lumOff val="5000"/>
                  </a:schemeClr>
                </a:solidFill>
                <a:latin typeface="Georgia" panose="02040502050405020303" pitchFamily="18" charset="0"/>
              </a:rPr>
              <a:t>University</a:t>
            </a:r>
          </a:p>
          <a:p>
            <a:r>
              <a:rPr lang="en-US" sz="2000" baseline="30000" dirty="0">
                <a:solidFill>
                  <a:schemeClr val="tx1"/>
                </a:solidFill>
              </a:rPr>
              <a:t>§</a:t>
            </a:r>
            <a:r>
              <a:rPr lang="en-US" sz="2000" dirty="0" smtClean="0">
                <a:solidFill>
                  <a:schemeClr val="tx1">
                    <a:lumMod val="95000"/>
                    <a:lumOff val="5000"/>
                  </a:schemeClr>
                </a:solidFill>
                <a:latin typeface="Georgia" panose="02040502050405020303" pitchFamily="18" charset="0"/>
              </a:rPr>
              <a:t>ETH Zürich</a:t>
            </a:r>
            <a:endParaRPr lang="en-US" sz="2000" dirty="0">
              <a:solidFill>
                <a:schemeClr val="tx1">
                  <a:lumMod val="95000"/>
                  <a:lumOff val="5000"/>
                </a:schemeClr>
              </a:solidFill>
              <a:latin typeface="Georgia" panose="02040502050405020303" pitchFamily="18" charset="0"/>
            </a:endParaRPr>
          </a:p>
        </p:txBody>
      </p:sp>
      <p:pic>
        <p:nvPicPr>
          <p:cNvPr id="6" name="Picture 5" descr="Burgundy_CMU_JPG_Logo.jpg"/>
          <p:cNvPicPr>
            <a:picLocks noChangeAspect="1"/>
          </p:cNvPicPr>
          <p:nvPr/>
        </p:nvPicPr>
        <p:blipFill>
          <a:blip r:embed="rId5" cstate="print"/>
          <a:stretch>
            <a:fillRect/>
          </a:stretch>
        </p:blipFill>
        <p:spPr>
          <a:xfrm>
            <a:off x="609600" y="5528830"/>
            <a:ext cx="2808312" cy="1014113"/>
          </a:xfrm>
          <a:prstGeom prst="rect">
            <a:avLst/>
          </a:prstGeom>
        </p:spPr>
      </p:pic>
      <p:pic>
        <p:nvPicPr>
          <p:cNvPr id="13" name="Picture 12"/>
          <p:cNvPicPr>
            <a:picLocks noChangeAspect="1"/>
          </p:cNvPicPr>
          <p:nvPr/>
        </p:nvPicPr>
        <p:blipFill rotWithShape="1">
          <a:blip r:embed="rId6" cstate="print">
            <a:extLst>
              <a:ext uri="{28A0092B-C50C-407E-A947-70E740481C1C}">
                <a14:useLocalDpi xmlns:a14="http://schemas.microsoft.com/office/drawing/2010/main" val="0"/>
              </a:ext>
            </a:extLst>
          </a:blip>
          <a:srcRect l="6394" t="12841" r="4093" b="13389"/>
          <a:stretch/>
        </p:blipFill>
        <p:spPr>
          <a:xfrm>
            <a:off x="5726088" y="5692986"/>
            <a:ext cx="2133600" cy="685800"/>
          </a:xfrm>
          <a:prstGeom prst="rect">
            <a:avLst/>
          </a:prstGeom>
        </p:spPr>
      </p:pic>
    </p:spTree>
    <p:extLst>
      <p:ext uri="{BB962C8B-B14F-4D97-AF65-F5344CB8AC3E}">
        <p14:creationId xmlns:p14="http://schemas.microsoft.com/office/powerpoint/2010/main" val="3163967010"/>
      </p:ext>
    </p:extLst>
  </p:cSld>
  <p:clrMapOvr>
    <a:masterClrMapping/>
  </p:clrMapOvr>
  <mc:AlternateContent xmlns:mc="http://schemas.openxmlformats.org/markup-compatibility/2006" xmlns:p14="http://schemas.microsoft.com/office/powerpoint/2010/main">
    <mc:Choice Requires="p14">
      <p:transition spd="slow" p14:dur="2000" advTm="17889"/>
    </mc:Choice>
    <mc:Fallback xmlns="">
      <p:transition spd="slow" advTm="1788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544" y="290500"/>
            <a:ext cx="7772400" cy="792162"/>
          </a:xfrm>
        </p:spPr>
        <p:txBody>
          <a:bodyPr/>
          <a:lstStyle/>
          <a:p>
            <a:r>
              <a:rPr lang="en-US" dirty="0" smtClean="0">
                <a:latin typeface="Georgia" panose="02040502050405020303" pitchFamily="18" charset="0"/>
              </a:rPr>
              <a:t>Request-Level Interference</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52361" y="6400800"/>
            <a:ext cx="457200" cy="457200"/>
          </a:xfrm>
        </p:spPr>
        <p:txBody>
          <a:bodyPr/>
          <a:lstStyle/>
          <a:p>
            <a:r>
              <a:rPr lang="en-US" dirty="0">
                <a:latin typeface="Georgia" panose="02040502050405020303" pitchFamily="18" charset="0"/>
              </a:rPr>
              <a:t>7</a:t>
            </a:r>
          </a:p>
        </p:txBody>
      </p:sp>
      <p:grpSp>
        <p:nvGrpSpPr>
          <p:cNvPr id="124" name="Group 123"/>
          <p:cNvGrpSpPr/>
          <p:nvPr/>
        </p:nvGrpSpPr>
        <p:grpSpPr>
          <a:xfrm>
            <a:off x="2266933" y="2066932"/>
            <a:ext cx="2492375" cy="0"/>
            <a:chOff x="2266933" y="2066932"/>
            <a:chExt cx="2492375" cy="0"/>
          </a:xfrm>
        </p:grpSpPr>
        <p:cxnSp>
          <p:nvCxnSpPr>
            <p:cNvPr id="255" name="Straight Arrow Connector 254"/>
            <p:cNvCxnSpPr/>
            <p:nvPr/>
          </p:nvCxnSpPr>
          <p:spPr>
            <a:xfrm flipH="1">
              <a:off x="2266933" y="2066932"/>
              <a:ext cx="594330" cy="0"/>
            </a:xfrm>
            <a:prstGeom prst="straightConnector1">
              <a:avLst/>
            </a:prstGeom>
            <a:ln w="50800">
              <a:solidFill>
                <a:srgbClr val="ED7D31"/>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p:nvPr/>
          </p:nvCxnSpPr>
          <p:spPr>
            <a:xfrm flipH="1">
              <a:off x="3000269" y="2066932"/>
              <a:ext cx="982931" cy="0"/>
            </a:xfrm>
            <a:prstGeom prst="straightConnector1">
              <a:avLst/>
            </a:prstGeom>
            <a:ln w="50800">
              <a:solidFill>
                <a:srgbClr val="ED7D31"/>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p:nvPr/>
          </p:nvCxnSpPr>
          <p:spPr>
            <a:xfrm>
              <a:off x="4164978" y="2066932"/>
              <a:ext cx="594330" cy="0"/>
            </a:xfrm>
            <a:prstGeom prst="straightConnector1">
              <a:avLst/>
            </a:prstGeom>
            <a:ln w="50800">
              <a:solidFill>
                <a:srgbClr val="ED7D3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23" name="Group 122"/>
          <p:cNvGrpSpPr/>
          <p:nvPr/>
        </p:nvGrpSpPr>
        <p:grpSpPr>
          <a:xfrm>
            <a:off x="2180522" y="3460901"/>
            <a:ext cx="2492375" cy="0"/>
            <a:chOff x="2180522" y="3460901"/>
            <a:chExt cx="2492375" cy="0"/>
          </a:xfrm>
        </p:grpSpPr>
        <p:cxnSp>
          <p:nvCxnSpPr>
            <p:cNvPr id="259" name="Straight Arrow Connector 258"/>
            <p:cNvCxnSpPr/>
            <p:nvPr/>
          </p:nvCxnSpPr>
          <p:spPr>
            <a:xfrm flipH="1">
              <a:off x="2180522" y="3460901"/>
              <a:ext cx="594330" cy="0"/>
            </a:xfrm>
            <a:prstGeom prst="straightConnector1">
              <a:avLst/>
            </a:prstGeom>
            <a:ln w="50800">
              <a:solidFill>
                <a:srgbClr val="70AD47"/>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60" name="Straight Arrow Connector 259"/>
            <p:cNvCxnSpPr/>
            <p:nvPr/>
          </p:nvCxnSpPr>
          <p:spPr>
            <a:xfrm flipH="1">
              <a:off x="2913858" y="3460901"/>
              <a:ext cx="982931" cy="0"/>
            </a:xfrm>
            <a:prstGeom prst="straightConnector1">
              <a:avLst/>
            </a:prstGeom>
            <a:ln w="50800">
              <a:solidFill>
                <a:srgbClr val="70AD47"/>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261" name="Straight Arrow Connector 260"/>
            <p:cNvCxnSpPr/>
            <p:nvPr/>
          </p:nvCxnSpPr>
          <p:spPr>
            <a:xfrm>
              <a:off x="4078567" y="3460901"/>
              <a:ext cx="594330" cy="0"/>
            </a:xfrm>
            <a:prstGeom prst="straightConnector1">
              <a:avLst/>
            </a:prstGeom>
            <a:ln w="50800">
              <a:solidFill>
                <a:srgbClr val="70AD47"/>
              </a:solidFill>
              <a:tailEnd type="none" w="med" len="med"/>
            </a:ln>
          </p:spPr>
          <p:style>
            <a:lnRef idx="1">
              <a:schemeClr val="accent1"/>
            </a:lnRef>
            <a:fillRef idx="0">
              <a:schemeClr val="accent1"/>
            </a:fillRef>
            <a:effectRef idx="0">
              <a:schemeClr val="accent1"/>
            </a:effectRef>
            <a:fontRef idx="minor">
              <a:schemeClr val="tx1"/>
            </a:fontRef>
          </p:style>
        </p:cxnSp>
      </p:grpSp>
      <p:sp>
        <p:nvSpPr>
          <p:cNvPr id="262" name="Rectangle 6"/>
          <p:cNvSpPr>
            <a:spLocks noChangeArrowheads="1"/>
          </p:cNvSpPr>
          <p:nvPr/>
        </p:nvSpPr>
        <p:spPr bwMode="auto">
          <a:xfrm>
            <a:off x="782618" y="1611490"/>
            <a:ext cx="1141418" cy="205198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S</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grpSp>
        <p:nvGrpSpPr>
          <p:cNvPr id="116" name="Group 115"/>
          <p:cNvGrpSpPr/>
          <p:nvPr/>
        </p:nvGrpSpPr>
        <p:grpSpPr>
          <a:xfrm>
            <a:off x="7420089" y="2597964"/>
            <a:ext cx="681038" cy="336550"/>
            <a:chOff x="7378700" y="2483797"/>
            <a:chExt cx="681038" cy="336550"/>
          </a:xfrm>
        </p:grpSpPr>
        <p:sp>
          <p:nvSpPr>
            <p:cNvPr id="275" name="Oval 274"/>
            <p:cNvSpPr/>
            <p:nvPr/>
          </p:nvSpPr>
          <p:spPr>
            <a:xfrm>
              <a:off x="7378700" y="2544296"/>
              <a:ext cx="182760"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US" sz="1100">
                <a:effectLst/>
                <a:ea typeface="Calibri" panose="020F0502020204030204" pitchFamily="34" charset="0"/>
                <a:cs typeface="Times New Roman" panose="02020603050405020304" pitchFamily="18" charset="0"/>
              </a:endParaRPr>
            </a:p>
          </p:txBody>
        </p:sp>
        <p:sp>
          <p:nvSpPr>
            <p:cNvPr id="276" name="Rectangle 275"/>
            <p:cNvSpPr/>
            <p:nvPr/>
          </p:nvSpPr>
          <p:spPr>
            <a:xfrm>
              <a:off x="7594219" y="2483797"/>
              <a:ext cx="465519"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Cache</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access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114" name="Group 113"/>
          <p:cNvGrpSpPr/>
          <p:nvPr/>
        </p:nvGrpSpPr>
        <p:grpSpPr>
          <a:xfrm>
            <a:off x="2069575" y="1600200"/>
            <a:ext cx="2944999" cy="459518"/>
            <a:chOff x="2069575" y="1600200"/>
            <a:chExt cx="2944999" cy="459518"/>
          </a:xfrm>
        </p:grpSpPr>
        <p:sp>
          <p:nvSpPr>
            <p:cNvPr id="279" name="Oval 278"/>
            <p:cNvSpPr/>
            <p:nvPr/>
          </p:nvSpPr>
          <p:spPr>
            <a:xfrm>
              <a:off x="2069575" y="1651459"/>
              <a:ext cx="197358" cy="19098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0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280" name="Rectangle 279"/>
            <p:cNvSpPr/>
            <p:nvPr/>
          </p:nvSpPr>
          <p:spPr>
            <a:xfrm>
              <a:off x="2354777" y="1600200"/>
              <a:ext cx="2659797" cy="45951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i="1" dirty="0">
                  <a:solidFill>
                    <a:srgbClr val="ED7D31"/>
                  </a:solidFill>
                  <a:effectLst/>
                  <a:latin typeface="Georgia" panose="02040502050405020303" pitchFamily="18" charset="0"/>
                  <a:ea typeface="Calibri" panose="020F0502020204030204" pitchFamily="34" charset="0"/>
                  <a:cs typeface="Times New Roman" panose="02020603050405020304" pitchFamily="18" charset="0"/>
                </a:rPr>
                <a:t>Request packet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delayed by 5 </a:t>
              </a:r>
              <a:r>
                <a:rPr lang="en-US" sz="1100" i="1" dirty="0" smtClean="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cycles due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to inter-application interference</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113" name="Group 112"/>
          <p:cNvGrpSpPr/>
          <p:nvPr/>
        </p:nvGrpSpPr>
        <p:grpSpPr>
          <a:xfrm>
            <a:off x="2132495" y="2962067"/>
            <a:ext cx="2821951" cy="336550"/>
            <a:chOff x="2132496" y="2962067"/>
            <a:chExt cx="2647950" cy="336550"/>
          </a:xfrm>
        </p:grpSpPr>
        <p:sp>
          <p:nvSpPr>
            <p:cNvPr id="282" name="Oval 281"/>
            <p:cNvSpPr/>
            <p:nvPr/>
          </p:nvSpPr>
          <p:spPr>
            <a:xfrm>
              <a:off x="2132496" y="3022566"/>
              <a:ext cx="182897"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en-US" sz="1100">
                <a:effectLst/>
                <a:ea typeface="Calibri" panose="020F0502020204030204" pitchFamily="34" charset="0"/>
                <a:cs typeface="Times New Roman" panose="02020603050405020304" pitchFamily="18" charset="0"/>
              </a:endParaRPr>
            </a:p>
          </p:txBody>
        </p:sp>
        <p:sp>
          <p:nvSpPr>
            <p:cNvPr id="283" name="Rectangle 282"/>
            <p:cNvSpPr/>
            <p:nvPr/>
          </p:nvSpPr>
          <p:spPr>
            <a:xfrm>
              <a:off x="2348176" y="2962067"/>
              <a:ext cx="2432270"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i="1" dirty="0">
                  <a:solidFill>
                    <a:srgbClr val="70AD47"/>
                  </a:solidFill>
                  <a:effectLst/>
                  <a:latin typeface="Georgia" panose="02040502050405020303" pitchFamily="18" charset="0"/>
                  <a:ea typeface="Calibri" panose="020F0502020204030204" pitchFamily="34" charset="0"/>
                  <a:cs typeface="Times New Roman" panose="02020603050405020304" pitchFamily="18" charset="0"/>
                </a:rPr>
                <a:t>Response packet</a:t>
              </a:r>
              <a:r>
                <a:rPr lang="en-US" sz="1100" b="1" i="1" dirty="0">
                  <a:solidFill>
                    <a:srgbClr val="ED7D31"/>
                  </a:solidFill>
                  <a:effectLst/>
                  <a:latin typeface="Georgia" panose="02040502050405020303" pitchFamily="18" charset="0"/>
                  <a:ea typeface="Calibri" panose="020F0502020204030204" pitchFamily="34" charset="0"/>
                  <a:cs typeface="Times New Roman" panose="02020603050405020304" pitchFamily="18" charset="0"/>
                </a:rPr>
                <a:t>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delayed by 3 cycles</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due to inter-application interference</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284" name="Arc 283"/>
          <p:cNvSpPr/>
          <p:nvPr/>
        </p:nvSpPr>
        <p:spPr>
          <a:xfrm>
            <a:off x="3682994" y="2850437"/>
            <a:ext cx="2293113" cy="603250"/>
          </a:xfrm>
          <a:prstGeom prst="arc">
            <a:avLst>
              <a:gd name="adj1" fmla="val 149851"/>
              <a:gd name="adj2" fmla="val 5783656"/>
            </a:avLst>
          </a:prstGeom>
          <a:ln w="22225">
            <a:solidFill>
              <a:srgbClr val="70AD47"/>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7" name="Rectangle 329"/>
          <p:cNvSpPr>
            <a:spLocks noChangeArrowheads="1"/>
          </p:cNvSpPr>
          <p:nvPr/>
        </p:nvSpPr>
        <p:spPr bwMode="auto">
          <a:xfrm>
            <a:off x="1143000" y="1672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44" name="Group 43"/>
          <p:cNvGrpSpPr/>
          <p:nvPr/>
        </p:nvGrpSpPr>
        <p:grpSpPr>
          <a:xfrm>
            <a:off x="5549846" y="3348258"/>
            <a:ext cx="701793" cy="221230"/>
            <a:chOff x="2056170" y="2243914"/>
            <a:chExt cx="701793" cy="221230"/>
          </a:xfrm>
        </p:grpSpPr>
        <p:sp>
          <p:nvSpPr>
            <p:cNvPr id="45" name="Rectangle 44"/>
            <p:cNvSpPr/>
            <p:nvPr/>
          </p:nvSpPr>
          <p:spPr>
            <a:xfrm>
              <a:off x="2056170" y="2243915"/>
              <a:ext cx="263485" cy="218298"/>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5</a:t>
              </a:r>
              <a:endParaRPr lang="en-US" dirty="0">
                <a:solidFill>
                  <a:srgbClr val="FF0000"/>
                </a:solidFill>
              </a:endParaRPr>
            </a:p>
          </p:txBody>
        </p:sp>
      </p:grpSp>
      <p:sp>
        <p:nvSpPr>
          <p:cNvPr id="52" name="TextBox 51"/>
          <p:cNvSpPr txBox="1"/>
          <p:nvPr/>
        </p:nvSpPr>
        <p:spPr>
          <a:xfrm>
            <a:off x="602094" y="4103010"/>
            <a:ext cx="7880507" cy="923330"/>
          </a:xfrm>
          <a:prstGeom prst="rect">
            <a:avLst/>
          </a:prstGeom>
          <a:noFill/>
          <a:ln>
            <a:solidFill>
              <a:schemeClr val="bg1"/>
            </a:solidFill>
          </a:ln>
        </p:spPr>
        <p:txBody>
          <a:bodyPr wrap="square" lIns="0" tIns="0" rIns="0" bIns="0" rtlCol="0">
            <a:spAutoFit/>
          </a:bodyPr>
          <a:lstStyle/>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Leverage </a:t>
            </a:r>
            <a:r>
              <a:rPr lang="en-US" sz="2000" b="1" dirty="0">
                <a:solidFill>
                  <a:srgbClr val="008000"/>
                </a:solidFill>
                <a:latin typeface="Georgia" panose="02040502050405020303" pitchFamily="18" charset="0"/>
                <a:cs typeface="Times New Roman" panose="02020603050405020304" pitchFamily="18" charset="0"/>
              </a:rPr>
              <a:t>closed-loop </a:t>
            </a:r>
            <a:r>
              <a:rPr lang="en-US" sz="2000" dirty="0">
                <a:latin typeface="Georgia" panose="02040502050405020303" pitchFamily="18" charset="0"/>
                <a:cs typeface="Times New Roman" panose="02020603050405020304" pitchFamily="18" charset="0"/>
              </a:rPr>
              <a:t>packet behavior to accumulate ∆</a:t>
            </a:r>
            <a:r>
              <a:rPr lang="en-US" sz="2000" i="1" dirty="0" err="1">
                <a:latin typeface="Georgia" panose="02040502050405020303" pitchFamily="18" charset="0"/>
                <a:cs typeface="Times New Roman" panose="02020603050405020304" pitchFamily="18" charset="0"/>
              </a:rPr>
              <a:t>t</a:t>
            </a:r>
            <a:r>
              <a:rPr lang="en-US" sz="2000" i="1" baseline="-25000" dirty="0" err="1">
                <a:latin typeface="Georgia" panose="02040502050405020303" pitchFamily="18" charset="0"/>
                <a:cs typeface="Times New Roman" panose="02020603050405020304" pitchFamily="18" charset="0"/>
              </a:rPr>
              <a:t>packet</a:t>
            </a:r>
            <a:endParaRPr lang="en-US" sz="2000" dirty="0">
              <a:latin typeface="Georgia" panose="02040502050405020303" pitchFamily="18" charset="0"/>
              <a:cs typeface="Times New Roman" panose="02020603050405020304" pitchFamily="18" charset="0"/>
            </a:endParaRPr>
          </a:p>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Inheritance </a:t>
            </a:r>
            <a:r>
              <a:rPr lang="en-US" sz="2000" dirty="0" smtClean="0">
                <a:latin typeface="Georgia" panose="02040502050405020303" pitchFamily="18" charset="0"/>
                <a:cs typeface="Times New Roman" panose="02020603050405020304" pitchFamily="18" charset="0"/>
              </a:rPr>
              <a:t>Table: </a:t>
            </a:r>
            <a:r>
              <a:rPr lang="en-US" sz="2000" b="1" dirty="0">
                <a:solidFill>
                  <a:srgbClr val="0000FF"/>
                </a:solidFill>
                <a:latin typeface="Georgia" panose="02040502050405020303" pitchFamily="18" charset="0"/>
                <a:cs typeface="Times New Roman" panose="02020603050405020304" pitchFamily="18" charset="0"/>
              </a:rPr>
              <a:t>lump sum of ∆</a:t>
            </a:r>
            <a:r>
              <a:rPr lang="en-US" sz="2000" b="1" i="1" dirty="0" err="1">
                <a:solidFill>
                  <a:srgbClr val="0000FF"/>
                </a:solidFill>
                <a:latin typeface="Georgia" panose="02040502050405020303" pitchFamily="18" charset="0"/>
                <a:cs typeface="Times New Roman" panose="02020603050405020304" pitchFamily="18" charset="0"/>
              </a:rPr>
              <a:t>t</a:t>
            </a:r>
            <a:r>
              <a:rPr lang="en-US" sz="2000" b="1" i="1" baseline="-25000" dirty="0" err="1">
                <a:solidFill>
                  <a:srgbClr val="0000FF"/>
                </a:solidFill>
                <a:latin typeface="Georgia" panose="02040502050405020303" pitchFamily="18" charset="0"/>
                <a:cs typeface="Times New Roman" panose="02020603050405020304" pitchFamily="18" charset="0"/>
              </a:rPr>
              <a:t>packet</a:t>
            </a:r>
            <a:r>
              <a:rPr lang="en-US" sz="2000" b="1" i="1" baseline="-25000" dirty="0">
                <a:solidFill>
                  <a:srgbClr val="0000FF"/>
                </a:solidFill>
                <a:latin typeface="Georgia" panose="02040502050405020303" pitchFamily="18" charset="0"/>
                <a:cs typeface="Times New Roman" panose="02020603050405020304" pitchFamily="18" charset="0"/>
              </a:rPr>
              <a:t> </a:t>
            </a:r>
            <a:r>
              <a:rPr lang="en-US" sz="2000" dirty="0">
                <a:latin typeface="Georgia" panose="02040502050405020303" pitchFamily="18" charset="0"/>
                <a:cs typeface="Times New Roman" panose="02020603050405020304" pitchFamily="18" charset="0"/>
              </a:rPr>
              <a:t>for associated packets</a:t>
            </a:r>
          </a:p>
        </p:txBody>
      </p:sp>
      <p:sp>
        <p:nvSpPr>
          <p:cNvPr id="95" name="Rectangle 96"/>
          <p:cNvSpPr>
            <a:spLocks noChangeArrowheads="1"/>
          </p:cNvSpPr>
          <p:nvPr/>
        </p:nvSpPr>
        <p:spPr bwMode="auto">
          <a:xfrm>
            <a:off x="5147130" y="1600200"/>
            <a:ext cx="3564577" cy="206327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D</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96" name="Rectangle 100"/>
          <p:cNvSpPr>
            <a:spLocks noChangeArrowheads="1"/>
          </p:cNvSpPr>
          <p:nvPr/>
        </p:nvSpPr>
        <p:spPr bwMode="auto">
          <a:xfrm>
            <a:off x="5415992" y="2279624"/>
            <a:ext cx="1456283" cy="890915"/>
          </a:xfrm>
          <a:prstGeom prst="rect">
            <a:avLst/>
          </a:prstGeom>
          <a:solidFill>
            <a:srgbClr val="E2EFD9"/>
          </a:solidFill>
          <a:ln w="19050">
            <a:solidFill>
              <a:srgbClr val="538135"/>
            </a:solidFill>
            <a:miter lim="800000"/>
            <a:headEnd/>
            <a:tailEnd/>
          </a:ln>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538135"/>
                </a:solidFill>
                <a:effectLst/>
                <a:latin typeface="Arial" panose="020B0604020202020204" pitchFamily="34" charset="0"/>
                <a:ea typeface="DengXian" charset="-122"/>
                <a:cs typeface="Arial" panose="020B0604020202020204" pitchFamily="34" charset="0"/>
              </a:rPr>
              <a:t>NI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7" name="Rounded Rectangle 106"/>
          <p:cNvSpPr>
            <a:spLocks noChangeArrowheads="1"/>
          </p:cNvSpPr>
          <p:nvPr/>
        </p:nvSpPr>
        <p:spPr bwMode="auto">
          <a:xfrm>
            <a:off x="7129808" y="2286142"/>
            <a:ext cx="1234566" cy="878562"/>
          </a:xfrm>
          <a:prstGeom prst="roundRect">
            <a:avLst>
              <a:gd name="adj" fmla="val 0"/>
            </a:avLst>
          </a:prstGeom>
          <a:solidFill>
            <a:srgbClr val="D5DCE4"/>
          </a:solidFill>
          <a:ln w="19050">
            <a:solidFill>
              <a:srgbClr val="323E4F"/>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rgbClr val="44546A"/>
                </a:solidFill>
                <a:effectLst/>
                <a:latin typeface="Arial" panose="020B0604020202020204" pitchFamily="34" charset="0"/>
                <a:ea typeface="Calibri" panose="020F0502020204030204" pitchFamily="34" charset="0"/>
                <a:cs typeface="Arial" panose="020B0604020202020204" pitchFamily="34" charset="0"/>
              </a:rPr>
              <a:t>LLC Slice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8" name="Rectangle 113"/>
          <p:cNvSpPr>
            <a:spLocks noChangeArrowheads="1"/>
          </p:cNvSpPr>
          <p:nvPr/>
        </p:nvSpPr>
        <p:spPr bwMode="auto">
          <a:xfrm>
            <a:off x="5582778" y="2531944"/>
            <a:ext cx="117959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27432" tIns="27432" rIns="27432" bIns="2743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smtClean="0">
                <a:ln>
                  <a:noFill/>
                </a:ln>
                <a:solidFill>
                  <a:srgbClr val="0000FF"/>
                </a:solidFill>
                <a:effectLst/>
                <a:latin typeface="Arial" panose="020B0604020202020204" pitchFamily="34" charset="0"/>
                <a:ea typeface="DengXian" charset="-122"/>
                <a:cs typeface="Arial" panose="020B0604020202020204" pitchFamily="34" charset="0"/>
              </a:rPr>
              <a:t>Inheritance Table</a:t>
            </a:r>
            <a:endParaRPr kumimoji="0" lang="en-US" altLang="en-US" sz="1400" b="1" i="0" u="none" strike="noStrike" cap="none" normalizeH="0" baseline="0" dirty="0" smtClean="0">
              <a:ln>
                <a:noFill/>
              </a:ln>
              <a:solidFill>
                <a:srgbClr val="0000FF"/>
              </a:solidFill>
              <a:effectLst/>
              <a:latin typeface="Times New Roman" panose="02020603050405020304" pitchFamily="18" charset="0"/>
              <a:ea typeface="DengXian"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rgbClr val="0000FF"/>
              </a:solidFill>
              <a:effectLst/>
              <a:latin typeface="Arial" panose="020B0604020202020204" pitchFamily="34" charset="0"/>
            </a:endParaRPr>
          </a:p>
        </p:txBody>
      </p:sp>
      <p:grpSp>
        <p:nvGrpSpPr>
          <p:cNvPr id="99" name="Group 98"/>
          <p:cNvGrpSpPr/>
          <p:nvPr/>
        </p:nvGrpSpPr>
        <p:grpSpPr>
          <a:xfrm>
            <a:off x="6481783" y="1829959"/>
            <a:ext cx="2646363" cy="336550"/>
            <a:chOff x="5974771" y="1781942"/>
            <a:chExt cx="2646363" cy="336550"/>
          </a:xfrm>
        </p:grpSpPr>
        <p:sp>
          <p:nvSpPr>
            <p:cNvPr id="100" name="Oval 99"/>
            <p:cNvSpPr/>
            <p:nvPr/>
          </p:nvSpPr>
          <p:spPr>
            <a:xfrm>
              <a:off x="5974771" y="1842441"/>
              <a:ext cx="182787"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US" sz="1100">
                <a:effectLst/>
                <a:ea typeface="Calibri" panose="020F0502020204030204" pitchFamily="34" charset="0"/>
                <a:cs typeface="Times New Roman" panose="02020603050405020304" pitchFamily="18" charset="0"/>
              </a:endParaRPr>
            </a:p>
          </p:txBody>
        </p:sp>
        <p:sp>
          <p:nvSpPr>
            <p:cNvPr id="101" name="Rectangle 100"/>
            <p:cNvSpPr/>
            <p:nvPr/>
          </p:nvSpPr>
          <p:spPr>
            <a:xfrm>
              <a:off x="6190322" y="1781942"/>
              <a:ext cx="2430812"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Register request packet info in</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inheritance table (</a:t>
              </a:r>
              <a:r>
                <a:rPr lang="en-US" sz="11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Δ</a:t>
              </a:r>
              <a:r>
                <a:rPr lang="en-US" sz="1100" i="1"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a:t>
              </a:r>
              <a:r>
                <a:rPr lang="en-US" sz="1100" i="1" baseline="-250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packet</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 5)</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102" name="Group 101"/>
          <p:cNvGrpSpPr/>
          <p:nvPr/>
        </p:nvGrpSpPr>
        <p:grpSpPr>
          <a:xfrm>
            <a:off x="6621541" y="3298715"/>
            <a:ext cx="2113056" cy="334963"/>
            <a:chOff x="6114104" y="3328513"/>
            <a:chExt cx="1820863" cy="334963"/>
          </a:xfrm>
        </p:grpSpPr>
        <p:sp>
          <p:nvSpPr>
            <p:cNvPr id="103" name="Oval 102"/>
            <p:cNvSpPr/>
            <p:nvPr/>
          </p:nvSpPr>
          <p:spPr>
            <a:xfrm>
              <a:off x="6114104" y="3388727"/>
              <a:ext cx="182914" cy="1823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1100">
                <a:effectLst/>
                <a:ea typeface="Calibri" panose="020F0502020204030204" pitchFamily="34" charset="0"/>
                <a:cs typeface="Times New Roman" panose="02020603050405020304" pitchFamily="18" charset="0"/>
              </a:endParaRPr>
            </a:p>
          </p:txBody>
        </p:sp>
        <p:sp>
          <p:nvSpPr>
            <p:cNvPr id="104" name="Rectangle 103"/>
            <p:cNvSpPr/>
            <p:nvPr/>
          </p:nvSpPr>
          <p:spPr>
            <a:xfrm>
              <a:off x="6329773" y="3328513"/>
              <a:ext cx="1605194" cy="33496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Generate response packet,</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inheriting </a:t>
              </a:r>
              <a:r>
                <a:rPr lang="en-US" sz="1100" i="1"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Δt</a:t>
              </a:r>
              <a:r>
                <a:rPr lang="en-US" sz="1100" i="1" baseline="-250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packet</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from table</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105" name="Arc 104"/>
          <p:cNvSpPr/>
          <p:nvPr/>
        </p:nvSpPr>
        <p:spPr>
          <a:xfrm>
            <a:off x="5725538" y="2002179"/>
            <a:ext cx="405973" cy="1333114"/>
          </a:xfrm>
          <a:prstGeom prst="arc">
            <a:avLst>
              <a:gd name="adj1" fmla="val 15909185"/>
              <a:gd name="adj2" fmla="val 18503336"/>
            </a:avLst>
          </a:prstGeom>
          <a:ln w="22225">
            <a:solidFill>
              <a:srgbClr val="ED7D31"/>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06" name="Group 105"/>
          <p:cNvGrpSpPr/>
          <p:nvPr/>
        </p:nvGrpSpPr>
        <p:grpSpPr>
          <a:xfrm>
            <a:off x="7420089" y="2597964"/>
            <a:ext cx="681038" cy="336550"/>
            <a:chOff x="7378700" y="2483797"/>
            <a:chExt cx="681038" cy="336550"/>
          </a:xfrm>
        </p:grpSpPr>
        <p:sp>
          <p:nvSpPr>
            <p:cNvPr id="107" name="Oval 106"/>
            <p:cNvSpPr/>
            <p:nvPr/>
          </p:nvSpPr>
          <p:spPr>
            <a:xfrm>
              <a:off x="7378700" y="2544296"/>
              <a:ext cx="182760"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US" sz="1100">
                <a:effectLst/>
                <a:ea typeface="Calibri" panose="020F0502020204030204" pitchFamily="34" charset="0"/>
                <a:cs typeface="Times New Roman" panose="02020603050405020304" pitchFamily="18" charset="0"/>
              </a:endParaRPr>
            </a:p>
          </p:txBody>
        </p:sp>
        <p:sp>
          <p:nvSpPr>
            <p:cNvPr id="108" name="Rectangle 107"/>
            <p:cNvSpPr/>
            <p:nvPr/>
          </p:nvSpPr>
          <p:spPr>
            <a:xfrm>
              <a:off x="7594219" y="2483797"/>
              <a:ext cx="465519"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Cache</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access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109" name="Arc 108"/>
          <p:cNvSpPr/>
          <p:nvPr/>
        </p:nvSpPr>
        <p:spPr>
          <a:xfrm>
            <a:off x="5981270" y="2106934"/>
            <a:ext cx="1352550" cy="1228359"/>
          </a:xfrm>
          <a:prstGeom prst="arc">
            <a:avLst>
              <a:gd name="adj1" fmla="val 2063539"/>
              <a:gd name="adj2" fmla="val 8197173"/>
            </a:avLst>
          </a:prstGeom>
          <a:ln w="22225">
            <a:solidFill>
              <a:srgbClr val="70AD47"/>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110" name="Table 109"/>
          <p:cNvGraphicFramePr>
            <a:graphicFrameLocks noGrp="1"/>
          </p:cNvGraphicFramePr>
          <p:nvPr>
            <p:extLst>
              <p:ext uri="{D42A27DB-BD31-4B8C-83A1-F6EECF244321}">
                <p14:modId xmlns:p14="http://schemas.microsoft.com/office/powerpoint/2010/main" val="1429039620"/>
              </p:ext>
            </p:extLst>
          </p:nvPr>
        </p:nvGraphicFramePr>
        <p:xfrm>
          <a:off x="5505225" y="2776780"/>
          <a:ext cx="1289098" cy="315468"/>
        </p:xfrm>
        <a:graphic>
          <a:graphicData uri="http://schemas.openxmlformats.org/drawingml/2006/table">
            <a:tbl>
              <a:tblPr firstRow="1" firstCol="1" bandRow="1"/>
              <a:tblGrid>
                <a:gridCol w="394718"/>
                <a:gridCol w="472591"/>
                <a:gridCol w="421789"/>
              </a:tblGrid>
              <a:tr h="0">
                <a:tc>
                  <a:txBody>
                    <a:bodyPr/>
                    <a:lstStyle/>
                    <a:p>
                      <a:pPr marL="0" marR="0" algn="ctr">
                        <a:lnSpc>
                          <a:spcPct val="107000"/>
                        </a:lnSpc>
                        <a:spcBef>
                          <a:spcPts val="0"/>
                        </a:spcBef>
                        <a:spcAft>
                          <a:spcPts val="0"/>
                        </a:spcAft>
                      </a:pP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reqID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mshrID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Δ</a:t>
                      </a: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t>
                      </a:r>
                      <a:r>
                        <a:rPr lang="en-US" sz="1000" i="1" baseline="-25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packet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grpSp>
        <p:nvGrpSpPr>
          <p:cNvPr id="117" name="Group 116"/>
          <p:cNvGrpSpPr/>
          <p:nvPr/>
        </p:nvGrpSpPr>
        <p:grpSpPr>
          <a:xfrm>
            <a:off x="5157534" y="1947954"/>
            <a:ext cx="701794" cy="221230"/>
            <a:chOff x="2056169" y="2243914"/>
            <a:chExt cx="701794" cy="221230"/>
          </a:xfrm>
        </p:grpSpPr>
        <p:sp>
          <p:nvSpPr>
            <p:cNvPr id="118" name="Rectangle 117"/>
            <p:cNvSpPr/>
            <p:nvPr/>
          </p:nvSpPr>
          <p:spPr>
            <a:xfrm>
              <a:off x="2056169" y="2243914"/>
              <a:ext cx="268649" cy="221229"/>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5</a:t>
              </a:r>
              <a:endParaRPr lang="en-US" dirty="0">
                <a:solidFill>
                  <a:srgbClr val="FF0000"/>
                </a:solidFill>
              </a:endParaRPr>
            </a:p>
          </p:txBody>
        </p:sp>
      </p:grpSp>
      <p:sp>
        <p:nvSpPr>
          <p:cNvPr id="289" name="Arc 288"/>
          <p:cNvSpPr/>
          <p:nvPr/>
        </p:nvSpPr>
        <p:spPr>
          <a:xfrm rot="12955081">
            <a:off x="5581462" y="2468228"/>
            <a:ext cx="1767980" cy="1387726"/>
          </a:xfrm>
          <a:prstGeom prst="arc">
            <a:avLst>
              <a:gd name="adj1" fmla="val 2063539"/>
              <a:gd name="adj2" fmla="val 7453100"/>
            </a:avLst>
          </a:prstGeom>
          <a:ln w="22225">
            <a:solidFill>
              <a:srgbClr val="ED7D31"/>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custDataLst>
      <p:tags r:id="rId1"/>
    </p:custDataLst>
    <p:extLst>
      <p:ext uri="{BB962C8B-B14F-4D97-AF65-F5344CB8AC3E}">
        <p14:creationId xmlns:p14="http://schemas.microsoft.com/office/powerpoint/2010/main" val="1533483599"/>
      </p:ext>
    </p:extLst>
  </p:cSld>
  <p:clrMapOvr>
    <a:masterClrMapping/>
  </p:clrMapOvr>
  <mc:AlternateContent xmlns:mc="http://schemas.openxmlformats.org/markup-compatibility/2006" xmlns:p14="http://schemas.microsoft.com/office/powerpoint/2010/main">
    <mc:Choice Requires="p14">
      <p:transition spd="slow" p14:dur="2000" advTm="8749"/>
    </mc:Choice>
    <mc:Fallback xmlns="">
      <p:transition spd="slow" advTm="87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500"/>
                                        <p:tgtEl>
                                          <p:spTgt spid="113"/>
                                        </p:tgtEl>
                                      </p:cBhvr>
                                    </p:animEffect>
                                  </p:childTnLst>
                                </p:cTn>
                              </p:par>
                              <p:par>
                                <p:cTn id="8" presetID="10" presetClass="entr" presetSubtype="0" fill="hold" nodeType="withEffect">
                                  <p:stCondLst>
                                    <p:cond delay="0"/>
                                  </p:stCondLst>
                                  <p:childTnLst>
                                    <p:set>
                                      <p:cBhvr>
                                        <p:cTn id="9" dur="1" fill="hold">
                                          <p:stCondLst>
                                            <p:cond delay="0"/>
                                          </p:stCondLst>
                                        </p:cTn>
                                        <p:tgtEl>
                                          <p:spTgt spid="123"/>
                                        </p:tgtEl>
                                        <p:attrNameLst>
                                          <p:attrName>style.visibility</p:attrName>
                                        </p:attrNameLst>
                                      </p:cBhvr>
                                      <p:to>
                                        <p:strVal val="visible"/>
                                      </p:to>
                                    </p:set>
                                    <p:animEffect transition="in" filter="fade">
                                      <p:cBhvr>
                                        <p:cTn id="10" dur="500"/>
                                        <p:tgtEl>
                                          <p:spTgt spid="1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4"/>
                                        </p:tgtEl>
                                        <p:attrNameLst>
                                          <p:attrName>style.visibility</p:attrName>
                                        </p:attrNameLst>
                                      </p:cBhvr>
                                      <p:to>
                                        <p:strVal val="visible"/>
                                      </p:to>
                                    </p:set>
                                    <p:animEffect transition="in" filter="fade">
                                      <p:cBhvr>
                                        <p:cTn id="13" dur="500"/>
                                        <p:tgtEl>
                                          <p:spTgt spid="28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2.5E-6 3.33333E-6 L -0.49028 -0.00973 " pathEditMode="relative" rAng="0" ptsTypes="AA">
                                      <p:cBhvr>
                                        <p:cTn id="17" dur="2000" fill="hold"/>
                                        <p:tgtEl>
                                          <p:spTgt spid="44"/>
                                        </p:tgtEl>
                                        <p:attrNameLst>
                                          <p:attrName>ppt_x</p:attrName>
                                          <p:attrName>ppt_y</p:attrName>
                                        </p:attrNameLst>
                                      </p:cBhvr>
                                      <p:rCtr x="-24514" y="-48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544" y="290500"/>
            <a:ext cx="7772400" cy="792162"/>
          </a:xfrm>
        </p:spPr>
        <p:txBody>
          <a:bodyPr/>
          <a:lstStyle/>
          <a:p>
            <a:r>
              <a:rPr lang="en-US" dirty="0" smtClean="0">
                <a:latin typeface="Georgia" panose="02040502050405020303" pitchFamily="18" charset="0"/>
              </a:rPr>
              <a:t>Request-Level Interference</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70946" y="6388217"/>
            <a:ext cx="457200" cy="457200"/>
          </a:xfrm>
        </p:spPr>
        <p:txBody>
          <a:bodyPr/>
          <a:lstStyle/>
          <a:p>
            <a:r>
              <a:rPr lang="en-US" dirty="0">
                <a:latin typeface="Georgia" panose="02040502050405020303" pitchFamily="18" charset="0"/>
              </a:rPr>
              <a:t>7</a:t>
            </a:r>
          </a:p>
        </p:txBody>
      </p:sp>
      <mc:AlternateContent xmlns:mc="http://schemas.openxmlformats.org/markup-compatibility/2006" xmlns:a14="http://schemas.microsoft.com/office/drawing/2010/main">
        <mc:Choice Requires="a14">
          <p:sp>
            <p:nvSpPr>
              <p:cNvPr id="14" name="Rectangle 13"/>
              <p:cNvSpPr/>
              <p:nvPr/>
            </p:nvSpPr>
            <p:spPr>
              <a:xfrm>
                <a:off x="0" y="5509934"/>
                <a:ext cx="9173308" cy="876499"/>
              </a:xfrm>
              <a:prstGeom prst="rect">
                <a:avLst/>
              </a:prstGeom>
              <a:noFill/>
            </p:spPr>
            <p:txBody>
              <a:bodyPr wrap="none" anchor="ctr" anchorCtr="1">
                <a:noAutofit/>
              </a:bodyPr>
              <a:lstStyle/>
              <a:p>
                <a:pPr/>
                <a14:m>
                  <m:oMathPara xmlns:m="http://schemas.openxmlformats.org/officeDocument/2006/math">
                    <m:oMathParaPr>
                      <m:jc m:val="centerGroup"/>
                    </m:oMathParaPr>
                    <m:oMath xmlns:m="http://schemas.openxmlformats.org/officeDocument/2006/math">
                      <m:sSub>
                        <m:sSubPr>
                          <m:ctrlPr>
                            <a:rPr lang="en-US" sz="3200" b="1" i="1" smtClean="0">
                              <a:solidFill>
                                <a:schemeClr val="tx1"/>
                              </a:solidFill>
                              <a:latin typeface="Cambria Math" panose="02040503050406030204" pitchFamily="18" charset="0"/>
                            </a:rPr>
                          </m:ctrlPr>
                        </m:sSubPr>
                        <m:e>
                          <m:r>
                            <a:rPr lang="en-US" sz="3200" b="1" i="1" smtClean="0">
                              <a:solidFill>
                                <a:schemeClr val="tx1"/>
                              </a:solidFill>
                              <a:latin typeface="Cambria Math" panose="02040503050406030204" pitchFamily="18" charset="0"/>
                            </a:rPr>
                            <m:t>∆</m:t>
                          </m:r>
                          <m:r>
                            <a:rPr lang="en-US" sz="3200" b="1" i="1" smtClean="0">
                              <a:solidFill>
                                <a:schemeClr val="tx1"/>
                              </a:solidFill>
                              <a:latin typeface="Cambria Math" panose="02040503050406030204" pitchFamily="18" charset="0"/>
                            </a:rPr>
                            <m:t>𝒕</m:t>
                          </m:r>
                        </m:e>
                        <m:sub>
                          <m:r>
                            <a:rPr lang="en-US" sz="3200" b="1" i="1" smtClean="0">
                              <a:solidFill>
                                <a:schemeClr val="tx1"/>
                              </a:solidFill>
                              <a:latin typeface="Cambria Math" panose="02040503050406030204" pitchFamily="18" charset="0"/>
                            </a:rPr>
                            <m:t>𝒓𝒆𝒒𝒖𝒆𝒔𝒕</m:t>
                          </m:r>
                        </m:sub>
                      </m:sSub>
                      <m:r>
                        <a:rPr lang="en-US" sz="3200" b="1" i="1" smtClean="0">
                          <a:solidFill>
                            <a:schemeClr val="tx1"/>
                          </a:solidFill>
                          <a:latin typeface="Cambria Math" panose="02040503050406030204" pitchFamily="18" charset="0"/>
                          <a:ea typeface="Cambria Math" panose="02040503050406030204" pitchFamily="18" charset="0"/>
                        </a:rPr>
                        <m:t>=</m:t>
                      </m:r>
                      <m:sSub>
                        <m:sSubPr>
                          <m:ctrlPr>
                            <a:rPr lang="en-US" sz="3200" b="1" i="1" smtClean="0">
                              <a:solidFill>
                                <a:schemeClr val="tx1"/>
                              </a:solidFill>
                              <a:latin typeface="Cambria Math" panose="02040503050406030204" pitchFamily="18" charset="0"/>
                              <a:ea typeface="Cambria Math" panose="02040503050406030204" pitchFamily="18" charset="0"/>
                            </a:rPr>
                          </m:ctrlPr>
                        </m:sSubPr>
                        <m:e>
                          <m:r>
                            <a:rPr lang="en-US" sz="3200" b="1" i="1" smtClean="0">
                              <a:solidFill>
                                <a:schemeClr val="tx1"/>
                              </a:solidFill>
                              <a:latin typeface="Cambria Math" panose="02040503050406030204" pitchFamily="18" charset="0"/>
                              <a:ea typeface="Cambria Math" panose="02040503050406030204" pitchFamily="18" charset="0"/>
                            </a:rPr>
                            <m:t>∆</m:t>
                          </m:r>
                          <m:r>
                            <a:rPr lang="en-US" sz="3200" b="1" i="1" smtClean="0">
                              <a:solidFill>
                                <a:schemeClr val="tx1"/>
                              </a:solidFill>
                              <a:latin typeface="Cambria Math" panose="02040503050406030204" pitchFamily="18" charset="0"/>
                              <a:ea typeface="Cambria Math" panose="02040503050406030204" pitchFamily="18" charset="0"/>
                            </a:rPr>
                            <m:t>𝒕</m:t>
                          </m:r>
                        </m:e>
                        <m:sub>
                          <m:r>
                            <a:rPr lang="en-US" sz="3200" b="1" i="1" smtClean="0">
                              <a:solidFill>
                                <a:schemeClr val="tx1"/>
                              </a:solidFill>
                              <a:latin typeface="Cambria Math" panose="02040503050406030204" pitchFamily="18" charset="0"/>
                              <a:ea typeface="Cambria Math" panose="02040503050406030204" pitchFamily="18" charset="0"/>
                            </a:rPr>
                            <m:t>𝒓𝒆𝒒𝒖𝒆𝒔𝒕</m:t>
                          </m:r>
                          <m:r>
                            <a:rPr lang="en-US" sz="3200" b="1" i="1" smtClean="0">
                              <a:solidFill>
                                <a:schemeClr val="tx1"/>
                              </a:solidFill>
                              <a:latin typeface="Cambria Math" panose="02040503050406030204" pitchFamily="18" charset="0"/>
                              <a:ea typeface="Cambria Math" panose="02040503050406030204" pitchFamily="18" charset="0"/>
                            </a:rPr>
                            <m:t>_</m:t>
                          </m:r>
                          <m:r>
                            <a:rPr lang="en-US" sz="3200" b="1" i="1" smtClean="0">
                              <a:solidFill>
                                <a:schemeClr val="tx1"/>
                              </a:solidFill>
                              <a:latin typeface="Cambria Math" panose="02040503050406030204" pitchFamily="18" charset="0"/>
                              <a:ea typeface="Cambria Math" panose="02040503050406030204" pitchFamily="18" charset="0"/>
                            </a:rPr>
                            <m:t>𝒑𝒂𝒄𝒌𝒆𝒕</m:t>
                          </m:r>
                        </m:sub>
                      </m:sSub>
                      <m:r>
                        <a:rPr lang="en-US" sz="3200" b="1" i="1" smtClean="0">
                          <a:solidFill>
                            <a:schemeClr val="tx1"/>
                          </a:solidFill>
                          <a:latin typeface="Cambria Math" panose="02040503050406030204" pitchFamily="18" charset="0"/>
                          <a:ea typeface="Cambria Math" panose="02040503050406030204" pitchFamily="18" charset="0"/>
                        </a:rPr>
                        <m:t>+∆</m:t>
                      </m:r>
                      <m:sSub>
                        <m:sSubPr>
                          <m:ctrlPr>
                            <a:rPr lang="en-US" sz="3200" b="1" i="1" smtClean="0">
                              <a:solidFill>
                                <a:schemeClr val="tx1"/>
                              </a:solidFill>
                              <a:latin typeface="Cambria Math" panose="02040503050406030204" pitchFamily="18" charset="0"/>
                              <a:ea typeface="Cambria Math" panose="02040503050406030204" pitchFamily="18" charset="0"/>
                            </a:rPr>
                          </m:ctrlPr>
                        </m:sSubPr>
                        <m:e>
                          <m:r>
                            <a:rPr lang="en-US" sz="3200" b="1" i="1" smtClean="0">
                              <a:solidFill>
                                <a:schemeClr val="tx1"/>
                              </a:solidFill>
                              <a:latin typeface="Cambria Math" panose="02040503050406030204" pitchFamily="18" charset="0"/>
                              <a:ea typeface="Cambria Math" panose="02040503050406030204" pitchFamily="18" charset="0"/>
                            </a:rPr>
                            <m:t>𝒕</m:t>
                          </m:r>
                        </m:e>
                        <m:sub>
                          <m:r>
                            <a:rPr lang="en-US" sz="3200" b="1" i="1" smtClean="0">
                              <a:solidFill>
                                <a:schemeClr val="tx1"/>
                              </a:solidFill>
                              <a:latin typeface="Cambria Math" panose="02040503050406030204" pitchFamily="18" charset="0"/>
                              <a:ea typeface="Cambria Math" panose="02040503050406030204" pitchFamily="18" charset="0"/>
                            </a:rPr>
                            <m:t>𝒓𝒆𝒔𝒑𝒐𝒏𝒔𝒆</m:t>
                          </m:r>
                          <m:r>
                            <a:rPr lang="en-US" sz="3200" b="1" i="1" smtClean="0">
                              <a:solidFill>
                                <a:schemeClr val="tx1"/>
                              </a:solidFill>
                              <a:latin typeface="Cambria Math" panose="02040503050406030204" pitchFamily="18" charset="0"/>
                              <a:ea typeface="Cambria Math" panose="02040503050406030204" pitchFamily="18" charset="0"/>
                            </a:rPr>
                            <m:t>_</m:t>
                          </m:r>
                          <m:r>
                            <a:rPr lang="en-US" sz="3200" b="1" i="1" smtClean="0">
                              <a:solidFill>
                                <a:schemeClr val="tx1"/>
                              </a:solidFill>
                              <a:latin typeface="Cambria Math" panose="02040503050406030204" pitchFamily="18" charset="0"/>
                              <a:ea typeface="Cambria Math" panose="02040503050406030204" pitchFamily="18" charset="0"/>
                            </a:rPr>
                            <m:t>𝒑𝒂𝒄𝒌𝒆𝒕</m:t>
                          </m:r>
                        </m:sub>
                      </m:sSub>
                    </m:oMath>
                  </m:oMathPara>
                </a14:m>
                <a:endParaRPr lang="en-US" sz="3200" b="1" dirty="0">
                  <a:solidFill>
                    <a:schemeClr val="tx1"/>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0" y="5509934"/>
                <a:ext cx="9173308" cy="876499"/>
              </a:xfrm>
              <a:prstGeom prst="rect">
                <a:avLst/>
              </a:prstGeom>
              <a:blipFill rotWithShape="0">
                <a:blip r:embed="rId6"/>
                <a:stretch>
                  <a:fillRect/>
                </a:stretch>
              </a:blipFill>
            </p:spPr>
            <p:txBody>
              <a:bodyPr/>
              <a:lstStyle/>
              <a:p>
                <a:r>
                  <a:rPr lang="en-US">
                    <a:noFill/>
                  </a:rPr>
                  <a:t> </a:t>
                </a:r>
              </a:p>
            </p:txBody>
          </p:sp>
        </mc:Fallback>
      </mc:AlternateContent>
      <p:grpSp>
        <p:nvGrpSpPr>
          <p:cNvPr id="124" name="Group 123"/>
          <p:cNvGrpSpPr/>
          <p:nvPr/>
        </p:nvGrpSpPr>
        <p:grpSpPr>
          <a:xfrm>
            <a:off x="2266933" y="2066932"/>
            <a:ext cx="2492375" cy="0"/>
            <a:chOff x="2266933" y="2066932"/>
            <a:chExt cx="2492375" cy="0"/>
          </a:xfrm>
        </p:grpSpPr>
        <p:cxnSp>
          <p:nvCxnSpPr>
            <p:cNvPr id="255" name="Straight Arrow Connector 254"/>
            <p:cNvCxnSpPr/>
            <p:nvPr/>
          </p:nvCxnSpPr>
          <p:spPr>
            <a:xfrm flipH="1">
              <a:off x="2266933" y="2066932"/>
              <a:ext cx="594330" cy="0"/>
            </a:xfrm>
            <a:prstGeom prst="straightConnector1">
              <a:avLst/>
            </a:prstGeom>
            <a:ln w="50800">
              <a:solidFill>
                <a:srgbClr val="ED7D31"/>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p:nvPr/>
          </p:nvCxnSpPr>
          <p:spPr>
            <a:xfrm flipH="1">
              <a:off x="3000269" y="2066932"/>
              <a:ext cx="982931" cy="0"/>
            </a:xfrm>
            <a:prstGeom prst="straightConnector1">
              <a:avLst/>
            </a:prstGeom>
            <a:ln w="50800">
              <a:solidFill>
                <a:srgbClr val="ED7D31"/>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p:nvPr/>
          </p:nvCxnSpPr>
          <p:spPr>
            <a:xfrm>
              <a:off x="4164978" y="2066932"/>
              <a:ext cx="594330" cy="0"/>
            </a:xfrm>
            <a:prstGeom prst="straightConnector1">
              <a:avLst/>
            </a:prstGeom>
            <a:ln w="50800">
              <a:solidFill>
                <a:srgbClr val="ED7D3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23" name="Group 122"/>
          <p:cNvGrpSpPr/>
          <p:nvPr/>
        </p:nvGrpSpPr>
        <p:grpSpPr>
          <a:xfrm>
            <a:off x="2180522" y="3460901"/>
            <a:ext cx="2492375" cy="0"/>
            <a:chOff x="2180522" y="3460901"/>
            <a:chExt cx="2492375" cy="0"/>
          </a:xfrm>
        </p:grpSpPr>
        <p:cxnSp>
          <p:nvCxnSpPr>
            <p:cNvPr id="259" name="Straight Arrow Connector 258"/>
            <p:cNvCxnSpPr/>
            <p:nvPr/>
          </p:nvCxnSpPr>
          <p:spPr>
            <a:xfrm flipH="1">
              <a:off x="2180522" y="3460901"/>
              <a:ext cx="594330" cy="0"/>
            </a:xfrm>
            <a:prstGeom prst="straightConnector1">
              <a:avLst/>
            </a:prstGeom>
            <a:ln w="50800">
              <a:solidFill>
                <a:srgbClr val="70AD47"/>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60" name="Straight Arrow Connector 259"/>
            <p:cNvCxnSpPr/>
            <p:nvPr/>
          </p:nvCxnSpPr>
          <p:spPr>
            <a:xfrm flipH="1">
              <a:off x="2913858" y="3460901"/>
              <a:ext cx="982931" cy="0"/>
            </a:xfrm>
            <a:prstGeom prst="straightConnector1">
              <a:avLst/>
            </a:prstGeom>
            <a:ln w="50800">
              <a:solidFill>
                <a:srgbClr val="70AD47"/>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261" name="Straight Arrow Connector 260"/>
            <p:cNvCxnSpPr/>
            <p:nvPr/>
          </p:nvCxnSpPr>
          <p:spPr>
            <a:xfrm>
              <a:off x="4078567" y="3460901"/>
              <a:ext cx="594330" cy="0"/>
            </a:xfrm>
            <a:prstGeom prst="straightConnector1">
              <a:avLst/>
            </a:prstGeom>
            <a:ln w="50800">
              <a:solidFill>
                <a:srgbClr val="70AD47"/>
              </a:solidFill>
              <a:tailEnd type="none" w="med" len="med"/>
            </a:ln>
          </p:spPr>
          <p:style>
            <a:lnRef idx="1">
              <a:schemeClr val="accent1"/>
            </a:lnRef>
            <a:fillRef idx="0">
              <a:schemeClr val="accent1"/>
            </a:fillRef>
            <a:effectRef idx="0">
              <a:schemeClr val="accent1"/>
            </a:effectRef>
            <a:fontRef idx="minor">
              <a:schemeClr val="tx1"/>
            </a:fontRef>
          </p:style>
        </p:cxnSp>
      </p:grpSp>
      <p:sp>
        <p:nvSpPr>
          <p:cNvPr id="262" name="Rectangle 6"/>
          <p:cNvSpPr>
            <a:spLocks noChangeArrowheads="1"/>
          </p:cNvSpPr>
          <p:nvPr/>
        </p:nvSpPr>
        <p:spPr bwMode="auto">
          <a:xfrm>
            <a:off x="782618" y="1611490"/>
            <a:ext cx="1141418" cy="205198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S</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grpSp>
        <p:nvGrpSpPr>
          <p:cNvPr id="114" name="Group 113"/>
          <p:cNvGrpSpPr/>
          <p:nvPr/>
        </p:nvGrpSpPr>
        <p:grpSpPr>
          <a:xfrm>
            <a:off x="2069575" y="1600200"/>
            <a:ext cx="2944999" cy="459518"/>
            <a:chOff x="2069575" y="1600200"/>
            <a:chExt cx="2944999" cy="459518"/>
          </a:xfrm>
        </p:grpSpPr>
        <p:sp>
          <p:nvSpPr>
            <p:cNvPr id="279" name="Oval 278"/>
            <p:cNvSpPr/>
            <p:nvPr/>
          </p:nvSpPr>
          <p:spPr>
            <a:xfrm>
              <a:off x="2069575" y="1651459"/>
              <a:ext cx="197358" cy="19098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0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280" name="Rectangle 279"/>
            <p:cNvSpPr/>
            <p:nvPr/>
          </p:nvSpPr>
          <p:spPr>
            <a:xfrm>
              <a:off x="2354777" y="1600200"/>
              <a:ext cx="2659797" cy="45951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i="1" dirty="0">
                  <a:solidFill>
                    <a:srgbClr val="ED7D31"/>
                  </a:solidFill>
                  <a:effectLst/>
                  <a:latin typeface="Georgia" panose="02040502050405020303" pitchFamily="18" charset="0"/>
                  <a:ea typeface="Calibri" panose="020F0502020204030204" pitchFamily="34" charset="0"/>
                  <a:cs typeface="Times New Roman" panose="02020603050405020304" pitchFamily="18" charset="0"/>
                </a:rPr>
                <a:t>Request packet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delayed by 5 </a:t>
              </a:r>
              <a:r>
                <a:rPr lang="en-US" sz="1100" i="1" dirty="0" smtClean="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cycles due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to inter-application interference</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113" name="Group 112"/>
          <p:cNvGrpSpPr/>
          <p:nvPr/>
        </p:nvGrpSpPr>
        <p:grpSpPr>
          <a:xfrm>
            <a:off x="2132495" y="2962067"/>
            <a:ext cx="2821951" cy="336550"/>
            <a:chOff x="2132496" y="2962067"/>
            <a:chExt cx="2647950" cy="336550"/>
          </a:xfrm>
        </p:grpSpPr>
        <p:sp>
          <p:nvSpPr>
            <p:cNvPr id="282" name="Oval 281"/>
            <p:cNvSpPr/>
            <p:nvPr/>
          </p:nvSpPr>
          <p:spPr>
            <a:xfrm>
              <a:off x="2132496" y="3022566"/>
              <a:ext cx="182897"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en-US" sz="1100">
                <a:effectLst/>
                <a:ea typeface="Calibri" panose="020F0502020204030204" pitchFamily="34" charset="0"/>
                <a:cs typeface="Times New Roman" panose="02020603050405020304" pitchFamily="18" charset="0"/>
              </a:endParaRPr>
            </a:p>
          </p:txBody>
        </p:sp>
        <p:sp>
          <p:nvSpPr>
            <p:cNvPr id="283" name="Rectangle 282"/>
            <p:cNvSpPr/>
            <p:nvPr/>
          </p:nvSpPr>
          <p:spPr>
            <a:xfrm>
              <a:off x="2348176" y="2962067"/>
              <a:ext cx="2432270"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i="1" dirty="0">
                  <a:solidFill>
                    <a:srgbClr val="70AD47"/>
                  </a:solidFill>
                  <a:effectLst/>
                  <a:latin typeface="Georgia" panose="02040502050405020303" pitchFamily="18" charset="0"/>
                  <a:ea typeface="Calibri" panose="020F0502020204030204" pitchFamily="34" charset="0"/>
                  <a:cs typeface="Times New Roman" panose="02020603050405020304" pitchFamily="18" charset="0"/>
                </a:rPr>
                <a:t>Response packet</a:t>
              </a:r>
              <a:r>
                <a:rPr lang="en-US" sz="1100" b="1" i="1" dirty="0">
                  <a:solidFill>
                    <a:srgbClr val="ED7D31"/>
                  </a:solidFill>
                  <a:effectLst/>
                  <a:latin typeface="Georgia" panose="02040502050405020303" pitchFamily="18" charset="0"/>
                  <a:ea typeface="Calibri" panose="020F0502020204030204" pitchFamily="34" charset="0"/>
                  <a:cs typeface="Times New Roman" panose="02020603050405020304" pitchFamily="18" charset="0"/>
                </a:rPr>
                <a:t>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delayed by 3 cycles</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due to inter-application interference</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284" name="Arc 283"/>
          <p:cNvSpPr/>
          <p:nvPr/>
        </p:nvSpPr>
        <p:spPr>
          <a:xfrm>
            <a:off x="3682994" y="2850437"/>
            <a:ext cx="2293113" cy="603250"/>
          </a:xfrm>
          <a:prstGeom prst="arc">
            <a:avLst>
              <a:gd name="adj1" fmla="val 149851"/>
              <a:gd name="adj2" fmla="val 5783656"/>
            </a:avLst>
          </a:prstGeom>
          <a:ln w="22225">
            <a:solidFill>
              <a:srgbClr val="70AD47"/>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6" name="Rectangle 139"/>
          <p:cNvSpPr>
            <a:spLocks noChangeArrowheads="1"/>
          </p:cNvSpPr>
          <p:nvPr/>
        </p:nvSpPr>
        <p:spPr bwMode="auto">
          <a:xfrm>
            <a:off x="947503" y="2598417"/>
            <a:ext cx="9533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000000"/>
                </a:solidFill>
                <a:effectLst/>
                <a:latin typeface="Georgia" panose="02040502050405020303" pitchFamily="18" charset="0"/>
                <a:ea typeface="DengXian" charset="-122"/>
                <a:cs typeface="Arial" panose="020B0604020202020204" pitchFamily="34" charset="0"/>
              </a:rPr>
              <a:t>Final value</a:t>
            </a:r>
            <a:endParaRPr kumimoji="0" lang="en-US" altLang="en-US" sz="1200" b="0" i="0" u="none" strike="noStrike" cap="none" normalizeH="0" baseline="0" dirty="0" smtClean="0">
              <a:ln>
                <a:noFill/>
              </a:ln>
              <a:solidFill>
                <a:schemeClr val="tx1"/>
              </a:solidFill>
              <a:effectLst/>
              <a:latin typeface="Georgia" panose="02040502050405020303" pitchFamily="18" charset="0"/>
              <a:ea typeface="DengXian"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000000"/>
                </a:solidFill>
                <a:effectLst/>
                <a:latin typeface="Georgia" panose="02040502050405020303" pitchFamily="18" charset="0"/>
                <a:ea typeface="DengXian" charset="-122"/>
                <a:cs typeface="Arial" panose="020B0604020202020204" pitchFamily="34" charset="0"/>
              </a:rPr>
              <a:t>of </a:t>
            </a:r>
            <a:r>
              <a:rPr kumimoji="0" lang="en-US" altLang="en-US" sz="1200" b="0" i="0" u="none" strike="noStrike" cap="none" normalizeH="0" baseline="0" dirty="0" err="1" smtClean="0">
                <a:ln>
                  <a:noFill/>
                </a:ln>
                <a:solidFill>
                  <a:srgbClr val="000000"/>
                </a:solidFill>
                <a:effectLst/>
                <a:latin typeface="Georgia" panose="02040502050405020303" pitchFamily="18" charset="0"/>
                <a:ea typeface="DengXian" charset="-122"/>
                <a:cs typeface="Arial" panose="020B0604020202020204" pitchFamily="34" charset="0"/>
              </a:rPr>
              <a:t>Δ</a:t>
            </a:r>
            <a:r>
              <a:rPr kumimoji="0" lang="en-US" altLang="en-US" sz="1200" b="0" i="1" u="none" strike="noStrike" cap="none" normalizeH="0" baseline="0" dirty="0" err="1" smtClean="0">
                <a:ln>
                  <a:noFill/>
                </a:ln>
                <a:solidFill>
                  <a:srgbClr val="000000"/>
                </a:solidFill>
                <a:effectLst/>
                <a:latin typeface="Georgia" panose="02040502050405020303" pitchFamily="18" charset="0"/>
                <a:ea typeface="DengXian" charset="-122"/>
                <a:cs typeface="Arial" panose="020B0604020202020204" pitchFamily="34" charset="0"/>
              </a:rPr>
              <a:t>t</a:t>
            </a:r>
            <a:r>
              <a:rPr kumimoji="0" lang="en-US" altLang="en-US" sz="1200" b="0" i="1" u="none" strike="noStrike" cap="none" normalizeH="0" baseline="-30000" dirty="0" err="1" smtClean="0">
                <a:ln>
                  <a:noFill/>
                </a:ln>
                <a:solidFill>
                  <a:srgbClr val="000000"/>
                </a:solidFill>
                <a:effectLst/>
                <a:latin typeface="Georgia" panose="02040502050405020303" pitchFamily="18" charset="0"/>
                <a:ea typeface="DengXian" charset="-122"/>
                <a:cs typeface="Arial" panose="020B0604020202020204" pitchFamily="34" charset="0"/>
              </a:rPr>
              <a:t>packet</a:t>
            </a:r>
            <a:endParaRPr kumimoji="0" lang="en-US" altLang="en-US" sz="1200" b="0" i="0" u="none" strike="noStrike" cap="none" normalizeH="0" baseline="0" dirty="0" smtClean="0">
              <a:ln>
                <a:noFill/>
              </a:ln>
              <a:solidFill>
                <a:schemeClr val="tx1"/>
              </a:solidFill>
              <a:effectLst/>
              <a:latin typeface="Georgia" panose="02040502050405020303" pitchFamily="18" charset="0"/>
              <a:ea typeface="DengXian"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000000"/>
                </a:solidFill>
                <a:effectLst/>
                <a:latin typeface="Georgia" panose="02040502050405020303" pitchFamily="18" charset="0"/>
                <a:ea typeface="DengXian" charset="-122"/>
                <a:cs typeface="Arial" panose="020B0604020202020204" pitchFamily="34" charset="0"/>
              </a:rPr>
              <a:t>is 8 cycles</a:t>
            </a:r>
            <a:endParaRPr kumimoji="0" lang="en-US" altLang="en-US" sz="1200" b="0" i="0" u="none" strike="noStrike" cap="none" normalizeH="0" baseline="0" dirty="0" smtClean="0">
              <a:ln>
                <a:noFill/>
              </a:ln>
              <a:solidFill>
                <a:schemeClr val="tx1"/>
              </a:solidFill>
              <a:effectLst/>
              <a:latin typeface="Georgia" panose="02040502050405020303" pitchFamily="18" charset="0"/>
            </a:endParaRPr>
          </a:p>
        </p:txBody>
      </p:sp>
      <p:sp>
        <p:nvSpPr>
          <p:cNvPr id="287" name="Rectangle 329"/>
          <p:cNvSpPr>
            <a:spLocks noChangeArrowheads="1"/>
          </p:cNvSpPr>
          <p:nvPr/>
        </p:nvSpPr>
        <p:spPr bwMode="auto">
          <a:xfrm>
            <a:off x="1143000" y="1672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1" name="TextBox 290"/>
          <p:cNvSpPr txBox="1"/>
          <p:nvPr/>
        </p:nvSpPr>
        <p:spPr>
          <a:xfrm>
            <a:off x="602094" y="4103010"/>
            <a:ext cx="7880507" cy="923330"/>
          </a:xfrm>
          <a:prstGeom prst="rect">
            <a:avLst/>
          </a:prstGeom>
          <a:noFill/>
          <a:ln>
            <a:solidFill>
              <a:schemeClr val="bg1"/>
            </a:solidFill>
          </a:ln>
        </p:spPr>
        <p:txBody>
          <a:bodyPr wrap="square" lIns="0" tIns="0" rIns="0" bIns="0" rtlCol="0">
            <a:spAutoFit/>
          </a:bodyPr>
          <a:lstStyle/>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Leverage </a:t>
            </a:r>
            <a:r>
              <a:rPr lang="en-US" sz="2000" b="1" dirty="0">
                <a:solidFill>
                  <a:srgbClr val="008000"/>
                </a:solidFill>
                <a:latin typeface="Georgia" panose="02040502050405020303" pitchFamily="18" charset="0"/>
                <a:cs typeface="Times New Roman" panose="02020603050405020304" pitchFamily="18" charset="0"/>
              </a:rPr>
              <a:t>closed-loop </a:t>
            </a:r>
            <a:r>
              <a:rPr lang="en-US" sz="2000" dirty="0">
                <a:latin typeface="Georgia" panose="02040502050405020303" pitchFamily="18" charset="0"/>
                <a:cs typeface="Times New Roman" panose="02020603050405020304" pitchFamily="18" charset="0"/>
              </a:rPr>
              <a:t>packet behavior to accumulate ∆</a:t>
            </a:r>
            <a:r>
              <a:rPr lang="en-US" sz="2000" i="1" dirty="0" err="1">
                <a:latin typeface="Georgia" panose="02040502050405020303" pitchFamily="18" charset="0"/>
                <a:cs typeface="Times New Roman" panose="02020603050405020304" pitchFamily="18" charset="0"/>
              </a:rPr>
              <a:t>t</a:t>
            </a:r>
            <a:r>
              <a:rPr lang="en-US" sz="2000" i="1" baseline="-25000" dirty="0" err="1">
                <a:latin typeface="Georgia" panose="02040502050405020303" pitchFamily="18" charset="0"/>
                <a:cs typeface="Times New Roman" panose="02020603050405020304" pitchFamily="18" charset="0"/>
              </a:rPr>
              <a:t>packet</a:t>
            </a:r>
            <a:endParaRPr lang="en-US" sz="2000" dirty="0">
              <a:latin typeface="Georgia" panose="02040502050405020303" pitchFamily="18" charset="0"/>
              <a:cs typeface="Times New Roman" panose="02020603050405020304" pitchFamily="18" charset="0"/>
            </a:endParaRPr>
          </a:p>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Inheritance </a:t>
            </a:r>
            <a:r>
              <a:rPr lang="en-US" sz="2000" dirty="0" smtClean="0">
                <a:latin typeface="Georgia" panose="02040502050405020303" pitchFamily="18" charset="0"/>
                <a:cs typeface="Times New Roman" panose="02020603050405020304" pitchFamily="18" charset="0"/>
              </a:rPr>
              <a:t>Table: </a:t>
            </a:r>
            <a:r>
              <a:rPr lang="en-US" sz="2000" b="1" dirty="0">
                <a:solidFill>
                  <a:srgbClr val="0000FF"/>
                </a:solidFill>
                <a:latin typeface="Georgia" panose="02040502050405020303" pitchFamily="18" charset="0"/>
                <a:cs typeface="Times New Roman" panose="02020603050405020304" pitchFamily="18" charset="0"/>
              </a:rPr>
              <a:t>lump sum of ∆</a:t>
            </a:r>
            <a:r>
              <a:rPr lang="en-US" sz="2000" b="1" i="1" dirty="0" err="1">
                <a:solidFill>
                  <a:srgbClr val="0000FF"/>
                </a:solidFill>
                <a:latin typeface="Georgia" panose="02040502050405020303" pitchFamily="18" charset="0"/>
                <a:cs typeface="Times New Roman" panose="02020603050405020304" pitchFamily="18" charset="0"/>
              </a:rPr>
              <a:t>t</a:t>
            </a:r>
            <a:r>
              <a:rPr lang="en-US" sz="2000" b="1" i="1" baseline="-25000" dirty="0" err="1">
                <a:solidFill>
                  <a:srgbClr val="0000FF"/>
                </a:solidFill>
                <a:latin typeface="Georgia" panose="02040502050405020303" pitchFamily="18" charset="0"/>
                <a:cs typeface="Times New Roman" panose="02020603050405020304" pitchFamily="18" charset="0"/>
              </a:rPr>
              <a:t>packet</a:t>
            </a:r>
            <a:r>
              <a:rPr lang="en-US" sz="2000" b="1" i="1" baseline="-25000" dirty="0">
                <a:solidFill>
                  <a:srgbClr val="0000FF"/>
                </a:solidFill>
                <a:latin typeface="Georgia" panose="02040502050405020303" pitchFamily="18" charset="0"/>
                <a:cs typeface="Times New Roman" panose="02020603050405020304" pitchFamily="18" charset="0"/>
              </a:rPr>
              <a:t> </a:t>
            </a:r>
            <a:r>
              <a:rPr lang="en-US" sz="2000" dirty="0">
                <a:latin typeface="Georgia" panose="02040502050405020303" pitchFamily="18" charset="0"/>
                <a:cs typeface="Times New Roman" panose="02020603050405020304" pitchFamily="18" charset="0"/>
              </a:rPr>
              <a:t>for associated packets</a:t>
            </a:r>
          </a:p>
        </p:txBody>
      </p:sp>
      <p:grpSp>
        <p:nvGrpSpPr>
          <p:cNvPr id="47" name="Group 46"/>
          <p:cNvGrpSpPr/>
          <p:nvPr/>
        </p:nvGrpSpPr>
        <p:grpSpPr>
          <a:xfrm>
            <a:off x="1059862" y="3289740"/>
            <a:ext cx="701793" cy="221230"/>
            <a:chOff x="2056170" y="2243914"/>
            <a:chExt cx="701793" cy="221230"/>
          </a:xfrm>
        </p:grpSpPr>
        <p:sp>
          <p:nvSpPr>
            <p:cNvPr id="48" name="Rectangle 47"/>
            <p:cNvSpPr/>
            <p:nvPr/>
          </p:nvSpPr>
          <p:spPr>
            <a:xfrm>
              <a:off x="2056170" y="2243915"/>
              <a:ext cx="263485" cy="218298"/>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8</a:t>
              </a:r>
              <a:endParaRPr lang="en-US" dirty="0">
                <a:solidFill>
                  <a:srgbClr val="FF0000"/>
                </a:solidFill>
              </a:endParaRPr>
            </a:p>
          </p:txBody>
        </p:sp>
      </p:grpSp>
      <p:sp>
        <p:nvSpPr>
          <p:cNvPr id="63" name="TextBox 62"/>
          <p:cNvSpPr txBox="1"/>
          <p:nvPr/>
        </p:nvSpPr>
        <p:spPr>
          <a:xfrm>
            <a:off x="-27511" y="5279550"/>
            <a:ext cx="9183220" cy="1131131"/>
          </a:xfrm>
          <a:prstGeom prst="rect">
            <a:avLst/>
          </a:prstGeom>
          <a:solidFill>
            <a:srgbClr val="0000FF"/>
          </a:solidFill>
        </p:spPr>
        <p:txBody>
          <a:bodyPr wrap="square" rtlCol="0" anchor="ctr" anchorCtr="1">
            <a:noAutofit/>
          </a:bodyPr>
          <a:lstStyle/>
          <a:p>
            <a:pPr algn="ctr">
              <a:lnSpc>
                <a:spcPct val="150000"/>
              </a:lnSpc>
              <a:buClr>
                <a:srgbClr val="CC9900"/>
              </a:buClr>
              <a:buSzPct val="125000"/>
            </a:pPr>
            <a:r>
              <a:rPr lang="en-US" sz="2400" b="1" i="1" dirty="0" smtClean="0">
                <a:solidFill>
                  <a:schemeClr val="bg1"/>
                </a:solidFill>
                <a:latin typeface="Georgia" panose="02040502050405020303" pitchFamily="18" charset="0"/>
                <a:cs typeface="Times New Roman" panose="02020603050405020304" pitchFamily="18" charset="0"/>
              </a:rPr>
              <a:t>Sum up delays of all associated packets</a:t>
            </a:r>
            <a:endParaRPr lang="en-US" sz="2400" b="1" i="1" dirty="0">
              <a:solidFill>
                <a:schemeClr val="bg1"/>
              </a:solidFill>
              <a:latin typeface="Georgia" panose="02040502050405020303" pitchFamily="18" charset="0"/>
              <a:cs typeface="Times New Roman" panose="02020603050405020304" pitchFamily="18" charset="0"/>
            </a:endParaRPr>
          </a:p>
        </p:txBody>
      </p:sp>
      <p:grpSp>
        <p:nvGrpSpPr>
          <p:cNvPr id="52" name="Group 51"/>
          <p:cNvGrpSpPr/>
          <p:nvPr/>
        </p:nvGrpSpPr>
        <p:grpSpPr>
          <a:xfrm>
            <a:off x="7420089" y="2597964"/>
            <a:ext cx="681038" cy="336550"/>
            <a:chOff x="7378700" y="2483797"/>
            <a:chExt cx="681038" cy="336550"/>
          </a:xfrm>
        </p:grpSpPr>
        <p:sp>
          <p:nvSpPr>
            <p:cNvPr id="53" name="Oval 52"/>
            <p:cNvSpPr/>
            <p:nvPr/>
          </p:nvSpPr>
          <p:spPr>
            <a:xfrm>
              <a:off x="7378700" y="2544296"/>
              <a:ext cx="182760"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US" sz="1100">
                <a:effectLst/>
                <a:ea typeface="Calibri" panose="020F0502020204030204" pitchFamily="34" charset="0"/>
                <a:cs typeface="Times New Roman" panose="02020603050405020304" pitchFamily="18" charset="0"/>
              </a:endParaRPr>
            </a:p>
          </p:txBody>
        </p:sp>
        <p:sp>
          <p:nvSpPr>
            <p:cNvPr id="54" name="Rectangle 53"/>
            <p:cNvSpPr/>
            <p:nvPr/>
          </p:nvSpPr>
          <p:spPr>
            <a:xfrm>
              <a:off x="7594219" y="2483797"/>
              <a:ext cx="465519"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Cache</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access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58" name="Rectangle 96"/>
          <p:cNvSpPr>
            <a:spLocks noChangeArrowheads="1"/>
          </p:cNvSpPr>
          <p:nvPr/>
        </p:nvSpPr>
        <p:spPr bwMode="auto">
          <a:xfrm>
            <a:off x="5147130" y="1600200"/>
            <a:ext cx="3564577" cy="206327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D</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59" name="Rectangle 100"/>
          <p:cNvSpPr>
            <a:spLocks noChangeArrowheads="1"/>
          </p:cNvSpPr>
          <p:nvPr/>
        </p:nvSpPr>
        <p:spPr bwMode="auto">
          <a:xfrm>
            <a:off x="5415992" y="2279624"/>
            <a:ext cx="1456283" cy="890915"/>
          </a:xfrm>
          <a:prstGeom prst="rect">
            <a:avLst/>
          </a:prstGeom>
          <a:solidFill>
            <a:srgbClr val="E2EFD9"/>
          </a:solidFill>
          <a:ln w="19050">
            <a:solidFill>
              <a:srgbClr val="538135"/>
            </a:solidFill>
            <a:miter lim="800000"/>
            <a:headEnd/>
            <a:tailEnd/>
          </a:ln>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538135"/>
                </a:solidFill>
                <a:effectLst/>
                <a:latin typeface="Arial" panose="020B0604020202020204" pitchFamily="34" charset="0"/>
                <a:ea typeface="DengXian" charset="-122"/>
                <a:cs typeface="Arial" panose="020B0604020202020204" pitchFamily="34" charset="0"/>
              </a:rPr>
              <a:t>NI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Rounded Rectangle 106"/>
          <p:cNvSpPr>
            <a:spLocks noChangeArrowheads="1"/>
          </p:cNvSpPr>
          <p:nvPr/>
        </p:nvSpPr>
        <p:spPr bwMode="auto">
          <a:xfrm>
            <a:off x="7129808" y="2286142"/>
            <a:ext cx="1234566" cy="878562"/>
          </a:xfrm>
          <a:prstGeom prst="roundRect">
            <a:avLst>
              <a:gd name="adj" fmla="val 0"/>
            </a:avLst>
          </a:prstGeom>
          <a:solidFill>
            <a:srgbClr val="D5DCE4"/>
          </a:solidFill>
          <a:ln w="19050">
            <a:solidFill>
              <a:srgbClr val="323E4F"/>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rgbClr val="44546A"/>
                </a:solidFill>
                <a:effectLst/>
                <a:latin typeface="Arial" panose="020B0604020202020204" pitchFamily="34" charset="0"/>
                <a:ea typeface="Calibri" panose="020F0502020204030204" pitchFamily="34" charset="0"/>
                <a:cs typeface="Arial" panose="020B0604020202020204" pitchFamily="34" charset="0"/>
              </a:rPr>
              <a:t>LLC Slice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1" name="Rectangle 113"/>
          <p:cNvSpPr>
            <a:spLocks noChangeArrowheads="1"/>
          </p:cNvSpPr>
          <p:nvPr/>
        </p:nvSpPr>
        <p:spPr bwMode="auto">
          <a:xfrm>
            <a:off x="5582778" y="2531944"/>
            <a:ext cx="117959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27432" tIns="27432" rIns="27432" bIns="2743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smtClean="0">
                <a:ln>
                  <a:noFill/>
                </a:ln>
                <a:solidFill>
                  <a:srgbClr val="0000FF"/>
                </a:solidFill>
                <a:effectLst/>
                <a:latin typeface="Arial" panose="020B0604020202020204" pitchFamily="34" charset="0"/>
                <a:ea typeface="DengXian" charset="-122"/>
                <a:cs typeface="Arial" panose="020B0604020202020204" pitchFamily="34" charset="0"/>
              </a:rPr>
              <a:t>Inheritance Table</a:t>
            </a:r>
            <a:endParaRPr kumimoji="0" lang="en-US" altLang="en-US" sz="1400" b="1" i="0" u="none" strike="noStrike" cap="none" normalizeH="0" baseline="0" dirty="0" smtClean="0">
              <a:ln>
                <a:noFill/>
              </a:ln>
              <a:solidFill>
                <a:srgbClr val="0000FF"/>
              </a:solidFill>
              <a:effectLst/>
              <a:latin typeface="Times New Roman" panose="02020603050405020304" pitchFamily="18" charset="0"/>
              <a:ea typeface="DengXian"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rgbClr val="0000FF"/>
              </a:solidFill>
              <a:effectLst/>
              <a:latin typeface="Arial" panose="020B0604020202020204" pitchFamily="34" charset="0"/>
            </a:endParaRPr>
          </a:p>
        </p:txBody>
      </p:sp>
      <p:grpSp>
        <p:nvGrpSpPr>
          <p:cNvPr id="62" name="Group 61"/>
          <p:cNvGrpSpPr/>
          <p:nvPr/>
        </p:nvGrpSpPr>
        <p:grpSpPr>
          <a:xfrm>
            <a:off x="6481783" y="1829959"/>
            <a:ext cx="2646363" cy="336550"/>
            <a:chOff x="5974771" y="1781942"/>
            <a:chExt cx="2646363" cy="336550"/>
          </a:xfrm>
        </p:grpSpPr>
        <p:sp>
          <p:nvSpPr>
            <p:cNvPr id="64" name="Oval 63"/>
            <p:cNvSpPr/>
            <p:nvPr/>
          </p:nvSpPr>
          <p:spPr>
            <a:xfrm>
              <a:off x="5974771" y="1842441"/>
              <a:ext cx="182787"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US" sz="1100">
                <a:effectLst/>
                <a:ea typeface="Calibri" panose="020F0502020204030204" pitchFamily="34" charset="0"/>
                <a:cs typeface="Times New Roman" panose="02020603050405020304" pitchFamily="18" charset="0"/>
              </a:endParaRPr>
            </a:p>
          </p:txBody>
        </p:sp>
        <p:sp>
          <p:nvSpPr>
            <p:cNvPr id="65" name="Rectangle 64"/>
            <p:cNvSpPr/>
            <p:nvPr/>
          </p:nvSpPr>
          <p:spPr>
            <a:xfrm>
              <a:off x="6190322" y="1781942"/>
              <a:ext cx="2430812"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Register request packet info in</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inheritance table (</a:t>
              </a:r>
              <a:r>
                <a:rPr lang="en-US" sz="11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Δ</a:t>
              </a:r>
              <a:r>
                <a:rPr lang="en-US" sz="1100" i="1"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a:t>
              </a:r>
              <a:r>
                <a:rPr lang="en-US" sz="1100" i="1" baseline="-250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packet</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 5)</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66" name="Group 65"/>
          <p:cNvGrpSpPr/>
          <p:nvPr/>
        </p:nvGrpSpPr>
        <p:grpSpPr>
          <a:xfrm>
            <a:off x="6621541" y="3298715"/>
            <a:ext cx="2113056" cy="334963"/>
            <a:chOff x="6114104" y="3328513"/>
            <a:chExt cx="1820863" cy="334963"/>
          </a:xfrm>
        </p:grpSpPr>
        <p:sp>
          <p:nvSpPr>
            <p:cNvPr id="67" name="Oval 66"/>
            <p:cNvSpPr/>
            <p:nvPr/>
          </p:nvSpPr>
          <p:spPr>
            <a:xfrm>
              <a:off x="6114104" y="3388727"/>
              <a:ext cx="182914" cy="1823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1100">
                <a:effectLst/>
                <a:ea typeface="Calibri" panose="020F0502020204030204" pitchFamily="34" charset="0"/>
                <a:cs typeface="Times New Roman" panose="02020603050405020304" pitchFamily="18" charset="0"/>
              </a:endParaRPr>
            </a:p>
          </p:txBody>
        </p:sp>
        <p:sp>
          <p:nvSpPr>
            <p:cNvPr id="68" name="Rectangle 67"/>
            <p:cNvSpPr/>
            <p:nvPr/>
          </p:nvSpPr>
          <p:spPr>
            <a:xfrm>
              <a:off x="6329773" y="3328513"/>
              <a:ext cx="1605194" cy="33496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Generate response packet,</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inheriting </a:t>
              </a:r>
              <a:r>
                <a:rPr lang="en-US" sz="1100" i="1"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Δt</a:t>
              </a:r>
              <a:r>
                <a:rPr lang="en-US" sz="1100" i="1" baseline="-250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packet</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from table</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69" name="Arc 68"/>
          <p:cNvSpPr/>
          <p:nvPr/>
        </p:nvSpPr>
        <p:spPr>
          <a:xfrm>
            <a:off x="5725538" y="2002179"/>
            <a:ext cx="405973" cy="1333114"/>
          </a:xfrm>
          <a:prstGeom prst="arc">
            <a:avLst>
              <a:gd name="adj1" fmla="val 15909185"/>
              <a:gd name="adj2" fmla="val 18503336"/>
            </a:avLst>
          </a:prstGeom>
          <a:ln w="22225">
            <a:solidFill>
              <a:srgbClr val="ED7D31"/>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0" name="Group 69"/>
          <p:cNvGrpSpPr/>
          <p:nvPr/>
        </p:nvGrpSpPr>
        <p:grpSpPr>
          <a:xfrm>
            <a:off x="7420089" y="2597964"/>
            <a:ext cx="681038" cy="336550"/>
            <a:chOff x="7378700" y="2483797"/>
            <a:chExt cx="681038" cy="336550"/>
          </a:xfrm>
        </p:grpSpPr>
        <p:sp>
          <p:nvSpPr>
            <p:cNvPr id="71" name="Oval 70"/>
            <p:cNvSpPr/>
            <p:nvPr/>
          </p:nvSpPr>
          <p:spPr>
            <a:xfrm>
              <a:off x="7378700" y="2544296"/>
              <a:ext cx="182760"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US" sz="1100">
                <a:effectLst/>
                <a:ea typeface="Calibri" panose="020F0502020204030204" pitchFamily="34" charset="0"/>
                <a:cs typeface="Times New Roman" panose="02020603050405020304" pitchFamily="18" charset="0"/>
              </a:endParaRPr>
            </a:p>
          </p:txBody>
        </p:sp>
        <p:sp>
          <p:nvSpPr>
            <p:cNvPr id="72" name="Rectangle 71"/>
            <p:cNvSpPr/>
            <p:nvPr/>
          </p:nvSpPr>
          <p:spPr>
            <a:xfrm>
              <a:off x="7594219" y="2483797"/>
              <a:ext cx="465519"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Cache</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access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73" name="Arc 72"/>
          <p:cNvSpPr/>
          <p:nvPr/>
        </p:nvSpPr>
        <p:spPr>
          <a:xfrm>
            <a:off x="5981270" y="2106934"/>
            <a:ext cx="1352550" cy="1228359"/>
          </a:xfrm>
          <a:prstGeom prst="arc">
            <a:avLst>
              <a:gd name="adj1" fmla="val 2063539"/>
              <a:gd name="adj2" fmla="val 8197173"/>
            </a:avLst>
          </a:prstGeom>
          <a:ln w="22225">
            <a:solidFill>
              <a:srgbClr val="70AD47"/>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74" name="Table 73"/>
          <p:cNvGraphicFramePr>
            <a:graphicFrameLocks noGrp="1"/>
          </p:cNvGraphicFramePr>
          <p:nvPr>
            <p:extLst>
              <p:ext uri="{D42A27DB-BD31-4B8C-83A1-F6EECF244321}">
                <p14:modId xmlns:p14="http://schemas.microsoft.com/office/powerpoint/2010/main" val="1555964587"/>
              </p:ext>
            </p:extLst>
          </p:nvPr>
        </p:nvGraphicFramePr>
        <p:xfrm>
          <a:off x="5505225" y="2776780"/>
          <a:ext cx="1289098" cy="315468"/>
        </p:xfrm>
        <a:graphic>
          <a:graphicData uri="http://schemas.openxmlformats.org/drawingml/2006/table">
            <a:tbl>
              <a:tblPr firstRow="1" firstCol="1" bandRow="1"/>
              <a:tblGrid>
                <a:gridCol w="394718"/>
                <a:gridCol w="472591"/>
                <a:gridCol w="421789"/>
              </a:tblGrid>
              <a:tr h="0">
                <a:tc>
                  <a:txBody>
                    <a:bodyPr/>
                    <a:lstStyle/>
                    <a:p>
                      <a:pPr marL="0" marR="0" algn="ctr">
                        <a:lnSpc>
                          <a:spcPct val="107000"/>
                        </a:lnSpc>
                        <a:spcBef>
                          <a:spcPts val="0"/>
                        </a:spcBef>
                        <a:spcAft>
                          <a:spcPts val="0"/>
                        </a:spcAft>
                      </a:pP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reqID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mshrID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Δ</a:t>
                      </a: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t>
                      </a:r>
                      <a:r>
                        <a:rPr lang="en-US" sz="1000" i="1" baseline="-25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packet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grpSp>
        <p:nvGrpSpPr>
          <p:cNvPr id="75" name="Group 74"/>
          <p:cNvGrpSpPr/>
          <p:nvPr/>
        </p:nvGrpSpPr>
        <p:grpSpPr>
          <a:xfrm>
            <a:off x="5157534" y="1947954"/>
            <a:ext cx="701794" cy="221230"/>
            <a:chOff x="2056169" y="2243914"/>
            <a:chExt cx="701794" cy="221230"/>
          </a:xfrm>
        </p:grpSpPr>
        <p:sp>
          <p:nvSpPr>
            <p:cNvPr id="76" name="Rectangle 75"/>
            <p:cNvSpPr/>
            <p:nvPr/>
          </p:nvSpPr>
          <p:spPr>
            <a:xfrm>
              <a:off x="2056169" y="2243914"/>
              <a:ext cx="268649" cy="221229"/>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5</a:t>
              </a:r>
              <a:endParaRPr lang="en-US" dirty="0">
                <a:solidFill>
                  <a:srgbClr val="FF0000"/>
                </a:solidFill>
              </a:endParaRPr>
            </a:p>
          </p:txBody>
        </p:sp>
      </p:grpSp>
      <p:sp>
        <p:nvSpPr>
          <p:cNvPr id="289" name="Arc 288"/>
          <p:cNvSpPr/>
          <p:nvPr/>
        </p:nvSpPr>
        <p:spPr>
          <a:xfrm rot="12955081">
            <a:off x="5581462" y="2468228"/>
            <a:ext cx="1767980" cy="1387726"/>
          </a:xfrm>
          <a:prstGeom prst="arc">
            <a:avLst>
              <a:gd name="adj1" fmla="val 2063539"/>
              <a:gd name="adj2" fmla="val 7453100"/>
            </a:avLst>
          </a:prstGeom>
          <a:ln w="22225">
            <a:solidFill>
              <a:srgbClr val="ED7D31"/>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custDataLst>
      <p:tags r:id="rId1"/>
    </p:custDataLst>
    <p:extLst>
      <p:ext uri="{BB962C8B-B14F-4D97-AF65-F5344CB8AC3E}">
        <p14:creationId xmlns:p14="http://schemas.microsoft.com/office/powerpoint/2010/main" val="432128110"/>
      </p:ext>
    </p:extLst>
  </p:cSld>
  <p:clrMapOvr>
    <a:masterClrMapping/>
  </p:clrMapOvr>
  <mc:AlternateContent xmlns:mc="http://schemas.openxmlformats.org/markup-compatibility/2006" xmlns:p14="http://schemas.microsoft.com/office/powerpoint/2010/main">
    <mc:Choice Requires="p14">
      <p:transition spd="slow" p14:dur="2000" advTm="30204"/>
    </mc:Choice>
    <mc:Fallback xmlns="">
      <p:transition spd="slow" advTm="302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fade">
                                      <p:cBhvr>
                                        <p:cTn id="12"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6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618" y="315603"/>
            <a:ext cx="7772400" cy="792162"/>
          </a:xfrm>
        </p:spPr>
        <p:txBody>
          <a:bodyPr/>
          <a:lstStyle/>
          <a:p>
            <a:r>
              <a:rPr lang="en-US" dirty="0" smtClean="0">
                <a:latin typeface="Georgia" panose="02040502050405020303" pitchFamily="18" charset="0"/>
              </a:rPr>
              <a:t>Application Stall Time</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391123"/>
            <a:ext cx="457200" cy="457200"/>
          </a:xfrm>
        </p:spPr>
        <p:txBody>
          <a:bodyPr/>
          <a:lstStyle/>
          <a:p>
            <a:r>
              <a:rPr lang="en-US" dirty="0" smtClean="0"/>
              <a:t>8</a:t>
            </a:r>
            <a:endParaRPr lang="en-US" dirty="0"/>
          </a:p>
        </p:txBody>
      </p:sp>
      <p:sp>
        <p:nvSpPr>
          <p:cNvPr id="80" name="TextBox 79"/>
          <p:cNvSpPr txBox="1"/>
          <p:nvPr/>
        </p:nvSpPr>
        <p:spPr>
          <a:xfrm>
            <a:off x="300094" y="3359854"/>
            <a:ext cx="8567252" cy="978729"/>
          </a:xfrm>
          <a:prstGeom prst="rect">
            <a:avLst/>
          </a:prstGeom>
          <a:noFill/>
        </p:spPr>
        <p:txBody>
          <a:bodyPr wrap="square" rtlCol="0">
            <a:spAutoFit/>
          </a:bodyPr>
          <a:lstStyle/>
          <a:p>
            <a:pPr>
              <a:lnSpc>
                <a:spcPct val="120000"/>
              </a:lnSpc>
            </a:pPr>
            <a:r>
              <a:rPr lang="en-US" sz="1600" dirty="0" smtClean="0">
                <a:latin typeface="Georgia" panose="02040502050405020303" pitchFamily="18" charset="0"/>
                <a:cs typeface="Times New Roman" panose="02020603050405020304" pitchFamily="18" charset="0"/>
              </a:rPr>
              <a:t>A memory request becomes critical if</a:t>
            </a:r>
          </a:p>
          <a:p>
            <a:pPr marL="457200" indent="-457200">
              <a:lnSpc>
                <a:spcPct val="120000"/>
              </a:lnSpc>
              <a:buAutoNum type="arabicParenR"/>
            </a:pPr>
            <a:r>
              <a:rPr lang="en-US" sz="1600" dirty="0" smtClean="0">
                <a:latin typeface="Georgia" panose="02040502050405020303" pitchFamily="18" charset="0"/>
                <a:cs typeface="Times New Roman" panose="02020603050405020304" pitchFamily="18" charset="0"/>
              </a:rPr>
              <a:t>It is the oldest instruction at ROB and ROB is full, and/or</a:t>
            </a:r>
          </a:p>
          <a:p>
            <a:pPr marL="457200" indent="-457200">
              <a:lnSpc>
                <a:spcPct val="120000"/>
              </a:lnSpc>
              <a:buFontTx/>
              <a:buAutoNum type="arabicParenR"/>
            </a:pPr>
            <a:r>
              <a:rPr lang="en-US" sz="1600" dirty="0" smtClean="0">
                <a:latin typeface="Georgia" panose="02040502050405020303" pitchFamily="18" charset="0"/>
                <a:cs typeface="Times New Roman" panose="02020603050405020304" pitchFamily="18" charset="0"/>
              </a:rPr>
              <a:t>It is the oldest instruction at LSQ and LSQ is full when the next is a memory instruction</a:t>
            </a:r>
            <a:endParaRPr lang="en-US" sz="1600" dirty="0">
              <a:latin typeface="Georgia" panose="02040502050405020303"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2" name="Rectangle 81"/>
              <p:cNvSpPr/>
              <p:nvPr/>
            </p:nvSpPr>
            <p:spPr>
              <a:xfrm>
                <a:off x="-36544" y="5181600"/>
                <a:ext cx="9161292" cy="457200"/>
              </a:xfrm>
              <a:prstGeom prst="rect">
                <a:avLst/>
              </a:prstGeom>
              <a:noFill/>
            </p:spPr>
            <p:txBody>
              <a:bodyPr wrap="none" anchor="ctr" anchorCtr="1">
                <a:noAutofit/>
              </a:bodyPr>
              <a:lstStyle/>
              <a:p>
                <a:pPr/>
                <a14:m>
                  <m:oMathPara xmlns:m="http://schemas.openxmlformats.org/officeDocument/2006/math">
                    <m:oMathParaPr>
                      <m:jc m:val="centerGroup"/>
                    </m:oMathParaPr>
                    <m:oMath xmlns:m="http://schemas.openxmlformats.org/officeDocument/2006/math">
                      <m:sSub>
                        <m:sSubPr>
                          <m:ctrlPr>
                            <a:rPr lang="en-US" sz="2000" b="1" i="1" smtClean="0">
                              <a:solidFill>
                                <a:schemeClr val="tx1"/>
                              </a:solidFill>
                              <a:latin typeface="Cambria Math" panose="02040503050406030204" pitchFamily="18" charset="0"/>
                            </a:rPr>
                          </m:ctrlPr>
                        </m:sSubPr>
                        <m:e>
                          <m:r>
                            <a:rPr lang="en-US" sz="2000" b="1" i="1" smtClean="0">
                              <a:solidFill>
                                <a:schemeClr val="tx1"/>
                              </a:solidFill>
                              <a:latin typeface="Cambria Math" panose="02040503050406030204" pitchFamily="18" charset="0"/>
                            </a:rPr>
                            <m:t>∆</m:t>
                          </m:r>
                          <m:r>
                            <a:rPr lang="en-US" sz="2000" b="1" i="1" smtClean="0">
                              <a:solidFill>
                                <a:schemeClr val="tx1"/>
                              </a:solidFill>
                              <a:latin typeface="Cambria Math" panose="02040503050406030204" pitchFamily="18" charset="0"/>
                            </a:rPr>
                            <m:t>𝒕</m:t>
                          </m:r>
                        </m:e>
                        <m:sub>
                          <m:r>
                            <a:rPr lang="en-US" sz="2000" b="1" i="1" smtClean="0">
                              <a:solidFill>
                                <a:schemeClr val="tx1"/>
                              </a:solidFill>
                              <a:latin typeface="Cambria Math" panose="02040503050406030204" pitchFamily="18" charset="0"/>
                            </a:rPr>
                            <m:t>𝒔𝒕𝒂𝒍𝒍</m:t>
                          </m:r>
                          <m:r>
                            <a:rPr lang="en-US" sz="2000" b="1" i="1" smtClean="0">
                              <a:solidFill>
                                <a:schemeClr val="tx1"/>
                              </a:solidFill>
                              <a:latin typeface="Cambria Math" panose="02040503050406030204" pitchFamily="18" charset="0"/>
                            </a:rPr>
                            <m:t>_</m:t>
                          </m:r>
                          <m:r>
                            <a:rPr lang="en-US" sz="2000" b="1" i="1" smtClean="0">
                              <a:solidFill>
                                <a:schemeClr val="tx1"/>
                              </a:solidFill>
                              <a:latin typeface="Cambria Math" panose="02040503050406030204" pitchFamily="18" charset="0"/>
                            </a:rPr>
                            <m:t>𝒑𝒆𝒓</m:t>
                          </m:r>
                          <m:r>
                            <a:rPr lang="en-US" sz="2000" b="1" i="1" smtClean="0">
                              <a:solidFill>
                                <a:schemeClr val="tx1"/>
                              </a:solidFill>
                              <a:latin typeface="Cambria Math" panose="02040503050406030204" pitchFamily="18" charset="0"/>
                            </a:rPr>
                            <m:t>_</m:t>
                          </m:r>
                          <m:r>
                            <a:rPr lang="en-US" sz="2000" b="1" i="1" smtClean="0">
                              <a:solidFill>
                                <a:schemeClr val="tx1"/>
                              </a:solidFill>
                              <a:latin typeface="Cambria Math" panose="02040503050406030204" pitchFamily="18" charset="0"/>
                            </a:rPr>
                            <m:t>𝒓𝒆𝒒𝒖𝒆𝒔𝒕</m:t>
                          </m:r>
                        </m:sub>
                      </m:sSub>
                      <m:r>
                        <a:rPr lang="en-US" sz="2000" b="1" i="1" smtClean="0">
                          <a:solidFill>
                            <a:schemeClr val="tx1"/>
                          </a:solidFill>
                          <a:latin typeface="Cambria Math" panose="02040503050406030204" pitchFamily="18" charset="0"/>
                          <a:ea typeface="Cambria Math" panose="02040503050406030204" pitchFamily="18" charset="0"/>
                        </a:rPr>
                        <m:t>=</m:t>
                      </m:r>
                      <m:sSub>
                        <m:sSubPr>
                          <m:ctrlPr>
                            <a:rPr lang="en-US" sz="2000" b="1" i="1" smtClean="0">
                              <a:solidFill>
                                <a:schemeClr val="tx1"/>
                              </a:solidFill>
                              <a:latin typeface="Cambria Math" panose="02040503050406030204" pitchFamily="18" charset="0"/>
                              <a:ea typeface="Cambria Math" panose="02040503050406030204" pitchFamily="18" charset="0"/>
                            </a:rPr>
                          </m:ctrlPr>
                        </m:sSubPr>
                        <m:e>
                          <m:r>
                            <a:rPr lang="en-US" sz="2000" b="1" i="1" smtClean="0">
                              <a:solidFill>
                                <a:schemeClr val="tx1"/>
                              </a:solidFill>
                              <a:latin typeface="Cambria Math" panose="02040503050406030204" pitchFamily="18" charset="0"/>
                              <a:ea typeface="Cambria Math" panose="02040503050406030204" pitchFamily="18" charset="0"/>
                            </a:rPr>
                            <m:t>𝒎𝒊𝒏</m:t>
                          </m:r>
                          <m:r>
                            <a:rPr lang="en-US" sz="2000" b="1" i="1" smtClean="0">
                              <a:solidFill>
                                <a:schemeClr val="tx1"/>
                              </a:solidFill>
                              <a:latin typeface="Cambria Math" panose="02040503050406030204" pitchFamily="18" charset="0"/>
                              <a:ea typeface="Cambria Math" panose="02040503050406030204" pitchFamily="18" charset="0"/>
                            </a:rPr>
                            <m:t>(</m:t>
                          </m:r>
                          <m:r>
                            <a:rPr lang="en-US" sz="2000" b="1" i="1" smtClean="0">
                              <a:solidFill>
                                <a:schemeClr val="tx1"/>
                              </a:solidFill>
                              <a:latin typeface="Cambria Math" panose="02040503050406030204" pitchFamily="18" charset="0"/>
                              <a:ea typeface="Cambria Math" panose="02040503050406030204" pitchFamily="18" charset="0"/>
                            </a:rPr>
                            <m:t>𝑻</m:t>
                          </m:r>
                        </m:e>
                        <m:sub>
                          <m:r>
                            <a:rPr lang="en-US" sz="2000" b="1" i="1" smtClean="0">
                              <a:solidFill>
                                <a:schemeClr val="tx1"/>
                              </a:solidFill>
                              <a:latin typeface="Cambria Math" panose="02040503050406030204" pitchFamily="18" charset="0"/>
                              <a:ea typeface="Cambria Math" panose="02040503050406030204" pitchFamily="18" charset="0"/>
                            </a:rPr>
                            <m:t>𝒔𝒆𝒓𝒗𝒊𝒄𝒆</m:t>
                          </m:r>
                        </m:sub>
                      </m:sSub>
                      <m:r>
                        <a:rPr lang="en-US" sz="2000" b="1" i="1" smtClean="0">
                          <a:solidFill>
                            <a:schemeClr val="tx1"/>
                          </a:solidFill>
                          <a:latin typeface="Cambria Math" panose="02040503050406030204" pitchFamily="18" charset="0"/>
                          <a:ea typeface="Cambria Math" panose="02040503050406030204" pitchFamily="18" charset="0"/>
                        </a:rPr>
                        <m:t>−</m:t>
                      </m:r>
                      <m:sSub>
                        <m:sSubPr>
                          <m:ctrlPr>
                            <a:rPr lang="en-US" sz="2000" b="1" i="1" smtClean="0">
                              <a:solidFill>
                                <a:schemeClr val="tx1"/>
                              </a:solidFill>
                              <a:latin typeface="Cambria Math" panose="02040503050406030204" pitchFamily="18" charset="0"/>
                              <a:ea typeface="Cambria Math" panose="02040503050406030204" pitchFamily="18" charset="0"/>
                            </a:rPr>
                          </m:ctrlPr>
                        </m:sSubPr>
                        <m:e>
                          <m:r>
                            <a:rPr lang="en-US" sz="2000" b="1" i="1" smtClean="0">
                              <a:solidFill>
                                <a:schemeClr val="tx1"/>
                              </a:solidFill>
                              <a:latin typeface="Cambria Math" panose="02040503050406030204" pitchFamily="18" charset="0"/>
                              <a:ea typeface="Cambria Math" panose="02040503050406030204" pitchFamily="18" charset="0"/>
                            </a:rPr>
                            <m:t>𝑻</m:t>
                          </m:r>
                        </m:e>
                        <m:sub>
                          <m:r>
                            <a:rPr lang="en-US" sz="2000" b="1" i="1" smtClean="0">
                              <a:solidFill>
                                <a:schemeClr val="tx1"/>
                              </a:solidFill>
                              <a:latin typeface="Cambria Math" panose="02040503050406030204" pitchFamily="18" charset="0"/>
                              <a:ea typeface="Cambria Math" panose="02040503050406030204" pitchFamily="18" charset="0"/>
                            </a:rPr>
                            <m:t>𝒄𝒓𝒊𝒕𝒊𝒄𝒂𝒍</m:t>
                          </m:r>
                        </m:sub>
                      </m:sSub>
                      <m:sSub>
                        <m:sSubPr>
                          <m:ctrlPr>
                            <a:rPr lang="en-US" sz="2000" b="1" i="1" smtClean="0">
                              <a:solidFill>
                                <a:schemeClr val="tx1"/>
                              </a:solidFill>
                              <a:latin typeface="Cambria Math" panose="02040503050406030204" pitchFamily="18" charset="0"/>
                              <a:ea typeface="Cambria Math" panose="02040503050406030204" pitchFamily="18" charset="0"/>
                            </a:rPr>
                          </m:ctrlPr>
                        </m:sSubPr>
                        <m:e>
                          <m:r>
                            <a:rPr lang="en-US" sz="2000" b="1" i="1" smtClean="0">
                              <a:solidFill>
                                <a:schemeClr val="tx1"/>
                              </a:solidFill>
                              <a:latin typeface="Cambria Math" panose="02040503050406030204" pitchFamily="18" charset="0"/>
                              <a:ea typeface="Cambria Math" panose="02040503050406030204" pitchFamily="18" charset="0"/>
                            </a:rPr>
                            <m:t>, </m:t>
                          </m:r>
                          <m:r>
                            <a:rPr lang="en-US" sz="2000" b="1" i="1" smtClean="0">
                              <a:solidFill>
                                <a:schemeClr val="tx1"/>
                              </a:solidFill>
                              <a:latin typeface="Cambria Math" panose="02040503050406030204" pitchFamily="18" charset="0"/>
                              <a:ea typeface="Cambria Math" panose="02040503050406030204" pitchFamily="18" charset="0"/>
                            </a:rPr>
                            <m:t>𝒕</m:t>
                          </m:r>
                        </m:e>
                        <m:sub>
                          <m:r>
                            <a:rPr lang="en-US" sz="2000" b="1" i="1" smtClean="0">
                              <a:solidFill>
                                <a:schemeClr val="tx1"/>
                              </a:solidFill>
                              <a:latin typeface="Cambria Math" panose="02040503050406030204" pitchFamily="18" charset="0"/>
                              <a:ea typeface="Cambria Math" panose="02040503050406030204" pitchFamily="18" charset="0"/>
                            </a:rPr>
                            <m:t>𝒓𝒆𝒒𝒖𝒆𝒔𝒕</m:t>
                          </m:r>
                        </m:sub>
                      </m:sSub>
                      <m:r>
                        <a:rPr lang="en-US" sz="2000" b="1" i="1" smtClean="0">
                          <a:solidFill>
                            <a:schemeClr val="tx1"/>
                          </a:solidFill>
                          <a:latin typeface="Cambria Math" panose="02040503050406030204" pitchFamily="18" charset="0"/>
                          <a:ea typeface="Cambria Math" panose="02040503050406030204" pitchFamily="18" charset="0"/>
                        </a:rPr>
                        <m:t>)</m:t>
                      </m:r>
                    </m:oMath>
                  </m:oMathPara>
                </a14:m>
                <a:endParaRPr lang="en-US" sz="2000" b="1" dirty="0">
                  <a:solidFill>
                    <a:schemeClr val="tx1"/>
                  </a:solidFill>
                </a:endParaRPr>
              </a:p>
            </p:txBody>
          </p:sp>
        </mc:Choice>
        <mc:Fallback xmlns="">
          <p:sp>
            <p:nvSpPr>
              <p:cNvPr id="82" name="Rectangle 81"/>
              <p:cNvSpPr>
                <a:spLocks noRot="1" noChangeAspect="1" noMove="1" noResize="1" noEditPoints="1" noAdjustHandles="1" noChangeArrowheads="1" noChangeShapeType="1" noTextEdit="1"/>
              </p:cNvSpPr>
              <p:nvPr/>
            </p:nvSpPr>
            <p:spPr>
              <a:xfrm>
                <a:off x="-36544" y="5181600"/>
                <a:ext cx="9161292" cy="457200"/>
              </a:xfrm>
              <a:prstGeom prst="rect">
                <a:avLst/>
              </a:prstGeom>
              <a:blipFill rotWithShape="0">
                <a:blip r:embed="rId6"/>
                <a:stretch>
                  <a:fillRect b="-6667"/>
                </a:stretch>
              </a:blipFill>
            </p:spPr>
            <p:txBody>
              <a:bodyPr/>
              <a:lstStyle/>
              <a:p>
                <a:r>
                  <a:rPr lang="en-US">
                    <a:noFill/>
                  </a:rPr>
                  <a:t> </a:t>
                </a:r>
              </a:p>
            </p:txBody>
          </p:sp>
        </mc:Fallback>
      </mc:AlternateContent>
      <p:sp>
        <p:nvSpPr>
          <p:cNvPr id="34" name="TextBox 33"/>
          <p:cNvSpPr txBox="1"/>
          <p:nvPr/>
        </p:nvSpPr>
        <p:spPr>
          <a:xfrm>
            <a:off x="226196" y="4572000"/>
            <a:ext cx="8572500" cy="369332"/>
          </a:xfrm>
          <a:prstGeom prst="rect">
            <a:avLst/>
          </a:prstGeom>
          <a:noFill/>
          <a:ln>
            <a:solidFill>
              <a:schemeClr val="bg1"/>
            </a:solidFill>
          </a:ln>
        </p:spPr>
        <p:txBody>
          <a:bodyPr wrap="square" lIns="0" tIns="0" rIns="0" bIns="0" rtlCol="0">
            <a:spAutoFit/>
          </a:bodyPr>
          <a:lstStyle/>
          <a:p>
            <a:pPr algn="ctr">
              <a:spcAft>
                <a:spcPts val="600"/>
              </a:spcAft>
              <a:buClr>
                <a:srgbClr val="946A32"/>
              </a:buClr>
            </a:pPr>
            <a:r>
              <a:rPr lang="en-US" sz="2400" b="1" dirty="0" smtClean="0">
                <a:latin typeface="Georgia" panose="02040502050405020303" pitchFamily="18" charset="0"/>
                <a:cs typeface="Times New Roman" panose="02020603050405020304" pitchFamily="18" charset="0"/>
              </a:rPr>
              <a:t>For all critical requests</a:t>
            </a:r>
          </a:p>
        </p:txBody>
      </p:sp>
      <p:sp>
        <p:nvSpPr>
          <p:cNvPr id="75" name="Rectangle 74"/>
          <p:cNvSpPr/>
          <p:nvPr/>
        </p:nvSpPr>
        <p:spPr>
          <a:xfrm>
            <a:off x="2689375" y="2032617"/>
            <a:ext cx="5426634" cy="340493"/>
          </a:xfrm>
          <a:prstGeom prst="rect">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i="1" dirty="0">
              <a:solidFill>
                <a:srgbClr val="C00000"/>
              </a:solidFill>
            </a:endParaRPr>
          </a:p>
        </p:txBody>
      </p:sp>
      <p:sp>
        <p:nvSpPr>
          <p:cNvPr id="76" name="Rectangle 75"/>
          <p:cNvSpPr/>
          <p:nvPr/>
        </p:nvSpPr>
        <p:spPr>
          <a:xfrm>
            <a:off x="4214915" y="2032330"/>
            <a:ext cx="1949368" cy="338153"/>
          </a:xfrm>
          <a:prstGeom prst="rect">
            <a:avLst/>
          </a:prstGeom>
          <a:solidFill>
            <a:srgbClr val="92D050"/>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i="1" dirty="0" smtClean="0">
                <a:solidFill>
                  <a:schemeClr val="tx1"/>
                </a:solidFill>
                <a:latin typeface="Times New Roman" panose="02020603050405020304" pitchFamily="18" charset="0"/>
                <a:cs typeface="Times New Roman" panose="02020603050405020304" pitchFamily="18" charset="0"/>
              </a:rPr>
              <a:t>Latency is hidden</a:t>
            </a:r>
            <a:endParaRPr lang="en-US" i="1" baseline="-25000" dirty="0">
              <a:solidFill>
                <a:schemeClr val="tx1"/>
              </a:solidFill>
              <a:latin typeface="Times New Roman" panose="02020603050405020304" pitchFamily="18" charset="0"/>
              <a:cs typeface="Times New Roman" panose="02020603050405020304" pitchFamily="18" charset="0"/>
            </a:endParaRPr>
          </a:p>
        </p:txBody>
      </p:sp>
      <p:sp>
        <p:nvSpPr>
          <p:cNvPr id="78" name="Rectangle 77"/>
          <p:cNvSpPr/>
          <p:nvPr/>
        </p:nvSpPr>
        <p:spPr>
          <a:xfrm>
            <a:off x="6175258" y="2031430"/>
            <a:ext cx="1936831" cy="335685"/>
          </a:xfrm>
          <a:prstGeom prst="rect">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smtClean="0">
                <a:solidFill>
                  <a:schemeClr val="bg1"/>
                </a:solidFill>
              </a:rPr>
              <a:t>App. stalls</a:t>
            </a:r>
            <a:endParaRPr lang="en-US" sz="2000" i="1" dirty="0">
              <a:solidFill>
                <a:schemeClr val="bg1"/>
              </a:solidFill>
            </a:endParaRPr>
          </a:p>
        </p:txBody>
      </p:sp>
      <p:cxnSp>
        <p:nvCxnSpPr>
          <p:cNvPr id="128" name="Straight Arrow Connector 127"/>
          <p:cNvCxnSpPr/>
          <p:nvPr/>
        </p:nvCxnSpPr>
        <p:spPr>
          <a:xfrm>
            <a:off x="6169471" y="2353011"/>
            <a:ext cx="3512" cy="431896"/>
          </a:xfrm>
          <a:prstGeom prst="straightConnector1">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4537846" y="2356903"/>
            <a:ext cx="1294447"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ignored</a:t>
            </a:r>
            <a:endParaRPr lang="en-US" sz="2000" dirty="0">
              <a:latin typeface="Times New Roman" panose="02020603050405020304" pitchFamily="18" charset="0"/>
              <a:cs typeface="Times New Roman" panose="02020603050405020304" pitchFamily="18" charset="0"/>
            </a:endParaRPr>
          </a:p>
        </p:txBody>
      </p:sp>
      <p:sp>
        <p:nvSpPr>
          <p:cNvPr id="138" name="TextBox 137"/>
          <p:cNvSpPr txBox="1"/>
          <p:nvPr/>
        </p:nvSpPr>
        <p:spPr>
          <a:xfrm>
            <a:off x="210776" y="2032617"/>
            <a:ext cx="2385282" cy="338554"/>
          </a:xfrm>
          <a:prstGeom prst="rect">
            <a:avLst/>
          </a:prstGeom>
          <a:noFill/>
        </p:spPr>
        <p:txBody>
          <a:bodyPr wrap="square" rtlCol="0">
            <a:spAutoFit/>
          </a:bodyPr>
          <a:lstStyle/>
          <a:p>
            <a:pPr algn="r"/>
            <a:r>
              <a:rPr lang="en-US" sz="1600" dirty="0">
                <a:latin typeface="Times New Roman" panose="02020603050405020304" pitchFamily="18" charset="0"/>
                <a:cs typeface="Times New Roman" panose="02020603050405020304" pitchFamily="18" charset="0"/>
              </a:rPr>
              <a:t>L</a:t>
            </a:r>
            <a:r>
              <a:rPr lang="en-US" sz="1600" dirty="0" smtClean="0">
                <a:latin typeface="Times New Roman" panose="02020603050405020304" pitchFamily="18" charset="0"/>
                <a:cs typeface="Times New Roman" panose="02020603050405020304" pitchFamily="18" charset="0"/>
              </a:rPr>
              <a:t>atency of critical request</a:t>
            </a:r>
            <a:endParaRPr lang="en-US" sz="2000" i="1" baseline="-25000"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5727102" y="2757013"/>
            <a:ext cx="841520" cy="400110"/>
          </a:xfrm>
          <a:prstGeom prst="rect">
            <a:avLst/>
          </a:prstGeom>
          <a:noFill/>
        </p:spPr>
        <p:txBody>
          <a:bodyPr wrap="square" rtlCol="0">
            <a:spAutoFit/>
          </a:bodyPr>
          <a:lstStyle/>
          <a:p>
            <a:r>
              <a:rPr lang="en-US" sz="2000" b="1" i="1" dirty="0" err="1" smtClean="0">
                <a:latin typeface="Times New Roman" panose="02020603050405020304" pitchFamily="18" charset="0"/>
                <a:cs typeface="Times New Roman" panose="02020603050405020304" pitchFamily="18" charset="0"/>
              </a:rPr>
              <a:t>T</a:t>
            </a:r>
            <a:r>
              <a:rPr lang="en-US" sz="2000" b="1" i="1" baseline="-25000" dirty="0" err="1" smtClean="0">
                <a:latin typeface="Times New Roman" panose="02020603050405020304" pitchFamily="18" charset="0"/>
                <a:cs typeface="Times New Roman" panose="02020603050405020304" pitchFamily="18" charset="0"/>
              </a:rPr>
              <a:t>critical</a:t>
            </a:r>
            <a:endParaRPr lang="en-US" sz="2000" b="1" i="1" baseline="-25000" dirty="0">
              <a:latin typeface="Times New Roman" panose="02020603050405020304" pitchFamily="18" charset="0"/>
              <a:cs typeface="Times New Roman" panose="02020603050405020304" pitchFamily="18" charset="0"/>
            </a:endParaRPr>
          </a:p>
        </p:txBody>
      </p:sp>
      <p:sp>
        <p:nvSpPr>
          <p:cNvPr id="28" name="TextBox 27"/>
          <p:cNvSpPr txBox="1"/>
          <p:nvPr/>
        </p:nvSpPr>
        <p:spPr>
          <a:xfrm>
            <a:off x="7662021" y="2784907"/>
            <a:ext cx="841520" cy="400110"/>
          </a:xfrm>
          <a:prstGeom prst="rect">
            <a:avLst/>
          </a:prstGeom>
          <a:noFill/>
        </p:spPr>
        <p:txBody>
          <a:bodyPr wrap="square" rtlCol="0">
            <a:spAutoFit/>
          </a:bodyPr>
          <a:lstStyle/>
          <a:p>
            <a:r>
              <a:rPr lang="en-US" sz="2000" b="1" i="1" dirty="0" err="1" smtClean="0">
                <a:latin typeface="Times New Roman" panose="02020603050405020304" pitchFamily="18" charset="0"/>
                <a:cs typeface="Times New Roman" panose="02020603050405020304" pitchFamily="18" charset="0"/>
              </a:rPr>
              <a:t>T</a:t>
            </a:r>
            <a:r>
              <a:rPr lang="en-US" sz="2000" b="1" i="1" baseline="-25000" dirty="0" err="1" smtClean="0">
                <a:latin typeface="Times New Roman" panose="02020603050405020304" pitchFamily="18" charset="0"/>
                <a:cs typeface="Times New Roman" panose="02020603050405020304" pitchFamily="18" charset="0"/>
              </a:rPr>
              <a:t>service</a:t>
            </a:r>
            <a:endParaRPr lang="en-US" sz="2000" b="1" i="1" baseline="-25000" dirty="0">
              <a:latin typeface="Times New Roman" panose="02020603050405020304" pitchFamily="18" charset="0"/>
              <a:cs typeface="Times New Roman" panose="02020603050405020304" pitchFamily="18" charset="0"/>
            </a:endParaRPr>
          </a:p>
        </p:txBody>
      </p:sp>
      <p:cxnSp>
        <p:nvCxnSpPr>
          <p:cNvPr id="35" name="Straight Arrow Connector 34"/>
          <p:cNvCxnSpPr/>
          <p:nvPr/>
        </p:nvCxnSpPr>
        <p:spPr>
          <a:xfrm>
            <a:off x="8108909" y="2325969"/>
            <a:ext cx="3102" cy="492256"/>
          </a:xfrm>
          <a:prstGeom prst="straightConnector1">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209431" y="2376931"/>
            <a:ext cx="3512" cy="431896"/>
          </a:xfrm>
          <a:prstGeom prst="straightConnector1">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4286536" y="2587316"/>
            <a:ext cx="297184" cy="2497"/>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45"/>
              <p:cNvSpPr txBox="1"/>
              <p:nvPr/>
            </p:nvSpPr>
            <p:spPr>
              <a:xfrm>
                <a:off x="6586046" y="2407551"/>
                <a:ext cx="1294447" cy="32714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400" b="1" i="1" smtClean="0">
                              <a:solidFill>
                                <a:srgbClr val="FF0000"/>
                              </a:solidFill>
                              <a:latin typeface="Cambria Math" panose="02040503050406030204" pitchFamily="18" charset="0"/>
                            </a:rPr>
                          </m:ctrlPr>
                        </m:sSubPr>
                        <m:e>
                          <m:r>
                            <a:rPr lang="en-US" sz="1400" b="1" i="1">
                              <a:solidFill>
                                <a:srgbClr val="FF0000"/>
                              </a:solidFill>
                              <a:latin typeface="Cambria Math" panose="02040503050406030204" pitchFamily="18" charset="0"/>
                            </a:rPr>
                            <m:t>∆</m:t>
                          </m:r>
                          <m:r>
                            <a:rPr lang="en-US" sz="1400" b="1" i="1">
                              <a:solidFill>
                                <a:srgbClr val="FF0000"/>
                              </a:solidFill>
                              <a:latin typeface="Cambria Math" panose="02040503050406030204" pitchFamily="18" charset="0"/>
                            </a:rPr>
                            <m:t>𝒕</m:t>
                          </m:r>
                        </m:e>
                        <m:sub>
                          <m:r>
                            <a:rPr lang="en-US" sz="1400" b="1" i="1">
                              <a:solidFill>
                                <a:srgbClr val="FF0000"/>
                              </a:solidFill>
                              <a:latin typeface="Cambria Math" panose="02040503050406030204" pitchFamily="18" charset="0"/>
                            </a:rPr>
                            <m:t>𝒔𝒕𝒂𝒍𝒍</m:t>
                          </m:r>
                          <m:r>
                            <a:rPr lang="en-US" sz="1400" b="1" i="1">
                              <a:solidFill>
                                <a:srgbClr val="FF0000"/>
                              </a:solidFill>
                              <a:latin typeface="Cambria Math" panose="02040503050406030204" pitchFamily="18" charset="0"/>
                            </a:rPr>
                            <m:t>_</m:t>
                          </m:r>
                          <m:r>
                            <a:rPr lang="en-US" sz="1400" b="1" i="1">
                              <a:solidFill>
                                <a:srgbClr val="FF0000"/>
                              </a:solidFill>
                              <a:latin typeface="Cambria Math" panose="02040503050406030204" pitchFamily="18" charset="0"/>
                            </a:rPr>
                            <m:t>𝒑𝒆𝒓</m:t>
                          </m:r>
                          <m:r>
                            <a:rPr lang="en-US" sz="1400" b="1" i="1">
                              <a:solidFill>
                                <a:srgbClr val="FF0000"/>
                              </a:solidFill>
                              <a:latin typeface="Cambria Math" panose="02040503050406030204" pitchFamily="18" charset="0"/>
                            </a:rPr>
                            <m:t>_</m:t>
                          </m:r>
                          <m:r>
                            <a:rPr lang="en-US" sz="1400" b="1" i="1">
                              <a:solidFill>
                                <a:srgbClr val="FF0000"/>
                              </a:solidFill>
                              <a:latin typeface="Cambria Math" panose="02040503050406030204" pitchFamily="18" charset="0"/>
                            </a:rPr>
                            <m:t>𝒓𝒆𝒒𝒖𝒆𝒔𝒕</m:t>
                          </m:r>
                        </m:sub>
                      </m:sSub>
                    </m:oMath>
                  </m:oMathPara>
                </a14:m>
                <a:endParaRPr lang="en-US" sz="1400"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586046" y="2407551"/>
                <a:ext cx="1294447" cy="327141"/>
              </a:xfrm>
              <a:prstGeom prst="rect">
                <a:avLst/>
              </a:prstGeom>
              <a:blipFill rotWithShape="0">
                <a:blip r:embed="rId7"/>
                <a:stretch>
                  <a:fillRect l="-6103" r="-2347"/>
                </a:stretch>
              </a:blipFill>
            </p:spPr>
            <p:txBody>
              <a:bodyPr/>
              <a:lstStyle/>
              <a:p>
                <a:r>
                  <a:rPr lang="en-US">
                    <a:noFill/>
                  </a:rPr>
                  <a:t> </a:t>
                </a:r>
              </a:p>
            </p:txBody>
          </p:sp>
        </mc:Fallback>
      </mc:AlternateContent>
      <p:cxnSp>
        <p:nvCxnSpPr>
          <p:cNvPr id="49" name="Straight Arrow Connector 48"/>
          <p:cNvCxnSpPr/>
          <p:nvPr/>
        </p:nvCxnSpPr>
        <p:spPr>
          <a:xfrm flipH="1" flipV="1">
            <a:off x="6227096" y="2602935"/>
            <a:ext cx="205282" cy="2854"/>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5825020" y="2591949"/>
            <a:ext cx="287318" cy="927"/>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7941138" y="2606527"/>
            <a:ext cx="174871" cy="4342"/>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Rectangle 61"/>
              <p:cNvSpPr/>
              <p:nvPr/>
            </p:nvSpPr>
            <p:spPr>
              <a:xfrm>
                <a:off x="-35560" y="5623313"/>
                <a:ext cx="9164320" cy="767810"/>
              </a:xfrm>
              <a:prstGeom prst="rect">
                <a:avLst/>
              </a:prstGeom>
              <a:noFill/>
            </p:spPr>
            <p:txBody>
              <a:bodyPr wrap="none" anchor="ctr" anchorCtr="1">
                <a:noAutofit/>
              </a:bodyPr>
              <a:lstStyle/>
              <a:p>
                <a:pPr/>
                <a14:m>
                  <m:oMathPara xmlns:m="http://schemas.openxmlformats.org/officeDocument/2006/math">
                    <m:oMathParaPr>
                      <m:jc m:val="centerGroup"/>
                    </m:oMathParaPr>
                    <m:oMath xmlns:m="http://schemas.openxmlformats.org/officeDocument/2006/math">
                      <m:sSub>
                        <m:sSubPr>
                          <m:ctrlPr>
                            <a:rPr lang="en-US" sz="2000" b="1" i="1" smtClean="0">
                              <a:solidFill>
                                <a:schemeClr val="tx1"/>
                              </a:solidFill>
                              <a:latin typeface="Cambria Math" panose="02040503050406030204" pitchFamily="18" charset="0"/>
                            </a:rPr>
                          </m:ctrlPr>
                        </m:sSubPr>
                        <m:e>
                          <m:r>
                            <a:rPr lang="en-US" sz="2000" b="1" i="1" smtClean="0">
                              <a:solidFill>
                                <a:schemeClr val="tx1"/>
                              </a:solidFill>
                              <a:latin typeface="Cambria Math" panose="02040503050406030204" pitchFamily="18" charset="0"/>
                            </a:rPr>
                            <m:t>∆</m:t>
                          </m:r>
                          <m:r>
                            <a:rPr lang="en-US" sz="2000" b="1" i="1" smtClean="0">
                              <a:solidFill>
                                <a:schemeClr val="tx1"/>
                              </a:solidFill>
                              <a:latin typeface="Cambria Math" panose="02040503050406030204" pitchFamily="18" charset="0"/>
                            </a:rPr>
                            <m:t>𝒕</m:t>
                          </m:r>
                        </m:e>
                        <m:sub>
                          <m:r>
                            <a:rPr lang="en-US" sz="2000" b="1" i="1" smtClean="0">
                              <a:solidFill>
                                <a:schemeClr val="tx1"/>
                              </a:solidFill>
                              <a:latin typeface="Cambria Math" panose="02040503050406030204" pitchFamily="18" charset="0"/>
                            </a:rPr>
                            <m:t>𝒔𝒕𝒂𝒍𝒍</m:t>
                          </m:r>
                        </m:sub>
                      </m:sSub>
                      <m:r>
                        <a:rPr lang="en-US" sz="2000" b="1" i="1" smtClean="0">
                          <a:solidFill>
                            <a:schemeClr val="tx1"/>
                          </a:solidFill>
                          <a:latin typeface="Cambria Math" panose="02040503050406030204" pitchFamily="18" charset="0"/>
                          <a:ea typeface="Cambria Math" panose="02040503050406030204" pitchFamily="18" charset="0"/>
                        </a:rPr>
                        <m:t>=</m:t>
                      </m:r>
                      <m:nary>
                        <m:naryPr>
                          <m:chr m:val="∑"/>
                          <m:supHide m:val="on"/>
                          <m:ctrlPr>
                            <a:rPr lang="en-US" sz="2000" b="1" i="1" smtClean="0">
                              <a:solidFill>
                                <a:schemeClr val="tx1"/>
                              </a:solidFill>
                              <a:latin typeface="Cambria Math" panose="02040503050406030204" pitchFamily="18" charset="0"/>
                              <a:ea typeface="Cambria Math" panose="02040503050406030204" pitchFamily="18" charset="0"/>
                            </a:rPr>
                          </m:ctrlPr>
                        </m:naryPr>
                        <m:sub>
                          <m:r>
                            <m:rPr>
                              <m:brk m:alnAt="7"/>
                            </m:rPr>
                            <a:rPr lang="en-US" sz="2000" b="1" i="1" smtClean="0">
                              <a:solidFill>
                                <a:schemeClr val="tx1"/>
                              </a:solidFill>
                              <a:latin typeface="Cambria Math" panose="02040503050406030204" pitchFamily="18" charset="0"/>
                              <a:ea typeface="Cambria Math" panose="02040503050406030204" pitchFamily="18" charset="0"/>
                            </a:rPr>
                            <m:t>𝒊</m:t>
                          </m:r>
                        </m:sub>
                        <m:sup/>
                        <m:e>
                          <m:sSub>
                            <m:sSubPr>
                              <m:ctrlPr>
                                <a:rPr lang="en-US" sz="2000" b="1" i="1">
                                  <a:solidFill>
                                    <a:schemeClr val="tx1"/>
                                  </a:solidFill>
                                  <a:latin typeface="Cambria Math" panose="02040503050406030204" pitchFamily="18" charset="0"/>
                                </a:rPr>
                              </m:ctrlPr>
                            </m:sSubPr>
                            <m:e>
                              <m:r>
                                <a:rPr lang="en-US" sz="2000" b="1" i="1">
                                  <a:solidFill>
                                    <a:schemeClr val="tx1"/>
                                  </a:solidFill>
                                  <a:latin typeface="Cambria Math" panose="02040503050406030204" pitchFamily="18" charset="0"/>
                                </a:rPr>
                                <m:t>∆</m:t>
                              </m:r>
                              <m:r>
                                <a:rPr lang="en-US" sz="2000" b="1" i="1">
                                  <a:solidFill>
                                    <a:schemeClr val="tx1"/>
                                  </a:solidFill>
                                  <a:latin typeface="Cambria Math" panose="02040503050406030204" pitchFamily="18" charset="0"/>
                                </a:rPr>
                                <m:t>𝒕</m:t>
                              </m:r>
                            </m:e>
                            <m:sub>
                              <m:r>
                                <a:rPr lang="en-US" sz="2000" b="1" i="1">
                                  <a:solidFill>
                                    <a:schemeClr val="tx1"/>
                                  </a:solidFill>
                                  <a:latin typeface="Cambria Math" panose="02040503050406030204" pitchFamily="18" charset="0"/>
                                </a:rPr>
                                <m:t>𝒔𝒕𝒂𝒍</m:t>
                              </m:r>
                              <m:r>
                                <a:rPr lang="en-US" sz="2000" b="1" i="1" smtClean="0">
                                  <a:solidFill>
                                    <a:schemeClr val="tx1"/>
                                  </a:solidFill>
                                  <a:latin typeface="Cambria Math" panose="02040503050406030204" pitchFamily="18" charset="0"/>
                                </a:rPr>
                                <m:t>𝒍</m:t>
                              </m:r>
                              <m:r>
                                <a:rPr lang="en-US" sz="2000" b="1" i="1" smtClean="0">
                                  <a:solidFill>
                                    <a:schemeClr val="tx1"/>
                                  </a:solidFill>
                                  <a:latin typeface="Cambria Math" panose="02040503050406030204" pitchFamily="18" charset="0"/>
                                </a:rPr>
                                <m:t>_</m:t>
                              </m:r>
                              <m:r>
                                <a:rPr lang="en-US" sz="2000" b="1" i="1" smtClean="0">
                                  <a:solidFill>
                                    <a:schemeClr val="tx1"/>
                                  </a:solidFill>
                                  <a:latin typeface="Cambria Math" panose="02040503050406030204" pitchFamily="18" charset="0"/>
                                </a:rPr>
                                <m:t>𝒑𝒆𝒓</m:t>
                              </m:r>
                              <m:r>
                                <a:rPr lang="en-US" sz="2000" b="1" i="1" smtClean="0">
                                  <a:solidFill>
                                    <a:schemeClr val="tx1"/>
                                  </a:solidFill>
                                  <a:latin typeface="Cambria Math" panose="02040503050406030204" pitchFamily="18" charset="0"/>
                                </a:rPr>
                                <m:t>_</m:t>
                              </m:r>
                              <m:r>
                                <a:rPr lang="en-US" sz="2000" b="1" i="1" smtClean="0">
                                  <a:solidFill>
                                    <a:schemeClr val="tx1"/>
                                  </a:solidFill>
                                  <a:latin typeface="Cambria Math" panose="02040503050406030204" pitchFamily="18" charset="0"/>
                                </a:rPr>
                                <m:t>𝒓𝒆𝒒𝒖𝒆𝒔𝒕</m:t>
                              </m:r>
                              <m:r>
                                <a:rPr lang="en-US" sz="2000" b="1" i="1" smtClean="0">
                                  <a:solidFill>
                                    <a:schemeClr val="tx1"/>
                                  </a:solidFill>
                                  <a:latin typeface="Cambria Math" panose="02040503050406030204" pitchFamily="18" charset="0"/>
                                </a:rPr>
                                <m:t>,</m:t>
                              </m:r>
                              <m:r>
                                <a:rPr lang="en-US" sz="2000" b="1" i="1" smtClean="0">
                                  <a:solidFill>
                                    <a:schemeClr val="tx1"/>
                                  </a:solidFill>
                                  <a:latin typeface="Cambria Math" panose="02040503050406030204" pitchFamily="18" charset="0"/>
                                </a:rPr>
                                <m:t>𝒊</m:t>
                              </m:r>
                            </m:sub>
                          </m:sSub>
                        </m:e>
                      </m:nary>
                    </m:oMath>
                  </m:oMathPara>
                </a14:m>
                <a:endParaRPr lang="en-US" sz="2000" b="1" dirty="0">
                  <a:solidFill>
                    <a:schemeClr val="tx1"/>
                  </a:solidFill>
                </a:endParaRPr>
              </a:p>
            </p:txBody>
          </p:sp>
        </mc:Choice>
        <mc:Fallback xmlns="">
          <p:sp>
            <p:nvSpPr>
              <p:cNvPr id="62" name="Rectangle 61"/>
              <p:cNvSpPr>
                <a:spLocks noRot="1" noChangeAspect="1" noMove="1" noResize="1" noEditPoints="1" noAdjustHandles="1" noChangeArrowheads="1" noChangeShapeType="1" noTextEdit="1"/>
              </p:cNvSpPr>
              <p:nvPr/>
            </p:nvSpPr>
            <p:spPr>
              <a:xfrm>
                <a:off x="-35560" y="5623313"/>
                <a:ext cx="9164320" cy="767810"/>
              </a:xfrm>
              <a:prstGeom prst="rect">
                <a:avLst/>
              </a:prstGeom>
              <a:blipFill rotWithShape="0">
                <a:blip r:embed="rId8"/>
                <a:stretch>
                  <a:fillRect/>
                </a:stretch>
              </a:blipFill>
            </p:spPr>
            <p:txBody>
              <a:bodyPr/>
              <a:lstStyle/>
              <a:p>
                <a:r>
                  <a:rPr lang="en-US">
                    <a:noFill/>
                  </a:rPr>
                  <a:t> </a:t>
                </a:r>
              </a:p>
            </p:txBody>
          </p:sp>
        </mc:Fallback>
      </mc:AlternateContent>
      <p:sp>
        <p:nvSpPr>
          <p:cNvPr id="37" name="TextBox 36"/>
          <p:cNvSpPr txBox="1"/>
          <p:nvPr/>
        </p:nvSpPr>
        <p:spPr>
          <a:xfrm>
            <a:off x="4232305" y="1690991"/>
            <a:ext cx="1937166" cy="276999"/>
          </a:xfrm>
          <a:prstGeom prst="rect">
            <a:avLst/>
          </a:prstGeom>
          <a:noFill/>
          <a:ln>
            <a:solidFill>
              <a:schemeClr val="bg1"/>
            </a:solidFill>
          </a:ln>
        </p:spPr>
        <p:txBody>
          <a:bodyPr wrap="square" lIns="0" tIns="0" rIns="0" bIns="0" rtlCol="0">
            <a:spAutoFit/>
          </a:bodyPr>
          <a:lstStyle/>
          <a:p>
            <a:pPr algn="ctr">
              <a:spcAft>
                <a:spcPts val="600"/>
              </a:spcAft>
              <a:buClr>
                <a:srgbClr val="946A32"/>
              </a:buClr>
            </a:pPr>
            <a:r>
              <a:rPr lang="en-US" dirty="0" smtClean="0">
                <a:latin typeface="Georgia" panose="02040502050405020303" pitchFamily="18" charset="0"/>
                <a:cs typeface="Times New Roman" panose="02020603050405020304" pitchFamily="18" charset="0"/>
              </a:rPr>
              <a:t>ILP, MLP</a:t>
            </a:r>
          </a:p>
        </p:txBody>
      </p:sp>
      <p:sp>
        <p:nvSpPr>
          <p:cNvPr id="30" name="TextBox 29"/>
          <p:cNvSpPr txBox="1"/>
          <p:nvPr/>
        </p:nvSpPr>
        <p:spPr>
          <a:xfrm>
            <a:off x="-39220" y="5216891"/>
            <a:ext cx="9183220" cy="1174232"/>
          </a:xfrm>
          <a:prstGeom prst="rect">
            <a:avLst/>
          </a:prstGeom>
          <a:solidFill>
            <a:srgbClr val="0000FF"/>
          </a:solidFill>
        </p:spPr>
        <p:txBody>
          <a:bodyPr wrap="square" rtlCol="0" anchor="ctr" anchorCtr="1">
            <a:noAutofit/>
          </a:bodyPr>
          <a:lstStyle/>
          <a:p>
            <a:pPr algn="ctr">
              <a:lnSpc>
                <a:spcPct val="150000"/>
              </a:lnSpc>
              <a:buClr>
                <a:srgbClr val="CC9900"/>
              </a:buClr>
              <a:buSzPct val="125000"/>
            </a:pPr>
            <a:r>
              <a:rPr lang="en-US" sz="2200" b="1" i="1" dirty="0" smtClean="0">
                <a:solidFill>
                  <a:schemeClr val="bg1"/>
                </a:solidFill>
                <a:latin typeface="Georgia" panose="02040502050405020303" pitchFamily="18" charset="0"/>
                <a:cs typeface="Times New Roman" panose="02020603050405020304" pitchFamily="18" charset="0"/>
              </a:rPr>
              <a:t>Count only request delays on critical path of execution time</a:t>
            </a:r>
            <a:endParaRPr lang="en-US" sz="2200" b="1" i="1" dirty="0">
              <a:solidFill>
                <a:schemeClr val="bg1"/>
              </a:solidFill>
              <a:latin typeface="Georgia" panose="02040502050405020303"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12970933"/>
      </p:ext>
    </p:extLst>
  </p:cSld>
  <p:clrMapOvr>
    <a:masterClrMapping/>
  </p:clrMapOvr>
  <mc:AlternateContent xmlns:mc="http://schemas.openxmlformats.org/markup-compatibility/2006" xmlns:p14="http://schemas.microsoft.com/office/powerpoint/2010/main">
    <mc:Choice Requires="p14">
      <p:transition spd="slow" p14:dur="2000" advTm="145248"/>
    </mc:Choice>
    <mc:Fallback xmlns="">
      <p:transition spd="slow" advTm="1452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8"/>
                                        </p:tgtEl>
                                        <p:attrNameLst>
                                          <p:attrName>style.visibility</p:attrName>
                                        </p:attrNameLst>
                                      </p:cBhvr>
                                      <p:to>
                                        <p:strVal val="visible"/>
                                      </p:to>
                                    </p:set>
                                    <p:animEffect transition="in" filter="fade">
                                      <p:cBhvr>
                                        <p:cTn id="10" dur="500"/>
                                        <p:tgtEl>
                                          <p:spTgt spid="13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0"/>
                                        </p:tgtEl>
                                        <p:attrNameLst>
                                          <p:attrName>style.visibility</p:attrName>
                                        </p:attrNameLst>
                                      </p:cBhvr>
                                      <p:to>
                                        <p:strVal val="visible"/>
                                      </p:to>
                                    </p:set>
                                    <p:animEffect transition="in" filter="fade">
                                      <p:cBhvr>
                                        <p:cTn id="15" dur="500"/>
                                        <p:tgtEl>
                                          <p:spTgt spid="8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par>
                                <p:cTn id="22" presetID="10" presetClass="entr" presetSubtype="0" fill="hold" nodeType="withEffect">
                                  <p:stCondLst>
                                    <p:cond delay="0"/>
                                  </p:stCondLst>
                                  <p:childTnLst>
                                    <p:set>
                                      <p:cBhvr>
                                        <p:cTn id="23" dur="1" fill="hold">
                                          <p:stCondLst>
                                            <p:cond delay="0"/>
                                          </p:stCondLst>
                                        </p:cTn>
                                        <p:tgtEl>
                                          <p:spTgt spid="128"/>
                                        </p:tgtEl>
                                        <p:attrNameLst>
                                          <p:attrName>style.visibility</p:attrName>
                                        </p:attrNameLst>
                                      </p:cBhvr>
                                      <p:to>
                                        <p:strVal val="visible"/>
                                      </p:to>
                                    </p:set>
                                    <p:animEffect transition="in" filter="fade">
                                      <p:cBhvr>
                                        <p:cTn id="24" dur="500"/>
                                        <p:tgtEl>
                                          <p:spTgt spid="128"/>
                                        </p:tgtEl>
                                      </p:cBhvr>
                                    </p:animEffect>
                                  </p:childTnLst>
                                </p:cTn>
                              </p:par>
                              <p:par>
                                <p:cTn id="25" presetID="10" presetClass="entr" presetSubtype="0" fill="hold" nodeType="with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6"/>
                                        </p:tgtEl>
                                        <p:attrNameLst>
                                          <p:attrName>style.visibility</p:attrName>
                                        </p:attrNameLst>
                                      </p:cBhvr>
                                      <p:to>
                                        <p:strVal val="visible"/>
                                      </p:to>
                                    </p:set>
                                    <p:animEffect transition="in" filter="fade">
                                      <p:cBhvr>
                                        <p:cTn id="32" dur="500"/>
                                        <p:tgtEl>
                                          <p:spTgt spid="76"/>
                                        </p:tgtEl>
                                      </p:cBhvr>
                                    </p:animEffect>
                                  </p:childTnLst>
                                </p:cTn>
                              </p:par>
                              <p:par>
                                <p:cTn id="33" presetID="10" presetClass="entr" presetSubtype="0"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par>
                                <p:cTn id="36" presetID="10" presetClass="entr" presetSubtype="0" fill="hold" nodeType="with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500"/>
                                        <p:tgtEl>
                                          <p:spTgt spid="43"/>
                                        </p:tgtEl>
                                      </p:cBhvr>
                                    </p:animEffect>
                                  </p:childTnLst>
                                </p:cTn>
                              </p:par>
                              <p:par>
                                <p:cTn id="39" presetID="10" presetClass="entr" presetSubtype="0" fill="hold" nodeType="with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500"/>
                                        <p:tgtEl>
                                          <p:spTgt spid="5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Effect transition="in" filter="fade">
                                      <p:cBhvr>
                                        <p:cTn id="47" dur="500"/>
                                        <p:tgtEl>
                                          <p:spTgt spid="13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500"/>
                                        <p:tgtEl>
                                          <p:spTgt spid="4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fade">
                                      <p:cBhvr>
                                        <p:cTn id="55" dur="500"/>
                                        <p:tgtEl>
                                          <p:spTgt spid="7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500"/>
                                        <p:tgtEl>
                                          <p:spTgt spid="46"/>
                                        </p:tgtEl>
                                      </p:cBhvr>
                                    </p:animEffect>
                                  </p:childTnLst>
                                </p:cTn>
                              </p:par>
                              <p:par>
                                <p:cTn id="59" presetID="10" presetClass="entr" presetSubtype="0" fill="hold" nodeType="with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500"/>
                                        <p:tgtEl>
                                          <p:spTgt spid="51"/>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fade">
                                      <p:cBhvr>
                                        <p:cTn id="66" dur="500"/>
                                        <p:tgtEl>
                                          <p:spTgt spid="6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82"/>
                                        </p:tgtEl>
                                        <p:attrNameLst>
                                          <p:attrName>style.visibility</p:attrName>
                                        </p:attrNameLst>
                                      </p:cBhvr>
                                      <p:to>
                                        <p:strVal val="visible"/>
                                      </p:to>
                                    </p:set>
                                    <p:animEffect transition="in" filter="fade">
                                      <p:cBhvr>
                                        <p:cTn id="69" dur="500"/>
                                        <p:tgtEl>
                                          <p:spTgt spid="8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fade">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2" grpId="0"/>
      <p:bldP spid="34" grpId="0" animBg="1"/>
      <p:bldP spid="75" grpId="0" animBg="1"/>
      <p:bldP spid="76" grpId="0" animBg="1"/>
      <p:bldP spid="78" grpId="0" animBg="1"/>
      <p:bldP spid="136" grpId="0"/>
      <p:bldP spid="138" grpId="0"/>
      <p:bldP spid="27" grpId="0"/>
      <p:bldP spid="28" grpId="0"/>
      <p:bldP spid="46" grpId="0"/>
      <p:bldP spid="62" grpId="0"/>
      <p:bldP spid="37"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502" y="228600"/>
            <a:ext cx="8915400" cy="792162"/>
          </a:xfrm>
        </p:spPr>
        <p:txBody>
          <a:bodyPr>
            <a:normAutofit/>
          </a:bodyPr>
          <a:lstStyle/>
          <a:p>
            <a:r>
              <a:rPr lang="en-US" dirty="0" smtClean="0">
                <a:latin typeface="Georgia" panose="02040502050405020303" pitchFamily="18" charset="0"/>
              </a:rPr>
              <a:t>Using NAS to Improve Fairness</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58922" y="6370638"/>
            <a:ext cx="457200" cy="457200"/>
          </a:xfrm>
        </p:spPr>
        <p:txBody>
          <a:bodyPr/>
          <a:lstStyle/>
          <a:p>
            <a:r>
              <a:rPr lang="en-US" dirty="0" smtClean="0"/>
              <a:t>9</a:t>
            </a:r>
            <a:endParaRPr lang="en-US" dirty="0"/>
          </a:p>
        </p:txBody>
      </p:sp>
      <p:sp>
        <p:nvSpPr>
          <p:cNvPr id="4" name="Content Placeholder 2"/>
          <p:cNvSpPr>
            <a:spLocks noGrp="1"/>
          </p:cNvSpPr>
          <p:nvPr>
            <p:ph sz="quarter" idx="1"/>
          </p:nvPr>
        </p:nvSpPr>
        <p:spPr>
          <a:xfrm>
            <a:off x="189502" y="1447800"/>
            <a:ext cx="8725898" cy="4724400"/>
          </a:xfrm>
        </p:spPr>
        <p:txBody>
          <a:bodyPr>
            <a:normAutofit lnSpcReduction="10000"/>
          </a:bodyPr>
          <a:lstStyle/>
          <a:p>
            <a:pPr marL="342900" lvl="0" indent="-342900" eaLnBrk="0" fontAlgn="base" hangingPunct="0">
              <a:lnSpc>
                <a:spcPct val="150000"/>
              </a:lnSpc>
              <a:spcBef>
                <a:spcPts val="600"/>
              </a:spcBef>
              <a:spcAft>
                <a:spcPct val="0"/>
              </a:spcAft>
              <a:buClr>
                <a:srgbClr val="CC9900"/>
              </a:buClr>
              <a:buSzPct val="65000"/>
              <a:buFont typeface="Wingdings" pitchFamily="2" charset="2"/>
              <a:buChar char="n"/>
            </a:pPr>
            <a:r>
              <a:rPr lang="en-US" sz="2400" kern="0" dirty="0" smtClean="0">
                <a:latin typeface="Georgia" panose="02040502050405020303" pitchFamily="18" charset="0"/>
              </a:rPr>
              <a:t>NAS provides </a:t>
            </a:r>
            <a:r>
              <a:rPr lang="en-US" sz="2400" b="1" kern="0" dirty="0" smtClean="0">
                <a:solidFill>
                  <a:srgbClr val="0000FF"/>
                </a:solidFill>
                <a:latin typeface="Georgia" panose="02040502050405020303" pitchFamily="18" charset="0"/>
              </a:rPr>
              <a:t>online</a:t>
            </a:r>
            <a:r>
              <a:rPr lang="en-US" sz="2400" kern="0" dirty="0" smtClean="0">
                <a:latin typeface="Georgia" panose="02040502050405020303" pitchFamily="18" charset="0"/>
              </a:rPr>
              <a:t> estimation of slowdown</a:t>
            </a:r>
          </a:p>
          <a:p>
            <a:pPr marL="617220" lvl="1" indent="-342900" eaLnBrk="0" fontAlgn="base" hangingPunct="0">
              <a:lnSpc>
                <a:spcPct val="150000"/>
              </a:lnSpc>
              <a:spcBef>
                <a:spcPts val="600"/>
              </a:spcBef>
              <a:spcAft>
                <a:spcPct val="0"/>
              </a:spcAft>
              <a:buClr>
                <a:srgbClr val="008000"/>
              </a:buClr>
              <a:buSzPct val="65000"/>
              <a:buFont typeface="Wingdings" panose="05000000000000000000" pitchFamily="2" charset="2"/>
              <a:buChar char="q"/>
            </a:pPr>
            <a:r>
              <a:rPr lang="en-US" sz="2200" dirty="0">
                <a:latin typeface="Georgia" panose="02040502050405020303" pitchFamily="18" charset="0"/>
                <a:cs typeface="Times New Roman" panose="02020603050405020304" pitchFamily="18" charset="0"/>
              </a:rPr>
              <a:t>Sum </a:t>
            </a:r>
            <a:r>
              <a:rPr lang="en-US" sz="2200" dirty="0" smtClean="0">
                <a:latin typeface="Georgia" panose="02040502050405020303" pitchFamily="18" charset="0"/>
                <a:cs typeface="Times New Roman" panose="02020603050405020304" pitchFamily="18" charset="0"/>
              </a:rPr>
              <a:t>up flit-level </a:t>
            </a:r>
            <a:r>
              <a:rPr lang="en-US" sz="2200" dirty="0">
                <a:latin typeface="Georgia" panose="02040502050405020303" pitchFamily="18" charset="0"/>
                <a:cs typeface="Times New Roman" panose="02020603050405020304" pitchFamily="18" charset="0"/>
              </a:rPr>
              <a:t>arbitration delays due to interference</a:t>
            </a:r>
            <a:endParaRPr lang="en-US" sz="2200" baseline="-25000" dirty="0">
              <a:latin typeface="Georgia" panose="02040502050405020303" pitchFamily="18" charset="0"/>
              <a:cs typeface="Times New Roman" panose="02020603050405020304" pitchFamily="18" charset="0"/>
            </a:endParaRPr>
          </a:p>
          <a:p>
            <a:pPr marL="617220" lvl="1" indent="-342900" eaLnBrk="0" fontAlgn="base" hangingPunct="0">
              <a:lnSpc>
                <a:spcPct val="150000"/>
              </a:lnSpc>
              <a:spcBef>
                <a:spcPts val="600"/>
              </a:spcBef>
              <a:spcAft>
                <a:spcPct val="0"/>
              </a:spcAft>
              <a:buClr>
                <a:srgbClr val="008000"/>
              </a:buClr>
              <a:buSzPct val="65000"/>
              <a:buFont typeface="Wingdings" panose="05000000000000000000" pitchFamily="2" charset="2"/>
              <a:buChar char="q"/>
            </a:pPr>
            <a:r>
              <a:rPr lang="en-US" sz="2200" dirty="0">
                <a:latin typeface="Georgia" panose="02040502050405020303" pitchFamily="18" charset="0"/>
                <a:cs typeface="Times New Roman" panose="02020603050405020304" pitchFamily="18" charset="0"/>
              </a:rPr>
              <a:t>Track increase in packet reassembly time</a:t>
            </a:r>
          </a:p>
          <a:p>
            <a:pPr marL="617220" lvl="1" indent="-342900" eaLnBrk="0" fontAlgn="base" hangingPunct="0">
              <a:lnSpc>
                <a:spcPct val="150000"/>
              </a:lnSpc>
              <a:spcBef>
                <a:spcPts val="600"/>
              </a:spcBef>
              <a:spcAft>
                <a:spcPct val="0"/>
              </a:spcAft>
              <a:buClr>
                <a:srgbClr val="008000"/>
              </a:buClr>
              <a:buSzPct val="65000"/>
              <a:buFont typeface="Wingdings" panose="05000000000000000000" pitchFamily="2" charset="2"/>
              <a:buChar char="q"/>
            </a:pPr>
            <a:r>
              <a:rPr lang="en-US" sz="2200" dirty="0">
                <a:latin typeface="Georgia" panose="02040502050405020303" pitchFamily="18" charset="0"/>
                <a:cs typeface="Times New Roman" panose="02020603050405020304" pitchFamily="18" charset="0"/>
              </a:rPr>
              <a:t>Sum up delays of all associated packets</a:t>
            </a:r>
          </a:p>
          <a:p>
            <a:pPr marL="617220" lvl="1" indent="-342900" eaLnBrk="0" fontAlgn="base" hangingPunct="0">
              <a:lnSpc>
                <a:spcPct val="150000"/>
              </a:lnSpc>
              <a:spcBef>
                <a:spcPts val="600"/>
              </a:spcBef>
              <a:spcAft>
                <a:spcPct val="0"/>
              </a:spcAft>
              <a:buClr>
                <a:srgbClr val="008000"/>
              </a:buClr>
              <a:buSzPct val="65000"/>
              <a:buFont typeface="Wingdings" panose="05000000000000000000" pitchFamily="2" charset="2"/>
              <a:buChar char="q"/>
            </a:pPr>
            <a:r>
              <a:rPr lang="en-US" sz="2200" kern="0" dirty="0" smtClean="0">
                <a:latin typeface="Georgia" panose="02040502050405020303" pitchFamily="18" charset="0"/>
              </a:rPr>
              <a:t>Determine which request delays causes application stall</a:t>
            </a:r>
          </a:p>
          <a:p>
            <a:pPr marL="342900" lvl="0" indent="-342900" eaLnBrk="0" fontAlgn="base" hangingPunct="0">
              <a:lnSpc>
                <a:spcPct val="150000"/>
              </a:lnSpc>
              <a:spcBef>
                <a:spcPts val="600"/>
              </a:spcBef>
              <a:spcAft>
                <a:spcPct val="0"/>
              </a:spcAft>
              <a:buClr>
                <a:srgbClr val="CC9900"/>
              </a:buClr>
              <a:buSzPct val="65000"/>
              <a:buFont typeface="Wingdings" pitchFamily="2" charset="2"/>
              <a:buChar char="n"/>
            </a:pPr>
            <a:r>
              <a:rPr lang="en-US" sz="2400" b="1" kern="0" dirty="0" smtClean="0">
                <a:latin typeface="Georgia" panose="02040502050405020303" pitchFamily="18" charset="0"/>
              </a:rPr>
              <a:t>Goal</a:t>
            </a:r>
          </a:p>
          <a:p>
            <a:pPr marL="669925" lvl="1" indent="-325438" eaLnBrk="0" fontAlgn="base" hangingPunct="0">
              <a:lnSpc>
                <a:spcPct val="150000"/>
              </a:lnSpc>
              <a:spcBef>
                <a:spcPts val="6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Use NAS to </a:t>
            </a:r>
            <a:r>
              <a:rPr lang="en-US" sz="2200" b="1" kern="0" dirty="0" smtClean="0">
                <a:solidFill>
                  <a:srgbClr val="0000FF"/>
                </a:solidFill>
                <a:latin typeface="Georgia" panose="02040502050405020303" pitchFamily="18" charset="0"/>
              </a:rPr>
              <a:t>improve system fairness and performance</a:t>
            </a:r>
          </a:p>
          <a:p>
            <a:pPr marL="342900" lvl="0" indent="-342900" eaLnBrk="0" fontAlgn="base" hangingPunct="0">
              <a:lnSpc>
                <a:spcPct val="150000"/>
              </a:lnSpc>
              <a:spcBef>
                <a:spcPts val="600"/>
              </a:spcBef>
              <a:spcAft>
                <a:spcPct val="0"/>
              </a:spcAft>
              <a:buClr>
                <a:srgbClr val="CC9900"/>
              </a:buClr>
              <a:buSzPct val="65000"/>
              <a:buFont typeface="Wingdings" pitchFamily="2" charset="2"/>
              <a:buChar char="n"/>
            </a:pPr>
            <a:r>
              <a:rPr lang="en-US" sz="2400" b="1" kern="0" dirty="0" smtClean="0">
                <a:latin typeface="Georgia" panose="02040502050405020303" pitchFamily="18" charset="0"/>
              </a:rPr>
              <a:t>FAST: Fairness-Aware </a:t>
            </a:r>
            <a:r>
              <a:rPr lang="en-US" sz="2400" b="1" kern="0" dirty="0">
                <a:latin typeface="Georgia" panose="02040502050405020303" pitchFamily="18" charset="0"/>
              </a:rPr>
              <a:t>S</a:t>
            </a:r>
            <a:r>
              <a:rPr lang="en-US" sz="2400" b="1" kern="0" dirty="0" smtClean="0">
                <a:latin typeface="Georgia" panose="02040502050405020303" pitchFamily="18" charset="0"/>
              </a:rPr>
              <a:t>ource Throttling</a:t>
            </a:r>
          </a:p>
        </p:txBody>
      </p:sp>
    </p:spTree>
    <p:custDataLst>
      <p:tags r:id="rId1"/>
    </p:custDataLst>
    <p:extLst>
      <p:ext uri="{BB962C8B-B14F-4D97-AF65-F5344CB8AC3E}">
        <p14:creationId xmlns:p14="http://schemas.microsoft.com/office/powerpoint/2010/main" val="1701026653"/>
      </p:ext>
    </p:extLst>
  </p:cSld>
  <p:clrMapOvr>
    <a:masterClrMapping/>
  </p:clrMapOvr>
  <mc:AlternateContent xmlns:mc="http://schemas.openxmlformats.org/markup-compatibility/2006" xmlns:p14="http://schemas.microsoft.com/office/powerpoint/2010/main">
    <mc:Choice Requires="p14">
      <p:transition spd="slow" p14:dur="2000" advTm="26589"/>
    </mc:Choice>
    <mc:Fallback xmlns="">
      <p:transition spd="slow" advTm="265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500"/>
                                        <p:tgtEl>
                                          <p:spTgt spid="4">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792162"/>
          </a:xfrm>
        </p:spPr>
        <p:txBody>
          <a:bodyPr>
            <a:normAutofit fontScale="90000"/>
          </a:bodyPr>
          <a:lstStyle/>
          <a:p>
            <a:r>
              <a:rPr lang="en-US" dirty="0" smtClean="0">
                <a:latin typeface="Georgia" panose="02040502050405020303" pitchFamily="18" charset="0"/>
              </a:rPr>
              <a:t>A New Metric: </a:t>
            </a:r>
            <a:r>
              <a:rPr lang="en-US" dirty="0" err="1" smtClean="0">
                <a:latin typeface="Georgia" panose="02040502050405020303" pitchFamily="18" charset="0"/>
              </a:rPr>
              <a:t>NoC</a:t>
            </a:r>
            <a:r>
              <a:rPr lang="en-US" dirty="0" smtClean="0">
                <a:latin typeface="Georgia" panose="02040502050405020303" pitchFamily="18" charset="0"/>
              </a:rPr>
              <a:t> Stall-Time Criticality</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380480"/>
            <a:ext cx="457200" cy="457200"/>
          </a:xfrm>
        </p:spPr>
        <p:txBody>
          <a:bodyPr/>
          <a:lstStyle/>
          <a:p>
            <a:r>
              <a:rPr lang="en-US" dirty="0" smtClean="0"/>
              <a:t>10</a:t>
            </a:r>
            <a:endParaRPr lang="en-US" dirty="0"/>
          </a:p>
        </p:txBody>
      </p:sp>
      <mc:AlternateContent xmlns:mc="http://schemas.openxmlformats.org/markup-compatibility/2006" xmlns:a14="http://schemas.microsoft.com/office/drawing/2010/main">
        <mc:Choice Requires="a14">
          <p:sp>
            <p:nvSpPr>
              <p:cNvPr id="13" name="TextBox 12"/>
              <p:cNvSpPr txBox="1"/>
              <p:nvPr/>
            </p:nvSpPr>
            <p:spPr>
              <a:xfrm>
                <a:off x="5674361" y="3144893"/>
                <a:ext cx="2945678" cy="7015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b="1" i="1" smtClean="0">
                              <a:solidFill>
                                <a:srgbClr val="0000FF"/>
                              </a:solidFill>
                              <a:latin typeface="Cambria Math" panose="02040503050406030204" pitchFamily="18" charset="0"/>
                            </a:rPr>
                          </m:ctrlPr>
                        </m:sSubPr>
                        <m:e>
                          <m:r>
                            <a:rPr lang="en-US" sz="2400" b="1" i="1" smtClean="0">
                              <a:solidFill>
                                <a:srgbClr val="0000FF"/>
                              </a:solidFill>
                              <a:latin typeface="Cambria Math" panose="02040503050406030204" pitchFamily="18" charset="0"/>
                            </a:rPr>
                            <m:t>𝑺𝑻𝑪</m:t>
                          </m:r>
                        </m:e>
                        <m:sub>
                          <m:r>
                            <a:rPr lang="en-US" sz="2400" b="1" i="1" smtClean="0">
                              <a:solidFill>
                                <a:srgbClr val="0000FF"/>
                              </a:solidFill>
                              <a:latin typeface="Cambria Math" panose="02040503050406030204" pitchFamily="18" charset="0"/>
                            </a:rPr>
                            <m:t>𝒏𝒐𝒄</m:t>
                          </m:r>
                        </m:sub>
                      </m:sSub>
                      <m:r>
                        <a:rPr lang="en-US" sz="2400" b="1" i="1" smtClean="0">
                          <a:solidFill>
                            <a:srgbClr val="0000FF"/>
                          </a:solidFill>
                          <a:latin typeface="Cambria Math" panose="02040503050406030204" pitchFamily="18" charset="0"/>
                        </a:rPr>
                        <m:t>=</m:t>
                      </m:r>
                      <m:f>
                        <m:fPr>
                          <m:ctrlPr>
                            <a:rPr lang="en-US" sz="2400" b="1" i="1" smtClean="0">
                              <a:solidFill>
                                <a:srgbClr val="0000FF"/>
                              </a:solidFill>
                              <a:latin typeface="Cambria Math" panose="02040503050406030204" pitchFamily="18" charset="0"/>
                            </a:rPr>
                          </m:ctrlPr>
                        </m:fPr>
                        <m:num>
                          <m:r>
                            <a:rPr lang="en-US" sz="2400" b="1" i="1" smtClean="0">
                              <a:solidFill>
                                <a:srgbClr val="0000FF"/>
                              </a:solidFill>
                              <a:latin typeface="Cambria Math" panose="02040503050406030204" pitchFamily="18" charset="0"/>
                            </a:rPr>
                            <m:t>𝒔𝒍𝒐𝒘𝒅𝒐𝒘𝒏</m:t>
                          </m:r>
                        </m:num>
                        <m:den>
                          <m:r>
                            <a:rPr lang="en-US" sz="2400" b="1" i="1" smtClean="0">
                              <a:solidFill>
                                <a:srgbClr val="0000FF"/>
                              </a:solidFill>
                              <a:latin typeface="Cambria Math" panose="02040503050406030204" pitchFamily="18" charset="0"/>
                            </a:rPr>
                            <m:t>𝑳</m:t>
                          </m:r>
                          <m:r>
                            <a:rPr lang="en-US" sz="2400" b="1" i="1" smtClean="0">
                              <a:solidFill>
                                <a:srgbClr val="0000FF"/>
                              </a:solidFill>
                              <a:latin typeface="Cambria Math" panose="02040503050406030204" pitchFamily="18" charset="0"/>
                            </a:rPr>
                            <m:t>𝟏</m:t>
                          </m:r>
                          <m:r>
                            <a:rPr lang="en-US" sz="2400" b="1" i="1" smtClean="0">
                              <a:solidFill>
                                <a:srgbClr val="0000FF"/>
                              </a:solidFill>
                              <a:latin typeface="Cambria Math" panose="02040503050406030204" pitchFamily="18" charset="0"/>
                            </a:rPr>
                            <m:t> </m:t>
                          </m:r>
                          <m:r>
                            <a:rPr lang="en-US" sz="2400" b="1" i="1" smtClean="0">
                              <a:solidFill>
                                <a:srgbClr val="0000FF"/>
                              </a:solidFill>
                              <a:latin typeface="Cambria Math" panose="02040503050406030204" pitchFamily="18" charset="0"/>
                            </a:rPr>
                            <m:t>𝒎𝒊𝒔𝒔</m:t>
                          </m:r>
                        </m:den>
                      </m:f>
                    </m:oMath>
                  </m:oMathPara>
                </a14:m>
                <a:endParaRPr lang="en-US" sz="1400" b="1" dirty="0">
                  <a:solidFill>
                    <a:srgbClr val="0000FF"/>
                  </a:solidFill>
                  <a:latin typeface="Georgia" panose="02040502050405020303"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5674361" y="3144893"/>
                <a:ext cx="2945678" cy="701539"/>
              </a:xfrm>
              <a:prstGeom prst="rect">
                <a:avLst/>
              </a:prstGeom>
              <a:blipFill rotWithShape="0">
                <a:blip r:embed="rId6"/>
                <a:stretch>
                  <a:fillRect/>
                </a:stretch>
              </a:blipFill>
            </p:spPr>
            <p:txBody>
              <a:bodyPr/>
              <a:lstStyle/>
              <a:p>
                <a:r>
                  <a:rPr lang="en-US">
                    <a:noFill/>
                  </a:rPr>
                  <a:t> </a:t>
                </a:r>
              </a:p>
            </p:txBody>
          </p:sp>
        </mc:Fallback>
      </mc:AlternateContent>
      <p:sp>
        <p:nvSpPr>
          <p:cNvPr id="14" name="TextBox 13"/>
          <p:cNvSpPr txBox="1"/>
          <p:nvPr/>
        </p:nvSpPr>
        <p:spPr>
          <a:xfrm>
            <a:off x="5413708" y="2676356"/>
            <a:ext cx="3656770" cy="400110"/>
          </a:xfrm>
          <a:prstGeom prst="rect">
            <a:avLst/>
          </a:prstGeom>
          <a:noFill/>
        </p:spPr>
        <p:txBody>
          <a:bodyPr wrap="none" rtlCol="0">
            <a:spAutoFit/>
          </a:bodyPr>
          <a:lstStyle/>
          <a:p>
            <a:pPr lvl="0">
              <a:spcBef>
                <a:spcPts val="580"/>
              </a:spcBef>
              <a:buClr>
                <a:srgbClr val="D34817"/>
              </a:buClr>
              <a:buSzPct val="85000"/>
            </a:pPr>
            <a:r>
              <a:rPr lang="en-US" sz="2000" b="1" i="1" dirty="0" err="1">
                <a:solidFill>
                  <a:srgbClr val="0000FF"/>
                </a:solidFill>
                <a:latin typeface="Georgia" panose="02040502050405020303" pitchFamily="18" charset="0"/>
                <a:cs typeface="Times New Roman" panose="02020603050405020304" pitchFamily="18" charset="0"/>
              </a:rPr>
              <a:t>NoC</a:t>
            </a:r>
            <a:r>
              <a:rPr lang="en-US" sz="2000" b="1" i="1" dirty="0">
                <a:solidFill>
                  <a:srgbClr val="0000FF"/>
                </a:solidFill>
                <a:latin typeface="Georgia" panose="02040502050405020303" pitchFamily="18" charset="0"/>
                <a:cs typeface="Times New Roman" panose="02020603050405020304" pitchFamily="18" charset="0"/>
              </a:rPr>
              <a:t> </a:t>
            </a:r>
            <a:r>
              <a:rPr lang="en-US" sz="2000" b="1" i="1" dirty="0" smtClean="0">
                <a:solidFill>
                  <a:srgbClr val="0000FF"/>
                </a:solidFill>
                <a:latin typeface="Georgia" panose="02040502050405020303" pitchFamily="18" charset="0"/>
                <a:cs typeface="Times New Roman" panose="02020603050405020304" pitchFamily="18" charset="0"/>
              </a:rPr>
              <a:t>Stall-Time </a:t>
            </a:r>
            <a:r>
              <a:rPr lang="en-US" sz="2000" b="1" i="1" dirty="0">
                <a:solidFill>
                  <a:srgbClr val="0000FF"/>
                </a:solidFill>
                <a:latin typeface="Georgia" panose="02040502050405020303" pitchFamily="18" charset="0"/>
                <a:cs typeface="Times New Roman" panose="02020603050405020304" pitchFamily="18" charset="0"/>
              </a:rPr>
              <a:t>Criticality</a:t>
            </a:r>
          </a:p>
        </p:txBody>
      </p:sp>
      <p:sp>
        <p:nvSpPr>
          <p:cNvPr id="15" name="TextBox 14"/>
          <p:cNvSpPr txBox="1"/>
          <p:nvPr/>
        </p:nvSpPr>
        <p:spPr>
          <a:xfrm>
            <a:off x="0" y="5126824"/>
            <a:ext cx="9144000" cy="1137738"/>
          </a:xfrm>
          <a:prstGeom prst="rect">
            <a:avLst/>
          </a:prstGeom>
          <a:solidFill>
            <a:srgbClr val="0000FF"/>
          </a:solidFill>
          <a:ln>
            <a:solidFill>
              <a:schemeClr val="bg1"/>
            </a:solidFill>
          </a:ln>
        </p:spPr>
        <p:txBody>
          <a:bodyPr wrap="square" lIns="0" tIns="0" rIns="0" bIns="0" rtlCol="0" anchor="ctr" anchorCtr="1">
            <a:noAutofit/>
          </a:bodyPr>
          <a:lstStyle/>
          <a:p>
            <a:pPr algn="ctr">
              <a:spcAft>
                <a:spcPts val="600"/>
              </a:spcAft>
              <a:buClr>
                <a:srgbClr val="946A32"/>
              </a:buClr>
            </a:pPr>
            <a:r>
              <a:rPr lang="en-US" sz="2400" b="1" i="1" dirty="0" smtClean="0">
                <a:solidFill>
                  <a:schemeClr val="bg1"/>
                </a:solidFill>
                <a:latin typeface="Georgia" panose="02040502050405020303" pitchFamily="18" charset="0"/>
                <a:cs typeface="Times New Roman" panose="02020603050405020304" pitchFamily="18" charset="0"/>
              </a:rPr>
              <a:t>FAST utilizes </a:t>
            </a:r>
            <a:r>
              <a:rPr lang="en-US" sz="2400" b="1" i="1" dirty="0" err="1" smtClean="0">
                <a:solidFill>
                  <a:schemeClr val="bg1"/>
                </a:solidFill>
                <a:latin typeface="Georgia" panose="02040502050405020303" pitchFamily="18" charset="0"/>
                <a:cs typeface="Times New Roman" panose="02020603050405020304" pitchFamily="18" charset="0"/>
              </a:rPr>
              <a:t>STC</a:t>
            </a:r>
            <a:r>
              <a:rPr lang="en-US" sz="2400" b="1" i="1" baseline="-25000" dirty="0" err="1" smtClean="0">
                <a:solidFill>
                  <a:schemeClr val="bg1"/>
                </a:solidFill>
                <a:latin typeface="Georgia" panose="02040502050405020303" pitchFamily="18" charset="0"/>
                <a:cs typeface="Times New Roman" panose="02020603050405020304" pitchFamily="18" charset="0"/>
              </a:rPr>
              <a:t>noc</a:t>
            </a:r>
            <a:r>
              <a:rPr lang="en-US" sz="2400" b="1" i="1" dirty="0" smtClean="0">
                <a:solidFill>
                  <a:schemeClr val="bg1"/>
                </a:solidFill>
                <a:latin typeface="Georgia" panose="02040502050405020303" pitchFamily="18" charset="0"/>
                <a:cs typeface="Times New Roman" panose="02020603050405020304" pitchFamily="18" charset="0"/>
              </a:rPr>
              <a:t> to </a:t>
            </a:r>
            <a:r>
              <a:rPr lang="en-US" sz="2400" b="1" i="1" u="sng" dirty="0" smtClean="0">
                <a:solidFill>
                  <a:schemeClr val="bg1"/>
                </a:solidFill>
                <a:latin typeface="Georgia" panose="02040502050405020303" pitchFamily="18" charset="0"/>
                <a:cs typeface="Times New Roman" panose="02020603050405020304" pitchFamily="18" charset="0"/>
              </a:rPr>
              <a:t>proactively</a:t>
            </a:r>
            <a:r>
              <a:rPr lang="en-US" sz="2400" b="1" i="1" dirty="0" smtClean="0">
                <a:solidFill>
                  <a:schemeClr val="bg1"/>
                </a:solidFill>
                <a:latin typeface="Georgia" panose="02040502050405020303" pitchFamily="18" charset="0"/>
                <a:cs typeface="Times New Roman" panose="02020603050405020304" pitchFamily="18" charset="0"/>
              </a:rPr>
              <a:t> estimate </a:t>
            </a:r>
          </a:p>
          <a:p>
            <a:pPr algn="ctr">
              <a:spcAft>
                <a:spcPts val="600"/>
              </a:spcAft>
              <a:buClr>
                <a:srgbClr val="946A32"/>
              </a:buClr>
            </a:pPr>
            <a:r>
              <a:rPr lang="en-US" sz="2400" b="1" i="1" dirty="0" smtClean="0">
                <a:solidFill>
                  <a:schemeClr val="bg1"/>
                </a:solidFill>
                <a:latin typeface="Georgia" panose="02040502050405020303" pitchFamily="18" charset="0"/>
                <a:cs typeface="Times New Roman" panose="02020603050405020304" pitchFamily="18" charset="0"/>
              </a:rPr>
              <a:t>the expected impact of each L1 miss</a:t>
            </a:r>
          </a:p>
        </p:txBody>
      </p:sp>
      <p:sp>
        <p:nvSpPr>
          <p:cNvPr id="25" name="Rectangle 24"/>
          <p:cNvSpPr/>
          <p:nvPr/>
        </p:nvSpPr>
        <p:spPr>
          <a:xfrm>
            <a:off x="-43042" y="4121842"/>
            <a:ext cx="9113520" cy="798039"/>
          </a:xfrm>
          <a:prstGeom prst="rect">
            <a:avLst/>
          </a:prstGeom>
        </p:spPr>
        <p:txBody>
          <a:bodyPr wrap="square">
            <a:spAutoFit/>
          </a:bodyPr>
          <a:lstStyle/>
          <a:p>
            <a:pPr algn="ctr">
              <a:lnSpc>
                <a:spcPct val="120000"/>
              </a:lnSpc>
              <a:buClr>
                <a:srgbClr val="946A32"/>
              </a:buClr>
            </a:pPr>
            <a:r>
              <a:rPr lang="en-US" sz="2000" dirty="0" smtClean="0">
                <a:solidFill>
                  <a:srgbClr val="FF0000"/>
                </a:solidFill>
                <a:latin typeface="Georgia" panose="02040502050405020303" pitchFamily="18" charset="0"/>
                <a:cs typeface="Times New Roman" panose="02020603050405020304" pitchFamily="18" charset="0"/>
              </a:rPr>
              <a:t>Lower </a:t>
            </a:r>
            <a:r>
              <a:rPr lang="en-US" sz="2000" i="1" dirty="0" err="1" smtClean="0">
                <a:solidFill>
                  <a:srgbClr val="FF0000"/>
                </a:solidFill>
                <a:latin typeface="Georgia" panose="02040502050405020303" pitchFamily="18" charset="0"/>
                <a:cs typeface="Times New Roman" panose="02020603050405020304" pitchFamily="18" charset="0"/>
              </a:rPr>
              <a:t>STC</a:t>
            </a:r>
            <a:r>
              <a:rPr lang="en-US" sz="2000" i="1" baseline="-25000" dirty="0" err="1" smtClean="0">
                <a:solidFill>
                  <a:srgbClr val="FF0000"/>
                </a:solidFill>
                <a:latin typeface="Georgia" panose="02040502050405020303" pitchFamily="18" charset="0"/>
                <a:cs typeface="Times New Roman" panose="02020603050405020304" pitchFamily="18" charset="0"/>
              </a:rPr>
              <a:t>noc</a:t>
            </a:r>
            <a:r>
              <a:rPr lang="en-US" sz="2000" dirty="0" smtClean="0">
                <a:solidFill>
                  <a:srgbClr val="FF0000"/>
                </a:solidFill>
                <a:latin typeface="Georgia" panose="02040502050405020303" pitchFamily="18" charset="0"/>
                <a:cs typeface="Times New Roman" panose="02020603050405020304" pitchFamily="18" charset="0"/>
              </a:rPr>
              <a:t>     &lt;==&gt;   Less sensitive to </a:t>
            </a:r>
            <a:r>
              <a:rPr lang="en-US" sz="2000" dirty="0" err="1" smtClean="0">
                <a:solidFill>
                  <a:srgbClr val="FF0000"/>
                </a:solidFill>
                <a:latin typeface="Georgia" panose="02040502050405020303" pitchFamily="18" charset="0"/>
                <a:cs typeface="Times New Roman" panose="02020603050405020304" pitchFamily="18" charset="0"/>
              </a:rPr>
              <a:t>NoC</a:t>
            </a:r>
            <a:r>
              <a:rPr lang="en-US" sz="2000" dirty="0" smtClean="0">
                <a:solidFill>
                  <a:srgbClr val="FF0000"/>
                </a:solidFill>
                <a:latin typeface="Georgia" panose="02040502050405020303" pitchFamily="18" charset="0"/>
                <a:cs typeface="Times New Roman" panose="02020603050405020304" pitchFamily="18" charset="0"/>
              </a:rPr>
              <a:t>-level interference</a:t>
            </a:r>
          </a:p>
          <a:p>
            <a:pPr algn="ctr">
              <a:lnSpc>
                <a:spcPct val="120000"/>
              </a:lnSpc>
              <a:buClr>
                <a:srgbClr val="946A32"/>
              </a:buClr>
            </a:pPr>
            <a:r>
              <a:rPr lang="en-US" sz="2000" dirty="0" smtClean="0">
                <a:solidFill>
                  <a:srgbClr val="FF0000"/>
                </a:solidFill>
                <a:latin typeface="Georgia" panose="02040502050405020303" pitchFamily="18" charset="0"/>
                <a:cs typeface="Times New Roman" panose="02020603050405020304" pitchFamily="18" charset="0"/>
              </a:rPr>
              <a:t>Good candidate to be throttled down</a:t>
            </a:r>
            <a:endParaRPr lang="en-US" sz="2000" dirty="0">
              <a:solidFill>
                <a:srgbClr val="FF0000"/>
              </a:solidFill>
              <a:latin typeface="Georgia" panose="02040502050405020303" pitchFamily="18" charset="0"/>
              <a:cs typeface="Times New Roman" panose="02020603050405020304" pitchFamily="18" charset="0"/>
            </a:endParaRPr>
          </a:p>
        </p:txBody>
      </p:sp>
      <p:sp>
        <p:nvSpPr>
          <p:cNvPr id="35" name="Rectangle 34"/>
          <p:cNvSpPr/>
          <p:nvPr/>
        </p:nvSpPr>
        <p:spPr>
          <a:xfrm>
            <a:off x="5387127" y="1294891"/>
            <a:ext cx="3575267" cy="1088316"/>
          </a:xfrm>
          <a:prstGeom prst="rect">
            <a:avLst/>
          </a:prstGeom>
          <a:solidFill>
            <a:srgbClr val="008000"/>
          </a:solidFill>
        </p:spPr>
        <p:txBody>
          <a:bodyPr wrap="square" anchor="ctr" anchorCtr="1">
            <a:noAutofit/>
          </a:bodyPr>
          <a:lstStyle/>
          <a:p>
            <a:pPr algn="ctr">
              <a:lnSpc>
                <a:spcPct val="150000"/>
              </a:lnSpc>
              <a:buClr>
                <a:srgbClr val="946A32"/>
              </a:buClr>
            </a:pPr>
            <a:r>
              <a:rPr lang="en-US" sz="2000" b="1" dirty="0">
                <a:solidFill>
                  <a:schemeClr val="bg1"/>
                </a:solidFill>
                <a:latin typeface="Georgia" panose="02040502050405020303" pitchFamily="18" charset="0"/>
                <a:cs typeface="Times New Roman" panose="02020603050405020304" pitchFamily="18" charset="0"/>
              </a:rPr>
              <a:t>Interference in </a:t>
            </a:r>
            <a:r>
              <a:rPr lang="en-US" sz="2000" b="1" dirty="0" err="1">
                <a:solidFill>
                  <a:schemeClr val="bg1"/>
                </a:solidFill>
                <a:latin typeface="Georgia" panose="02040502050405020303" pitchFamily="18" charset="0"/>
                <a:cs typeface="Times New Roman" panose="02020603050405020304" pitchFamily="18" charset="0"/>
              </a:rPr>
              <a:t>NoCs</a:t>
            </a:r>
            <a:r>
              <a:rPr lang="en-US" sz="2000" b="1" dirty="0">
                <a:solidFill>
                  <a:schemeClr val="bg1"/>
                </a:solidFill>
                <a:latin typeface="Georgia" panose="02040502050405020303" pitchFamily="18" charset="0"/>
                <a:cs typeface="Times New Roman" panose="02020603050405020304" pitchFamily="18" charset="0"/>
              </a:rPr>
              <a:t> </a:t>
            </a:r>
            <a:endParaRPr lang="en-US" sz="2000" b="1" dirty="0" smtClean="0">
              <a:solidFill>
                <a:schemeClr val="bg1"/>
              </a:solidFill>
              <a:latin typeface="Georgia" panose="02040502050405020303" pitchFamily="18" charset="0"/>
              <a:cs typeface="Times New Roman" panose="02020603050405020304" pitchFamily="18" charset="0"/>
            </a:endParaRPr>
          </a:p>
          <a:p>
            <a:pPr algn="ctr">
              <a:lnSpc>
                <a:spcPct val="150000"/>
              </a:lnSpc>
              <a:buClr>
                <a:srgbClr val="946A32"/>
              </a:buClr>
            </a:pPr>
            <a:r>
              <a:rPr lang="en-US" sz="2000" b="1" dirty="0">
                <a:solidFill>
                  <a:schemeClr val="bg1"/>
                </a:solidFill>
                <a:latin typeface="Georgia" panose="02040502050405020303" pitchFamily="18" charset="0"/>
                <a:cs typeface="Times New Roman" panose="02020603050405020304" pitchFamily="18" charset="0"/>
              </a:rPr>
              <a:t>h</a:t>
            </a:r>
            <a:r>
              <a:rPr lang="en-US" sz="2000" b="1" dirty="0" smtClean="0">
                <a:solidFill>
                  <a:schemeClr val="bg1"/>
                </a:solidFill>
                <a:latin typeface="Georgia" panose="02040502050405020303" pitchFamily="18" charset="0"/>
                <a:cs typeface="Times New Roman" panose="02020603050405020304" pitchFamily="18" charset="0"/>
              </a:rPr>
              <a:t>as uneven impact</a:t>
            </a:r>
            <a:endParaRPr lang="en-US" sz="2000" b="1" dirty="0">
              <a:solidFill>
                <a:schemeClr val="bg1"/>
              </a:solidFill>
              <a:latin typeface="Georgia" panose="02040502050405020303" pitchFamily="18" charset="0"/>
              <a:cs typeface="Times New Roman" panose="02020603050405020304" pitchFamily="18" charset="0"/>
            </a:endParaRPr>
          </a:p>
        </p:txBody>
      </p:sp>
      <p:graphicFrame>
        <p:nvGraphicFramePr>
          <p:cNvPr id="12" name="Chart 11"/>
          <p:cNvGraphicFramePr>
            <a:graphicFrameLocks/>
          </p:cNvGraphicFramePr>
          <p:nvPr>
            <p:extLst>
              <p:ext uri="{D42A27DB-BD31-4B8C-83A1-F6EECF244321}">
                <p14:modId xmlns:p14="http://schemas.microsoft.com/office/powerpoint/2010/main" val="836489918"/>
              </p:ext>
            </p:extLst>
          </p:nvPr>
        </p:nvGraphicFramePr>
        <p:xfrm>
          <a:off x="304800" y="1342210"/>
          <a:ext cx="4800600" cy="2361937"/>
        </p:xfrm>
        <a:graphic>
          <a:graphicData uri="http://schemas.openxmlformats.org/drawingml/2006/chart">
            <c:chart xmlns:c="http://schemas.openxmlformats.org/drawingml/2006/chart" xmlns:r="http://schemas.openxmlformats.org/officeDocument/2006/relationships" r:id="rId7"/>
          </a:graphicData>
        </a:graphic>
      </p:graphicFrame>
      <p:sp>
        <p:nvSpPr>
          <p:cNvPr id="17" name="Oval 16"/>
          <p:cNvSpPr/>
          <p:nvPr/>
        </p:nvSpPr>
        <p:spPr>
          <a:xfrm>
            <a:off x="2895600" y="1936673"/>
            <a:ext cx="304800" cy="273127"/>
          </a:xfrm>
          <a:prstGeom prst="ellipse">
            <a:avLst/>
          </a:prstGeom>
          <a:solidFill>
            <a:srgbClr val="FFFF00">
              <a:alpha val="4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43000" y="2447732"/>
            <a:ext cx="304800" cy="273127"/>
          </a:xfrm>
          <a:prstGeom prst="ellipse">
            <a:avLst/>
          </a:prstGeom>
          <a:solidFill>
            <a:srgbClr val="FFFF00">
              <a:alpha val="4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209948044"/>
      </p:ext>
    </p:extLst>
  </p:cSld>
  <p:clrMapOvr>
    <a:masterClrMapping/>
  </p:clrMapOvr>
  <mc:AlternateContent xmlns:mc="http://schemas.openxmlformats.org/markup-compatibility/2006" xmlns:p14="http://schemas.microsoft.com/office/powerpoint/2010/main">
    <mc:Choice Requires="p14">
      <p:transition spd="slow" p14:dur="2000" advTm="87265"/>
    </mc:Choice>
    <mc:Fallback xmlns="">
      <p:transition spd="slow" advTm="872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animBg="1"/>
      <p:bldP spid="25" grpId="0"/>
      <p:bldP spid="3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502" y="228600"/>
            <a:ext cx="8915400" cy="792162"/>
          </a:xfrm>
        </p:spPr>
        <p:txBody>
          <a:bodyPr>
            <a:normAutofit/>
          </a:bodyPr>
          <a:lstStyle/>
          <a:p>
            <a:r>
              <a:rPr lang="en-US" dirty="0" smtClean="0">
                <a:latin typeface="Georgia" panose="02040502050405020303" pitchFamily="18" charset="0"/>
              </a:rPr>
              <a:t>Key Knobs of FAST</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47702" y="6372616"/>
            <a:ext cx="457200" cy="457200"/>
          </a:xfrm>
        </p:spPr>
        <p:txBody>
          <a:bodyPr/>
          <a:lstStyle/>
          <a:p>
            <a:r>
              <a:rPr lang="en-US" dirty="0" smtClean="0"/>
              <a:t>11</a:t>
            </a:r>
            <a:endParaRPr lang="en-US" dirty="0"/>
          </a:p>
        </p:txBody>
      </p:sp>
      <p:sp>
        <p:nvSpPr>
          <p:cNvPr id="4" name="Content Placeholder 2"/>
          <p:cNvSpPr>
            <a:spLocks noGrp="1"/>
          </p:cNvSpPr>
          <p:nvPr>
            <p:ph sz="quarter" idx="1"/>
          </p:nvPr>
        </p:nvSpPr>
        <p:spPr>
          <a:xfrm>
            <a:off x="189502" y="1572016"/>
            <a:ext cx="8915400" cy="5029200"/>
          </a:xfrm>
        </p:spPr>
        <p:txBody>
          <a:bodyPr>
            <a:normAutofit lnSpcReduction="10000"/>
          </a:bodyPr>
          <a:lstStyle/>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solidFill>
                  <a:srgbClr val="0000FF"/>
                </a:solidFill>
                <a:latin typeface="Georgia" panose="02040502050405020303" pitchFamily="18" charset="0"/>
              </a:rPr>
              <a:t>Rank</a:t>
            </a:r>
            <a:r>
              <a:rPr lang="en-US" sz="2400" b="1" kern="0" dirty="0" smtClean="0">
                <a:solidFill>
                  <a:srgbClr val="000000"/>
                </a:solidFill>
                <a:latin typeface="Georgia" panose="02040502050405020303" pitchFamily="18" charset="0"/>
              </a:rPr>
              <a:t> based on </a:t>
            </a:r>
            <a:r>
              <a:rPr lang="en-US" sz="2400" b="1" i="1" kern="0" dirty="0" smtClean="0">
                <a:solidFill>
                  <a:srgbClr val="008000"/>
                </a:solidFill>
                <a:latin typeface="Georgia" panose="02040502050405020303" pitchFamily="18" charset="0"/>
              </a:rPr>
              <a:t>slowdown</a:t>
            </a:r>
            <a:endParaRPr lang="en-US" sz="2400" i="1" kern="0" dirty="0" smtClean="0">
              <a:solidFill>
                <a:srgbClr val="008000"/>
              </a:solidFill>
              <a:latin typeface="Georgia" panose="02040502050405020303" pitchFamily="18" charset="0"/>
            </a:endParaRPr>
          </a:p>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solidFill>
                  <a:srgbClr val="0000FF"/>
                </a:solidFill>
                <a:latin typeface="Georgia" panose="02040502050405020303" pitchFamily="18" charset="0"/>
              </a:rPr>
              <a:t>Classification</a:t>
            </a:r>
            <a:r>
              <a:rPr lang="en-US" sz="2400" b="1" kern="0" dirty="0" smtClean="0">
                <a:latin typeface="Georgia" panose="02040502050405020303" pitchFamily="18" charset="0"/>
              </a:rPr>
              <a:t> based on </a:t>
            </a:r>
            <a:r>
              <a:rPr lang="en-US" sz="2400" b="1" i="1" kern="0" dirty="0" smtClean="0">
                <a:solidFill>
                  <a:srgbClr val="008000"/>
                </a:solidFill>
                <a:latin typeface="Georgia" panose="02040502050405020303" pitchFamily="18" charset="0"/>
              </a:rPr>
              <a:t>network intensity</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Latency-sensitive: spends more time in the core</a:t>
            </a:r>
            <a:endParaRPr lang="en-US" sz="2200" kern="0" dirty="0">
              <a:latin typeface="Georgia" panose="02040502050405020303" pitchFamily="18" charset="0"/>
            </a:endParaRP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Throughput-sensitive: network intensive</a:t>
            </a:r>
          </a:p>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solidFill>
                  <a:srgbClr val="0000FF"/>
                </a:solidFill>
                <a:latin typeface="Georgia" panose="02040502050405020303" pitchFamily="18" charset="0"/>
              </a:rPr>
              <a:t>Throttle Up</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Latency-sensitive applications: improve system performance</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Slower applications: optimize system fairness</a:t>
            </a:r>
            <a:endParaRPr lang="en-US" sz="2200" kern="0" dirty="0">
              <a:latin typeface="Georgia" panose="02040502050405020303" pitchFamily="18" charset="0"/>
            </a:endParaRPr>
          </a:p>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solidFill>
                  <a:srgbClr val="0000FF"/>
                </a:solidFill>
                <a:latin typeface="Georgia" panose="02040502050405020303" pitchFamily="18" charset="0"/>
              </a:rPr>
              <a:t>Throttle Down</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Throughput sensitive application with lower </a:t>
            </a:r>
            <a:r>
              <a:rPr lang="en-US" sz="2200" i="1" kern="0" dirty="0" err="1" smtClean="0">
                <a:latin typeface="Georgia" panose="02040502050405020303" pitchFamily="18" charset="0"/>
              </a:rPr>
              <a:t>STC</a:t>
            </a:r>
            <a:r>
              <a:rPr lang="en-US" sz="2200" i="1" kern="0" baseline="-25000" dirty="0" err="1" smtClean="0">
                <a:latin typeface="Georgia" panose="02040502050405020303" pitchFamily="18" charset="0"/>
              </a:rPr>
              <a:t>noc</a:t>
            </a:r>
            <a:r>
              <a:rPr lang="en-US" sz="2200" i="1" kern="0" dirty="0" smtClean="0">
                <a:latin typeface="Georgia" panose="02040502050405020303" pitchFamily="18" charset="0"/>
              </a:rPr>
              <a:t>: </a:t>
            </a:r>
            <a:r>
              <a:rPr lang="en-US" sz="2200" kern="0" dirty="0" smtClean="0">
                <a:latin typeface="Georgia" panose="02040502050405020303" pitchFamily="18" charset="0"/>
              </a:rPr>
              <a:t>reduce interference with lower negative impact on performance</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Avoid throttling down the slowest application</a:t>
            </a:r>
            <a:endParaRPr lang="en-US" sz="2200" kern="0" dirty="0">
              <a:latin typeface="Georgia" panose="02040502050405020303" pitchFamily="18" charset="0"/>
            </a:endParaRPr>
          </a:p>
        </p:txBody>
      </p:sp>
    </p:spTree>
    <p:extLst>
      <p:ext uri="{BB962C8B-B14F-4D97-AF65-F5344CB8AC3E}">
        <p14:creationId xmlns:p14="http://schemas.microsoft.com/office/powerpoint/2010/main" val="1850687393"/>
      </p:ext>
    </p:extLst>
  </p:cSld>
  <p:clrMapOvr>
    <a:masterClrMapping/>
  </p:clrMapOvr>
  <mc:AlternateContent xmlns:mc="http://schemas.openxmlformats.org/markup-compatibility/2006" xmlns:p14="http://schemas.microsoft.com/office/powerpoint/2010/main">
    <mc:Choice Requires="p14">
      <p:transition spd="slow" p14:dur="2000" advTm="47963"/>
    </mc:Choice>
    <mc:Fallback xmlns="">
      <p:transition spd="slow" advTm="47963"/>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792162"/>
          </a:xfrm>
        </p:spPr>
        <p:txBody>
          <a:bodyPr/>
          <a:lstStyle/>
          <a:p>
            <a:r>
              <a:rPr lang="en-US" dirty="0" smtClean="0">
                <a:latin typeface="Georgia" panose="02040502050405020303" pitchFamily="18" charset="0"/>
              </a:rPr>
              <a:t>Methodology</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22702" y="6395720"/>
            <a:ext cx="457200" cy="457200"/>
          </a:xfrm>
        </p:spPr>
        <p:txBody>
          <a:bodyPr/>
          <a:lstStyle/>
          <a:p>
            <a:r>
              <a:rPr lang="en-US" dirty="0" smtClean="0"/>
              <a:t>12</a:t>
            </a:r>
            <a:endParaRPr lang="en-US" dirty="0"/>
          </a:p>
        </p:txBody>
      </p:sp>
      <p:sp>
        <p:nvSpPr>
          <p:cNvPr id="5" name="Content Placeholder 2"/>
          <p:cNvSpPr>
            <a:spLocks noGrp="1"/>
          </p:cNvSpPr>
          <p:nvPr>
            <p:ph sz="quarter" idx="1"/>
          </p:nvPr>
        </p:nvSpPr>
        <p:spPr>
          <a:xfrm>
            <a:off x="164502" y="1371600"/>
            <a:ext cx="8915400" cy="5257800"/>
          </a:xfrm>
        </p:spPr>
        <p:txBody>
          <a:bodyPr>
            <a:normAutofit lnSpcReduction="10000"/>
          </a:bodyPr>
          <a:lstStyle/>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solidFill>
                  <a:srgbClr val="000000"/>
                </a:solidFill>
                <a:latin typeface="Georgia" panose="02040502050405020303" pitchFamily="18" charset="0"/>
              </a:rPr>
              <a:t>Processor</a:t>
            </a:r>
            <a:r>
              <a:rPr lang="en-US" sz="2400" kern="0" dirty="0" smtClean="0">
                <a:solidFill>
                  <a:srgbClr val="000000"/>
                </a:solidFill>
                <a:latin typeface="Georgia" panose="02040502050405020303" pitchFamily="18" charset="0"/>
              </a:rPr>
              <a:t> </a:t>
            </a:r>
          </a:p>
          <a:p>
            <a:pPr marL="617220" lvl="1" indent="-342900" eaLnBrk="0" fontAlgn="base" hangingPunct="0">
              <a:lnSpc>
                <a:spcPct val="120000"/>
              </a:lnSpc>
              <a:spcBef>
                <a:spcPct val="20000"/>
              </a:spcBef>
              <a:spcAft>
                <a:spcPct val="0"/>
              </a:spcAft>
              <a:buClr>
                <a:srgbClr val="008000"/>
              </a:buClr>
              <a:buSzPct val="65000"/>
              <a:buFont typeface="Wingdings" panose="05000000000000000000" pitchFamily="2" charset="2"/>
              <a:buChar char="q"/>
            </a:pPr>
            <a:r>
              <a:rPr lang="en-US" sz="2200" kern="0" dirty="0" smtClean="0">
                <a:solidFill>
                  <a:srgbClr val="000000"/>
                </a:solidFill>
                <a:latin typeface="Georgia" panose="02040502050405020303" pitchFamily="18" charset="0"/>
              </a:rPr>
              <a:t>Out-of-order, ROB / instruction window = 128</a:t>
            </a:r>
            <a:endParaRPr lang="en-US" sz="2200" kern="0" dirty="0" smtClean="0">
              <a:solidFill>
                <a:srgbClr val="FF0000"/>
              </a:solidFill>
              <a:latin typeface="Georgia" panose="02040502050405020303" pitchFamily="18" charset="0"/>
            </a:endParaRPr>
          </a:p>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latin typeface="Georgia" panose="02040502050405020303" pitchFamily="18" charset="0"/>
              </a:rPr>
              <a:t>Caches</a:t>
            </a:r>
            <a:endParaRPr lang="en-US" sz="2200" b="1" kern="0" dirty="0" smtClean="0">
              <a:latin typeface="Georgia" panose="02040502050405020303" pitchFamily="18" charset="0"/>
            </a:endParaRP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L1: 64KB, 16 MSHRs</a:t>
            </a:r>
            <a:endParaRPr lang="en-US" sz="2200" kern="0" dirty="0">
              <a:latin typeface="Georgia" panose="02040502050405020303" pitchFamily="18" charset="0"/>
            </a:endParaRP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L2: perfect shared</a:t>
            </a:r>
          </a:p>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err="1" smtClean="0">
                <a:solidFill>
                  <a:srgbClr val="000000"/>
                </a:solidFill>
                <a:latin typeface="Georgia" panose="02040502050405020303" pitchFamily="18" charset="0"/>
              </a:rPr>
              <a:t>NoCs</a:t>
            </a:r>
            <a:endParaRPr lang="en-US" sz="2400" b="1" kern="0" dirty="0" smtClean="0">
              <a:solidFill>
                <a:srgbClr val="000000"/>
              </a:solidFill>
              <a:latin typeface="Georgia" panose="02040502050405020303" pitchFamily="18" charset="0"/>
            </a:endParaRP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Topology</a:t>
            </a:r>
            <a:r>
              <a:rPr lang="en-US" sz="2200" kern="0" dirty="0">
                <a:latin typeface="Georgia" panose="02040502050405020303" pitchFamily="18" charset="0"/>
              </a:rPr>
              <a:t>: </a:t>
            </a:r>
            <a:r>
              <a:rPr lang="en-US" sz="2200" kern="0" dirty="0" smtClean="0">
                <a:latin typeface="Georgia" panose="02040502050405020303" pitchFamily="18" charset="0"/>
              </a:rPr>
              <a:t>4×4 and 8×8 mesh</a:t>
            </a:r>
            <a:endParaRPr lang="en-US" sz="2200" kern="0" dirty="0">
              <a:latin typeface="Georgia" panose="02040502050405020303" pitchFamily="18" charset="0"/>
            </a:endParaRP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a:latin typeface="Georgia" panose="02040502050405020303" pitchFamily="18" charset="0"/>
              </a:rPr>
              <a:t>Router: conventional VC router with 8 VCs, 4 flits/VC</a:t>
            </a:r>
          </a:p>
          <a:p>
            <a:pPr marL="342900" lvl="0" indent="-342900" eaLnBrk="0" fontAlgn="base" hangingPunct="0">
              <a:lnSpc>
                <a:spcPct val="120000"/>
              </a:lnSpc>
              <a:spcBef>
                <a:spcPct val="20000"/>
              </a:spcBef>
              <a:spcAft>
                <a:spcPct val="0"/>
              </a:spcAft>
              <a:buClr>
                <a:srgbClr val="CC9900"/>
              </a:buClr>
              <a:buSzPct val="65000"/>
              <a:buFont typeface="Wingdings" pitchFamily="2" charset="2"/>
              <a:buChar char="n"/>
            </a:pPr>
            <a:r>
              <a:rPr lang="en-US" sz="2400" b="1" kern="0" dirty="0" smtClean="0">
                <a:solidFill>
                  <a:srgbClr val="000000"/>
                </a:solidFill>
                <a:latin typeface="Georgia" panose="02040502050405020303" pitchFamily="18" charset="0"/>
              </a:rPr>
              <a:t>Workloads: </a:t>
            </a:r>
            <a:r>
              <a:rPr lang="en-US" sz="2400" b="1" kern="0" dirty="0" err="1" smtClean="0">
                <a:solidFill>
                  <a:srgbClr val="000000"/>
                </a:solidFill>
                <a:latin typeface="Georgia" panose="02040502050405020303" pitchFamily="18" charset="0"/>
              </a:rPr>
              <a:t>multiprogrammed</a:t>
            </a:r>
            <a:r>
              <a:rPr lang="en-US" sz="2400" b="1" kern="0" dirty="0" smtClean="0">
                <a:solidFill>
                  <a:srgbClr val="000000"/>
                </a:solidFill>
                <a:latin typeface="Georgia" panose="02040502050405020303" pitchFamily="18" charset="0"/>
              </a:rPr>
              <a:t> SPEC CPU2006</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90 randomly-chosen workloads</a:t>
            </a:r>
          </a:p>
          <a:p>
            <a:pPr marL="669925" lvl="1" indent="-325438" eaLnBrk="0" fontAlgn="base" hangingPunct="0">
              <a:lnSpc>
                <a:spcPct val="120000"/>
              </a:lnSpc>
              <a:spcBef>
                <a:spcPct val="20000"/>
              </a:spcBef>
              <a:spcAft>
                <a:spcPct val="0"/>
              </a:spcAft>
              <a:buClr>
                <a:srgbClr val="3B812F"/>
              </a:buClr>
              <a:buSzPct val="60000"/>
              <a:buFont typeface="Wingdings" pitchFamily="2" charset="2"/>
              <a:buChar char="q"/>
            </a:pPr>
            <a:r>
              <a:rPr lang="en-US" sz="2200" kern="0" dirty="0" smtClean="0">
                <a:latin typeface="Georgia" panose="02040502050405020303" pitchFamily="18" charset="0"/>
              </a:rPr>
              <a:t>Categorized by network intensity (i.e., MPKI)</a:t>
            </a:r>
            <a:endParaRPr lang="en-US" sz="2200" kern="0" dirty="0">
              <a:latin typeface="Georgia" panose="02040502050405020303" pitchFamily="18" charset="0"/>
            </a:endParaRPr>
          </a:p>
        </p:txBody>
      </p:sp>
    </p:spTree>
    <p:extLst>
      <p:ext uri="{BB962C8B-B14F-4D97-AF65-F5344CB8AC3E}">
        <p14:creationId xmlns:p14="http://schemas.microsoft.com/office/powerpoint/2010/main" val="3612329601"/>
      </p:ext>
    </p:extLst>
  </p:cSld>
  <p:clrMapOvr>
    <a:masterClrMapping/>
  </p:clrMapOvr>
  <mc:AlternateContent xmlns:mc="http://schemas.openxmlformats.org/markup-compatibility/2006" xmlns:p14="http://schemas.microsoft.com/office/powerpoint/2010/main">
    <mc:Choice Requires="p14">
      <p:transition spd="slow" p14:dur="2000" advTm="20359"/>
    </mc:Choice>
    <mc:Fallback xmlns="">
      <p:transition spd="slow" advTm="20359"/>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304800"/>
            <a:ext cx="8153400" cy="639762"/>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solidFill>
                  <a:srgbClr val="008000"/>
                </a:solidFill>
                <a:latin typeface="Georgia" panose="02040502050405020303" pitchFamily="18" charset="0"/>
                <a:ea typeface="Tahoma" panose="020B0604030504040204" pitchFamily="34" charset="0"/>
                <a:cs typeface="Tahoma" panose="020B0604030504040204" pitchFamily="34" charset="0"/>
              </a:rPr>
              <a:t>NAS is Accurate</a:t>
            </a:r>
            <a:endParaRPr lang="en-US" sz="3200" b="1" dirty="0">
              <a:solidFill>
                <a:srgbClr val="008000"/>
              </a:solidFill>
              <a:latin typeface="Georgia" panose="02040502050405020303" pitchFamily="18" charset="0"/>
              <a:ea typeface="Tahoma" panose="020B0604030504040204" pitchFamily="34" charset="0"/>
              <a:cs typeface="Tahoma" panose="020B0604030504040204" pitchFamily="34" charset="0"/>
            </a:endParaRPr>
          </a:p>
        </p:txBody>
      </p:sp>
      <p:cxnSp>
        <p:nvCxnSpPr>
          <p:cNvPr id="6" name="Straight Connector 5"/>
          <p:cNvCxnSpPr/>
          <p:nvPr/>
        </p:nvCxnSpPr>
        <p:spPr>
          <a:xfrm>
            <a:off x="228600" y="944562"/>
            <a:ext cx="8763000" cy="0"/>
          </a:xfrm>
          <a:prstGeom prst="line">
            <a:avLst/>
          </a:prstGeom>
          <a:ln w="22225">
            <a:solidFill>
              <a:srgbClr val="A68520"/>
            </a:solidFill>
          </a:ln>
        </p:spPr>
        <p:style>
          <a:lnRef idx="1">
            <a:schemeClr val="accent1"/>
          </a:lnRef>
          <a:fillRef idx="0">
            <a:schemeClr val="accent1"/>
          </a:fillRef>
          <a:effectRef idx="0">
            <a:schemeClr val="accent1"/>
          </a:effectRef>
          <a:fontRef idx="minor">
            <a:schemeClr val="tx1"/>
          </a:fontRef>
        </p:style>
      </p:cxnSp>
      <p:graphicFrame>
        <p:nvGraphicFramePr>
          <p:cNvPr id="33" name="Chart 32"/>
          <p:cNvGraphicFramePr>
            <a:graphicFrameLocks/>
          </p:cNvGraphicFramePr>
          <p:nvPr>
            <p:extLst>
              <p:ext uri="{D42A27DB-BD31-4B8C-83A1-F6EECF244321}">
                <p14:modId xmlns:p14="http://schemas.microsoft.com/office/powerpoint/2010/main" val="4079665416"/>
              </p:ext>
            </p:extLst>
          </p:nvPr>
        </p:nvGraphicFramePr>
        <p:xfrm>
          <a:off x="256903" y="1009692"/>
          <a:ext cx="8581480" cy="3184197"/>
        </p:xfrm>
        <a:graphic>
          <a:graphicData uri="http://schemas.openxmlformats.org/drawingml/2006/chart">
            <c:chart xmlns:c="http://schemas.openxmlformats.org/drawingml/2006/chart" xmlns:r="http://schemas.openxmlformats.org/officeDocument/2006/relationships" r:id="rId4"/>
          </a:graphicData>
        </a:graphic>
      </p:graphicFrame>
      <p:sp>
        <p:nvSpPr>
          <p:cNvPr id="40" name="TextBox 39"/>
          <p:cNvSpPr txBox="1"/>
          <p:nvPr/>
        </p:nvSpPr>
        <p:spPr>
          <a:xfrm>
            <a:off x="8427364" y="1128150"/>
            <a:ext cx="524503" cy="276999"/>
          </a:xfrm>
          <a:prstGeom prst="rect">
            <a:avLst/>
          </a:prstGeom>
          <a:noFill/>
        </p:spPr>
        <p:txBody>
          <a:bodyPr wrap="none" rtlCol="0">
            <a:spAutoFit/>
          </a:bodyPr>
          <a:lstStyle/>
          <a:p>
            <a:r>
              <a:rPr lang="en-US" sz="1200" dirty="0" smtClean="0">
                <a:solidFill>
                  <a:srgbClr val="0000FF"/>
                </a:solidFill>
                <a:latin typeface="Georgia" panose="02040502050405020303" pitchFamily="18" charset="0"/>
                <a:cs typeface="Times New Roman" panose="02020603050405020304" pitchFamily="18" charset="0"/>
              </a:rPr>
              <a:t>4.2%</a:t>
            </a:r>
            <a:endParaRPr lang="en-US" sz="1200" dirty="0">
              <a:solidFill>
                <a:srgbClr val="0000FF"/>
              </a:solidFill>
              <a:latin typeface="Georgia" panose="02040502050405020303" pitchFamily="18" charset="0"/>
              <a:cs typeface="Times New Roman" panose="02020603050405020304" pitchFamily="18" charset="0"/>
            </a:endParaRPr>
          </a:p>
        </p:txBody>
      </p:sp>
      <p:sp>
        <p:nvSpPr>
          <p:cNvPr id="41" name="TextBox 40"/>
          <p:cNvSpPr txBox="1"/>
          <p:nvPr/>
        </p:nvSpPr>
        <p:spPr>
          <a:xfrm>
            <a:off x="7992118" y="1144038"/>
            <a:ext cx="524503" cy="276999"/>
          </a:xfrm>
          <a:prstGeom prst="rect">
            <a:avLst/>
          </a:prstGeom>
          <a:noFill/>
        </p:spPr>
        <p:txBody>
          <a:bodyPr wrap="none" rtlCol="0">
            <a:spAutoFit/>
          </a:bodyPr>
          <a:lstStyle/>
          <a:p>
            <a:r>
              <a:rPr lang="en-US" sz="1200" dirty="0" smtClean="0">
                <a:solidFill>
                  <a:srgbClr val="0000FF"/>
                </a:solidFill>
                <a:latin typeface="Georgia" panose="02040502050405020303" pitchFamily="18" charset="0"/>
                <a:cs typeface="Times New Roman" panose="02020603050405020304" pitchFamily="18" charset="0"/>
              </a:rPr>
              <a:t>2.6%</a:t>
            </a:r>
          </a:p>
        </p:txBody>
      </p:sp>
      <p:cxnSp>
        <p:nvCxnSpPr>
          <p:cNvPr id="42" name="Straight Arrow Connector 41"/>
          <p:cNvCxnSpPr>
            <a:endCxn id="41" idx="2"/>
          </p:cNvCxnSpPr>
          <p:nvPr/>
        </p:nvCxnSpPr>
        <p:spPr>
          <a:xfrm flipH="1" flipV="1">
            <a:off x="8254370" y="1421037"/>
            <a:ext cx="212115" cy="1334400"/>
          </a:xfrm>
          <a:prstGeom prst="straightConnector1">
            <a:avLst/>
          </a:prstGeom>
          <a:ln w="22225">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8612283" y="1463040"/>
            <a:ext cx="9203" cy="1138750"/>
          </a:xfrm>
          <a:prstGeom prst="straightConnector1">
            <a:avLst/>
          </a:prstGeom>
          <a:ln w="22225">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638801" y="1112185"/>
            <a:ext cx="1524000" cy="276999"/>
          </a:xfrm>
          <a:prstGeom prst="rect">
            <a:avLst/>
          </a:prstGeom>
          <a:noFill/>
        </p:spPr>
        <p:txBody>
          <a:bodyPr wrap="square" rtlCol="0">
            <a:spAutoFit/>
          </a:bodyPr>
          <a:lstStyle/>
          <a:p>
            <a:r>
              <a:rPr lang="en-US" sz="1200" dirty="0" smtClean="0">
                <a:solidFill>
                  <a:srgbClr val="0000FF"/>
                </a:solidFill>
                <a:latin typeface="Georgia" panose="02040502050405020303" pitchFamily="18" charset="0"/>
              </a:rPr>
              <a:t>Network saturation</a:t>
            </a:r>
            <a:endParaRPr lang="en-US" sz="1200" dirty="0">
              <a:solidFill>
                <a:srgbClr val="0000FF"/>
              </a:solidFill>
              <a:latin typeface="Georgia" panose="02040502050405020303" pitchFamily="18" charset="0"/>
            </a:endParaRPr>
          </a:p>
        </p:txBody>
      </p:sp>
      <p:cxnSp>
        <p:nvCxnSpPr>
          <p:cNvPr id="72" name="Straight Arrow Connector 71"/>
          <p:cNvCxnSpPr/>
          <p:nvPr/>
        </p:nvCxnSpPr>
        <p:spPr>
          <a:xfrm flipH="1" flipV="1">
            <a:off x="6933427" y="1389183"/>
            <a:ext cx="381772" cy="218615"/>
          </a:xfrm>
          <a:prstGeom prst="straightConnector1">
            <a:avLst/>
          </a:prstGeom>
          <a:ln w="22225">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683139" y="4206693"/>
            <a:ext cx="8092561" cy="1477328"/>
          </a:xfrm>
          <a:prstGeom prst="rect">
            <a:avLst/>
          </a:prstGeom>
          <a:noFill/>
        </p:spPr>
        <p:txBody>
          <a:bodyPr wrap="square" rtlCol="0">
            <a:spAutoFit/>
          </a:bodyPr>
          <a:lstStyle/>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Slowdown estimation error: 4.2% (2.6%) for 8×8 (4×4)</a:t>
            </a:r>
          </a:p>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Low estimated slowdown error consistently</a:t>
            </a:r>
          </a:p>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Good scalability</a:t>
            </a:r>
          </a:p>
        </p:txBody>
      </p:sp>
      <p:sp>
        <p:nvSpPr>
          <p:cNvPr id="23" name="TextBox 22"/>
          <p:cNvSpPr txBox="1"/>
          <p:nvPr/>
        </p:nvSpPr>
        <p:spPr>
          <a:xfrm>
            <a:off x="0" y="4867092"/>
            <a:ext cx="9144000" cy="950133"/>
          </a:xfrm>
          <a:prstGeom prst="rect">
            <a:avLst/>
          </a:prstGeom>
          <a:solidFill>
            <a:srgbClr val="0000FF"/>
          </a:solidFill>
          <a:ln>
            <a:solidFill>
              <a:schemeClr val="bg1"/>
            </a:solidFill>
          </a:ln>
        </p:spPr>
        <p:txBody>
          <a:bodyPr wrap="square" lIns="0" tIns="0" rIns="0" bIns="0" rtlCol="0" anchor="ctr" anchorCtr="1">
            <a:noAutofit/>
          </a:bodyPr>
          <a:lstStyle/>
          <a:p>
            <a:pPr algn="ctr">
              <a:spcAft>
                <a:spcPts val="600"/>
              </a:spcAft>
              <a:buClr>
                <a:srgbClr val="946A32"/>
              </a:buClr>
            </a:pPr>
            <a:r>
              <a:rPr lang="en-US" sz="2400" b="1" i="1" dirty="0">
                <a:solidFill>
                  <a:schemeClr val="bg1"/>
                </a:solidFill>
                <a:latin typeface="Georgia" panose="02040502050405020303" pitchFamily="18" charset="0"/>
                <a:cs typeface="Times New Roman" panose="02020603050405020304" pitchFamily="18" charset="0"/>
              </a:rPr>
              <a:t>NAS is highly accurate and scalable</a:t>
            </a:r>
            <a:endParaRPr lang="en-US" sz="2400" b="1" i="1" dirty="0" smtClean="0">
              <a:solidFill>
                <a:schemeClr val="bg1"/>
              </a:solidFill>
              <a:latin typeface="Georgia" panose="02040502050405020303" pitchFamily="18" charset="0"/>
              <a:cs typeface="Times New Roman" panose="02020603050405020304" pitchFamily="18" charset="0"/>
            </a:endParaRPr>
          </a:p>
        </p:txBody>
      </p:sp>
      <p:sp>
        <p:nvSpPr>
          <p:cNvPr id="13" name="Slide Number Placeholder 2"/>
          <p:cNvSpPr>
            <a:spLocks noGrp="1"/>
          </p:cNvSpPr>
          <p:nvPr>
            <p:ph type="sldNum" sz="quarter" idx="12"/>
          </p:nvPr>
        </p:nvSpPr>
        <p:spPr>
          <a:xfrm>
            <a:off x="8684941" y="6400800"/>
            <a:ext cx="457200" cy="457200"/>
          </a:xfrm>
          <a:noFill/>
        </p:spPr>
        <p:txBody>
          <a:bodyPr/>
          <a:lstStyle/>
          <a:p>
            <a:r>
              <a:rPr lang="en-US" dirty="0" smtClean="0">
                <a:solidFill>
                  <a:schemeClr val="tx1"/>
                </a:solidFill>
              </a:rPr>
              <a:t>13</a:t>
            </a:r>
            <a:endParaRPr lang="en-US" dirty="0">
              <a:solidFill>
                <a:schemeClr val="tx1"/>
              </a:solidFill>
            </a:endParaRPr>
          </a:p>
        </p:txBody>
      </p:sp>
    </p:spTree>
    <p:custDataLst>
      <p:tags r:id="rId1"/>
    </p:custDataLst>
    <p:extLst>
      <p:ext uri="{BB962C8B-B14F-4D97-AF65-F5344CB8AC3E}">
        <p14:creationId xmlns:p14="http://schemas.microsoft.com/office/powerpoint/2010/main" val="150549237"/>
      </p:ext>
    </p:extLst>
  </p:cSld>
  <p:clrMapOvr>
    <a:masterClrMapping/>
  </p:clrMapOvr>
  <mc:AlternateContent xmlns:mc="http://schemas.openxmlformats.org/markup-compatibility/2006" xmlns:p14="http://schemas.microsoft.com/office/powerpoint/2010/main">
    <mc:Choice Requires="p14">
      <p:transition spd="slow" p14:dur="2000" advTm="60546"/>
    </mc:Choice>
    <mc:Fallback xmlns="">
      <p:transition spd="slow" advTm="605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par>
                                <p:cTn id="11" presetID="10"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par>
                                <p:cTn id="14" presetID="10" presetClass="entr" presetSubtype="0" fill="hold"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fade">
                                      <p:cBhvr>
                                        <p:cTn id="16" dur="500"/>
                                        <p:tgtEl>
                                          <p:spTgt spid="4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500"/>
                                        <p:tgtEl>
                                          <p:spTgt spid="7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500"/>
                                        <p:tgtEl>
                                          <p:spTgt spid="4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6" grpId="0"/>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latin typeface="Georgia" panose="02040502050405020303" pitchFamily="18" charset="0"/>
              </a:rPr>
              <a:t>FAST Improves Performance </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400800"/>
            <a:ext cx="457200" cy="457200"/>
          </a:xfrm>
        </p:spPr>
        <p:txBody>
          <a:bodyPr/>
          <a:lstStyle/>
          <a:p>
            <a:r>
              <a:rPr lang="en-US" dirty="0" smtClean="0">
                <a:latin typeface="Georgia" panose="02040502050405020303" pitchFamily="18" charset="0"/>
              </a:rPr>
              <a:t>14</a:t>
            </a:r>
            <a:endParaRPr lang="en-US" dirty="0">
              <a:latin typeface="Georgia" panose="02040502050405020303" pitchFamily="18" charset="0"/>
            </a:endParaRPr>
          </a:p>
        </p:txBody>
      </p:sp>
      <p:sp>
        <p:nvSpPr>
          <p:cNvPr id="18" name="TextBox 17"/>
          <p:cNvSpPr txBox="1"/>
          <p:nvPr/>
        </p:nvSpPr>
        <p:spPr>
          <a:xfrm>
            <a:off x="1316793" y="4295026"/>
            <a:ext cx="2609924" cy="369332"/>
          </a:xfrm>
          <a:prstGeom prst="rect">
            <a:avLst/>
          </a:prstGeom>
          <a:noFill/>
        </p:spPr>
        <p:txBody>
          <a:bodyPr wrap="square" rtlCol="0">
            <a:spAutoFit/>
          </a:bodyPr>
          <a:lstStyle/>
          <a:p>
            <a:pPr algn="ctr"/>
            <a:r>
              <a:rPr lang="en-US" dirty="0" smtClean="0">
                <a:latin typeface="Georgia" panose="02040502050405020303" pitchFamily="18" charset="0"/>
              </a:rPr>
              <a:t>(a) Mixed workloads</a:t>
            </a:r>
            <a:endParaRPr lang="en-US" dirty="0">
              <a:latin typeface="Georgia" panose="02040502050405020303" pitchFamily="18" charset="0"/>
            </a:endParaRPr>
          </a:p>
        </p:txBody>
      </p:sp>
      <p:sp>
        <p:nvSpPr>
          <p:cNvPr id="19" name="TextBox 18"/>
          <p:cNvSpPr txBox="1"/>
          <p:nvPr/>
        </p:nvSpPr>
        <p:spPr>
          <a:xfrm>
            <a:off x="5949890" y="4288741"/>
            <a:ext cx="2299027" cy="369332"/>
          </a:xfrm>
          <a:prstGeom prst="rect">
            <a:avLst/>
          </a:prstGeom>
          <a:noFill/>
        </p:spPr>
        <p:txBody>
          <a:bodyPr wrap="none" rtlCol="0">
            <a:spAutoFit/>
          </a:bodyPr>
          <a:lstStyle/>
          <a:p>
            <a:r>
              <a:rPr lang="en-US" dirty="0" smtClean="0">
                <a:latin typeface="Georgia" panose="02040502050405020303" pitchFamily="18" charset="0"/>
              </a:rPr>
              <a:t>(b) Heavy workloads</a:t>
            </a:r>
            <a:endParaRPr lang="en-US" dirty="0">
              <a:latin typeface="Georgia" panose="02040502050405020303" pitchFamily="18" charset="0"/>
            </a:endParaRPr>
          </a:p>
        </p:txBody>
      </p:sp>
      <p:sp>
        <p:nvSpPr>
          <p:cNvPr id="46" name="TextBox 45"/>
          <p:cNvSpPr txBox="1"/>
          <p:nvPr/>
        </p:nvSpPr>
        <p:spPr>
          <a:xfrm>
            <a:off x="482600" y="4837382"/>
            <a:ext cx="8092561" cy="1200329"/>
          </a:xfrm>
          <a:prstGeom prst="rect">
            <a:avLst/>
          </a:prstGeom>
          <a:noFill/>
        </p:spPr>
        <p:txBody>
          <a:bodyPr wrap="square" rtlCol="0">
            <a:spAutoFit/>
          </a:bodyPr>
          <a:lstStyle/>
          <a:p>
            <a:pPr marL="342900" indent="-342900">
              <a:lnSpc>
                <a:spcPct val="150000"/>
              </a:lnSpc>
              <a:buClr>
                <a:srgbClr val="CC9900"/>
              </a:buClr>
              <a:buSzPct val="65000"/>
              <a:buFont typeface="Wingdings" panose="05000000000000000000" pitchFamily="2" charset="2"/>
              <a:buChar char=""/>
            </a:pPr>
            <a:r>
              <a:rPr lang="en-US" sz="1600" dirty="0" smtClean="0">
                <a:latin typeface="Georgia" panose="02040502050405020303" pitchFamily="18" charset="0"/>
                <a:cs typeface="Times New Roman" panose="02020603050405020304" pitchFamily="18" charset="0"/>
              </a:rPr>
              <a:t>FAST </a:t>
            </a:r>
            <a:r>
              <a:rPr lang="en-US" sz="1600" dirty="0">
                <a:latin typeface="Georgia" panose="02040502050405020303" pitchFamily="18" charset="0"/>
                <a:cs typeface="Times New Roman" panose="02020603050405020304" pitchFamily="18" charset="0"/>
              </a:rPr>
              <a:t>has better performance than </a:t>
            </a:r>
            <a:r>
              <a:rPr lang="en-US" sz="1600" dirty="0" smtClean="0">
                <a:latin typeface="Georgia" panose="02040502050405020303" pitchFamily="18" charset="0"/>
                <a:cs typeface="Times New Roman" panose="02020603050405020304" pitchFamily="18" charset="0"/>
              </a:rPr>
              <a:t>both HAT </a:t>
            </a:r>
            <a:r>
              <a:rPr lang="en-US" sz="1600" dirty="0">
                <a:latin typeface="Georgia" panose="02040502050405020303" pitchFamily="18" charset="0"/>
                <a:cs typeface="Times New Roman" panose="02020603050405020304" pitchFamily="18" charset="0"/>
              </a:rPr>
              <a:t>and </a:t>
            </a:r>
            <a:r>
              <a:rPr lang="en-US" sz="1600" dirty="0" err="1" smtClean="0">
                <a:latin typeface="Georgia" panose="02040502050405020303" pitchFamily="18" charset="0"/>
                <a:cs typeface="Times New Roman" panose="02020603050405020304" pitchFamily="18" charset="0"/>
              </a:rPr>
              <a:t>NoST</a:t>
            </a:r>
            <a:endParaRPr lang="en-US" sz="1600" dirty="0" smtClean="0">
              <a:latin typeface="Georgia" panose="02040502050405020303" pitchFamily="18" charset="0"/>
              <a:cs typeface="Times New Roman" panose="02020603050405020304" pitchFamily="18" charset="0"/>
            </a:endParaRPr>
          </a:p>
          <a:p>
            <a:pPr marL="800100" lvl="1" indent="-342900">
              <a:lnSpc>
                <a:spcPct val="150000"/>
              </a:lnSpc>
              <a:buClr>
                <a:srgbClr val="70AD47"/>
              </a:buClr>
              <a:buSzPct val="65000"/>
              <a:buFont typeface="Wingdings" panose="05000000000000000000" pitchFamily="2" charset="2"/>
              <a:buChar char="q"/>
            </a:pPr>
            <a:r>
              <a:rPr lang="en-US" sz="1600" dirty="0" smtClean="0">
                <a:latin typeface="Georgia" panose="02040502050405020303" pitchFamily="18" charset="0"/>
                <a:cs typeface="Times New Roman" panose="02020603050405020304" pitchFamily="18" charset="0"/>
              </a:rPr>
              <a:t>Inter-application interference is reduced</a:t>
            </a:r>
          </a:p>
          <a:p>
            <a:pPr marL="800100" lvl="1" indent="-342900">
              <a:lnSpc>
                <a:spcPct val="150000"/>
              </a:lnSpc>
              <a:buClr>
                <a:srgbClr val="70AD47"/>
              </a:buClr>
              <a:buSzPct val="65000"/>
              <a:buFont typeface="Wingdings" panose="05000000000000000000" pitchFamily="2" charset="2"/>
              <a:buChar char="q"/>
            </a:pPr>
            <a:r>
              <a:rPr lang="en-US" sz="1600" dirty="0" smtClean="0">
                <a:latin typeface="Georgia" panose="02040502050405020303" pitchFamily="18" charset="0"/>
                <a:cs typeface="Times New Roman" panose="02020603050405020304" pitchFamily="18" charset="0"/>
              </a:rPr>
              <a:t>Only throttles applications with low negative impact (i.e., lower </a:t>
            </a:r>
            <a:r>
              <a:rPr lang="en-US" sz="1600" i="1" dirty="0" err="1" smtClean="0">
                <a:latin typeface="Georgia" panose="02040502050405020303" pitchFamily="18" charset="0"/>
                <a:cs typeface="Times New Roman" panose="02020603050405020304" pitchFamily="18" charset="0"/>
              </a:rPr>
              <a:t>STC</a:t>
            </a:r>
            <a:r>
              <a:rPr lang="en-US" sz="1600" i="1" baseline="-25000" dirty="0" err="1" smtClean="0">
                <a:latin typeface="Georgia" panose="02040502050405020303" pitchFamily="18" charset="0"/>
                <a:cs typeface="Times New Roman" panose="02020603050405020304" pitchFamily="18" charset="0"/>
              </a:rPr>
              <a:t>noc</a:t>
            </a:r>
            <a:r>
              <a:rPr lang="en-US" sz="1600" dirty="0" smtClean="0">
                <a:latin typeface="Georgia" panose="02040502050405020303" pitchFamily="18" charset="0"/>
                <a:cs typeface="Times New Roman" panose="02020603050405020304" pitchFamily="18" charset="0"/>
              </a:rPr>
              <a:t>)</a:t>
            </a:r>
          </a:p>
        </p:txBody>
      </p:sp>
      <p:graphicFrame>
        <p:nvGraphicFramePr>
          <p:cNvPr id="7" name="Chart 6"/>
          <p:cNvGraphicFramePr>
            <a:graphicFrameLocks/>
          </p:cNvGraphicFramePr>
          <p:nvPr>
            <p:extLst>
              <p:ext uri="{D42A27DB-BD31-4B8C-83A1-F6EECF244321}">
                <p14:modId xmlns:p14="http://schemas.microsoft.com/office/powerpoint/2010/main" val="4109416294"/>
              </p:ext>
            </p:extLst>
          </p:nvPr>
        </p:nvGraphicFramePr>
        <p:xfrm>
          <a:off x="304800" y="1524000"/>
          <a:ext cx="4008654" cy="259800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a:graphicFrameLocks/>
          </p:cNvGraphicFramePr>
          <p:nvPr>
            <p:extLst>
              <p:ext uri="{D42A27DB-BD31-4B8C-83A1-F6EECF244321}">
                <p14:modId xmlns:p14="http://schemas.microsoft.com/office/powerpoint/2010/main" val="3710299568"/>
              </p:ext>
            </p:extLst>
          </p:nvPr>
        </p:nvGraphicFramePr>
        <p:xfrm>
          <a:off x="4323614" y="1524000"/>
          <a:ext cx="4264171" cy="2654845"/>
        </p:xfrm>
        <a:graphic>
          <a:graphicData uri="http://schemas.openxmlformats.org/drawingml/2006/chart">
            <c:chart xmlns:c="http://schemas.openxmlformats.org/drawingml/2006/chart" xmlns:r="http://schemas.openxmlformats.org/officeDocument/2006/relationships" r:id="rId5"/>
          </a:graphicData>
        </a:graphic>
      </p:graphicFrame>
      <p:sp>
        <p:nvSpPr>
          <p:cNvPr id="39" name="TextBox 38"/>
          <p:cNvSpPr txBox="1"/>
          <p:nvPr/>
        </p:nvSpPr>
        <p:spPr>
          <a:xfrm>
            <a:off x="7772400" y="1807580"/>
            <a:ext cx="747320" cy="307777"/>
          </a:xfrm>
          <a:prstGeom prst="rect">
            <a:avLst/>
          </a:prstGeom>
          <a:noFill/>
        </p:spPr>
        <p:txBody>
          <a:bodyPr wrap="none" rtlCol="0">
            <a:spAutoFit/>
          </a:bodyPr>
          <a:lstStyle/>
          <a:p>
            <a:r>
              <a:rPr lang="en-US" sz="1400" b="1" dirty="0" smtClean="0">
                <a:solidFill>
                  <a:srgbClr val="0000FF"/>
                </a:solidFill>
                <a:latin typeface="Georgia" panose="02040502050405020303" pitchFamily="18" charset="0"/>
                <a:cs typeface="Times New Roman" panose="02020603050405020304" pitchFamily="18" charset="0"/>
              </a:rPr>
              <a:t>+5.2%</a:t>
            </a:r>
            <a:endParaRPr lang="en-US" sz="1400" b="1" dirty="0">
              <a:solidFill>
                <a:srgbClr val="0000FF"/>
              </a:solidFill>
              <a:latin typeface="Georgia" panose="02040502050405020303" pitchFamily="18" charset="0"/>
              <a:cs typeface="Times New Roman" panose="02020603050405020304" pitchFamily="18" charset="0"/>
            </a:endParaRPr>
          </a:p>
        </p:txBody>
      </p:sp>
      <p:sp>
        <p:nvSpPr>
          <p:cNvPr id="40" name="TextBox 39"/>
          <p:cNvSpPr txBox="1"/>
          <p:nvPr/>
        </p:nvSpPr>
        <p:spPr>
          <a:xfrm>
            <a:off x="3508229" y="1807580"/>
            <a:ext cx="761747" cy="307777"/>
          </a:xfrm>
          <a:prstGeom prst="rect">
            <a:avLst/>
          </a:prstGeom>
          <a:noFill/>
        </p:spPr>
        <p:txBody>
          <a:bodyPr wrap="none" rtlCol="0">
            <a:spAutoFit/>
          </a:bodyPr>
          <a:lstStyle/>
          <a:p>
            <a:r>
              <a:rPr lang="en-US" sz="1400" b="1" dirty="0" smtClean="0">
                <a:solidFill>
                  <a:srgbClr val="0000FF"/>
                </a:solidFill>
                <a:latin typeface="Georgia" panose="02040502050405020303" pitchFamily="18" charset="0"/>
                <a:cs typeface="Times New Roman" panose="02020603050405020304" pitchFamily="18" charset="0"/>
              </a:rPr>
              <a:t>+5.0%</a:t>
            </a:r>
            <a:endParaRPr lang="en-US" sz="1400" b="1" dirty="0">
              <a:solidFill>
                <a:srgbClr val="0000FF"/>
              </a:solidFill>
              <a:latin typeface="Georgia" panose="02040502050405020303"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48445953"/>
      </p:ext>
    </p:extLst>
  </p:cSld>
  <p:clrMapOvr>
    <a:masterClrMapping/>
  </p:clrMapOvr>
  <mc:AlternateContent xmlns:mc="http://schemas.openxmlformats.org/markup-compatibility/2006" xmlns:p14="http://schemas.microsoft.com/office/powerpoint/2010/main">
    <mc:Choice Requires="p14">
      <p:transition spd="slow" p14:dur="2000" advTm="56189"/>
    </mc:Choice>
    <mc:Fallback xmlns="">
      <p:transition spd="slow" advTm="561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ext uri="{D42A27DB-BD31-4B8C-83A1-F6EECF244321}">
                <p14:modId xmlns:p14="http://schemas.microsoft.com/office/powerpoint/2010/main" val="1360686138"/>
              </p:ext>
            </p:extLst>
          </p:nvPr>
        </p:nvGraphicFramePr>
        <p:xfrm>
          <a:off x="4412639" y="1444744"/>
          <a:ext cx="4274161" cy="26379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3799467203"/>
              </p:ext>
            </p:extLst>
          </p:nvPr>
        </p:nvGraphicFramePr>
        <p:xfrm>
          <a:off x="76200" y="1457955"/>
          <a:ext cx="4423358" cy="2624743"/>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a:xfrm>
            <a:off x="457200" y="274638"/>
            <a:ext cx="8229600" cy="792162"/>
          </a:xfrm>
        </p:spPr>
        <p:txBody>
          <a:bodyPr>
            <a:normAutofit/>
          </a:bodyPr>
          <a:lstStyle/>
          <a:p>
            <a:r>
              <a:rPr lang="en-US" dirty="0" smtClean="0">
                <a:latin typeface="Georgia" panose="02040502050405020303" pitchFamily="18" charset="0"/>
              </a:rPr>
              <a:t>FAST Reduces Unfairness</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395720"/>
            <a:ext cx="457200" cy="457200"/>
          </a:xfrm>
        </p:spPr>
        <p:txBody>
          <a:bodyPr/>
          <a:lstStyle/>
          <a:p>
            <a:r>
              <a:rPr lang="en-US" dirty="0" smtClean="0">
                <a:latin typeface="Georgia" panose="02040502050405020303" pitchFamily="18" charset="0"/>
              </a:rPr>
              <a:t>15</a:t>
            </a:r>
            <a:endParaRPr lang="en-US" dirty="0">
              <a:latin typeface="Georgia" panose="02040502050405020303" pitchFamily="18" charset="0"/>
            </a:endParaRPr>
          </a:p>
        </p:txBody>
      </p:sp>
      <p:sp>
        <p:nvSpPr>
          <p:cNvPr id="41" name="TextBox 40"/>
          <p:cNvSpPr txBox="1"/>
          <p:nvPr/>
        </p:nvSpPr>
        <p:spPr>
          <a:xfrm>
            <a:off x="3673262" y="2354384"/>
            <a:ext cx="729687" cy="307777"/>
          </a:xfrm>
          <a:prstGeom prst="rect">
            <a:avLst/>
          </a:prstGeom>
          <a:noFill/>
        </p:spPr>
        <p:txBody>
          <a:bodyPr wrap="none" rtlCol="0">
            <a:spAutoFit/>
          </a:bodyPr>
          <a:lstStyle/>
          <a:p>
            <a:r>
              <a:rPr lang="en-US" sz="1400" b="1" dirty="0" smtClean="0">
                <a:solidFill>
                  <a:srgbClr val="0000FF"/>
                </a:solidFill>
                <a:latin typeface="Georgia" panose="02040502050405020303" pitchFamily="18" charset="0"/>
                <a:cs typeface="Times New Roman" panose="02020603050405020304" pitchFamily="18" charset="0"/>
              </a:rPr>
              <a:t>- 4.7%</a:t>
            </a:r>
            <a:endParaRPr lang="en-US" sz="1400" b="1" dirty="0">
              <a:solidFill>
                <a:srgbClr val="0000FF"/>
              </a:solidFill>
              <a:latin typeface="Georgia" panose="02040502050405020303" pitchFamily="18" charset="0"/>
              <a:cs typeface="Times New Roman" panose="02020603050405020304" pitchFamily="18" charset="0"/>
            </a:endParaRPr>
          </a:p>
        </p:txBody>
      </p:sp>
      <p:sp>
        <p:nvSpPr>
          <p:cNvPr id="42" name="TextBox 41"/>
          <p:cNvSpPr txBox="1"/>
          <p:nvPr/>
        </p:nvSpPr>
        <p:spPr>
          <a:xfrm>
            <a:off x="7930627" y="2662161"/>
            <a:ext cx="692818" cy="307777"/>
          </a:xfrm>
          <a:prstGeom prst="rect">
            <a:avLst/>
          </a:prstGeom>
          <a:noFill/>
        </p:spPr>
        <p:txBody>
          <a:bodyPr wrap="none" rtlCol="0">
            <a:spAutoFit/>
          </a:bodyPr>
          <a:lstStyle/>
          <a:p>
            <a:r>
              <a:rPr lang="en-US" sz="1400" b="1" dirty="0" smtClean="0">
                <a:solidFill>
                  <a:srgbClr val="0000FF"/>
                </a:solidFill>
                <a:latin typeface="Georgia" panose="02040502050405020303" pitchFamily="18" charset="0"/>
                <a:cs typeface="Times New Roman" panose="02020603050405020304" pitchFamily="18" charset="0"/>
              </a:rPr>
              <a:t>-9.5%</a:t>
            </a:r>
            <a:endParaRPr lang="en-US" sz="1400" b="1" dirty="0">
              <a:solidFill>
                <a:srgbClr val="0000FF"/>
              </a:solidFill>
              <a:latin typeface="Georgia" panose="02040502050405020303" pitchFamily="18" charset="0"/>
              <a:cs typeface="Times New Roman" panose="02020603050405020304" pitchFamily="18" charset="0"/>
            </a:endParaRPr>
          </a:p>
        </p:txBody>
      </p:sp>
      <p:sp>
        <p:nvSpPr>
          <p:cNvPr id="46" name="TextBox 45"/>
          <p:cNvSpPr txBox="1"/>
          <p:nvPr/>
        </p:nvSpPr>
        <p:spPr>
          <a:xfrm>
            <a:off x="152401" y="4876686"/>
            <a:ext cx="8836810" cy="1200329"/>
          </a:xfrm>
          <a:prstGeom prst="rect">
            <a:avLst/>
          </a:prstGeom>
          <a:noFill/>
        </p:spPr>
        <p:txBody>
          <a:bodyPr wrap="square" rtlCol="0">
            <a:spAutoFit/>
          </a:bodyPr>
          <a:lstStyle/>
          <a:p>
            <a:pPr marL="342900" indent="-342900">
              <a:lnSpc>
                <a:spcPct val="150000"/>
              </a:lnSpc>
              <a:buClr>
                <a:srgbClr val="CC9900"/>
              </a:buClr>
              <a:buSzPct val="65000"/>
              <a:buFont typeface="Wingdings" panose="05000000000000000000" pitchFamily="2" charset="2"/>
              <a:buChar char="n"/>
            </a:pPr>
            <a:r>
              <a:rPr lang="en-US" sz="1600" dirty="0" smtClean="0">
                <a:latin typeface="Georgia" panose="02040502050405020303" pitchFamily="18" charset="0"/>
                <a:cs typeface="Times New Roman" panose="02020603050405020304" pitchFamily="18" charset="0"/>
              </a:rPr>
              <a:t>FAST can improve fairness</a:t>
            </a:r>
          </a:p>
          <a:p>
            <a:pPr marL="800100" lvl="1" indent="-342900">
              <a:lnSpc>
                <a:spcPct val="150000"/>
              </a:lnSpc>
              <a:buClr>
                <a:srgbClr val="70AD47"/>
              </a:buClr>
              <a:buSzPct val="65000"/>
              <a:buFont typeface="Wingdings" panose="05000000000000000000" pitchFamily="2" charset="2"/>
              <a:buChar char="q"/>
            </a:pPr>
            <a:r>
              <a:rPr lang="en-US" sz="1600" dirty="0" smtClean="0">
                <a:latin typeface="Georgia" panose="02040502050405020303" pitchFamily="18" charset="0"/>
                <a:cs typeface="Times New Roman" panose="02020603050405020304" pitchFamily="18" charset="0"/>
              </a:rPr>
              <a:t>Source throttling allows slower applications to catch up</a:t>
            </a:r>
          </a:p>
          <a:p>
            <a:pPr marL="800100" lvl="1" indent="-342900">
              <a:lnSpc>
                <a:spcPct val="150000"/>
              </a:lnSpc>
              <a:buClr>
                <a:srgbClr val="70AD47"/>
              </a:buClr>
              <a:buSzPct val="65000"/>
              <a:buFont typeface="Wingdings" panose="05000000000000000000" pitchFamily="2" charset="2"/>
              <a:buChar char="q"/>
            </a:pPr>
            <a:r>
              <a:rPr lang="en-US" sz="1600" dirty="0" smtClean="0">
                <a:latin typeface="Georgia" panose="02040502050405020303" pitchFamily="18" charset="0"/>
                <a:cs typeface="Times New Roman" panose="02020603050405020304" pitchFamily="18" charset="0"/>
              </a:rPr>
              <a:t>Uses runtime slowdown to </a:t>
            </a:r>
            <a:r>
              <a:rPr lang="en-US" sz="1600" dirty="0" smtClean="0">
                <a:solidFill>
                  <a:srgbClr val="0000FF"/>
                </a:solidFill>
                <a:latin typeface="Georgia" panose="02040502050405020303" pitchFamily="18" charset="0"/>
                <a:cs typeface="Times New Roman" panose="02020603050405020304" pitchFamily="18" charset="0"/>
              </a:rPr>
              <a:t>identify </a:t>
            </a:r>
            <a:r>
              <a:rPr lang="en-US" sz="1600" dirty="0" smtClean="0">
                <a:latin typeface="Georgia" panose="02040502050405020303" pitchFamily="18" charset="0"/>
                <a:cs typeface="Times New Roman" panose="02020603050405020304" pitchFamily="18" charset="0"/>
              </a:rPr>
              <a:t>and </a:t>
            </a:r>
            <a:r>
              <a:rPr lang="en-US" sz="1600" dirty="0" smtClean="0">
                <a:solidFill>
                  <a:srgbClr val="0000FF"/>
                </a:solidFill>
                <a:latin typeface="Georgia" panose="02040502050405020303" pitchFamily="18" charset="0"/>
                <a:cs typeface="Times New Roman" panose="02020603050405020304" pitchFamily="18" charset="0"/>
              </a:rPr>
              <a:t>avoid</a:t>
            </a:r>
            <a:r>
              <a:rPr lang="en-US" sz="1600" dirty="0" smtClean="0">
                <a:latin typeface="Georgia" panose="02040502050405020303" pitchFamily="18" charset="0"/>
                <a:cs typeface="Times New Roman" panose="02020603050405020304" pitchFamily="18" charset="0"/>
              </a:rPr>
              <a:t> throttling the slowest application</a:t>
            </a:r>
          </a:p>
        </p:txBody>
      </p:sp>
      <p:sp>
        <p:nvSpPr>
          <p:cNvPr id="20" name="TextBox 19"/>
          <p:cNvSpPr txBox="1"/>
          <p:nvPr/>
        </p:nvSpPr>
        <p:spPr>
          <a:xfrm>
            <a:off x="1365478" y="4295026"/>
            <a:ext cx="2609924" cy="369332"/>
          </a:xfrm>
          <a:prstGeom prst="rect">
            <a:avLst/>
          </a:prstGeom>
          <a:noFill/>
        </p:spPr>
        <p:txBody>
          <a:bodyPr wrap="square" rtlCol="0">
            <a:spAutoFit/>
          </a:bodyPr>
          <a:lstStyle/>
          <a:p>
            <a:pPr algn="ctr"/>
            <a:r>
              <a:rPr lang="en-US" dirty="0" smtClean="0">
                <a:latin typeface="Georgia" panose="02040502050405020303" pitchFamily="18" charset="0"/>
              </a:rPr>
              <a:t>(a) Mixed workloads</a:t>
            </a:r>
            <a:endParaRPr lang="en-US" dirty="0">
              <a:latin typeface="Georgia" panose="02040502050405020303" pitchFamily="18" charset="0"/>
            </a:endParaRPr>
          </a:p>
        </p:txBody>
      </p:sp>
      <p:sp>
        <p:nvSpPr>
          <p:cNvPr id="21" name="TextBox 20"/>
          <p:cNvSpPr txBox="1"/>
          <p:nvPr/>
        </p:nvSpPr>
        <p:spPr>
          <a:xfrm>
            <a:off x="5978009" y="4334436"/>
            <a:ext cx="2299027" cy="369332"/>
          </a:xfrm>
          <a:prstGeom prst="rect">
            <a:avLst/>
          </a:prstGeom>
          <a:noFill/>
        </p:spPr>
        <p:txBody>
          <a:bodyPr wrap="none" rtlCol="0">
            <a:spAutoFit/>
          </a:bodyPr>
          <a:lstStyle/>
          <a:p>
            <a:r>
              <a:rPr lang="en-US" dirty="0" smtClean="0">
                <a:latin typeface="Georgia" panose="02040502050405020303" pitchFamily="18" charset="0"/>
              </a:rPr>
              <a:t>(b) Heavy workloads</a:t>
            </a:r>
            <a:endParaRPr lang="en-US" dirty="0">
              <a:latin typeface="Georgia" panose="02040502050405020303" pitchFamily="18" charset="0"/>
            </a:endParaRPr>
          </a:p>
        </p:txBody>
      </p:sp>
    </p:spTree>
    <p:custDataLst>
      <p:tags r:id="rId1"/>
    </p:custDataLst>
    <p:extLst>
      <p:ext uri="{BB962C8B-B14F-4D97-AF65-F5344CB8AC3E}">
        <p14:creationId xmlns:p14="http://schemas.microsoft.com/office/powerpoint/2010/main" val="3155749341"/>
      </p:ext>
    </p:extLst>
  </p:cSld>
  <p:clrMapOvr>
    <a:masterClrMapping/>
  </p:clrMapOvr>
  <mc:AlternateContent xmlns:mc="http://schemas.openxmlformats.org/markup-compatibility/2006" xmlns:p14="http://schemas.microsoft.com/office/powerpoint/2010/main">
    <mc:Choice Requires="p14">
      <p:transition spd="slow" p14:dur="2000" advTm="33537"/>
    </mc:Choice>
    <mc:Fallback xmlns="">
      <p:transition spd="slow" advTm="335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anose="02040502050405020303" pitchFamily="18" charset="0"/>
              </a:rPr>
              <a:t>Executive Summary</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368716"/>
            <a:ext cx="457200" cy="457200"/>
          </a:xfrm>
        </p:spPr>
        <p:txBody>
          <a:bodyPr/>
          <a:lstStyle/>
          <a:p>
            <a:fld id="{B6F15528-21DE-4FAA-801E-634DDDAF4B2B}" type="slidenum">
              <a:rPr lang="en-US" smtClean="0"/>
              <a:pPr/>
              <a:t>2</a:t>
            </a:fld>
            <a:endParaRPr lang="en-US" dirty="0"/>
          </a:p>
        </p:txBody>
      </p:sp>
      <p:sp>
        <p:nvSpPr>
          <p:cNvPr id="6" name="Content Placeholder 2"/>
          <p:cNvSpPr>
            <a:spLocks noGrp="1"/>
          </p:cNvSpPr>
          <p:nvPr>
            <p:ph sz="quarter" idx="1"/>
          </p:nvPr>
        </p:nvSpPr>
        <p:spPr>
          <a:xfrm>
            <a:off x="76200" y="1447800"/>
            <a:ext cx="8915400" cy="5257800"/>
          </a:xfrm>
        </p:spPr>
        <p:txBody>
          <a:bodyPr>
            <a:noAutofit/>
          </a:bodyPr>
          <a:lstStyle/>
          <a:p>
            <a:pPr marL="342900" lvl="0" indent="-342900" eaLnBrk="0" fontAlgn="base" hangingPunct="0">
              <a:lnSpc>
                <a:spcPct val="125000"/>
              </a:lnSpc>
              <a:spcBef>
                <a:spcPts val="1200"/>
              </a:spcBef>
              <a:buClr>
                <a:srgbClr val="CC9900"/>
              </a:buClr>
              <a:buSzPct val="65000"/>
              <a:buFont typeface="Wingdings" pitchFamily="2" charset="2"/>
              <a:buChar char="n"/>
            </a:pPr>
            <a:r>
              <a:rPr lang="en-US" sz="1800" b="1" kern="0" dirty="0" smtClean="0">
                <a:solidFill>
                  <a:srgbClr val="000000"/>
                </a:solidFill>
                <a:latin typeface="Georgia" panose="02040502050405020303" pitchFamily="18" charset="0"/>
              </a:rPr>
              <a:t>Problem</a:t>
            </a:r>
            <a:r>
              <a:rPr lang="en-US" sz="1800" kern="0" dirty="0" smtClean="0">
                <a:solidFill>
                  <a:srgbClr val="000000"/>
                </a:solidFill>
                <a:latin typeface="Georgia" panose="02040502050405020303" pitchFamily="18" charset="0"/>
              </a:rPr>
              <a:t>: </a:t>
            </a:r>
            <a:r>
              <a:rPr lang="en-US" sz="1800" b="1" kern="0" dirty="0" smtClean="0">
                <a:solidFill>
                  <a:srgbClr val="FF0000"/>
                </a:solidFill>
                <a:latin typeface="Georgia" panose="02040502050405020303" pitchFamily="18" charset="0"/>
              </a:rPr>
              <a:t>inter-application interference </a:t>
            </a:r>
            <a:r>
              <a:rPr lang="en-US" sz="1800" kern="0" dirty="0" smtClean="0">
                <a:solidFill>
                  <a:srgbClr val="000000"/>
                </a:solidFill>
                <a:latin typeface="Georgia" panose="02040502050405020303" pitchFamily="18" charset="0"/>
              </a:rPr>
              <a:t>in on-chip networks (</a:t>
            </a:r>
            <a:r>
              <a:rPr lang="en-US" sz="1800" kern="0" dirty="0" err="1" smtClean="0">
                <a:solidFill>
                  <a:srgbClr val="000000"/>
                </a:solidFill>
                <a:latin typeface="Georgia" panose="02040502050405020303" pitchFamily="18" charset="0"/>
              </a:rPr>
              <a:t>NoCs</a:t>
            </a:r>
            <a:r>
              <a:rPr lang="en-US" sz="1800" kern="0" dirty="0" smtClean="0">
                <a:solidFill>
                  <a:srgbClr val="000000"/>
                </a:solidFill>
                <a:latin typeface="Georgia" panose="02040502050405020303" pitchFamily="18" charset="0"/>
              </a:rPr>
              <a:t>)</a:t>
            </a:r>
          </a:p>
          <a:p>
            <a:pPr marL="621792" indent="-342900" eaLnBrk="0" fontAlgn="base" hangingPunct="0">
              <a:lnSpc>
                <a:spcPct val="125000"/>
              </a:lnSpc>
              <a:spcBef>
                <a:spcPts val="0"/>
              </a:spcBef>
              <a:buClr>
                <a:srgbClr val="008000"/>
              </a:buClr>
              <a:buSzPct val="65000"/>
              <a:buFont typeface="Wingdings" panose="05000000000000000000" pitchFamily="2" charset="2"/>
              <a:buChar char="q"/>
            </a:pPr>
            <a:r>
              <a:rPr lang="en-US" sz="1600" kern="0" dirty="0" smtClean="0">
                <a:latin typeface="Georgia" panose="02040502050405020303" pitchFamily="18" charset="0"/>
              </a:rPr>
              <a:t>In </a:t>
            </a:r>
            <a:r>
              <a:rPr lang="en-US" sz="1600" kern="0" dirty="0">
                <a:latin typeface="Georgia" panose="02040502050405020303" pitchFamily="18" charset="0"/>
              </a:rPr>
              <a:t>a multicore </a:t>
            </a:r>
            <a:r>
              <a:rPr lang="en-US" sz="1600" kern="0" dirty="0" smtClean="0">
                <a:latin typeface="Georgia" panose="02040502050405020303" pitchFamily="18" charset="0"/>
              </a:rPr>
              <a:t>processor, interference can occur due to </a:t>
            </a:r>
            <a:r>
              <a:rPr lang="en-US" sz="1600" kern="0" dirty="0" err="1" smtClean="0">
                <a:latin typeface="Georgia" panose="02040502050405020303" pitchFamily="18" charset="0"/>
              </a:rPr>
              <a:t>NoC</a:t>
            </a:r>
            <a:r>
              <a:rPr lang="en-US" sz="1600" kern="0" dirty="0" smtClean="0">
                <a:latin typeface="Georgia" panose="02040502050405020303" pitchFamily="18" charset="0"/>
              </a:rPr>
              <a:t> contention</a:t>
            </a:r>
          </a:p>
          <a:p>
            <a:pPr marL="621792" indent="-342900" eaLnBrk="0" fontAlgn="base" hangingPunct="0">
              <a:lnSpc>
                <a:spcPct val="125000"/>
              </a:lnSpc>
              <a:spcBef>
                <a:spcPts val="0"/>
              </a:spcBef>
              <a:buClr>
                <a:srgbClr val="008000"/>
              </a:buClr>
              <a:buSzPct val="65000"/>
              <a:buFont typeface="Wingdings" panose="05000000000000000000" pitchFamily="2" charset="2"/>
              <a:buChar char="q"/>
            </a:pPr>
            <a:r>
              <a:rPr lang="en-US" sz="1600" kern="0" dirty="0" smtClean="0">
                <a:latin typeface="Georgia" panose="02040502050405020303" pitchFamily="18" charset="0"/>
              </a:rPr>
              <a:t>Interference causes applications to </a:t>
            </a:r>
            <a:r>
              <a:rPr lang="en-US" sz="1600" b="1" kern="0" dirty="0" smtClean="0">
                <a:solidFill>
                  <a:srgbClr val="FF0000"/>
                </a:solidFill>
                <a:latin typeface="Georgia" panose="02040502050405020303" pitchFamily="18" charset="0"/>
              </a:rPr>
              <a:t>slow down </a:t>
            </a:r>
            <a:r>
              <a:rPr lang="en-US" sz="1600" b="1" i="1" kern="0" dirty="0" smtClean="0">
                <a:solidFill>
                  <a:srgbClr val="FF0000"/>
                </a:solidFill>
                <a:latin typeface="Georgia" panose="02040502050405020303" pitchFamily="18" charset="0"/>
              </a:rPr>
              <a:t>unfairly</a:t>
            </a:r>
          </a:p>
          <a:p>
            <a:pPr marL="342900" indent="-342900" eaLnBrk="0" fontAlgn="base" hangingPunct="0">
              <a:lnSpc>
                <a:spcPct val="125000"/>
              </a:lnSpc>
              <a:spcBef>
                <a:spcPts val="1200"/>
              </a:spcBef>
              <a:spcAft>
                <a:spcPct val="0"/>
              </a:spcAft>
              <a:buClr>
                <a:srgbClr val="CC9900"/>
              </a:buClr>
              <a:buSzPct val="65000"/>
              <a:buFont typeface="Wingdings" pitchFamily="2" charset="2"/>
              <a:buChar char="n"/>
            </a:pPr>
            <a:r>
              <a:rPr lang="en-US" sz="1800" b="1" kern="0" dirty="0" smtClean="0">
                <a:latin typeface="Georgia" panose="02040502050405020303" pitchFamily="18" charset="0"/>
              </a:rPr>
              <a:t>Goal</a:t>
            </a:r>
            <a:r>
              <a:rPr lang="en-US" sz="1800" kern="0" dirty="0" smtClean="0">
                <a:latin typeface="Georgia" panose="02040502050405020303" pitchFamily="18" charset="0"/>
              </a:rPr>
              <a:t>:</a:t>
            </a:r>
            <a:r>
              <a:rPr lang="en-US" sz="1800" kern="0" dirty="0" smtClean="0">
                <a:solidFill>
                  <a:srgbClr val="000000"/>
                </a:solidFill>
                <a:latin typeface="Georgia" panose="02040502050405020303" pitchFamily="18" charset="0"/>
              </a:rPr>
              <a:t> estimate </a:t>
            </a:r>
            <a:r>
              <a:rPr lang="en-US" sz="1800" kern="0" dirty="0" err="1" smtClean="0">
                <a:solidFill>
                  <a:srgbClr val="000000"/>
                </a:solidFill>
                <a:latin typeface="Georgia" panose="02040502050405020303" pitchFamily="18" charset="0"/>
              </a:rPr>
              <a:t>NoC</a:t>
            </a:r>
            <a:r>
              <a:rPr lang="en-US" sz="1800" kern="0" dirty="0" smtClean="0">
                <a:solidFill>
                  <a:srgbClr val="000000"/>
                </a:solidFill>
                <a:latin typeface="Georgia" panose="02040502050405020303" pitchFamily="18" charset="0"/>
              </a:rPr>
              <a:t>-level slowdown at runtime, and use slowdown information to improve system fairness and performance</a:t>
            </a:r>
            <a:endParaRPr lang="en-US" sz="1800" b="1" kern="0" dirty="0" smtClean="0">
              <a:latin typeface="Georgia" panose="02040502050405020303" pitchFamily="18" charset="0"/>
            </a:endParaRPr>
          </a:p>
          <a:p>
            <a:pPr marL="342900" lvl="0" indent="-342900" eaLnBrk="0" fontAlgn="base" hangingPunct="0">
              <a:lnSpc>
                <a:spcPct val="125000"/>
              </a:lnSpc>
              <a:spcBef>
                <a:spcPts val="1200"/>
              </a:spcBef>
              <a:spcAft>
                <a:spcPct val="0"/>
              </a:spcAft>
              <a:buClr>
                <a:srgbClr val="CC9900"/>
              </a:buClr>
              <a:buSzPct val="65000"/>
              <a:buFont typeface="Wingdings" pitchFamily="2" charset="2"/>
              <a:buChar char="n"/>
            </a:pPr>
            <a:r>
              <a:rPr lang="en-US" sz="1800" b="1" kern="0" dirty="0" smtClean="0">
                <a:latin typeface="Georgia" panose="02040502050405020303" pitchFamily="18" charset="0"/>
              </a:rPr>
              <a:t>Our Approach</a:t>
            </a:r>
            <a:endParaRPr lang="en-US" sz="1800" b="1" kern="0" dirty="0">
              <a:latin typeface="Georgia" panose="02040502050405020303" pitchFamily="18" charset="0"/>
            </a:endParaRP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err="1" smtClean="0">
                <a:latin typeface="Georgia" panose="02040502050405020303" pitchFamily="18" charset="0"/>
              </a:rPr>
              <a:t>NoC</a:t>
            </a:r>
            <a:r>
              <a:rPr lang="en-US" sz="1600" b="1" kern="0" dirty="0" smtClean="0">
                <a:latin typeface="Georgia" panose="02040502050405020303" pitchFamily="18" charset="0"/>
              </a:rPr>
              <a:t> </a:t>
            </a:r>
            <a:r>
              <a:rPr lang="en-US" sz="1600" b="1" kern="0" dirty="0">
                <a:latin typeface="Georgia" panose="02040502050405020303" pitchFamily="18" charset="0"/>
              </a:rPr>
              <a:t>Application Slowdown Model (NAS</a:t>
            </a:r>
            <a:r>
              <a:rPr lang="en-US" sz="1600" b="1" kern="0" dirty="0" smtClean="0">
                <a:latin typeface="Georgia" panose="02040502050405020303" pitchFamily="18" charset="0"/>
              </a:rPr>
              <a:t>)</a:t>
            </a:r>
            <a:r>
              <a:rPr lang="en-US" sz="1600" kern="0" dirty="0" smtClean="0">
                <a:latin typeface="Georgia" panose="02040502050405020303" pitchFamily="18" charset="0"/>
              </a:rPr>
              <a:t>: first </a:t>
            </a:r>
            <a:r>
              <a:rPr lang="en-US" sz="1600" b="1" kern="0" dirty="0">
                <a:solidFill>
                  <a:srgbClr val="0000FF"/>
                </a:solidFill>
                <a:latin typeface="Georgia" panose="02040502050405020303" pitchFamily="18" charset="0"/>
              </a:rPr>
              <a:t>online model </a:t>
            </a:r>
            <a:r>
              <a:rPr lang="en-US" sz="1600" kern="0" dirty="0">
                <a:latin typeface="Georgia" panose="02040502050405020303" pitchFamily="18" charset="0"/>
              </a:rPr>
              <a:t>to quantify </a:t>
            </a:r>
            <a:r>
              <a:rPr lang="en-US" sz="1600" kern="0" dirty="0" smtClean="0">
                <a:latin typeface="Georgia" panose="02040502050405020303" pitchFamily="18" charset="0"/>
              </a:rPr>
              <a:t/>
            </a:r>
            <a:br>
              <a:rPr lang="en-US" sz="1600" kern="0" dirty="0" smtClean="0">
                <a:latin typeface="Georgia" panose="02040502050405020303" pitchFamily="18" charset="0"/>
              </a:rPr>
            </a:br>
            <a:r>
              <a:rPr lang="en-US" sz="1600" kern="0" dirty="0" smtClean="0">
                <a:solidFill>
                  <a:srgbClr val="0000FF"/>
                </a:solidFill>
                <a:latin typeface="Georgia" panose="02040502050405020303" pitchFamily="18" charset="0"/>
              </a:rPr>
              <a:t>inter-application </a:t>
            </a:r>
            <a:r>
              <a:rPr lang="en-US" sz="1600" kern="0" dirty="0">
                <a:solidFill>
                  <a:srgbClr val="0000FF"/>
                </a:solidFill>
                <a:latin typeface="Georgia" panose="02040502050405020303" pitchFamily="18" charset="0"/>
              </a:rPr>
              <a:t>interference </a:t>
            </a:r>
            <a:r>
              <a:rPr lang="en-US" sz="1600" kern="0" dirty="0">
                <a:latin typeface="Georgia" panose="02040502050405020303" pitchFamily="18" charset="0"/>
              </a:rPr>
              <a:t>in </a:t>
            </a:r>
            <a:r>
              <a:rPr lang="en-US" sz="1600" kern="0" dirty="0" err="1" smtClean="0">
                <a:latin typeface="Georgia" panose="02040502050405020303" pitchFamily="18" charset="0"/>
              </a:rPr>
              <a:t>NoCs</a:t>
            </a:r>
            <a:endParaRPr lang="en-US" sz="1600" kern="0" dirty="0" smtClean="0">
              <a:latin typeface="Georgia" panose="02040502050405020303" pitchFamily="18" charset="0"/>
            </a:endParaRP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smtClean="0">
                <a:latin typeface="Georgia" panose="02040502050405020303" pitchFamily="18" charset="0"/>
              </a:rPr>
              <a:t>Fairness-Aware </a:t>
            </a:r>
            <a:r>
              <a:rPr lang="en-US" sz="1600" b="1" kern="0" dirty="0">
                <a:latin typeface="Georgia" panose="02040502050405020303" pitchFamily="18" charset="0"/>
              </a:rPr>
              <a:t>Source Throttling (FAST</a:t>
            </a:r>
            <a:r>
              <a:rPr lang="en-US" sz="1600" b="1" kern="0" dirty="0" smtClean="0">
                <a:latin typeface="Georgia" panose="02040502050405020303" pitchFamily="18" charset="0"/>
              </a:rPr>
              <a:t>)</a:t>
            </a:r>
            <a:r>
              <a:rPr lang="en-US" sz="1600" kern="0" dirty="0" smtClean="0">
                <a:latin typeface="Georgia" panose="02040502050405020303" pitchFamily="18" charset="0"/>
              </a:rPr>
              <a:t>: </a:t>
            </a:r>
            <a:r>
              <a:rPr lang="en-US" sz="1600" b="1" kern="0" dirty="0" smtClean="0">
                <a:solidFill>
                  <a:srgbClr val="0000FF"/>
                </a:solidFill>
                <a:latin typeface="Georgia" panose="02040502050405020303" pitchFamily="18" charset="0"/>
              </a:rPr>
              <a:t>throttle</a:t>
            </a:r>
            <a:r>
              <a:rPr lang="en-US" sz="1600" kern="0" dirty="0" smtClean="0">
                <a:latin typeface="Georgia" panose="02040502050405020303" pitchFamily="18" charset="0"/>
              </a:rPr>
              <a:t> network injection rate of processor cores </a:t>
            </a:r>
            <a:r>
              <a:rPr lang="en-US" sz="1600" b="1" kern="0" dirty="0" smtClean="0">
                <a:solidFill>
                  <a:srgbClr val="0000FF"/>
                </a:solidFill>
                <a:latin typeface="Georgia" panose="02040502050405020303" pitchFamily="18" charset="0"/>
              </a:rPr>
              <a:t>based on slowdown estimate </a:t>
            </a:r>
            <a:r>
              <a:rPr lang="en-US" sz="1600" kern="0" dirty="0" smtClean="0">
                <a:latin typeface="Georgia" panose="02040502050405020303" pitchFamily="18" charset="0"/>
              </a:rPr>
              <a:t>from NAS</a:t>
            </a:r>
          </a:p>
          <a:p>
            <a:pPr marL="342900" lvl="0" indent="-342900" eaLnBrk="0" fontAlgn="base" hangingPunct="0">
              <a:lnSpc>
                <a:spcPct val="125000"/>
              </a:lnSpc>
              <a:spcBef>
                <a:spcPts val="1200"/>
              </a:spcBef>
              <a:spcAft>
                <a:spcPct val="0"/>
              </a:spcAft>
              <a:buClr>
                <a:srgbClr val="CC9900"/>
              </a:buClr>
              <a:buSzPct val="65000"/>
              <a:buFont typeface="Wingdings" pitchFamily="2" charset="2"/>
              <a:buChar char="n"/>
            </a:pPr>
            <a:r>
              <a:rPr lang="en-US" sz="1800" b="1" kern="0" dirty="0" smtClean="0">
                <a:solidFill>
                  <a:srgbClr val="000000"/>
                </a:solidFill>
                <a:latin typeface="Georgia" panose="02040502050405020303" pitchFamily="18" charset="0"/>
              </a:rPr>
              <a:t>Results</a:t>
            </a: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smtClean="0">
                <a:latin typeface="Georgia" panose="02040502050405020303" pitchFamily="18" charset="0"/>
              </a:rPr>
              <a:t>NAS</a:t>
            </a:r>
            <a:r>
              <a:rPr lang="en-US" sz="1600" kern="0" dirty="0" smtClean="0">
                <a:latin typeface="Georgia" panose="02040502050405020303" pitchFamily="18" charset="0"/>
              </a:rPr>
              <a:t> is </a:t>
            </a:r>
            <a:r>
              <a:rPr lang="en-US" sz="1600" b="1" i="1" kern="0" dirty="0" smtClean="0">
                <a:solidFill>
                  <a:srgbClr val="008000"/>
                </a:solidFill>
                <a:latin typeface="Georgia" panose="02040502050405020303" pitchFamily="18" charset="0"/>
              </a:rPr>
              <a:t>very accurate and scalable</a:t>
            </a:r>
            <a:r>
              <a:rPr lang="en-US" sz="1600" kern="0" dirty="0" smtClean="0">
                <a:latin typeface="Georgia" panose="02040502050405020303" pitchFamily="18" charset="0"/>
              </a:rPr>
              <a:t>: </a:t>
            </a:r>
            <a:r>
              <a:rPr lang="en-US" sz="1600" kern="0" dirty="0" smtClean="0">
                <a:solidFill>
                  <a:srgbClr val="008000"/>
                </a:solidFill>
                <a:latin typeface="Georgia" panose="02040502050405020303" pitchFamily="18" charset="0"/>
              </a:rPr>
              <a:t>4.2% error rate </a:t>
            </a:r>
            <a:r>
              <a:rPr lang="en-US" sz="1600" kern="0" dirty="0" smtClean="0">
                <a:latin typeface="Georgia" panose="02040502050405020303" pitchFamily="18" charset="0"/>
              </a:rPr>
              <a:t>on average (8×8 mesh)</a:t>
            </a: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smtClean="0">
                <a:latin typeface="Georgia" panose="02040502050405020303" pitchFamily="18" charset="0"/>
              </a:rPr>
              <a:t>FAST</a:t>
            </a:r>
            <a:r>
              <a:rPr lang="en-US" sz="1600" kern="0" dirty="0" smtClean="0">
                <a:latin typeface="Georgia" panose="02040502050405020303" pitchFamily="18" charset="0"/>
              </a:rPr>
              <a:t> </a:t>
            </a:r>
            <a:r>
              <a:rPr lang="en-US" sz="1600" b="1" i="1" kern="0" dirty="0" smtClean="0">
                <a:solidFill>
                  <a:srgbClr val="008000"/>
                </a:solidFill>
                <a:latin typeface="Georgia" panose="02040502050405020303" pitchFamily="18" charset="0"/>
              </a:rPr>
              <a:t>improves system fairness </a:t>
            </a:r>
            <a:r>
              <a:rPr lang="en-US" sz="1600" kern="0" dirty="0" smtClean="0">
                <a:solidFill>
                  <a:srgbClr val="008000"/>
                </a:solidFill>
                <a:latin typeface="Georgia" panose="02040502050405020303" pitchFamily="18" charset="0"/>
              </a:rPr>
              <a:t>by 9.5%, </a:t>
            </a:r>
            <a:r>
              <a:rPr lang="en-US" sz="1600" b="1" i="1" kern="0" dirty="0" smtClean="0">
                <a:solidFill>
                  <a:srgbClr val="008000"/>
                </a:solidFill>
                <a:latin typeface="Georgia" panose="02040502050405020303" pitchFamily="18" charset="0"/>
              </a:rPr>
              <a:t>and performance </a:t>
            </a:r>
            <a:r>
              <a:rPr lang="en-US" sz="1600" kern="0" dirty="0" smtClean="0">
                <a:solidFill>
                  <a:srgbClr val="008000"/>
                </a:solidFill>
                <a:latin typeface="Georgia" panose="02040502050405020303" pitchFamily="18" charset="0"/>
              </a:rPr>
              <a:t>by 5.2%</a:t>
            </a:r>
            <a:br>
              <a:rPr lang="en-US" sz="1600" kern="0" dirty="0" smtClean="0">
                <a:solidFill>
                  <a:srgbClr val="008000"/>
                </a:solidFill>
                <a:latin typeface="Georgia" panose="02040502050405020303" pitchFamily="18" charset="0"/>
              </a:rPr>
            </a:br>
            <a:r>
              <a:rPr lang="en-US" sz="1600" kern="0" dirty="0" smtClean="0">
                <a:latin typeface="Georgia" panose="02040502050405020303" pitchFamily="18" charset="0"/>
              </a:rPr>
              <a:t>(compared to a baseline without source throttling on a 8×8 </a:t>
            </a:r>
            <a:r>
              <a:rPr lang="en-US" sz="1600" kern="0" dirty="0">
                <a:latin typeface="Georgia" panose="02040502050405020303" pitchFamily="18" charset="0"/>
              </a:rPr>
              <a:t>mesh)</a:t>
            </a:r>
            <a:endParaRPr lang="en-US" sz="1600" b="1" kern="0" dirty="0">
              <a:solidFill>
                <a:srgbClr val="FF0000"/>
              </a:solidFill>
              <a:latin typeface="Georgia" panose="02040502050405020303" pitchFamily="18" charset="0"/>
            </a:endParaRPr>
          </a:p>
        </p:txBody>
      </p:sp>
    </p:spTree>
    <p:custDataLst>
      <p:tags r:id="rId1"/>
    </p:custDataLst>
    <p:extLst>
      <p:ext uri="{BB962C8B-B14F-4D97-AF65-F5344CB8AC3E}">
        <p14:creationId xmlns:p14="http://schemas.microsoft.com/office/powerpoint/2010/main" val="2577190049"/>
      </p:ext>
    </p:extLst>
  </p:cSld>
  <p:clrMapOvr>
    <a:masterClrMapping/>
  </p:clrMapOvr>
  <mc:AlternateContent xmlns:mc="http://schemas.openxmlformats.org/markup-compatibility/2006" xmlns:p14="http://schemas.microsoft.com/office/powerpoint/2010/main">
    <mc:Choice Requires="p14">
      <p:transition spd="slow" p14:dur="2000" advTm="85417"/>
    </mc:Choice>
    <mc:Fallback xmlns="">
      <p:transition spd="slow" advTm="85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fade">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animEffect transition="in" filter="fade">
                                      <p:cBhvr>
                                        <p:cTn id="15" dur="500"/>
                                        <p:tgtEl>
                                          <p:spTgt spid="6">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xEl>
                                              <p:pRg st="6" end="6"/>
                                            </p:txEl>
                                          </p:spTgt>
                                        </p:tgtEl>
                                        <p:attrNameLst>
                                          <p:attrName>style.visibility</p:attrName>
                                        </p:attrNameLst>
                                      </p:cBhvr>
                                      <p:to>
                                        <p:strVal val="visible"/>
                                      </p:to>
                                    </p:set>
                                    <p:animEffect transition="in" filter="fade">
                                      <p:cBhvr>
                                        <p:cTn id="20" dur="500"/>
                                        <p:tgtEl>
                                          <p:spTgt spid="6">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animEffect transition="in" filter="fade">
                                      <p:cBhvr>
                                        <p:cTn id="25" dur="500"/>
                                        <p:tgtEl>
                                          <p:spTgt spid="6">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fade">
                                      <p:cBhvr>
                                        <p:cTn id="28" dur="500"/>
                                        <p:tgtEl>
                                          <p:spTgt spid="6">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animEffect transition="in" filter="fade">
                                      <p:cBhvr>
                                        <p:cTn id="33"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anose="02040502050405020303" pitchFamily="18" charset="0"/>
              </a:rPr>
              <a:t>Conclusion</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368716"/>
            <a:ext cx="457200" cy="457200"/>
          </a:xfrm>
        </p:spPr>
        <p:txBody>
          <a:bodyPr/>
          <a:lstStyle/>
          <a:p>
            <a:r>
              <a:rPr lang="en-US" dirty="0" smtClean="0"/>
              <a:t>16</a:t>
            </a:r>
            <a:endParaRPr lang="en-US" dirty="0"/>
          </a:p>
        </p:txBody>
      </p:sp>
      <p:sp>
        <p:nvSpPr>
          <p:cNvPr id="9" name="Content Placeholder 2"/>
          <p:cNvSpPr>
            <a:spLocks noGrp="1"/>
          </p:cNvSpPr>
          <p:nvPr>
            <p:ph sz="quarter" idx="1"/>
          </p:nvPr>
        </p:nvSpPr>
        <p:spPr>
          <a:xfrm>
            <a:off x="76200" y="1447800"/>
            <a:ext cx="8915400" cy="5257800"/>
          </a:xfrm>
        </p:spPr>
        <p:txBody>
          <a:bodyPr>
            <a:noAutofit/>
          </a:bodyPr>
          <a:lstStyle/>
          <a:p>
            <a:pPr marL="342900" lvl="0" indent="-342900" eaLnBrk="0" fontAlgn="base" hangingPunct="0">
              <a:lnSpc>
                <a:spcPct val="125000"/>
              </a:lnSpc>
              <a:spcBef>
                <a:spcPts val="1200"/>
              </a:spcBef>
              <a:buClr>
                <a:srgbClr val="CC9900"/>
              </a:buClr>
              <a:buSzPct val="65000"/>
              <a:buFont typeface="Wingdings" pitchFamily="2" charset="2"/>
              <a:buChar char="n"/>
            </a:pPr>
            <a:r>
              <a:rPr lang="en-US" sz="1800" b="1" kern="0" dirty="0" smtClean="0">
                <a:solidFill>
                  <a:srgbClr val="000000"/>
                </a:solidFill>
                <a:latin typeface="Georgia" panose="02040502050405020303" pitchFamily="18" charset="0"/>
              </a:rPr>
              <a:t>Problem</a:t>
            </a:r>
            <a:r>
              <a:rPr lang="en-US" sz="1800" kern="0" dirty="0" smtClean="0">
                <a:solidFill>
                  <a:srgbClr val="000000"/>
                </a:solidFill>
                <a:latin typeface="Georgia" panose="02040502050405020303" pitchFamily="18" charset="0"/>
              </a:rPr>
              <a:t>: </a:t>
            </a:r>
            <a:r>
              <a:rPr lang="en-US" sz="1800" b="1" kern="0" dirty="0" smtClean="0">
                <a:solidFill>
                  <a:srgbClr val="FF0000"/>
                </a:solidFill>
                <a:latin typeface="Georgia" panose="02040502050405020303" pitchFamily="18" charset="0"/>
              </a:rPr>
              <a:t>inter-application interference </a:t>
            </a:r>
            <a:r>
              <a:rPr lang="en-US" sz="1800" kern="0" dirty="0" smtClean="0">
                <a:solidFill>
                  <a:srgbClr val="000000"/>
                </a:solidFill>
                <a:latin typeface="Georgia" panose="02040502050405020303" pitchFamily="18" charset="0"/>
              </a:rPr>
              <a:t>in on-chip networks (</a:t>
            </a:r>
            <a:r>
              <a:rPr lang="en-US" sz="1800" kern="0" dirty="0" err="1" smtClean="0">
                <a:solidFill>
                  <a:srgbClr val="000000"/>
                </a:solidFill>
                <a:latin typeface="Georgia" panose="02040502050405020303" pitchFamily="18" charset="0"/>
              </a:rPr>
              <a:t>NoCs</a:t>
            </a:r>
            <a:r>
              <a:rPr lang="en-US" sz="1800" kern="0" dirty="0" smtClean="0">
                <a:solidFill>
                  <a:srgbClr val="000000"/>
                </a:solidFill>
                <a:latin typeface="Georgia" panose="02040502050405020303" pitchFamily="18" charset="0"/>
              </a:rPr>
              <a:t>)</a:t>
            </a:r>
          </a:p>
          <a:p>
            <a:pPr marL="621792" indent="-342900" eaLnBrk="0" fontAlgn="base" hangingPunct="0">
              <a:lnSpc>
                <a:spcPct val="125000"/>
              </a:lnSpc>
              <a:spcBef>
                <a:spcPts val="0"/>
              </a:spcBef>
              <a:buClr>
                <a:srgbClr val="008000"/>
              </a:buClr>
              <a:buSzPct val="65000"/>
              <a:buFont typeface="Wingdings" panose="05000000000000000000" pitchFamily="2" charset="2"/>
              <a:buChar char="q"/>
            </a:pPr>
            <a:r>
              <a:rPr lang="en-US" sz="1600" kern="0" dirty="0" smtClean="0">
                <a:latin typeface="Georgia" panose="02040502050405020303" pitchFamily="18" charset="0"/>
              </a:rPr>
              <a:t>In </a:t>
            </a:r>
            <a:r>
              <a:rPr lang="en-US" sz="1600" kern="0" dirty="0">
                <a:latin typeface="Georgia" panose="02040502050405020303" pitchFamily="18" charset="0"/>
              </a:rPr>
              <a:t>a multicore </a:t>
            </a:r>
            <a:r>
              <a:rPr lang="en-US" sz="1600" kern="0" dirty="0" smtClean="0">
                <a:latin typeface="Georgia" panose="02040502050405020303" pitchFamily="18" charset="0"/>
              </a:rPr>
              <a:t>processor, interference can occur due to </a:t>
            </a:r>
            <a:r>
              <a:rPr lang="en-US" sz="1600" kern="0" dirty="0" err="1" smtClean="0">
                <a:latin typeface="Georgia" panose="02040502050405020303" pitchFamily="18" charset="0"/>
              </a:rPr>
              <a:t>NoC</a:t>
            </a:r>
            <a:r>
              <a:rPr lang="en-US" sz="1600" kern="0" dirty="0" smtClean="0">
                <a:latin typeface="Georgia" panose="02040502050405020303" pitchFamily="18" charset="0"/>
              </a:rPr>
              <a:t> contention</a:t>
            </a:r>
          </a:p>
          <a:p>
            <a:pPr marL="621792" indent="-342900" eaLnBrk="0" fontAlgn="base" hangingPunct="0">
              <a:lnSpc>
                <a:spcPct val="125000"/>
              </a:lnSpc>
              <a:spcBef>
                <a:spcPts val="0"/>
              </a:spcBef>
              <a:buClr>
                <a:srgbClr val="008000"/>
              </a:buClr>
              <a:buSzPct val="65000"/>
              <a:buFont typeface="Wingdings" panose="05000000000000000000" pitchFamily="2" charset="2"/>
              <a:buChar char="q"/>
            </a:pPr>
            <a:r>
              <a:rPr lang="en-US" sz="1600" kern="0" dirty="0" smtClean="0">
                <a:latin typeface="Georgia" panose="02040502050405020303" pitchFamily="18" charset="0"/>
              </a:rPr>
              <a:t>Interference causes applications to </a:t>
            </a:r>
            <a:r>
              <a:rPr lang="en-US" sz="1600" b="1" kern="0" dirty="0" smtClean="0">
                <a:solidFill>
                  <a:srgbClr val="FF0000"/>
                </a:solidFill>
                <a:latin typeface="Georgia" panose="02040502050405020303" pitchFamily="18" charset="0"/>
              </a:rPr>
              <a:t>slow down </a:t>
            </a:r>
            <a:r>
              <a:rPr lang="en-US" sz="1600" b="1" i="1" kern="0" dirty="0" smtClean="0">
                <a:solidFill>
                  <a:srgbClr val="FF0000"/>
                </a:solidFill>
                <a:latin typeface="Georgia" panose="02040502050405020303" pitchFamily="18" charset="0"/>
              </a:rPr>
              <a:t>unfairly</a:t>
            </a:r>
          </a:p>
          <a:p>
            <a:pPr marL="342900" indent="-342900" eaLnBrk="0" fontAlgn="base" hangingPunct="0">
              <a:lnSpc>
                <a:spcPct val="125000"/>
              </a:lnSpc>
              <a:spcBef>
                <a:spcPts val="1200"/>
              </a:spcBef>
              <a:spcAft>
                <a:spcPct val="0"/>
              </a:spcAft>
              <a:buClr>
                <a:srgbClr val="CC9900"/>
              </a:buClr>
              <a:buSzPct val="65000"/>
              <a:buFont typeface="Wingdings" pitchFamily="2" charset="2"/>
              <a:buChar char="n"/>
            </a:pPr>
            <a:r>
              <a:rPr lang="en-US" sz="1800" b="1" kern="0" dirty="0" smtClean="0">
                <a:latin typeface="Georgia" panose="02040502050405020303" pitchFamily="18" charset="0"/>
              </a:rPr>
              <a:t>Goal</a:t>
            </a:r>
            <a:r>
              <a:rPr lang="en-US" sz="1800" kern="0" dirty="0" smtClean="0">
                <a:latin typeface="Georgia" panose="02040502050405020303" pitchFamily="18" charset="0"/>
              </a:rPr>
              <a:t>:</a:t>
            </a:r>
            <a:r>
              <a:rPr lang="en-US" sz="1800" kern="0" dirty="0" smtClean="0">
                <a:solidFill>
                  <a:srgbClr val="000000"/>
                </a:solidFill>
                <a:latin typeface="Georgia" panose="02040502050405020303" pitchFamily="18" charset="0"/>
              </a:rPr>
              <a:t> estimate </a:t>
            </a:r>
            <a:r>
              <a:rPr lang="en-US" sz="1800" kern="0" dirty="0" err="1" smtClean="0">
                <a:solidFill>
                  <a:srgbClr val="000000"/>
                </a:solidFill>
                <a:latin typeface="Georgia" panose="02040502050405020303" pitchFamily="18" charset="0"/>
              </a:rPr>
              <a:t>NoC</a:t>
            </a:r>
            <a:r>
              <a:rPr lang="en-US" sz="1800" kern="0" dirty="0" smtClean="0">
                <a:solidFill>
                  <a:srgbClr val="000000"/>
                </a:solidFill>
                <a:latin typeface="Georgia" panose="02040502050405020303" pitchFamily="18" charset="0"/>
              </a:rPr>
              <a:t>-level slowdown at runtime, and use slowdown information to improve system fairness and performance</a:t>
            </a:r>
            <a:endParaRPr lang="en-US" sz="1800" b="1" kern="0" dirty="0" smtClean="0">
              <a:latin typeface="Georgia" panose="02040502050405020303" pitchFamily="18" charset="0"/>
            </a:endParaRPr>
          </a:p>
          <a:p>
            <a:pPr marL="342900" lvl="0" indent="-342900" eaLnBrk="0" fontAlgn="base" hangingPunct="0">
              <a:lnSpc>
                <a:spcPct val="125000"/>
              </a:lnSpc>
              <a:spcBef>
                <a:spcPts val="1200"/>
              </a:spcBef>
              <a:spcAft>
                <a:spcPct val="0"/>
              </a:spcAft>
              <a:buClr>
                <a:srgbClr val="CC9900"/>
              </a:buClr>
              <a:buSzPct val="65000"/>
              <a:buFont typeface="Wingdings" pitchFamily="2" charset="2"/>
              <a:buChar char="n"/>
            </a:pPr>
            <a:r>
              <a:rPr lang="en-US" sz="1800" b="1" kern="0" dirty="0" smtClean="0">
                <a:latin typeface="Georgia" panose="02040502050405020303" pitchFamily="18" charset="0"/>
              </a:rPr>
              <a:t>Our Approach</a:t>
            </a:r>
            <a:endParaRPr lang="en-US" sz="1800" b="1" kern="0" dirty="0">
              <a:latin typeface="Georgia" panose="02040502050405020303" pitchFamily="18" charset="0"/>
            </a:endParaRP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err="1" smtClean="0">
                <a:latin typeface="Georgia" panose="02040502050405020303" pitchFamily="18" charset="0"/>
              </a:rPr>
              <a:t>NoC</a:t>
            </a:r>
            <a:r>
              <a:rPr lang="en-US" sz="1600" b="1" kern="0" dirty="0" smtClean="0">
                <a:latin typeface="Georgia" panose="02040502050405020303" pitchFamily="18" charset="0"/>
              </a:rPr>
              <a:t> </a:t>
            </a:r>
            <a:r>
              <a:rPr lang="en-US" sz="1600" b="1" kern="0" dirty="0">
                <a:latin typeface="Georgia" panose="02040502050405020303" pitchFamily="18" charset="0"/>
              </a:rPr>
              <a:t>Application Slowdown Model (NAS</a:t>
            </a:r>
            <a:r>
              <a:rPr lang="en-US" sz="1600" b="1" kern="0" dirty="0" smtClean="0">
                <a:latin typeface="Georgia" panose="02040502050405020303" pitchFamily="18" charset="0"/>
              </a:rPr>
              <a:t>)</a:t>
            </a:r>
            <a:r>
              <a:rPr lang="en-US" sz="1600" kern="0" dirty="0" smtClean="0">
                <a:latin typeface="Georgia" panose="02040502050405020303" pitchFamily="18" charset="0"/>
              </a:rPr>
              <a:t>: first </a:t>
            </a:r>
            <a:r>
              <a:rPr lang="en-US" sz="1600" b="1" kern="0" dirty="0">
                <a:solidFill>
                  <a:srgbClr val="0000FF"/>
                </a:solidFill>
                <a:latin typeface="Georgia" panose="02040502050405020303" pitchFamily="18" charset="0"/>
              </a:rPr>
              <a:t>online model </a:t>
            </a:r>
            <a:r>
              <a:rPr lang="en-US" sz="1600" kern="0" dirty="0">
                <a:latin typeface="Georgia" panose="02040502050405020303" pitchFamily="18" charset="0"/>
              </a:rPr>
              <a:t>to quantify </a:t>
            </a:r>
            <a:r>
              <a:rPr lang="en-US" sz="1600" kern="0" dirty="0" smtClean="0">
                <a:latin typeface="Georgia" panose="02040502050405020303" pitchFamily="18" charset="0"/>
              </a:rPr>
              <a:t/>
            </a:r>
            <a:br>
              <a:rPr lang="en-US" sz="1600" kern="0" dirty="0" smtClean="0">
                <a:latin typeface="Georgia" panose="02040502050405020303" pitchFamily="18" charset="0"/>
              </a:rPr>
            </a:br>
            <a:r>
              <a:rPr lang="en-US" sz="1600" kern="0" dirty="0" smtClean="0">
                <a:solidFill>
                  <a:srgbClr val="0000FF"/>
                </a:solidFill>
                <a:latin typeface="Georgia" panose="02040502050405020303" pitchFamily="18" charset="0"/>
              </a:rPr>
              <a:t>inter-application </a:t>
            </a:r>
            <a:r>
              <a:rPr lang="en-US" sz="1600" kern="0" dirty="0">
                <a:solidFill>
                  <a:srgbClr val="0000FF"/>
                </a:solidFill>
                <a:latin typeface="Georgia" panose="02040502050405020303" pitchFamily="18" charset="0"/>
              </a:rPr>
              <a:t>interference </a:t>
            </a:r>
            <a:r>
              <a:rPr lang="en-US" sz="1600" kern="0" dirty="0">
                <a:latin typeface="Georgia" panose="02040502050405020303" pitchFamily="18" charset="0"/>
              </a:rPr>
              <a:t>in </a:t>
            </a:r>
            <a:r>
              <a:rPr lang="en-US" sz="1600" kern="0" dirty="0" err="1" smtClean="0">
                <a:latin typeface="Georgia" panose="02040502050405020303" pitchFamily="18" charset="0"/>
              </a:rPr>
              <a:t>NoCs</a:t>
            </a:r>
            <a:endParaRPr lang="en-US" sz="1600" kern="0" dirty="0" smtClean="0">
              <a:latin typeface="Georgia" panose="02040502050405020303" pitchFamily="18" charset="0"/>
            </a:endParaRP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smtClean="0">
                <a:latin typeface="Georgia" panose="02040502050405020303" pitchFamily="18" charset="0"/>
              </a:rPr>
              <a:t>Fairness-Aware </a:t>
            </a:r>
            <a:r>
              <a:rPr lang="en-US" sz="1600" b="1" kern="0" dirty="0">
                <a:latin typeface="Georgia" panose="02040502050405020303" pitchFamily="18" charset="0"/>
              </a:rPr>
              <a:t>Source Throttling (FAST</a:t>
            </a:r>
            <a:r>
              <a:rPr lang="en-US" sz="1600" b="1" kern="0" dirty="0" smtClean="0">
                <a:latin typeface="Georgia" panose="02040502050405020303" pitchFamily="18" charset="0"/>
              </a:rPr>
              <a:t>)</a:t>
            </a:r>
            <a:r>
              <a:rPr lang="en-US" sz="1600" kern="0" dirty="0" smtClean="0">
                <a:latin typeface="Georgia" panose="02040502050405020303" pitchFamily="18" charset="0"/>
              </a:rPr>
              <a:t>: </a:t>
            </a:r>
            <a:r>
              <a:rPr lang="en-US" sz="1600" b="1" kern="0" dirty="0" smtClean="0">
                <a:solidFill>
                  <a:srgbClr val="0000FF"/>
                </a:solidFill>
                <a:latin typeface="Georgia" panose="02040502050405020303" pitchFamily="18" charset="0"/>
              </a:rPr>
              <a:t>throttle</a:t>
            </a:r>
            <a:r>
              <a:rPr lang="en-US" sz="1600" kern="0" dirty="0" smtClean="0">
                <a:latin typeface="Georgia" panose="02040502050405020303" pitchFamily="18" charset="0"/>
              </a:rPr>
              <a:t> network injection rate of processor cores </a:t>
            </a:r>
            <a:r>
              <a:rPr lang="en-US" sz="1600" b="1" kern="0" dirty="0" smtClean="0">
                <a:solidFill>
                  <a:srgbClr val="0000FF"/>
                </a:solidFill>
                <a:latin typeface="Georgia" panose="02040502050405020303" pitchFamily="18" charset="0"/>
              </a:rPr>
              <a:t>based on slowdown estimate </a:t>
            </a:r>
            <a:r>
              <a:rPr lang="en-US" sz="1600" kern="0" dirty="0" smtClean="0">
                <a:latin typeface="Georgia" panose="02040502050405020303" pitchFamily="18" charset="0"/>
              </a:rPr>
              <a:t>from NAS</a:t>
            </a:r>
          </a:p>
          <a:p>
            <a:pPr marL="342900" lvl="0" indent="-342900" eaLnBrk="0" fontAlgn="base" hangingPunct="0">
              <a:lnSpc>
                <a:spcPct val="125000"/>
              </a:lnSpc>
              <a:spcBef>
                <a:spcPts val="1200"/>
              </a:spcBef>
              <a:spcAft>
                <a:spcPct val="0"/>
              </a:spcAft>
              <a:buClr>
                <a:srgbClr val="CC9900"/>
              </a:buClr>
              <a:buSzPct val="65000"/>
              <a:buFont typeface="Wingdings" pitchFamily="2" charset="2"/>
              <a:buChar char="n"/>
            </a:pPr>
            <a:r>
              <a:rPr lang="en-US" sz="1800" b="1" kern="0" dirty="0" smtClean="0">
                <a:solidFill>
                  <a:srgbClr val="000000"/>
                </a:solidFill>
                <a:latin typeface="Georgia" panose="02040502050405020303" pitchFamily="18" charset="0"/>
              </a:rPr>
              <a:t>Results</a:t>
            </a: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smtClean="0">
                <a:latin typeface="Georgia" panose="02040502050405020303" pitchFamily="18" charset="0"/>
              </a:rPr>
              <a:t>NAS</a:t>
            </a:r>
            <a:r>
              <a:rPr lang="en-US" sz="1600" kern="0" dirty="0" smtClean="0">
                <a:latin typeface="Georgia" panose="02040502050405020303" pitchFamily="18" charset="0"/>
              </a:rPr>
              <a:t> is </a:t>
            </a:r>
            <a:r>
              <a:rPr lang="en-US" sz="1600" b="1" i="1" kern="0" dirty="0" smtClean="0">
                <a:solidFill>
                  <a:srgbClr val="008000"/>
                </a:solidFill>
                <a:latin typeface="Georgia" panose="02040502050405020303" pitchFamily="18" charset="0"/>
              </a:rPr>
              <a:t>very accurate and scalable</a:t>
            </a:r>
            <a:r>
              <a:rPr lang="en-US" sz="1600" kern="0" dirty="0" smtClean="0">
                <a:latin typeface="Georgia" panose="02040502050405020303" pitchFamily="18" charset="0"/>
              </a:rPr>
              <a:t>: </a:t>
            </a:r>
            <a:r>
              <a:rPr lang="en-US" sz="1600" kern="0" dirty="0" smtClean="0">
                <a:solidFill>
                  <a:srgbClr val="008000"/>
                </a:solidFill>
                <a:latin typeface="Georgia" panose="02040502050405020303" pitchFamily="18" charset="0"/>
              </a:rPr>
              <a:t>4.2% error rate </a:t>
            </a:r>
            <a:r>
              <a:rPr lang="en-US" sz="1600" kern="0" dirty="0" smtClean="0">
                <a:latin typeface="Georgia" panose="02040502050405020303" pitchFamily="18" charset="0"/>
              </a:rPr>
              <a:t>on average (8×8 mesh)</a:t>
            </a:r>
          </a:p>
          <a:p>
            <a:pPr marL="621792" lvl="1" indent="-347472" eaLnBrk="0" fontAlgn="base" hangingPunct="0">
              <a:lnSpc>
                <a:spcPct val="125000"/>
              </a:lnSpc>
              <a:spcBef>
                <a:spcPts val="0"/>
              </a:spcBef>
              <a:spcAft>
                <a:spcPct val="0"/>
              </a:spcAft>
              <a:buClr>
                <a:srgbClr val="3B812F"/>
              </a:buClr>
              <a:buSzPct val="60000"/>
              <a:buFont typeface="Wingdings" pitchFamily="2" charset="2"/>
              <a:buChar char="q"/>
            </a:pPr>
            <a:r>
              <a:rPr lang="en-US" sz="1600" b="1" kern="0" dirty="0" smtClean="0">
                <a:latin typeface="Georgia" panose="02040502050405020303" pitchFamily="18" charset="0"/>
              </a:rPr>
              <a:t>FAST</a:t>
            </a:r>
            <a:r>
              <a:rPr lang="en-US" sz="1600" kern="0" dirty="0" smtClean="0">
                <a:latin typeface="Georgia" panose="02040502050405020303" pitchFamily="18" charset="0"/>
              </a:rPr>
              <a:t> </a:t>
            </a:r>
            <a:r>
              <a:rPr lang="en-US" sz="1600" b="1" i="1" kern="0" dirty="0" smtClean="0">
                <a:solidFill>
                  <a:srgbClr val="008000"/>
                </a:solidFill>
                <a:latin typeface="Georgia" panose="02040502050405020303" pitchFamily="18" charset="0"/>
              </a:rPr>
              <a:t>improves system fairness </a:t>
            </a:r>
            <a:r>
              <a:rPr lang="en-US" sz="1600" kern="0" dirty="0" smtClean="0">
                <a:solidFill>
                  <a:srgbClr val="008000"/>
                </a:solidFill>
                <a:latin typeface="Georgia" panose="02040502050405020303" pitchFamily="18" charset="0"/>
              </a:rPr>
              <a:t>by 9.5%, </a:t>
            </a:r>
            <a:r>
              <a:rPr lang="en-US" sz="1600" b="1" i="1" kern="0" dirty="0" smtClean="0">
                <a:solidFill>
                  <a:srgbClr val="008000"/>
                </a:solidFill>
                <a:latin typeface="Georgia" panose="02040502050405020303" pitchFamily="18" charset="0"/>
              </a:rPr>
              <a:t>and performance </a:t>
            </a:r>
            <a:r>
              <a:rPr lang="en-US" sz="1600" kern="0" dirty="0" smtClean="0">
                <a:solidFill>
                  <a:srgbClr val="008000"/>
                </a:solidFill>
                <a:latin typeface="Georgia" panose="02040502050405020303" pitchFamily="18" charset="0"/>
              </a:rPr>
              <a:t>by 5.2%</a:t>
            </a:r>
            <a:br>
              <a:rPr lang="en-US" sz="1600" kern="0" dirty="0" smtClean="0">
                <a:solidFill>
                  <a:srgbClr val="008000"/>
                </a:solidFill>
                <a:latin typeface="Georgia" panose="02040502050405020303" pitchFamily="18" charset="0"/>
              </a:rPr>
            </a:br>
            <a:r>
              <a:rPr lang="en-US" sz="1600" kern="0" dirty="0" smtClean="0">
                <a:latin typeface="Georgia" panose="02040502050405020303" pitchFamily="18" charset="0"/>
              </a:rPr>
              <a:t>(compared to a baseline without source throttling on a 8×8 </a:t>
            </a:r>
            <a:r>
              <a:rPr lang="en-US" sz="1600" kern="0" dirty="0">
                <a:latin typeface="Georgia" panose="02040502050405020303" pitchFamily="18" charset="0"/>
              </a:rPr>
              <a:t>mesh)</a:t>
            </a:r>
            <a:endParaRPr lang="en-US" sz="1600" b="1" kern="0" dirty="0">
              <a:solidFill>
                <a:srgbClr val="FF0000"/>
              </a:solidFill>
              <a:latin typeface="Georgia" panose="02040502050405020303" pitchFamily="18" charset="0"/>
            </a:endParaRPr>
          </a:p>
        </p:txBody>
      </p:sp>
    </p:spTree>
    <p:custDataLst>
      <p:tags r:id="rId1"/>
    </p:custDataLst>
    <p:extLst>
      <p:ext uri="{BB962C8B-B14F-4D97-AF65-F5344CB8AC3E}">
        <p14:creationId xmlns:p14="http://schemas.microsoft.com/office/powerpoint/2010/main" val="2536668658"/>
      </p:ext>
    </p:extLst>
  </p:cSld>
  <p:clrMapOvr>
    <a:masterClrMapping/>
  </p:clrMapOvr>
  <mc:AlternateContent xmlns:mc="http://schemas.openxmlformats.org/markup-compatibility/2006" xmlns:p14="http://schemas.microsoft.com/office/powerpoint/2010/main">
    <mc:Choice Requires="p14">
      <p:transition spd="slow" p14:dur="2000" advTm="43789"/>
    </mc:Choice>
    <mc:Fallback xmlns="">
      <p:transition spd="slow" advTm="437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4" end="4"/>
                                            </p:txEl>
                                          </p:spTgt>
                                        </p:tgtEl>
                                        <p:attrNameLst>
                                          <p:attrName>style.visibility</p:attrName>
                                        </p:attrNameLst>
                                      </p:cBhvr>
                                      <p:to>
                                        <p:strVal val="visible"/>
                                      </p:to>
                                    </p:set>
                                    <p:animEffect transition="in" filter="fade">
                                      <p:cBhvr>
                                        <p:cTn id="12" dur="500"/>
                                        <p:tgtEl>
                                          <p:spTgt spid="9">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5" end="5"/>
                                            </p:txEl>
                                          </p:spTgt>
                                        </p:tgtEl>
                                        <p:attrNameLst>
                                          <p:attrName>style.visibility</p:attrName>
                                        </p:attrNameLst>
                                      </p:cBhvr>
                                      <p:to>
                                        <p:strVal val="visible"/>
                                      </p:to>
                                    </p:set>
                                    <p:animEffect transition="in" filter="fade">
                                      <p:cBhvr>
                                        <p:cTn id="15" dur="500"/>
                                        <p:tgtEl>
                                          <p:spTgt spid="9">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xEl>
                                              <p:pRg st="6" end="6"/>
                                            </p:txEl>
                                          </p:spTgt>
                                        </p:tgtEl>
                                        <p:attrNameLst>
                                          <p:attrName>style.visibility</p:attrName>
                                        </p:attrNameLst>
                                      </p:cBhvr>
                                      <p:to>
                                        <p:strVal val="visible"/>
                                      </p:to>
                                    </p:set>
                                    <p:animEffect transition="in" filter="fade">
                                      <p:cBhvr>
                                        <p:cTn id="20" dur="500"/>
                                        <p:tgtEl>
                                          <p:spTgt spid="9">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fade">
                                      <p:cBhvr>
                                        <p:cTn id="25" dur="500"/>
                                        <p:tgtEl>
                                          <p:spTgt spid="9">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fade">
                                      <p:cBhvr>
                                        <p:cTn id="28" dur="500"/>
                                        <p:tgtEl>
                                          <p:spTgt spid="9">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animEffect transition="in" filter="fade">
                                      <p:cBhvr>
                                        <p:cTn id="33"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246108"/>
            <a:ext cx="8991600" cy="1470025"/>
          </a:xfrm>
        </p:spPr>
        <p:txBody>
          <a:bodyPr>
            <a:noAutofit/>
          </a:bodyPr>
          <a:lstStyle/>
          <a:p>
            <a:r>
              <a:rPr lang="en-US" sz="2800" b="1" dirty="0">
                <a:latin typeface="Georgia" panose="02040502050405020303" pitchFamily="18" charset="0"/>
              </a:rPr>
              <a:t>A Model for Application Slowdown Estimation in On-Chip Networks and Its Use for Improving System Fairness and Performance</a:t>
            </a:r>
          </a:p>
        </p:txBody>
      </p:sp>
      <p:pic>
        <p:nvPicPr>
          <p:cNvPr id="8" name="Picture 7" descr="ul_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5410296"/>
            <a:ext cx="1219200" cy="1166707"/>
          </a:xfrm>
          <a:prstGeom prst="rect">
            <a:avLst/>
          </a:prstGeom>
          <a:noFill/>
          <a:extLst>
            <a:ext uri="{909E8E84-426E-40DD-AFC4-6F175D3DCCD1}">
              <a14:hiddenFill xmlns:a14="http://schemas.microsoft.com/office/drawing/2010/main">
                <a:solidFill>
                  <a:srgbClr val="FFFFFF"/>
                </a:solidFill>
              </a14:hiddenFill>
            </a:ext>
          </a:extLst>
        </p:spPr>
      </p:pic>
      <p:sp>
        <p:nvSpPr>
          <p:cNvPr id="23" name="Subtitle 2"/>
          <p:cNvSpPr txBox="1">
            <a:spLocks/>
          </p:cNvSpPr>
          <p:nvPr/>
        </p:nvSpPr>
        <p:spPr>
          <a:xfrm>
            <a:off x="152400" y="3429000"/>
            <a:ext cx="8534400" cy="1676400"/>
          </a:xfrm>
          <a:prstGeom prst="rect">
            <a:avLst/>
          </a:prstGeom>
        </p:spPr>
        <p:txBody>
          <a:bodyPr>
            <a:no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sz="2000" b="1" dirty="0" smtClean="0">
                <a:solidFill>
                  <a:schemeClr val="tx1">
                    <a:lumMod val="95000"/>
                    <a:lumOff val="5000"/>
                  </a:schemeClr>
                </a:solidFill>
                <a:latin typeface="Georgia" panose="02040502050405020303" pitchFamily="18" charset="0"/>
              </a:rPr>
              <a:t>Xiyue Xiang*</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Saugata</a:t>
            </a:r>
            <a:r>
              <a:rPr lang="en-US" sz="2000" dirty="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Ghose</a:t>
            </a:r>
            <a:r>
              <a:rPr lang="en-US" sz="2000" baseline="30000" dirty="0">
                <a:solidFill>
                  <a:schemeClr val="tx1"/>
                </a:solidFill>
              </a:rPr>
              <a:t>†</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Onur</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Mutlu</a:t>
            </a:r>
            <a:r>
              <a:rPr lang="en-US" sz="2000" baseline="30000" dirty="0" smtClean="0">
                <a:solidFill>
                  <a:schemeClr val="tx1"/>
                </a:solidFill>
              </a:rPr>
              <a:t>†§</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Nian</a:t>
            </a:r>
            <a:r>
              <a:rPr lang="en-US" sz="2000" dirty="0" smtClean="0">
                <a:solidFill>
                  <a:schemeClr val="tx1">
                    <a:lumMod val="95000"/>
                    <a:lumOff val="5000"/>
                  </a:schemeClr>
                </a:solidFill>
                <a:latin typeface="Georgia" panose="02040502050405020303" pitchFamily="18" charset="0"/>
              </a:rPr>
              <a:t>-Feng </a:t>
            </a:r>
            <a:r>
              <a:rPr lang="en-US" sz="2000" dirty="0" err="1" smtClean="0">
                <a:solidFill>
                  <a:schemeClr val="tx1">
                    <a:lumMod val="95000"/>
                    <a:lumOff val="5000"/>
                  </a:schemeClr>
                </a:solidFill>
                <a:latin typeface="Georgia" panose="02040502050405020303" pitchFamily="18" charset="0"/>
              </a:rPr>
              <a:t>Tzeng</a:t>
            </a:r>
            <a:r>
              <a:rPr lang="en-US" sz="2000" baseline="30000" dirty="0" smtClean="0">
                <a:solidFill>
                  <a:schemeClr val="tx1">
                    <a:lumMod val="95000"/>
                    <a:lumOff val="5000"/>
                  </a:schemeClr>
                </a:solidFill>
                <a:latin typeface="Georgia" panose="02040502050405020303" pitchFamily="18" charset="0"/>
              </a:rPr>
              <a:t>*</a:t>
            </a:r>
          </a:p>
          <a:p>
            <a:r>
              <a:rPr lang="en-US" sz="2000" baseline="30000" dirty="0" smtClean="0">
                <a:solidFill>
                  <a:schemeClr val="tx1">
                    <a:lumMod val="95000"/>
                    <a:lumOff val="5000"/>
                  </a:schemeClr>
                </a:solidFill>
                <a:latin typeface="Georgia" panose="02040502050405020303" pitchFamily="18" charset="0"/>
              </a:rPr>
              <a:t>*</a:t>
            </a:r>
            <a:r>
              <a:rPr lang="en-US" sz="2000" dirty="0" smtClean="0">
                <a:solidFill>
                  <a:schemeClr val="tx1">
                    <a:lumMod val="95000"/>
                    <a:lumOff val="5000"/>
                  </a:schemeClr>
                </a:solidFill>
                <a:latin typeface="Georgia" panose="02040502050405020303" pitchFamily="18" charset="0"/>
              </a:rPr>
              <a:t>University of Louisiana at Lafayette</a:t>
            </a:r>
          </a:p>
          <a:p>
            <a:r>
              <a:rPr lang="en-US" sz="2000" baseline="30000" dirty="0" smtClean="0">
                <a:solidFill>
                  <a:schemeClr val="tx1"/>
                </a:solidFill>
              </a:rPr>
              <a:t>†</a:t>
            </a:r>
            <a:r>
              <a:rPr lang="en-US" sz="2000" dirty="0">
                <a:solidFill>
                  <a:schemeClr val="tx1">
                    <a:lumMod val="95000"/>
                    <a:lumOff val="5000"/>
                  </a:schemeClr>
                </a:solidFill>
                <a:latin typeface="Georgia" panose="02040502050405020303" pitchFamily="18" charset="0"/>
              </a:rPr>
              <a:t>Carnegie Mellon </a:t>
            </a:r>
            <a:r>
              <a:rPr lang="en-US" sz="2000" dirty="0" smtClean="0">
                <a:solidFill>
                  <a:schemeClr val="tx1">
                    <a:lumMod val="95000"/>
                    <a:lumOff val="5000"/>
                  </a:schemeClr>
                </a:solidFill>
                <a:latin typeface="Georgia" panose="02040502050405020303" pitchFamily="18" charset="0"/>
              </a:rPr>
              <a:t>University</a:t>
            </a:r>
          </a:p>
          <a:p>
            <a:r>
              <a:rPr lang="en-US" sz="2000" baseline="30000" dirty="0">
                <a:solidFill>
                  <a:schemeClr val="tx1"/>
                </a:solidFill>
              </a:rPr>
              <a:t>§</a:t>
            </a:r>
            <a:r>
              <a:rPr lang="en-US" sz="2000" dirty="0" smtClean="0">
                <a:solidFill>
                  <a:schemeClr val="tx1">
                    <a:lumMod val="95000"/>
                    <a:lumOff val="5000"/>
                  </a:schemeClr>
                </a:solidFill>
                <a:latin typeface="Georgia" panose="02040502050405020303" pitchFamily="18" charset="0"/>
              </a:rPr>
              <a:t>ETH Zürich</a:t>
            </a:r>
            <a:endParaRPr lang="en-US" sz="2000" dirty="0">
              <a:solidFill>
                <a:schemeClr val="tx1">
                  <a:lumMod val="95000"/>
                  <a:lumOff val="5000"/>
                </a:schemeClr>
              </a:solidFill>
              <a:latin typeface="Georgia" panose="02040502050405020303" pitchFamily="18" charset="0"/>
            </a:endParaRPr>
          </a:p>
        </p:txBody>
      </p:sp>
      <p:pic>
        <p:nvPicPr>
          <p:cNvPr id="6" name="Picture 5" descr="Burgundy_CMU_JPG_Logo.jpg"/>
          <p:cNvPicPr>
            <a:picLocks noChangeAspect="1"/>
          </p:cNvPicPr>
          <p:nvPr/>
        </p:nvPicPr>
        <p:blipFill>
          <a:blip r:embed="rId5" cstate="print"/>
          <a:stretch>
            <a:fillRect/>
          </a:stretch>
        </p:blipFill>
        <p:spPr>
          <a:xfrm>
            <a:off x="609600" y="5528830"/>
            <a:ext cx="2808312" cy="1014113"/>
          </a:xfrm>
          <a:prstGeom prst="rect">
            <a:avLst/>
          </a:prstGeom>
        </p:spPr>
      </p:pic>
      <p:pic>
        <p:nvPicPr>
          <p:cNvPr id="13" name="Picture 12"/>
          <p:cNvPicPr>
            <a:picLocks noChangeAspect="1"/>
          </p:cNvPicPr>
          <p:nvPr/>
        </p:nvPicPr>
        <p:blipFill rotWithShape="1">
          <a:blip r:embed="rId6" cstate="print">
            <a:extLst>
              <a:ext uri="{28A0092B-C50C-407E-A947-70E740481C1C}">
                <a14:useLocalDpi xmlns:a14="http://schemas.microsoft.com/office/drawing/2010/main" val="0"/>
              </a:ext>
            </a:extLst>
          </a:blip>
          <a:srcRect l="6394" t="12841" r="4093" b="13389"/>
          <a:stretch/>
        </p:blipFill>
        <p:spPr>
          <a:xfrm>
            <a:off x="5867400" y="5692986"/>
            <a:ext cx="2133600" cy="685800"/>
          </a:xfrm>
          <a:prstGeom prst="rect">
            <a:avLst/>
          </a:prstGeom>
        </p:spPr>
      </p:pic>
    </p:spTree>
    <p:extLst>
      <p:ext uri="{BB962C8B-B14F-4D97-AF65-F5344CB8AC3E}">
        <p14:creationId xmlns:p14="http://schemas.microsoft.com/office/powerpoint/2010/main" val="3248469779"/>
      </p:ext>
    </p:extLst>
  </p:cSld>
  <p:clrMapOvr>
    <a:masterClrMapping/>
  </p:clrMapOvr>
  <mc:AlternateContent xmlns:mc="http://schemas.openxmlformats.org/markup-compatibility/2006" xmlns:p14="http://schemas.microsoft.com/office/powerpoint/2010/main">
    <mc:Choice Requires="p14">
      <p:transition spd="slow" p14:dur="2000" advTm="7347"/>
    </mc:Choice>
    <mc:Fallback xmlns="">
      <p:transition spd="slow" advTm="7347"/>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246108"/>
            <a:ext cx="8991600" cy="1470025"/>
          </a:xfrm>
        </p:spPr>
        <p:txBody>
          <a:bodyPr>
            <a:noAutofit/>
          </a:bodyPr>
          <a:lstStyle/>
          <a:p>
            <a:r>
              <a:rPr lang="en-US" sz="2800" b="1" dirty="0" smtClean="0">
                <a:latin typeface="Georgia" panose="02040502050405020303" pitchFamily="18" charset="0"/>
              </a:rPr>
              <a:t>Backup Slides</a:t>
            </a:r>
            <a:endParaRPr lang="en-US" sz="2800" b="1" dirty="0">
              <a:latin typeface="Georgia" panose="02040502050405020303" pitchFamily="18" charset="0"/>
            </a:endParaRPr>
          </a:p>
        </p:txBody>
      </p:sp>
      <p:pic>
        <p:nvPicPr>
          <p:cNvPr id="8" name="Picture 7" descr="ul_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5410296"/>
            <a:ext cx="1219200" cy="1166707"/>
          </a:xfrm>
          <a:prstGeom prst="rect">
            <a:avLst/>
          </a:prstGeom>
          <a:noFill/>
          <a:extLst>
            <a:ext uri="{909E8E84-426E-40DD-AFC4-6F175D3DCCD1}">
              <a14:hiddenFill xmlns:a14="http://schemas.microsoft.com/office/drawing/2010/main">
                <a:solidFill>
                  <a:srgbClr val="FFFFFF"/>
                </a:solidFill>
              </a14:hiddenFill>
            </a:ext>
          </a:extLst>
        </p:spPr>
      </p:pic>
      <p:sp>
        <p:nvSpPr>
          <p:cNvPr id="23" name="Subtitle 2"/>
          <p:cNvSpPr txBox="1">
            <a:spLocks/>
          </p:cNvSpPr>
          <p:nvPr/>
        </p:nvSpPr>
        <p:spPr>
          <a:xfrm>
            <a:off x="152400" y="3429000"/>
            <a:ext cx="8534400" cy="1676400"/>
          </a:xfrm>
          <a:prstGeom prst="rect">
            <a:avLst/>
          </a:prstGeom>
        </p:spPr>
        <p:txBody>
          <a:bodyPr>
            <a:no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sz="2000" b="1" dirty="0" smtClean="0">
                <a:solidFill>
                  <a:schemeClr val="tx1">
                    <a:lumMod val="95000"/>
                    <a:lumOff val="5000"/>
                  </a:schemeClr>
                </a:solidFill>
                <a:latin typeface="Georgia" panose="02040502050405020303" pitchFamily="18" charset="0"/>
              </a:rPr>
              <a:t>Xiyue Xiang*</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Saugata</a:t>
            </a:r>
            <a:r>
              <a:rPr lang="en-US" sz="2000" dirty="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Ghose</a:t>
            </a:r>
            <a:r>
              <a:rPr lang="en-US" sz="2000" baseline="30000" dirty="0">
                <a:solidFill>
                  <a:schemeClr val="tx1"/>
                </a:solidFill>
              </a:rPr>
              <a:t>†</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Onur</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Mutlu</a:t>
            </a:r>
            <a:r>
              <a:rPr lang="en-US" sz="2000" baseline="30000" dirty="0" smtClean="0">
                <a:solidFill>
                  <a:schemeClr val="tx1"/>
                </a:solidFill>
              </a:rPr>
              <a:t>†§</a:t>
            </a:r>
            <a:r>
              <a:rPr lang="en-US" sz="2000" dirty="0" smtClean="0">
                <a:solidFill>
                  <a:schemeClr val="tx1">
                    <a:lumMod val="95000"/>
                    <a:lumOff val="5000"/>
                  </a:schemeClr>
                </a:solidFill>
                <a:latin typeface="Georgia" panose="02040502050405020303" pitchFamily="18" charset="0"/>
              </a:rPr>
              <a:t>, </a:t>
            </a:r>
            <a:r>
              <a:rPr lang="en-US" sz="2000" dirty="0" err="1" smtClean="0">
                <a:solidFill>
                  <a:schemeClr val="tx1">
                    <a:lumMod val="95000"/>
                    <a:lumOff val="5000"/>
                  </a:schemeClr>
                </a:solidFill>
                <a:latin typeface="Georgia" panose="02040502050405020303" pitchFamily="18" charset="0"/>
              </a:rPr>
              <a:t>Nian</a:t>
            </a:r>
            <a:r>
              <a:rPr lang="en-US" sz="2000" dirty="0" smtClean="0">
                <a:solidFill>
                  <a:schemeClr val="tx1">
                    <a:lumMod val="95000"/>
                    <a:lumOff val="5000"/>
                  </a:schemeClr>
                </a:solidFill>
                <a:latin typeface="Georgia" panose="02040502050405020303" pitchFamily="18" charset="0"/>
              </a:rPr>
              <a:t>-Feng </a:t>
            </a:r>
            <a:r>
              <a:rPr lang="en-US" sz="2000" dirty="0" err="1" smtClean="0">
                <a:solidFill>
                  <a:schemeClr val="tx1">
                    <a:lumMod val="95000"/>
                    <a:lumOff val="5000"/>
                  </a:schemeClr>
                </a:solidFill>
                <a:latin typeface="Georgia" panose="02040502050405020303" pitchFamily="18" charset="0"/>
              </a:rPr>
              <a:t>Tzeng</a:t>
            </a:r>
            <a:r>
              <a:rPr lang="en-US" sz="2000" baseline="30000" dirty="0" smtClean="0">
                <a:solidFill>
                  <a:schemeClr val="tx1">
                    <a:lumMod val="95000"/>
                    <a:lumOff val="5000"/>
                  </a:schemeClr>
                </a:solidFill>
                <a:latin typeface="Georgia" panose="02040502050405020303" pitchFamily="18" charset="0"/>
              </a:rPr>
              <a:t>*</a:t>
            </a:r>
          </a:p>
          <a:p>
            <a:r>
              <a:rPr lang="en-US" sz="2000" baseline="30000" dirty="0" smtClean="0">
                <a:solidFill>
                  <a:schemeClr val="tx1">
                    <a:lumMod val="95000"/>
                    <a:lumOff val="5000"/>
                  </a:schemeClr>
                </a:solidFill>
                <a:latin typeface="Georgia" panose="02040502050405020303" pitchFamily="18" charset="0"/>
              </a:rPr>
              <a:t>*</a:t>
            </a:r>
            <a:r>
              <a:rPr lang="en-US" sz="2000" dirty="0" smtClean="0">
                <a:solidFill>
                  <a:schemeClr val="tx1">
                    <a:lumMod val="95000"/>
                    <a:lumOff val="5000"/>
                  </a:schemeClr>
                </a:solidFill>
                <a:latin typeface="Georgia" panose="02040502050405020303" pitchFamily="18" charset="0"/>
              </a:rPr>
              <a:t>University of Louisiana at Lafayette</a:t>
            </a:r>
          </a:p>
          <a:p>
            <a:r>
              <a:rPr lang="en-US" sz="2000" baseline="30000" dirty="0" smtClean="0">
                <a:solidFill>
                  <a:schemeClr val="tx1"/>
                </a:solidFill>
              </a:rPr>
              <a:t>†</a:t>
            </a:r>
            <a:r>
              <a:rPr lang="en-US" sz="2000" dirty="0">
                <a:solidFill>
                  <a:schemeClr val="tx1">
                    <a:lumMod val="95000"/>
                    <a:lumOff val="5000"/>
                  </a:schemeClr>
                </a:solidFill>
                <a:latin typeface="Georgia" panose="02040502050405020303" pitchFamily="18" charset="0"/>
              </a:rPr>
              <a:t>Carnegie Mellon </a:t>
            </a:r>
            <a:r>
              <a:rPr lang="en-US" sz="2000" dirty="0" smtClean="0">
                <a:solidFill>
                  <a:schemeClr val="tx1">
                    <a:lumMod val="95000"/>
                    <a:lumOff val="5000"/>
                  </a:schemeClr>
                </a:solidFill>
                <a:latin typeface="Georgia" panose="02040502050405020303" pitchFamily="18" charset="0"/>
              </a:rPr>
              <a:t>University</a:t>
            </a:r>
          </a:p>
          <a:p>
            <a:r>
              <a:rPr lang="en-US" sz="2000" baseline="30000" dirty="0">
                <a:solidFill>
                  <a:schemeClr val="tx1"/>
                </a:solidFill>
              </a:rPr>
              <a:t>§</a:t>
            </a:r>
            <a:r>
              <a:rPr lang="en-US" sz="2000" dirty="0" smtClean="0">
                <a:solidFill>
                  <a:schemeClr val="tx1">
                    <a:lumMod val="95000"/>
                    <a:lumOff val="5000"/>
                  </a:schemeClr>
                </a:solidFill>
                <a:latin typeface="Georgia" panose="02040502050405020303" pitchFamily="18" charset="0"/>
              </a:rPr>
              <a:t>ETH Zürich</a:t>
            </a:r>
            <a:endParaRPr lang="en-US" sz="2000" dirty="0">
              <a:solidFill>
                <a:schemeClr val="tx1">
                  <a:lumMod val="95000"/>
                  <a:lumOff val="5000"/>
                </a:schemeClr>
              </a:solidFill>
              <a:latin typeface="Georgia" panose="02040502050405020303" pitchFamily="18" charset="0"/>
            </a:endParaRPr>
          </a:p>
        </p:txBody>
      </p:sp>
      <p:pic>
        <p:nvPicPr>
          <p:cNvPr id="6" name="Picture 5" descr="Burgundy_CMU_JPG_Logo.jpg"/>
          <p:cNvPicPr>
            <a:picLocks noChangeAspect="1"/>
          </p:cNvPicPr>
          <p:nvPr/>
        </p:nvPicPr>
        <p:blipFill>
          <a:blip r:embed="rId5" cstate="print"/>
          <a:stretch>
            <a:fillRect/>
          </a:stretch>
        </p:blipFill>
        <p:spPr>
          <a:xfrm>
            <a:off x="609600" y="5528830"/>
            <a:ext cx="2808312" cy="1014113"/>
          </a:xfrm>
          <a:prstGeom prst="rect">
            <a:avLst/>
          </a:prstGeom>
        </p:spPr>
      </p:pic>
      <p:pic>
        <p:nvPicPr>
          <p:cNvPr id="13" name="Picture 12"/>
          <p:cNvPicPr>
            <a:picLocks noChangeAspect="1"/>
          </p:cNvPicPr>
          <p:nvPr/>
        </p:nvPicPr>
        <p:blipFill rotWithShape="1">
          <a:blip r:embed="rId6" cstate="print">
            <a:extLst>
              <a:ext uri="{28A0092B-C50C-407E-A947-70E740481C1C}">
                <a14:useLocalDpi xmlns:a14="http://schemas.microsoft.com/office/drawing/2010/main" val="0"/>
              </a:ext>
            </a:extLst>
          </a:blip>
          <a:srcRect l="6394" t="12841" r="4093" b="13389"/>
          <a:stretch/>
        </p:blipFill>
        <p:spPr>
          <a:xfrm>
            <a:off x="5867400" y="5692986"/>
            <a:ext cx="2133600" cy="685800"/>
          </a:xfrm>
          <a:prstGeom prst="rect">
            <a:avLst/>
          </a:prstGeom>
        </p:spPr>
      </p:pic>
    </p:spTree>
    <p:extLst>
      <p:ext uri="{BB962C8B-B14F-4D97-AF65-F5344CB8AC3E}">
        <p14:creationId xmlns:p14="http://schemas.microsoft.com/office/powerpoint/2010/main" val="3213914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anose="02040502050405020303" pitchFamily="18" charset="0"/>
              </a:rPr>
              <a:t>Related Works</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75649" y="6387790"/>
            <a:ext cx="457200" cy="457200"/>
          </a:xfrm>
        </p:spPr>
        <p:txBody>
          <a:bodyPr/>
          <a:lstStyle/>
          <a:p>
            <a:r>
              <a:rPr lang="en-US" dirty="0" smtClean="0"/>
              <a:t>19</a:t>
            </a:r>
            <a:endParaRPr lang="en-US" dirty="0"/>
          </a:p>
        </p:txBody>
      </p:sp>
      <p:sp>
        <p:nvSpPr>
          <p:cNvPr id="4" name="Content Placeholder 3"/>
          <p:cNvSpPr>
            <a:spLocks noGrp="1"/>
          </p:cNvSpPr>
          <p:nvPr>
            <p:ph sz="quarter" idx="1"/>
          </p:nvPr>
        </p:nvSpPr>
        <p:spPr>
          <a:xfrm>
            <a:off x="327285" y="1371600"/>
            <a:ext cx="8839200" cy="5486400"/>
          </a:xfrm>
        </p:spPr>
        <p:txBody>
          <a:bodyPr>
            <a:noAutofit/>
          </a:bodyPr>
          <a:lstStyle/>
          <a:p>
            <a:pPr>
              <a:lnSpc>
                <a:spcPct val="120000"/>
              </a:lnSpc>
              <a:spcBef>
                <a:spcPts val="0"/>
              </a:spcBef>
              <a:buClr>
                <a:srgbClr val="A68520"/>
              </a:buClr>
              <a:buFont typeface="Wingdings" panose="05000000000000000000" pitchFamily="2" charset="2"/>
              <a:buChar char="§"/>
            </a:pPr>
            <a:r>
              <a:rPr lang="en-US" sz="2400" dirty="0" smtClean="0">
                <a:latin typeface="Georgia" panose="02040502050405020303" pitchFamily="18" charset="0"/>
              </a:rPr>
              <a:t>Slowdown modeling</a:t>
            </a:r>
          </a:p>
          <a:p>
            <a:pPr lvl="1">
              <a:lnSpc>
                <a:spcPct val="120000"/>
              </a:lnSpc>
              <a:spcBef>
                <a:spcPts val="0"/>
              </a:spcBef>
              <a:buClr>
                <a:srgbClr val="A68520"/>
              </a:buClr>
              <a:buFont typeface="Wingdings" panose="05000000000000000000" pitchFamily="2" charset="2"/>
              <a:buChar char="§"/>
            </a:pPr>
            <a:r>
              <a:rPr lang="en-US" sz="1600" dirty="0" smtClean="0">
                <a:latin typeface="Georgia" panose="02040502050405020303" pitchFamily="18" charset="0"/>
              </a:rPr>
              <a:t>Fine grained: [</a:t>
            </a:r>
            <a:r>
              <a:rPr lang="en-US" sz="1600" dirty="0" err="1" smtClean="0">
                <a:latin typeface="Georgia" panose="02040502050405020303" pitchFamily="18" charset="0"/>
              </a:rPr>
              <a:t>Mutlu</a:t>
            </a:r>
            <a:r>
              <a:rPr lang="en-US" sz="1600" dirty="0" smtClean="0">
                <a:latin typeface="Georgia" panose="02040502050405020303" pitchFamily="18" charset="0"/>
              </a:rPr>
              <a:t>+ MICRO ’07], [</a:t>
            </a:r>
            <a:r>
              <a:rPr lang="en-US" sz="1600" dirty="0" err="1" smtClean="0">
                <a:latin typeface="Georgia" panose="02040502050405020303" pitchFamily="18" charset="0"/>
              </a:rPr>
              <a:t>Ebrahimi</a:t>
            </a:r>
            <a:r>
              <a:rPr lang="en-US" sz="1600" dirty="0" smtClean="0">
                <a:latin typeface="Georgia" panose="02040502050405020303" pitchFamily="18" charset="0"/>
              </a:rPr>
              <a:t>+ ASPLOS ’10], [Bois+ TACO ’13]</a:t>
            </a:r>
          </a:p>
          <a:p>
            <a:pPr lvl="1">
              <a:lnSpc>
                <a:spcPct val="120000"/>
              </a:lnSpc>
              <a:spcBef>
                <a:spcPts val="0"/>
              </a:spcBef>
              <a:buClr>
                <a:srgbClr val="A68520"/>
              </a:buClr>
              <a:buFont typeface="Wingdings" panose="05000000000000000000" pitchFamily="2" charset="2"/>
              <a:buChar char="§"/>
            </a:pPr>
            <a:r>
              <a:rPr lang="en-US" sz="1600" dirty="0" smtClean="0">
                <a:latin typeface="Georgia" panose="02040502050405020303" pitchFamily="18" charset="0"/>
              </a:rPr>
              <a:t>Coarse grained: [Subramanian+ HPCA ’13], [</a:t>
            </a:r>
            <a:r>
              <a:rPr lang="en-US" sz="1600" dirty="0">
                <a:latin typeface="Georgia" panose="02040502050405020303" pitchFamily="18" charset="0"/>
              </a:rPr>
              <a:t>Subramanian </a:t>
            </a:r>
            <a:r>
              <a:rPr lang="en-US" sz="1600" dirty="0" smtClean="0">
                <a:latin typeface="Georgia" panose="02040502050405020303" pitchFamily="18" charset="0"/>
              </a:rPr>
              <a:t>MICRO ’15]</a:t>
            </a:r>
          </a:p>
          <a:p>
            <a:pPr>
              <a:lnSpc>
                <a:spcPct val="120000"/>
              </a:lnSpc>
              <a:buClr>
                <a:srgbClr val="A68520"/>
              </a:buClr>
              <a:buFont typeface="Wingdings" panose="05000000000000000000" pitchFamily="2" charset="2"/>
              <a:buChar char="§"/>
            </a:pPr>
            <a:r>
              <a:rPr lang="en-US" sz="2400" dirty="0" smtClean="0">
                <a:latin typeface="Georgia" panose="02040502050405020303" pitchFamily="18" charset="0"/>
              </a:rPr>
              <a:t>Source throttling</a:t>
            </a:r>
          </a:p>
          <a:p>
            <a:pPr lvl="1">
              <a:lnSpc>
                <a:spcPct val="120000"/>
              </a:lnSpc>
              <a:buClr>
                <a:srgbClr val="A68520"/>
              </a:buClr>
              <a:buFont typeface="Wingdings" panose="05000000000000000000" pitchFamily="2" charset="2"/>
              <a:buChar char="§"/>
            </a:pPr>
            <a:r>
              <a:rPr lang="en-US" sz="1600" dirty="0" smtClean="0">
                <a:latin typeface="Georgia" panose="02040502050405020303" pitchFamily="18" charset="0"/>
              </a:rPr>
              <a:t>[Chang+ SBAC-PAD ’12], [</a:t>
            </a:r>
            <a:r>
              <a:rPr lang="en-US" sz="1600" dirty="0" err="1" smtClean="0">
                <a:latin typeface="Georgia" panose="02040502050405020303" pitchFamily="18" charset="0"/>
              </a:rPr>
              <a:t>Nychis</a:t>
            </a:r>
            <a:r>
              <a:rPr lang="en-US" sz="1600" dirty="0" smtClean="0">
                <a:latin typeface="Georgia" panose="02040502050405020303" pitchFamily="18" charset="0"/>
              </a:rPr>
              <a:t>+ SIGCOMM </a:t>
            </a:r>
            <a:r>
              <a:rPr lang="en-US" sz="1600" dirty="0">
                <a:latin typeface="Georgia" panose="02040502050405020303" pitchFamily="18" charset="0"/>
              </a:rPr>
              <a:t>’</a:t>
            </a:r>
            <a:r>
              <a:rPr lang="en-US" sz="1600" dirty="0" smtClean="0">
                <a:latin typeface="Georgia" panose="02040502050405020303" pitchFamily="18" charset="0"/>
              </a:rPr>
              <a:t>12], [</a:t>
            </a:r>
            <a:r>
              <a:rPr lang="en-US" sz="1600" dirty="0" err="1" smtClean="0">
                <a:latin typeface="Georgia" panose="02040502050405020303" pitchFamily="18" charset="0"/>
              </a:rPr>
              <a:t>Nychis</a:t>
            </a:r>
            <a:r>
              <a:rPr lang="en-US" sz="1600" dirty="0" smtClean="0">
                <a:latin typeface="Georgia" panose="02040502050405020303" pitchFamily="18" charset="0"/>
              </a:rPr>
              <a:t>+ </a:t>
            </a:r>
            <a:r>
              <a:rPr lang="en-US" sz="1600" dirty="0" err="1" smtClean="0">
                <a:latin typeface="Georgia" panose="02040502050405020303" pitchFamily="18" charset="0"/>
              </a:rPr>
              <a:t>HotNet</a:t>
            </a:r>
            <a:r>
              <a:rPr lang="en-US" sz="1600" dirty="0" smtClean="0">
                <a:latin typeface="Georgia" panose="02040502050405020303" pitchFamily="18" charset="0"/>
              </a:rPr>
              <a:t> ’10]</a:t>
            </a:r>
          </a:p>
          <a:p>
            <a:pPr>
              <a:lnSpc>
                <a:spcPct val="120000"/>
              </a:lnSpc>
              <a:buClr>
                <a:srgbClr val="A68520"/>
              </a:buClr>
              <a:buFont typeface="Wingdings" panose="05000000000000000000" pitchFamily="2" charset="2"/>
              <a:buChar char="§"/>
            </a:pPr>
            <a:r>
              <a:rPr lang="en-US" sz="2400" dirty="0" smtClean="0">
                <a:latin typeface="Georgia" panose="02040502050405020303" pitchFamily="18" charset="0"/>
              </a:rPr>
              <a:t>Application mapping</a:t>
            </a:r>
          </a:p>
          <a:p>
            <a:pPr lvl="1">
              <a:lnSpc>
                <a:spcPct val="120000"/>
              </a:lnSpc>
              <a:buClr>
                <a:srgbClr val="A68520"/>
              </a:buClr>
              <a:buFont typeface="Wingdings" panose="05000000000000000000" pitchFamily="2" charset="2"/>
              <a:buChar char="§"/>
            </a:pPr>
            <a:r>
              <a:rPr lang="en-US" sz="1600" dirty="0" smtClean="0">
                <a:latin typeface="Georgia" panose="02040502050405020303" pitchFamily="18" charset="0"/>
              </a:rPr>
              <a:t>[Chou+ ICCD </a:t>
            </a:r>
            <a:r>
              <a:rPr lang="en-US" sz="1600" dirty="0">
                <a:latin typeface="Georgia" panose="02040502050405020303" pitchFamily="18" charset="0"/>
              </a:rPr>
              <a:t>’</a:t>
            </a:r>
            <a:r>
              <a:rPr lang="en-US" sz="1600" dirty="0" smtClean="0">
                <a:latin typeface="Georgia" panose="02040502050405020303" pitchFamily="18" charset="0"/>
              </a:rPr>
              <a:t>08], [Das+ HPCA </a:t>
            </a:r>
            <a:r>
              <a:rPr lang="en-US" sz="1600" dirty="0">
                <a:latin typeface="Georgia" panose="02040502050405020303" pitchFamily="18" charset="0"/>
              </a:rPr>
              <a:t>’</a:t>
            </a:r>
            <a:r>
              <a:rPr lang="en-US" sz="1600" dirty="0" smtClean="0">
                <a:latin typeface="Georgia" panose="02040502050405020303" pitchFamily="18" charset="0"/>
              </a:rPr>
              <a:t>13]</a:t>
            </a:r>
          </a:p>
          <a:p>
            <a:pPr>
              <a:lnSpc>
                <a:spcPct val="120000"/>
              </a:lnSpc>
              <a:buClr>
                <a:srgbClr val="A68520"/>
              </a:buClr>
              <a:buFont typeface="Wingdings" panose="05000000000000000000" pitchFamily="2" charset="2"/>
              <a:buChar char="§"/>
            </a:pPr>
            <a:r>
              <a:rPr lang="en-US" sz="2400" dirty="0" smtClean="0">
                <a:latin typeface="Georgia" panose="02040502050405020303" pitchFamily="18" charset="0"/>
              </a:rPr>
              <a:t>Prioritization</a:t>
            </a:r>
          </a:p>
          <a:p>
            <a:pPr lvl="1">
              <a:lnSpc>
                <a:spcPct val="120000"/>
              </a:lnSpc>
              <a:buClr>
                <a:srgbClr val="A68520"/>
              </a:buClr>
              <a:buFont typeface="Wingdings" panose="05000000000000000000" pitchFamily="2" charset="2"/>
              <a:buChar char="§"/>
            </a:pPr>
            <a:r>
              <a:rPr lang="en-US" sz="1600" dirty="0" smtClean="0">
                <a:latin typeface="Georgia" panose="02040502050405020303" pitchFamily="18" charset="0"/>
              </a:rPr>
              <a:t>[Das+ MICRO ’09], [Das ISCA ’10]</a:t>
            </a:r>
          </a:p>
          <a:p>
            <a:pPr>
              <a:lnSpc>
                <a:spcPct val="120000"/>
              </a:lnSpc>
              <a:buClr>
                <a:srgbClr val="A68520"/>
              </a:buClr>
              <a:buFont typeface="Wingdings" panose="05000000000000000000" pitchFamily="2" charset="2"/>
              <a:buChar char="§"/>
            </a:pPr>
            <a:r>
              <a:rPr lang="en-US" sz="2400" dirty="0" smtClean="0">
                <a:latin typeface="Georgia" panose="02040502050405020303" pitchFamily="18" charset="0"/>
              </a:rPr>
              <a:t>Scheduling</a:t>
            </a:r>
          </a:p>
          <a:p>
            <a:pPr lvl="1">
              <a:lnSpc>
                <a:spcPct val="120000"/>
              </a:lnSpc>
              <a:spcBef>
                <a:spcPts val="0"/>
              </a:spcBef>
              <a:buClr>
                <a:srgbClr val="A68520"/>
              </a:buClr>
              <a:buFont typeface="Wingdings" panose="05000000000000000000" pitchFamily="2" charset="2"/>
              <a:buChar char="§"/>
            </a:pPr>
            <a:r>
              <a:rPr lang="en-US" sz="1600" dirty="0" smtClean="0">
                <a:latin typeface="Georgia" panose="02040502050405020303" pitchFamily="18" charset="0"/>
              </a:rPr>
              <a:t>[Kim+ MICRO’10]</a:t>
            </a:r>
          </a:p>
          <a:p>
            <a:pPr>
              <a:lnSpc>
                <a:spcPct val="120000"/>
              </a:lnSpc>
              <a:spcBef>
                <a:spcPts val="0"/>
              </a:spcBef>
              <a:buClr>
                <a:srgbClr val="A68520"/>
              </a:buClr>
              <a:buFont typeface="Wingdings" panose="05000000000000000000" pitchFamily="2" charset="2"/>
              <a:buChar char="§"/>
            </a:pPr>
            <a:r>
              <a:rPr lang="en-US" sz="2400" dirty="0" smtClean="0">
                <a:latin typeface="Georgia" panose="02040502050405020303" pitchFamily="18" charset="0"/>
              </a:rPr>
              <a:t>QoS</a:t>
            </a:r>
          </a:p>
          <a:p>
            <a:pPr lvl="1">
              <a:lnSpc>
                <a:spcPct val="120000"/>
              </a:lnSpc>
              <a:spcBef>
                <a:spcPts val="0"/>
              </a:spcBef>
              <a:buClr>
                <a:srgbClr val="A68520"/>
              </a:buClr>
              <a:buFont typeface="Wingdings" panose="05000000000000000000" pitchFamily="2" charset="2"/>
              <a:buChar char="§"/>
            </a:pPr>
            <a:r>
              <a:rPr lang="en-US" sz="1600" dirty="0" smtClean="0">
                <a:latin typeface="Georgia" panose="02040502050405020303" pitchFamily="18" charset="0"/>
              </a:rPr>
              <a:t>[</a:t>
            </a:r>
            <a:r>
              <a:rPr lang="en-US" sz="1600" dirty="0">
                <a:latin typeface="Georgia" panose="02040502050405020303" pitchFamily="18" charset="0"/>
              </a:rPr>
              <a:t>Grot+ MICRO </a:t>
            </a:r>
            <a:r>
              <a:rPr lang="en-US" sz="1600" dirty="0" smtClean="0">
                <a:latin typeface="Georgia" panose="02040502050405020303" pitchFamily="18" charset="0"/>
              </a:rPr>
              <a:t>’09], [Grot+ ISCA ’11], [Lee+ ISCA ’08]</a:t>
            </a:r>
            <a:endParaRPr lang="en-US" sz="1600" dirty="0">
              <a:latin typeface="Georgia" panose="02040502050405020303" pitchFamily="18" charset="0"/>
            </a:endParaRPr>
          </a:p>
        </p:txBody>
      </p:sp>
    </p:spTree>
    <p:extLst>
      <p:ext uri="{BB962C8B-B14F-4D97-AF65-F5344CB8AC3E}">
        <p14:creationId xmlns:p14="http://schemas.microsoft.com/office/powerpoint/2010/main" val="3311727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anose="02040502050405020303" pitchFamily="18" charset="0"/>
              </a:rPr>
              <a:t>Hardware Cost of NAS</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400800"/>
            <a:ext cx="457200" cy="457200"/>
          </a:xfrm>
        </p:spPr>
        <p:txBody>
          <a:bodyPr/>
          <a:lstStyle/>
          <a:p>
            <a:r>
              <a:rPr lang="en-US" dirty="0" smtClean="0"/>
              <a:t>20</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456760623"/>
              </p:ext>
            </p:extLst>
          </p:nvPr>
        </p:nvGraphicFramePr>
        <p:xfrm>
          <a:off x="457200" y="1608663"/>
          <a:ext cx="8153400" cy="4334936"/>
        </p:xfrm>
        <a:graphic>
          <a:graphicData uri="http://schemas.openxmlformats.org/drawingml/2006/table">
            <a:tbl>
              <a:tblPr firstRow="1" firstCol="1" bandRow="1">
                <a:tableStyleId>{5C22544A-7EE6-4342-B048-85BDC9FD1C3A}</a:tableStyleId>
              </a:tblPr>
              <a:tblGrid>
                <a:gridCol w="1514780"/>
                <a:gridCol w="3438220"/>
                <a:gridCol w="3200400"/>
              </a:tblGrid>
              <a:tr h="551645">
                <a:tc>
                  <a:txBody>
                    <a:bodyPr/>
                    <a:lstStyle/>
                    <a:p>
                      <a:pPr marL="0" marR="0" algn="ctr">
                        <a:spcBef>
                          <a:spcPts val="0"/>
                        </a:spcBef>
                        <a:spcAft>
                          <a:spcPts val="0"/>
                        </a:spcAft>
                      </a:pPr>
                      <a:r>
                        <a:rPr lang="en-US" sz="1600" dirty="0">
                          <a:effectLst/>
                          <a:latin typeface="Georgia" panose="02040502050405020303" pitchFamily="18" charset="0"/>
                        </a:rPr>
                        <a:t>Location</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ctr">
                        <a:spcBef>
                          <a:spcPts val="0"/>
                        </a:spcBef>
                        <a:spcAft>
                          <a:spcPts val="0"/>
                        </a:spcAft>
                      </a:pPr>
                      <a:r>
                        <a:rPr lang="en-US" sz="1600" dirty="0">
                          <a:effectLst/>
                          <a:latin typeface="Georgia" panose="02040502050405020303" pitchFamily="18" charset="0"/>
                        </a:rPr>
                        <a:t>Components</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a:effectLst/>
                          <a:latin typeface="Georgia" panose="02040502050405020303" pitchFamily="18" charset="0"/>
                        </a:rPr>
                        <a:t>Costs</a:t>
                      </a:r>
                      <a:endParaRPr lang="en-US" sz="1600">
                        <a:effectLst/>
                        <a:latin typeface="Georgia" panose="02040502050405020303" pitchFamily="18" charset="0"/>
                        <a:ea typeface="SimSun" panose="02010600030101010101" pitchFamily="2" charset="-122"/>
                      </a:endParaRPr>
                    </a:p>
                  </a:txBody>
                  <a:tcPr marL="45720" marR="45720" marT="0" marB="0" anchor="ctr"/>
                </a:tc>
              </a:tr>
              <a:tr h="582045">
                <a:tc>
                  <a:txBody>
                    <a:bodyPr/>
                    <a:lstStyle/>
                    <a:p>
                      <a:pPr marL="0" marR="0" algn="ctr">
                        <a:spcBef>
                          <a:spcPts val="0"/>
                        </a:spcBef>
                        <a:spcAft>
                          <a:spcPts val="0"/>
                        </a:spcAft>
                      </a:pPr>
                      <a:r>
                        <a:rPr lang="en-US" sz="1600" dirty="0">
                          <a:effectLst/>
                          <a:latin typeface="Georgia" panose="02040502050405020303" pitchFamily="18" charset="0"/>
                        </a:rPr>
                        <a:t>Router</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Interference delay of each flit</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a:effectLst/>
                          <a:latin typeface="Georgia" panose="02040502050405020303" pitchFamily="18" charset="0"/>
                        </a:rPr>
                        <a:t>5.3% wider data path</a:t>
                      </a:r>
                      <a:endParaRPr lang="en-US" sz="1600">
                        <a:effectLst/>
                        <a:latin typeface="Georgia" panose="02040502050405020303" pitchFamily="18" charset="0"/>
                        <a:ea typeface="SimSun" panose="02010600030101010101" pitchFamily="2" charset="-122"/>
                      </a:endParaRPr>
                    </a:p>
                  </a:txBody>
                  <a:tcPr marL="45720" marR="45720" marT="0" marB="0" anchor="ctr"/>
                </a:tc>
              </a:tr>
              <a:tr h="582045">
                <a:tc rowSpan="2">
                  <a:txBody>
                    <a:bodyPr/>
                    <a:lstStyle/>
                    <a:p>
                      <a:pPr marL="0" marR="0" algn="ctr">
                        <a:spcBef>
                          <a:spcPts val="0"/>
                        </a:spcBef>
                        <a:spcAft>
                          <a:spcPts val="0"/>
                        </a:spcAft>
                      </a:pPr>
                      <a:r>
                        <a:rPr lang="en-US" sz="1600" dirty="0">
                          <a:effectLst/>
                          <a:latin typeface="Georgia" panose="02040502050405020303" pitchFamily="18" charset="0"/>
                        </a:rPr>
                        <a:t>NI</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Timestamp of the first and last arrival flit of a packet</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(16+16)×16 bits</a:t>
                      </a:r>
                      <a:endParaRPr lang="en-US" sz="1600" dirty="0">
                        <a:effectLst/>
                        <a:latin typeface="Georgia" panose="02040502050405020303" pitchFamily="18" charset="0"/>
                        <a:ea typeface="SimSun" panose="02010600030101010101" pitchFamily="2" charset="-122"/>
                      </a:endParaRPr>
                    </a:p>
                  </a:txBody>
                  <a:tcPr marL="45720" marR="45720" marT="0" marB="0" anchor="ctr"/>
                </a:tc>
              </a:tr>
              <a:tr h="291021">
                <a:tc vMerge="1">
                  <a:txBody>
                    <a:bodyPr/>
                    <a:lstStyle/>
                    <a:p>
                      <a:endParaRPr lang="en-US"/>
                    </a:p>
                  </a:txBody>
                  <a:tcPr/>
                </a:tc>
                <a:tc>
                  <a:txBody>
                    <a:bodyPr/>
                    <a:lstStyle/>
                    <a:p>
                      <a:pPr marL="0" marR="0" algn="l">
                        <a:spcBef>
                          <a:spcPts val="0"/>
                        </a:spcBef>
                        <a:spcAft>
                          <a:spcPts val="0"/>
                        </a:spcAft>
                      </a:pPr>
                      <a:r>
                        <a:rPr lang="en-US" sz="1600">
                          <a:effectLst/>
                          <a:latin typeface="Georgia" panose="02040502050405020303" pitchFamily="18" charset="0"/>
                        </a:rPr>
                        <a:t>Inheritance table</a:t>
                      </a:r>
                      <a:endParaRPr lang="en-US" sz="160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(6+4+8)×20 bits</a:t>
                      </a:r>
                      <a:endParaRPr lang="en-US" sz="1600" dirty="0">
                        <a:effectLst/>
                        <a:latin typeface="Georgia" panose="02040502050405020303" pitchFamily="18" charset="0"/>
                        <a:ea typeface="SimSun" panose="02010600030101010101" pitchFamily="2" charset="-122"/>
                      </a:endParaRPr>
                    </a:p>
                  </a:txBody>
                  <a:tcPr marL="45720" marR="45720" marT="0" marB="0" anchor="ctr"/>
                </a:tc>
              </a:tr>
              <a:tr h="582045">
                <a:tc rowSpan="3">
                  <a:txBody>
                    <a:bodyPr/>
                    <a:lstStyle/>
                    <a:p>
                      <a:pPr marL="0" marR="0" algn="ctr">
                        <a:spcBef>
                          <a:spcPts val="0"/>
                        </a:spcBef>
                        <a:spcAft>
                          <a:spcPts val="0"/>
                        </a:spcAft>
                      </a:pPr>
                      <a:r>
                        <a:rPr lang="en-US" sz="1600">
                          <a:effectLst/>
                          <a:latin typeface="Georgia" panose="02040502050405020303" pitchFamily="18" charset="0"/>
                        </a:rPr>
                        <a:t>Core</a:t>
                      </a:r>
                      <a:endParaRPr lang="en-US" sz="160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Interference </a:t>
                      </a:r>
                      <a:r>
                        <a:rPr lang="en-US" sz="1600" dirty="0" smtClean="0">
                          <a:effectLst/>
                          <a:latin typeface="Georgia" panose="02040502050405020303" pitchFamily="18" charset="0"/>
                        </a:rPr>
                        <a:t>delay of the request</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a:effectLst/>
                          <a:latin typeface="Georgia" panose="02040502050405020303" pitchFamily="18" charset="0"/>
                        </a:rPr>
                        <a:t>8 bits</a:t>
                      </a:r>
                      <a:endParaRPr lang="en-US" sz="1600">
                        <a:effectLst/>
                        <a:latin typeface="Georgia" panose="02040502050405020303" pitchFamily="18" charset="0"/>
                        <a:ea typeface="SimSun" panose="02010600030101010101" pitchFamily="2" charset="-122"/>
                      </a:endParaRPr>
                    </a:p>
                  </a:txBody>
                  <a:tcPr marL="45720" marR="45720" marT="0" marB="0" anchor="ctr"/>
                </a:tc>
              </a:tr>
              <a:tr h="582045">
                <a:tc vMerge="1">
                  <a:txBody>
                    <a:bodyPr/>
                    <a:lstStyle/>
                    <a:p>
                      <a:endParaRPr lang="en-US"/>
                    </a:p>
                  </a:txBody>
                  <a:tcPr/>
                </a:tc>
                <a:tc>
                  <a:txBody>
                    <a:bodyPr/>
                    <a:lstStyle/>
                    <a:p>
                      <a:pPr marL="0" marR="0" algn="l">
                        <a:spcBef>
                          <a:spcPts val="0"/>
                        </a:spcBef>
                        <a:spcAft>
                          <a:spcPts val="0"/>
                        </a:spcAft>
                      </a:pPr>
                      <a:r>
                        <a:rPr lang="en-US" sz="1600" dirty="0">
                          <a:effectLst/>
                          <a:latin typeface="Georgia" panose="02040502050405020303" pitchFamily="18" charset="0"/>
                        </a:rPr>
                        <a:t>Timestamp when processor stalls</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16 bits</a:t>
                      </a:r>
                      <a:endParaRPr lang="en-US" sz="1600" dirty="0">
                        <a:effectLst/>
                        <a:latin typeface="Georgia" panose="02040502050405020303" pitchFamily="18" charset="0"/>
                        <a:ea typeface="SimSun" panose="02010600030101010101" pitchFamily="2" charset="-122"/>
                      </a:endParaRPr>
                    </a:p>
                  </a:txBody>
                  <a:tcPr marL="45720" marR="45720" marT="0" marB="0" anchor="ctr"/>
                </a:tc>
              </a:tr>
              <a:tr h="582045">
                <a:tc vMerge="1">
                  <a:txBody>
                    <a:bodyPr/>
                    <a:lstStyle/>
                    <a:p>
                      <a:endParaRPr lang="en-US"/>
                    </a:p>
                  </a:txBody>
                  <a:tcPr/>
                </a:tc>
                <a:tc>
                  <a:txBody>
                    <a:bodyPr/>
                    <a:lstStyle/>
                    <a:p>
                      <a:pPr marL="0" marR="0" algn="l">
                        <a:spcBef>
                          <a:spcPts val="0"/>
                        </a:spcBef>
                        <a:spcAft>
                          <a:spcPts val="0"/>
                        </a:spcAft>
                      </a:pPr>
                      <a:r>
                        <a:rPr lang="en-US" sz="1600" dirty="0">
                          <a:effectLst/>
                          <a:latin typeface="Georgia" panose="02040502050405020303" pitchFamily="18" charset="0"/>
                        </a:rPr>
                        <a:t>Estimated application stall time</a:t>
                      </a:r>
                      <a:endParaRPr lang="en-US" sz="1600" dirty="0">
                        <a:effectLst/>
                        <a:latin typeface="Georgia" panose="02040502050405020303" pitchFamily="18" charset="0"/>
                        <a:ea typeface="SimSun" panose="02010600030101010101" pitchFamily="2" charset="-122"/>
                      </a:endParaRPr>
                    </a:p>
                  </a:txBody>
                  <a:tcPr marL="45720" marR="45720" marT="0" marB="0" anchor="ctr"/>
                </a:tc>
                <a:tc>
                  <a:txBody>
                    <a:bodyPr/>
                    <a:lstStyle/>
                    <a:p>
                      <a:pPr marL="0" marR="0" algn="l">
                        <a:spcBef>
                          <a:spcPts val="0"/>
                        </a:spcBef>
                        <a:spcAft>
                          <a:spcPts val="0"/>
                        </a:spcAft>
                      </a:pPr>
                      <a:r>
                        <a:rPr lang="en-US" sz="1600" dirty="0">
                          <a:effectLst/>
                          <a:latin typeface="Georgia" panose="02040502050405020303" pitchFamily="18" charset="0"/>
                        </a:rPr>
                        <a:t>16 bits</a:t>
                      </a:r>
                      <a:endParaRPr lang="en-US" sz="1600" dirty="0">
                        <a:effectLst/>
                        <a:latin typeface="Georgia" panose="02040502050405020303" pitchFamily="18" charset="0"/>
                        <a:ea typeface="SimSun" panose="02010600030101010101" pitchFamily="2" charset="-122"/>
                      </a:endParaRPr>
                    </a:p>
                  </a:txBody>
                  <a:tcPr marL="45720" marR="45720" marT="0" marB="0" anchor="ctr"/>
                </a:tc>
              </a:tr>
              <a:tr h="582045">
                <a:tc gridSpan="2">
                  <a:txBody>
                    <a:bodyPr/>
                    <a:lstStyle/>
                    <a:p>
                      <a:pPr marL="0" marR="0" algn="ctr">
                        <a:spcBef>
                          <a:spcPts val="0"/>
                        </a:spcBef>
                        <a:spcAft>
                          <a:spcPts val="0"/>
                        </a:spcAft>
                      </a:pPr>
                      <a:r>
                        <a:rPr lang="en-US" sz="1600" b="1" dirty="0">
                          <a:effectLst/>
                          <a:latin typeface="Georgia" panose="02040502050405020303" pitchFamily="18" charset="0"/>
                        </a:rPr>
                        <a:t>Total cost of NAS per node</a:t>
                      </a:r>
                      <a:endParaRPr lang="en-US" sz="1600" b="1" dirty="0">
                        <a:effectLst/>
                        <a:latin typeface="Georgia" panose="02040502050405020303" pitchFamily="18" charset="0"/>
                        <a:ea typeface="SimSun" panose="02010600030101010101" pitchFamily="2" charset="-122"/>
                      </a:endParaRPr>
                    </a:p>
                  </a:txBody>
                  <a:tcPr marL="45720" marR="45720" marT="0" marB="0" anchor="ctr"/>
                </a:tc>
                <a:tc hMerge="1">
                  <a:txBody>
                    <a:bodyPr/>
                    <a:lstStyle/>
                    <a:p>
                      <a:endParaRPr lang="en-US"/>
                    </a:p>
                  </a:txBody>
                  <a:tcPr/>
                </a:tc>
                <a:tc>
                  <a:txBody>
                    <a:bodyPr/>
                    <a:lstStyle/>
                    <a:p>
                      <a:pPr marL="0" marR="0" algn="l">
                        <a:spcBef>
                          <a:spcPts val="0"/>
                        </a:spcBef>
                        <a:spcAft>
                          <a:spcPts val="0"/>
                        </a:spcAft>
                      </a:pPr>
                      <a:r>
                        <a:rPr lang="en-US" sz="1600" b="1" dirty="0">
                          <a:effectLst/>
                          <a:latin typeface="Georgia" panose="02040502050405020303" pitchFamily="18" charset="0"/>
                        </a:rPr>
                        <a:t>114 Bytes + 5.3% router area </a:t>
                      </a:r>
                      <a:endParaRPr lang="en-US" sz="1600" b="1" dirty="0">
                        <a:effectLst/>
                        <a:latin typeface="Georgia" panose="02040502050405020303" pitchFamily="18" charset="0"/>
                        <a:ea typeface="SimSun" panose="02010600030101010101" pitchFamily="2" charset="-122"/>
                      </a:endParaRPr>
                    </a:p>
                  </a:txBody>
                  <a:tcPr marL="45720" marR="45720" marT="0" marB="0" anchor="ctr"/>
                </a:tc>
              </a:tr>
            </a:tbl>
          </a:graphicData>
        </a:graphic>
      </p:graphicFrame>
    </p:spTree>
    <p:extLst>
      <p:ext uri="{BB962C8B-B14F-4D97-AF65-F5344CB8AC3E}">
        <p14:creationId xmlns:p14="http://schemas.microsoft.com/office/powerpoint/2010/main" val="907031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304800"/>
            <a:ext cx="8153400" cy="639762"/>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solidFill>
                  <a:srgbClr val="008000"/>
                </a:solidFill>
                <a:latin typeface="Georgia" panose="02040502050405020303" pitchFamily="18" charset="0"/>
                <a:ea typeface="Tahoma" panose="020B0604030504040204" pitchFamily="34" charset="0"/>
                <a:cs typeface="Tahoma" panose="020B0604030504040204" pitchFamily="34" charset="0"/>
              </a:rPr>
              <a:t>NAS Error Distribution</a:t>
            </a:r>
            <a:endParaRPr lang="en-US" sz="3200" b="1" dirty="0">
              <a:solidFill>
                <a:srgbClr val="008000"/>
              </a:solidFill>
              <a:latin typeface="Georgia" panose="02040502050405020303" pitchFamily="18" charset="0"/>
              <a:ea typeface="Tahoma" panose="020B0604030504040204" pitchFamily="34" charset="0"/>
              <a:cs typeface="Tahoma" panose="020B0604030504040204" pitchFamily="34" charset="0"/>
            </a:endParaRPr>
          </a:p>
        </p:txBody>
      </p:sp>
      <p:sp>
        <p:nvSpPr>
          <p:cNvPr id="221" name="TextBox 220"/>
          <p:cNvSpPr txBox="1"/>
          <p:nvPr/>
        </p:nvSpPr>
        <p:spPr>
          <a:xfrm>
            <a:off x="2758530" y="1064853"/>
            <a:ext cx="3855544" cy="369332"/>
          </a:xfrm>
          <a:prstGeom prst="rect">
            <a:avLst/>
          </a:prstGeom>
          <a:noFill/>
        </p:spPr>
        <p:txBody>
          <a:bodyPr wrap="none" rtlCol="0">
            <a:spAutoFit/>
          </a:bodyPr>
          <a:lstStyle/>
          <a:p>
            <a:pPr algn="ctr"/>
            <a:r>
              <a:rPr lang="en-US" b="1" dirty="0" smtClean="0">
                <a:solidFill>
                  <a:srgbClr val="0000FF"/>
                </a:solidFill>
                <a:latin typeface="Georgia" panose="02040502050405020303" pitchFamily="18" charset="0"/>
              </a:rPr>
              <a:t>Plot 7,200 application </a:t>
            </a:r>
            <a:r>
              <a:rPr lang="en-US" sz="1600" b="1" dirty="0" smtClean="0">
                <a:solidFill>
                  <a:srgbClr val="0000FF"/>
                </a:solidFill>
                <a:latin typeface="Georgia" panose="02040502050405020303" pitchFamily="18" charset="0"/>
              </a:rPr>
              <a:t>instances</a:t>
            </a:r>
            <a:endParaRPr lang="en-US" b="1" dirty="0" smtClean="0">
              <a:solidFill>
                <a:srgbClr val="0000FF"/>
              </a:solidFill>
              <a:latin typeface="Georgia" panose="02040502050405020303" pitchFamily="18" charset="0"/>
            </a:endParaRPr>
          </a:p>
        </p:txBody>
      </p:sp>
      <p:cxnSp>
        <p:nvCxnSpPr>
          <p:cNvPr id="6" name="Straight Connector 5"/>
          <p:cNvCxnSpPr/>
          <p:nvPr/>
        </p:nvCxnSpPr>
        <p:spPr>
          <a:xfrm>
            <a:off x="228600" y="944562"/>
            <a:ext cx="8763000" cy="0"/>
          </a:xfrm>
          <a:prstGeom prst="line">
            <a:avLst/>
          </a:prstGeom>
          <a:ln w="22225">
            <a:solidFill>
              <a:srgbClr val="A68520"/>
            </a:solidFill>
          </a:ln>
        </p:spPr>
        <p:style>
          <a:lnRef idx="1">
            <a:schemeClr val="accent1"/>
          </a:lnRef>
          <a:fillRef idx="0">
            <a:schemeClr val="accent1"/>
          </a:fillRef>
          <a:effectRef idx="0">
            <a:schemeClr val="accent1"/>
          </a:effectRef>
          <a:fontRef idx="minor">
            <a:schemeClr val="tx1"/>
          </a:fontRef>
        </p:style>
      </p:cxnSp>
      <p:graphicFrame>
        <p:nvGraphicFramePr>
          <p:cNvPr id="30" name="Chart 29"/>
          <p:cNvGraphicFramePr>
            <a:graphicFrameLocks/>
          </p:cNvGraphicFramePr>
          <p:nvPr>
            <p:extLst>
              <p:ext uri="{D42A27DB-BD31-4B8C-83A1-F6EECF244321}">
                <p14:modId xmlns:p14="http://schemas.microsoft.com/office/powerpoint/2010/main" val="1441506043"/>
              </p:ext>
            </p:extLst>
          </p:nvPr>
        </p:nvGraphicFramePr>
        <p:xfrm>
          <a:off x="0" y="1434185"/>
          <a:ext cx="8893629" cy="350651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63819" y="5257800"/>
            <a:ext cx="8092561" cy="1015663"/>
          </a:xfrm>
          <a:prstGeom prst="rect">
            <a:avLst/>
          </a:prstGeom>
          <a:noFill/>
        </p:spPr>
        <p:txBody>
          <a:bodyPr wrap="square" rtlCol="0">
            <a:spAutoFit/>
          </a:bodyPr>
          <a:lstStyle/>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Plot 7,200 application instance</a:t>
            </a:r>
          </a:p>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NAS exhibits high accuracy most of the time </a:t>
            </a:r>
          </a:p>
        </p:txBody>
      </p:sp>
      <p:sp>
        <p:nvSpPr>
          <p:cNvPr id="8" name="Slide Number Placeholder 2"/>
          <p:cNvSpPr>
            <a:spLocks noGrp="1"/>
          </p:cNvSpPr>
          <p:nvPr>
            <p:ph type="sldNum" sz="quarter" idx="12"/>
          </p:nvPr>
        </p:nvSpPr>
        <p:spPr>
          <a:xfrm>
            <a:off x="8686800" y="6400800"/>
            <a:ext cx="457200" cy="457200"/>
          </a:xfrm>
          <a:noFill/>
        </p:spPr>
        <p:txBody>
          <a:bodyPr/>
          <a:lstStyle/>
          <a:p>
            <a:r>
              <a:rPr lang="en-US" dirty="0" smtClean="0">
                <a:solidFill>
                  <a:schemeClr val="tx1"/>
                </a:solidFill>
              </a:rPr>
              <a:t>21</a:t>
            </a:r>
            <a:endParaRPr lang="en-US" dirty="0">
              <a:solidFill>
                <a:schemeClr val="tx1"/>
              </a:solidFill>
            </a:endParaRPr>
          </a:p>
        </p:txBody>
      </p:sp>
    </p:spTree>
    <p:extLst>
      <p:ext uri="{BB962C8B-B14F-4D97-AF65-F5344CB8AC3E}">
        <p14:creationId xmlns:p14="http://schemas.microsoft.com/office/powerpoint/2010/main" val="171941847"/>
      </p:ext>
    </p:extLst>
  </p:cSld>
  <p:clrMapOvr>
    <a:masterClrMapping/>
  </p:clrMapOvr>
  <mc:AlternateContent xmlns:mc="http://schemas.openxmlformats.org/markup-compatibility/2006" xmlns:p14="http://schemas.microsoft.com/office/powerpoint/2010/main">
    <mc:Choice Requires="p14">
      <p:transition spd="slow" p14:dur="2000" advTm="45486"/>
    </mc:Choice>
    <mc:Fallback xmlns="">
      <p:transition spd="slow" advTm="4548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eorgia" panose="02040502050405020303" pitchFamily="18" charset="0"/>
              </a:rPr>
              <a:t>Motivation: Interference in </a:t>
            </a:r>
            <a:r>
              <a:rPr lang="en-US" dirty="0" err="1" smtClean="0">
                <a:latin typeface="Georgia" panose="02040502050405020303" pitchFamily="18" charset="0"/>
              </a:rPr>
              <a:t>NoCs</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37483" y="6412194"/>
            <a:ext cx="457200" cy="457200"/>
          </a:xfrm>
        </p:spPr>
        <p:txBody>
          <a:bodyPr/>
          <a:lstStyle/>
          <a:p>
            <a:fld id="{B6F15528-21DE-4FAA-801E-634DDDAF4B2B}" type="slidenum">
              <a:rPr lang="en-US" smtClean="0"/>
              <a:pPr/>
              <a:t>3</a:t>
            </a:fld>
            <a:endParaRPr lang="en-US" dirty="0"/>
          </a:p>
        </p:txBody>
      </p:sp>
      <p:graphicFrame>
        <p:nvGraphicFramePr>
          <p:cNvPr id="29" name="Chart 28"/>
          <p:cNvGraphicFramePr>
            <a:graphicFrameLocks/>
          </p:cNvGraphicFramePr>
          <p:nvPr>
            <p:extLst>
              <p:ext uri="{D42A27DB-BD31-4B8C-83A1-F6EECF244321}">
                <p14:modId xmlns:p14="http://schemas.microsoft.com/office/powerpoint/2010/main" val="1890539674"/>
              </p:ext>
            </p:extLst>
          </p:nvPr>
        </p:nvGraphicFramePr>
        <p:xfrm>
          <a:off x="190500" y="1242275"/>
          <a:ext cx="8724900" cy="2643925"/>
        </p:xfrm>
        <a:graphic>
          <a:graphicData uri="http://schemas.openxmlformats.org/drawingml/2006/chart">
            <c:chart xmlns:c="http://schemas.openxmlformats.org/drawingml/2006/chart" xmlns:r="http://schemas.openxmlformats.org/officeDocument/2006/relationships" r:id="rId4"/>
          </a:graphicData>
        </a:graphic>
      </p:graphicFrame>
      <p:sp>
        <p:nvSpPr>
          <p:cNvPr id="30" name="TextBox 29"/>
          <p:cNvSpPr txBox="1"/>
          <p:nvPr/>
        </p:nvSpPr>
        <p:spPr>
          <a:xfrm>
            <a:off x="3734202" y="1277431"/>
            <a:ext cx="694421" cy="369332"/>
          </a:xfrm>
          <a:prstGeom prst="rect">
            <a:avLst/>
          </a:prstGeom>
          <a:noFill/>
        </p:spPr>
        <p:txBody>
          <a:bodyPr wrap="none" rtlCol="0">
            <a:spAutoFit/>
          </a:bodyPr>
          <a:lstStyle/>
          <a:p>
            <a:r>
              <a:rPr lang="en-US" b="1" dirty="0" smtClean="0">
                <a:solidFill>
                  <a:srgbClr val="FF0000"/>
                </a:solidFill>
                <a:latin typeface="Georgia" panose="02040502050405020303" pitchFamily="18" charset="0"/>
              </a:rPr>
              <a:t>2.7×</a:t>
            </a:r>
            <a:endParaRPr lang="en-US" b="1" dirty="0">
              <a:solidFill>
                <a:srgbClr val="FF0000"/>
              </a:solidFill>
              <a:latin typeface="Georgia" panose="02040502050405020303" pitchFamily="18" charset="0"/>
            </a:endParaRPr>
          </a:p>
        </p:txBody>
      </p:sp>
      <p:sp>
        <p:nvSpPr>
          <p:cNvPr id="31" name="TextBox 30"/>
          <p:cNvSpPr txBox="1"/>
          <p:nvPr/>
        </p:nvSpPr>
        <p:spPr>
          <a:xfrm>
            <a:off x="7316197" y="2035440"/>
            <a:ext cx="684803" cy="369332"/>
          </a:xfrm>
          <a:prstGeom prst="rect">
            <a:avLst/>
          </a:prstGeom>
          <a:noFill/>
        </p:spPr>
        <p:txBody>
          <a:bodyPr wrap="none" rtlCol="0">
            <a:spAutoFit/>
          </a:bodyPr>
          <a:lstStyle/>
          <a:p>
            <a:r>
              <a:rPr lang="en-US" b="1" dirty="0" smtClean="0">
                <a:solidFill>
                  <a:srgbClr val="FF0000"/>
                </a:solidFill>
                <a:latin typeface="Georgia" panose="02040502050405020303" pitchFamily="18" charset="0"/>
              </a:rPr>
              <a:t>1.6×</a:t>
            </a:r>
            <a:endParaRPr lang="en-US" b="1" dirty="0">
              <a:solidFill>
                <a:srgbClr val="FF0000"/>
              </a:solidFill>
              <a:latin typeface="Georgia" panose="02040502050405020303" pitchFamily="18" charset="0"/>
            </a:endParaRPr>
          </a:p>
        </p:txBody>
      </p:sp>
      <p:sp>
        <p:nvSpPr>
          <p:cNvPr id="26" name="TextBox 25"/>
          <p:cNvSpPr txBox="1"/>
          <p:nvPr/>
        </p:nvSpPr>
        <p:spPr>
          <a:xfrm>
            <a:off x="-33454" y="5366776"/>
            <a:ext cx="9204015" cy="900795"/>
          </a:xfrm>
          <a:prstGeom prst="rect">
            <a:avLst/>
          </a:prstGeom>
          <a:solidFill>
            <a:srgbClr val="0000FF"/>
          </a:solidFill>
          <a:ln>
            <a:solidFill>
              <a:schemeClr val="bg1"/>
            </a:solidFill>
          </a:ln>
        </p:spPr>
        <p:txBody>
          <a:bodyPr wrap="square" lIns="0" tIns="0" rIns="0" bIns="0" rtlCol="0" anchor="ctr" anchorCtr="1">
            <a:noAutofit/>
          </a:bodyPr>
          <a:lstStyle/>
          <a:p>
            <a:pPr algn="ctr">
              <a:lnSpc>
                <a:spcPct val="150000"/>
              </a:lnSpc>
              <a:buClr>
                <a:srgbClr val="946A32"/>
              </a:buClr>
            </a:pPr>
            <a:r>
              <a:rPr lang="en-US" sz="1900" b="1" i="1" dirty="0" smtClean="0">
                <a:solidFill>
                  <a:schemeClr val="bg1"/>
                </a:solidFill>
                <a:latin typeface="Georgia" panose="02040502050405020303" pitchFamily="18" charset="0"/>
                <a:cs typeface="Times New Roman" panose="02020603050405020304" pitchFamily="18" charset="0"/>
              </a:rPr>
              <a:t>Interference slows down applications and increases system unfairness</a:t>
            </a:r>
          </a:p>
        </p:txBody>
      </p:sp>
      <p:sp>
        <p:nvSpPr>
          <p:cNvPr id="19" name="TextBox 18"/>
          <p:cNvSpPr txBox="1"/>
          <p:nvPr/>
        </p:nvSpPr>
        <p:spPr>
          <a:xfrm>
            <a:off x="773289" y="3892430"/>
            <a:ext cx="7810565" cy="323165"/>
          </a:xfrm>
          <a:prstGeom prst="rect">
            <a:avLst/>
          </a:prstGeom>
          <a:noFill/>
          <a:ln>
            <a:solidFill>
              <a:schemeClr val="bg1"/>
            </a:solidFill>
          </a:ln>
        </p:spPr>
        <p:txBody>
          <a:bodyPr wrap="square" lIns="0" tIns="0" rIns="0" bIns="0" rtlCol="0">
            <a:spAutoFit/>
          </a:bodyPr>
          <a:lstStyle/>
          <a:p>
            <a:pPr algn="ctr">
              <a:lnSpc>
                <a:spcPct val="150000"/>
              </a:lnSpc>
              <a:buClr>
                <a:srgbClr val="946A32"/>
              </a:buClr>
            </a:pPr>
            <a:r>
              <a:rPr lang="en-US" sz="1400" dirty="0" smtClean="0">
                <a:latin typeface="Georgia" panose="02040502050405020303" pitchFamily="18" charset="0"/>
                <a:cs typeface="Times New Roman" panose="02020603050405020304" pitchFamily="18" charset="0"/>
              </a:rPr>
              <a:t>16 copies of each application </a:t>
            </a:r>
            <a:r>
              <a:rPr lang="en-US" sz="1400" dirty="0">
                <a:latin typeface="Georgia" panose="02040502050405020303" pitchFamily="18" charset="0"/>
                <a:cs typeface="Times New Roman" panose="02020603050405020304" pitchFamily="18" charset="0"/>
              </a:rPr>
              <a:t>run concurrently on </a:t>
            </a:r>
            <a:r>
              <a:rPr lang="en-US" sz="1400" dirty="0" smtClean="0">
                <a:latin typeface="Georgia" panose="02040502050405020303" pitchFamily="18" charset="0"/>
                <a:cs typeface="Times New Roman" panose="02020603050405020304" pitchFamily="18" charset="0"/>
              </a:rPr>
              <a:t>a 64-core processor</a:t>
            </a:r>
          </a:p>
        </p:txBody>
      </p:sp>
      <p:sp>
        <p:nvSpPr>
          <p:cNvPr id="20" name="TextBox 19"/>
          <p:cNvSpPr txBox="1"/>
          <p:nvPr/>
        </p:nvSpPr>
        <p:spPr>
          <a:xfrm>
            <a:off x="5575102" y="4322025"/>
            <a:ext cx="3340298" cy="923330"/>
          </a:xfrm>
          <a:prstGeom prst="rect">
            <a:avLst/>
          </a:prstGeom>
          <a:noFill/>
          <a:ln>
            <a:solidFill>
              <a:schemeClr val="bg1"/>
            </a:solidFill>
          </a:ln>
        </p:spPr>
        <p:txBody>
          <a:bodyPr wrap="square" lIns="0" tIns="0" rIns="0" bIns="0" rtlCol="0">
            <a:spAutoFit/>
          </a:bodyPr>
          <a:lstStyle/>
          <a:p>
            <a:pPr algn="ctr">
              <a:lnSpc>
                <a:spcPct val="150000"/>
              </a:lnSpc>
              <a:buClr>
                <a:srgbClr val="946A32"/>
              </a:buClr>
            </a:pPr>
            <a:r>
              <a:rPr lang="en-US" sz="2000" b="1" dirty="0" smtClean="0">
                <a:latin typeface="Georgia" panose="02040502050405020303" pitchFamily="18" charset="0"/>
                <a:cs typeface="Times New Roman" panose="02020603050405020304" pitchFamily="18" charset="0"/>
              </a:rPr>
              <a:t>Root cause: </a:t>
            </a:r>
          </a:p>
          <a:p>
            <a:pPr algn="ctr">
              <a:lnSpc>
                <a:spcPct val="150000"/>
              </a:lnSpc>
              <a:buClr>
                <a:srgbClr val="946A32"/>
              </a:buClr>
            </a:pPr>
            <a:r>
              <a:rPr lang="en-US" sz="2000" dirty="0" err="1" smtClean="0">
                <a:solidFill>
                  <a:srgbClr val="0000FF"/>
                </a:solidFill>
                <a:latin typeface="Georgia" panose="02040502050405020303" pitchFamily="18" charset="0"/>
                <a:cs typeface="Times New Roman" panose="02020603050405020304" pitchFamily="18" charset="0"/>
              </a:rPr>
              <a:t>NoC</a:t>
            </a:r>
            <a:r>
              <a:rPr lang="en-US" sz="2000" dirty="0" smtClean="0">
                <a:solidFill>
                  <a:srgbClr val="0000FF"/>
                </a:solidFill>
                <a:latin typeface="Georgia" panose="02040502050405020303" pitchFamily="18" charset="0"/>
                <a:cs typeface="Times New Roman" panose="02020603050405020304" pitchFamily="18" charset="0"/>
              </a:rPr>
              <a:t> bandwidth is shared</a:t>
            </a:r>
          </a:p>
        </p:txBody>
      </p:sp>
      <mc:AlternateContent xmlns:mc="http://schemas.openxmlformats.org/markup-compatibility/2006" xmlns:a14="http://schemas.microsoft.com/office/drawing/2010/main">
        <mc:Choice Requires="a14">
          <p:sp>
            <p:nvSpPr>
              <p:cNvPr id="21" name="TextBox 20"/>
              <p:cNvSpPr txBox="1"/>
              <p:nvPr/>
            </p:nvSpPr>
            <p:spPr>
              <a:xfrm>
                <a:off x="-609600" y="4477236"/>
                <a:ext cx="5562600" cy="66537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latin typeface="Cambria Math" panose="02040503050406030204" pitchFamily="18" charset="0"/>
                        </a:rPr>
                        <m:t>𝒔𝒍𝒐𝒘𝒅𝒐𝒘𝒏</m:t>
                      </m:r>
                      <m:r>
                        <a:rPr lang="en-US" sz="2000" b="1" i="1" smtClean="0">
                          <a:latin typeface="Cambria Math" panose="02040503050406030204" pitchFamily="18" charset="0"/>
                        </a:rPr>
                        <m:t>=</m:t>
                      </m:r>
                      <m:f>
                        <m:fPr>
                          <m:ctrlPr>
                            <a:rPr lang="en-US" sz="2000" b="1" i="1" smtClean="0">
                              <a:latin typeface="Cambria Math" panose="02040503050406030204" pitchFamily="18" charset="0"/>
                            </a:rPr>
                          </m:ctrlPr>
                        </m:fPr>
                        <m:num>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𝒕</m:t>
                              </m:r>
                            </m:e>
                            <m:sub>
                              <m:r>
                                <a:rPr lang="en-US" sz="2000" b="1" i="1" smtClean="0">
                                  <a:latin typeface="Cambria Math" panose="02040503050406030204" pitchFamily="18" charset="0"/>
                                </a:rPr>
                                <m:t>𝒊𝒏𝒕𝒆𝒓𝒇𝒆𝒓𝒆𝒏𝒄𝒆</m:t>
                              </m:r>
                            </m:sub>
                          </m:sSub>
                        </m:num>
                        <m:den>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𝒕</m:t>
                              </m:r>
                            </m:e>
                            <m:sub>
                              <m:r>
                                <a:rPr lang="en-US" sz="2000" b="1" i="1" smtClean="0">
                                  <a:latin typeface="Cambria Math" panose="02040503050406030204" pitchFamily="18" charset="0"/>
                                </a:rPr>
                                <m:t>𝒏𝒐</m:t>
                              </m:r>
                              <m:r>
                                <a:rPr lang="en-US" sz="2000" b="1" i="1" smtClean="0">
                                  <a:latin typeface="Cambria Math" panose="02040503050406030204" pitchFamily="18" charset="0"/>
                                </a:rPr>
                                <m:t>_</m:t>
                              </m:r>
                              <m:r>
                                <a:rPr lang="en-US" sz="2000" b="1" i="1" smtClean="0">
                                  <a:latin typeface="Cambria Math" panose="02040503050406030204" pitchFamily="18" charset="0"/>
                                </a:rPr>
                                <m:t>𝒊𝒏𝒕𝒆𝒓𝒇𝒆𝒓𝒆𝒏𝒄𝒆</m:t>
                              </m:r>
                            </m:sub>
                          </m:sSub>
                        </m:den>
                      </m:f>
                    </m:oMath>
                  </m:oMathPara>
                </a14:m>
                <a:endParaRPr lang="en-US" sz="2000" b="1" dirty="0">
                  <a:latin typeface="Georgia" panose="02040502050405020303" pitchFamily="18"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609600" y="4477236"/>
                <a:ext cx="5562600" cy="665375"/>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789602" y="4457454"/>
                <a:ext cx="1278042" cy="7049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a:latin typeface="Cambria Math" panose="02040503050406030204" pitchFamily="18" charset="0"/>
                        </a:rPr>
                        <m:t>=</m:t>
                      </m:r>
                      <m:f>
                        <m:fPr>
                          <m:ctrlPr>
                            <a:rPr lang="en-US" sz="2000" b="1" i="1">
                              <a:latin typeface="Cambria Math" panose="02040503050406030204" pitchFamily="18" charset="0"/>
                            </a:rPr>
                          </m:ctrlPr>
                        </m:fPr>
                        <m:num>
                          <m:sSub>
                            <m:sSubPr>
                              <m:ctrlPr>
                                <a:rPr lang="en-US" sz="2000" b="1" i="1">
                                  <a:latin typeface="Cambria Math" panose="02040503050406030204" pitchFamily="18" charset="0"/>
                                </a:rPr>
                              </m:ctrlPr>
                            </m:sSubPr>
                            <m:e>
                              <m:r>
                                <a:rPr lang="en-US" sz="2000" b="1" i="1">
                                  <a:latin typeface="Cambria Math" panose="02040503050406030204" pitchFamily="18" charset="0"/>
                                </a:rPr>
                                <m:t>𝒕</m:t>
                              </m:r>
                            </m:e>
                            <m:sub>
                              <m:r>
                                <a:rPr lang="en-US" sz="2000" b="1" i="1">
                                  <a:latin typeface="Cambria Math" panose="02040503050406030204" pitchFamily="18" charset="0"/>
                                </a:rPr>
                                <m:t>𝒔𝒉𝒂𝒓𝒆𝒅</m:t>
                              </m:r>
                            </m:sub>
                          </m:sSub>
                        </m:num>
                        <m:den>
                          <m:sSub>
                            <m:sSubPr>
                              <m:ctrlPr>
                                <a:rPr lang="en-US" sz="2000" b="1" i="1">
                                  <a:latin typeface="Cambria Math" panose="02040503050406030204" pitchFamily="18" charset="0"/>
                                </a:rPr>
                              </m:ctrlPr>
                            </m:sSubPr>
                            <m:e>
                              <m:r>
                                <a:rPr lang="en-US" sz="2000" b="1" i="1">
                                  <a:latin typeface="Cambria Math" panose="02040503050406030204" pitchFamily="18" charset="0"/>
                                </a:rPr>
                                <m:t>𝒕</m:t>
                              </m:r>
                            </m:e>
                            <m:sub>
                              <m:r>
                                <a:rPr lang="en-US" sz="2000" b="1" i="1">
                                  <a:latin typeface="Cambria Math" panose="02040503050406030204" pitchFamily="18" charset="0"/>
                                </a:rPr>
                                <m:t>𝒂𝒍𝒐𝒏𝒆</m:t>
                              </m:r>
                            </m:sub>
                          </m:sSub>
                        </m:den>
                      </m:f>
                    </m:oMath>
                  </m:oMathPara>
                </a14:m>
                <a:endParaRPr lang="en-US" dirty="0"/>
              </a:p>
            </p:txBody>
          </p:sp>
        </mc:Choice>
        <mc:Fallback xmlns="">
          <p:sp>
            <p:nvSpPr>
              <p:cNvPr id="11" name="Rectangle 10"/>
              <p:cNvSpPr>
                <a:spLocks noRot="1" noChangeAspect="1" noMove="1" noResize="1" noEditPoints="1" noAdjustHandles="1" noChangeArrowheads="1" noChangeShapeType="1" noTextEdit="1"/>
              </p:cNvSpPr>
              <p:nvPr/>
            </p:nvSpPr>
            <p:spPr>
              <a:xfrm>
                <a:off x="3789602" y="4457454"/>
                <a:ext cx="1278042" cy="704937"/>
              </a:xfrm>
              <a:prstGeom prst="rect">
                <a:avLst/>
              </a:prstGeom>
              <a:blipFill rotWithShape="0">
                <a:blip r:embed="rId8"/>
                <a:stretch>
                  <a:fillRect/>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3859228587"/>
      </p:ext>
    </p:extLst>
  </p:cSld>
  <p:clrMapOvr>
    <a:masterClrMapping/>
  </p:clrMapOvr>
  <mc:AlternateContent xmlns:mc="http://schemas.openxmlformats.org/markup-compatibility/2006" xmlns:p14="http://schemas.microsoft.com/office/powerpoint/2010/main">
    <mc:Choice Requires="p14">
      <p:transition spd="slow" p14:dur="2000" advTm="112387"/>
    </mc:Choice>
    <mc:Fallback xmlns="">
      <p:transition spd="slow" advTm="1123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26" grpId="0" animBg="1"/>
      <p:bldP spid="20" grpId="0" animBg="1"/>
      <p:bldP spid="21"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Box 144"/>
          <p:cNvSpPr txBox="1"/>
          <p:nvPr/>
        </p:nvSpPr>
        <p:spPr>
          <a:xfrm>
            <a:off x="246175" y="3442191"/>
            <a:ext cx="3938486" cy="1015663"/>
          </a:xfrm>
          <a:prstGeom prst="rect">
            <a:avLst/>
          </a:prstGeom>
          <a:noFill/>
        </p:spPr>
        <p:txBody>
          <a:bodyPr wrap="square" rtlCol="0">
            <a:spAutoFit/>
          </a:bodyPr>
          <a:lstStyle/>
          <a:p>
            <a:pPr>
              <a:lnSpc>
                <a:spcPct val="150000"/>
              </a:lnSpc>
            </a:pPr>
            <a:r>
              <a:rPr lang="en-US" sz="2000" b="1" dirty="0" smtClean="0">
                <a:solidFill>
                  <a:srgbClr val="FF0000"/>
                </a:solidFill>
                <a:latin typeface="Georgia" panose="02040502050405020303" pitchFamily="18" charset="0"/>
                <a:cs typeface="Times New Roman" panose="02020603050405020304" pitchFamily="18" charset="0"/>
              </a:rPr>
              <a:t>Challenges: </a:t>
            </a:r>
          </a:p>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Flit-level </a:t>
            </a:r>
            <a:r>
              <a:rPr lang="en-US" sz="2000" dirty="0">
                <a:latin typeface="Georgia" panose="02040502050405020303" pitchFamily="18" charset="0"/>
                <a:cs typeface="Times New Roman" panose="02020603050405020304" pitchFamily="18" charset="0"/>
              </a:rPr>
              <a:t>delay ≠ </a:t>
            </a:r>
            <a:r>
              <a:rPr lang="en-US" sz="2000" dirty="0" smtClean="0">
                <a:latin typeface="Georgia" panose="02040502050405020303" pitchFamily="18" charset="0"/>
                <a:cs typeface="Times New Roman" panose="02020603050405020304" pitchFamily="18" charset="0"/>
              </a:rPr>
              <a:t>slowdown</a:t>
            </a:r>
          </a:p>
        </p:txBody>
      </p:sp>
      <p:sp>
        <p:nvSpPr>
          <p:cNvPr id="2" name="Title 1"/>
          <p:cNvSpPr>
            <a:spLocks noGrp="1"/>
          </p:cNvSpPr>
          <p:nvPr>
            <p:ph type="title"/>
          </p:nvPr>
        </p:nvSpPr>
        <p:spPr>
          <a:xfrm>
            <a:off x="762000" y="274638"/>
            <a:ext cx="7772400" cy="792162"/>
          </a:xfrm>
        </p:spPr>
        <p:txBody>
          <a:bodyPr>
            <a:normAutofit fontScale="90000"/>
          </a:bodyPr>
          <a:lstStyle/>
          <a:p>
            <a:r>
              <a:rPr lang="en-US" dirty="0" smtClean="0">
                <a:latin typeface="Georgia" panose="02040502050405020303" pitchFamily="18" charset="0"/>
              </a:rPr>
              <a:t>NAS: </a:t>
            </a:r>
            <a:r>
              <a:rPr lang="en-US" u="sng" dirty="0" err="1" smtClean="0">
                <a:latin typeface="Georgia" panose="02040502050405020303" pitchFamily="18" charset="0"/>
              </a:rPr>
              <a:t>N</a:t>
            </a:r>
            <a:r>
              <a:rPr lang="en-US" dirty="0" err="1" smtClean="0">
                <a:latin typeface="Georgia" panose="02040502050405020303" pitchFamily="18" charset="0"/>
              </a:rPr>
              <a:t>oC</a:t>
            </a:r>
            <a:r>
              <a:rPr lang="en-US" dirty="0" smtClean="0">
                <a:latin typeface="Georgia" panose="02040502050405020303" pitchFamily="18" charset="0"/>
              </a:rPr>
              <a:t> </a:t>
            </a:r>
            <a:r>
              <a:rPr lang="en-US" u="sng" dirty="0" smtClean="0">
                <a:latin typeface="Georgia" panose="02040502050405020303" pitchFamily="18" charset="0"/>
              </a:rPr>
              <a:t>A</a:t>
            </a:r>
            <a:r>
              <a:rPr lang="en-US" dirty="0" smtClean="0">
                <a:latin typeface="Georgia" panose="02040502050405020303" pitchFamily="18" charset="0"/>
              </a:rPr>
              <a:t>pplication </a:t>
            </a:r>
            <a:r>
              <a:rPr lang="en-US" u="sng" dirty="0" smtClean="0">
                <a:latin typeface="Georgia" panose="02040502050405020303" pitchFamily="18" charset="0"/>
              </a:rPr>
              <a:t>S</a:t>
            </a:r>
            <a:r>
              <a:rPr lang="en-US" dirty="0" smtClean="0">
                <a:latin typeface="Georgia" panose="02040502050405020303" pitchFamily="18" charset="0"/>
              </a:rPr>
              <a:t>lowdown Model</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400800"/>
            <a:ext cx="457200" cy="457200"/>
          </a:xfrm>
        </p:spPr>
        <p:txBody>
          <a:bodyPr/>
          <a:lstStyle/>
          <a:p>
            <a:fld id="{B6F15528-21DE-4FAA-801E-634DDDAF4B2B}" type="slidenum">
              <a:rPr lang="en-US" smtClean="0">
                <a:latin typeface="Georgia" panose="02040502050405020303" pitchFamily="18" charset="0"/>
              </a:rPr>
              <a:pPr/>
              <a:t>4</a:t>
            </a:fld>
            <a:endParaRPr lang="en-US" dirty="0">
              <a:latin typeface="Georgia" panose="02040502050405020303" pitchFamily="18" charset="0"/>
            </a:endParaRPr>
          </a:p>
        </p:txBody>
      </p:sp>
      <mc:AlternateContent xmlns:mc="http://schemas.openxmlformats.org/markup-compatibility/2006" xmlns:a14="http://schemas.microsoft.com/office/drawing/2010/main">
        <mc:Choice Requires="a14">
          <p:sp>
            <p:nvSpPr>
              <p:cNvPr id="40" name="TextBox 39"/>
              <p:cNvSpPr txBox="1"/>
              <p:nvPr/>
            </p:nvSpPr>
            <p:spPr>
              <a:xfrm>
                <a:off x="631644" y="2913525"/>
                <a:ext cx="8022677" cy="544612"/>
              </a:xfrm>
              <a:prstGeom prst="rect">
                <a:avLst/>
              </a:prstGeom>
              <a:noFill/>
            </p:spPr>
            <p:txBody>
              <a:bodyPr wrap="square" rtlCol="0" anchor="ctr" anchorCtr="1">
                <a:noAutofit/>
              </a:bodyPr>
              <a:lstStyle/>
              <a:p>
                <a:pPr algn="ctr"/>
                <a:r>
                  <a:rPr lang="en-US" sz="2000" i="1" dirty="0" smtClean="0">
                    <a:solidFill>
                      <a:schemeClr val="tx1"/>
                    </a:solidFill>
                    <a:latin typeface="Georgia" panose="02040502050405020303" pitchFamily="18" charset="0"/>
                    <a:cs typeface="Times New Roman" panose="02020603050405020304" pitchFamily="18" charset="0"/>
                  </a:rPr>
                  <a:t>Online estimation of </a:t>
                </a:r>
                <a14:m>
                  <m:oMath xmlns:m="http://schemas.openxmlformats.org/officeDocument/2006/math">
                    <m:sSub>
                      <m:sSubPr>
                        <m:ctrlPr>
                          <a:rPr lang="en-US" sz="2000" i="1" smtClean="0">
                            <a:solidFill>
                              <a:srgbClr val="0000FF"/>
                            </a:solidFill>
                            <a:latin typeface="Cambria Math" panose="02040503050406030204" pitchFamily="18" charset="0"/>
                          </a:rPr>
                        </m:ctrlPr>
                      </m:sSubPr>
                      <m:e>
                        <m:r>
                          <a:rPr lang="en-US" sz="2000" b="0" i="1">
                            <a:solidFill>
                              <a:srgbClr val="0000FF"/>
                            </a:solidFill>
                            <a:latin typeface="Cambria Math" panose="02040503050406030204" pitchFamily="18" charset="0"/>
                          </a:rPr>
                          <m:t>∆</m:t>
                        </m:r>
                        <m:r>
                          <a:rPr lang="en-US" sz="2000" b="0" i="1">
                            <a:solidFill>
                              <a:srgbClr val="0000FF"/>
                            </a:solidFill>
                            <a:latin typeface="Cambria Math" panose="02040503050406030204" pitchFamily="18" charset="0"/>
                          </a:rPr>
                          <m:t>𝑡</m:t>
                        </m:r>
                      </m:e>
                      <m:sub>
                        <m:r>
                          <a:rPr lang="en-US" sz="2000" b="0" i="1">
                            <a:solidFill>
                              <a:srgbClr val="0000FF"/>
                            </a:solidFill>
                            <a:latin typeface="Cambria Math" panose="02040503050406030204" pitchFamily="18" charset="0"/>
                          </a:rPr>
                          <m:t>𝑠𝑡𝑎𝑙𝑙</m:t>
                        </m:r>
                      </m:sub>
                    </m:sSub>
                    <m:r>
                      <a:rPr lang="en-US" sz="2000" b="0" i="1" smtClean="0">
                        <a:solidFill>
                          <a:srgbClr val="0000FF"/>
                        </a:solidFill>
                        <a:latin typeface="Cambria Math" panose="02040503050406030204" pitchFamily="18" charset="0"/>
                      </a:rPr>
                      <m:t>:</m:t>
                    </m:r>
                  </m:oMath>
                </a14:m>
                <a:r>
                  <a:rPr lang="en-US" sz="2000" i="1" dirty="0" smtClean="0">
                    <a:solidFill>
                      <a:srgbClr val="0000FF"/>
                    </a:solidFill>
                    <a:latin typeface="Georgia" panose="02040502050405020303" pitchFamily="18" charset="0"/>
                    <a:cs typeface="Times New Roman" panose="02020603050405020304" pitchFamily="18" charset="0"/>
                  </a:rPr>
                  <a:t> </a:t>
                </a:r>
                <a:r>
                  <a:rPr lang="en-US" sz="2000" i="1" dirty="0">
                    <a:solidFill>
                      <a:srgbClr val="0000FF"/>
                    </a:solidFill>
                    <a:latin typeface="Georgia" panose="02040502050405020303" pitchFamily="18" charset="0"/>
                    <a:cs typeface="Times New Roman" panose="02020603050405020304" pitchFamily="18" charset="0"/>
                  </a:rPr>
                  <a:t>application stall time due to interference</a:t>
                </a:r>
              </a:p>
            </p:txBody>
          </p:sp>
        </mc:Choice>
        <mc:Fallback xmlns="">
          <p:sp>
            <p:nvSpPr>
              <p:cNvPr id="40" name="TextBox 39"/>
              <p:cNvSpPr txBox="1">
                <a:spLocks noRot="1" noChangeAspect="1" noMove="1" noResize="1" noEditPoints="1" noAdjustHandles="1" noChangeArrowheads="1" noChangeShapeType="1" noTextEdit="1"/>
              </p:cNvSpPr>
              <p:nvPr/>
            </p:nvSpPr>
            <p:spPr>
              <a:xfrm>
                <a:off x="631644" y="2913525"/>
                <a:ext cx="8022677" cy="544612"/>
              </a:xfrm>
              <a:prstGeom prst="rect">
                <a:avLst/>
              </a:prstGeom>
              <a:blipFill rotWithShape="0">
                <a:blip r:embed="rId6"/>
                <a:stretch>
                  <a:fillRect l="-760" r="-608" b="-5618"/>
                </a:stretch>
              </a:blipFill>
            </p:spPr>
            <p:txBody>
              <a:bodyPr/>
              <a:lstStyle/>
              <a:p>
                <a:r>
                  <a:rPr lang="en-US">
                    <a:noFill/>
                  </a:rPr>
                  <a:t> </a:t>
                </a:r>
              </a:p>
            </p:txBody>
          </p:sp>
        </mc:Fallback>
      </mc:AlternateContent>
      <p:sp>
        <p:nvSpPr>
          <p:cNvPr id="69" name="TextBox 68"/>
          <p:cNvSpPr txBox="1"/>
          <p:nvPr/>
        </p:nvSpPr>
        <p:spPr>
          <a:xfrm>
            <a:off x="5210245" y="1589673"/>
            <a:ext cx="3892412" cy="461665"/>
          </a:xfrm>
          <a:prstGeom prst="rect">
            <a:avLst/>
          </a:prstGeom>
          <a:noFill/>
        </p:spPr>
        <p:txBody>
          <a:bodyPr wrap="none" rtlCol="0">
            <a:spAutoFit/>
          </a:bodyPr>
          <a:lstStyle/>
          <a:p>
            <a:r>
              <a:rPr lang="en-US" sz="2400" i="1" dirty="0" err="1" smtClean="0">
                <a:latin typeface="Georgia" panose="02040502050405020303" pitchFamily="18" charset="0"/>
              </a:rPr>
              <a:t>t</a:t>
            </a:r>
            <a:r>
              <a:rPr lang="en-US" sz="2400" i="1" baseline="-25000" dirty="0" err="1" smtClean="0">
                <a:latin typeface="Georgia" panose="02040502050405020303" pitchFamily="18" charset="0"/>
              </a:rPr>
              <a:t>alone</a:t>
            </a:r>
            <a:r>
              <a:rPr lang="en-US" sz="2400" i="1" dirty="0" smtClean="0">
                <a:latin typeface="Georgia" panose="02040502050405020303" pitchFamily="18" charset="0"/>
              </a:rPr>
              <a:t>: </a:t>
            </a:r>
            <a:r>
              <a:rPr lang="en-US" sz="2400" dirty="0">
                <a:solidFill>
                  <a:srgbClr val="FF0000"/>
                </a:solidFill>
                <a:latin typeface="Georgia" panose="02040502050405020303" pitchFamily="18" charset="0"/>
              </a:rPr>
              <a:t>u</a:t>
            </a:r>
            <a:r>
              <a:rPr lang="en-US" sz="2400" dirty="0" smtClean="0">
                <a:solidFill>
                  <a:srgbClr val="FF0000"/>
                </a:solidFill>
                <a:latin typeface="Georgia" panose="02040502050405020303" pitchFamily="18" charset="0"/>
              </a:rPr>
              <a:t>nknown at runtime</a:t>
            </a:r>
            <a:endParaRPr lang="en-US" sz="2400" dirty="0">
              <a:solidFill>
                <a:srgbClr val="FF0000"/>
              </a:solidFill>
              <a:latin typeface="Georgia" panose="02040502050405020303" pitchFamily="18" charset="0"/>
            </a:endParaRPr>
          </a:p>
        </p:txBody>
      </p:sp>
      <mc:AlternateContent xmlns:mc="http://schemas.openxmlformats.org/markup-compatibility/2006" xmlns:a14="http://schemas.microsoft.com/office/drawing/2010/main">
        <mc:Choice Requires="a14">
          <p:sp>
            <p:nvSpPr>
              <p:cNvPr id="19" name="Rectangle 18"/>
              <p:cNvSpPr/>
              <p:nvPr/>
            </p:nvSpPr>
            <p:spPr>
              <a:xfrm>
                <a:off x="2057400" y="2057400"/>
                <a:ext cx="2947474" cy="8218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𝑠𝑙𝑜𝑤𝑑𝑜𝑤𝑛</m:t>
                      </m:r>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𝑠h𝑎𝑟𝑒𝑑</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b="0" i="1" smtClean="0">
                                  <a:latin typeface="Cambria Math" panose="02040503050406030204" pitchFamily="18" charset="0"/>
                                </a:rPr>
                                <m:t>𝑎𝑙𝑜𝑛𝑒</m:t>
                              </m:r>
                            </m:sub>
                          </m:sSub>
                        </m:den>
                      </m:f>
                    </m:oMath>
                  </m:oMathPara>
                </a14:m>
                <a:endParaRPr lang="en-US" sz="2000" dirty="0"/>
              </a:p>
            </p:txBody>
          </p:sp>
        </mc:Choice>
        <mc:Fallback xmlns="">
          <p:sp>
            <p:nvSpPr>
              <p:cNvPr id="19" name="Rectangle 18"/>
              <p:cNvSpPr>
                <a:spLocks noRot="1" noChangeAspect="1" noMove="1" noResize="1" noEditPoints="1" noAdjustHandles="1" noChangeArrowheads="1" noChangeShapeType="1" noTextEdit="1"/>
              </p:cNvSpPr>
              <p:nvPr/>
            </p:nvSpPr>
            <p:spPr>
              <a:xfrm>
                <a:off x="2057400" y="2057400"/>
                <a:ext cx="2947474" cy="821892"/>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4893396" y="2074600"/>
                <a:ext cx="2672911" cy="8218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𝑠h𝑎𝑟𝑒𝑑</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𝑠h𝑎𝑟𝑒𝑑</m:t>
                              </m:r>
                            </m:sub>
                          </m:sSub>
                          <m:r>
                            <a:rPr lang="en-US" sz="2400" i="1">
                              <a:latin typeface="Cambria Math" panose="02040503050406030204" pitchFamily="18" charset="0"/>
                            </a:rPr>
                            <m:t>−</m:t>
                          </m:r>
                          <m:sSub>
                            <m:sSubPr>
                              <m:ctrlPr>
                                <a:rPr lang="en-US"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m:t>
                              </m:r>
                              <m:r>
                                <a:rPr lang="en-US" sz="2400" i="1">
                                  <a:solidFill>
                                    <a:srgbClr val="0000FF"/>
                                  </a:solidFill>
                                  <a:latin typeface="Cambria Math" panose="02040503050406030204" pitchFamily="18" charset="0"/>
                                </a:rPr>
                                <m:t>𝑡</m:t>
                              </m:r>
                            </m:e>
                            <m:sub>
                              <m:r>
                                <a:rPr lang="en-US" sz="2400" i="1">
                                  <a:solidFill>
                                    <a:srgbClr val="0000FF"/>
                                  </a:solidFill>
                                  <a:latin typeface="Cambria Math" panose="02040503050406030204" pitchFamily="18" charset="0"/>
                                </a:rPr>
                                <m:t>𝑠𝑡𝑎𝑙𝑙</m:t>
                              </m:r>
                            </m:sub>
                          </m:sSub>
                        </m:den>
                      </m:f>
                    </m:oMath>
                  </m:oMathPara>
                </a14:m>
                <a:endParaRPr lang="en-US" sz="2000" dirty="0"/>
              </a:p>
            </p:txBody>
          </p:sp>
        </mc:Choice>
        <mc:Fallback xmlns="">
          <p:sp>
            <p:nvSpPr>
              <p:cNvPr id="4" name="Rectangle 3"/>
              <p:cNvSpPr>
                <a:spLocks noRot="1" noChangeAspect="1" noMove="1" noResize="1" noEditPoints="1" noAdjustHandles="1" noChangeArrowheads="1" noChangeShapeType="1" noTextEdit="1"/>
              </p:cNvSpPr>
              <p:nvPr/>
            </p:nvSpPr>
            <p:spPr>
              <a:xfrm>
                <a:off x="4893396" y="2074600"/>
                <a:ext cx="2672911" cy="821892"/>
              </a:xfrm>
              <a:prstGeom prst="rect">
                <a:avLst/>
              </a:prstGeom>
              <a:blipFill rotWithShape="0">
                <a:blip r:embed="rId8"/>
                <a:stretch>
                  <a:fillRect/>
                </a:stretch>
              </a:blipFill>
            </p:spPr>
            <p:txBody>
              <a:bodyPr/>
              <a:lstStyle/>
              <a:p>
                <a:r>
                  <a:rPr lang="en-US">
                    <a:noFill/>
                  </a:rPr>
                  <a:t> </a:t>
                </a:r>
              </a:p>
            </p:txBody>
          </p:sp>
        </mc:Fallback>
      </mc:AlternateContent>
      <p:sp>
        <p:nvSpPr>
          <p:cNvPr id="31" name="Rectangle 6"/>
          <p:cNvSpPr>
            <a:spLocks noChangeArrowheads="1"/>
          </p:cNvSpPr>
          <p:nvPr/>
        </p:nvSpPr>
        <p:spPr bwMode="auto">
          <a:xfrm>
            <a:off x="4254825" y="3664192"/>
            <a:ext cx="866795" cy="1209595"/>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S</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33" name="Rectangle 6"/>
          <p:cNvSpPr>
            <a:spLocks noChangeArrowheads="1"/>
          </p:cNvSpPr>
          <p:nvPr/>
        </p:nvSpPr>
        <p:spPr bwMode="auto">
          <a:xfrm>
            <a:off x="7627976" y="3657600"/>
            <a:ext cx="866795" cy="1216187"/>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D</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grpSp>
        <p:nvGrpSpPr>
          <p:cNvPr id="34" name="Group 33"/>
          <p:cNvGrpSpPr/>
          <p:nvPr/>
        </p:nvGrpSpPr>
        <p:grpSpPr>
          <a:xfrm>
            <a:off x="5135601" y="4091268"/>
            <a:ext cx="2492375" cy="0"/>
            <a:chOff x="2266933" y="2066932"/>
            <a:chExt cx="2492375" cy="0"/>
          </a:xfrm>
        </p:grpSpPr>
        <p:cxnSp>
          <p:nvCxnSpPr>
            <p:cNvPr id="35" name="Straight Arrow Connector 34"/>
            <p:cNvCxnSpPr/>
            <p:nvPr/>
          </p:nvCxnSpPr>
          <p:spPr>
            <a:xfrm flipH="1">
              <a:off x="2266933" y="2066932"/>
              <a:ext cx="594330" cy="0"/>
            </a:xfrm>
            <a:prstGeom prst="straightConnector1">
              <a:avLst/>
            </a:prstGeom>
            <a:ln w="50800">
              <a:solidFill>
                <a:srgbClr val="ED7D31"/>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3000269" y="2066932"/>
              <a:ext cx="982931" cy="0"/>
            </a:xfrm>
            <a:prstGeom prst="straightConnector1">
              <a:avLst/>
            </a:prstGeom>
            <a:ln w="50800">
              <a:solidFill>
                <a:srgbClr val="ED7D31"/>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164978" y="2066932"/>
              <a:ext cx="594330" cy="0"/>
            </a:xfrm>
            <a:prstGeom prst="straightConnector1">
              <a:avLst/>
            </a:prstGeom>
            <a:ln w="50800">
              <a:solidFill>
                <a:srgbClr val="ED7D3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135601" y="4658130"/>
            <a:ext cx="2492375" cy="0"/>
            <a:chOff x="2180522" y="3460901"/>
            <a:chExt cx="2492375" cy="0"/>
          </a:xfrm>
        </p:grpSpPr>
        <p:cxnSp>
          <p:nvCxnSpPr>
            <p:cNvPr id="39" name="Straight Arrow Connector 38"/>
            <p:cNvCxnSpPr/>
            <p:nvPr/>
          </p:nvCxnSpPr>
          <p:spPr>
            <a:xfrm flipH="1">
              <a:off x="2180522" y="3460901"/>
              <a:ext cx="594330" cy="0"/>
            </a:xfrm>
            <a:prstGeom prst="straightConnector1">
              <a:avLst/>
            </a:prstGeom>
            <a:ln w="50800">
              <a:solidFill>
                <a:srgbClr val="70AD47"/>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2913858" y="3460901"/>
              <a:ext cx="982931" cy="0"/>
            </a:xfrm>
            <a:prstGeom prst="straightConnector1">
              <a:avLst/>
            </a:prstGeom>
            <a:ln w="50800">
              <a:solidFill>
                <a:srgbClr val="70AD47"/>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4078567" y="3460901"/>
              <a:ext cx="594330" cy="0"/>
            </a:xfrm>
            <a:prstGeom prst="straightConnector1">
              <a:avLst/>
            </a:prstGeom>
            <a:ln w="50800">
              <a:solidFill>
                <a:srgbClr val="70AD47"/>
              </a:solidFill>
              <a:tailEnd type="none" w="med" len="med"/>
            </a:ln>
          </p:spPr>
          <p:style>
            <a:lnRef idx="1">
              <a:schemeClr val="accent1"/>
            </a:lnRef>
            <a:fillRef idx="0">
              <a:schemeClr val="accent1"/>
            </a:fillRef>
            <a:effectRef idx="0">
              <a:schemeClr val="accent1"/>
            </a:effectRef>
            <a:fontRef idx="minor">
              <a:schemeClr val="tx1"/>
            </a:fontRef>
          </p:style>
        </p:cxnSp>
      </p:grpSp>
      <p:sp>
        <p:nvSpPr>
          <p:cNvPr id="44" name="Rectangle 43"/>
          <p:cNvSpPr/>
          <p:nvPr/>
        </p:nvSpPr>
        <p:spPr>
          <a:xfrm>
            <a:off x="4333866" y="4002525"/>
            <a:ext cx="671008" cy="236980"/>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600" dirty="0" smtClean="0"/>
              <a:t>request</a:t>
            </a:r>
            <a:endParaRPr lang="en-US" sz="1600" dirty="0"/>
          </a:p>
        </p:txBody>
      </p:sp>
      <p:sp>
        <p:nvSpPr>
          <p:cNvPr id="47" name="Rectangle 46"/>
          <p:cNvSpPr/>
          <p:nvPr/>
        </p:nvSpPr>
        <p:spPr>
          <a:xfrm>
            <a:off x="7710476" y="4495800"/>
            <a:ext cx="693608" cy="238529"/>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600" dirty="0" smtClean="0"/>
              <a:t>response</a:t>
            </a:r>
            <a:endParaRPr lang="en-US" sz="1600" dirty="0"/>
          </a:p>
        </p:txBody>
      </p:sp>
      <p:sp>
        <p:nvSpPr>
          <p:cNvPr id="50" name="TextBox 49"/>
          <p:cNvSpPr txBox="1"/>
          <p:nvPr/>
        </p:nvSpPr>
        <p:spPr>
          <a:xfrm>
            <a:off x="4688222" y="4988200"/>
            <a:ext cx="3376502" cy="369332"/>
          </a:xfrm>
          <a:prstGeom prst="rect">
            <a:avLst/>
          </a:prstGeom>
          <a:noFill/>
        </p:spPr>
        <p:txBody>
          <a:bodyPr wrap="none" rtlCol="0">
            <a:spAutoFit/>
          </a:bodyPr>
          <a:lstStyle/>
          <a:p>
            <a:r>
              <a:rPr lang="en-US" dirty="0" smtClean="0"/>
              <a:t>Each request involves multiple packets</a:t>
            </a:r>
            <a:endParaRPr lang="en-US" dirty="0"/>
          </a:p>
        </p:txBody>
      </p:sp>
      <p:sp>
        <p:nvSpPr>
          <p:cNvPr id="46" name="TextBox 45"/>
          <p:cNvSpPr txBox="1"/>
          <p:nvPr/>
        </p:nvSpPr>
        <p:spPr>
          <a:xfrm>
            <a:off x="304800" y="1575808"/>
            <a:ext cx="3484376" cy="564257"/>
          </a:xfrm>
          <a:prstGeom prst="rect">
            <a:avLst/>
          </a:prstGeom>
          <a:noFill/>
        </p:spPr>
        <p:txBody>
          <a:bodyPr wrap="square" lIns="0" tIns="0" rIns="0" bIns="0" rtlCol="0" anchor="ctr" anchorCtr="1">
            <a:noAutofit/>
          </a:bodyPr>
          <a:lstStyle/>
          <a:p>
            <a:r>
              <a:rPr lang="en-US" sz="2200" i="1" dirty="0" err="1" smtClean="0">
                <a:latin typeface="Georgia" panose="02040502050405020303" pitchFamily="18" charset="0"/>
              </a:rPr>
              <a:t>t</a:t>
            </a:r>
            <a:r>
              <a:rPr lang="en-US" sz="2200" i="1" baseline="-25000" dirty="0" err="1" smtClean="0">
                <a:latin typeface="Georgia" panose="02040502050405020303" pitchFamily="18" charset="0"/>
              </a:rPr>
              <a:t>shared</a:t>
            </a:r>
            <a:r>
              <a:rPr lang="en-US" sz="2200" i="1" dirty="0" smtClean="0">
                <a:latin typeface="Georgia" panose="02040502050405020303" pitchFamily="18" charset="0"/>
              </a:rPr>
              <a:t>: </a:t>
            </a:r>
            <a:r>
              <a:rPr lang="en-US" sz="2200" dirty="0">
                <a:latin typeface="Georgia" panose="02040502050405020303" pitchFamily="18" charset="0"/>
              </a:rPr>
              <a:t>m</a:t>
            </a:r>
            <a:r>
              <a:rPr lang="en-US" sz="2200" dirty="0" smtClean="0">
                <a:latin typeface="Georgia" panose="02040502050405020303" pitchFamily="18" charset="0"/>
              </a:rPr>
              <a:t>easured directly</a:t>
            </a:r>
            <a:endParaRPr lang="en-US" sz="2200" dirty="0">
              <a:latin typeface="Georgia" panose="02040502050405020303" pitchFamily="18" charset="0"/>
            </a:endParaRPr>
          </a:p>
        </p:txBody>
      </p:sp>
    </p:spTree>
    <p:custDataLst>
      <p:tags r:id="rId1"/>
    </p:custDataLst>
    <p:extLst>
      <p:ext uri="{BB962C8B-B14F-4D97-AF65-F5344CB8AC3E}">
        <p14:creationId xmlns:p14="http://schemas.microsoft.com/office/powerpoint/2010/main" val="2595309524"/>
      </p:ext>
    </p:extLst>
  </p:cSld>
  <p:clrMapOvr>
    <a:masterClrMapping/>
  </p:clrMapOvr>
  <mc:AlternateContent xmlns:mc="http://schemas.openxmlformats.org/markup-compatibility/2006" xmlns:p14="http://schemas.microsoft.com/office/powerpoint/2010/main">
    <mc:Choice Requires="p14">
      <p:transition spd="slow" p14:dur="2000" advTm="48680"/>
    </mc:Choice>
    <mc:Fallback xmlns="">
      <p:transition spd="slow" advTm="486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5"/>
                                        </p:tgtEl>
                                        <p:attrNameLst>
                                          <p:attrName>style.visibility</p:attrName>
                                        </p:attrNameLst>
                                      </p:cBhvr>
                                      <p:to>
                                        <p:strVal val="visible"/>
                                      </p:to>
                                    </p:set>
                                    <p:animEffect transition="in" filter="fade">
                                      <p:cBhvr>
                                        <p:cTn id="15" dur="500"/>
                                        <p:tgtEl>
                                          <p:spTgt spid="14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500"/>
                                        <p:tgtEl>
                                          <p:spTgt spid="34"/>
                                        </p:tgtEl>
                                      </p:cBhvr>
                                    </p:animEffect>
                                  </p:childTnLst>
                                </p:cTn>
                              </p:par>
                              <p:par>
                                <p:cTn id="29" presetID="10" presetClass="entr" presetSubtype="0" fill="hold"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500"/>
                                        <p:tgtEl>
                                          <p:spTgt spid="3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4"/>
                                        </p:tgtEl>
                                        <p:attrNameLst>
                                          <p:attrName>style.visibility</p:attrName>
                                        </p:attrNameLst>
                                      </p:cBhvr>
                                      <p:to>
                                        <p:strVal val="visible"/>
                                      </p:to>
                                    </p:set>
                                    <p:animEffect transition="in" filter="fade">
                                      <p:cBhvr>
                                        <p:cTn id="34" dur="500"/>
                                        <p:tgtEl>
                                          <p:spTgt spid="4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fade">
                                      <p:cBhvr>
                                        <p:cTn id="37" dur="500"/>
                                        <p:tgtEl>
                                          <p:spTgt spid="47"/>
                                        </p:tgtEl>
                                      </p:cBhvr>
                                    </p:animEffect>
                                  </p:childTnLst>
                                </p:cTn>
                              </p:par>
                            </p:childTnLst>
                          </p:cTn>
                        </p:par>
                        <p:par>
                          <p:cTn id="38" fill="hold">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p:bldP spid="40" grpId="0"/>
      <p:bldP spid="4" grpId="0"/>
      <p:bldP spid="31" grpId="0" animBg="1"/>
      <p:bldP spid="33" grpId="0" animBg="1"/>
      <p:bldP spid="44" grpId="0" animBg="1"/>
      <p:bldP spid="47" grpId="0" animBg="1"/>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Box 144"/>
          <p:cNvSpPr txBox="1"/>
          <p:nvPr/>
        </p:nvSpPr>
        <p:spPr>
          <a:xfrm>
            <a:off x="246175" y="3442191"/>
            <a:ext cx="3938486" cy="1938992"/>
          </a:xfrm>
          <a:prstGeom prst="rect">
            <a:avLst/>
          </a:prstGeom>
          <a:noFill/>
        </p:spPr>
        <p:txBody>
          <a:bodyPr wrap="square" rtlCol="0">
            <a:spAutoFit/>
          </a:bodyPr>
          <a:lstStyle/>
          <a:p>
            <a:pPr>
              <a:lnSpc>
                <a:spcPct val="150000"/>
              </a:lnSpc>
            </a:pPr>
            <a:r>
              <a:rPr lang="en-US" sz="2000" b="1" dirty="0" smtClean="0">
                <a:solidFill>
                  <a:srgbClr val="FF0000"/>
                </a:solidFill>
                <a:latin typeface="Georgia" panose="02040502050405020303" pitchFamily="18" charset="0"/>
                <a:cs typeface="Times New Roman" panose="02020603050405020304" pitchFamily="18" charset="0"/>
              </a:rPr>
              <a:t>Challenges: </a:t>
            </a:r>
          </a:p>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Flit-level </a:t>
            </a:r>
            <a:r>
              <a:rPr lang="en-US" sz="2000" dirty="0">
                <a:latin typeface="Georgia" panose="02040502050405020303" pitchFamily="18" charset="0"/>
                <a:cs typeface="Times New Roman" panose="02020603050405020304" pitchFamily="18" charset="0"/>
              </a:rPr>
              <a:t>delay ≠ </a:t>
            </a:r>
            <a:r>
              <a:rPr lang="en-US" sz="2000" dirty="0" smtClean="0">
                <a:latin typeface="Georgia" panose="02040502050405020303" pitchFamily="18" charset="0"/>
                <a:cs typeface="Times New Roman" panose="02020603050405020304" pitchFamily="18" charset="0"/>
              </a:rPr>
              <a:t>slowdown</a:t>
            </a:r>
          </a:p>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R</a:t>
            </a:r>
            <a:r>
              <a:rPr lang="en-US" sz="2000" dirty="0" smtClean="0">
                <a:latin typeface="Georgia" panose="02040502050405020303" pitchFamily="18" charset="0"/>
                <a:cs typeface="Times New Roman" panose="02020603050405020304" pitchFamily="18" charset="0"/>
              </a:rPr>
              <a:t>andom </a:t>
            </a:r>
            <a:r>
              <a:rPr lang="en-US" sz="2000" dirty="0">
                <a:latin typeface="Georgia" panose="02040502050405020303" pitchFamily="18" charset="0"/>
                <a:cs typeface="Times New Roman" panose="02020603050405020304" pitchFamily="18" charset="0"/>
              </a:rPr>
              <a:t>and </a:t>
            </a:r>
            <a:r>
              <a:rPr lang="en-US" sz="2000" dirty="0" smtClean="0">
                <a:latin typeface="Georgia" panose="02040502050405020303" pitchFamily="18" charset="0"/>
                <a:cs typeface="Times New Roman" panose="02020603050405020304" pitchFamily="18" charset="0"/>
              </a:rPr>
              <a:t>distributive</a:t>
            </a:r>
          </a:p>
          <a:p>
            <a:pPr marL="342900" indent="-342900">
              <a:lnSpc>
                <a:spcPct val="150000"/>
              </a:lnSpc>
              <a:buClr>
                <a:srgbClr val="CC9900"/>
              </a:buClr>
              <a:buSzPct val="65000"/>
              <a:buFont typeface="Wingdings" panose="05000000000000000000" pitchFamily="2" charset="2"/>
              <a:buChar char=""/>
            </a:pPr>
            <a:r>
              <a:rPr lang="en-US" sz="2000" dirty="0" smtClean="0">
                <a:latin typeface="Georgia" panose="02040502050405020303" pitchFamily="18" charset="0"/>
                <a:cs typeface="Times New Roman" panose="02020603050405020304" pitchFamily="18" charset="0"/>
              </a:rPr>
              <a:t>Overlapped delay</a:t>
            </a:r>
          </a:p>
        </p:txBody>
      </p:sp>
      <p:sp>
        <p:nvSpPr>
          <p:cNvPr id="2" name="Title 1"/>
          <p:cNvSpPr>
            <a:spLocks noGrp="1"/>
          </p:cNvSpPr>
          <p:nvPr>
            <p:ph type="title"/>
          </p:nvPr>
        </p:nvSpPr>
        <p:spPr>
          <a:xfrm>
            <a:off x="762000" y="274638"/>
            <a:ext cx="7772400" cy="792162"/>
          </a:xfrm>
        </p:spPr>
        <p:txBody>
          <a:bodyPr>
            <a:normAutofit fontScale="90000"/>
          </a:bodyPr>
          <a:lstStyle/>
          <a:p>
            <a:r>
              <a:rPr lang="en-US" dirty="0" smtClean="0">
                <a:latin typeface="Georgia" panose="02040502050405020303" pitchFamily="18" charset="0"/>
              </a:rPr>
              <a:t>NAS: </a:t>
            </a:r>
            <a:r>
              <a:rPr lang="en-US" u="sng" dirty="0" err="1" smtClean="0">
                <a:latin typeface="Georgia" panose="02040502050405020303" pitchFamily="18" charset="0"/>
              </a:rPr>
              <a:t>N</a:t>
            </a:r>
            <a:r>
              <a:rPr lang="en-US" dirty="0" err="1" smtClean="0">
                <a:latin typeface="Georgia" panose="02040502050405020303" pitchFamily="18" charset="0"/>
              </a:rPr>
              <a:t>oC</a:t>
            </a:r>
            <a:r>
              <a:rPr lang="en-US" dirty="0" smtClean="0">
                <a:latin typeface="Georgia" panose="02040502050405020303" pitchFamily="18" charset="0"/>
              </a:rPr>
              <a:t> </a:t>
            </a:r>
            <a:r>
              <a:rPr lang="en-US" u="sng" dirty="0" smtClean="0">
                <a:latin typeface="Georgia" panose="02040502050405020303" pitchFamily="18" charset="0"/>
              </a:rPr>
              <a:t>A</a:t>
            </a:r>
            <a:r>
              <a:rPr lang="en-US" dirty="0" smtClean="0">
                <a:latin typeface="Georgia" panose="02040502050405020303" pitchFamily="18" charset="0"/>
              </a:rPr>
              <a:t>pplication </a:t>
            </a:r>
            <a:r>
              <a:rPr lang="en-US" u="sng" dirty="0" smtClean="0">
                <a:latin typeface="Georgia" panose="02040502050405020303" pitchFamily="18" charset="0"/>
              </a:rPr>
              <a:t>S</a:t>
            </a:r>
            <a:r>
              <a:rPr lang="en-US" dirty="0" smtClean="0">
                <a:latin typeface="Georgia" panose="02040502050405020303" pitchFamily="18" charset="0"/>
              </a:rPr>
              <a:t>lowdown Model</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400800"/>
            <a:ext cx="457200" cy="457200"/>
          </a:xfrm>
        </p:spPr>
        <p:txBody>
          <a:bodyPr/>
          <a:lstStyle/>
          <a:p>
            <a:r>
              <a:rPr lang="en-US" dirty="0" smtClean="0">
                <a:latin typeface="Georgia" panose="02040502050405020303" pitchFamily="18" charset="0"/>
              </a:rPr>
              <a:t>4</a:t>
            </a:r>
            <a:endParaRPr lang="en-US" dirty="0">
              <a:latin typeface="Georgia" panose="02040502050405020303" pitchFamily="18" charset="0"/>
            </a:endParaRPr>
          </a:p>
        </p:txBody>
      </p:sp>
      <p:sp>
        <p:nvSpPr>
          <p:cNvPr id="32" name="TextBox 31"/>
          <p:cNvSpPr txBox="1"/>
          <p:nvPr/>
        </p:nvSpPr>
        <p:spPr>
          <a:xfrm>
            <a:off x="304800" y="1575808"/>
            <a:ext cx="3484376" cy="564257"/>
          </a:xfrm>
          <a:prstGeom prst="rect">
            <a:avLst/>
          </a:prstGeom>
          <a:noFill/>
        </p:spPr>
        <p:txBody>
          <a:bodyPr wrap="square" lIns="0" tIns="0" rIns="0" bIns="0" rtlCol="0" anchor="ctr" anchorCtr="1">
            <a:noAutofit/>
          </a:bodyPr>
          <a:lstStyle/>
          <a:p>
            <a:r>
              <a:rPr lang="en-US" sz="2200" i="1" dirty="0" err="1" smtClean="0">
                <a:latin typeface="Georgia" panose="02040502050405020303" pitchFamily="18" charset="0"/>
              </a:rPr>
              <a:t>t</a:t>
            </a:r>
            <a:r>
              <a:rPr lang="en-US" sz="2200" i="1" baseline="-25000" dirty="0" err="1" smtClean="0">
                <a:latin typeface="Georgia" panose="02040502050405020303" pitchFamily="18" charset="0"/>
              </a:rPr>
              <a:t>shared</a:t>
            </a:r>
            <a:r>
              <a:rPr lang="en-US" sz="2200" i="1" dirty="0" smtClean="0">
                <a:latin typeface="Georgia" panose="02040502050405020303" pitchFamily="18" charset="0"/>
              </a:rPr>
              <a:t>: </a:t>
            </a:r>
            <a:r>
              <a:rPr lang="en-US" sz="2200" dirty="0">
                <a:latin typeface="Georgia" panose="02040502050405020303" pitchFamily="18" charset="0"/>
              </a:rPr>
              <a:t>m</a:t>
            </a:r>
            <a:r>
              <a:rPr lang="en-US" sz="2200" dirty="0" smtClean="0">
                <a:latin typeface="Georgia" panose="02040502050405020303" pitchFamily="18" charset="0"/>
              </a:rPr>
              <a:t>easured directly</a:t>
            </a:r>
            <a:endParaRPr lang="en-US" sz="2200" dirty="0">
              <a:latin typeface="Georgia" panose="02040502050405020303" pitchFamily="18" charset="0"/>
            </a:endParaRPr>
          </a:p>
        </p:txBody>
      </p:sp>
      <p:sp>
        <p:nvSpPr>
          <p:cNvPr id="69" name="TextBox 68"/>
          <p:cNvSpPr txBox="1"/>
          <p:nvPr/>
        </p:nvSpPr>
        <p:spPr>
          <a:xfrm>
            <a:off x="5210245" y="1589673"/>
            <a:ext cx="3892412" cy="461665"/>
          </a:xfrm>
          <a:prstGeom prst="rect">
            <a:avLst/>
          </a:prstGeom>
          <a:noFill/>
        </p:spPr>
        <p:txBody>
          <a:bodyPr wrap="none" rtlCol="0">
            <a:spAutoFit/>
          </a:bodyPr>
          <a:lstStyle/>
          <a:p>
            <a:r>
              <a:rPr lang="en-US" sz="2400" i="1" dirty="0" err="1" smtClean="0">
                <a:latin typeface="Georgia" panose="02040502050405020303" pitchFamily="18" charset="0"/>
              </a:rPr>
              <a:t>t</a:t>
            </a:r>
            <a:r>
              <a:rPr lang="en-US" sz="2400" i="1" baseline="-25000" dirty="0" err="1" smtClean="0">
                <a:latin typeface="Georgia" panose="02040502050405020303" pitchFamily="18" charset="0"/>
              </a:rPr>
              <a:t>alone</a:t>
            </a:r>
            <a:r>
              <a:rPr lang="en-US" sz="2400" i="1" dirty="0" smtClean="0">
                <a:latin typeface="Georgia" panose="02040502050405020303" pitchFamily="18" charset="0"/>
              </a:rPr>
              <a:t>: </a:t>
            </a:r>
            <a:r>
              <a:rPr lang="en-US" sz="2400" dirty="0">
                <a:solidFill>
                  <a:srgbClr val="FF0000"/>
                </a:solidFill>
                <a:latin typeface="Georgia" panose="02040502050405020303" pitchFamily="18" charset="0"/>
              </a:rPr>
              <a:t>u</a:t>
            </a:r>
            <a:r>
              <a:rPr lang="en-US" sz="2400" dirty="0" smtClean="0">
                <a:solidFill>
                  <a:srgbClr val="FF0000"/>
                </a:solidFill>
                <a:latin typeface="Georgia" panose="02040502050405020303" pitchFamily="18" charset="0"/>
              </a:rPr>
              <a:t>nknown at runtime</a:t>
            </a:r>
            <a:endParaRPr lang="en-US" sz="2400" dirty="0">
              <a:solidFill>
                <a:srgbClr val="FF0000"/>
              </a:solidFill>
              <a:latin typeface="Georgia" panose="02040502050405020303" pitchFamily="18" charset="0"/>
            </a:endParaRPr>
          </a:p>
        </p:txBody>
      </p:sp>
      <mc:AlternateContent xmlns:mc="http://schemas.openxmlformats.org/markup-compatibility/2006" xmlns:a14="http://schemas.microsoft.com/office/drawing/2010/main">
        <mc:Choice Requires="a14">
          <p:sp>
            <p:nvSpPr>
              <p:cNvPr id="19" name="Rectangle 18"/>
              <p:cNvSpPr/>
              <p:nvPr/>
            </p:nvSpPr>
            <p:spPr>
              <a:xfrm>
                <a:off x="2057400" y="2057400"/>
                <a:ext cx="2947474" cy="8218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𝑠𝑙𝑜𝑤𝑑𝑜𝑤𝑛</m:t>
                      </m:r>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𝑠h𝑎𝑟𝑒𝑑</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b="0" i="1" smtClean="0">
                                  <a:latin typeface="Cambria Math" panose="02040503050406030204" pitchFamily="18" charset="0"/>
                                </a:rPr>
                                <m:t>𝑎𝑙𝑜𝑛𝑒</m:t>
                              </m:r>
                            </m:sub>
                          </m:sSub>
                        </m:den>
                      </m:f>
                    </m:oMath>
                  </m:oMathPara>
                </a14:m>
                <a:endParaRPr lang="en-US" sz="2000" dirty="0"/>
              </a:p>
            </p:txBody>
          </p:sp>
        </mc:Choice>
        <mc:Fallback xmlns="">
          <p:sp>
            <p:nvSpPr>
              <p:cNvPr id="19" name="Rectangle 18"/>
              <p:cNvSpPr>
                <a:spLocks noRot="1" noChangeAspect="1" noMove="1" noResize="1" noEditPoints="1" noAdjustHandles="1" noChangeArrowheads="1" noChangeShapeType="1" noTextEdit="1"/>
              </p:cNvSpPr>
              <p:nvPr/>
            </p:nvSpPr>
            <p:spPr>
              <a:xfrm>
                <a:off x="2057400" y="2057400"/>
                <a:ext cx="2947474" cy="821892"/>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4893396" y="2074600"/>
                <a:ext cx="2672911" cy="8218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𝑠h𝑎𝑟𝑒𝑑</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𝑠h𝑎𝑟𝑒𝑑</m:t>
                              </m:r>
                            </m:sub>
                          </m:sSub>
                          <m:r>
                            <a:rPr lang="en-US" sz="2400" i="1">
                              <a:latin typeface="Cambria Math" panose="02040503050406030204" pitchFamily="18" charset="0"/>
                            </a:rPr>
                            <m:t>−</m:t>
                          </m:r>
                          <m:sSub>
                            <m:sSubPr>
                              <m:ctrlPr>
                                <a:rPr lang="en-US"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m:t>
                              </m:r>
                              <m:r>
                                <a:rPr lang="en-US" sz="2400" i="1">
                                  <a:solidFill>
                                    <a:srgbClr val="0000FF"/>
                                  </a:solidFill>
                                  <a:latin typeface="Cambria Math" panose="02040503050406030204" pitchFamily="18" charset="0"/>
                                </a:rPr>
                                <m:t>𝑡</m:t>
                              </m:r>
                            </m:e>
                            <m:sub>
                              <m:r>
                                <a:rPr lang="en-US" sz="2400" i="1">
                                  <a:solidFill>
                                    <a:srgbClr val="0000FF"/>
                                  </a:solidFill>
                                  <a:latin typeface="Cambria Math" panose="02040503050406030204" pitchFamily="18" charset="0"/>
                                </a:rPr>
                                <m:t>𝑠𝑡𝑎𝑙𝑙</m:t>
                              </m:r>
                            </m:sub>
                          </m:sSub>
                        </m:den>
                      </m:f>
                    </m:oMath>
                  </m:oMathPara>
                </a14:m>
                <a:endParaRPr lang="en-US" sz="2000" dirty="0"/>
              </a:p>
            </p:txBody>
          </p:sp>
        </mc:Choice>
        <mc:Fallback xmlns="">
          <p:sp>
            <p:nvSpPr>
              <p:cNvPr id="4" name="Rectangle 3"/>
              <p:cNvSpPr>
                <a:spLocks noRot="1" noChangeAspect="1" noMove="1" noResize="1" noEditPoints="1" noAdjustHandles="1" noChangeArrowheads="1" noChangeShapeType="1" noTextEdit="1"/>
              </p:cNvSpPr>
              <p:nvPr/>
            </p:nvSpPr>
            <p:spPr>
              <a:xfrm>
                <a:off x="4893396" y="2074600"/>
                <a:ext cx="2672911" cy="821892"/>
              </a:xfrm>
              <a:prstGeom prst="rect">
                <a:avLst/>
              </a:prstGeom>
              <a:blipFill rotWithShape="0">
                <a:blip r:embed="rId8"/>
                <a:stretch>
                  <a:fillRect/>
                </a:stretch>
              </a:blipFill>
            </p:spPr>
            <p:txBody>
              <a:bodyPr/>
              <a:lstStyle/>
              <a:p>
                <a:r>
                  <a:rPr lang="en-US">
                    <a:noFill/>
                  </a:rPr>
                  <a:t> </a:t>
                </a:r>
              </a:p>
            </p:txBody>
          </p:sp>
        </mc:Fallback>
      </mc:AlternateContent>
      <p:sp>
        <p:nvSpPr>
          <p:cNvPr id="31" name="Rectangle 6"/>
          <p:cNvSpPr>
            <a:spLocks noChangeArrowheads="1"/>
          </p:cNvSpPr>
          <p:nvPr/>
        </p:nvSpPr>
        <p:spPr bwMode="auto">
          <a:xfrm>
            <a:off x="4254825" y="3664192"/>
            <a:ext cx="866795" cy="1209595"/>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S</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33" name="Rectangle 6"/>
          <p:cNvSpPr>
            <a:spLocks noChangeArrowheads="1"/>
          </p:cNvSpPr>
          <p:nvPr/>
        </p:nvSpPr>
        <p:spPr bwMode="auto">
          <a:xfrm>
            <a:off x="7627976" y="3657600"/>
            <a:ext cx="866795" cy="1216187"/>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D</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grpSp>
        <p:nvGrpSpPr>
          <p:cNvPr id="34" name="Group 33"/>
          <p:cNvGrpSpPr/>
          <p:nvPr/>
        </p:nvGrpSpPr>
        <p:grpSpPr>
          <a:xfrm>
            <a:off x="5135601" y="4091268"/>
            <a:ext cx="2492375" cy="0"/>
            <a:chOff x="2266933" y="2066932"/>
            <a:chExt cx="2492375" cy="0"/>
          </a:xfrm>
        </p:grpSpPr>
        <p:cxnSp>
          <p:nvCxnSpPr>
            <p:cNvPr id="35" name="Straight Arrow Connector 34"/>
            <p:cNvCxnSpPr/>
            <p:nvPr/>
          </p:nvCxnSpPr>
          <p:spPr>
            <a:xfrm flipH="1">
              <a:off x="2266933" y="2066932"/>
              <a:ext cx="594330" cy="0"/>
            </a:xfrm>
            <a:prstGeom prst="straightConnector1">
              <a:avLst/>
            </a:prstGeom>
            <a:ln w="50800">
              <a:solidFill>
                <a:srgbClr val="ED7D31"/>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3000269" y="2066932"/>
              <a:ext cx="982931" cy="0"/>
            </a:xfrm>
            <a:prstGeom prst="straightConnector1">
              <a:avLst/>
            </a:prstGeom>
            <a:ln w="50800">
              <a:solidFill>
                <a:srgbClr val="ED7D31"/>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164978" y="2066932"/>
              <a:ext cx="594330" cy="0"/>
            </a:xfrm>
            <a:prstGeom prst="straightConnector1">
              <a:avLst/>
            </a:prstGeom>
            <a:ln w="50800">
              <a:solidFill>
                <a:srgbClr val="ED7D3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135601" y="4658130"/>
            <a:ext cx="2492375" cy="0"/>
            <a:chOff x="2180522" y="3460901"/>
            <a:chExt cx="2492375" cy="0"/>
          </a:xfrm>
        </p:grpSpPr>
        <p:cxnSp>
          <p:nvCxnSpPr>
            <p:cNvPr id="39" name="Straight Arrow Connector 38"/>
            <p:cNvCxnSpPr/>
            <p:nvPr/>
          </p:nvCxnSpPr>
          <p:spPr>
            <a:xfrm flipH="1">
              <a:off x="2180522" y="3460901"/>
              <a:ext cx="594330" cy="0"/>
            </a:xfrm>
            <a:prstGeom prst="straightConnector1">
              <a:avLst/>
            </a:prstGeom>
            <a:ln w="50800">
              <a:solidFill>
                <a:srgbClr val="70AD47"/>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2913858" y="3460901"/>
              <a:ext cx="982931" cy="0"/>
            </a:xfrm>
            <a:prstGeom prst="straightConnector1">
              <a:avLst/>
            </a:prstGeom>
            <a:ln w="50800">
              <a:solidFill>
                <a:srgbClr val="70AD47"/>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4078567" y="3460901"/>
              <a:ext cx="594330" cy="0"/>
            </a:xfrm>
            <a:prstGeom prst="straightConnector1">
              <a:avLst/>
            </a:prstGeom>
            <a:ln w="50800">
              <a:solidFill>
                <a:srgbClr val="70AD47"/>
              </a:solidFill>
              <a:tailEnd type="none" w="med" len="med"/>
            </a:ln>
          </p:spPr>
          <p:style>
            <a:lnRef idx="1">
              <a:schemeClr val="accent1"/>
            </a:lnRef>
            <a:fillRef idx="0">
              <a:schemeClr val="accent1"/>
            </a:fillRef>
            <a:effectRef idx="0">
              <a:schemeClr val="accent1"/>
            </a:effectRef>
            <a:fontRef idx="minor">
              <a:schemeClr val="tx1"/>
            </a:fontRef>
          </p:style>
        </p:cxnSp>
      </p:grpSp>
      <p:sp>
        <p:nvSpPr>
          <p:cNvPr id="44" name="Rectangle 43"/>
          <p:cNvSpPr/>
          <p:nvPr/>
        </p:nvSpPr>
        <p:spPr>
          <a:xfrm>
            <a:off x="4503199" y="4002525"/>
            <a:ext cx="116452" cy="244428"/>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7803090" y="4495800"/>
            <a:ext cx="140165" cy="275892"/>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665533" y="4002525"/>
            <a:ext cx="116452" cy="244428"/>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836548" y="4002525"/>
            <a:ext cx="116452" cy="244428"/>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8000749" y="4495800"/>
            <a:ext cx="140165" cy="275892"/>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8185050" y="4495800"/>
            <a:ext cx="140165" cy="275892"/>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4812791" y="4956028"/>
            <a:ext cx="3117713" cy="369332"/>
          </a:xfrm>
          <a:prstGeom prst="rect">
            <a:avLst/>
          </a:prstGeom>
          <a:noFill/>
        </p:spPr>
        <p:txBody>
          <a:bodyPr wrap="none" rtlCol="0">
            <a:spAutoFit/>
          </a:bodyPr>
          <a:lstStyle/>
          <a:p>
            <a:r>
              <a:rPr lang="en-US" dirty="0" smtClean="0"/>
              <a:t>A packet is formed by multiple flits</a:t>
            </a:r>
            <a:endParaRPr lang="en-US" dirty="0"/>
          </a:p>
        </p:txBody>
      </p:sp>
      <p:sp>
        <p:nvSpPr>
          <p:cNvPr id="27" name="TextBox 26"/>
          <p:cNvSpPr txBox="1"/>
          <p:nvPr/>
        </p:nvSpPr>
        <p:spPr>
          <a:xfrm>
            <a:off x="-26789" y="5611638"/>
            <a:ext cx="9183220" cy="813312"/>
          </a:xfrm>
          <a:prstGeom prst="rect">
            <a:avLst/>
          </a:prstGeom>
          <a:solidFill>
            <a:srgbClr val="0000FF"/>
          </a:solidFill>
        </p:spPr>
        <p:txBody>
          <a:bodyPr wrap="square" rtlCol="0" anchor="ctr" anchorCtr="1">
            <a:noAutofit/>
          </a:bodyPr>
          <a:lstStyle/>
          <a:p>
            <a:pPr algn="ctr">
              <a:lnSpc>
                <a:spcPct val="150000"/>
              </a:lnSpc>
              <a:buClr>
                <a:srgbClr val="CC9900"/>
              </a:buClr>
              <a:buSzPct val="125000"/>
            </a:pPr>
            <a:r>
              <a:rPr lang="en-US" sz="2400" b="1" i="1" dirty="0" smtClean="0">
                <a:solidFill>
                  <a:schemeClr val="bg1"/>
                </a:solidFill>
                <a:latin typeface="Georgia" panose="02040502050405020303" pitchFamily="18" charset="0"/>
                <a:cs typeface="Times New Roman" panose="02020603050405020304" pitchFamily="18" charset="0"/>
              </a:rPr>
              <a:t>Basic </a:t>
            </a:r>
            <a:r>
              <a:rPr lang="en-US" sz="2400" b="1" i="1" dirty="0">
                <a:solidFill>
                  <a:schemeClr val="bg1"/>
                </a:solidFill>
                <a:latin typeface="Georgia" panose="02040502050405020303" pitchFamily="18" charset="0"/>
                <a:cs typeface="Times New Roman" panose="02020603050405020304" pitchFamily="18" charset="0"/>
              </a:rPr>
              <a:t>i</a:t>
            </a:r>
            <a:r>
              <a:rPr lang="en-US" sz="2400" b="1" i="1" dirty="0" smtClean="0">
                <a:solidFill>
                  <a:schemeClr val="bg1"/>
                </a:solidFill>
                <a:latin typeface="Georgia" panose="02040502050405020303" pitchFamily="18" charset="0"/>
                <a:cs typeface="Times New Roman" panose="02020603050405020304" pitchFamily="18" charset="0"/>
              </a:rPr>
              <a:t>dea: track delay and calculate ∆</a:t>
            </a:r>
            <a:r>
              <a:rPr lang="en-US" sz="2400" b="1" i="1" dirty="0" err="1" smtClean="0">
                <a:solidFill>
                  <a:schemeClr val="bg1"/>
                </a:solidFill>
                <a:latin typeface="Georgia" panose="02040502050405020303" pitchFamily="18" charset="0"/>
                <a:cs typeface="Times New Roman" panose="02020603050405020304" pitchFamily="18" charset="0"/>
              </a:rPr>
              <a:t>t</a:t>
            </a:r>
            <a:r>
              <a:rPr lang="en-US" sz="2400" b="1" i="1" baseline="-25000" dirty="0" err="1" smtClean="0">
                <a:solidFill>
                  <a:schemeClr val="bg1"/>
                </a:solidFill>
                <a:latin typeface="Georgia" panose="02040502050405020303" pitchFamily="18" charset="0"/>
                <a:cs typeface="Times New Roman" panose="02020603050405020304" pitchFamily="18" charset="0"/>
              </a:rPr>
              <a:t>stall</a:t>
            </a:r>
            <a:endParaRPr lang="en-US" sz="2400" b="1" i="1" baseline="-25000" dirty="0">
              <a:solidFill>
                <a:schemeClr val="bg1"/>
              </a:solidFill>
              <a:latin typeface="Georgia" panose="02040502050405020303"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3" name="TextBox 52"/>
              <p:cNvSpPr txBox="1"/>
              <p:nvPr/>
            </p:nvSpPr>
            <p:spPr>
              <a:xfrm>
                <a:off x="631644" y="2913525"/>
                <a:ext cx="8022677" cy="544612"/>
              </a:xfrm>
              <a:prstGeom prst="rect">
                <a:avLst/>
              </a:prstGeom>
              <a:noFill/>
            </p:spPr>
            <p:txBody>
              <a:bodyPr wrap="square" rtlCol="0" anchor="ctr" anchorCtr="1">
                <a:noAutofit/>
              </a:bodyPr>
              <a:lstStyle/>
              <a:p>
                <a:pPr algn="ctr"/>
                <a:r>
                  <a:rPr lang="en-US" sz="2000" i="1" dirty="0" smtClean="0">
                    <a:solidFill>
                      <a:schemeClr val="tx1"/>
                    </a:solidFill>
                    <a:latin typeface="Georgia" panose="02040502050405020303" pitchFamily="18" charset="0"/>
                    <a:cs typeface="Times New Roman" panose="02020603050405020304" pitchFamily="18" charset="0"/>
                  </a:rPr>
                  <a:t>Online estimation of </a:t>
                </a:r>
                <a14:m>
                  <m:oMath xmlns:m="http://schemas.openxmlformats.org/officeDocument/2006/math">
                    <m:sSub>
                      <m:sSubPr>
                        <m:ctrlPr>
                          <a:rPr lang="en-US" sz="2000" i="1" smtClean="0">
                            <a:solidFill>
                              <a:srgbClr val="0000FF"/>
                            </a:solidFill>
                            <a:latin typeface="Cambria Math" panose="02040503050406030204" pitchFamily="18" charset="0"/>
                          </a:rPr>
                        </m:ctrlPr>
                      </m:sSubPr>
                      <m:e>
                        <m:r>
                          <a:rPr lang="en-US" sz="2000" b="0" i="1">
                            <a:solidFill>
                              <a:srgbClr val="0000FF"/>
                            </a:solidFill>
                            <a:latin typeface="Cambria Math" panose="02040503050406030204" pitchFamily="18" charset="0"/>
                          </a:rPr>
                          <m:t>∆</m:t>
                        </m:r>
                        <m:r>
                          <a:rPr lang="en-US" sz="2000" b="0" i="1">
                            <a:solidFill>
                              <a:srgbClr val="0000FF"/>
                            </a:solidFill>
                            <a:latin typeface="Cambria Math" panose="02040503050406030204" pitchFamily="18" charset="0"/>
                          </a:rPr>
                          <m:t>𝑡</m:t>
                        </m:r>
                      </m:e>
                      <m:sub>
                        <m:r>
                          <a:rPr lang="en-US" sz="2000" b="0" i="1">
                            <a:solidFill>
                              <a:srgbClr val="0000FF"/>
                            </a:solidFill>
                            <a:latin typeface="Cambria Math" panose="02040503050406030204" pitchFamily="18" charset="0"/>
                          </a:rPr>
                          <m:t>𝑠𝑡𝑎𝑙𝑙</m:t>
                        </m:r>
                      </m:sub>
                    </m:sSub>
                    <m:r>
                      <a:rPr lang="en-US" sz="2000" b="0" i="1" smtClean="0">
                        <a:solidFill>
                          <a:srgbClr val="0000FF"/>
                        </a:solidFill>
                        <a:latin typeface="Cambria Math" panose="02040503050406030204" pitchFamily="18" charset="0"/>
                      </a:rPr>
                      <m:t>:</m:t>
                    </m:r>
                  </m:oMath>
                </a14:m>
                <a:r>
                  <a:rPr lang="en-US" sz="2000" i="1" dirty="0" smtClean="0">
                    <a:solidFill>
                      <a:srgbClr val="0000FF"/>
                    </a:solidFill>
                    <a:latin typeface="Georgia" panose="02040502050405020303" pitchFamily="18" charset="0"/>
                    <a:cs typeface="Times New Roman" panose="02020603050405020304" pitchFamily="18" charset="0"/>
                  </a:rPr>
                  <a:t> </a:t>
                </a:r>
                <a:r>
                  <a:rPr lang="en-US" sz="2000" i="1" dirty="0">
                    <a:solidFill>
                      <a:srgbClr val="0000FF"/>
                    </a:solidFill>
                    <a:latin typeface="Georgia" panose="02040502050405020303" pitchFamily="18" charset="0"/>
                    <a:cs typeface="Times New Roman" panose="02020603050405020304" pitchFamily="18" charset="0"/>
                  </a:rPr>
                  <a:t>application stall time due to interference</a:t>
                </a:r>
              </a:p>
            </p:txBody>
          </p:sp>
        </mc:Choice>
        <mc:Fallback xmlns="">
          <p:sp>
            <p:nvSpPr>
              <p:cNvPr id="53" name="TextBox 52"/>
              <p:cNvSpPr txBox="1">
                <a:spLocks noRot="1" noChangeAspect="1" noMove="1" noResize="1" noEditPoints="1" noAdjustHandles="1" noChangeArrowheads="1" noChangeShapeType="1" noTextEdit="1"/>
              </p:cNvSpPr>
              <p:nvPr/>
            </p:nvSpPr>
            <p:spPr>
              <a:xfrm>
                <a:off x="631644" y="2913525"/>
                <a:ext cx="8022677" cy="544612"/>
              </a:xfrm>
              <a:prstGeom prst="rect">
                <a:avLst/>
              </a:prstGeom>
              <a:blipFill rotWithShape="0">
                <a:blip r:embed="rId7"/>
                <a:stretch>
                  <a:fillRect l="-760" r="-608" b="-5618"/>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1249127614"/>
      </p:ext>
    </p:extLst>
  </p:cSld>
  <p:clrMapOvr>
    <a:masterClrMapping/>
  </p:clrMapOvr>
  <mc:AlternateContent xmlns:mc="http://schemas.openxmlformats.org/markup-compatibility/2006" xmlns:p14="http://schemas.microsoft.com/office/powerpoint/2010/main">
    <mc:Choice Requires="p14">
      <p:transition spd="slow" p14:dur="2000" advTm="53894"/>
    </mc:Choice>
    <mc:Fallback xmlns="">
      <p:transition spd="slow" advTm="538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5">
                                            <p:txEl>
                                              <p:pRg st="2" end="2"/>
                                            </p:txEl>
                                          </p:spTgt>
                                        </p:tgtEl>
                                        <p:attrNameLst>
                                          <p:attrName>style.visibility</p:attrName>
                                        </p:attrNameLst>
                                      </p:cBhvr>
                                      <p:to>
                                        <p:strVal val="visible"/>
                                      </p:to>
                                    </p:set>
                                    <p:animEffect transition="in" filter="fade">
                                      <p:cBhvr>
                                        <p:cTn id="7" dur="500"/>
                                        <p:tgtEl>
                                          <p:spTgt spid="14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5">
                                            <p:txEl>
                                              <p:pRg st="3" end="3"/>
                                            </p:txEl>
                                          </p:spTgt>
                                        </p:tgtEl>
                                        <p:attrNameLst>
                                          <p:attrName>style.visibility</p:attrName>
                                        </p:attrNameLst>
                                      </p:cBhvr>
                                      <p:to>
                                        <p:strVal val="visible"/>
                                      </p:to>
                                    </p:set>
                                    <p:animEffect transition="in" filter="fade">
                                      <p:cBhvr>
                                        <p:cTn id="12" dur="500"/>
                                        <p:tgtEl>
                                          <p:spTgt spid="14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500" fill="hold"/>
                                        <p:tgtEl>
                                          <p:spTgt spid="27"/>
                                        </p:tgtEl>
                                        <p:attrNameLst>
                                          <p:attrName>ppt_x</p:attrName>
                                        </p:attrNameLst>
                                      </p:cBhvr>
                                      <p:tavLst>
                                        <p:tav tm="0">
                                          <p:val>
                                            <p:strVal val="#ppt_x"/>
                                          </p:val>
                                        </p:tav>
                                        <p:tav tm="100000">
                                          <p:val>
                                            <p:strVal val="#ppt_x"/>
                                          </p:val>
                                        </p:tav>
                                      </p:tavLst>
                                    </p:anim>
                                    <p:anim calcmode="lin" valueType="num">
                                      <p:cBhvr additive="base">
                                        <p:cTn id="1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57"/>
          <p:cNvSpPr>
            <a:spLocks noGrp="1"/>
          </p:cNvSpPr>
          <p:nvPr>
            <p:ph type="title"/>
          </p:nvPr>
        </p:nvSpPr>
        <p:spPr>
          <a:xfrm>
            <a:off x="933690" y="355533"/>
            <a:ext cx="7772400" cy="792162"/>
          </a:xfrm>
        </p:spPr>
        <p:txBody>
          <a:bodyPr/>
          <a:lstStyle/>
          <a:p>
            <a:r>
              <a:rPr lang="en-US" dirty="0" smtClean="0">
                <a:latin typeface="Georgia" panose="02040502050405020303" pitchFamily="18" charset="0"/>
              </a:rPr>
              <a:t>Flit-Level Interference</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68919" y="6388740"/>
            <a:ext cx="457200" cy="457200"/>
          </a:xfrm>
        </p:spPr>
        <p:txBody>
          <a:bodyPr/>
          <a:lstStyle/>
          <a:p>
            <a:r>
              <a:rPr lang="en-US" dirty="0">
                <a:solidFill>
                  <a:prstClr val="black"/>
                </a:solidFill>
                <a:latin typeface="Georgia" panose="02040502050405020303" pitchFamily="18" charset="0"/>
                <a:cs typeface="Times New Roman" panose="02020603050405020304" pitchFamily="18" charset="0"/>
              </a:rPr>
              <a:t>5</a:t>
            </a:r>
          </a:p>
        </p:txBody>
      </p:sp>
      <p:sp>
        <p:nvSpPr>
          <p:cNvPr id="136" name="Content Placeholder 2"/>
          <p:cNvSpPr>
            <a:spLocks noGrp="1"/>
          </p:cNvSpPr>
          <p:nvPr>
            <p:ph sz="quarter" idx="1"/>
          </p:nvPr>
        </p:nvSpPr>
        <p:spPr>
          <a:xfrm>
            <a:off x="3523701" y="1673565"/>
            <a:ext cx="5450086" cy="3689504"/>
          </a:xfrm>
        </p:spPr>
        <p:txBody>
          <a:bodyPr>
            <a:noAutofit/>
          </a:bodyPr>
          <a:lstStyle/>
          <a:p>
            <a:pPr marL="342900" lvl="0" indent="-342900" eaLnBrk="0" fontAlgn="base" hangingPunct="0">
              <a:lnSpc>
                <a:spcPct val="150000"/>
              </a:lnSpc>
              <a:spcBef>
                <a:spcPts val="1200"/>
              </a:spcBef>
              <a:buClr>
                <a:srgbClr val="CC9900"/>
              </a:buClr>
              <a:buSzPct val="65000"/>
              <a:buFont typeface="Wingdings" pitchFamily="2" charset="2"/>
              <a:buChar char="n"/>
            </a:pPr>
            <a:r>
              <a:rPr lang="en-US" sz="2200" b="1" dirty="0">
                <a:solidFill>
                  <a:srgbClr val="0000FF"/>
                </a:solidFill>
                <a:latin typeface="Georgia" panose="02040502050405020303" pitchFamily="18" charset="0"/>
                <a:cs typeface="Times New Roman" panose="02020603050405020304" pitchFamily="18" charset="0"/>
              </a:rPr>
              <a:t>Three</a:t>
            </a:r>
            <a:r>
              <a:rPr lang="en-US" sz="2200" dirty="0">
                <a:latin typeface="Georgia" panose="02040502050405020303" pitchFamily="18" charset="0"/>
                <a:cs typeface="Times New Roman" panose="02020603050405020304" pitchFamily="18" charset="0"/>
              </a:rPr>
              <a:t> </a:t>
            </a:r>
            <a:r>
              <a:rPr lang="en-US" sz="2200" b="1" dirty="0">
                <a:solidFill>
                  <a:srgbClr val="0000FF"/>
                </a:solidFill>
                <a:latin typeface="Georgia" panose="02040502050405020303" pitchFamily="18" charset="0"/>
                <a:cs typeface="Times New Roman" panose="02020603050405020304" pitchFamily="18" charset="0"/>
              </a:rPr>
              <a:t>interference events</a:t>
            </a:r>
          </a:p>
          <a:p>
            <a:pPr marL="621792" indent="-342900" eaLnBrk="0" fontAlgn="base" hangingPunct="0">
              <a:lnSpc>
                <a:spcPct val="150000"/>
              </a:lnSpc>
              <a:spcBef>
                <a:spcPts val="0"/>
              </a:spcBef>
              <a:buClr>
                <a:srgbClr val="008000"/>
              </a:buClr>
              <a:buSzPct val="65000"/>
              <a:buFont typeface="Wingdings" panose="05000000000000000000" pitchFamily="2" charset="2"/>
              <a:buChar char="q"/>
            </a:pPr>
            <a:r>
              <a:rPr lang="en-US" sz="2000" kern="0" dirty="0">
                <a:latin typeface="Georgia" panose="02040502050405020303" pitchFamily="18" charset="0"/>
              </a:rPr>
              <a:t>Injection</a:t>
            </a:r>
          </a:p>
          <a:p>
            <a:pPr marL="621792" indent="-342900" eaLnBrk="0" fontAlgn="base" hangingPunct="0">
              <a:lnSpc>
                <a:spcPct val="150000"/>
              </a:lnSpc>
              <a:spcBef>
                <a:spcPts val="0"/>
              </a:spcBef>
              <a:buClr>
                <a:srgbClr val="008000"/>
              </a:buClr>
              <a:buSzPct val="65000"/>
              <a:buFont typeface="Wingdings" panose="05000000000000000000" pitchFamily="2" charset="2"/>
              <a:buChar char="q"/>
            </a:pPr>
            <a:r>
              <a:rPr lang="en-US" sz="2000" kern="0" dirty="0">
                <a:latin typeface="Georgia" panose="02040502050405020303" pitchFamily="18" charset="0"/>
              </a:rPr>
              <a:t>Virtual channel arbitration</a:t>
            </a:r>
          </a:p>
          <a:p>
            <a:pPr marL="621792" indent="-342900" eaLnBrk="0" fontAlgn="base" hangingPunct="0">
              <a:lnSpc>
                <a:spcPct val="150000"/>
              </a:lnSpc>
              <a:spcBef>
                <a:spcPts val="0"/>
              </a:spcBef>
              <a:buClr>
                <a:srgbClr val="008000"/>
              </a:buClr>
              <a:buSzPct val="65000"/>
              <a:buFont typeface="Wingdings" panose="05000000000000000000" pitchFamily="2" charset="2"/>
              <a:buChar char="q"/>
            </a:pPr>
            <a:r>
              <a:rPr lang="en-US" sz="2000" kern="0" dirty="0">
                <a:latin typeface="Georgia" panose="02040502050405020303" pitchFamily="18" charset="0"/>
              </a:rPr>
              <a:t>Switch arbitration</a:t>
            </a:r>
          </a:p>
          <a:p>
            <a:pPr marL="342900" indent="-342900" eaLnBrk="0" fontAlgn="base" hangingPunct="0">
              <a:lnSpc>
                <a:spcPct val="150000"/>
              </a:lnSpc>
              <a:spcBef>
                <a:spcPts val="1200"/>
              </a:spcBef>
              <a:buClr>
                <a:srgbClr val="CC9900"/>
              </a:buClr>
              <a:buSzPct val="65000"/>
              <a:buFont typeface="Wingdings" pitchFamily="2" charset="2"/>
              <a:buChar char="n"/>
            </a:pPr>
            <a:r>
              <a:rPr lang="en-US" sz="2200" dirty="0" smtClean="0">
                <a:latin typeface="Georgia" panose="02040502050405020303" pitchFamily="18" charset="0"/>
                <a:cs typeface="Times New Roman" panose="02020603050405020304" pitchFamily="18" charset="0"/>
              </a:rPr>
              <a:t>Each flit carries an additional field </a:t>
            </a:r>
            <a:r>
              <a:rPr lang="en-US" sz="2200" dirty="0" smtClean="0">
                <a:solidFill>
                  <a:srgbClr val="0000FF"/>
                </a:solidFill>
                <a:latin typeface="Georgia" panose="02040502050405020303" pitchFamily="18" charset="0"/>
                <a:cs typeface="Times New Roman" panose="02020603050405020304" pitchFamily="18" charset="0"/>
              </a:rPr>
              <a:t>∆</a:t>
            </a:r>
            <a:r>
              <a:rPr lang="en-US" sz="2200" i="1" dirty="0" err="1" smtClean="0">
                <a:solidFill>
                  <a:srgbClr val="0000FF"/>
                </a:solidFill>
                <a:latin typeface="Georgia" panose="02040502050405020303" pitchFamily="18" charset="0"/>
                <a:cs typeface="Times New Roman" panose="02020603050405020304" pitchFamily="18" charset="0"/>
              </a:rPr>
              <a:t>t</a:t>
            </a:r>
            <a:r>
              <a:rPr lang="en-US" sz="2200" i="1" baseline="-25000" dirty="0" err="1" smtClean="0">
                <a:solidFill>
                  <a:srgbClr val="0000FF"/>
                </a:solidFill>
                <a:latin typeface="Georgia" panose="02040502050405020303" pitchFamily="18" charset="0"/>
                <a:cs typeface="Times New Roman" panose="02020603050405020304" pitchFamily="18" charset="0"/>
              </a:rPr>
              <a:t>flit</a:t>
            </a:r>
            <a:endParaRPr lang="en-US" sz="2200" i="1" dirty="0" smtClean="0">
              <a:latin typeface="Georgia" panose="02040502050405020303" pitchFamily="18" charset="0"/>
              <a:cs typeface="Times New Roman" panose="02020603050405020304" pitchFamily="18" charset="0"/>
            </a:endParaRPr>
          </a:p>
          <a:p>
            <a:pPr marL="621792" indent="-342900" eaLnBrk="0" fontAlgn="base" hangingPunct="0">
              <a:lnSpc>
                <a:spcPct val="150000"/>
              </a:lnSpc>
              <a:spcBef>
                <a:spcPts val="0"/>
              </a:spcBef>
              <a:buClr>
                <a:srgbClr val="008000"/>
              </a:buClr>
              <a:buSzPct val="65000"/>
              <a:buFont typeface="Wingdings" panose="05000000000000000000" pitchFamily="2" charset="2"/>
              <a:buChar char="q"/>
            </a:pPr>
            <a:r>
              <a:rPr lang="en-US" sz="2000" kern="0" dirty="0" smtClean="0">
                <a:latin typeface="Georgia" panose="02040502050405020303" pitchFamily="18" charset="0"/>
              </a:rPr>
              <a:t>If arbitration loses, </a:t>
            </a:r>
            <a:r>
              <a:rPr lang="en-US" sz="2000" dirty="0">
                <a:solidFill>
                  <a:srgbClr val="0000FF"/>
                </a:solidFill>
                <a:latin typeface="Georgia" panose="02040502050405020303" pitchFamily="18" charset="0"/>
                <a:cs typeface="Times New Roman" panose="02020603050405020304" pitchFamily="18" charset="0"/>
              </a:rPr>
              <a:t>∆</a:t>
            </a:r>
            <a:r>
              <a:rPr lang="en-US" sz="2000" i="1" dirty="0" err="1">
                <a:solidFill>
                  <a:srgbClr val="0000FF"/>
                </a:solidFill>
                <a:latin typeface="Georgia" panose="02040502050405020303" pitchFamily="18" charset="0"/>
                <a:cs typeface="Times New Roman" panose="02020603050405020304" pitchFamily="18" charset="0"/>
              </a:rPr>
              <a:t>t</a:t>
            </a:r>
            <a:r>
              <a:rPr lang="en-US" sz="2000" i="1" baseline="-25000" dirty="0" err="1">
                <a:solidFill>
                  <a:srgbClr val="0000FF"/>
                </a:solidFill>
                <a:latin typeface="Georgia" panose="02040502050405020303" pitchFamily="18" charset="0"/>
                <a:cs typeface="Times New Roman" panose="02020603050405020304" pitchFamily="18" charset="0"/>
              </a:rPr>
              <a:t>flit</a:t>
            </a:r>
            <a:r>
              <a:rPr lang="en-US" sz="2000" i="1" baseline="-25000" dirty="0">
                <a:solidFill>
                  <a:srgbClr val="0000FF"/>
                </a:solidFill>
                <a:latin typeface="Georgia" panose="02040502050405020303" pitchFamily="18" charset="0"/>
                <a:cs typeface="Times New Roman" panose="02020603050405020304" pitchFamily="18" charset="0"/>
              </a:rPr>
              <a:t> </a:t>
            </a:r>
            <a:r>
              <a:rPr lang="en-US" sz="2000" i="1" dirty="0">
                <a:solidFill>
                  <a:srgbClr val="0000FF"/>
                </a:solidFill>
                <a:latin typeface="Georgia" panose="02040502050405020303" pitchFamily="18" charset="0"/>
                <a:cs typeface="Times New Roman" panose="02020603050405020304" pitchFamily="18" charset="0"/>
              </a:rPr>
              <a:t>=</a:t>
            </a:r>
            <a:r>
              <a:rPr lang="en-US" sz="2000" dirty="0">
                <a:solidFill>
                  <a:srgbClr val="0000FF"/>
                </a:solidFill>
                <a:latin typeface="Georgia" panose="02040502050405020303" pitchFamily="18" charset="0"/>
                <a:cs typeface="Times New Roman" panose="02020603050405020304" pitchFamily="18" charset="0"/>
              </a:rPr>
              <a:t> ∆</a:t>
            </a:r>
            <a:r>
              <a:rPr lang="en-US" sz="2000" i="1" dirty="0" err="1">
                <a:solidFill>
                  <a:srgbClr val="0000FF"/>
                </a:solidFill>
                <a:latin typeface="Georgia" panose="02040502050405020303" pitchFamily="18" charset="0"/>
                <a:cs typeface="Times New Roman" panose="02020603050405020304" pitchFamily="18" charset="0"/>
              </a:rPr>
              <a:t>t</a:t>
            </a:r>
            <a:r>
              <a:rPr lang="en-US" sz="2000" i="1" baseline="-25000" dirty="0" err="1">
                <a:solidFill>
                  <a:srgbClr val="0000FF"/>
                </a:solidFill>
                <a:latin typeface="Georgia" panose="02040502050405020303" pitchFamily="18" charset="0"/>
                <a:cs typeface="Times New Roman" panose="02020603050405020304" pitchFamily="18" charset="0"/>
              </a:rPr>
              <a:t>flit</a:t>
            </a:r>
            <a:r>
              <a:rPr lang="en-US" sz="2000" i="1" baseline="-25000" dirty="0">
                <a:solidFill>
                  <a:srgbClr val="0000FF"/>
                </a:solidFill>
                <a:latin typeface="Georgia" panose="02040502050405020303" pitchFamily="18" charset="0"/>
                <a:cs typeface="Times New Roman" panose="02020603050405020304" pitchFamily="18" charset="0"/>
              </a:rPr>
              <a:t> </a:t>
            </a:r>
            <a:r>
              <a:rPr lang="en-US" sz="2000" i="1" dirty="0">
                <a:solidFill>
                  <a:srgbClr val="0000FF"/>
                </a:solidFill>
                <a:latin typeface="Georgia" panose="02040502050405020303" pitchFamily="18" charset="0"/>
                <a:cs typeface="Times New Roman" panose="02020603050405020304" pitchFamily="18" charset="0"/>
              </a:rPr>
              <a:t>+ </a:t>
            </a:r>
            <a:r>
              <a:rPr lang="en-US" sz="2000" dirty="0" smtClean="0">
                <a:solidFill>
                  <a:srgbClr val="0000FF"/>
                </a:solidFill>
                <a:latin typeface="Georgia" panose="02040502050405020303" pitchFamily="18" charset="0"/>
                <a:cs typeface="Times New Roman" panose="02020603050405020304" pitchFamily="18" charset="0"/>
              </a:rPr>
              <a:t>1</a:t>
            </a:r>
            <a:endParaRPr lang="en-US" sz="2000" b="1" dirty="0">
              <a:solidFill>
                <a:srgbClr val="0000FF"/>
              </a:solidFill>
              <a:latin typeface="Georgia" panose="02040502050405020303" pitchFamily="18" charset="0"/>
              <a:cs typeface="Times New Roman" panose="02020603050405020304" pitchFamily="18" charset="0"/>
            </a:endParaRPr>
          </a:p>
        </p:txBody>
      </p:sp>
      <p:sp>
        <p:nvSpPr>
          <p:cNvPr id="137" name="TextBox 136"/>
          <p:cNvSpPr txBox="1"/>
          <p:nvPr/>
        </p:nvSpPr>
        <p:spPr>
          <a:xfrm>
            <a:off x="-26157" y="5558726"/>
            <a:ext cx="9183220" cy="813312"/>
          </a:xfrm>
          <a:prstGeom prst="rect">
            <a:avLst/>
          </a:prstGeom>
          <a:solidFill>
            <a:srgbClr val="0000FF"/>
          </a:solidFill>
        </p:spPr>
        <p:txBody>
          <a:bodyPr wrap="square" rtlCol="0" anchor="ctr" anchorCtr="1">
            <a:noAutofit/>
          </a:bodyPr>
          <a:lstStyle/>
          <a:p>
            <a:pPr algn="ctr">
              <a:lnSpc>
                <a:spcPct val="150000"/>
              </a:lnSpc>
              <a:buClr>
                <a:srgbClr val="CC9900"/>
              </a:buClr>
              <a:buSzPct val="125000"/>
            </a:pPr>
            <a:r>
              <a:rPr lang="en-US" sz="2400" b="1" i="1" dirty="0" smtClean="0">
                <a:solidFill>
                  <a:schemeClr val="bg1"/>
                </a:solidFill>
                <a:latin typeface="Georgia" panose="02040502050405020303" pitchFamily="18" charset="0"/>
                <a:cs typeface="Times New Roman" panose="02020603050405020304" pitchFamily="18" charset="0"/>
              </a:rPr>
              <a:t>Sum up arbitration delays due to interference</a:t>
            </a:r>
            <a:endParaRPr lang="en-US" sz="2400" b="1" i="1" baseline="-25000" dirty="0">
              <a:solidFill>
                <a:schemeClr val="bg1"/>
              </a:solidFill>
              <a:latin typeface="Georgia" panose="02040502050405020303" pitchFamily="18" charset="0"/>
              <a:cs typeface="Times New Roman" panose="02020603050405020304" pitchFamily="18" charset="0"/>
            </a:endParaRPr>
          </a:p>
        </p:txBody>
      </p:sp>
      <p:grpSp>
        <p:nvGrpSpPr>
          <p:cNvPr id="240" name="Canvas 1"/>
          <p:cNvGrpSpPr/>
          <p:nvPr/>
        </p:nvGrpSpPr>
        <p:grpSpPr>
          <a:xfrm>
            <a:off x="594878" y="1357242"/>
            <a:ext cx="5518203" cy="4099682"/>
            <a:chOff x="-116887" y="0"/>
            <a:chExt cx="3364912" cy="2998175"/>
          </a:xfrm>
        </p:grpSpPr>
        <p:sp>
          <p:nvSpPr>
            <p:cNvPr id="241" name="Rectangle 240"/>
            <p:cNvSpPr/>
            <p:nvPr/>
          </p:nvSpPr>
          <p:spPr>
            <a:xfrm>
              <a:off x="0" y="0"/>
              <a:ext cx="3248025" cy="1661795"/>
            </a:xfrm>
            <a:prstGeom prst="rect">
              <a:avLst/>
            </a:prstGeom>
          </p:spPr>
        </p:sp>
        <p:sp>
          <p:nvSpPr>
            <p:cNvPr id="242" name="Rectangle 241"/>
            <p:cNvSpPr/>
            <p:nvPr/>
          </p:nvSpPr>
          <p:spPr>
            <a:xfrm>
              <a:off x="15876" y="87948"/>
              <a:ext cx="247650" cy="24288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496"/>
                  </a:solidFill>
                  <a:effectLst/>
                  <a:uLnTx/>
                  <a:uFillTx/>
                  <a:latin typeface="Arial" panose="020B0604020202020204" pitchFamily="34" charset="0"/>
                  <a:ea typeface="Calibri" panose="020F0502020204030204" pitchFamily="34" charset="0"/>
                  <a:cs typeface="Times New Roman" panose="02020603050405020304" pitchFamily="18" charset="0"/>
                </a:rPr>
                <a:t>12</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43" name="Rectangle 242"/>
            <p:cNvSpPr/>
            <p:nvPr/>
          </p:nvSpPr>
          <p:spPr>
            <a:xfrm>
              <a:off x="406060" y="87948"/>
              <a:ext cx="247650" cy="24257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13</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44" name="Rectangle 243"/>
            <p:cNvSpPr/>
            <p:nvPr/>
          </p:nvSpPr>
          <p:spPr>
            <a:xfrm>
              <a:off x="795950" y="87925"/>
              <a:ext cx="247650" cy="24257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14</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45" name="Rectangle 244"/>
            <p:cNvSpPr/>
            <p:nvPr/>
          </p:nvSpPr>
          <p:spPr>
            <a:xfrm>
              <a:off x="1185840" y="87925"/>
              <a:ext cx="247650" cy="24257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15</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46" name="Rectangle 245"/>
            <p:cNvSpPr/>
            <p:nvPr/>
          </p:nvSpPr>
          <p:spPr>
            <a:xfrm>
              <a:off x="16167" y="479743"/>
              <a:ext cx="247599" cy="24254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8</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47" name="Rectangle 246"/>
            <p:cNvSpPr/>
            <p:nvPr/>
          </p:nvSpPr>
          <p:spPr>
            <a:xfrm>
              <a:off x="406271" y="479108"/>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9</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48" name="Rectangle 247"/>
            <p:cNvSpPr/>
            <p:nvPr/>
          </p:nvSpPr>
          <p:spPr>
            <a:xfrm>
              <a:off x="796081" y="479085"/>
              <a:ext cx="247599" cy="242230"/>
            </a:xfrm>
            <a:prstGeom prst="rect">
              <a:avLst/>
            </a:prstGeom>
            <a:no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10</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249" name="Rectangle 248"/>
            <p:cNvSpPr/>
            <p:nvPr/>
          </p:nvSpPr>
          <p:spPr>
            <a:xfrm>
              <a:off x="1185891" y="479085"/>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11</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0" name="Rectangle 249"/>
            <p:cNvSpPr/>
            <p:nvPr/>
          </p:nvSpPr>
          <p:spPr>
            <a:xfrm>
              <a:off x="16167" y="870586"/>
              <a:ext cx="247599" cy="24254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4</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1" name="Rectangle 250"/>
            <p:cNvSpPr/>
            <p:nvPr/>
          </p:nvSpPr>
          <p:spPr>
            <a:xfrm>
              <a:off x="406271" y="869316"/>
              <a:ext cx="247599" cy="242230"/>
            </a:xfrm>
            <a:prstGeom prst="rect">
              <a:avLst/>
            </a:prstGeom>
            <a:solidFill>
              <a:srgbClr val="DEEBF7"/>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5</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2" name="Rectangle 251"/>
            <p:cNvSpPr/>
            <p:nvPr/>
          </p:nvSpPr>
          <p:spPr>
            <a:xfrm>
              <a:off x="796081" y="869928"/>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6</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3" name="Rectangle 252"/>
            <p:cNvSpPr/>
            <p:nvPr/>
          </p:nvSpPr>
          <p:spPr>
            <a:xfrm>
              <a:off x="1185891" y="869928"/>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7</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4" name="Rectangle 253"/>
            <p:cNvSpPr/>
            <p:nvPr/>
          </p:nvSpPr>
          <p:spPr>
            <a:xfrm>
              <a:off x="16487" y="1261111"/>
              <a:ext cx="247599" cy="24254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0</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5" name="Rectangle 254"/>
            <p:cNvSpPr/>
            <p:nvPr/>
          </p:nvSpPr>
          <p:spPr>
            <a:xfrm>
              <a:off x="405956" y="1259841"/>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6" name="Rectangle 255"/>
            <p:cNvSpPr/>
            <p:nvPr/>
          </p:nvSpPr>
          <p:spPr>
            <a:xfrm>
              <a:off x="795766" y="1261088"/>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2</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57" name="Rectangle 256"/>
            <p:cNvSpPr/>
            <p:nvPr/>
          </p:nvSpPr>
          <p:spPr>
            <a:xfrm>
              <a:off x="1185576" y="1261088"/>
              <a:ext cx="247599" cy="242230"/>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3</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cxnSp>
          <p:nvCxnSpPr>
            <p:cNvPr id="258" name="Straight Arrow Connector 257"/>
            <p:cNvCxnSpPr>
              <a:stCxn id="242" idx="3"/>
              <a:endCxn id="243" idx="1"/>
            </p:cNvCxnSpPr>
            <p:nvPr/>
          </p:nvCxnSpPr>
          <p:spPr>
            <a:xfrm flipV="1">
              <a:off x="263526" y="209233"/>
              <a:ext cx="142534" cy="15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59" name="Straight Arrow Connector 258"/>
            <p:cNvCxnSpPr>
              <a:stCxn id="243" idx="3"/>
              <a:endCxn id="244" idx="1"/>
            </p:cNvCxnSpPr>
            <p:nvPr/>
          </p:nvCxnSpPr>
          <p:spPr>
            <a:xfrm flipV="1">
              <a:off x="653710" y="209210"/>
              <a:ext cx="142240" cy="2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0" name="Straight Arrow Connector 259"/>
            <p:cNvCxnSpPr>
              <a:stCxn id="244" idx="3"/>
              <a:endCxn id="245" idx="1"/>
            </p:cNvCxnSpPr>
            <p:nvPr/>
          </p:nvCxnSpPr>
          <p:spPr>
            <a:xfrm>
              <a:off x="1043600" y="209210"/>
              <a:ext cx="142240"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1" name="Straight Arrow Connector 260"/>
            <p:cNvCxnSpPr>
              <a:stCxn id="242" idx="2"/>
              <a:endCxn id="246" idx="0"/>
            </p:cNvCxnSpPr>
            <p:nvPr/>
          </p:nvCxnSpPr>
          <p:spPr>
            <a:xfrm>
              <a:off x="139701" y="330835"/>
              <a:ext cx="266" cy="14890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2" name="Straight Arrow Connector 261"/>
            <p:cNvCxnSpPr>
              <a:stCxn id="243" idx="2"/>
              <a:endCxn id="247" idx="0"/>
            </p:cNvCxnSpPr>
            <p:nvPr/>
          </p:nvCxnSpPr>
          <p:spPr>
            <a:xfrm>
              <a:off x="529885" y="330518"/>
              <a:ext cx="186" cy="14859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3" name="Straight Arrow Connector 262"/>
            <p:cNvCxnSpPr>
              <a:stCxn id="244" idx="2"/>
              <a:endCxn id="248" idx="0"/>
            </p:cNvCxnSpPr>
            <p:nvPr/>
          </p:nvCxnSpPr>
          <p:spPr>
            <a:xfrm>
              <a:off x="919775" y="330495"/>
              <a:ext cx="106" cy="14859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4" name="Straight Arrow Connector 263"/>
            <p:cNvCxnSpPr>
              <a:stCxn id="245" idx="2"/>
              <a:endCxn id="249" idx="0"/>
            </p:cNvCxnSpPr>
            <p:nvPr/>
          </p:nvCxnSpPr>
          <p:spPr>
            <a:xfrm>
              <a:off x="1309665" y="330495"/>
              <a:ext cx="26" cy="14859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5" name="Straight Arrow Connector 264"/>
            <p:cNvCxnSpPr>
              <a:stCxn id="246" idx="3"/>
              <a:endCxn id="247" idx="1"/>
            </p:cNvCxnSpPr>
            <p:nvPr/>
          </p:nvCxnSpPr>
          <p:spPr>
            <a:xfrm flipV="1">
              <a:off x="263766" y="600223"/>
              <a:ext cx="142505" cy="79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6" name="Straight Arrow Connector 265"/>
            <p:cNvCxnSpPr>
              <a:stCxn id="247" idx="3"/>
              <a:endCxn id="248" idx="1"/>
            </p:cNvCxnSpPr>
            <p:nvPr/>
          </p:nvCxnSpPr>
          <p:spPr>
            <a:xfrm flipV="1">
              <a:off x="653870" y="600200"/>
              <a:ext cx="142211" cy="2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7" name="Straight Arrow Connector 266"/>
            <p:cNvCxnSpPr>
              <a:stCxn id="248" idx="3"/>
              <a:endCxn id="249" idx="1"/>
            </p:cNvCxnSpPr>
            <p:nvPr/>
          </p:nvCxnSpPr>
          <p:spPr>
            <a:xfrm>
              <a:off x="1043680" y="600200"/>
              <a:ext cx="142211"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8" name="Straight Arrow Connector 267"/>
            <p:cNvCxnSpPr>
              <a:stCxn id="252" idx="3"/>
              <a:endCxn id="253" idx="1"/>
            </p:cNvCxnSpPr>
            <p:nvPr/>
          </p:nvCxnSpPr>
          <p:spPr>
            <a:xfrm>
              <a:off x="1043680" y="991043"/>
              <a:ext cx="142211"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9" name="Straight Arrow Connector 268"/>
            <p:cNvCxnSpPr>
              <a:stCxn id="256" idx="3"/>
              <a:endCxn id="257" idx="1"/>
            </p:cNvCxnSpPr>
            <p:nvPr/>
          </p:nvCxnSpPr>
          <p:spPr>
            <a:xfrm>
              <a:off x="1043365" y="1382203"/>
              <a:ext cx="142211"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0" name="Straight Arrow Connector 269"/>
            <p:cNvCxnSpPr>
              <a:stCxn id="255" idx="3"/>
              <a:endCxn id="256" idx="1"/>
            </p:cNvCxnSpPr>
            <p:nvPr/>
          </p:nvCxnSpPr>
          <p:spPr>
            <a:xfrm>
              <a:off x="653555" y="1380956"/>
              <a:ext cx="142211" cy="124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1" name="Straight Arrow Connector 270"/>
            <p:cNvCxnSpPr>
              <a:stCxn id="251" idx="3"/>
              <a:endCxn id="252" idx="1"/>
            </p:cNvCxnSpPr>
            <p:nvPr/>
          </p:nvCxnSpPr>
          <p:spPr>
            <a:xfrm>
              <a:off x="653870" y="990431"/>
              <a:ext cx="142211" cy="612"/>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2" name="Straight Arrow Connector 271"/>
            <p:cNvCxnSpPr>
              <a:stCxn id="250" idx="3"/>
              <a:endCxn id="251" idx="1"/>
            </p:cNvCxnSpPr>
            <p:nvPr/>
          </p:nvCxnSpPr>
          <p:spPr>
            <a:xfrm flipV="1">
              <a:off x="263766" y="990431"/>
              <a:ext cx="142505" cy="142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3" name="Straight Arrow Connector 272"/>
            <p:cNvCxnSpPr>
              <a:stCxn id="254" idx="3"/>
              <a:endCxn id="255" idx="1"/>
            </p:cNvCxnSpPr>
            <p:nvPr/>
          </p:nvCxnSpPr>
          <p:spPr>
            <a:xfrm flipV="1">
              <a:off x="264086" y="1380956"/>
              <a:ext cx="141870" cy="142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4" name="Straight Arrow Connector 273"/>
            <p:cNvCxnSpPr>
              <a:stCxn id="253" idx="2"/>
              <a:endCxn id="257" idx="0"/>
            </p:cNvCxnSpPr>
            <p:nvPr/>
          </p:nvCxnSpPr>
          <p:spPr>
            <a:xfrm flipH="1">
              <a:off x="1309376" y="1112158"/>
              <a:ext cx="315" cy="14893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5" name="Straight Arrow Connector 274"/>
            <p:cNvCxnSpPr>
              <a:stCxn id="249" idx="2"/>
              <a:endCxn id="253" idx="0"/>
            </p:cNvCxnSpPr>
            <p:nvPr/>
          </p:nvCxnSpPr>
          <p:spPr>
            <a:xfrm>
              <a:off x="1309691" y="721315"/>
              <a:ext cx="0" cy="14861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6" name="Straight Arrow Connector 275"/>
            <p:cNvCxnSpPr>
              <a:stCxn id="252" idx="2"/>
              <a:endCxn id="256" idx="0"/>
            </p:cNvCxnSpPr>
            <p:nvPr/>
          </p:nvCxnSpPr>
          <p:spPr>
            <a:xfrm flipH="1">
              <a:off x="919566" y="1112158"/>
              <a:ext cx="315" cy="14893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7" name="Straight Arrow Connector 276"/>
            <p:cNvCxnSpPr>
              <a:stCxn id="248" idx="2"/>
              <a:endCxn id="252" idx="0"/>
            </p:cNvCxnSpPr>
            <p:nvPr/>
          </p:nvCxnSpPr>
          <p:spPr>
            <a:xfrm>
              <a:off x="919881" y="721315"/>
              <a:ext cx="0" cy="14861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8" name="Straight Arrow Connector 277"/>
            <p:cNvCxnSpPr>
              <a:stCxn id="251" idx="2"/>
              <a:endCxn id="255" idx="0"/>
            </p:cNvCxnSpPr>
            <p:nvPr/>
          </p:nvCxnSpPr>
          <p:spPr>
            <a:xfrm flipH="1">
              <a:off x="529756" y="1111546"/>
              <a:ext cx="315" cy="148295"/>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9" name="Straight Arrow Connector 278"/>
            <p:cNvCxnSpPr>
              <a:stCxn id="247" idx="2"/>
              <a:endCxn id="251" idx="0"/>
            </p:cNvCxnSpPr>
            <p:nvPr/>
          </p:nvCxnSpPr>
          <p:spPr>
            <a:xfrm>
              <a:off x="530071" y="721338"/>
              <a:ext cx="0" cy="14797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80" name="Straight Arrow Connector 279"/>
            <p:cNvCxnSpPr>
              <a:stCxn id="250" idx="2"/>
              <a:endCxn id="254" idx="0"/>
            </p:cNvCxnSpPr>
            <p:nvPr/>
          </p:nvCxnSpPr>
          <p:spPr>
            <a:xfrm>
              <a:off x="139967" y="1113133"/>
              <a:ext cx="320" cy="14797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81" name="Straight Arrow Connector 280"/>
            <p:cNvCxnSpPr>
              <a:stCxn id="246" idx="2"/>
              <a:endCxn id="250" idx="0"/>
            </p:cNvCxnSpPr>
            <p:nvPr/>
          </p:nvCxnSpPr>
          <p:spPr>
            <a:xfrm>
              <a:off x="139967" y="722290"/>
              <a:ext cx="0" cy="148296"/>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82" name="Straight Connector 281"/>
            <p:cNvCxnSpPr/>
            <p:nvPr/>
          </p:nvCxnSpPr>
          <p:spPr>
            <a:xfrm flipV="1">
              <a:off x="57242" y="1149795"/>
              <a:ext cx="344261" cy="549051"/>
            </a:xfrm>
            <a:prstGeom prst="line">
              <a:avLst/>
            </a:prstGeom>
            <a:noFill/>
            <a:ln w="12700" cap="flat" cmpd="sng" algn="ctr">
              <a:solidFill>
                <a:srgbClr val="5B9BD5">
                  <a:lumMod val="60000"/>
                  <a:lumOff val="40000"/>
                </a:srgbClr>
              </a:solidFill>
              <a:prstDash val="sysDash"/>
              <a:miter lim="800000"/>
            </a:ln>
            <a:effectLst/>
          </p:spPr>
        </p:cxnSp>
        <p:cxnSp>
          <p:nvCxnSpPr>
            <p:cNvPr id="283" name="Straight Connector 282"/>
            <p:cNvCxnSpPr/>
            <p:nvPr/>
          </p:nvCxnSpPr>
          <p:spPr>
            <a:xfrm flipH="1" flipV="1">
              <a:off x="640379" y="1123593"/>
              <a:ext cx="660024" cy="599551"/>
            </a:xfrm>
            <a:prstGeom prst="line">
              <a:avLst/>
            </a:prstGeom>
            <a:noFill/>
            <a:ln w="12700" cap="flat" cmpd="sng" algn="ctr">
              <a:solidFill>
                <a:srgbClr val="5B9BD5">
                  <a:lumMod val="60000"/>
                  <a:lumOff val="40000"/>
                </a:srgbClr>
              </a:solidFill>
              <a:prstDash val="sysDash"/>
              <a:miter lim="800000"/>
            </a:ln>
            <a:effectLst/>
          </p:spPr>
        </p:cxnSp>
        <p:sp>
          <p:nvSpPr>
            <p:cNvPr id="284" name="Rectangle 283"/>
            <p:cNvSpPr/>
            <p:nvPr/>
          </p:nvSpPr>
          <p:spPr>
            <a:xfrm>
              <a:off x="49799" y="1707539"/>
              <a:ext cx="1266825" cy="1185692"/>
            </a:xfrm>
            <a:prstGeom prst="rect">
              <a:avLst/>
            </a:prstGeom>
            <a:solidFill>
              <a:srgbClr val="5B9BD5">
                <a:lumMod val="20000"/>
                <a:lumOff val="80000"/>
              </a:srgbClr>
            </a:solidFill>
            <a:ln w="31750" cap="flat" cmpd="sng" algn="ctr">
              <a:solidFill>
                <a:srgbClr val="4472C4">
                  <a:lumMod val="75000"/>
                </a:srgbClr>
              </a:solidFill>
              <a:prstDash val="solid"/>
              <a:miter lim="800000"/>
            </a:ln>
            <a:effectLst/>
          </p:spPr>
          <p:txBody>
            <a:bodyPr rot="0" spcFirstLastPara="0" vert="horz" wrap="square" lIns="45720" tIns="45720" rIns="45720" bIns="45720" numCol="1" spcCol="0" rtlCol="0" fromWordArt="0" anchor="b"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0"/>
                </a:spcAft>
                <a:buClrTx/>
                <a:buSzTx/>
                <a:buFontTx/>
                <a:buNone/>
                <a:tabLst/>
                <a:defRPr/>
              </a:pPr>
              <a:r>
                <a:rPr kumimoji="0" lang="en-US" b="1" i="0" u="none" strike="noStrike" kern="0" cap="none" spc="0" normalizeH="0" baseline="0" noProof="0">
                  <a:ln>
                    <a:noFill/>
                  </a:ln>
                  <a:solidFill>
                    <a:srgbClr val="1F3864"/>
                  </a:solidFill>
                  <a:effectLst/>
                  <a:uLnTx/>
                  <a:uFillTx/>
                  <a:latin typeface="Arial" panose="020B0604020202020204" pitchFamily="34" charset="0"/>
                  <a:ea typeface="Calibri" panose="020F0502020204030204" pitchFamily="34" charset="0"/>
                  <a:cs typeface="Times New Roman" panose="02020603050405020304" pitchFamily="18" charset="0"/>
                </a:rPr>
                <a:t>Node</a:t>
              </a:r>
              <a:endParaRPr kumimoji="0" lang="en-US" sz="14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85" name="Rounded Rectangle 284"/>
            <p:cNvSpPr/>
            <p:nvPr/>
          </p:nvSpPr>
          <p:spPr>
            <a:xfrm>
              <a:off x="121237" y="1769448"/>
              <a:ext cx="338137" cy="190500"/>
            </a:xfrm>
            <a:prstGeom prst="roundRect">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0"/>
                </a:spcAft>
                <a:buClrTx/>
                <a:buSzTx/>
                <a:buFontTx/>
                <a:buNone/>
                <a:tabLst/>
                <a:defRPr/>
              </a:pPr>
              <a:r>
                <a:rPr kumimoji="0" lang="en-US" sz="1050" b="0" i="0" u="none" strike="noStrike" kern="0" cap="none" spc="0" normalizeH="0" baseline="0" noProof="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Core</a:t>
              </a:r>
              <a:endParaRPr kumimoji="0" lang="en-US" sz="14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86" name="Rounded Rectangle 285"/>
            <p:cNvSpPr/>
            <p:nvPr/>
          </p:nvSpPr>
          <p:spPr>
            <a:xfrm>
              <a:off x="123142" y="2016123"/>
              <a:ext cx="337820" cy="153377"/>
            </a:xfrm>
            <a:prstGeom prst="roundRect">
              <a:avLst>
                <a:gd name="adj" fmla="val 0"/>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L1</a:t>
              </a:r>
              <a:endParaRPr kumimoji="0" lang="en-US" sz="16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87" name="Rounded Rectangle 286"/>
            <p:cNvSpPr/>
            <p:nvPr/>
          </p:nvSpPr>
          <p:spPr>
            <a:xfrm>
              <a:off x="654637" y="2486366"/>
              <a:ext cx="552451" cy="211772"/>
            </a:xfrm>
            <a:prstGeom prst="roundRect">
              <a:avLst>
                <a:gd name="adj" fmla="val 0"/>
              </a:avLst>
            </a:prstGeom>
            <a:solidFill>
              <a:srgbClr val="44546A">
                <a:lumMod val="20000"/>
                <a:lumOff val="80000"/>
              </a:srgbClr>
            </a:solidFill>
            <a:ln w="12700" cap="flat" cmpd="sng" algn="ctr">
              <a:solidFill>
                <a:srgbClr val="ED7D31">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C45911"/>
                  </a:solidFill>
                  <a:effectLst/>
                  <a:uLnTx/>
                  <a:uFillTx/>
                  <a:latin typeface="Arial" panose="020B0604020202020204" pitchFamily="34" charset="0"/>
                  <a:ea typeface="Calibri" panose="020F0502020204030204" pitchFamily="34" charset="0"/>
                  <a:cs typeface="Times New Roman" panose="02020603050405020304" pitchFamily="18" charset="0"/>
                </a:rPr>
                <a:t>Router</a:t>
              </a:r>
              <a:endParaRPr kumimoji="0" lang="en-US" sz="16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288" name="Rounded Rectangle 287"/>
            <p:cNvSpPr/>
            <p:nvPr/>
          </p:nvSpPr>
          <p:spPr>
            <a:xfrm>
              <a:off x="520312" y="1896921"/>
              <a:ext cx="523053" cy="272180"/>
            </a:xfrm>
            <a:prstGeom prst="roundRect">
              <a:avLst>
                <a:gd name="adj" fmla="val 0"/>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Shared LLC Slice</a:t>
              </a:r>
              <a:endParaRPr kumimoji="0" lang="en-US" sz="16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89" name="Rounded Rectangle 288"/>
            <p:cNvSpPr/>
            <p:nvPr/>
          </p:nvSpPr>
          <p:spPr>
            <a:xfrm>
              <a:off x="520312" y="1763569"/>
              <a:ext cx="523053" cy="133329"/>
            </a:xfrm>
            <a:prstGeom prst="roundRect">
              <a:avLst>
                <a:gd name="adj" fmla="val 0"/>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MSHRs</a:t>
              </a:r>
              <a:endParaRPr kumimoji="0" lang="en-US" sz="16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90" name="Pentagon 289"/>
            <p:cNvSpPr/>
            <p:nvPr/>
          </p:nvSpPr>
          <p:spPr>
            <a:xfrm rot="3007803">
              <a:off x="436936" y="2334812"/>
              <a:ext cx="268068" cy="154501"/>
            </a:xfrm>
            <a:prstGeom prst="homePlate">
              <a:avLst/>
            </a:prstGeom>
            <a:solidFill>
              <a:srgbClr val="70AD47">
                <a:lumMod val="20000"/>
                <a:lumOff val="80000"/>
              </a:srgbClr>
            </a:solidFill>
            <a:ln w="12700" cap="flat" cmpd="sng" algn="ctr">
              <a:solidFill>
                <a:srgbClr val="70AD47">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0"/>
                </a:spcAft>
                <a:buClrTx/>
                <a:buSzTx/>
                <a:buFontTx/>
                <a:buNone/>
                <a:tabLst/>
                <a:defRPr/>
              </a:pPr>
              <a:r>
                <a:rPr kumimoji="0" lang="en-US" sz="1050" b="0" i="0" u="none" strike="noStrike" kern="0" cap="none" spc="0" normalizeH="0" baseline="0" noProof="0">
                  <a:ln>
                    <a:noFill/>
                  </a:ln>
                  <a:solidFill>
                    <a:srgbClr val="538135"/>
                  </a:solidFill>
                  <a:effectLst/>
                  <a:uLnTx/>
                  <a:uFillTx/>
                  <a:latin typeface="Arial" panose="020B0604020202020204" pitchFamily="34" charset="0"/>
                  <a:ea typeface="Calibri" panose="020F0502020204030204" pitchFamily="34" charset="0"/>
                  <a:cs typeface="Times New Roman" panose="02020603050405020304" pitchFamily="18" charset="0"/>
                </a:rPr>
                <a:t>NI</a:t>
              </a:r>
              <a:endParaRPr kumimoji="0" lang="en-US" sz="14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291" name="Straight Arrow Connector 290"/>
            <p:cNvCxnSpPr>
              <a:stCxn id="287" idx="1"/>
            </p:cNvCxnSpPr>
            <p:nvPr/>
          </p:nvCxnSpPr>
          <p:spPr>
            <a:xfrm flipH="1">
              <a:off x="-116887" y="2592251"/>
              <a:ext cx="771524" cy="0"/>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cxnSp>
          <p:nvCxnSpPr>
            <p:cNvPr id="292" name="Straight Arrow Connector 291"/>
            <p:cNvCxnSpPr>
              <a:endCxn id="287" idx="3"/>
            </p:cNvCxnSpPr>
            <p:nvPr/>
          </p:nvCxnSpPr>
          <p:spPr>
            <a:xfrm flipH="1">
              <a:off x="1207088" y="2592252"/>
              <a:ext cx="238124" cy="0"/>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cxnSp>
          <p:nvCxnSpPr>
            <p:cNvPr id="293" name="Straight Arrow Connector 292"/>
            <p:cNvCxnSpPr/>
            <p:nvPr/>
          </p:nvCxnSpPr>
          <p:spPr>
            <a:xfrm flipH="1" flipV="1">
              <a:off x="1149937" y="1569425"/>
              <a:ext cx="1" cy="904875"/>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cxnSp>
          <p:nvCxnSpPr>
            <p:cNvPr id="294" name="Straight Arrow Connector 293"/>
            <p:cNvCxnSpPr/>
            <p:nvPr/>
          </p:nvCxnSpPr>
          <p:spPr>
            <a:xfrm flipH="1">
              <a:off x="1149939" y="2702900"/>
              <a:ext cx="1" cy="295275"/>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grpSp>
    </p:spTree>
    <p:custDataLst>
      <p:tags r:id="rId1"/>
    </p:custDataLst>
    <p:extLst>
      <p:ext uri="{BB962C8B-B14F-4D97-AF65-F5344CB8AC3E}">
        <p14:creationId xmlns:p14="http://schemas.microsoft.com/office/powerpoint/2010/main" val="2825972913"/>
      </p:ext>
    </p:extLst>
  </p:cSld>
  <p:clrMapOvr>
    <a:masterClrMapping/>
  </p:clrMapOvr>
  <mc:AlternateContent xmlns:mc="http://schemas.openxmlformats.org/markup-compatibility/2006" xmlns:p14="http://schemas.microsoft.com/office/powerpoint/2010/main">
    <mc:Choice Requires="p14">
      <p:transition spd="slow" p14:dur="2000" advTm="73920"/>
    </mc:Choice>
    <mc:Fallback xmlns="">
      <p:transition spd="slow" advTm="739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
                                            <p:txEl>
                                              <p:pRg st="0" end="0"/>
                                            </p:txEl>
                                          </p:spTgt>
                                        </p:tgtEl>
                                        <p:attrNameLst>
                                          <p:attrName>style.visibility</p:attrName>
                                        </p:attrNameLst>
                                      </p:cBhvr>
                                      <p:to>
                                        <p:strVal val="visible"/>
                                      </p:to>
                                    </p:set>
                                    <p:animEffect transition="in" filter="fade">
                                      <p:cBhvr>
                                        <p:cTn id="7" dur="500"/>
                                        <p:tgtEl>
                                          <p:spTgt spid="13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6">
                                            <p:txEl>
                                              <p:pRg st="1" end="1"/>
                                            </p:txEl>
                                          </p:spTgt>
                                        </p:tgtEl>
                                        <p:attrNameLst>
                                          <p:attrName>style.visibility</p:attrName>
                                        </p:attrNameLst>
                                      </p:cBhvr>
                                      <p:to>
                                        <p:strVal val="visible"/>
                                      </p:to>
                                    </p:set>
                                    <p:animEffect transition="in" filter="fade">
                                      <p:cBhvr>
                                        <p:cTn id="10" dur="500"/>
                                        <p:tgtEl>
                                          <p:spTgt spid="13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6">
                                            <p:txEl>
                                              <p:pRg st="2" end="2"/>
                                            </p:txEl>
                                          </p:spTgt>
                                        </p:tgtEl>
                                        <p:attrNameLst>
                                          <p:attrName>style.visibility</p:attrName>
                                        </p:attrNameLst>
                                      </p:cBhvr>
                                      <p:to>
                                        <p:strVal val="visible"/>
                                      </p:to>
                                    </p:set>
                                    <p:animEffect transition="in" filter="fade">
                                      <p:cBhvr>
                                        <p:cTn id="13" dur="500"/>
                                        <p:tgtEl>
                                          <p:spTgt spid="13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6">
                                            <p:txEl>
                                              <p:pRg st="3" end="3"/>
                                            </p:txEl>
                                          </p:spTgt>
                                        </p:tgtEl>
                                        <p:attrNameLst>
                                          <p:attrName>style.visibility</p:attrName>
                                        </p:attrNameLst>
                                      </p:cBhvr>
                                      <p:to>
                                        <p:strVal val="visible"/>
                                      </p:to>
                                    </p:set>
                                    <p:animEffect transition="in" filter="fade">
                                      <p:cBhvr>
                                        <p:cTn id="16" dur="500"/>
                                        <p:tgtEl>
                                          <p:spTgt spid="13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6">
                                            <p:txEl>
                                              <p:pRg st="4" end="4"/>
                                            </p:txEl>
                                          </p:spTgt>
                                        </p:tgtEl>
                                        <p:attrNameLst>
                                          <p:attrName>style.visibility</p:attrName>
                                        </p:attrNameLst>
                                      </p:cBhvr>
                                      <p:to>
                                        <p:strVal val="visible"/>
                                      </p:to>
                                    </p:set>
                                    <p:animEffect transition="in" filter="fade">
                                      <p:cBhvr>
                                        <p:cTn id="19" dur="500"/>
                                        <p:tgtEl>
                                          <p:spTgt spid="136">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6">
                                            <p:txEl>
                                              <p:pRg st="5" end="5"/>
                                            </p:txEl>
                                          </p:spTgt>
                                        </p:tgtEl>
                                        <p:attrNameLst>
                                          <p:attrName>style.visibility</p:attrName>
                                        </p:attrNameLst>
                                      </p:cBhvr>
                                      <p:to>
                                        <p:strVal val="visible"/>
                                      </p:to>
                                    </p:set>
                                    <p:animEffect transition="in" filter="fade">
                                      <p:cBhvr>
                                        <p:cTn id="22" dur="500"/>
                                        <p:tgtEl>
                                          <p:spTgt spid="13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7"/>
                                        </p:tgtEl>
                                        <p:attrNameLst>
                                          <p:attrName>style.visibility</p:attrName>
                                        </p:attrNameLst>
                                      </p:cBhvr>
                                      <p:to>
                                        <p:strVal val="visible"/>
                                      </p:to>
                                    </p:set>
                                    <p:anim calcmode="lin" valueType="num">
                                      <p:cBhvr additive="base">
                                        <p:cTn id="27" dur="500" fill="hold"/>
                                        <p:tgtEl>
                                          <p:spTgt spid="137"/>
                                        </p:tgtEl>
                                        <p:attrNameLst>
                                          <p:attrName>ppt_x</p:attrName>
                                        </p:attrNameLst>
                                      </p:cBhvr>
                                      <p:tavLst>
                                        <p:tav tm="0">
                                          <p:val>
                                            <p:strVal val="#ppt_x"/>
                                          </p:val>
                                        </p:tav>
                                        <p:tav tm="100000">
                                          <p:val>
                                            <p:strVal val="#ppt_x"/>
                                          </p:val>
                                        </p:tav>
                                      </p:tavLst>
                                    </p:anim>
                                    <p:anim calcmode="lin" valueType="num">
                                      <p:cBhvr additive="base">
                                        <p:cTn id="28" dur="500" fill="hold"/>
                                        <p:tgtEl>
                                          <p:spTgt spid="1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uiExpand="1" build="p"/>
      <p:bldP spid="1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Georgia" panose="02040502050405020303" pitchFamily="18" charset="0"/>
              </a:rPr>
              <a:t>Packet-Level Interference</a:t>
            </a:r>
            <a:endParaRPr lang="en-US" sz="3600" dirty="0">
              <a:latin typeface="Georgia" panose="02040502050405020303" pitchFamily="18" charset="0"/>
            </a:endParaRPr>
          </a:p>
        </p:txBody>
      </p:sp>
      <p:sp>
        <p:nvSpPr>
          <p:cNvPr id="3" name="Slide Number Placeholder 2"/>
          <p:cNvSpPr>
            <a:spLocks noGrp="1"/>
          </p:cNvSpPr>
          <p:nvPr>
            <p:ph type="sldNum" sz="quarter" idx="12"/>
          </p:nvPr>
        </p:nvSpPr>
        <p:spPr>
          <a:xfrm>
            <a:off x="8686800" y="6363379"/>
            <a:ext cx="457200" cy="457200"/>
          </a:xfrm>
        </p:spPr>
        <p:txBody>
          <a:bodyPr/>
          <a:lstStyle/>
          <a:p>
            <a:r>
              <a:rPr lang="en-US" sz="1600" dirty="0" smtClean="0"/>
              <a:t>6</a:t>
            </a:r>
            <a:endParaRPr lang="en-US" sz="1600" dirty="0"/>
          </a:p>
        </p:txBody>
      </p:sp>
      <mc:AlternateContent xmlns:mc="http://schemas.openxmlformats.org/markup-compatibility/2006" xmlns:a14="http://schemas.microsoft.com/office/drawing/2010/main">
        <mc:Choice Requires="a14">
          <p:sp>
            <p:nvSpPr>
              <p:cNvPr id="238" name="Rectangle 237"/>
              <p:cNvSpPr/>
              <p:nvPr/>
            </p:nvSpPr>
            <p:spPr>
              <a:xfrm>
                <a:off x="0" y="4939277"/>
                <a:ext cx="9144000" cy="1439528"/>
              </a:xfrm>
              <a:prstGeom prst="rect">
                <a:avLst/>
              </a:prstGeom>
              <a:noFill/>
            </p:spPr>
            <p:txBody>
              <a:bodyPr wrap="square" anchor="ctr" anchorCtr="1">
                <a:noAutofit/>
              </a:bodyPr>
              <a:lstStyle/>
              <a:p>
                <a:pPr algn="ctr">
                  <a:lnSpc>
                    <a:spcPct val="150000"/>
                  </a:lnSpc>
                </a:pPr>
                <a:r>
                  <a:rPr lang="en-US" sz="2400" b="1" dirty="0" smtClean="0">
                    <a:solidFill>
                      <a:schemeClr val="tx1"/>
                    </a:solidFill>
                  </a:rPr>
                  <a:t>∆</a:t>
                </a:r>
                <a:r>
                  <a:rPr lang="en-US" sz="2400" i="1" dirty="0">
                    <a:solidFill>
                      <a:schemeClr val="tx1"/>
                    </a:solidFill>
                    <a:latin typeface="Georgia" panose="02040502050405020303" pitchFamily="18" charset="0"/>
                    <a:cs typeface="Times New Roman" panose="02020603050405020304" pitchFamily="18" charset="0"/>
                  </a:rPr>
                  <a:t> </a:t>
                </a:r>
                <a:r>
                  <a:rPr lang="en-US" sz="2400" b="1" i="1" dirty="0">
                    <a:solidFill>
                      <a:schemeClr val="tx1"/>
                    </a:solidFill>
                    <a:latin typeface="Cambria" panose="02040503050406030204" pitchFamily="18" charset="0"/>
                    <a:cs typeface="Times New Roman" panose="02020603050405020304" pitchFamily="18" charset="0"/>
                  </a:rPr>
                  <a:t>t</a:t>
                </a:r>
                <a:r>
                  <a:rPr lang="en-US" sz="2400" b="1" i="1" baseline="-25000" dirty="0" err="1">
                    <a:solidFill>
                      <a:schemeClr val="tx1"/>
                    </a:solidFill>
                    <a:latin typeface="Cambria" panose="02040503050406030204" pitchFamily="18" charset="0"/>
                    <a:cs typeface="Times New Roman" panose="02020603050405020304" pitchFamily="18" charset="0"/>
                  </a:rPr>
                  <a:t>reassembly</a:t>
                </a:r>
                <a:r>
                  <a:rPr lang="en-US" sz="2400" i="1" baseline="-25000" dirty="0" err="1">
                    <a:solidFill>
                      <a:schemeClr val="tx1"/>
                    </a:solidFill>
                    <a:latin typeface="Georgia" panose="02040502050405020303" pitchFamily="18" charset="0"/>
                    <a:cs typeface="Times New Roman" panose="02020603050405020304" pitchFamily="18" charset="0"/>
                  </a:rPr>
                  <a:t> </a:t>
                </a:r>
                <a14:m>
                  <m:oMath xmlns:m="http://schemas.openxmlformats.org/officeDocument/2006/math">
                    <m:r>
                      <a:rPr lang="en-US" sz="2400" b="1" i="1" smtClean="0">
                        <a:solidFill>
                          <a:schemeClr val="tx1"/>
                        </a:solidFill>
                        <a:latin typeface="Cambria Math" panose="02040503050406030204" pitchFamily="18" charset="0"/>
                      </a:rPr>
                      <m:t>=</m:t>
                    </m:r>
                    <m:sSub>
                      <m:sSubPr>
                        <m:ctrlPr>
                          <a:rPr lang="en-US" sz="2400" b="1" i="1">
                            <a:solidFill>
                              <a:schemeClr val="tx1"/>
                            </a:solidFill>
                            <a:latin typeface="Cambria Math" panose="02040503050406030204" pitchFamily="18" charset="0"/>
                          </a:rPr>
                        </m:ctrlPr>
                      </m:sSubPr>
                      <m:e>
                        <m:r>
                          <a:rPr lang="en-US" sz="2400" b="1" i="1">
                            <a:solidFill>
                              <a:schemeClr val="tx1"/>
                            </a:solidFill>
                            <a:latin typeface="Cambria Math" panose="02040503050406030204" pitchFamily="18" charset="0"/>
                          </a:rPr>
                          <m:t>𝑻</m:t>
                        </m:r>
                      </m:e>
                      <m:sub>
                        <m:r>
                          <a:rPr lang="en-US" sz="2400" b="1" i="1">
                            <a:solidFill>
                              <a:schemeClr val="tx1"/>
                            </a:solidFill>
                            <a:latin typeface="Cambria Math" panose="02040503050406030204" pitchFamily="18" charset="0"/>
                          </a:rPr>
                          <m:t>𝒍𝒂𝒔𝒕</m:t>
                        </m:r>
                        <m:r>
                          <a:rPr lang="en-US" sz="2400" b="1" i="1">
                            <a:solidFill>
                              <a:schemeClr val="tx1"/>
                            </a:solidFill>
                            <a:latin typeface="Cambria Math" panose="02040503050406030204" pitchFamily="18" charset="0"/>
                          </a:rPr>
                          <m:t>_</m:t>
                        </m:r>
                        <m:r>
                          <a:rPr lang="en-US" sz="2400" b="1" i="1">
                            <a:solidFill>
                              <a:schemeClr val="tx1"/>
                            </a:solidFill>
                            <a:latin typeface="Cambria Math" panose="02040503050406030204" pitchFamily="18" charset="0"/>
                          </a:rPr>
                          <m:t>𝒂𝒓𝒓𝒊𝒗𝒂𝒍</m:t>
                        </m:r>
                      </m:sub>
                    </m:sSub>
                    <m:r>
                      <a:rPr lang="en-US" sz="2400" b="1" i="1">
                        <a:solidFill>
                          <a:schemeClr val="tx1"/>
                        </a:solidFill>
                        <a:latin typeface="Cambria Math" panose="02040503050406030204" pitchFamily="18" charset="0"/>
                      </a:rPr>
                      <m:t>−</m:t>
                    </m:r>
                    <m:sSub>
                      <m:sSubPr>
                        <m:ctrlPr>
                          <a:rPr lang="en-US" sz="2400" b="1" i="1">
                            <a:solidFill>
                              <a:schemeClr val="tx1"/>
                            </a:solidFill>
                            <a:latin typeface="Cambria Math" panose="02040503050406030204" pitchFamily="18" charset="0"/>
                          </a:rPr>
                        </m:ctrlPr>
                      </m:sSubPr>
                      <m:e>
                        <m:r>
                          <a:rPr lang="en-US" sz="2400" b="1" i="1">
                            <a:solidFill>
                              <a:schemeClr val="tx1"/>
                            </a:solidFill>
                            <a:latin typeface="Cambria Math" panose="02040503050406030204" pitchFamily="18" charset="0"/>
                          </a:rPr>
                          <m:t>𝑻</m:t>
                        </m:r>
                      </m:e>
                      <m:sub>
                        <m:r>
                          <a:rPr lang="en-US" sz="2400" b="1" i="1">
                            <a:solidFill>
                              <a:schemeClr val="tx1"/>
                            </a:solidFill>
                            <a:latin typeface="Cambria Math" panose="02040503050406030204" pitchFamily="18" charset="0"/>
                          </a:rPr>
                          <m:t>𝒇𝒊𝒓𝒔</m:t>
                        </m:r>
                        <m:r>
                          <a:rPr lang="en-US" sz="2400" b="1" i="1" smtClean="0">
                            <a:solidFill>
                              <a:schemeClr val="tx1"/>
                            </a:solidFill>
                            <a:latin typeface="Cambria Math" panose="02040503050406030204" pitchFamily="18" charset="0"/>
                          </a:rPr>
                          <m:t>𝒕</m:t>
                        </m:r>
                        <m:r>
                          <a:rPr lang="en-US" sz="2400" b="1" i="1" smtClean="0">
                            <a:solidFill>
                              <a:schemeClr val="tx1"/>
                            </a:solidFill>
                            <a:latin typeface="Cambria Math" panose="02040503050406030204" pitchFamily="18" charset="0"/>
                          </a:rPr>
                          <m:t>_</m:t>
                        </m:r>
                        <m:r>
                          <a:rPr lang="en-US" sz="2400" b="1" i="1" smtClean="0">
                            <a:solidFill>
                              <a:schemeClr val="tx1"/>
                            </a:solidFill>
                            <a:latin typeface="Cambria Math" panose="02040503050406030204" pitchFamily="18" charset="0"/>
                          </a:rPr>
                          <m:t>𝒂𝒓𝒓𝒊𝒗𝒂𝒍</m:t>
                        </m:r>
                      </m:sub>
                    </m:sSub>
                    <m:r>
                      <a:rPr lang="en-US" sz="2400" b="1" i="1">
                        <a:solidFill>
                          <a:schemeClr val="tx1"/>
                        </a:solidFill>
                        <a:latin typeface="Cambria Math" panose="02040503050406030204" pitchFamily="18" charset="0"/>
                      </a:rPr>
                      <m:t>−</m:t>
                    </m:r>
                    <m:r>
                      <a:rPr lang="en-US" sz="2400" b="1" i="1">
                        <a:solidFill>
                          <a:schemeClr val="tx1"/>
                        </a:solidFill>
                        <a:latin typeface="Cambria Math" panose="02040503050406030204" pitchFamily="18" charset="0"/>
                      </a:rPr>
                      <m:t>𝑴</m:t>
                    </m:r>
                  </m:oMath>
                </a14:m>
                <a:endParaRPr lang="en-US" sz="2400" b="1" dirty="0" smtClean="0">
                  <a:solidFill>
                    <a:schemeClr val="tx1"/>
                  </a:solidFill>
                  <a:latin typeface="Cambria" panose="02040503050406030204" pitchFamily="18" charset="0"/>
                </a:endParaRPr>
              </a:p>
              <a:p>
                <a:pPr algn="ctr">
                  <a:lnSpc>
                    <a:spcPct val="150000"/>
                  </a:lnSpc>
                </a:pPr>
                <a:r>
                  <a:rPr lang="en-US" sz="2400" b="1" i="1" dirty="0">
                    <a:solidFill>
                      <a:schemeClr val="tx1"/>
                    </a:solidFill>
                    <a:latin typeface="Cambria Math" panose="02040503050406030204" pitchFamily="18" charset="0"/>
                  </a:rPr>
                  <a:t>∆</a:t>
                </a:r>
                <a14:m>
                  <m:oMath xmlns:m="http://schemas.openxmlformats.org/officeDocument/2006/math">
                    <m:sSub>
                      <m:sSubPr>
                        <m:ctrlPr>
                          <a:rPr lang="en-US" sz="2400" b="1" i="1">
                            <a:solidFill>
                              <a:schemeClr val="tx1"/>
                            </a:solidFill>
                            <a:latin typeface="Cambria Math" panose="02040503050406030204" pitchFamily="18" charset="0"/>
                          </a:rPr>
                        </m:ctrlPr>
                      </m:sSubPr>
                      <m:e>
                        <m:r>
                          <a:rPr lang="en-US" sz="2400" b="1" i="1">
                            <a:solidFill>
                              <a:schemeClr val="tx1"/>
                            </a:solidFill>
                            <a:latin typeface="Cambria Math" panose="02040503050406030204" pitchFamily="18" charset="0"/>
                          </a:rPr>
                          <m:t>𝒕</m:t>
                        </m:r>
                      </m:e>
                      <m:sub>
                        <m:r>
                          <a:rPr lang="en-US" sz="2400" b="1" i="1">
                            <a:solidFill>
                              <a:schemeClr val="tx1"/>
                            </a:solidFill>
                            <a:latin typeface="Cambria Math" panose="02040503050406030204" pitchFamily="18" charset="0"/>
                          </a:rPr>
                          <m:t>𝒑𝒂𝒄𝒌𝒆𝒕</m:t>
                        </m:r>
                      </m:sub>
                    </m:sSub>
                    <m:r>
                      <a:rPr lang="en-US" sz="2400" b="1" i="1">
                        <a:solidFill>
                          <a:schemeClr val="tx1"/>
                        </a:solidFill>
                        <a:latin typeface="Cambria Math" panose="02040503050406030204" pitchFamily="18" charset="0"/>
                      </a:rPr>
                      <m:t>=</m:t>
                    </m:r>
                    <m:sSub>
                      <m:sSubPr>
                        <m:ctrlPr>
                          <a:rPr lang="en-US" sz="2400" b="1" i="1">
                            <a:solidFill>
                              <a:schemeClr val="tx1"/>
                            </a:solidFill>
                            <a:latin typeface="Cambria Math" panose="02040503050406030204" pitchFamily="18" charset="0"/>
                          </a:rPr>
                        </m:ctrlPr>
                      </m:sSubPr>
                      <m:e>
                        <m:r>
                          <a:rPr lang="en-US" sz="2400" b="1" i="1">
                            <a:solidFill>
                              <a:schemeClr val="tx1"/>
                            </a:solidFill>
                            <a:latin typeface="Cambria Math" panose="02040503050406030204" pitchFamily="18" charset="0"/>
                          </a:rPr>
                          <m:t>∆</m:t>
                        </m:r>
                        <m:r>
                          <a:rPr lang="en-US" sz="2400" b="1" i="1">
                            <a:solidFill>
                              <a:schemeClr val="tx1"/>
                            </a:solidFill>
                            <a:latin typeface="Cambria Math" panose="02040503050406030204" pitchFamily="18" charset="0"/>
                          </a:rPr>
                          <m:t>𝒕</m:t>
                        </m:r>
                      </m:e>
                      <m:sub>
                        <m:r>
                          <a:rPr lang="en-US" sz="2400" b="1" i="1">
                            <a:solidFill>
                              <a:schemeClr val="tx1"/>
                            </a:solidFill>
                            <a:latin typeface="Cambria Math" panose="02040503050406030204" pitchFamily="18" charset="0"/>
                          </a:rPr>
                          <m:t>𝒇𝒊𝒓𝒔𝒕</m:t>
                        </m:r>
                        <m:r>
                          <a:rPr lang="en-US" sz="2400" b="1" i="1">
                            <a:solidFill>
                              <a:schemeClr val="tx1"/>
                            </a:solidFill>
                            <a:latin typeface="Cambria Math" panose="02040503050406030204" pitchFamily="18" charset="0"/>
                          </a:rPr>
                          <m:t>_</m:t>
                        </m:r>
                        <m:r>
                          <a:rPr lang="en-US" sz="2400" b="1" i="1">
                            <a:solidFill>
                              <a:schemeClr val="tx1"/>
                            </a:solidFill>
                            <a:latin typeface="Cambria Math" panose="02040503050406030204" pitchFamily="18" charset="0"/>
                          </a:rPr>
                          <m:t>𝒇𝒍𝒊𝒕</m:t>
                        </m:r>
                      </m:sub>
                    </m:sSub>
                    <m:r>
                      <a:rPr lang="en-US" sz="2400" b="1" i="1">
                        <a:solidFill>
                          <a:schemeClr val="tx1"/>
                        </a:solidFill>
                        <a:latin typeface="Cambria Math" panose="02040503050406030204" pitchFamily="18" charset="0"/>
                      </a:rPr>
                      <m:t>+</m:t>
                    </m:r>
                    <m:r>
                      <a:rPr lang="en-US" sz="2400" b="1" i="1" smtClean="0">
                        <a:solidFill>
                          <a:schemeClr val="tx1"/>
                        </a:solidFill>
                        <a:latin typeface="Cambria Math" panose="02040503050406030204" pitchFamily="18" charset="0"/>
                        <a:ea typeface="Cambria Math" panose="02040503050406030204" pitchFamily="18" charset="0"/>
                      </a:rPr>
                      <m:t>∆</m:t>
                    </m:r>
                    <m:sSub>
                      <m:sSubPr>
                        <m:ctrlPr>
                          <a:rPr lang="en-US" sz="2400" b="1" i="1" smtClean="0">
                            <a:solidFill>
                              <a:schemeClr val="tx1"/>
                            </a:solidFill>
                            <a:latin typeface="Cambria Math" panose="02040503050406030204" pitchFamily="18" charset="0"/>
                            <a:ea typeface="Cambria Math" panose="02040503050406030204" pitchFamily="18" charset="0"/>
                          </a:rPr>
                        </m:ctrlPr>
                      </m:sSubPr>
                      <m:e>
                        <m:r>
                          <a:rPr lang="en-US" sz="2400" b="1" i="1" smtClean="0">
                            <a:solidFill>
                              <a:schemeClr val="tx1"/>
                            </a:solidFill>
                            <a:latin typeface="Cambria Math" panose="02040503050406030204" pitchFamily="18" charset="0"/>
                            <a:ea typeface="Cambria Math" panose="02040503050406030204" pitchFamily="18" charset="0"/>
                          </a:rPr>
                          <m:t>𝒕</m:t>
                        </m:r>
                      </m:e>
                      <m:sub>
                        <m:r>
                          <a:rPr lang="en-US" sz="2400" b="1" i="1" smtClean="0">
                            <a:solidFill>
                              <a:schemeClr val="tx1"/>
                            </a:solidFill>
                            <a:latin typeface="Cambria Math" panose="02040503050406030204" pitchFamily="18" charset="0"/>
                            <a:ea typeface="Cambria Math" panose="02040503050406030204" pitchFamily="18" charset="0"/>
                          </a:rPr>
                          <m:t>𝒓𝒆𝒂𝒔𝒔𝒆𝒎𝒃𝒍𝒚</m:t>
                        </m:r>
                      </m:sub>
                    </m:sSub>
                  </m:oMath>
                </a14:m>
                <a:endParaRPr lang="en-US" sz="2400" b="1" i="1" dirty="0">
                  <a:solidFill>
                    <a:schemeClr val="tx1"/>
                  </a:solidFill>
                  <a:latin typeface="Cambria Math" panose="02040503050406030204" pitchFamily="18" charset="0"/>
                </a:endParaRPr>
              </a:p>
            </p:txBody>
          </p:sp>
        </mc:Choice>
        <mc:Fallback xmlns="">
          <p:sp>
            <p:nvSpPr>
              <p:cNvPr id="238" name="Rectangle 237"/>
              <p:cNvSpPr>
                <a:spLocks noRot="1" noChangeAspect="1" noMove="1" noResize="1" noEditPoints="1" noAdjustHandles="1" noChangeArrowheads="1" noChangeShapeType="1" noTextEdit="1"/>
              </p:cNvSpPr>
              <p:nvPr/>
            </p:nvSpPr>
            <p:spPr>
              <a:xfrm>
                <a:off x="0" y="4939277"/>
                <a:ext cx="9144000" cy="1439528"/>
              </a:xfrm>
              <a:prstGeom prst="rect">
                <a:avLst/>
              </a:prstGeom>
              <a:blipFill rotWithShape="0">
                <a:blip r:embed="rId6"/>
                <a:stretch>
                  <a:fillRect/>
                </a:stretch>
              </a:blipFill>
            </p:spPr>
            <p:txBody>
              <a:bodyPr/>
              <a:lstStyle/>
              <a:p>
                <a:r>
                  <a:rPr lang="en-US">
                    <a:noFill/>
                  </a:rPr>
                  <a:t> </a:t>
                </a:r>
              </a:p>
            </p:txBody>
          </p:sp>
        </mc:Fallback>
      </mc:AlternateContent>
      <p:sp>
        <p:nvSpPr>
          <p:cNvPr id="29" name="TextBox 28"/>
          <p:cNvSpPr txBox="1"/>
          <p:nvPr/>
        </p:nvSpPr>
        <p:spPr>
          <a:xfrm>
            <a:off x="3096472" y="4206700"/>
            <a:ext cx="1241045" cy="338554"/>
          </a:xfrm>
          <a:prstGeom prst="rect">
            <a:avLst/>
          </a:prstGeom>
          <a:noFill/>
        </p:spPr>
        <p:txBody>
          <a:bodyPr wrap="none" rtlCol="0">
            <a:spAutoFit/>
          </a:bodyPr>
          <a:lstStyle/>
          <a:p>
            <a:r>
              <a:rPr lang="en-US" sz="1600" b="1" i="1" dirty="0" err="1" smtClean="0">
                <a:latin typeface="Times New Roman" panose="02020603050405020304" pitchFamily="18" charset="0"/>
                <a:cs typeface="Times New Roman" panose="02020603050405020304" pitchFamily="18" charset="0"/>
              </a:rPr>
              <a:t>T</a:t>
            </a:r>
            <a:r>
              <a:rPr lang="en-US" sz="1600" b="1" i="1" baseline="-25000" dirty="0" err="1" smtClean="0">
                <a:latin typeface="Times New Roman" panose="02020603050405020304" pitchFamily="18" charset="0"/>
                <a:cs typeface="Times New Roman" panose="02020603050405020304" pitchFamily="18" charset="0"/>
              </a:rPr>
              <a:t>first_arrival</a:t>
            </a:r>
            <a:r>
              <a:rPr lang="en-US" sz="1600" b="1" i="1" baseline="-25000" dirty="0" smtClean="0">
                <a:latin typeface="Times New Roman" panose="02020603050405020304" pitchFamily="18" charset="0"/>
                <a:cs typeface="Times New Roman" panose="02020603050405020304" pitchFamily="18" charset="0"/>
              </a:rPr>
              <a:t> </a:t>
            </a:r>
            <a:r>
              <a:rPr lang="en-US" sz="1600" b="1" i="1" dirty="0" smtClean="0">
                <a:latin typeface="Times New Roman" panose="02020603050405020304" pitchFamily="18" charset="0"/>
                <a:cs typeface="Times New Roman" panose="02020603050405020304" pitchFamily="18" charset="0"/>
              </a:rPr>
              <a:t>=3</a:t>
            </a:r>
            <a:endParaRPr lang="en-US" sz="1600" b="1" i="1"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6266833" y="4258390"/>
            <a:ext cx="1269771" cy="338554"/>
          </a:xfrm>
          <a:prstGeom prst="rect">
            <a:avLst/>
          </a:prstGeom>
          <a:noFill/>
        </p:spPr>
        <p:txBody>
          <a:bodyPr wrap="none" rtlCol="0">
            <a:spAutoFit/>
          </a:bodyPr>
          <a:lstStyle/>
          <a:p>
            <a:r>
              <a:rPr lang="en-US" sz="1600" b="1" i="1" dirty="0" err="1" smtClean="0">
                <a:latin typeface="Times New Roman" panose="02020603050405020304" pitchFamily="18" charset="0"/>
                <a:cs typeface="Times New Roman" panose="02020603050405020304" pitchFamily="18" charset="0"/>
              </a:rPr>
              <a:t>T</a:t>
            </a:r>
            <a:r>
              <a:rPr lang="en-US" sz="1600" b="1" i="1" baseline="-25000" dirty="0" err="1" smtClean="0">
                <a:latin typeface="Times New Roman" panose="02020603050405020304" pitchFamily="18" charset="0"/>
                <a:cs typeface="Times New Roman" panose="02020603050405020304" pitchFamily="18" charset="0"/>
              </a:rPr>
              <a:t>last_arrival</a:t>
            </a:r>
            <a:r>
              <a:rPr lang="en-US" sz="1600" b="1" i="1" dirty="0" smtClean="0">
                <a:latin typeface="Times New Roman" panose="02020603050405020304" pitchFamily="18" charset="0"/>
                <a:cs typeface="Times New Roman" panose="02020603050405020304" pitchFamily="18" charset="0"/>
              </a:rPr>
              <a:t>=11</a:t>
            </a:r>
            <a:endParaRPr lang="en-US" sz="1600" b="1" i="1" dirty="0">
              <a:latin typeface="Times New Roman" panose="02020603050405020304" pitchFamily="18" charset="0"/>
              <a:cs typeface="Times New Roman" panose="02020603050405020304" pitchFamily="18" charset="0"/>
            </a:endParaRPr>
          </a:p>
        </p:txBody>
      </p:sp>
      <p:cxnSp>
        <p:nvCxnSpPr>
          <p:cNvPr id="52" name="Straight Arrow Connector 51"/>
          <p:cNvCxnSpPr/>
          <p:nvPr/>
        </p:nvCxnSpPr>
        <p:spPr>
          <a:xfrm flipH="1">
            <a:off x="4435816" y="1946722"/>
            <a:ext cx="221453" cy="420"/>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24" name="TextBox 223"/>
          <p:cNvSpPr txBox="1"/>
          <p:nvPr/>
        </p:nvSpPr>
        <p:spPr>
          <a:xfrm>
            <a:off x="4651092" y="1742252"/>
            <a:ext cx="2664108" cy="338554"/>
          </a:xfrm>
          <a:prstGeom prst="rect">
            <a:avLst/>
          </a:prstGeom>
          <a:noFill/>
        </p:spPr>
        <p:txBody>
          <a:bodyPr wrap="square" rtlCol="0">
            <a:spAutoFit/>
          </a:bodyPr>
          <a:lstStyle/>
          <a:p>
            <a:pPr algn="ctr"/>
            <a:r>
              <a:rPr lang="en-US" sz="1600" i="1" dirty="0" err="1" smtClean="0">
                <a:latin typeface="Georgia" panose="02040502050405020303" pitchFamily="18" charset="0"/>
                <a:cs typeface="Times New Roman" panose="02020603050405020304" pitchFamily="18" charset="0"/>
              </a:rPr>
              <a:t>t</a:t>
            </a:r>
            <a:r>
              <a:rPr lang="en-US" sz="1600" i="1" baseline="-25000" dirty="0" err="1" smtClean="0">
                <a:latin typeface="Georgia" panose="02040502050405020303" pitchFamily="18" charset="0"/>
                <a:cs typeface="Times New Roman" panose="02020603050405020304" pitchFamily="18" charset="0"/>
              </a:rPr>
              <a:t>reassembly</a:t>
            </a:r>
            <a:r>
              <a:rPr lang="en-US" sz="1600" dirty="0" smtClean="0">
                <a:latin typeface="Georgia" panose="02040502050405020303" pitchFamily="18" charset="0"/>
                <a:cs typeface="Times New Roman" panose="02020603050405020304" pitchFamily="18" charset="0"/>
              </a:rPr>
              <a:t> = M cycles (M=5)</a:t>
            </a:r>
            <a:endParaRPr lang="en-US" sz="1600" dirty="0">
              <a:latin typeface="Georgia" panose="02040502050405020303" pitchFamily="18" charset="0"/>
              <a:cs typeface="Times New Roman" panose="02020603050405020304" pitchFamily="18" charset="0"/>
            </a:endParaRPr>
          </a:p>
        </p:txBody>
      </p:sp>
      <p:sp>
        <p:nvSpPr>
          <p:cNvPr id="43" name="TextBox 42"/>
          <p:cNvSpPr txBox="1"/>
          <p:nvPr/>
        </p:nvSpPr>
        <p:spPr>
          <a:xfrm>
            <a:off x="2467807" y="1282155"/>
            <a:ext cx="4269449" cy="400110"/>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1    2    3    4    5</a:t>
            </a:r>
            <a:endParaRPr lang="en-US" sz="2000" b="1" dirty="0">
              <a:latin typeface="Times New Roman" panose="02020603050405020304" pitchFamily="18" charset="0"/>
              <a:cs typeface="Times New Roman" panose="02020603050405020304" pitchFamily="18" charset="0"/>
            </a:endParaRPr>
          </a:p>
        </p:txBody>
      </p:sp>
      <p:sp>
        <p:nvSpPr>
          <p:cNvPr id="175" name="Rectangle 174"/>
          <p:cNvSpPr/>
          <p:nvPr/>
        </p:nvSpPr>
        <p:spPr>
          <a:xfrm>
            <a:off x="2543050" y="1762734"/>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f1</a:t>
            </a:r>
            <a:endParaRPr lang="en-US" sz="1000" i="1" dirty="0">
              <a:solidFill>
                <a:schemeClr val="tx1"/>
              </a:solidFill>
              <a:latin typeface="Georgia" panose="02040502050405020303" pitchFamily="18" charset="0"/>
            </a:endParaRPr>
          </a:p>
        </p:txBody>
      </p:sp>
      <mc:AlternateContent xmlns:mc="http://schemas.openxmlformats.org/markup-compatibility/2006" xmlns:a14="http://schemas.microsoft.com/office/drawing/2010/main">
        <mc:Choice Requires="a14">
          <p:sp>
            <p:nvSpPr>
              <p:cNvPr id="203" name="Rectangle 202"/>
              <p:cNvSpPr/>
              <p:nvPr/>
            </p:nvSpPr>
            <p:spPr>
              <a:xfrm>
                <a:off x="2817329" y="3707670"/>
                <a:ext cx="768498" cy="5442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14:m>
                  <m:oMathPara xmlns:m="http://schemas.openxmlformats.org/officeDocument/2006/math">
                    <m:oMathParaPr>
                      <m:jc m:val="centerGroup"/>
                    </m:oMathParaPr>
                    <m:oMath xmlns:m="http://schemas.openxmlformats.org/officeDocument/2006/math">
                      <m:sSub>
                        <m:sSubPr>
                          <m:ctrlPr>
                            <a:rPr lang="en-US" sz="1400" i="1" smtClean="0">
                              <a:solidFill>
                                <a:srgbClr val="FF0000"/>
                              </a:solidFill>
                              <a:latin typeface="Cambria Math" panose="02040503050406030204" pitchFamily="18" charset="0"/>
                              <a:ea typeface="Cambria Math" panose="02040503050406030204" pitchFamily="18" charset="0"/>
                            </a:rPr>
                          </m:ctrlPr>
                        </m:sSubPr>
                        <m:e>
                          <m:r>
                            <a:rPr lang="en-US" sz="1400" b="0" i="1">
                              <a:solidFill>
                                <a:srgbClr val="FF0000"/>
                              </a:solidFill>
                              <a:latin typeface="Cambria Math" panose="02040503050406030204" pitchFamily="18" charset="0"/>
                              <a:ea typeface="Cambria Math" panose="02040503050406030204" pitchFamily="18" charset="0"/>
                            </a:rPr>
                            <m:t>∆</m:t>
                          </m:r>
                          <m:r>
                            <a:rPr lang="en-US" sz="1400" b="0" i="1">
                              <a:solidFill>
                                <a:srgbClr val="FF0000"/>
                              </a:solidFill>
                              <a:latin typeface="Cambria Math" panose="02040503050406030204" pitchFamily="18" charset="0"/>
                              <a:ea typeface="Cambria Math" panose="02040503050406030204" pitchFamily="18" charset="0"/>
                            </a:rPr>
                            <m:t>𝑡</m:t>
                          </m:r>
                        </m:e>
                        <m:sub>
                          <m:r>
                            <a:rPr lang="en-US" sz="1400" b="0" i="1">
                              <a:solidFill>
                                <a:srgbClr val="FF0000"/>
                              </a:solidFill>
                              <a:latin typeface="Cambria Math" panose="02040503050406030204" pitchFamily="18" charset="0"/>
                              <a:ea typeface="Cambria Math" panose="02040503050406030204" pitchFamily="18" charset="0"/>
                            </a:rPr>
                            <m:t>𝑓𝑖𝑟𝑠𝑡</m:t>
                          </m:r>
                          <m:r>
                            <a:rPr lang="en-US" sz="1400" b="0" i="1">
                              <a:solidFill>
                                <a:srgbClr val="FF0000"/>
                              </a:solidFill>
                              <a:latin typeface="Cambria Math" panose="02040503050406030204" pitchFamily="18" charset="0"/>
                              <a:ea typeface="Cambria Math" panose="02040503050406030204" pitchFamily="18" charset="0"/>
                            </a:rPr>
                            <m:t>_</m:t>
                          </m:r>
                          <m:r>
                            <a:rPr lang="en-US" sz="1400" b="0" i="1">
                              <a:solidFill>
                                <a:srgbClr val="FF0000"/>
                              </a:solidFill>
                              <a:latin typeface="Cambria Math" panose="02040503050406030204" pitchFamily="18" charset="0"/>
                              <a:ea typeface="Cambria Math" panose="02040503050406030204" pitchFamily="18" charset="0"/>
                            </a:rPr>
                            <m:t>𝑓𝑙𝑖𝑡</m:t>
                          </m:r>
                        </m:sub>
                      </m:sSub>
                    </m:oMath>
                  </m:oMathPara>
                </a14:m>
                <a:endParaRPr lang="en-US" sz="1400" i="1" baseline="-25000" dirty="0" smtClean="0">
                  <a:solidFill>
                    <a:srgbClr val="FF0000"/>
                  </a:solidFill>
                  <a:latin typeface="Georgia" panose="02040502050405020303" pitchFamily="18" charset="0"/>
                  <a:cs typeface="Times New Roman" panose="02020603050405020304" pitchFamily="18" charset="0"/>
                </a:endParaRPr>
              </a:p>
              <a:p>
                <a:pPr algn="ctr"/>
                <a:r>
                  <a:rPr lang="en-US" sz="1400" i="1" baseline="-25000" dirty="0" smtClean="0">
                    <a:solidFill>
                      <a:srgbClr val="FF0000"/>
                    </a:solidFill>
                    <a:latin typeface="Georgia" panose="02040502050405020303" pitchFamily="18" charset="0"/>
                    <a:cs typeface="Times New Roman" panose="02020603050405020304" pitchFamily="18" charset="0"/>
                  </a:rPr>
                  <a:t>=2</a:t>
                </a:r>
                <a:endParaRPr lang="en-US" sz="1400" i="1" baseline="-25000" dirty="0">
                  <a:solidFill>
                    <a:srgbClr val="FF0000"/>
                  </a:solidFill>
                  <a:latin typeface="Georgia" panose="02040502050405020303" pitchFamily="18" charset="0"/>
                  <a:cs typeface="Times New Roman" panose="02020603050405020304" pitchFamily="18" charset="0"/>
                </a:endParaRPr>
              </a:p>
            </p:txBody>
          </p:sp>
        </mc:Choice>
        <mc:Fallback xmlns="">
          <p:sp>
            <p:nvSpPr>
              <p:cNvPr id="203" name="Rectangle 202"/>
              <p:cNvSpPr>
                <a:spLocks noRot="1" noChangeAspect="1" noMove="1" noResize="1" noEditPoints="1" noAdjustHandles="1" noChangeArrowheads="1" noChangeShapeType="1" noTextEdit="1"/>
              </p:cNvSpPr>
              <p:nvPr/>
            </p:nvSpPr>
            <p:spPr>
              <a:xfrm>
                <a:off x="2817329" y="3707670"/>
                <a:ext cx="768498" cy="544262"/>
              </a:xfrm>
              <a:prstGeom prst="rect">
                <a:avLst/>
              </a:prstGeom>
              <a:blipFill rotWithShape="0">
                <a:blip r:embed="rId8"/>
                <a:stretch>
                  <a:fillRect l="-9524" r="-3175" b="-4494"/>
                </a:stretch>
              </a:blipFill>
              <a:ln w="19050">
                <a:noFill/>
              </a:ln>
            </p:spPr>
            <p:txBody>
              <a:bodyPr/>
              <a:lstStyle/>
              <a:p>
                <a:r>
                  <a:rPr lang="en-US">
                    <a:noFill/>
                  </a:rPr>
                  <a:t> </a:t>
                </a:r>
              </a:p>
            </p:txBody>
          </p:sp>
        </mc:Fallback>
      </mc:AlternateContent>
      <p:sp>
        <p:nvSpPr>
          <p:cNvPr id="245" name="TextBox 244"/>
          <p:cNvSpPr txBox="1"/>
          <p:nvPr/>
        </p:nvSpPr>
        <p:spPr>
          <a:xfrm>
            <a:off x="747170" y="1741725"/>
            <a:ext cx="1456079" cy="400110"/>
          </a:xfrm>
          <a:prstGeom prst="rect">
            <a:avLst/>
          </a:prstGeom>
          <a:noFill/>
        </p:spPr>
        <p:txBody>
          <a:bodyPr wrap="square" rtlCol="0">
            <a:spAutoFit/>
          </a:bodyPr>
          <a:lstStyle/>
          <a:p>
            <a:r>
              <a:rPr lang="en-US" sz="2000" dirty="0" smtClean="0">
                <a:latin typeface="Georgia" panose="02040502050405020303" pitchFamily="18" charset="0"/>
                <a:cs typeface="Times New Roman" panose="02020603050405020304" pitchFamily="18" charset="0"/>
              </a:rPr>
              <a:t>Alone run:</a:t>
            </a:r>
            <a:endParaRPr lang="en-US" sz="2000" dirty="0">
              <a:latin typeface="Georgia" panose="02040502050405020303" pitchFamily="18" charset="0"/>
              <a:cs typeface="Times New Roman" panose="02020603050405020304" pitchFamily="18" charset="0"/>
            </a:endParaRPr>
          </a:p>
        </p:txBody>
      </p:sp>
      <p:sp>
        <p:nvSpPr>
          <p:cNvPr id="246" name="TextBox 245"/>
          <p:cNvSpPr txBox="1"/>
          <p:nvPr/>
        </p:nvSpPr>
        <p:spPr>
          <a:xfrm>
            <a:off x="609600" y="3388369"/>
            <a:ext cx="1521644" cy="400110"/>
          </a:xfrm>
          <a:prstGeom prst="rect">
            <a:avLst/>
          </a:prstGeom>
          <a:noFill/>
        </p:spPr>
        <p:txBody>
          <a:bodyPr wrap="square" rtlCol="0">
            <a:spAutoFit/>
          </a:bodyPr>
          <a:lstStyle/>
          <a:p>
            <a:r>
              <a:rPr lang="en-US" sz="2000" dirty="0" smtClean="0">
                <a:latin typeface="Georgia" panose="02040502050405020303" pitchFamily="18" charset="0"/>
                <a:cs typeface="Times New Roman" panose="02020603050405020304" pitchFamily="18" charset="0"/>
              </a:rPr>
              <a:t>Shared run:</a:t>
            </a:r>
            <a:endParaRPr lang="en-US" sz="2000" dirty="0">
              <a:latin typeface="Georgia" panose="02040502050405020303" pitchFamily="18" charset="0"/>
              <a:cs typeface="Times New Roman" panose="02020603050405020304" pitchFamily="18" charset="0"/>
            </a:endParaRPr>
          </a:p>
        </p:txBody>
      </p:sp>
      <p:sp>
        <p:nvSpPr>
          <p:cNvPr id="32" name="Rectangle 31"/>
          <p:cNvSpPr/>
          <p:nvPr/>
        </p:nvSpPr>
        <p:spPr>
          <a:xfrm>
            <a:off x="2906781" y="1762734"/>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f2</a:t>
            </a:r>
            <a:endParaRPr lang="en-US" sz="1000" i="1" dirty="0">
              <a:solidFill>
                <a:schemeClr val="tx1"/>
              </a:solidFill>
              <a:latin typeface="Georgia" panose="02040502050405020303" pitchFamily="18" charset="0"/>
            </a:endParaRPr>
          </a:p>
        </p:txBody>
      </p:sp>
      <p:sp>
        <p:nvSpPr>
          <p:cNvPr id="33" name="Rectangle 32"/>
          <p:cNvSpPr/>
          <p:nvPr/>
        </p:nvSpPr>
        <p:spPr>
          <a:xfrm>
            <a:off x="3270512" y="1762734"/>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f3</a:t>
            </a:r>
            <a:endParaRPr lang="en-US" sz="1000" i="1" dirty="0">
              <a:solidFill>
                <a:schemeClr val="tx1"/>
              </a:solidFill>
              <a:latin typeface="Georgia" panose="02040502050405020303" pitchFamily="18" charset="0"/>
            </a:endParaRPr>
          </a:p>
        </p:txBody>
      </p:sp>
      <p:sp>
        <p:nvSpPr>
          <p:cNvPr id="34" name="Rectangle 33"/>
          <p:cNvSpPr/>
          <p:nvPr/>
        </p:nvSpPr>
        <p:spPr>
          <a:xfrm>
            <a:off x="3642656" y="1773098"/>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f4</a:t>
            </a:r>
            <a:endParaRPr lang="en-US" sz="1000" i="1" dirty="0">
              <a:solidFill>
                <a:schemeClr val="tx1"/>
              </a:solidFill>
              <a:latin typeface="Georgia" panose="02040502050405020303" pitchFamily="18" charset="0"/>
            </a:endParaRPr>
          </a:p>
        </p:txBody>
      </p:sp>
      <p:sp>
        <p:nvSpPr>
          <p:cNvPr id="36" name="Rectangle 35"/>
          <p:cNvSpPr/>
          <p:nvPr/>
        </p:nvSpPr>
        <p:spPr>
          <a:xfrm>
            <a:off x="4022835" y="1773098"/>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f5</a:t>
            </a:r>
            <a:endParaRPr lang="en-US" sz="1000" i="1" dirty="0">
              <a:solidFill>
                <a:schemeClr val="tx1"/>
              </a:solidFill>
              <a:latin typeface="Georgia" panose="02040502050405020303" pitchFamily="18" charset="0"/>
            </a:endParaRPr>
          </a:p>
        </p:txBody>
      </p:sp>
      <p:sp>
        <p:nvSpPr>
          <p:cNvPr id="51" name="Rectangle 50"/>
          <p:cNvSpPr/>
          <p:nvPr/>
        </p:nvSpPr>
        <p:spPr>
          <a:xfrm>
            <a:off x="3290325" y="3397030"/>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i="1" dirty="0" smtClean="0">
                <a:solidFill>
                  <a:schemeClr val="tx1"/>
                </a:solidFill>
                <a:latin typeface="Georgia" panose="02040502050405020303" pitchFamily="18" charset="0"/>
              </a:rPr>
              <a:t>f1</a:t>
            </a:r>
            <a:endParaRPr lang="en-US" sz="1000" i="1" dirty="0">
              <a:solidFill>
                <a:schemeClr val="tx1"/>
              </a:solidFill>
              <a:latin typeface="Georgia" panose="02040502050405020303" pitchFamily="18" charset="0"/>
            </a:endParaRPr>
          </a:p>
        </p:txBody>
      </p:sp>
      <p:sp>
        <p:nvSpPr>
          <p:cNvPr id="53" name="Rectangle 52"/>
          <p:cNvSpPr/>
          <p:nvPr/>
        </p:nvSpPr>
        <p:spPr>
          <a:xfrm>
            <a:off x="4038079" y="3397029"/>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f2</a:t>
            </a:r>
            <a:endParaRPr lang="en-US" sz="1000" i="1" dirty="0">
              <a:solidFill>
                <a:schemeClr val="tx1"/>
              </a:solidFill>
              <a:latin typeface="Georgia" panose="02040502050405020303" pitchFamily="18" charset="0"/>
            </a:endParaRPr>
          </a:p>
        </p:txBody>
      </p:sp>
      <p:sp>
        <p:nvSpPr>
          <p:cNvPr id="54" name="Rectangle 53"/>
          <p:cNvSpPr/>
          <p:nvPr/>
        </p:nvSpPr>
        <p:spPr>
          <a:xfrm>
            <a:off x="4807756" y="3388369"/>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f3</a:t>
            </a:r>
            <a:endParaRPr lang="en-US" sz="1000" i="1" dirty="0">
              <a:solidFill>
                <a:schemeClr val="tx1"/>
              </a:solidFill>
              <a:latin typeface="Georgia" panose="02040502050405020303" pitchFamily="18" charset="0"/>
            </a:endParaRPr>
          </a:p>
        </p:txBody>
      </p:sp>
      <p:sp>
        <p:nvSpPr>
          <p:cNvPr id="55" name="Rectangle 54"/>
          <p:cNvSpPr/>
          <p:nvPr/>
        </p:nvSpPr>
        <p:spPr>
          <a:xfrm>
            <a:off x="5545109" y="3397029"/>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f4</a:t>
            </a:r>
            <a:endParaRPr lang="en-US" sz="1000" i="1" dirty="0">
              <a:solidFill>
                <a:schemeClr val="tx1"/>
              </a:solidFill>
              <a:latin typeface="Georgia" panose="02040502050405020303" pitchFamily="18" charset="0"/>
            </a:endParaRPr>
          </a:p>
        </p:txBody>
      </p:sp>
      <p:sp>
        <p:nvSpPr>
          <p:cNvPr id="56" name="Rectangle 55"/>
          <p:cNvSpPr/>
          <p:nvPr/>
        </p:nvSpPr>
        <p:spPr>
          <a:xfrm>
            <a:off x="6420239" y="3391289"/>
            <a:ext cx="204689" cy="333153"/>
          </a:xfrm>
          <a:prstGeom prst="rect">
            <a:avLst/>
          </a:prstGeom>
          <a:solidFill>
            <a:srgbClr val="70AD47"/>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000" i="1" dirty="0" smtClean="0">
                <a:solidFill>
                  <a:schemeClr val="tx1"/>
                </a:solidFill>
                <a:latin typeface="Georgia" panose="02040502050405020303" pitchFamily="18" charset="0"/>
              </a:rPr>
              <a:t>f5</a:t>
            </a:r>
            <a:endParaRPr lang="en-US" sz="1000" i="1" dirty="0">
              <a:solidFill>
                <a:schemeClr val="tx1"/>
              </a:solidFill>
              <a:latin typeface="Georgia" panose="02040502050405020303" pitchFamily="18" charset="0"/>
            </a:endParaRPr>
          </a:p>
        </p:txBody>
      </p:sp>
      <p:cxnSp>
        <p:nvCxnSpPr>
          <p:cNvPr id="85" name="Straight Arrow Connector 84"/>
          <p:cNvCxnSpPr/>
          <p:nvPr/>
        </p:nvCxnSpPr>
        <p:spPr>
          <a:xfrm>
            <a:off x="5143733" y="4069439"/>
            <a:ext cx="287318" cy="927"/>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a:off x="2782436" y="3072134"/>
            <a:ext cx="3032" cy="1063526"/>
          </a:xfrm>
          <a:prstGeom prst="straightConnector1">
            <a:avLst/>
          </a:prstGeom>
          <a:ln w="222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2457234" y="2971800"/>
            <a:ext cx="4269449" cy="400110"/>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1    2    3    4    5    6    7    8    9   10   11</a:t>
            </a:r>
            <a:endParaRPr lang="en-US" sz="2000" b="1" dirty="0">
              <a:latin typeface="Times New Roman" panose="02020603050405020304" pitchFamily="18" charset="0"/>
              <a:cs typeface="Times New Roman" panose="02020603050405020304" pitchFamily="18" charset="0"/>
            </a:endParaRPr>
          </a:p>
        </p:txBody>
      </p:sp>
      <p:sp>
        <p:nvSpPr>
          <p:cNvPr id="120" name="TextBox 119"/>
          <p:cNvSpPr txBox="1"/>
          <p:nvPr/>
        </p:nvSpPr>
        <p:spPr>
          <a:xfrm>
            <a:off x="3832053" y="3792043"/>
            <a:ext cx="1477238" cy="523220"/>
          </a:xfrm>
          <a:prstGeom prst="rect">
            <a:avLst/>
          </a:prstGeom>
          <a:noFill/>
        </p:spPr>
        <p:txBody>
          <a:bodyPr wrap="square" rtlCol="0">
            <a:spAutoFit/>
          </a:bodyPr>
          <a:lstStyle/>
          <a:p>
            <a:pPr algn="ctr"/>
            <a:r>
              <a:rPr lang="en-US" sz="1400" dirty="0" smtClean="0">
                <a:latin typeface="Georgia" panose="02040502050405020303" pitchFamily="18" charset="0"/>
                <a:cs typeface="Times New Roman" panose="02020603050405020304" pitchFamily="18" charset="0"/>
              </a:rPr>
              <a:t>M-cycle </a:t>
            </a:r>
          </a:p>
          <a:p>
            <a:pPr algn="ctr"/>
            <a:r>
              <a:rPr lang="en-US" sz="1400" dirty="0" smtClean="0">
                <a:latin typeface="Georgia" panose="02040502050405020303" pitchFamily="18" charset="0"/>
                <a:cs typeface="Times New Roman" panose="02020603050405020304" pitchFamily="18" charset="0"/>
              </a:rPr>
              <a:t>reassembly</a:t>
            </a:r>
            <a:endParaRPr lang="en-US" sz="1400" dirty="0">
              <a:latin typeface="Georgia" panose="02040502050405020303" pitchFamily="18" charset="0"/>
              <a:cs typeface="Times New Roman" panose="02020603050405020304" pitchFamily="18" charset="0"/>
            </a:endParaRPr>
          </a:p>
        </p:txBody>
      </p:sp>
      <p:cxnSp>
        <p:nvCxnSpPr>
          <p:cNvPr id="121" name="Straight Arrow Connector 120"/>
          <p:cNvCxnSpPr/>
          <p:nvPr/>
        </p:nvCxnSpPr>
        <p:spPr>
          <a:xfrm flipH="1">
            <a:off x="3587676" y="4068932"/>
            <a:ext cx="330666" cy="3387"/>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flipH="1">
            <a:off x="5461350" y="3085173"/>
            <a:ext cx="3032" cy="1063526"/>
          </a:xfrm>
          <a:prstGeom prst="straightConnector1">
            <a:avLst/>
          </a:prstGeom>
          <a:ln w="222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flipH="1">
            <a:off x="6716109" y="3069134"/>
            <a:ext cx="3032" cy="1063526"/>
          </a:xfrm>
          <a:prstGeom prst="straightConnector1">
            <a:avLst/>
          </a:prstGeom>
          <a:ln w="222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flipH="1">
            <a:off x="6722839" y="4023062"/>
            <a:ext cx="3844" cy="4058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19958" y="2197330"/>
            <a:ext cx="9124042" cy="461665"/>
          </a:xfrm>
          <a:prstGeom prst="rect">
            <a:avLst/>
          </a:prstGeom>
          <a:noFill/>
          <a:ln>
            <a:solidFill>
              <a:schemeClr val="bg1"/>
            </a:solidFill>
          </a:ln>
        </p:spPr>
        <p:txBody>
          <a:bodyPr wrap="square" lIns="0" tIns="0" rIns="0" bIns="0" rtlCol="0">
            <a:spAutoFit/>
          </a:bodyPr>
          <a:lstStyle/>
          <a:p>
            <a:pPr algn="ctr">
              <a:lnSpc>
                <a:spcPct val="150000"/>
              </a:lnSpc>
            </a:pPr>
            <a:r>
              <a:rPr lang="en-US" sz="2000" dirty="0">
                <a:solidFill>
                  <a:srgbClr val="0000FF"/>
                </a:solidFill>
                <a:latin typeface="Georgia" panose="02040502050405020303" pitchFamily="18" charset="0"/>
                <a:cs typeface="Times New Roman" panose="02020603050405020304" pitchFamily="18" charset="0"/>
              </a:rPr>
              <a:t>P</a:t>
            </a:r>
            <a:r>
              <a:rPr lang="en-US" sz="2000" dirty="0" smtClean="0">
                <a:solidFill>
                  <a:srgbClr val="0000FF"/>
                </a:solidFill>
                <a:latin typeface="Georgia" panose="02040502050405020303" pitchFamily="18" charset="0"/>
                <a:cs typeface="Times New Roman" panose="02020603050405020304" pitchFamily="18" charset="0"/>
              </a:rPr>
              <a:t>acket’s flits arrive consecutively when there is no interference</a:t>
            </a:r>
          </a:p>
        </p:txBody>
      </p:sp>
      <p:cxnSp>
        <p:nvCxnSpPr>
          <p:cNvPr id="177" name="Straight Arrow Connector 176"/>
          <p:cNvCxnSpPr/>
          <p:nvPr/>
        </p:nvCxnSpPr>
        <p:spPr>
          <a:xfrm flipH="1">
            <a:off x="3574717" y="3056661"/>
            <a:ext cx="3032" cy="1063526"/>
          </a:xfrm>
          <a:prstGeom prst="straightConnector1">
            <a:avLst/>
          </a:prstGeom>
          <a:ln w="222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78" name="Straight Arrow Connector 177"/>
          <p:cNvCxnSpPr/>
          <p:nvPr/>
        </p:nvCxnSpPr>
        <p:spPr>
          <a:xfrm flipH="1">
            <a:off x="3575754" y="3947284"/>
            <a:ext cx="3844" cy="4058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0" name="Rectangle 179"/>
              <p:cNvSpPr/>
              <p:nvPr/>
            </p:nvSpPr>
            <p:spPr>
              <a:xfrm>
                <a:off x="19958" y="4609818"/>
                <a:ext cx="9144000" cy="216477"/>
              </a:xfrm>
              <a:prstGeom prst="rect">
                <a:avLst/>
              </a:prstGeom>
              <a:noFill/>
            </p:spPr>
            <p:txBody>
              <a:bodyPr wrap="square" anchor="ctr" anchorCtr="1">
                <a:noAutofit/>
              </a:bodyPr>
              <a:lstStyle/>
              <a:p>
                <a:r>
                  <a:rPr lang="en-US" sz="1600" dirty="0" smtClean="0">
                    <a:solidFill>
                      <a:schemeClr val="tx1"/>
                    </a:solidFill>
                  </a:rPr>
                  <a:t>∆</a:t>
                </a:r>
                <a14:m>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b="0" i="1" smtClean="0">
                            <a:solidFill>
                              <a:schemeClr val="tx1"/>
                            </a:solidFill>
                            <a:latin typeface="Cambria Math" panose="02040503050406030204" pitchFamily="18" charset="0"/>
                          </a:rPr>
                          <m:t>𝑡</m:t>
                        </m:r>
                      </m:e>
                      <m:sub>
                        <m:r>
                          <a:rPr lang="en-US" sz="1600" b="0" i="1" smtClean="0">
                            <a:solidFill>
                              <a:schemeClr val="tx1"/>
                            </a:solidFill>
                            <a:latin typeface="Cambria Math" panose="02040503050406030204" pitchFamily="18" charset="0"/>
                          </a:rPr>
                          <m:t>𝑝𝑎𝑐𝑘𝑒𝑡</m:t>
                        </m:r>
                      </m:sub>
                    </m:sSub>
                    <m:r>
                      <a:rPr lang="en-US" sz="1600" b="0" i="1" smtClean="0">
                        <a:solidFill>
                          <a:schemeClr val="tx1"/>
                        </a:solidFill>
                        <a:latin typeface="Cambria Math" panose="02040503050406030204" pitchFamily="18" charset="0"/>
                        <a:ea typeface="Cambria Math" panose="02040503050406030204" pitchFamily="18" charset="0"/>
                      </a:rPr>
                      <m:t>=2+11−3−5=5 </m:t>
                    </m:r>
                    <m:r>
                      <a:rPr lang="en-US" sz="1600" b="0" i="1" smtClean="0">
                        <a:solidFill>
                          <a:schemeClr val="tx1"/>
                        </a:solidFill>
                        <a:latin typeface="Cambria Math" panose="02040503050406030204" pitchFamily="18" charset="0"/>
                        <a:ea typeface="Cambria Math" panose="02040503050406030204" pitchFamily="18" charset="0"/>
                      </a:rPr>
                      <m:t>𝑐𝑦𝑐𝑙𝑒𝑠</m:t>
                    </m:r>
                  </m:oMath>
                </a14:m>
                <a:endParaRPr lang="en-US" sz="1600" dirty="0">
                  <a:solidFill>
                    <a:schemeClr val="tx1"/>
                  </a:solidFill>
                </a:endParaRPr>
              </a:p>
            </p:txBody>
          </p:sp>
        </mc:Choice>
        <mc:Fallback xmlns="">
          <p:sp>
            <p:nvSpPr>
              <p:cNvPr id="180" name="Rectangle 179"/>
              <p:cNvSpPr>
                <a:spLocks noRot="1" noChangeAspect="1" noMove="1" noResize="1" noEditPoints="1" noAdjustHandles="1" noChangeArrowheads="1" noChangeShapeType="1" noTextEdit="1"/>
              </p:cNvSpPr>
              <p:nvPr/>
            </p:nvSpPr>
            <p:spPr>
              <a:xfrm>
                <a:off x="19958" y="4609818"/>
                <a:ext cx="9144000" cy="216477"/>
              </a:xfrm>
              <a:prstGeom prst="rect">
                <a:avLst/>
              </a:prstGeom>
              <a:blipFill rotWithShape="0">
                <a:blip r:embed="rId9"/>
                <a:stretch>
                  <a:fillRect t="-27778" b="-6944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493750" y="3916273"/>
                <a:ext cx="1257395" cy="2989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panose="02040503050406030204" pitchFamily="18" charset="0"/>
                          <a:ea typeface="Cambria Math" panose="02040503050406030204" pitchFamily="18" charset="0"/>
                        </a:rPr>
                        <m:t>∆</m:t>
                      </m:r>
                      <m:sSub>
                        <m:sSubPr>
                          <m:ctrlPr>
                            <a:rPr lang="en-US" i="1" smtClean="0">
                              <a:solidFill>
                                <a:srgbClr val="FF0000"/>
                              </a:solidFill>
                              <a:latin typeface="Cambria Math" panose="02040503050406030204" pitchFamily="18" charset="0"/>
                              <a:ea typeface="Cambria Math" panose="02040503050406030204" pitchFamily="18" charset="0"/>
                            </a:rPr>
                          </m:ctrlPr>
                        </m:sSubPr>
                        <m:e>
                          <m:r>
                            <a:rPr lang="en-US" b="0" i="1" smtClean="0">
                              <a:solidFill>
                                <a:srgbClr val="FF0000"/>
                              </a:solidFill>
                              <a:latin typeface="Cambria Math" panose="02040503050406030204" pitchFamily="18" charset="0"/>
                              <a:ea typeface="Cambria Math" panose="02040503050406030204" pitchFamily="18" charset="0"/>
                            </a:rPr>
                            <m:t>𝑡</m:t>
                          </m:r>
                        </m:e>
                        <m:sub>
                          <m:r>
                            <a:rPr lang="en-US" b="0" i="1" smtClean="0">
                              <a:solidFill>
                                <a:srgbClr val="FF0000"/>
                              </a:solidFill>
                              <a:latin typeface="Cambria Math" panose="02040503050406030204" pitchFamily="18" charset="0"/>
                              <a:ea typeface="Cambria Math" panose="02040503050406030204" pitchFamily="18" charset="0"/>
                            </a:rPr>
                            <m:t>𝑟𝑒𝑎𝑠𝑠𝑒𝑚𝑏𝑙𝑦</m:t>
                          </m:r>
                        </m:sub>
                      </m:sSub>
                    </m:oMath>
                  </m:oMathPara>
                </a14:m>
                <a:endParaRPr lang="en-US" dirty="0">
                  <a:solidFill>
                    <a:srgbClr val="FF0000"/>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5493750" y="3916273"/>
                <a:ext cx="1257395" cy="298928"/>
              </a:xfrm>
              <a:prstGeom prst="rect">
                <a:avLst/>
              </a:prstGeom>
              <a:blipFill rotWithShape="0">
                <a:blip r:embed="rId11"/>
                <a:stretch>
                  <a:fillRect l="-3883" r="-3398" b="-26531"/>
                </a:stretch>
              </a:blipFill>
            </p:spPr>
            <p:txBody>
              <a:bodyPr/>
              <a:lstStyle/>
              <a:p>
                <a:r>
                  <a:rPr lang="en-US">
                    <a:noFill/>
                  </a:rPr>
                  <a:t> </a:t>
                </a:r>
              </a:p>
            </p:txBody>
          </p:sp>
        </mc:Fallback>
      </mc:AlternateContent>
      <p:sp>
        <p:nvSpPr>
          <p:cNvPr id="57" name="TextBox 56"/>
          <p:cNvSpPr txBox="1"/>
          <p:nvPr/>
        </p:nvSpPr>
        <p:spPr>
          <a:xfrm>
            <a:off x="-24062" y="5232248"/>
            <a:ext cx="9183220" cy="1131131"/>
          </a:xfrm>
          <a:prstGeom prst="rect">
            <a:avLst/>
          </a:prstGeom>
          <a:solidFill>
            <a:srgbClr val="0000FF"/>
          </a:solidFill>
        </p:spPr>
        <p:txBody>
          <a:bodyPr wrap="square" rtlCol="0" anchor="ctr" anchorCtr="1">
            <a:noAutofit/>
          </a:bodyPr>
          <a:lstStyle/>
          <a:p>
            <a:pPr algn="ctr">
              <a:lnSpc>
                <a:spcPct val="150000"/>
              </a:lnSpc>
              <a:buClr>
                <a:srgbClr val="CC9900"/>
              </a:buClr>
              <a:buSzPct val="125000"/>
            </a:pPr>
            <a:r>
              <a:rPr lang="en-US" sz="2400" b="1" i="1" dirty="0" smtClean="0">
                <a:solidFill>
                  <a:schemeClr val="bg1"/>
                </a:solidFill>
                <a:latin typeface="Georgia" panose="02040502050405020303" pitchFamily="18" charset="0"/>
                <a:cs typeface="Times New Roman" panose="02020603050405020304" pitchFamily="18" charset="0"/>
              </a:rPr>
              <a:t>Track increase in packet reassembly time</a:t>
            </a:r>
            <a:endParaRPr lang="en-US" sz="2400" b="1" i="1" dirty="0">
              <a:solidFill>
                <a:schemeClr val="bg1"/>
              </a:solidFill>
              <a:latin typeface="Georgia" panose="02040502050405020303"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788835403"/>
      </p:ext>
    </p:extLst>
  </p:cSld>
  <p:clrMapOvr>
    <a:masterClrMapping/>
  </p:clrMapOvr>
  <mc:AlternateContent xmlns:mc="http://schemas.openxmlformats.org/markup-compatibility/2006" xmlns:p14="http://schemas.microsoft.com/office/powerpoint/2010/main">
    <mc:Choice Requires="p14">
      <p:transition spd="slow" p14:dur="2000" advTm="90513"/>
    </mc:Choice>
    <mc:Fallback xmlns="">
      <p:transition spd="slow" advTm="905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
                                        </p:tgtEl>
                                        <p:attrNameLst>
                                          <p:attrName>style.visibility</p:attrName>
                                        </p:attrNameLst>
                                      </p:cBhvr>
                                      <p:to>
                                        <p:strVal val="visible"/>
                                      </p:to>
                                    </p:set>
                                    <p:animEffect transition="in" filter="fade">
                                      <p:cBhvr>
                                        <p:cTn id="10" dur="500"/>
                                        <p:tgtEl>
                                          <p:spTgt spid="24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5"/>
                                        </p:tgtEl>
                                        <p:attrNameLst>
                                          <p:attrName>style.visibility</p:attrName>
                                        </p:attrNameLst>
                                      </p:cBhvr>
                                      <p:to>
                                        <p:strVal val="visible"/>
                                      </p:to>
                                    </p:set>
                                    <p:animEffect transition="in" filter="fade">
                                      <p:cBhvr>
                                        <p:cTn id="15" dur="500"/>
                                        <p:tgtEl>
                                          <p:spTgt spid="17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fade">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500"/>
                                        <p:tgtEl>
                                          <p:spTgt spid="3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500"/>
                                        <p:tgtEl>
                                          <p:spTgt spid="3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24"/>
                                        </p:tgtEl>
                                        <p:attrNameLst>
                                          <p:attrName>style.visibility</p:attrName>
                                        </p:attrNameLst>
                                      </p:cBhvr>
                                      <p:to>
                                        <p:strVal val="visible"/>
                                      </p:to>
                                    </p:set>
                                    <p:animEffect transition="in" filter="fade">
                                      <p:cBhvr>
                                        <p:cTn id="40" dur="500"/>
                                        <p:tgtEl>
                                          <p:spTgt spid="224"/>
                                        </p:tgtEl>
                                      </p:cBhvr>
                                    </p:animEffect>
                                  </p:childTnLst>
                                </p:cTn>
                              </p:par>
                              <p:par>
                                <p:cTn id="41" presetID="10" presetClass="entr" presetSubtype="0" fill="hold" nodeType="with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fade">
                                      <p:cBhvr>
                                        <p:cTn id="43" dur="500"/>
                                        <p:tgtEl>
                                          <p:spTgt spid="5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53"/>
                                        </p:tgtEl>
                                        <p:attrNameLst>
                                          <p:attrName>style.visibility</p:attrName>
                                        </p:attrNameLst>
                                      </p:cBhvr>
                                      <p:to>
                                        <p:strVal val="visible"/>
                                      </p:to>
                                    </p:set>
                                    <p:anim calcmode="lin" valueType="num">
                                      <p:cBhvr additive="base">
                                        <p:cTn id="48" dur="500" fill="hold"/>
                                        <p:tgtEl>
                                          <p:spTgt spid="153"/>
                                        </p:tgtEl>
                                        <p:attrNameLst>
                                          <p:attrName>ppt_x</p:attrName>
                                        </p:attrNameLst>
                                      </p:cBhvr>
                                      <p:tavLst>
                                        <p:tav tm="0">
                                          <p:val>
                                            <p:strVal val="#ppt_x"/>
                                          </p:val>
                                        </p:tav>
                                        <p:tav tm="100000">
                                          <p:val>
                                            <p:strVal val="#ppt_x"/>
                                          </p:val>
                                        </p:tav>
                                      </p:tavLst>
                                    </p:anim>
                                    <p:anim calcmode="lin" valueType="num">
                                      <p:cBhvr additive="base">
                                        <p:cTn id="49" dur="500" fill="hold"/>
                                        <p:tgtEl>
                                          <p:spTgt spid="153"/>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15"/>
                                        </p:tgtEl>
                                        <p:attrNameLst>
                                          <p:attrName>style.visibility</p:attrName>
                                        </p:attrNameLst>
                                      </p:cBhvr>
                                      <p:to>
                                        <p:strVal val="visible"/>
                                      </p:to>
                                    </p:set>
                                    <p:animEffect transition="in" filter="fade">
                                      <p:cBhvr>
                                        <p:cTn id="54" dur="500"/>
                                        <p:tgtEl>
                                          <p:spTgt spid="11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46"/>
                                        </p:tgtEl>
                                        <p:attrNameLst>
                                          <p:attrName>style.visibility</p:attrName>
                                        </p:attrNameLst>
                                      </p:cBhvr>
                                      <p:to>
                                        <p:strVal val="visible"/>
                                      </p:to>
                                    </p:set>
                                    <p:animEffect transition="in" filter="fade">
                                      <p:cBhvr>
                                        <p:cTn id="57" dur="500"/>
                                        <p:tgtEl>
                                          <p:spTgt spid="24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1"/>
                                        </p:tgtEl>
                                        <p:attrNameLst>
                                          <p:attrName>style.visibility</p:attrName>
                                        </p:attrNameLst>
                                      </p:cBhvr>
                                      <p:to>
                                        <p:strVal val="visible"/>
                                      </p:to>
                                    </p:set>
                                    <p:animEffect transition="in" filter="fade">
                                      <p:cBhvr>
                                        <p:cTn id="60" dur="500"/>
                                        <p:tgtEl>
                                          <p:spTgt spid="5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92"/>
                                        </p:tgtEl>
                                        <p:attrNameLst>
                                          <p:attrName>style.visibility</p:attrName>
                                        </p:attrNameLst>
                                      </p:cBhvr>
                                      <p:to>
                                        <p:strVal val="visible"/>
                                      </p:to>
                                    </p:set>
                                    <p:animEffect transition="in" filter="fade">
                                      <p:cBhvr>
                                        <p:cTn id="68" dur="500"/>
                                        <p:tgtEl>
                                          <p:spTgt spid="92"/>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03"/>
                                        </p:tgtEl>
                                        <p:attrNameLst>
                                          <p:attrName>style.visibility</p:attrName>
                                        </p:attrNameLst>
                                      </p:cBhvr>
                                      <p:to>
                                        <p:strVal val="visible"/>
                                      </p:to>
                                    </p:set>
                                    <p:animEffect transition="in" filter="fade">
                                      <p:cBhvr>
                                        <p:cTn id="71" dur="500"/>
                                        <p:tgtEl>
                                          <p:spTgt spid="203"/>
                                        </p:tgtEl>
                                      </p:cBhvr>
                                    </p:animEffect>
                                  </p:childTnLst>
                                </p:cTn>
                              </p:par>
                              <p:par>
                                <p:cTn id="72" presetID="10" presetClass="entr" presetSubtype="0" fill="hold" nodeType="withEffect">
                                  <p:stCondLst>
                                    <p:cond delay="0"/>
                                  </p:stCondLst>
                                  <p:childTnLst>
                                    <p:set>
                                      <p:cBhvr>
                                        <p:cTn id="73" dur="1" fill="hold">
                                          <p:stCondLst>
                                            <p:cond delay="0"/>
                                          </p:stCondLst>
                                        </p:cTn>
                                        <p:tgtEl>
                                          <p:spTgt spid="177"/>
                                        </p:tgtEl>
                                        <p:attrNameLst>
                                          <p:attrName>style.visibility</p:attrName>
                                        </p:attrNameLst>
                                      </p:cBhvr>
                                      <p:to>
                                        <p:strVal val="visible"/>
                                      </p:to>
                                    </p:set>
                                    <p:animEffect transition="in" filter="fade">
                                      <p:cBhvr>
                                        <p:cTn id="74" dur="500"/>
                                        <p:tgtEl>
                                          <p:spTgt spid="177"/>
                                        </p:tgtEl>
                                      </p:cBhvr>
                                    </p:animEffect>
                                  </p:childTnLst>
                                </p:cTn>
                              </p:par>
                              <p:par>
                                <p:cTn id="75" presetID="10" presetClass="entr" presetSubtype="0" fill="hold" nodeType="withEffect">
                                  <p:stCondLst>
                                    <p:cond delay="0"/>
                                  </p:stCondLst>
                                  <p:childTnLst>
                                    <p:set>
                                      <p:cBhvr>
                                        <p:cTn id="76" dur="1" fill="hold">
                                          <p:stCondLst>
                                            <p:cond delay="0"/>
                                          </p:stCondLst>
                                        </p:cTn>
                                        <p:tgtEl>
                                          <p:spTgt spid="178"/>
                                        </p:tgtEl>
                                        <p:attrNameLst>
                                          <p:attrName>style.visibility</p:attrName>
                                        </p:attrNameLst>
                                      </p:cBhvr>
                                      <p:to>
                                        <p:strVal val="visible"/>
                                      </p:to>
                                    </p:set>
                                    <p:animEffect transition="in" filter="fade">
                                      <p:cBhvr>
                                        <p:cTn id="77" dur="500"/>
                                        <p:tgtEl>
                                          <p:spTgt spid="17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53"/>
                                        </p:tgtEl>
                                        <p:attrNameLst>
                                          <p:attrName>style.visibility</p:attrName>
                                        </p:attrNameLst>
                                      </p:cBhvr>
                                      <p:to>
                                        <p:strVal val="visible"/>
                                      </p:to>
                                    </p:set>
                                    <p:animEffect transition="in" filter="fade">
                                      <p:cBhvr>
                                        <p:cTn id="82" dur="500"/>
                                        <p:tgtEl>
                                          <p:spTgt spid="5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fade">
                                      <p:cBhvr>
                                        <p:cTn id="87" dur="500"/>
                                        <p:tgtEl>
                                          <p:spTgt spid="5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fade">
                                      <p:cBhvr>
                                        <p:cTn id="92" dur="500"/>
                                        <p:tgtEl>
                                          <p:spTgt spid="55"/>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fade">
                                      <p:cBhvr>
                                        <p:cTn id="97" dur="500"/>
                                        <p:tgtEl>
                                          <p:spTgt spid="56"/>
                                        </p:tgtEl>
                                      </p:cBhvr>
                                    </p:animEffect>
                                  </p:childTnLst>
                                </p:cTn>
                              </p:par>
                              <p:par>
                                <p:cTn id="98" presetID="10" presetClass="entr" presetSubtype="0" fill="hold" nodeType="withEffect">
                                  <p:stCondLst>
                                    <p:cond delay="0"/>
                                  </p:stCondLst>
                                  <p:childTnLst>
                                    <p:set>
                                      <p:cBhvr>
                                        <p:cTn id="99" dur="1" fill="hold">
                                          <p:stCondLst>
                                            <p:cond delay="0"/>
                                          </p:stCondLst>
                                        </p:cTn>
                                        <p:tgtEl>
                                          <p:spTgt spid="123"/>
                                        </p:tgtEl>
                                        <p:attrNameLst>
                                          <p:attrName>style.visibility</p:attrName>
                                        </p:attrNameLst>
                                      </p:cBhvr>
                                      <p:to>
                                        <p:strVal val="visible"/>
                                      </p:to>
                                    </p:set>
                                    <p:animEffect transition="in" filter="fade">
                                      <p:cBhvr>
                                        <p:cTn id="100" dur="500"/>
                                        <p:tgtEl>
                                          <p:spTgt spid="123"/>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500"/>
                                        <p:tgtEl>
                                          <p:spTgt spid="30"/>
                                        </p:tgtEl>
                                      </p:cBhvr>
                                    </p:animEffect>
                                  </p:childTnLst>
                                </p:cTn>
                              </p:par>
                              <p:par>
                                <p:cTn id="104" presetID="10" presetClass="entr" presetSubtype="0" fill="hold" nodeType="withEffect">
                                  <p:stCondLst>
                                    <p:cond delay="0"/>
                                  </p:stCondLst>
                                  <p:childTnLst>
                                    <p:set>
                                      <p:cBhvr>
                                        <p:cTn id="105" dur="1" fill="hold">
                                          <p:stCondLst>
                                            <p:cond delay="0"/>
                                          </p:stCondLst>
                                        </p:cTn>
                                        <p:tgtEl>
                                          <p:spTgt spid="127"/>
                                        </p:tgtEl>
                                        <p:attrNameLst>
                                          <p:attrName>style.visibility</p:attrName>
                                        </p:attrNameLst>
                                      </p:cBhvr>
                                      <p:to>
                                        <p:strVal val="visible"/>
                                      </p:to>
                                    </p:set>
                                    <p:animEffect transition="in" filter="fade">
                                      <p:cBhvr>
                                        <p:cTn id="106" dur="500"/>
                                        <p:tgtEl>
                                          <p:spTgt spid="127"/>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121"/>
                                        </p:tgtEl>
                                        <p:attrNameLst>
                                          <p:attrName>style.visibility</p:attrName>
                                        </p:attrNameLst>
                                      </p:cBhvr>
                                      <p:to>
                                        <p:strVal val="visible"/>
                                      </p:to>
                                    </p:set>
                                    <p:animEffect transition="in" filter="fade">
                                      <p:cBhvr>
                                        <p:cTn id="111" dur="500"/>
                                        <p:tgtEl>
                                          <p:spTgt spid="121"/>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20"/>
                                        </p:tgtEl>
                                        <p:attrNameLst>
                                          <p:attrName>style.visibility</p:attrName>
                                        </p:attrNameLst>
                                      </p:cBhvr>
                                      <p:to>
                                        <p:strVal val="visible"/>
                                      </p:to>
                                    </p:set>
                                    <p:animEffect transition="in" filter="fade">
                                      <p:cBhvr>
                                        <p:cTn id="114" dur="500"/>
                                        <p:tgtEl>
                                          <p:spTgt spid="120"/>
                                        </p:tgtEl>
                                      </p:cBhvr>
                                    </p:animEffect>
                                  </p:childTnLst>
                                </p:cTn>
                              </p:par>
                              <p:par>
                                <p:cTn id="115" presetID="10" presetClass="entr" presetSubtype="0" fill="hold" nodeType="withEffect">
                                  <p:stCondLst>
                                    <p:cond delay="0"/>
                                  </p:stCondLst>
                                  <p:childTnLst>
                                    <p:set>
                                      <p:cBhvr>
                                        <p:cTn id="116" dur="1" fill="hold">
                                          <p:stCondLst>
                                            <p:cond delay="0"/>
                                          </p:stCondLst>
                                        </p:cTn>
                                        <p:tgtEl>
                                          <p:spTgt spid="85"/>
                                        </p:tgtEl>
                                        <p:attrNameLst>
                                          <p:attrName>style.visibility</p:attrName>
                                        </p:attrNameLst>
                                      </p:cBhvr>
                                      <p:to>
                                        <p:strVal val="visible"/>
                                      </p:to>
                                    </p:set>
                                    <p:animEffect transition="in" filter="fade">
                                      <p:cBhvr>
                                        <p:cTn id="117" dur="500"/>
                                        <p:tgtEl>
                                          <p:spTgt spid="85"/>
                                        </p:tgtEl>
                                      </p:cBhvr>
                                    </p:animEffect>
                                  </p:childTnLst>
                                </p:cTn>
                              </p:par>
                              <p:par>
                                <p:cTn id="118" presetID="10" presetClass="entr" presetSubtype="0" fill="hold" nodeType="withEffect">
                                  <p:stCondLst>
                                    <p:cond delay="0"/>
                                  </p:stCondLst>
                                  <p:childTnLst>
                                    <p:set>
                                      <p:cBhvr>
                                        <p:cTn id="119" dur="1" fill="hold">
                                          <p:stCondLst>
                                            <p:cond delay="0"/>
                                          </p:stCondLst>
                                        </p:cTn>
                                        <p:tgtEl>
                                          <p:spTgt spid="122"/>
                                        </p:tgtEl>
                                        <p:attrNameLst>
                                          <p:attrName>style.visibility</p:attrName>
                                        </p:attrNameLst>
                                      </p:cBhvr>
                                      <p:to>
                                        <p:strVal val="visible"/>
                                      </p:to>
                                    </p:set>
                                    <p:animEffect transition="in" filter="fade">
                                      <p:cBhvr>
                                        <p:cTn id="120" dur="500"/>
                                        <p:tgtEl>
                                          <p:spTgt spid="122"/>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7"/>
                                        </p:tgtEl>
                                        <p:attrNameLst>
                                          <p:attrName>style.visibility</p:attrName>
                                        </p:attrNameLst>
                                      </p:cBhvr>
                                      <p:to>
                                        <p:strVal val="visible"/>
                                      </p:to>
                                    </p:set>
                                    <p:animEffect transition="in" filter="fade">
                                      <p:cBhvr>
                                        <p:cTn id="123" dur="500"/>
                                        <p:tgtEl>
                                          <p:spTgt spid="7"/>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180"/>
                                        </p:tgtEl>
                                        <p:attrNameLst>
                                          <p:attrName>style.visibility</p:attrName>
                                        </p:attrNameLst>
                                      </p:cBhvr>
                                      <p:to>
                                        <p:strVal val="visible"/>
                                      </p:to>
                                    </p:set>
                                    <p:animEffect transition="in" filter="fade">
                                      <p:cBhvr>
                                        <p:cTn id="128" dur="500"/>
                                        <p:tgtEl>
                                          <p:spTgt spid="180"/>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238"/>
                                        </p:tgtEl>
                                        <p:attrNameLst>
                                          <p:attrName>style.visibility</p:attrName>
                                        </p:attrNameLst>
                                      </p:cBhvr>
                                      <p:to>
                                        <p:strVal val="visible"/>
                                      </p:to>
                                    </p:set>
                                    <p:animEffect transition="in" filter="fade">
                                      <p:cBhvr>
                                        <p:cTn id="133" dur="500"/>
                                        <p:tgtEl>
                                          <p:spTgt spid="238"/>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57"/>
                                        </p:tgtEl>
                                        <p:attrNameLst>
                                          <p:attrName>style.visibility</p:attrName>
                                        </p:attrNameLst>
                                      </p:cBhvr>
                                      <p:to>
                                        <p:strVal val="visible"/>
                                      </p:to>
                                    </p:set>
                                    <p:animEffect transition="in" filter="fade">
                                      <p:cBhvr>
                                        <p:cTn id="138"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 grpId="0"/>
      <p:bldP spid="29" grpId="0"/>
      <p:bldP spid="30" grpId="0"/>
      <p:bldP spid="224" grpId="0"/>
      <p:bldP spid="43" grpId="0"/>
      <p:bldP spid="175" grpId="0" animBg="1"/>
      <p:bldP spid="203" grpId="0"/>
      <p:bldP spid="245" grpId="0"/>
      <p:bldP spid="246" grpId="0"/>
      <p:bldP spid="32" grpId="0" animBg="1"/>
      <p:bldP spid="33" grpId="0" animBg="1"/>
      <p:bldP spid="34" grpId="0" animBg="1"/>
      <p:bldP spid="36" grpId="0" animBg="1"/>
      <p:bldP spid="51" grpId="0" animBg="1"/>
      <p:bldP spid="53" grpId="0" animBg="1"/>
      <p:bldP spid="54" grpId="0" animBg="1"/>
      <p:bldP spid="55" grpId="0" animBg="1"/>
      <p:bldP spid="56" grpId="0" animBg="1"/>
      <p:bldP spid="115" grpId="0"/>
      <p:bldP spid="120" grpId="0"/>
      <p:bldP spid="153" grpId="0" animBg="1"/>
      <p:bldP spid="180" grpId="0"/>
      <p:bldP spid="7" grpId="0"/>
      <p:bldP spid="5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544" y="290500"/>
            <a:ext cx="7772400" cy="792162"/>
          </a:xfrm>
        </p:spPr>
        <p:txBody>
          <a:bodyPr/>
          <a:lstStyle/>
          <a:p>
            <a:r>
              <a:rPr lang="en-US" dirty="0" smtClean="0">
                <a:latin typeface="Georgia" panose="02040502050405020303" pitchFamily="18" charset="0"/>
              </a:rPr>
              <a:t>Request-Level Interference</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406376"/>
            <a:ext cx="457200" cy="457200"/>
          </a:xfrm>
        </p:spPr>
        <p:txBody>
          <a:bodyPr/>
          <a:lstStyle/>
          <a:p>
            <a:r>
              <a:rPr lang="en-US" dirty="0" smtClean="0">
                <a:latin typeface="Georgia" panose="02040502050405020303" pitchFamily="18" charset="0"/>
              </a:rPr>
              <a:t>7</a:t>
            </a:r>
            <a:endParaRPr lang="en-US" dirty="0">
              <a:latin typeface="Georgia" panose="02040502050405020303" pitchFamily="18" charset="0"/>
            </a:endParaRPr>
          </a:p>
        </p:txBody>
      </p:sp>
      <p:grpSp>
        <p:nvGrpSpPr>
          <p:cNvPr id="124" name="Group 123"/>
          <p:cNvGrpSpPr/>
          <p:nvPr/>
        </p:nvGrpSpPr>
        <p:grpSpPr>
          <a:xfrm>
            <a:off x="2266933" y="2066932"/>
            <a:ext cx="2492375" cy="0"/>
            <a:chOff x="2266933" y="2066932"/>
            <a:chExt cx="2492375" cy="0"/>
          </a:xfrm>
        </p:grpSpPr>
        <p:cxnSp>
          <p:nvCxnSpPr>
            <p:cNvPr id="255" name="Straight Arrow Connector 254"/>
            <p:cNvCxnSpPr/>
            <p:nvPr/>
          </p:nvCxnSpPr>
          <p:spPr>
            <a:xfrm flipH="1">
              <a:off x="2266933" y="2066932"/>
              <a:ext cx="594330" cy="0"/>
            </a:xfrm>
            <a:prstGeom prst="straightConnector1">
              <a:avLst/>
            </a:prstGeom>
            <a:ln w="50800">
              <a:solidFill>
                <a:srgbClr val="ED7D31"/>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p:nvPr/>
          </p:nvCxnSpPr>
          <p:spPr>
            <a:xfrm flipH="1">
              <a:off x="3000269" y="2066932"/>
              <a:ext cx="982931" cy="0"/>
            </a:xfrm>
            <a:prstGeom prst="straightConnector1">
              <a:avLst/>
            </a:prstGeom>
            <a:ln w="50800">
              <a:solidFill>
                <a:srgbClr val="ED7D31"/>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p:nvPr/>
          </p:nvCxnSpPr>
          <p:spPr>
            <a:xfrm>
              <a:off x="4164978" y="2066932"/>
              <a:ext cx="594330" cy="0"/>
            </a:xfrm>
            <a:prstGeom prst="straightConnector1">
              <a:avLst/>
            </a:prstGeom>
            <a:ln w="50800">
              <a:solidFill>
                <a:srgbClr val="ED7D31"/>
              </a:solidFill>
              <a:tailEnd type="triangle" w="med" len="med"/>
            </a:ln>
          </p:spPr>
          <p:style>
            <a:lnRef idx="1">
              <a:schemeClr val="accent1"/>
            </a:lnRef>
            <a:fillRef idx="0">
              <a:schemeClr val="accent1"/>
            </a:fillRef>
            <a:effectRef idx="0">
              <a:schemeClr val="accent1"/>
            </a:effectRef>
            <a:fontRef idx="minor">
              <a:schemeClr val="tx1"/>
            </a:fontRef>
          </p:style>
        </p:cxnSp>
      </p:grpSp>
      <p:sp>
        <p:nvSpPr>
          <p:cNvPr id="262" name="Rectangle 6"/>
          <p:cNvSpPr>
            <a:spLocks noChangeArrowheads="1"/>
          </p:cNvSpPr>
          <p:nvPr/>
        </p:nvSpPr>
        <p:spPr bwMode="auto">
          <a:xfrm>
            <a:off x="782618" y="1611490"/>
            <a:ext cx="1141418" cy="205198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S</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263" name="Rectangle 96"/>
          <p:cNvSpPr>
            <a:spLocks noChangeArrowheads="1"/>
          </p:cNvSpPr>
          <p:nvPr/>
        </p:nvSpPr>
        <p:spPr bwMode="auto">
          <a:xfrm>
            <a:off x="5147130" y="1600200"/>
            <a:ext cx="3564577" cy="206327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D</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grpSp>
        <p:nvGrpSpPr>
          <p:cNvPr id="114" name="Group 113"/>
          <p:cNvGrpSpPr/>
          <p:nvPr/>
        </p:nvGrpSpPr>
        <p:grpSpPr>
          <a:xfrm>
            <a:off x="2069575" y="1600200"/>
            <a:ext cx="2944999" cy="459518"/>
            <a:chOff x="2069575" y="1600200"/>
            <a:chExt cx="2944999" cy="459518"/>
          </a:xfrm>
        </p:grpSpPr>
        <p:sp>
          <p:nvSpPr>
            <p:cNvPr id="279" name="Oval 278"/>
            <p:cNvSpPr/>
            <p:nvPr/>
          </p:nvSpPr>
          <p:spPr>
            <a:xfrm>
              <a:off x="2069575" y="1651459"/>
              <a:ext cx="197358" cy="19098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0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280" name="Rectangle 279"/>
            <p:cNvSpPr/>
            <p:nvPr/>
          </p:nvSpPr>
          <p:spPr>
            <a:xfrm>
              <a:off x="2354777" y="1600200"/>
              <a:ext cx="2659797" cy="45951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i="1" dirty="0">
                  <a:solidFill>
                    <a:srgbClr val="ED7D31"/>
                  </a:solidFill>
                  <a:effectLst/>
                  <a:latin typeface="Georgia" panose="02040502050405020303" pitchFamily="18" charset="0"/>
                  <a:ea typeface="Calibri" panose="020F0502020204030204" pitchFamily="34" charset="0"/>
                  <a:cs typeface="Times New Roman" panose="02020603050405020304" pitchFamily="18" charset="0"/>
                </a:rPr>
                <a:t>Request packet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delayed by 5 </a:t>
              </a:r>
              <a:r>
                <a:rPr lang="en-US" sz="1100" i="1" dirty="0" smtClean="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cycles due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to inter-application interference</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287" name="Rectangle 329"/>
          <p:cNvSpPr>
            <a:spLocks noChangeArrowheads="1"/>
          </p:cNvSpPr>
          <p:nvPr/>
        </p:nvSpPr>
        <p:spPr bwMode="auto">
          <a:xfrm>
            <a:off x="1143000" y="1672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4"/>
          <p:cNvGrpSpPr/>
          <p:nvPr/>
        </p:nvGrpSpPr>
        <p:grpSpPr>
          <a:xfrm>
            <a:off x="1078597" y="1956317"/>
            <a:ext cx="701794" cy="221230"/>
            <a:chOff x="2056169" y="2243914"/>
            <a:chExt cx="701794" cy="221230"/>
          </a:xfrm>
        </p:grpSpPr>
        <p:sp>
          <p:nvSpPr>
            <p:cNvPr id="4" name="Rectangle 3"/>
            <p:cNvSpPr/>
            <p:nvPr/>
          </p:nvSpPr>
          <p:spPr>
            <a:xfrm>
              <a:off x="2056169" y="2243914"/>
              <a:ext cx="268649" cy="221229"/>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0</a:t>
              </a:r>
              <a:endParaRPr lang="en-US" dirty="0">
                <a:solidFill>
                  <a:srgbClr val="FF0000"/>
                </a:solidFill>
              </a:endParaRPr>
            </a:p>
          </p:txBody>
        </p:sp>
      </p:grpSp>
      <p:sp>
        <p:nvSpPr>
          <p:cNvPr id="51" name="TextBox 50"/>
          <p:cNvSpPr txBox="1"/>
          <p:nvPr/>
        </p:nvSpPr>
        <p:spPr>
          <a:xfrm>
            <a:off x="602094" y="4103010"/>
            <a:ext cx="7880507" cy="923330"/>
          </a:xfrm>
          <a:prstGeom prst="rect">
            <a:avLst/>
          </a:prstGeom>
          <a:noFill/>
          <a:ln>
            <a:solidFill>
              <a:schemeClr val="bg1"/>
            </a:solidFill>
          </a:ln>
        </p:spPr>
        <p:txBody>
          <a:bodyPr wrap="square" lIns="0" tIns="0" rIns="0" bIns="0" rtlCol="0">
            <a:spAutoFit/>
          </a:bodyPr>
          <a:lstStyle/>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Leverage </a:t>
            </a:r>
            <a:r>
              <a:rPr lang="en-US" sz="2000" b="1" dirty="0">
                <a:solidFill>
                  <a:srgbClr val="008000"/>
                </a:solidFill>
                <a:latin typeface="Georgia" panose="02040502050405020303" pitchFamily="18" charset="0"/>
                <a:cs typeface="Times New Roman" panose="02020603050405020304" pitchFamily="18" charset="0"/>
              </a:rPr>
              <a:t>closed-loop </a:t>
            </a:r>
            <a:r>
              <a:rPr lang="en-US" sz="2000" dirty="0">
                <a:latin typeface="Georgia" panose="02040502050405020303" pitchFamily="18" charset="0"/>
                <a:cs typeface="Times New Roman" panose="02020603050405020304" pitchFamily="18" charset="0"/>
              </a:rPr>
              <a:t>packet behavior to accumulate ∆</a:t>
            </a:r>
            <a:r>
              <a:rPr lang="en-US" sz="2000" i="1" dirty="0" err="1">
                <a:latin typeface="Georgia" panose="02040502050405020303" pitchFamily="18" charset="0"/>
                <a:cs typeface="Times New Roman" panose="02020603050405020304" pitchFamily="18" charset="0"/>
              </a:rPr>
              <a:t>t</a:t>
            </a:r>
            <a:r>
              <a:rPr lang="en-US" sz="2000" i="1" baseline="-25000" dirty="0" err="1">
                <a:latin typeface="Georgia" panose="02040502050405020303" pitchFamily="18" charset="0"/>
                <a:cs typeface="Times New Roman" panose="02020603050405020304" pitchFamily="18" charset="0"/>
              </a:rPr>
              <a:t>packet</a:t>
            </a:r>
            <a:endParaRPr lang="en-US" sz="2000" dirty="0">
              <a:latin typeface="Georgia" panose="02040502050405020303" pitchFamily="18" charset="0"/>
              <a:cs typeface="Times New Roman" panose="02020603050405020304" pitchFamily="18" charset="0"/>
            </a:endParaRPr>
          </a:p>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Inheritance </a:t>
            </a:r>
            <a:r>
              <a:rPr lang="en-US" sz="2000" dirty="0" smtClean="0">
                <a:latin typeface="Georgia" panose="02040502050405020303" pitchFamily="18" charset="0"/>
                <a:cs typeface="Times New Roman" panose="02020603050405020304" pitchFamily="18" charset="0"/>
              </a:rPr>
              <a:t>Table: </a:t>
            </a:r>
            <a:r>
              <a:rPr lang="en-US" sz="2000" b="1" dirty="0">
                <a:solidFill>
                  <a:srgbClr val="0000FF"/>
                </a:solidFill>
                <a:latin typeface="Georgia" panose="02040502050405020303" pitchFamily="18" charset="0"/>
                <a:cs typeface="Times New Roman" panose="02020603050405020304" pitchFamily="18" charset="0"/>
              </a:rPr>
              <a:t>lump sum of ∆</a:t>
            </a:r>
            <a:r>
              <a:rPr lang="en-US" sz="2000" b="1" i="1" dirty="0" err="1">
                <a:solidFill>
                  <a:srgbClr val="0000FF"/>
                </a:solidFill>
                <a:latin typeface="Georgia" panose="02040502050405020303" pitchFamily="18" charset="0"/>
                <a:cs typeface="Times New Roman" panose="02020603050405020304" pitchFamily="18" charset="0"/>
              </a:rPr>
              <a:t>t</a:t>
            </a:r>
            <a:r>
              <a:rPr lang="en-US" sz="2000" b="1" i="1" baseline="-25000" dirty="0" err="1">
                <a:solidFill>
                  <a:srgbClr val="0000FF"/>
                </a:solidFill>
                <a:latin typeface="Georgia" panose="02040502050405020303" pitchFamily="18" charset="0"/>
                <a:cs typeface="Times New Roman" panose="02020603050405020304" pitchFamily="18" charset="0"/>
              </a:rPr>
              <a:t>packet</a:t>
            </a:r>
            <a:r>
              <a:rPr lang="en-US" sz="2000" b="1" i="1" baseline="-25000" dirty="0">
                <a:solidFill>
                  <a:srgbClr val="0000FF"/>
                </a:solidFill>
                <a:latin typeface="Georgia" panose="02040502050405020303" pitchFamily="18" charset="0"/>
                <a:cs typeface="Times New Roman" panose="02020603050405020304" pitchFamily="18" charset="0"/>
              </a:rPr>
              <a:t> </a:t>
            </a:r>
            <a:r>
              <a:rPr lang="en-US" sz="2000" dirty="0">
                <a:latin typeface="Georgia" panose="02040502050405020303" pitchFamily="18" charset="0"/>
                <a:cs typeface="Times New Roman" panose="02020603050405020304" pitchFamily="18" charset="0"/>
              </a:rPr>
              <a:t>for associated packets</a:t>
            </a:r>
          </a:p>
        </p:txBody>
      </p:sp>
    </p:spTree>
    <p:custDataLst>
      <p:tags r:id="rId1"/>
    </p:custDataLst>
    <p:extLst>
      <p:ext uri="{BB962C8B-B14F-4D97-AF65-F5344CB8AC3E}">
        <p14:creationId xmlns:p14="http://schemas.microsoft.com/office/powerpoint/2010/main" val="2478792988"/>
      </p:ext>
    </p:extLst>
  </p:cSld>
  <p:clrMapOvr>
    <a:masterClrMapping/>
  </p:clrMapOvr>
  <mc:AlternateContent xmlns:mc="http://schemas.openxmlformats.org/markup-compatibility/2006" xmlns:p14="http://schemas.microsoft.com/office/powerpoint/2010/main">
    <mc:Choice Requires="p14">
      <p:transition spd="slow" p14:dur="2000" advTm="49497"/>
    </mc:Choice>
    <mc:Fallback xmlns="">
      <p:transition spd="slow" advTm="49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2"/>
                                        </p:tgtEl>
                                        <p:attrNameLst>
                                          <p:attrName>style.visibility</p:attrName>
                                        </p:attrNameLst>
                                      </p:cBhvr>
                                      <p:to>
                                        <p:strVal val="visible"/>
                                      </p:to>
                                    </p:set>
                                    <p:animEffect transition="in" filter="fade">
                                      <p:cBhvr>
                                        <p:cTn id="10" dur="500"/>
                                        <p:tgtEl>
                                          <p:spTgt spid="26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3"/>
                                        </p:tgtEl>
                                        <p:attrNameLst>
                                          <p:attrName>style.visibility</p:attrName>
                                        </p:attrNameLst>
                                      </p:cBhvr>
                                      <p:to>
                                        <p:strVal val="visible"/>
                                      </p:to>
                                    </p:set>
                                    <p:animEffect transition="in" filter="fade">
                                      <p:cBhvr>
                                        <p:cTn id="13" dur="500"/>
                                        <p:tgtEl>
                                          <p:spTgt spid="26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4"/>
                                        </p:tgtEl>
                                        <p:attrNameLst>
                                          <p:attrName>style.visibility</p:attrName>
                                        </p:attrNameLst>
                                      </p:cBhvr>
                                      <p:to>
                                        <p:strVal val="visible"/>
                                      </p:to>
                                    </p:set>
                                    <p:animEffect transition="in" filter="fade">
                                      <p:cBhvr>
                                        <p:cTn id="23" dur="500"/>
                                        <p:tgtEl>
                                          <p:spTgt spid="124"/>
                                        </p:tgtEl>
                                      </p:cBhvr>
                                    </p:animEffect>
                                  </p:childTnLst>
                                </p:cTn>
                              </p:par>
                              <p:par>
                                <p:cTn id="24" presetID="10" presetClass="entr" presetSubtype="0" fill="hold" nodeType="withEffect">
                                  <p:stCondLst>
                                    <p:cond delay="0"/>
                                  </p:stCondLst>
                                  <p:childTnLst>
                                    <p:set>
                                      <p:cBhvr>
                                        <p:cTn id="25" dur="1" fill="hold">
                                          <p:stCondLst>
                                            <p:cond delay="0"/>
                                          </p:stCondLst>
                                        </p:cTn>
                                        <p:tgtEl>
                                          <p:spTgt spid="114"/>
                                        </p:tgtEl>
                                        <p:attrNameLst>
                                          <p:attrName>style.visibility</p:attrName>
                                        </p:attrNameLst>
                                      </p:cBhvr>
                                      <p:to>
                                        <p:strVal val="visible"/>
                                      </p:to>
                                    </p:set>
                                    <p:animEffect transition="in" filter="fade">
                                      <p:cBhvr>
                                        <p:cTn id="26" dur="5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 grpId="0" animBg="1"/>
      <p:bldP spid="263"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544" y="290500"/>
            <a:ext cx="7772400" cy="792162"/>
          </a:xfrm>
        </p:spPr>
        <p:txBody>
          <a:bodyPr/>
          <a:lstStyle/>
          <a:p>
            <a:r>
              <a:rPr lang="en-US" dirty="0" smtClean="0">
                <a:latin typeface="Georgia" panose="02040502050405020303" pitchFamily="18" charset="0"/>
              </a:rPr>
              <a:t>Request-Level Interference</a:t>
            </a:r>
            <a:endParaRPr lang="en-US" dirty="0">
              <a:latin typeface="Georgia" panose="02040502050405020303" pitchFamily="18" charset="0"/>
            </a:endParaRPr>
          </a:p>
        </p:txBody>
      </p:sp>
      <p:sp>
        <p:nvSpPr>
          <p:cNvPr id="3" name="Slide Number Placeholder 2"/>
          <p:cNvSpPr>
            <a:spLocks noGrp="1"/>
          </p:cNvSpPr>
          <p:nvPr>
            <p:ph type="sldNum" sz="quarter" idx="12"/>
          </p:nvPr>
        </p:nvSpPr>
        <p:spPr>
          <a:xfrm>
            <a:off x="8686800" y="6400800"/>
            <a:ext cx="457200" cy="457200"/>
          </a:xfrm>
        </p:spPr>
        <p:txBody>
          <a:bodyPr/>
          <a:lstStyle/>
          <a:p>
            <a:r>
              <a:rPr lang="en-US" dirty="0">
                <a:latin typeface="Georgia" panose="02040502050405020303" pitchFamily="18" charset="0"/>
              </a:rPr>
              <a:t>7</a:t>
            </a:r>
          </a:p>
        </p:txBody>
      </p:sp>
      <p:grpSp>
        <p:nvGrpSpPr>
          <p:cNvPr id="124" name="Group 123"/>
          <p:cNvGrpSpPr/>
          <p:nvPr/>
        </p:nvGrpSpPr>
        <p:grpSpPr>
          <a:xfrm>
            <a:off x="2266933" y="2066932"/>
            <a:ext cx="2492375" cy="0"/>
            <a:chOff x="2266933" y="2066932"/>
            <a:chExt cx="2492375" cy="0"/>
          </a:xfrm>
        </p:grpSpPr>
        <p:cxnSp>
          <p:nvCxnSpPr>
            <p:cNvPr id="255" name="Straight Arrow Connector 254"/>
            <p:cNvCxnSpPr/>
            <p:nvPr/>
          </p:nvCxnSpPr>
          <p:spPr>
            <a:xfrm flipH="1">
              <a:off x="2266933" y="2066932"/>
              <a:ext cx="594330" cy="0"/>
            </a:xfrm>
            <a:prstGeom prst="straightConnector1">
              <a:avLst/>
            </a:prstGeom>
            <a:ln w="50800">
              <a:solidFill>
                <a:srgbClr val="ED7D31"/>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p:nvPr/>
          </p:nvCxnSpPr>
          <p:spPr>
            <a:xfrm flipH="1">
              <a:off x="3000269" y="2066932"/>
              <a:ext cx="982931" cy="0"/>
            </a:xfrm>
            <a:prstGeom prst="straightConnector1">
              <a:avLst/>
            </a:prstGeom>
            <a:ln w="50800">
              <a:solidFill>
                <a:srgbClr val="ED7D31"/>
              </a:solidFill>
              <a:prstDash val="dash"/>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p:nvPr/>
          </p:nvCxnSpPr>
          <p:spPr>
            <a:xfrm>
              <a:off x="4164978" y="2066932"/>
              <a:ext cx="594330" cy="0"/>
            </a:xfrm>
            <a:prstGeom prst="straightConnector1">
              <a:avLst/>
            </a:prstGeom>
            <a:ln w="50800">
              <a:solidFill>
                <a:srgbClr val="ED7D31"/>
              </a:solidFill>
              <a:tailEnd type="triangle" w="med" len="med"/>
            </a:ln>
          </p:spPr>
          <p:style>
            <a:lnRef idx="1">
              <a:schemeClr val="accent1"/>
            </a:lnRef>
            <a:fillRef idx="0">
              <a:schemeClr val="accent1"/>
            </a:fillRef>
            <a:effectRef idx="0">
              <a:schemeClr val="accent1"/>
            </a:effectRef>
            <a:fontRef idx="minor">
              <a:schemeClr val="tx1"/>
            </a:fontRef>
          </p:style>
        </p:cxnSp>
      </p:grpSp>
      <p:sp>
        <p:nvSpPr>
          <p:cNvPr id="262" name="Rectangle 6"/>
          <p:cNvSpPr>
            <a:spLocks noChangeArrowheads="1"/>
          </p:cNvSpPr>
          <p:nvPr/>
        </p:nvSpPr>
        <p:spPr bwMode="auto">
          <a:xfrm>
            <a:off x="782618" y="1611490"/>
            <a:ext cx="1141418" cy="205198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S</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263" name="Rectangle 96"/>
          <p:cNvSpPr>
            <a:spLocks noChangeArrowheads="1"/>
          </p:cNvSpPr>
          <p:nvPr/>
        </p:nvSpPr>
        <p:spPr bwMode="auto">
          <a:xfrm>
            <a:off x="5147130" y="1600200"/>
            <a:ext cx="3564577" cy="2063276"/>
          </a:xfrm>
          <a:prstGeom prst="rect">
            <a:avLst/>
          </a:prstGeom>
          <a:noFill/>
          <a:ln w="25400">
            <a:solidFill>
              <a:srgbClr val="2F549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27432" tIns="27432" rIns="27432" bIns="2743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2F5496"/>
                </a:solidFill>
                <a:effectLst/>
                <a:latin typeface="Georgia" panose="02040502050405020303" pitchFamily="18" charset="0"/>
                <a:ea typeface="DengXian" charset="-122"/>
                <a:cs typeface="Arial" panose="020B0604020202020204" pitchFamily="34" charset="0"/>
              </a:rPr>
              <a:t>Node D</a:t>
            </a:r>
            <a:endParaRPr kumimoji="0" lang="en-US" altLang="en-US" sz="2000" b="0" i="0" u="none" strike="noStrike" cap="none" normalizeH="0" baseline="0" dirty="0" smtClean="0">
              <a:ln>
                <a:noFill/>
              </a:ln>
              <a:solidFill>
                <a:schemeClr val="tx1"/>
              </a:solidFill>
              <a:effectLst/>
              <a:latin typeface="Georgia" panose="02040502050405020303" pitchFamily="18" charset="0"/>
            </a:endParaRPr>
          </a:p>
        </p:txBody>
      </p:sp>
      <p:sp>
        <p:nvSpPr>
          <p:cNvPr id="264" name="Rectangle 100"/>
          <p:cNvSpPr>
            <a:spLocks noChangeArrowheads="1"/>
          </p:cNvSpPr>
          <p:nvPr/>
        </p:nvSpPr>
        <p:spPr bwMode="auto">
          <a:xfrm>
            <a:off x="5415992" y="2279624"/>
            <a:ext cx="1456283" cy="890915"/>
          </a:xfrm>
          <a:prstGeom prst="rect">
            <a:avLst/>
          </a:prstGeom>
          <a:solidFill>
            <a:srgbClr val="E2EFD9"/>
          </a:solidFill>
          <a:ln w="19050">
            <a:solidFill>
              <a:srgbClr val="538135"/>
            </a:solidFill>
            <a:miter lim="800000"/>
            <a:headEnd/>
            <a:tailEnd/>
          </a:ln>
        </p:spPr>
        <p:txBody>
          <a:bodyPr vert="horz" wrap="square" lIns="27432" tIns="27432" rIns="27432" bIns="27432"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538135"/>
                </a:solidFill>
                <a:effectLst/>
                <a:latin typeface="Arial" panose="020B0604020202020204" pitchFamily="34" charset="0"/>
                <a:ea typeface="DengXian" charset="-122"/>
                <a:cs typeface="Arial" panose="020B0604020202020204" pitchFamily="34" charset="0"/>
              </a:rPr>
              <a:t>NI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5" name="Rounded Rectangle 106"/>
          <p:cNvSpPr>
            <a:spLocks noChangeArrowheads="1"/>
          </p:cNvSpPr>
          <p:nvPr/>
        </p:nvSpPr>
        <p:spPr bwMode="auto">
          <a:xfrm>
            <a:off x="7129808" y="2286142"/>
            <a:ext cx="1234566" cy="878562"/>
          </a:xfrm>
          <a:prstGeom prst="roundRect">
            <a:avLst>
              <a:gd name="adj" fmla="val 0"/>
            </a:avLst>
          </a:prstGeom>
          <a:solidFill>
            <a:srgbClr val="D5DCE4"/>
          </a:solidFill>
          <a:ln w="19050">
            <a:solidFill>
              <a:srgbClr val="323E4F"/>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rgbClr val="44546A"/>
                </a:solidFill>
                <a:effectLst/>
                <a:latin typeface="Arial" panose="020B0604020202020204" pitchFamily="34" charset="0"/>
                <a:ea typeface="Calibri" panose="020F0502020204030204" pitchFamily="34" charset="0"/>
                <a:cs typeface="Arial" panose="020B0604020202020204" pitchFamily="34" charset="0"/>
              </a:rPr>
              <a:t>LLC Slice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6" name="Rectangle 113"/>
          <p:cNvSpPr>
            <a:spLocks noChangeArrowheads="1"/>
          </p:cNvSpPr>
          <p:nvPr/>
        </p:nvSpPr>
        <p:spPr bwMode="auto">
          <a:xfrm>
            <a:off x="5582778" y="2531944"/>
            <a:ext cx="117959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27432" tIns="27432" rIns="27432" bIns="2743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smtClean="0">
                <a:ln>
                  <a:noFill/>
                </a:ln>
                <a:solidFill>
                  <a:srgbClr val="0000FF"/>
                </a:solidFill>
                <a:effectLst/>
                <a:latin typeface="Arial" panose="020B0604020202020204" pitchFamily="34" charset="0"/>
                <a:ea typeface="DengXian" charset="-122"/>
                <a:cs typeface="Arial" panose="020B0604020202020204" pitchFamily="34" charset="0"/>
              </a:rPr>
              <a:t>Inheritance Table</a:t>
            </a:r>
            <a:endParaRPr kumimoji="0" lang="en-US" altLang="en-US" sz="1400" b="1" i="0" u="none" strike="noStrike" cap="none" normalizeH="0" baseline="0" dirty="0" smtClean="0">
              <a:ln>
                <a:noFill/>
              </a:ln>
              <a:solidFill>
                <a:srgbClr val="0000FF"/>
              </a:solidFill>
              <a:effectLst/>
              <a:latin typeface="Times New Roman" panose="02020603050405020304" pitchFamily="18" charset="0"/>
              <a:ea typeface="DengXian"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rgbClr val="0000FF"/>
              </a:solidFill>
              <a:effectLst/>
              <a:latin typeface="Arial" panose="020B0604020202020204" pitchFamily="34" charset="0"/>
            </a:endParaRPr>
          </a:p>
        </p:txBody>
      </p:sp>
      <p:grpSp>
        <p:nvGrpSpPr>
          <p:cNvPr id="122" name="Group 121"/>
          <p:cNvGrpSpPr/>
          <p:nvPr/>
        </p:nvGrpSpPr>
        <p:grpSpPr>
          <a:xfrm>
            <a:off x="6481783" y="1829959"/>
            <a:ext cx="2646363" cy="336550"/>
            <a:chOff x="5974771" y="1781942"/>
            <a:chExt cx="2646363" cy="336550"/>
          </a:xfrm>
        </p:grpSpPr>
        <p:sp>
          <p:nvSpPr>
            <p:cNvPr id="268" name="Oval 267"/>
            <p:cNvSpPr/>
            <p:nvPr/>
          </p:nvSpPr>
          <p:spPr>
            <a:xfrm>
              <a:off x="5974771" y="1842441"/>
              <a:ext cx="182787"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US" sz="1100">
                <a:effectLst/>
                <a:ea typeface="Calibri" panose="020F0502020204030204" pitchFamily="34" charset="0"/>
                <a:cs typeface="Times New Roman" panose="02020603050405020304" pitchFamily="18" charset="0"/>
              </a:endParaRPr>
            </a:p>
          </p:txBody>
        </p:sp>
        <p:sp>
          <p:nvSpPr>
            <p:cNvPr id="269" name="Rectangle 268"/>
            <p:cNvSpPr/>
            <p:nvPr/>
          </p:nvSpPr>
          <p:spPr>
            <a:xfrm>
              <a:off x="6190322" y="1781942"/>
              <a:ext cx="2430812"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Register request packet info in</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inheritance table (</a:t>
              </a:r>
              <a:r>
                <a:rPr lang="en-US" sz="11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Δ</a:t>
              </a:r>
              <a:r>
                <a:rPr lang="en-US" sz="1100" i="1"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a:t>
              </a:r>
              <a:r>
                <a:rPr lang="en-US" sz="1100" i="1" baseline="-250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packet</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 5)</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121" name="Group 120"/>
          <p:cNvGrpSpPr/>
          <p:nvPr/>
        </p:nvGrpSpPr>
        <p:grpSpPr>
          <a:xfrm>
            <a:off x="6621541" y="3298715"/>
            <a:ext cx="2113056" cy="334963"/>
            <a:chOff x="6114104" y="3328513"/>
            <a:chExt cx="1820863" cy="334963"/>
          </a:xfrm>
        </p:grpSpPr>
        <p:sp>
          <p:nvSpPr>
            <p:cNvPr id="271" name="Oval 270"/>
            <p:cNvSpPr/>
            <p:nvPr/>
          </p:nvSpPr>
          <p:spPr>
            <a:xfrm>
              <a:off x="6114104" y="3388727"/>
              <a:ext cx="182914" cy="1823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1100">
                <a:effectLst/>
                <a:ea typeface="Calibri" panose="020F0502020204030204" pitchFamily="34" charset="0"/>
                <a:cs typeface="Times New Roman" panose="02020603050405020304" pitchFamily="18" charset="0"/>
              </a:endParaRPr>
            </a:p>
          </p:txBody>
        </p:sp>
        <p:sp>
          <p:nvSpPr>
            <p:cNvPr id="272" name="Rectangle 271"/>
            <p:cNvSpPr/>
            <p:nvPr/>
          </p:nvSpPr>
          <p:spPr>
            <a:xfrm>
              <a:off x="6329773" y="3328513"/>
              <a:ext cx="1605194" cy="33496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Generate response packet,</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inheriting </a:t>
              </a:r>
              <a:r>
                <a:rPr lang="en-US" sz="1100" i="1"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Δt</a:t>
              </a:r>
              <a:r>
                <a:rPr lang="en-US" sz="1100" i="1" baseline="-250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packet</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from table</a:t>
              </a:r>
              <a:endParaRPr lang="en-US" sz="1100" i="1"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273" name="Arc 272"/>
          <p:cNvSpPr/>
          <p:nvPr/>
        </p:nvSpPr>
        <p:spPr>
          <a:xfrm>
            <a:off x="5725538" y="2002179"/>
            <a:ext cx="405973" cy="1333114"/>
          </a:xfrm>
          <a:prstGeom prst="arc">
            <a:avLst>
              <a:gd name="adj1" fmla="val 15909185"/>
              <a:gd name="adj2" fmla="val 18503336"/>
            </a:avLst>
          </a:prstGeom>
          <a:ln w="22225">
            <a:solidFill>
              <a:srgbClr val="ED7D31"/>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16" name="Group 115"/>
          <p:cNvGrpSpPr/>
          <p:nvPr/>
        </p:nvGrpSpPr>
        <p:grpSpPr>
          <a:xfrm>
            <a:off x="7420089" y="2597964"/>
            <a:ext cx="681038" cy="336550"/>
            <a:chOff x="7378700" y="2483797"/>
            <a:chExt cx="681038" cy="336550"/>
          </a:xfrm>
        </p:grpSpPr>
        <p:sp>
          <p:nvSpPr>
            <p:cNvPr id="275" name="Oval 274"/>
            <p:cNvSpPr/>
            <p:nvPr/>
          </p:nvSpPr>
          <p:spPr>
            <a:xfrm>
              <a:off x="7378700" y="2544296"/>
              <a:ext cx="182760" cy="183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US" sz="1100">
                <a:effectLst/>
                <a:ea typeface="Calibri" panose="020F0502020204030204" pitchFamily="34" charset="0"/>
                <a:cs typeface="Times New Roman" panose="02020603050405020304" pitchFamily="18" charset="0"/>
              </a:endParaRPr>
            </a:p>
          </p:txBody>
        </p:sp>
        <p:sp>
          <p:nvSpPr>
            <p:cNvPr id="276" name="Rectangle 275"/>
            <p:cNvSpPr/>
            <p:nvPr/>
          </p:nvSpPr>
          <p:spPr>
            <a:xfrm>
              <a:off x="7594219" y="2483797"/>
              <a:ext cx="465519" cy="33655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Cache</a:t>
              </a:r>
              <a:b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b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access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grpSp>
      <p:grpSp>
        <p:nvGrpSpPr>
          <p:cNvPr id="114" name="Group 113"/>
          <p:cNvGrpSpPr/>
          <p:nvPr/>
        </p:nvGrpSpPr>
        <p:grpSpPr>
          <a:xfrm>
            <a:off x="2069575" y="1600200"/>
            <a:ext cx="2944999" cy="459518"/>
            <a:chOff x="2069575" y="1600200"/>
            <a:chExt cx="2944999" cy="459518"/>
          </a:xfrm>
        </p:grpSpPr>
        <p:sp>
          <p:nvSpPr>
            <p:cNvPr id="279" name="Oval 278"/>
            <p:cNvSpPr/>
            <p:nvPr/>
          </p:nvSpPr>
          <p:spPr>
            <a:xfrm>
              <a:off x="2069575" y="1651459"/>
              <a:ext cx="197358" cy="19098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0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280" name="Rectangle 279"/>
            <p:cNvSpPr/>
            <p:nvPr/>
          </p:nvSpPr>
          <p:spPr>
            <a:xfrm>
              <a:off x="2354777" y="1600200"/>
              <a:ext cx="2659797" cy="45951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i="1" dirty="0">
                  <a:solidFill>
                    <a:srgbClr val="ED7D31"/>
                  </a:solidFill>
                  <a:effectLst/>
                  <a:latin typeface="Georgia" panose="02040502050405020303" pitchFamily="18" charset="0"/>
                  <a:ea typeface="Calibri" panose="020F0502020204030204" pitchFamily="34" charset="0"/>
                  <a:cs typeface="Times New Roman" panose="02020603050405020304" pitchFamily="18" charset="0"/>
                </a:rPr>
                <a:t>Request packet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delayed by 5 </a:t>
              </a:r>
              <a:r>
                <a:rPr lang="en-US" sz="1100" i="1" dirty="0" smtClean="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cycles due </a:t>
              </a:r>
              <a:r>
                <a:rPr lang="en-US" sz="1100"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to inter-application interference</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p:txBody>
        </p:sp>
      </p:grpSp>
      <p:sp>
        <p:nvSpPr>
          <p:cNvPr id="285" name="Arc 284"/>
          <p:cNvSpPr/>
          <p:nvPr/>
        </p:nvSpPr>
        <p:spPr>
          <a:xfrm>
            <a:off x="5981270" y="2106934"/>
            <a:ext cx="1352550" cy="1228359"/>
          </a:xfrm>
          <a:prstGeom prst="arc">
            <a:avLst>
              <a:gd name="adj1" fmla="val 2063539"/>
              <a:gd name="adj2" fmla="val 8197173"/>
            </a:avLst>
          </a:prstGeom>
          <a:ln w="22225">
            <a:solidFill>
              <a:srgbClr val="70AD47"/>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7" name="Rectangle 329"/>
          <p:cNvSpPr>
            <a:spLocks noChangeArrowheads="1"/>
          </p:cNvSpPr>
          <p:nvPr/>
        </p:nvSpPr>
        <p:spPr bwMode="auto">
          <a:xfrm>
            <a:off x="1143000" y="1672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4" name="Table 253"/>
          <p:cNvGraphicFramePr>
            <a:graphicFrameLocks noGrp="1"/>
          </p:cNvGraphicFramePr>
          <p:nvPr>
            <p:extLst>
              <p:ext uri="{D42A27DB-BD31-4B8C-83A1-F6EECF244321}">
                <p14:modId xmlns:p14="http://schemas.microsoft.com/office/powerpoint/2010/main" val="3274519903"/>
              </p:ext>
            </p:extLst>
          </p:nvPr>
        </p:nvGraphicFramePr>
        <p:xfrm>
          <a:off x="5505225" y="2776780"/>
          <a:ext cx="1289098" cy="315468"/>
        </p:xfrm>
        <a:graphic>
          <a:graphicData uri="http://schemas.openxmlformats.org/drawingml/2006/table">
            <a:tbl>
              <a:tblPr firstRow="1" firstCol="1" bandRow="1"/>
              <a:tblGrid>
                <a:gridCol w="394718"/>
                <a:gridCol w="472591"/>
                <a:gridCol w="421789"/>
              </a:tblGrid>
              <a:tr h="0">
                <a:tc>
                  <a:txBody>
                    <a:bodyPr/>
                    <a:lstStyle/>
                    <a:p>
                      <a:pPr marL="0" marR="0" algn="ctr">
                        <a:lnSpc>
                          <a:spcPct val="107000"/>
                        </a:lnSpc>
                        <a:spcBef>
                          <a:spcPts val="0"/>
                        </a:spcBef>
                        <a:spcAft>
                          <a:spcPts val="0"/>
                        </a:spcAft>
                      </a:pP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reqID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mshrID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Δ</a:t>
                      </a:r>
                      <a:r>
                        <a:rPr lang="en-US" sz="10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t>
                      </a:r>
                      <a:r>
                        <a:rPr lang="en-US" sz="1000" i="1" baseline="-25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packet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400"/>
                        </a:lnSpc>
                        <a:spcBef>
                          <a:spcPts val="0"/>
                        </a:spcBef>
                        <a:spcAft>
                          <a:spcPts val="0"/>
                        </a:spcAft>
                      </a:pPr>
                      <a:r>
                        <a:rPr lang="en-US" sz="9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sp>
        <p:nvSpPr>
          <p:cNvPr id="289" name="Arc 288"/>
          <p:cNvSpPr/>
          <p:nvPr/>
        </p:nvSpPr>
        <p:spPr>
          <a:xfrm rot="12955081">
            <a:off x="5581462" y="2468228"/>
            <a:ext cx="1767980" cy="1387726"/>
          </a:xfrm>
          <a:prstGeom prst="arc">
            <a:avLst>
              <a:gd name="adj1" fmla="val 2063539"/>
              <a:gd name="adj2" fmla="val 7453100"/>
            </a:avLst>
          </a:prstGeom>
          <a:ln w="22225">
            <a:solidFill>
              <a:srgbClr val="ED7D31"/>
            </a:solidFill>
            <a:tailEnd type="triangle" w="lg" len="lg"/>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 name="Group 4"/>
          <p:cNvGrpSpPr/>
          <p:nvPr/>
        </p:nvGrpSpPr>
        <p:grpSpPr>
          <a:xfrm>
            <a:off x="1078597" y="1956317"/>
            <a:ext cx="701794" cy="221230"/>
            <a:chOff x="2056169" y="2243914"/>
            <a:chExt cx="701794" cy="221230"/>
          </a:xfrm>
        </p:grpSpPr>
        <p:sp>
          <p:nvSpPr>
            <p:cNvPr id="4" name="Rectangle 3"/>
            <p:cNvSpPr/>
            <p:nvPr/>
          </p:nvSpPr>
          <p:spPr>
            <a:xfrm>
              <a:off x="2056169" y="2243914"/>
              <a:ext cx="268649" cy="221229"/>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0</a:t>
              </a:r>
              <a:endParaRPr lang="en-US" dirty="0">
                <a:solidFill>
                  <a:srgbClr val="FF0000"/>
                </a:solidFill>
              </a:endParaRPr>
            </a:p>
          </p:txBody>
        </p:sp>
      </p:grpSp>
      <p:sp>
        <p:nvSpPr>
          <p:cNvPr id="51" name="TextBox 50"/>
          <p:cNvSpPr txBox="1"/>
          <p:nvPr/>
        </p:nvSpPr>
        <p:spPr>
          <a:xfrm>
            <a:off x="602094" y="4103010"/>
            <a:ext cx="7880507" cy="923330"/>
          </a:xfrm>
          <a:prstGeom prst="rect">
            <a:avLst/>
          </a:prstGeom>
          <a:noFill/>
          <a:ln>
            <a:solidFill>
              <a:schemeClr val="bg1"/>
            </a:solidFill>
          </a:ln>
        </p:spPr>
        <p:txBody>
          <a:bodyPr wrap="square" lIns="0" tIns="0" rIns="0" bIns="0" rtlCol="0">
            <a:spAutoFit/>
          </a:bodyPr>
          <a:lstStyle/>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Leverage </a:t>
            </a:r>
            <a:r>
              <a:rPr lang="en-US" sz="2000" b="1" dirty="0">
                <a:solidFill>
                  <a:srgbClr val="008000"/>
                </a:solidFill>
                <a:latin typeface="Georgia" panose="02040502050405020303" pitchFamily="18" charset="0"/>
                <a:cs typeface="Times New Roman" panose="02020603050405020304" pitchFamily="18" charset="0"/>
              </a:rPr>
              <a:t>closed-loop </a:t>
            </a:r>
            <a:r>
              <a:rPr lang="en-US" sz="2000" dirty="0">
                <a:latin typeface="Georgia" panose="02040502050405020303" pitchFamily="18" charset="0"/>
                <a:cs typeface="Times New Roman" panose="02020603050405020304" pitchFamily="18" charset="0"/>
              </a:rPr>
              <a:t>packet behavior to accumulate ∆</a:t>
            </a:r>
            <a:r>
              <a:rPr lang="en-US" sz="2000" i="1" dirty="0" err="1">
                <a:latin typeface="Georgia" panose="02040502050405020303" pitchFamily="18" charset="0"/>
                <a:cs typeface="Times New Roman" panose="02020603050405020304" pitchFamily="18" charset="0"/>
              </a:rPr>
              <a:t>t</a:t>
            </a:r>
            <a:r>
              <a:rPr lang="en-US" sz="2000" i="1" baseline="-25000" dirty="0" err="1">
                <a:latin typeface="Georgia" panose="02040502050405020303" pitchFamily="18" charset="0"/>
                <a:cs typeface="Times New Roman" panose="02020603050405020304" pitchFamily="18" charset="0"/>
              </a:rPr>
              <a:t>packet</a:t>
            </a:r>
            <a:endParaRPr lang="en-US" sz="2000" dirty="0">
              <a:latin typeface="Georgia" panose="02040502050405020303" pitchFamily="18" charset="0"/>
              <a:cs typeface="Times New Roman" panose="02020603050405020304" pitchFamily="18" charset="0"/>
            </a:endParaRPr>
          </a:p>
          <a:p>
            <a:pPr marL="342900" indent="-342900">
              <a:lnSpc>
                <a:spcPct val="150000"/>
              </a:lnSpc>
              <a:buClr>
                <a:srgbClr val="CC9900"/>
              </a:buClr>
              <a:buSzPct val="65000"/>
              <a:buFont typeface="Wingdings" panose="05000000000000000000" pitchFamily="2" charset="2"/>
              <a:buChar char=""/>
            </a:pPr>
            <a:r>
              <a:rPr lang="en-US" sz="2000" dirty="0">
                <a:latin typeface="Georgia" panose="02040502050405020303" pitchFamily="18" charset="0"/>
                <a:cs typeface="Times New Roman" panose="02020603050405020304" pitchFamily="18" charset="0"/>
              </a:rPr>
              <a:t>Inheritance </a:t>
            </a:r>
            <a:r>
              <a:rPr lang="en-US" sz="2000" dirty="0" smtClean="0">
                <a:latin typeface="Georgia" panose="02040502050405020303" pitchFamily="18" charset="0"/>
                <a:cs typeface="Times New Roman" panose="02020603050405020304" pitchFamily="18" charset="0"/>
              </a:rPr>
              <a:t>Table: </a:t>
            </a:r>
            <a:r>
              <a:rPr lang="en-US" sz="2000" b="1" dirty="0">
                <a:solidFill>
                  <a:srgbClr val="0000FF"/>
                </a:solidFill>
                <a:latin typeface="Georgia" panose="02040502050405020303" pitchFamily="18" charset="0"/>
                <a:cs typeface="Times New Roman" panose="02020603050405020304" pitchFamily="18" charset="0"/>
              </a:rPr>
              <a:t>lump sum of ∆</a:t>
            </a:r>
            <a:r>
              <a:rPr lang="en-US" sz="2000" b="1" i="1" dirty="0" err="1">
                <a:solidFill>
                  <a:srgbClr val="0000FF"/>
                </a:solidFill>
                <a:latin typeface="Georgia" panose="02040502050405020303" pitchFamily="18" charset="0"/>
                <a:cs typeface="Times New Roman" panose="02020603050405020304" pitchFamily="18" charset="0"/>
              </a:rPr>
              <a:t>t</a:t>
            </a:r>
            <a:r>
              <a:rPr lang="en-US" sz="2000" b="1" i="1" baseline="-25000" dirty="0" err="1">
                <a:solidFill>
                  <a:srgbClr val="0000FF"/>
                </a:solidFill>
                <a:latin typeface="Georgia" panose="02040502050405020303" pitchFamily="18" charset="0"/>
                <a:cs typeface="Times New Roman" panose="02020603050405020304" pitchFamily="18" charset="0"/>
              </a:rPr>
              <a:t>packet</a:t>
            </a:r>
            <a:r>
              <a:rPr lang="en-US" sz="2000" b="1" i="1" baseline="-25000" dirty="0">
                <a:solidFill>
                  <a:srgbClr val="0000FF"/>
                </a:solidFill>
                <a:latin typeface="Georgia" panose="02040502050405020303" pitchFamily="18" charset="0"/>
                <a:cs typeface="Times New Roman" panose="02020603050405020304" pitchFamily="18" charset="0"/>
              </a:rPr>
              <a:t> </a:t>
            </a:r>
            <a:r>
              <a:rPr lang="en-US" sz="2000" dirty="0">
                <a:latin typeface="Georgia" panose="02040502050405020303" pitchFamily="18" charset="0"/>
                <a:cs typeface="Times New Roman" panose="02020603050405020304" pitchFamily="18" charset="0"/>
              </a:rPr>
              <a:t>for associated packets</a:t>
            </a:r>
          </a:p>
        </p:txBody>
      </p:sp>
      <p:grpSp>
        <p:nvGrpSpPr>
          <p:cNvPr id="41" name="Group 40"/>
          <p:cNvGrpSpPr/>
          <p:nvPr/>
        </p:nvGrpSpPr>
        <p:grpSpPr>
          <a:xfrm>
            <a:off x="5157534" y="1947954"/>
            <a:ext cx="701794" cy="221230"/>
            <a:chOff x="2056169" y="2243914"/>
            <a:chExt cx="701794" cy="221230"/>
          </a:xfrm>
        </p:grpSpPr>
        <p:sp>
          <p:nvSpPr>
            <p:cNvPr id="43" name="Rectangle 42"/>
            <p:cNvSpPr/>
            <p:nvPr/>
          </p:nvSpPr>
          <p:spPr>
            <a:xfrm>
              <a:off x="2056169" y="2243914"/>
              <a:ext cx="268649" cy="221229"/>
            </a:xfrm>
            <a:prstGeom prst="rect">
              <a:avLst/>
            </a:prstGeom>
            <a:solidFill>
              <a:srgbClr val="ED7D3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5</a:t>
              </a:r>
              <a:endParaRPr lang="en-US" dirty="0">
                <a:solidFill>
                  <a:srgbClr val="FF0000"/>
                </a:solidFill>
              </a:endParaRPr>
            </a:p>
          </p:txBody>
        </p:sp>
      </p:grpSp>
      <p:grpSp>
        <p:nvGrpSpPr>
          <p:cNvPr id="63" name="Group 62"/>
          <p:cNvGrpSpPr/>
          <p:nvPr/>
        </p:nvGrpSpPr>
        <p:grpSpPr>
          <a:xfrm>
            <a:off x="5549846" y="3348258"/>
            <a:ext cx="701793" cy="221230"/>
            <a:chOff x="2056170" y="2243914"/>
            <a:chExt cx="701793" cy="221230"/>
          </a:xfrm>
        </p:grpSpPr>
        <p:sp>
          <p:nvSpPr>
            <p:cNvPr id="64" name="Rectangle 63"/>
            <p:cNvSpPr/>
            <p:nvPr/>
          </p:nvSpPr>
          <p:spPr>
            <a:xfrm>
              <a:off x="2056170" y="2243915"/>
              <a:ext cx="263485" cy="218298"/>
            </a:xfrm>
            <a:prstGeom prst="rect">
              <a:avLst/>
            </a:prstGeom>
            <a:solidFill>
              <a:srgbClr val="70AD4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2324818" y="2243914"/>
              <a:ext cx="433145" cy="2212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5</a:t>
              </a:r>
              <a:endParaRPr lang="en-US" dirty="0">
                <a:solidFill>
                  <a:srgbClr val="FF0000"/>
                </a:solidFill>
              </a:endParaRPr>
            </a:p>
          </p:txBody>
        </p:sp>
      </p:grpSp>
    </p:spTree>
    <p:custDataLst>
      <p:tags r:id="rId1"/>
    </p:custDataLst>
    <p:extLst>
      <p:ext uri="{BB962C8B-B14F-4D97-AF65-F5344CB8AC3E}">
        <p14:creationId xmlns:p14="http://schemas.microsoft.com/office/powerpoint/2010/main" val="2986503340"/>
      </p:ext>
    </p:extLst>
  </p:cSld>
  <p:clrMapOvr>
    <a:masterClrMapping/>
  </p:clrMapOvr>
  <mc:AlternateContent xmlns:mc="http://schemas.openxmlformats.org/markup-compatibility/2006" xmlns:p14="http://schemas.microsoft.com/office/powerpoint/2010/main">
    <mc:Choice Requires="p14">
      <p:transition spd="slow" p14:dur="2000" advTm="32919"/>
    </mc:Choice>
    <mc:Fallback xmlns="">
      <p:transition spd="slow" advTm="329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7556E-17 1.11111E-6 L 0.44583 -0.00116 " pathEditMode="relative" rAng="0" ptsTypes="AA">
                                      <p:cBhvr>
                                        <p:cTn id="6" dur="2000" fill="hold"/>
                                        <p:tgtEl>
                                          <p:spTgt spid="5"/>
                                        </p:tgtEl>
                                        <p:attrNameLst>
                                          <p:attrName>ppt_x</p:attrName>
                                          <p:attrName>ppt_y</p:attrName>
                                        </p:attrNameLst>
                                      </p:cBhvr>
                                      <p:rCtr x="22292" y="-69"/>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73"/>
                                        </p:tgtEl>
                                        <p:attrNameLst>
                                          <p:attrName>style.visibility</p:attrName>
                                        </p:attrNameLst>
                                      </p:cBhvr>
                                      <p:to>
                                        <p:strVal val="visible"/>
                                      </p:to>
                                    </p:set>
                                    <p:animEffect transition="in" filter="fade">
                                      <p:cBhvr>
                                        <p:cTn id="15" dur="500"/>
                                        <p:tgtEl>
                                          <p:spTgt spid="273"/>
                                        </p:tgtEl>
                                      </p:cBhvr>
                                    </p:animEffect>
                                  </p:childTnLst>
                                </p:cTn>
                              </p:par>
                              <p:par>
                                <p:cTn id="16" presetID="10" presetClass="entr" presetSubtype="0" fill="hold" nodeType="withEffect">
                                  <p:stCondLst>
                                    <p:cond delay="0"/>
                                  </p:stCondLst>
                                  <p:childTnLst>
                                    <p:set>
                                      <p:cBhvr>
                                        <p:cTn id="17" dur="1" fill="hold">
                                          <p:stCondLst>
                                            <p:cond delay="0"/>
                                          </p:stCondLst>
                                        </p:cTn>
                                        <p:tgtEl>
                                          <p:spTgt spid="122"/>
                                        </p:tgtEl>
                                        <p:attrNameLst>
                                          <p:attrName>style.visibility</p:attrName>
                                        </p:attrNameLst>
                                      </p:cBhvr>
                                      <p:to>
                                        <p:strVal val="visible"/>
                                      </p:to>
                                    </p:set>
                                    <p:animEffect transition="in" filter="fade">
                                      <p:cBhvr>
                                        <p:cTn id="18" dur="500"/>
                                        <p:tgtEl>
                                          <p:spTgt spid="12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66"/>
                                        </p:tgtEl>
                                        <p:attrNameLst>
                                          <p:attrName>style.visibility</p:attrName>
                                        </p:attrNameLst>
                                      </p:cBhvr>
                                      <p:to>
                                        <p:strVal val="visible"/>
                                      </p:to>
                                    </p:set>
                                    <p:animEffect transition="in" filter="fade">
                                      <p:cBhvr>
                                        <p:cTn id="21" dur="500"/>
                                        <p:tgtEl>
                                          <p:spTgt spid="266"/>
                                        </p:tgtEl>
                                      </p:cBhvr>
                                    </p:animEffect>
                                  </p:childTnLst>
                                </p:cTn>
                              </p:par>
                              <p:par>
                                <p:cTn id="22" presetID="10" presetClass="entr" presetSubtype="0" fill="hold" nodeType="withEffect">
                                  <p:stCondLst>
                                    <p:cond delay="0"/>
                                  </p:stCondLst>
                                  <p:childTnLst>
                                    <p:set>
                                      <p:cBhvr>
                                        <p:cTn id="23" dur="1" fill="hold">
                                          <p:stCondLst>
                                            <p:cond delay="0"/>
                                          </p:stCondLst>
                                        </p:cTn>
                                        <p:tgtEl>
                                          <p:spTgt spid="254"/>
                                        </p:tgtEl>
                                        <p:attrNameLst>
                                          <p:attrName>style.visibility</p:attrName>
                                        </p:attrNameLst>
                                      </p:cBhvr>
                                      <p:to>
                                        <p:strVal val="visible"/>
                                      </p:to>
                                    </p:set>
                                    <p:animEffect transition="in" filter="fade">
                                      <p:cBhvr>
                                        <p:cTn id="24" dur="500"/>
                                        <p:tgtEl>
                                          <p:spTgt spid="25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64"/>
                                        </p:tgtEl>
                                        <p:attrNameLst>
                                          <p:attrName>style.visibility</p:attrName>
                                        </p:attrNameLst>
                                      </p:cBhvr>
                                      <p:to>
                                        <p:strVal val="visible"/>
                                      </p:to>
                                    </p:set>
                                    <p:animEffect transition="in" filter="fade">
                                      <p:cBhvr>
                                        <p:cTn id="27" dur="500"/>
                                        <p:tgtEl>
                                          <p:spTgt spid="26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89"/>
                                        </p:tgtEl>
                                        <p:attrNameLst>
                                          <p:attrName>style.visibility</p:attrName>
                                        </p:attrNameLst>
                                      </p:cBhvr>
                                      <p:to>
                                        <p:strVal val="visible"/>
                                      </p:to>
                                    </p:set>
                                    <p:animEffect transition="in" filter="fade">
                                      <p:cBhvr>
                                        <p:cTn id="32" dur="500"/>
                                        <p:tgtEl>
                                          <p:spTgt spid="289"/>
                                        </p:tgtEl>
                                      </p:cBhvr>
                                    </p:animEffect>
                                  </p:childTnLst>
                                </p:cTn>
                              </p:par>
                              <p:par>
                                <p:cTn id="33" presetID="10" presetClass="entr" presetSubtype="0" fill="hold" nodeType="withEffect">
                                  <p:stCondLst>
                                    <p:cond delay="0"/>
                                  </p:stCondLst>
                                  <p:childTnLst>
                                    <p:set>
                                      <p:cBhvr>
                                        <p:cTn id="34" dur="1" fill="hold">
                                          <p:stCondLst>
                                            <p:cond delay="0"/>
                                          </p:stCondLst>
                                        </p:cTn>
                                        <p:tgtEl>
                                          <p:spTgt spid="116"/>
                                        </p:tgtEl>
                                        <p:attrNameLst>
                                          <p:attrName>style.visibility</p:attrName>
                                        </p:attrNameLst>
                                      </p:cBhvr>
                                      <p:to>
                                        <p:strVal val="visible"/>
                                      </p:to>
                                    </p:set>
                                    <p:animEffect transition="in" filter="fade">
                                      <p:cBhvr>
                                        <p:cTn id="35" dur="500"/>
                                        <p:tgtEl>
                                          <p:spTgt spid="11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65"/>
                                        </p:tgtEl>
                                        <p:attrNameLst>
                                          <p:attrName>style.visibility</p:attrName>
                                        </p:attrNameLst>
                                      </p:cBhvr>
                                      <p:to>
                                        <p:strVal val="visible"/>
                                      </p:to>
                                    </p:set>
                                    <p:animEffect transition="in" filter="fade">
                                      <p:cBhvr>
                                        <p:cTn id="38" dur="500"/>
                                        <p:tgtEl>
                                          <p:spTgt spid="26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85"/>
                                        </p:tgtEl>
                                        <p:attrNameLst>
                                          <p:attrName>style.visibility</p:attrName>
                                        </p:attrNameLst>
                                      </p:cBhvr>
                                      <p:to>
                                        <p:strVal val="visible"/>
                                      </p:to>
                                    </p:set>
                                    <p:animEffect transition="in" filter="fade">
                                      <p:cBhvr>
                                        <p:cTn id="43" dur="500"/>
                                        <p:tgtEl>
                                          <p:spTgt spid="285"/>
                                        </p:tgtEl>
                                      </p:cBhvr>
                                    </p:animEffect>
                                  </p:childTnLst>
                                </p:cTn>
                              </p:par>
                              <p:par>
                                <p:cTn id="44" presetID="10" presetClass="entr" presetSubtype="0" fill="hold" nodeType="withEffect">
                                  <p:stCondLst>
                                    <p:cond delay="0"/>
                                  </p:stCondLst>
                                  <p:childTnLst>
                                    <p:set>
                                      <p:cBhvr>
                                        <p:cTn id="45" dur="1" fill="hold">
                                          <p:stCondLst>
                                            <p:cond delay="0"/>
                                          </p:stCondLst>
                                        </p:cTn>
                                        <p:tgtEl>
                                          <p:spTgt spid="121"/>
                                        </p:tgtEl>
                                        <p:attrNameLst>
                                          <p:attrName>style.visibility</p:attrName>
                                        </p:attrNameLst>
                                      </p:cBhvr>
                                      <p:to>
                                        <p:strVal val="visible"/>
                                      </p:to>
                                    </p:set>
                                    <p:animEffect transition="in" filter="fade">
                                      <p:cBhvr>
                                        <p:cTn id="46" dur="500"/>
                                        <p:tgtEl>
                                          <p:spTgt spid="12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 grpId="0" animBg="1"/>
      <p:bldP spid="265" grpId="0" animBg="1"/>
      <p:bldP spid="266" grpId="0"/>
      <p:bldP spid="273" grpId="0" animBg="1"/>
      <p:bldP spid="285" grpId="0" animBg="1"/>
      <p:bldP spid="28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0.8|7.2|12.9|13.3|6.7"/>
</p:tagLst>
</file>

<file path=ppt/tags/tag10.xml><?xml version="1.0" encoding="utf-8"?>
<p:tagLst xmlns:a="http://schemas.openxmlformats.org/drawingml/2006/main" xmlns:r="http://schemas.openxmlformats.org/officeDocument/2006/relationships" xmlns:p="http://schemas.openxmlformats.org/presentationml/2006/main">
  <p:tag name="TIMING" val="|13.6|7"/>
</p:tagLst>
</file>

<file path=ppt/tags/tag11.xml><?xml version="1.0" encoding="utf-8"?>
<p:tagLst xmlns:a="http://schemas.openxmlformats.org/drawingml/2006/main" xmlns:r="http://schemas.openxmlformats.org/officeDocument/2006/relationships" xmlns:p="http://schemas.openxmlformats.org/presentationml/2006/main">
  <p:tag name="TIMING" val="|30.1|8.2|28.4|14.8|4.9|48.9"/>
</p:tagLst>
</file>

<file path=ppt/tags/tag12.xml><?xml version="1.0" encoding="utf-8"?>
<p:tagLst xmlns:a="http://schemas.openxmlformats.org/drawingml/2006/main" xmlns:r="http://schemas.openxmlformats.org/officeDocument/2006/relationships" xmlns:p="http://schemas.openxmlformats.org/presentationml/2006/main">
  <p:tag name="TIMING" val="|1.8|8.6|5.2"/>
</p:tagLst>
</file>

<file path=ppt/tags/tag13.xml><?xml version="1.0" encoding="utf-8"?>
<p:tagLst xmlns:a="http://schemas.openxmlformats.org/drawingml/2006/main" xmlns:r="http://schemas.openxmlformats.org/officeDocument/2006/relationships" xmlns:p="http://schemas.openxmlformats.org/presentationml/2006/main">
  <p:tag name="TIMING" val="|39.1|7.7|32"/>
</p:tagLst>
</file>

<file path=ppt/tags/tag14.xml><?xml version="1.0" encoding="utf-8"?>
<p:tagLst xmlns:a="http://schemas.openxmlformats.org/drawingml/2006/main" xmlns:r="http://schemas.openxmlformats.org/officeDocument/2006/relationships" xmlns:p="http://schemas.openxmlformats.org/presentationml/2006/main">
  <p:tag name="TIMING" val="|19.8|24.9|10.2"/>
</p:tagLst>
</file>

<file path=ppt/tags/tag15.xml><?xml version="1.0" encoding="utf-8"?>
<p:tagLst xmlns:a="http://schemas.openxmlformats.org/drawingml/2006/main" xmlns:r="http://schemas.openxmlformats.org/officeDocument/2006/relationships" xmlns:p="http://schemas.openxmlformats.org/presentationml/2006/main">
  <p:tag name="TIMING" val="|54.3"/>
</p:tagLst>
</file>

<file path=ppt/tags/tag16.xml><?xml version="1.0" encoding="utf-8"?>
<p:tagLst xmlns:a="http://schemas.openxmlformats.org/drawingml/2006/main" xmlns:r="http://schemas.openxmlformats.org/officeDocument/2006/relationships" xmlns:p="http://schemas.openxmlformats.org/presentationml/2006/main">
  <p:tag name="TIMING" val="|10.3"/>
</p:tagLst>
</file>

<file path=ppt/tags/tag17.xml><?xml version="1.0" encoding="utf-8"?>
<p:tagLst xmlns:a="http://schemas.openxmlformats.org/drawingml/2006/main" xmlns:r="http://schemas.openxmlformats.org/officeDocument/2006/relationships" xmlns:p="http://schemas.openxmlformats.org/presentationml/2006/main">
  <p:tag name="TIMING" val="|7.7|7.7|6.2|10|5.3"/>
</p:tagLst>
</file>

<file path=ppt/tags/tag2.xml><?xml version="1.0" encoding="utf-8"?>
<p:tagLst xmlns:a="http://schemas.openxmlformats.org/drawingml/2006/main" xmlns:r="http://schemas.openxmlformats.org/officeDocument/2006/relationships" xmlns:p="http://schemas.openxmlformats.org/presentationml/2006/main">
  <p:tag name="TIMING" val="|27.5|20.3|11.1|22.5|7.2"/>
</p:tagLst>
</file>

<file path=ppt/tags/tag3.xml><?xml version="1.0" encoding="utf-8"?>
<p:tagLst xmlns:a="http://schemas.openxmlformats.org/drawingml/2006/main" xmlns:r="http://schemas.openxmlformats.org/officeDocument/2006/relationships" xmlns:p="http://schemas.openxmlformats.org/presentationml/2006/main">
  <p:tag name="TIMING" val="|19|17.1|8.2|1.6"/>
</p:tagLst>
</file>

<file path=ppt/tags/tag4.xml><?xml version="1.0" encoding="utf-8"?>
<p:tagLst xmlns:a="http://schemas.openxmlformats.org/drawingml/2006/main" xmlns:r="http://schemas.openxmlformats.org/officeDocument/2006/relationships" xmlns:p="http://schemas.openxmlformats.org/presentationml/2006/main">
  <p:tag name="TIMING" val="|11|2|29.3"/>
</p:tagLst>
</file>

<file path=ppt/tags/tag5.xml><?xml version="1.0" encoding="utf-8"?>
<p:tagLst xmlns:a="http://schemas.openxmlformats.org/drawingml/2006/main" xmlns:r="http://schemas.openxmlformats.org/officeDocument/2006/relationships" xmlns:p="http://schemas.openxmlformats.org/presentationml/2006/main">
  <p:tag name="TIMING" val="|48.5|17.9"/>
</p:tagLst>
</file>

<file path=ppt/tags/tag6.xml><?xml version="1.0" encoding="utf-8"?>
<p:tagLst xmlns:a="http://schemas.openxmlformats.org/drawingml/2006/main" xmlns:r="http://schemas.openxmlformats.org/officeDocument/2006/relationships" xmlns:p="http://schemas.openxmlformats.org/presentationml/2006/main">
  <p:tag name="TIMING" val="|10.1|18|0.9|2.6|0.8|0.7|1|3.5|1.2|6|3.6|0.3|0.3|0.4|2.2|9.3|0.5|21.6"/>
</p:tagLst>
</file>

<file path=ppt/tags/tag7.xml><?xml version="1.0" encoding="utf-8"?>
<p:tagLst xmlns:a="http://schemas.openxmlformats.org/drawingml/2006/main" xmlns:r="http://schemas.openxmlformats.org/officeDocument/2006/relationships" xmlns:p="http://schemas.openxmlformats.org/presentationml/2006/main">
  <p:tag name="TIMING" val="|18.9|19.1|4.4"/>
</p:tagLst>
</file>

<file path=ppt/tags/tag8.xml><?xml version="1.0" encoding="utf-8"?>
<p:tagLst xmlns:a="http://schemas.openxmlformats.org/drawingml/2006/main" xmlns:r="http://schemas.openxmlformats.org/officeDocument/2006/relationships" xmlns:p="http://schemas.openxmlformats.org/presentationml/2006/main">
  <p:tag name="TIMING" val="|0.9|5|7.7|3|15.4"/>
</p:tagLst>
</file>

<file path=ppt/tags/tag9.xml><?xml version="1.0" encoding="utf-8"?>
<p:tagLst xmlns:a="http://schemas.openxmlformats.org/drawingml/2006/main" xmlns:r="http://schemas.openxmlformats.org/officeDocument/2006/relationships" xmlns:p="http://schemas.openxmlformats.org/presentationml/2006/main">
  <p:tag name="TIMING" val="|1|5.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lnDef>
      <a:spPr>
        <a:ln w="2222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Equity</Template>
  <TotalTime>40934</TotalTime>
  <Words>4579</Words>
  <Application>Microsoft Office PowerPoint</Application>
  <PresentationFormat>On-screen Show (4:3)</PresentationFormat>
  <Paragraphs>600</Paragraphs>
  <Slides>25</Slides>
  <Notes>25</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25</vt:i4>
      </vt:variant>
    </vt:vector>
  </HeadingPairs>
  <TitlesOfParts>
    <vt:vector size="42" baseType="lpstr">
      <vt:lpstr>DengXian</vt:lpstr>
      <vt:lpstr>SimSun</vt:lpstr>
      <vt:lpstr>Arial</vt:lpstr>
      <vt:lpstr>Calibri</vt:lpstr>
      <vt:lpstr>Cambria</vt:lpstr>
      <vt:lpstr>Cambria Math</vt:lpstr>
      <vt:lpstr>Franklin Gothic Book</vt:lpstr>
      <vt:lpstr>Garamond</vt:lpstr>
      <vt:lpstr>Gautami</vt:lpstr>
      <vt:lpstr>Georgia</vt:lpstr>
      <vt:lpstr>Perpetua</vt:lpstr>
      <vt:lpstr>Tahoma</vt:lpstr>
      <vt:lpstr>Times New Roman</vt:lpstr>
      <vt:lpstr>Wingdings</vt:lpstr>
      <vt:lpstr>Wingdings 2</vt:lpstr>
      <vt:lpstr>Equity</vt:lpstr>
      <vt:lpstr>Edge</vt:lpstr>
      <vt:lpstr>A Model for Application Slowdown Estimation in On-Chip Networks and Its Use for Improving System Fairness and Performance</vt:lpstr>
      <vt:lpstr>Executive Summary</vt:lpstr>
      <vt:lpstr>Motivation: Interference in NoCs</vt:lpstr>
      <vt:lpstr>NAS: NoC Application Slowdown Model</vt:lpstr>
      <vt:lpstr>NAS: NoC Application Slowdown Model</vt:lpstr>
      <vt:lpstr>Flit-Level Interference</vt:lpstr>
      <vt:lpstr>Packet-Level Interference</vt:lpstr>
      <vt:lpstr>Request-Level Interference</vt:lpstr>
      <vt:lpstr>Request-Level Interference</vt:lpstr>
      <vt:lpstr>Request-Level Interference</vt:lpstr>
      <vt:lpstr>Request-Level Interference</vt:lpstr>
      <vt:lpstr>Application Stall Time</vt:lpstr>
      <vt:lpstr>Using NAS to Improve Fairness</vt:lpstr>
      <vt:lpstr>A New Metric: NoC Stall-Time Criticality</vt:lpstr>
      <vt:lpstr>Key Knobs of FAST</vt:lpstr>
      <vt:lpstr>Methodology</vt:lpstr>
      <vt:lpstr>PowerPoint Presentation</vt:lpstr>
      <vt:lpstr>FAST Improves Performance </vt:lpstr>
      <vt:lpstr>FAST Reduces Unfairness</vt:lpstr>
      <vt:lpstr>Conclusion</vt:lpstr>
      <vt:lpstr>A Model for Application Slowdown Estimation in On-Chip Networks and Its Use for Improving System Fairness and Performance</vt:lpstr>
      <vt:lpstr>Backup Slides</vt:lpstr>
      <vt:lpstr>Related Works</vt:lpstr>
      <vt:lpstr>Hardware Cost of NAS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Xiyue Xiang</dc:creator>
  <cp:keywords>No Markings</cp:keywords>
  <cp:lastModifiedBy>Xiyue Xiang</cp:lastModifiedBy>
  <cp:revision>8014</cp:revision>
  <cp:lastPrinted>2016-09-30T21:04:03Z</cp:lastPrinted>
  <dcterms:created xsi:type="dcterms:W3CDTF">2006-08-16T00:00:00Z</dcterms:created>
  <dcterms:modified xsi:type="dcterms:W3CDTF">2016-10-05T16:09:39Z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6aaf31f9-8f59-4ebd-b072-051d5eb10800</vt:lpwstr>
  </property>
  <property fmtid="{D5CDD505-2E9C-101B-9397-08002B2CF9AE}" pid="3" name="XilinxClassification">
    <vt:lpwstr>No Markings</vt:lpwstr>
  </property>
</Properties>
</file>