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4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5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6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7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9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30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1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2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3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4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5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6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7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8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9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40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1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42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3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44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45.xml" ContentType="application/vnd.openxmlformats-officedocument.theme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46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7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48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49.xml" ContentType="application/vnd.openxmlformats-officedocument.theme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theme/theme50.xml" ContentType="application/vnd.openxmlformats-officedocument.theme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51.xml" ContentType="application/vnd.openxmlformats-officedocument.theme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5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74" r:id="rId16"/>
    <p:sldMasterId id="2147484087" r:id="rId17"/>
    <p:sldMasterId id="2147484099" r:id="rId18"/>
    <p:sldMasterId id="2147484111" r:id="rId19"/>
    <p:sldMasterId id="2147484195" r:id="rId20"/>
    <p:sldMasterId id="2147484245" r:id="rId21"/>
    <p:sldMasterId id="2147484281" r:id="rId22"/>
    <p:sldMasterId id="2147484306" r:id="rId23"/>
    <p:sldMasterId id="2147484354" r:id="rId24"/>
    <p:sldMasterId id="2147484366" r:id="rId25"/>
    <p:sldMasterId id="2147484378" r:id="rId26"/>
    <p:sldMasterId id="2147484402" r:id="rId27"/>
    <p:sldMasterId id="2147484414" r:id="rId28"/>
    <p:sldMasterId id="2147484450" r:id="rId29"/>
    <p:sldMasterId id="2147484462" r:id="rId30"/>
    <p:sldMasterId id="2147484474" r:id="rId31"/>
    <p:sldMasterId id="2147484486" r:id="rId32"/>
    <p:sldMasterId id="2147484534" r:id="rId33"/>
    <p:sldMasterId id="2147484546" r:id="rId34"/>
    <p:sldMasterId id="2147484558" r:id="rId35"/>
    <p:sldMasterId id="2147484630" r:id="rId36"/>
    <p:sldMasterId id="2147484642" r:id="rId37"/>
    <p:sldMasterId id="2147484666" r:id="rId38"/>
    <p:sldMasterId id="2147484679" r:id="rId39"/>
    <p:sldMasterId id="2147484691" r:id="rId40"/>
    <p:sldMasterId id="2147484704" r:id="rId41"/>
    <p:sldMasterId id="2147484716" r:id="rId42"/>
    <p:sldMasterId id="2147484730" r:id="rId43"/>
    <p:sldMasterId id="2147484743" r:id="rId44"/>
    <p:sldMasterId id="2147484755" r:id="rId45"/>
    <p:sldMasterId id="2147484768" r:id="rId46"/>
    <p:sldMasterId id="2147484780" r:id="rId47"/>
    <p:sldMasterId id="2147484792" r:id="rId48"/>
    <p:sldMasterId id="2147484804" r:id="rId49"/>
    <p:sldMasterId id="2147484816" r:id="rId50"/>
    <p:sldMasterId id="2147484828" r:id="rId51"/>
    <p:sldMasterId id="2147484840" r:id="rId52"/>
    <p:sldMasterId id="2147484853" r:id="rId53"/>
    <p:sldMasterId id="2147484865" r:id="rId54"/>
    <p:sldMasterId id="2147484877" r:id="rId55"/>
    <p:sldMasterId id="2147484903" r:id="rId56"/>
    <p:sldMasterId id="2147484917" r:id="rId57"/>
    <p:sldMasterId id="2147484920" r:id="rId58"/>
    <p:sldMasterId id="2147484948" r:id="rId59"/>
    <p:sldMasterId id="2147484951" r:id="rId60"/>
  </p:sldMasterIdLst>
  <p:notesMasterIdLst>
    <p:notesMasterId r:id="rId169"/>
  </p:notesMasterIdLst>
  <p:handoutMasterIdLst>
    <p:handoutMasterId r:id="rId170"/>
  </p:handoutMasterIdLst>
  <p:sldIdLst>
    <p:sldId id="1979" r:id="rId61"/>
    <p:sldId id="1980" r:id="rId62"/>
    <p:sldId id="1309" r:id="rId63"/>
    <p:sldId id="986" r:id="rId64"/>
    <p:sldId id="988" r:id="rId65"/>
    <p:sldId id="1554" r:id="rId66"/>
    <p:sldId id="1641" r:id="rId67"/>
    <p:sldId id="1642" r:id="rId68"/>
    <p:sldId id="1651" r:id="rId69"/>
    <p:sldId id="1645" r:id="rId70"/>
    <p:sldId id="1643" r:id="rId71"/>
    <p:sldId id="1644" r:id="rId72"/>
    <p:sldId id="1646" r:id="rId73"/>
    <p:sldId id="1647" r:id="rId74"/>
    <p:sldId id="1903" r:id="rId75"/>
    <p:sldId id="1649" r:id="rId76"/>
    <p:sldId id="1650" r:id="rId77"/>
    <p:sldId id="1652" r:id="rId78"/>
    <p:sldId id="1564" r:id="rId79"/>
    <p:sldId id="1653" r:id="rId80"/>
    <p:sldId id="1656" r:id="rId81"/>
    <p:sldId id="1959" r:id="rId82"/>
    <p:sldId id="1863" r:id="rId83"/>
    <p:sldId id="1864" r:id="rId84"/>
    <p:sldId id="1970" r:id="rId85"/>
    <p:sldId id="1865" r:id="rId86"/>
    <p:sldId id="1667" r:id="rId87"/>
    <p:sldId id="1666" r:id="rId88"/>
    <p:sldId id="1866" r:id="rId89"/>
    <p:sldId id="1868" r:id="rId90"/>
    <p:sldId id="1867" r:id="rId91"/>
    <p:sldId id="1669" r:id="rId92"/>
    <p:sldId id="1655" r:id="rId93"/>
    <p:sldId id="1670" r:id="rId94"/>
    <p:sldId id="1671" r:id="rId95"/>
    <p:sldId id="1723" r:id="rId96"/>
    <p:sldId id="1724" r:id="rId97"/>
    <p:sldId id="1725" r:id="rId98"/>
    <p:sldId id="1726" r:id="rId99"/>
    <p:sldId id="1977" r:id="rId100"/>
    <p:sldId id="1745" r:id="rId101"/>
    <p:sldId id="1727" r:id="rId102"/>
    <p:sldId id="1734" r:id="rId103"/>
    <p:sldId id="1736" r:id="rId104"/>
    <p:sldId id="1739" r:id="rId105"/>
    <p:sldId id="1740" r:id="rId106"/>
    <p:sldId id="1742" r:id="rId107"/>
    <p:sldId id="1743" r:id="rId108"/>
    <p:sldId id="1744" r:id="rId109"/>
    <p:sldId id="1684" r:id="rId110"/>
    <p:sldId id="1685" r:id="rId111"/>
    <p:sldId id="1687" r:id="rId112"/>
    <p:sldId id="1688" r:id="rId113"/>
    <p:sldId id="1689" r:id="rId114"/>
    <p:sldId id="1690" r:id="rId115"/>
    <p:sldId id="1691" r:id="rId116"/>
    <p:sldId id="1692" r:id="rId117"/>
    <p:sldId id="1693" r:id="rId118"/>
    <p:sldId id="1694" r:id="rId119"/>
    <p:sldId id="1695" r:id="rId120"/>
    <p:sldId id="1696" r:id="rId121"/>
    <p:sldId id="1697" r:id="rId122"/>
    <p:sldId id="1698" r:id="rId123"/>
    <p:sldId id="1699" r:id="rId124"/>
    <p:sldId id="1700" r:id="rId125"/>
    <p:sldId id="1701" r:id="rId126"/>
    <p:sldId id="1702" r:id="rId127"/>
    <p:sldId id="1703" r:id="rId128"/>
    <p:sldId id="1704" r:id="rId129"/>
    <p:sldId id="1705" r:id="rId130"/>
    <p:sldId id="1706" r:id="rId131"/>
    <p:sldId id="1707" r:id="rId132"/>
    <p:sldId id="1708" r:id="rId133"/>
    <p:sldId id="1709" r:id="rId134"/>
    <p:sldId id="1710" r:id="rId135"/>
    <p:sldId id="1711" r:id="rId136"/>
    <p:sldId id="1712" r:id="rId137"/>
    <p:sldId id="1713" r:id="rId138"/>
    <p:sldId id="1714" r:id="rId139"/>
    <p:sldId id="1715" r:id="rId140"/>
    <p:sldId id="1716" r:id="rId141"/>
    <p:sldId id="1717" r:id="rId142"/>
    <p:sldId id="1719" r:id="rId143"/>
    <p:sldId id="1720" r:id="rId144"/>
    <p:sldId id="1721" r:id="rId145"/>
    <p:sldId id="1722" r:id="rId146"/>
    <p:sldId id="1746" r:id="rId147"/>
    <p:sldId id="1747" r:id="rId148"/>
    <p:sldId id="1748" r:id="rId149"/>
    <p:sldId id="1755" r:id="rId150"/>
    <p:sldId id="1756" r:id="rId151"/>
    <p:sldId id="1757" r:id="rId152"/>
    <p:sldId id="1758" r:id="rId153"/>
    <p:sldId id="1760" r:id="rId154"/>
    <p:sldId id="1761" r:id="rId155"/>
    <p:sldId id="1762" r:id="rId156"/>
    <p:sldId id="1763" r:id="rId157"/>
    <p:sldId id="1764" r:id="rId158"/>
    <p:sldId id="1765" r:id="rId159"/>
    <p:sldId id="1766" r:id="rId160"/>
    <p:sldId id="1767" r:id="rId161"/>
    <p:sldId id="1981" r:id="rId162"/>
    <p:sldId id="1978" r:id="rId163"/>
    <p:sldId id="1769" r:id="rId164"/>
    <p:sldId id="1770" r:id="rId165"/>
    <p:sldId id="1771" r:id="rId166"/>
    <p:sldId id="1772" r:id="rId167"/>
    <p:sldId id="1768" r:id="rId1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99219" autoAdjust="0"/>
  </p:normalViewPr>
  <p:slideViewPr>
    <p:cSldViewPr>
      <p:cViewPr varScale="1">
        <p:scale>
          <a:sx n="106" d="100"/>
          <a:sy n="106" d="100"/>
        </p:scale>
        <p:origin x="-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4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82.xml"/><Relationship Id="rId143" Type="http://schemas.openxmlformats.org/officeDocument/2006/relationships/slide" Target="slides/slide83.xml"/><Relationship Id="rId144" Type="http://schemas.openxmlformats.org/officeDocument/2006/relationships/slide" Target="slides/slide84.xml"/><Relationship Id="rId145" Type="http://schemas.openxmlformats.org/officeDocument/2006/relationships/slide" Target="slides/slide85.xml"/><Relationship Id="rId146" Type="http://schemas.openxmlformats.org/officeDocument/2006/relationships/slide" Target="slides/slide86.xml"/><Relationship Id="rId147" Type="http://schemas.openxmlformats.org/officeDocument/2006/relationships/slide" Target="slides/slide87.xml"/><Relationship Id="rId148" Type="http://schemas.openxmlformats.org/officeDocument/2006/relationships/slide" Target="slides/slide88.xml"/><Relationship Id="rId149" Type="http://schemas.openxmlformats.org/officeDocument/2006/relationships/slide" Target="slides/slide8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80" Type="http://schemas.openxmlformats.org/officeDocument/2006/relationships/slide" Target="slides/slide20.xml"/><Relationship Id="rId81" Type="http://schemas.openxmlformats.org/officeDocument/2006/relationships/slide" Target="slides/slide21.xml"/><Relationship Id="rId82" Type="http://schemas.openxmlformats.org/officeDocument/2006/relationships/slide" Target="slides/slide22.xml"/><Relationship Id="rId83" Type="http://schemas.openxmlformats.org/officeDocument/2006/relationships/slide" Target="slides/slide23.xml"/><Relationship Id="rId84" Type="http://schemas.openxmlformats.org/officeDocument/2006/relationships/slide" Target="slides/slide24.xml"/><Relationship Id="rId85" Type="http://schemas.openxmlformats.org/officeDocument/2006/relationships/slide" Target="slides/slide25.xml"/><Relationship Id="rId86" Type="http://schemas.openxmlformats.org/officeDocument/2006/relationships/slide" Target="slides/slide26.xml"/><Relationship Id="rId87" Type="http://schemas.openxmlformats.org/officeDocument/2006/relationships/slide" Target="slides/slide27.xml"/><Relationship Id="rId88" Type="http://schemas.openxmlformats.org/officeDocument/2006/relationships/slide" Target="slides/slide28.xml"/><Relationship Id="rId89" Type="http://schemas.openxmlformats.org/officeDocument/2006/relationships/slide" Target="slides/slide29.xml"/><Relationship Id="rId110" Type="http://schemas.openxmlformats.org/officeDocument/2006/relationships/slide" Target="slides/slide50.xml"/><Relationship Id="rId111" Type="http://schemas.openxmlformats.org/officeDocument/2006/relationships/slide" Target="slides/slide51.xml"/><Relationship Id="rId112" Type="http://schemas.openxmlformats.org/officeDocument/2006/relationships/slide" Target="slides/slide52.xml"/><Relationship Id="rId113" Type="http://schemas.openxmlformats.org/officeDocument/2006/relationships/slide" Target="slides/slide53.xml"/><Relationship Id="rId114" Type="http://schemas.openxmlformats.org/officeDocument/2006/relationships/slide" Target="slides/slide54.xml"/><Relationship Id="rId115" Type="http://schemas.openxmlformats.org/officeDocument/2006/relationships/slide" Target="slides/slide55.xml"/><Relationship Id="rId116" Type="http://schemas.openxmlformats.org/officeDocument/2006/relationships/slide" Target="slides/slide56.xml"/><Relationship Id="rId117" Type="http://schemas.openxmlformats.org/officeDocument/2006/relationships/slide" Target="slides/slide57.xml"/><Relationship Id="rId118" Type="http://schemas.openxmlformats.org/officeDocument/2006/relationships/slide" Target="slides/slide58.xml"/><Relationship Id="rId119" Type="http://schemas.openxmlformats.org/officeDocument/2006/relationships/slide" Target="slides/slide59.xml"/><Relationship Id="rId150" Type="http://schemas.openxmlformats.org/officeDocument/2006/relationships/slide" Target="slides/slide90.xml"/><Relationship Id="rId151" Type="http://schemas.openxmlformats.org/officeDocument/2006/relationships/slide" Target="slides/slide91.xml"/><Relationship Id="rId152" Type="http://schemas.openxmlformats.org/officeDocument/2006/relationships/slide" Target="slides/slide9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93.xml"/><Relationship Id="rId154" Type="http://schemas.openxmlformats.org/officeDocument/2006/relationships/slide" Target="slides/slide94.xml"/><Relationship Id="rId155" Type="http://schemas.openxmlformats.org/officeDocument/2006/relationships/slide" Target="slides/slide95.xml"/><Relationship Id="rId156" Type="http://schemas.openxmlformats.org/officeDocument/2006/relationships/slide" Target="slides/slide96.xml"/><Relationship Id="rId157" Type="http://schemas.openxmlformats.org/officeDocument/2006/relationships/slide" Target="slides/slide97.xml"/><Relationship Id="rId158" Type="http://schemas.openxmlformats.org/officeDocument/2006/relationships/slide" Target="slides/slide98.xml"/><Relationship Id="rId159" Type="http://schemas.openxmlformats.org/officeDocument/2006/relationships/slide" Target="slides/slide9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90" Type="http://schemas.openxmlformats.org/officeDocument/2006/relationships/slide" Target="slides/slide30.xml"/><Relationship Id="rId91" Type="http://schemas.openxmlformats.org/officeDocument/2006/relationships/slide" Target="slides/slide31.xml"/><Relationship Id="rId92" Type="http://schemas.openxmlformats.org/officeDocument/2006/relationships/slide" Target="slides/slide32.xml"/><Relationship Id="rId93" Type="http://schemas.openxmlformats.org/officeDocument/2006/relationships/slide" Target="slides/slide33.xml"/><Relationship Id="rId94" Type="http://schemas.openxmlformats.org/officeDocument/2006/relationships/slide" Target="slides/slide34.xml"/><Relationship Id="rId95" Type="http://schemas.openxmlformats.org/officeDocument/2006/relationships/slide" Target="slides/slide35.xml"/><Relationship Id="rId96" Type="http://schemas.openxmlformats.org/officeDocument/2006/relationships/slide" Target="slides/slide36.xml"/><Relationship Id="rId97" Type="http://schemas.openxmlformats.org/officeDocument/2006/relationships/slide" Target="slides/slide37.xml"/><Relationship Id="rId98" Type="http://schemas.openxmlformats.org/officeDocument/2006/relationships/slide" Target="slides/slide38.xml"/><Relationship Id="rId99" Type="http://schemas.openxmlformats.org/officeDocument/2006/relationships/slide" Target="slides/slide39.xml"/><Relationship Id="rId120" Type="http://schemas.openxmlformats.org/officeDocument/2006/relationships/slide" Target="slides/slide60.xml"/><Relationship Id="rId121" Type="http://schemas.openxmlformats.org/officeDocument/2006/relationships/slide" Target="slides/slide61.xml"/><Relationship Id="rId122" Type="http://schemas.openxmlformats.org/officeDocument/2006/relationships/slide" Target="slides/slide62.xml"/><Relationship Id="rId123" Type="http://schemas.openxmlformats.org/officeDocument/2006/relationships/slide" Target="slides/slide63.xml"/><Relationship Id="rId124" Type="http://schemas.openxmlformats.org/officeDocument/2006/relationships/slide" Target="slides/slide64.xml"/><Relationship Id="rId125" Type="http://schemas.openxmlformats.org/officeDocument/2006/relationships/slide" Target="slides/slide65.xml"/><Relationship Id="rId126" Type="http://schemas.openxmlformats.org/officeDocument/2006/relationships/slide" Target="slides/slide66.xml"/><Relationship Id="rId127" Type="http://schemas.openxmlformats.org/officeDocument/2006/relationships/slide" Target="slides/slide67.xml"/><Relationship Id="rId128" Type="http://schemas.openxmlformats.org/officeDocument/2006/relationships/slide" Target="slides/slide68.xml"/><Relationship Id="rId129" Type="http://schemas.openxmlformats.org/officeDocument/2006/relationships/slide" Target="slides/slide69.xml"/><Relationship Id="rId160" Type="http://schemas.openxmlformats.org/officeDocument/2006/relationships/slide" Target="slides/slide100.xml"/><Relationship Id="rId161" Type="http://schemas.openxmlformats.org/officeDocument/2006/relationships/slide" Target="slides/slide101.xml"/><Relationship Id="rId162" Type="http://schemas.openxmlformats.org/officeDocument/2006/relationships/slide" Target="slides/slide10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" Target="slides/slide103.xml"/><Relationship Id="rId164" Type="http://schemas.openxmlformats.org/officeDocument/2006/relationships/slide" Target="slides/slide104.xml"/><Relationship Id="rId165" Type="http://schemas.openxmlformats.org/officeDocument/2006/relationships/slide" Target="slides/slide105.xml"/><Relationship Id="rId166" Type="http://schemas.openxmlformats.org/officeDocument/2006/relationships/slide" Target="slides/slide106.xml"/><Relationship Id="rId167" Type="http://schemas.openxmlformats.org/officeDocument/2006/relationships/slide" Target="slides/slide107.xml"/><Relationship Id="rId168" Type="http://schemas.openxmlformats.org/officeDocument/2006/relationships/slide" Target="slides/slide108.xml"/><Relationship Id="rId169" Type="http://schemas.openxmlformats.org/officeDocument/2006/relationships/notesMaster" Target="notesMasters/notesMaster1.xml"/><Relationship Id="rId60" Type="http://schemas.openxmlformats.org/officeDocument/2006/relationships/slideMaster" Target="slideMasters/slideMaster60.xml"/><Relationship Id="rId61" Type="http://schemas.openxmlformats.org/officeDocument/2006/relationships/slide" Target="slides/slide1.xml"/><Relationship Id="rId62" Type="http://schemas.openxmlformats.org/officeDocument/2006/relationships/slide" Target="slides/slide2.xml"/><Relationship Id="rId63" Type="http://schemas.openxmlformats.org/officeDocument/2006/relationships/slide" Target="slides/slide3.xml"/><Relationship Id="rId64" Type="http://schemas.openxmlformats.org/officeDocument/2006/relationships/slide" Target="slides/slide4.xml"/><Relationship Id="rId65" Type="http://schemas.openxmlformats.org/officeDocument/2006/relationships/slide" Target="slides/slide5.xml"/><Relationship Id="rId66" Type="http://schemas.openxmlformats.org/officeDocument/2006/relationships/slide" Target="slides/slide6.xml"/><Relationship Id="rId67" Type="http://schemas.openxmlformats.org/officeDocument/2006/relationships/slide" Target="slides/slide7.xml"/><Relationship Id="rId68" Type="http://schemas.openxmlformats.org/officeDocument/2006/relationships/slide" Target="slides/slide8.xml"/><Relationship Id="rId69" Type="http://schemas.openxmlformats.org/officeDocument/2006/relationships/slide" Target="slides/slide9.xml"/><Relationship Id="rId130" Type="http://schemas.openxmlformats.org/officeDocument/2006/relationships/slide" Target="slides/slide70.xml"/><Relationship Id="rId131" Type="http://schemas.openxmlformats.org/officeDocument/2006/relationships/slide" Target="slides/slide71.xml"/><Relationship Id="rId132" Type="http://schemas.openxmlformats.org/officeDocument/2006/relationships/slide" Target="slides/slide72.xml"/><Relationship Id="rId133" Type="http://schemas.openxmlformats.org/officeDocument/2006/relationships/slide" Target="slides/slide73.xml"/><Relationship Id="rId134" Type="http://schemas.openxmlformats.org/officeDocument/2006/relationships/slide" Target="slides/slide74.xml"/><Relationship Id="rId135" Type="http://schemas.openxmlformats.org/officeDocument/2006/relationships/slide" Target="slides/slide75.xml"/><Relationship Id="rId136" Type="http://schemas.openxmlformats.org/officeDocument/2006/relationships/slide" Target="slides/slide76.xml"/><Relationship Id="rId137" Type="http://schemas.openxmlformats.org/officeDocument/2006/relationships/slide" Target="slides/slide77.xml"/><Relationship Id="rId138" Type="http://schemas.openxmlformats.org/officeDocument/2006/relationships/slide" Target="slides/slide78.xml"/><Relationship Id="rId139" Type="http://schemas.openxmlformats.org/officeDocument/2006/relationships/slide" Target="slides/slide79.xml"/><Relationship Id="rId170" Type="http://schemas.openxmlformats.org/officeDocument/2006/relationships/handoutMaster" Target="handoutMasters/handoutMaster1.xml"/><Relationship Id="rId171" Type="http://schemas.openxmlformats.org/officeDocument/2006/relationships/printerSettings" Target="printerSettings/printerSettings1.bin"/><Relationship Id="rId172" Type="http://schemas.openxmlformats.org/officeDocument/2006/relationships/presProps" Target="presProps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viewProps" Target="viewProps.xml"/><Relationship Id="rId174" Type="http://schemas.openxmlformats.org/officeDocument/2006/relationships/theme" Target="theme/theme1.xml"/><Relationship Id="rId175" Type="http://schemas.openxmlformats.org/officeDocument/2006/relationships/tableStyles" Target="tableStyles.xml"/><Relationship Id="rId70" Type="http://schemas.openxmlformats.org/officeDocument/2006/relationships/slide" Target="slides/slide10.xml"/><Relationship Id="rId71" Type="http://schemas.openxmlformats.org/officeDocument/2006/relationships/slide" Target="slides/slide11.xml"/><Relationship Id="rId72" Type="http://schemas.openxmlformats.org/officeDocument/2006/relationships/slide" Target="slides/slide12.xml"/><Relationship Id="rId73" Type="http://schemas.openxmlformats.org/officeDocument/2006/relationships/slide" Target="slides/slide13.xml"/><Relationship Id="rId74" Type="http://schemas.openxmlformats.org/officeDocument/2006/relationships/slide" Target="slides/slide14.xml"/><Relationship Id="rId75" Type="http://schemas.openxmlformats.org/officeDocument/2006/relationships/slide" Target="slides/slide15.xml"/><Relationship Id="rId76" Type="http://schemas.openxmlformats.org/officeDocument/2006/relationships/slide" Target="slides/slide16.xml"/><Relationship Id="rId77" Type="http://schemas.openxmlformats.org/officeDocument/2006/relationships/slide" Target="slides/slide17.xml"/><Relationship Id="rId78" Type="http://schemas.openxmlformats.org/officeDocument/2006/relationships/slide" Target="slides/slide18.xml"/><Relationship Id="rId7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40.xml"/><Relationship Id="rId101" Type="http://schemas.openxmlformats.org/officeDocument/2006/relationships/slide" Target="slides/slide41.xml"/><Relationship Id="rId102" Type="http://schemas.openxmlformats.org/officeDocument/2006/relationships/slide" Target="slides/slide42.xml"/><Relationship Id="rId103" Type="http://schemas.openxmlformats.org/officeDocument/2006/relationships/slide" Target="slides/slide43.xml"/><Relationship Id="rId104" Type="http://schemas.openxmlformats.org/officeDocument/2006/relationships/slide" Target="slides/slide44.xml"/><Relationship Id="rId105" Type="http://schemas.openxmlformats.org/officeDocument/2006/relationships/slide" Target="slides/slide45.xml"/><Relationship Id="rId106" Type="http://schemas.openxmlformats.org/officeDocument/2006/relationships/slide" Target="slides/slide46.xml"/><Relationship Id="rId107" Type="http://schemas.openxmlformats.org/officeDocument/2006/relationships/slide" Target="slides/slide47.xml"/><Relationship Id="rId108" Type="http://schemas.openxmlformats.org/officeDocument/2006/relationships/slide" Target="slides/slide48.xml"/><Relationship Id="rId109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80.xml"/><Relationship Id="rId141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102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103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DRAM continues to scale there could be benefits to examining and enabling</a:t>
            </a:r>
            <a:r>
              <a:rPr lang="en-US" baseline="0" dirty="0" smtClean="0"/>
              <a:t> these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D01923-8544-A843-A470-FBF262268D69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348A69-22FC-0448-BA8C-D2010BAF903A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63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10F24-A6EB-F94F-A71B-7C043DAEB347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1.png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1.png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02611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316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524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207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9315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3282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226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3389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9521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446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3421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752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8531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906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4678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52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4506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707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344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37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2031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34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725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386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7234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9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160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24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090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66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2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156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23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0637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646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974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3274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7564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409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6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3178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3648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0116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2335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116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89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209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8280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220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44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253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5854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545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3718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187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4265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0087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173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1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5660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0262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185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7384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4630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025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527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0110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5782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9118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688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7098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0136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7911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8308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89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783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527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3535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712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233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69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898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849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132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0836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0504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278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86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3870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325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0217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749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2314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0394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1406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1685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0516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4236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4080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86913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115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28841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249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4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61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3918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7283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476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364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877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029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508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3776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1941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351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2277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6900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6763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6477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7049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6427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947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9389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0664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6269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8673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199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290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6399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392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2130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7407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4818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043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199538C-0B58-964C-8D09-CE2DB41D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8642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4A62-A2AB-6B48-93FA-0E4BEF26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8321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043D-705D-8E4D-8EC4-AA04F62C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2238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C025-F41A-EE4C-BAA6-EFCC0582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1518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59F7-17FF-DC4D-8944-FA4CBA5D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3402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8373-2CF4-E74A-9DDB-35E5C34C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00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763B-C92A-AE4D-8997-CC96015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1328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A139-E15C-4546-9B84-F7CCF78D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3006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9E70-A755-0848-A88C-D01A0C75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509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511D-2F98-9946-AC33-934E9801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0634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FB54-4D75-F044-8D75-FAC43740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3302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9922-0DF5-D344-8BEC-8A96B1F89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2151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7242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39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561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9371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001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9199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9338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085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8239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2FADCB-48B2-EA48-842F-00DFB3F2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226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879-3FBA-B54E-968A-FC666650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3143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502-C52A-234B-A385-176FDBE4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229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4F-A033-0F4C-9EC5-6505BC2B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0542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FF62-1895-FF4A-A6F6-8000693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7738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C695-E190-B34F-BEE3-61EF86E3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7203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6B8-289B-D940-8844-711DD150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969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1048-1417-DA43-8EBC-A96804AD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4801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417F-2C14-6144-830B-E42ADEEC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9143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71BC-6E8C-F74F-B79B-7105B67B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3925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C83-2A46-4D4A-84F8-78075880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58992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AFD-47E5-3243-864F-EBDDB630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2425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913696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D8DB-F6DE-7C4E-AD24-F611E08C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451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1833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829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3317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4323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9349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348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4623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4326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9395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492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044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9370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E8F650D-90A6-6546-8F8E-F308F93AACAB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CC68787-3861-6744-9464-E051AC36C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467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C060F35-AAD6-1345-AD12-7076357BEBC1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6993FB5-3140-3044-8B0D-A3F464A9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6848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9EF0D2A-CD3F-774D-83CE-436644392A68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14766B06-DD43-EC42-996C-F0AB1699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55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A39FDAD8-3C1E-3E47-BF3B-C8E1B27CDA19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7B88E70-1178-9748-B730-BE80A4EA1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977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75844BB-EBDD-724F-BE56-CC9595D06F34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9224C58-2A26-5A4F-8325-D7D213A7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3767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C6BBABC-D587-C949-BDCE-3C407502857E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D297F0A-5D11-434B-9A2E-0F9600AD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219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8D0459C-A182-324E-9923-30BDCFD58D21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14A596B-12E8-1943-95FF-C08FE093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327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2477581-27F0-5A43-B172-CF44AFFEE4D2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8DA4925-E543-9A49-B423-CD4C388B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8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12BB9E5-878B-5B4D-8489-4862BDBB3CE7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91C9184-7203-BB46-B1C8-39719E9C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7150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AEE5F8E1-9033-2B44-B385-220CA16D968C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586518-E4AC-AF45-9BDC-E4CE015F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97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79B721B-CAE8-9C4C-B1DC-742D0BBB81CB}" type="datetimeFigureOut">
              <a:rPr lang="en-US"/>
              <a:pPr>
                <a:defRPr/>
              </a:pPr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C515447-02D1-914A-9365-4EDB8E7C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9081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cs typeface="ＭＳ Ｐゴシック" charset="0"/>
              </a:defRPr>
            </a:lvl1pPr>
          </a:lstStyle>
          <a:p>
            <a:pPr>
              <a:defRPr/>
            </a:pPr>
            <a:fld id="{E2C6220A-E8A6-604F-ABEF-69DE9FA71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8922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7BC72186-AE23-7040-819C-CE0769D9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7807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0D49DB8B-DD6F-1549-9473-46311FE2C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715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0864976-4487-4C4D-97D8-18ADB94E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1013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37635C9-55B0-3544-9719-A42E88AF1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7262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6D48A6A2-F227-8A47-BABC-518DDFF9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01984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5730655-2B8C-B341-8802-027FCA74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833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B036D68-2888-A549-B8B4-9826003C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79881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F736A6D-9715-B941-B399-4A52FEC4F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7575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A1B3E45-31F3-0E46-A6BD-814F8EA3B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9245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2043AB1-6FBF-644E-8747-9DEEEE13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0909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A7DB9D1-87EB-9F4B-A332-E93F4316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2354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0987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8164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34263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83220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343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9560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8257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07458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24252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7972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9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8121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349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4221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091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7290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1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029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786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8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11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1783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759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6430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045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5005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988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6483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4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3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539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808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0890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8946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7741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1208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7571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8646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6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63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019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9133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0724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4157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3055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8516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287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7674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319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5D39-8A99-3244-8F9A-372BEEBCC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2734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29F8-9DA9-694E-B83F-60BEDEBD4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15042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1F8A-872E-3646-89B6-55BA95B3F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5299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43D1-58FC-C14A-A9F0-BDD7AF043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01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6380-4E56-A244-BA59-54B74623B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92996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5ED1-33F2-2645-AF95-92848C055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7022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64A4-5DB4-2D45-ADFF-1E3FBB6A1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34297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78E3-A4E9-8C44-9376-46FFDE548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7563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267F-2B60-1142-AD94-1D907EA9F2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7792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E77B-E84C-FA4C-AF81-38E30AF71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7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964-A99D-DB4D-8E5A-4012C2860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40648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4BB4-B804-0A46-91EB-1C5EA2C8E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5859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69019-BB41-6245-A1FF-2891AF14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82570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D90B-F346-3C42-AD18-18315DB00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99044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57EB-4A8B-1044-BBB4-CE4A4AF13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19953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90F7-73ED-7745-B383-3C29FF1DE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96806"/>
      </p:ext>
    </p:extLst>
  </p:cSld>
  <p:clrMapOvr>
    <a:masterClrMapping/>
  </p:clrMapOvr>
  <p:transition xmlns:p14="http://schemas.microsoft.com/office/powerpoint/2010/main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B94D-0191-4749-BCBF-0FEB50E6E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8777"/>
      </p:ext>
    </p:extLst>
  </p:cSld>
  <p:clrMapOvr>
    <a:masterClrMapping/>
  </p:clrMapOvr>
  <p:transition xmlns:p14="http://schemas.microsoft.com/office/powerpoint/2010/main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DF0-1835-D14D-9D16-04855C8F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0223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BA1E-770A-6D4D-A1FD-36213ED27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0526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FD7C-1AE1-0545-9494-DFC5ABA6D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3074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2E9B-C169-A540-8BBA-E3CEA95B4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6022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C06E-1BA5-454B-AA9A-B7A05D87F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803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A9FA-F86C-8242-A499-74AAE058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4447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009339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57355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49059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39088"/>
      </p:ext>
    </p:extLst>
  </p:cSld>
  <p:clrMapOvr>
    <a:masterClrMapping/>
  </p:clrMapOvr>
  <p:transition xmlns:p14="http://schemas.microsoft.com/office/powerpoint/2010/main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22870"/>
      </p:ext>
    </p:extLst>
  </p:cSld>
  <p:clrMapOvr>
    <a:masterClrMapping/>
  </p:clrMapOvr>
  <p:transition xmlns:p14="http://schemas.microsoft.com/office/powerpoint/2010/main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16177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5505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05242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67407"/>
      </p:ext>
    </p:extLst>
  </p:cSld>
  <p:clrMapOvr>
    <a:masterClrMapping/>
  </p:clrMapOvr>
  <p:transition xmlns:p14="http://schemas.microsoft.com/office/powerpoint/2010/main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76091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93677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F0C4-D837-6C46-94E3-5BC8E661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6505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BA29-F9EE-E949-A023-5C86A1DB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6241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4AF8-F565-FA4E-8274-2B4BC4F9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5902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D23F-ECFE-0D4D-B2E6-436DBE55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8017"/>
      </p:ext>
    </p:extLst>
  </p:cSld>
  <p:clrMapOvr>
    <a:masterClrMapping/>
  </p:clrMapOvr>
  <p:transition xmlns:p14="http://schemas.microsoft.com/office/powerpoint/2010/main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8958-2976-E04C-95F2-F7BA9969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9795"/>
      </p:ext>
    </p:extLst>
  </p:cSld>
  <p:clrMapOvr>
    <a:masterClrMapping/>
  </p:clrMapOvr>
  <p:transition xmlns:p14="http://schemas.microsoft.com/office/powerpoint/2010/main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A203-5F4A-D242-BFFC-E67BEF3C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278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7C03-D1F7-7649-B25E-C69A9A05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2797"/>
      </p:ext>
    </p:extLst>
  </p:cSld>
  <p:clrMapOvr>
    <a:masterClrMapping/>
  </p:clrMapOvr>
  <p:transition xmlns:p14="http://schemas.microsoft.com/office/powerpoint/2010/main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D415-29BD-5044-BE0B-B5623DC5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3092"/>
      </p:ext>
    </p:extLst>
  </p:cSld>
  <p:clrMapOvr>
    <a:masterClrMapping/>
  </p:clrMapOvr>
  <p:transition xmlns:p14="http://schemas.microsoft.com/office/powerpoint/2010/main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EE9C-08F4-D945-A98A-16C395F1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6578"/>
      </p:ext>
    </p:extLst>
  </p:cSld>
  <p:clrMapOvr>
    <a:masterClrMapping/>
  </p:clrMapOvr>
  <p:transition xmlns:p14="http://schemas.microsoft.com/office/powerpoint/2010/main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5E11-9A4B-6843-BC27-2F8F6733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4294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FA6-DAD4-8B47-9894-0243E5AC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6204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41EA-6AD8-A84E-A074-C1AD0F617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77334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769A-21AF-414A-93C1-6CCCC861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6815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DD30-43F7-E347-81C9-5ABCA823D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6272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AD92-39C3-FC48-BB61-090AABD77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2296"/>
      </p:ext>
    </p:extLst>
  </p:cSld>
  <p:clrMapOvr>
    <a:masterClrMapping/>
  </p:clrMapOvr>
  <p:transition xmlns:p14="http://schemas.microsoft.com/office/powerpoint/2010/main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A976-F99D-A54B-B526-B3E0C403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255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2F35-3FFB-6045-A749-9F10694F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9130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7EBC-6480-9A4A-85D2-A7E2CCF9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8270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42D9-2A93-3048-AD6E-812CC59C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4085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9692-427A-D044-9850-338DF4B6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997"/>
      </p:ext>
    </p:extLst>
  </p:cSld>
  <p:clrMapOvr>
    <a:masterClrMapping/>
  </p:clrMapOvr>
  <p:transition xmlns:p14="http://schemas.microsoft.com/office/powerpoint/2010/main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2519-7011-7742-869E-263EBCE9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8386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E09C-CCCB-F34D-8B3D-3514A70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4862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92D6-2602-0A4F-9B74-B323EC70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2528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9BE-E5F4-4C4D-A2E6-8C0248ACC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0503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6340-CDE4-4E4A-9420-2A87E5020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5100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67AA-AE81-C945-8601-06951EFA2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927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6D-66A9-7548-8FEA-3AAEA8ABA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0316"/>
      </p:ext>
    </p:extLst>
  </p:cSld>
  <p:clrMapOvr>
    <a:masterClrMapping/>
  </p:clrMapOvr>
  <p:transition xmlns:p14="http://schemas.microsoft.com/office/powerpoint/2010/main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3-D591-1741-A3C4-2DCAC7BE9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63445"/>
      </p:ext>
    </p:extLst>
  </p:cSld>
  <p:clrMapOvr>
    <a:masterClrMapping/>
  </p:clrMapOvr>
  <p:transition xmlns:p14="http://schemas.microsoft.com/office/powerpoint/2010/main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5D0-DE20-F44C-9199-26925A0CD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30493"/>
      </p:ext>
    </p:extLst>
  </p:cSld>
  <p:clrMapOvr>
    <a:masterClrMapping/>
  </p:clrMapOvr>
  <p:transition xmlns:p14="http://schemas.microsoft.com/office/powerpoint/2010/main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95E8-6B2D-E046-9715-7EB4F7541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4352"/>
      </p:ext>
    </p:extLst>
  </p:cSld>
  <p:clrMapOvr>
    <a:masterClrMapping/>
  </p:clrMapOvr>
  <p:transition xmlns:p14="http://schemas.microsoft.com/office/powerpoint/2010/main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8BC5-7996-F840-84FA-40F1399D1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5533"/>
      </p:ext>
    </p:extLst>
  </p:cSld>
  <p:clrMapOvr>
    <a:masterClrMapping/>
  </p:clrMapOvr>
  <p:transition xmlns:p14="http://schemas.microsoft.com/office/powerpoint/2010/main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289-7A6A-0649-AE32-846A55D9B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4946"/>
      </p:ext>
    </p:extLst>
  </p:cSld>
  <p:clrMapOvr>
    <a:masterClrMapping/>
  </p:clrMapOvr>
  <p:transition xmlns:p14="http://schemas.microsoft.com/office/powerpoint/2010/main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5882-CF79-A248-88C2-2F45B3B2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87409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3D0-0C84-884F-9305-71FBD6328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29969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666-F172-8746-A4D3-B4623EB79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6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69.xml"/><Relationship Id="rId13" Type="http://schemas.openxmlformats.org/officeDocument/2006/relationships/theme" Target="../theme/theme1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2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4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3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5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4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6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2.xml"/><Relationship Id="rId8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5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7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6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8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7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9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5.xml"/><Relationship Id="rId8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7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0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9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1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0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2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08.xml"/><Relationship Id="rId8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4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3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5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1.xml"/><Relationship Id="rId8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4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6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2.xml"/><Relationship Id="rId8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5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7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3.xml"/><Relationship Id="rId8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66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8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4.xml"/><Relationship Id="rId8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77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9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5.xml"/><Relationship Id="rId8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88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0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6.xml"/><Relationship Id="rId8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398.xml"/><Relationship Id="rId10" Type="http://schemas.openxmlformats.org/officeDocument/2006/relationships/slideLayout" Target="../slideLayouts/slideLayout399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1.xml"/><Relationship Id="rId12" Type="http://schemas.openxmlformats.org/officeDocument/2006/relationships/slideLayout" Target="../slideLayouts/slideLayout412.xml"/><Relationship Id="rId13" Type="http://schemas.openxmlformats.org/officeDocument/2006/relationships/theme" Target="../theme/theme38.xml"/><Relationship Id="rId1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07.xml"/><Relationship Id="rId8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0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3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19.xml"/><Relationship Id="rId8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4.xml"/><Relationship Id="rId12" Type="http://schemas.openxmlformats.org/officeDocument/2006/relationships/slideLayout" Target="../slideLayouts/slideLayout435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25.xml"/><Relationship Id="rId3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0.xml"/><Relationship Id="rId8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3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6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45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7.xml"/><Relationship Id="rId12" Type="http://schemas.openxmlformats.org/officeDocument/2006/relationships/slideLayout" Target="../slideLayouts/slideLayout458.xml"/><Relationship Id="rId13" Type="http://schemas.openxmlformats.org/officeDocument/2006/relationships/slideLayout" Target="../slideLayouts/slideLayout459.xml"/><Relationship Id="rId14" Type="http://schemas.openxmlformats.org/officeDocument/2006/relationships/theme" Target="../theme/theme42.xml"/><Relationship Id="rId1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56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1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6.xml"/><Relationship Id="rId8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69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2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73.xml"/><Relationship Id="rId3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78.xml"/><Relationship Id="rId8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1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494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483.xml"/><Relationship Id="rId2" Type="http://schemas.openxmlformats.org/officeDocument/2006/relationships/slideLayout" Target="../slideLayouts/slideLayout484.xml"/><Relationship Id="rId3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89.xml"/><Relationship Id="rId8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2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5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5.xml"/><Relationship Id="rId2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1.xml"/><Relationship Id="rId8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6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06.xml"/><Relationship Id="rId2" Type="http://schemas.openxmlformats.org/officeDocument/2006/relationships/slideLayout" Target="../slideLayouts/slideLayout507.xml"/><Relationship Id="rId3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2.xml"/><Relationship Id="rId8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7.xml"/><Relationship Id="rId12" Type="http://schemas.openxmlformats.org/officeDocument/2006/relationships/theme" Target="../theme/theme4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17.xml"/><Relationship Id="rId2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3.xml"/><Relationship Id="rId8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8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528.xml"/><Relationship Id="rId2" Type="http://schemas.openxmlformats.org/officeDocument/2006/relationships/slideLayout" Target="../slideLayouts/slideLayout529.xml"/><Relationship Id="rId3" Type="http://schemas.openxmlformats.org/officeDocument/2006/relationships/slideLayout" Target="../slideLayouts/slideLayout530.xml"/><Relationship Id="rId4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4.xml"/><Relationship Id="rId8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36.xml"/><Relationship Id="rId10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9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40.xml"/><Relationship Id="rId3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42.xml"/><Relationship Id="rId5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5.xml"/><Relationship Id="rId8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0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6.xml"/><Relationship Id="rId8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58.xml"/><Relationship Id="rId10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1.xml"/><Relationship Id="rId12" Type="http://schemas.openxmlformats.org/officeDocument/2006/relationships/slideLayout" Target="../slideLayouts/slideLayout572.xml"/><Relationship Id="rId13" Type="http://schemas.openxmlformats.org/officeDocument/2006/relationships/theme" Target="../theme/theme5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61.xml"/><Relationship Id="rId2" Type="http://schemas.openxmlformats.org/officeDocument/2006/relationships/slideLayout" Target="../slideLayouts/slideLayout562.xml"/><Relationship Id="rId3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67.xml"/><Relationship Id="rId8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69.xml"/><Relationship Id="rId10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3.xml"/><Relationship Id="rId12" Type="http://schemas.openxmlformats.org/officeDocument/2006/relationships/theme" Target="../theme/theme5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3.xml"/><Relationship Id="rId2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79.xml"/><Relationship Id="rId8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2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4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84.xml"/><Relationship Id="rId2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3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06.xml"/><Relationship Id="rId13" Type="http://schemas.openxmlformats.org/officeDocument/2006/relationships/theme" Target="../theme/theme5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1.xml"/><Relationship Id="rId8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7.xml"/><Relationship Id="rId12" Type="http://schemas.openxmlformats.org/officeDocument/2006/relationships/slideLayout" Target="../slideLayouts/slideLayout618.xml"/><Relationship Id="rId13" Type="http://schemas.openxmlformats.org/officeDocument/2006/relationships/theme" Target="../theme/theme56.xml"/><Relationship Id="rId14" Type="http://schemas.openxmlformats.org/officeDocument/2006/relationships/image" Target="../media/image7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607.xml"/><Relationship Id="rId2" Type="http://schemas.openxmlformats.org/officeDocument/2006/relationships/slideLayout" Target="../slideLayouts/slideLayout608.xml"/><Relationship Id="rId3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611.xml"/><Relationship Id="rId6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613.xml"/><Relationship Id="rId8" Type="http://schemas.openxmlformats.org/officeDocument/2006/relationships/slideLayout" Target="../slideLayouts/slideLayout614.xml"/><Relationship Id="rId9" Type="http://schemas.openxmlformats.org/officeDocument/2006/relationships/slideLayout" Target="../slideLayouts/slideLayout615.xml"/><Relationship Id="rId10" Type="http://schemas.openxmlformats.org/officeDocument/2006/relationships/slideLayout" Target="../slideLayouts/slideLayout61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253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43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3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7A0A7-95F6-0F44-A183-7F0D9CBFC97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369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91429-77CF-4443-9858-4275C45EE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346-468B-3E4F-8804-5358276127F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30169-5DBF-8F45-A4DD-67FA506A6550}" type="datetimeFigureOut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9/21/13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7424B-719A-6E49-B550-E468413869F6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DCEFB-E015-AF45-8C3C-465E2AE7C920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  <p:sldLayoutId id="214748476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48D1-0A2D-6448-BAD7-D50BFB3AECB5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C5A93-40C1-004C-AC49-AA5A1C7A815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7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8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559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B802D-25DB-1149-B44D-EAC195EDF7D4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7CA05-D08B-324A-B21A-98259EFDA3F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0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urgundy_CMU_JPG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88113"/>
            <a:ext cx="1549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690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3C470-0343-5644-A9B5-95349323097B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3" name="Picture 7" descr="safari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0924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78531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2300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6823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Relationship Id="rId2" Type="http://schemas.openxmlformats.org/officeDocument/2006/relationships/image" Target="../media/image19.png"/><Relationship Id="rId3" Type="http://schemas.openxmlformats.org/officeDocument/2006/relationships/image" Target="../media/image20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1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rlmc_isca08.pdf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rlmc_isca08.pdf" TargetMode="Externa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onur-ACACES2013-Lecture1-dram-basics-and-scaling-afterlecture.pptx" TargetMode="External"/><Relationship Id="rId4" Type="http://schemas.openxmlformats.org/officeDocument/2006/relationships/hyperlink" Target="http://users.ece.cmu.edu/~omutlu/pub/onur-ACACES2013-Lecture1-dram-basics-and-scaling-afterlectur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ece.cmu.edu/~omutlu/acaces2013-memory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" TargetMode="External"/><Relationship Id="rId4" Type="http://schemas.openxmlformats.org/officeDocument/2006/relationships/hyperlink" Target="http://users.ece.cmu.edu/~omutlu/acaces2013-memory.html" TargetMode="External"/><Relationship Id="rId1" Type="http://schemas.openxmlformats.org/officeDocument/2006/relationships/slideLayout" Target="../slideLayouts/slideLayout437.xml"/><Relationship Id="rId2" Type="http://schemas.openxmlformats.org/officeDocument/2006/relationships/hyperlink" Target="mailto:onur@cmu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h.ieee.org/soc/eds/imw/" TargetMode="External"/><Relationship Id="rId4" Type="http://schemas.openxmlformats.org/officeDocument/2006/relationships/hyperlink" Target="http://users.ece.cmu.edu/~omutlu/pub/mutlu_memory-scaling_imw13_invited-talk.pptx" TargetMode="External"/><Relationship Id="rId5" Type="http://schemas.openxmlformats.org/officeDocument/2006/relationships/hyperlink" Target="http://users.ece.cmu.edu/~omutlu/pub/mutlu_memory-scaling_imw13_invited-talk.pdf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memory-scaling_imw13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onur-ACACES2013-Topic1-dram-basics-and-scaling.pdf" TargetMode="External"/><Relationship Id="rId4" Type="http://schemas.openxmlformats.org/officeDocument/2006/relationships/hyperlink" Target="http://users.ece.cmu.edu/~omutlu/pub/onur-ACACES2013-Topic2-emerging-and-hybrid-memory-technologies.pptx" TargetMode="External"/><Relationship Id="rId5" Type="http://schemas.openxmlformats.org/officeDocument/2006/relationships/hyperlink" Target="http://users.ece.cmu.edu/~omutlu/pub/onur-ACACES2013-Topic2-emerging-and-hybrid-memory-technologies.pdf" TargetMode="External"/><Relationship Id="rId6" Type="http://schemas.openxmlformats.org/officeDocument/2006/relationships/hyperlink" Target="http://users.ece.cmu.edu/~omutlu/pub/onur-ACACES2013-Topic3-memory-qos.pptx" TargetMode="External"/><Relationship Id="rId7" Type="http://schemas.openxmlformats.org/officeDocument/2006/relationships/hyperlink" Target="http://users.ece.cmu.edu/~omutlu/pub/onur-ACACES2013-Topic3-memory-qos.pdf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onur-ACACES2013-Topic1-dram-basics-and-scaling.ppt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Cy3pG7Rc0&amp;list=PL5PHm2jkkXmidJOd59REog9jDnPDTG6IJ&amp;index=25" TargetMode="External"/><Relationship Id="rId4" Type="http://schemas.openxmlformats.org/officeDocument/2006/relationships/hyperlink" Target="http://www.youtube.com/watch?v=ZSotvL3WXmA&amp;list=PL5PHm2jkkXmidJOd59REog9jDnPDTG6IJ&amp;index=26" TargetMode="External"/><Relationship Id="rId5" Type="http://schemas.openxmlformats.org/officeDocument/2006/relationships/hyperlink" Target="http://www.youtube.com/watch?v=1xe2w3_NzmI&amp;list=PL5PHm2jkkXmidJOd59REog9jDnPDTG6IJ&amp;index=27" TargetMode="External"/><Relationship Id="rId6" Type="http://schemas.openxmlformats.org/officeDocument/2006/relationships/hyperlink" Target="http://www.youtube.com/watch?v=LzfOghMKyA0&amp;list=PL5PHm2jkkXmidJOd59REog9jDnPDTG6IJ&amp;index=35" TargetMode="External"/><Relationship Id="rId7" Type="http://schemas.openxmlformats.org/officeDocument/2006/relationships/hyperlink" Target="http://www.youtube.com/watch?v=U-VZKMgItDM&amp;list=PL5PHm2jkkXmidJOd59REog9jDnPDTG6IJ&amp;index=32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www.youtube.com/watch?v=JBdfZ5i21cs&amp;list=PL5PHm2jkkXmidJOd59REog9jDnPDTG6IJ&amp;index=22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hyperlink" Target="http://users.ece.cmu.edu/~omutlu/pub/flash-error-patterns_date12.pdf" TargetMode="External"/><Relationship Id="rId12" Type="http://schemas.openxmlformats.org/officeDocument/2006/relationships/hyperlink" Target="http://users.ece.cmu.edu/~omutlu/pub/cai_date12_talk.ppt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noggin.intel.com/content/paper-8-error-analysis-and-retention-aware-error-management-for-nand-flash-memory" TargetMode="External"/><Relationship Id="rId3" Type="http://schemas.openxmlformats.org/officeDocument/2006/relationships/hyperlink" Target="http://noggin.intel.com/technology-journal/2013/171/memory-resiliency" TargetMode="External"/><Relationship Id="rId4" Type="http://schemas.openxmlformats.org/officeDocument/2006/relationships/hyperlink" Target="http://users.ece.cmu.edu/~omutlu/pub/flash-memory-voltage-characterization_date13.pdf" TargetMode="External"/><Relationship Id="rId5" Type="http://schemas.openxmlformats.org/officeDocument/2006/relationships/hyperlink" Target="http://www.date-conference.com/" TargetMode="External"/><Relationship Id="rId6" Type="http://schemas.openxmlformats.org/officeDocument/2006/relationships/hyperlink" Target="http://users.ece.cmu.edu/~omutlu/pub/cai_date13_talk.ppt" TargetMode="External"/><Relationship Id="rId7" Type="http://schemas.openxmlformats.org/officeDocument/2006/relationships/hyperlink" Target="http://users.ece.cmu.edu/~omutlu/pub/flash-correct-and-refresh_iccd12.pdf" TargetMode="External"/><Relationship Id="rId8" Type="http://schemas.openxmlformats.org/officeDocument/2006/relationships/hyperlink" Target="http://www.iccd-conf.com/" TargetMode="External"/><Relationship Id="rId9" Type="http://schemas.openxmlformats.org/officeDocument/2006/relationships/hyperlink" Target="http://users.ece.cmu.edu/~omutlu/pub/mutlu_iccd12_talk.ppt" TargetMode="External"/><Relationship Id="rId10" Type="http://schemas.openxmlformats.org/officeDocument/2006/relationships/hyperlink" Target="http://users.ece.cmu.edu/~omutlu/pub/mutlu_iccd12_talk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ece447/s13/doku.php" TargetMode="External"/><Relationship Id="rId4" Type="http://schemas.openxmlformats.org/officeDocument/2006/relationships/hyperlink" Target="http://www.ece.cmu.edu/~ece740/f11/doku.php" TargetMode="External"/><Relationship Id="rId5" Type="http://schemas.openxmlformats.org/officeDocument/2006/relationships/hyperlink" Target="http://www.ece.cmu.edu/~ece742/doku.php" TargetMode="External"/><Relationship Id="rId6" Type="http://schemas.openxmlformats.org/officeDocument/2006/relationships/hyperlink" Target="http://users.ece.cmu.edu/~omutlu/projects.htm" TargetMode="External"/><Relationship Id="rId7" Type="http://schemas.openxmlformats.org/officeDocument/2006/relationships/hyperlink" Target="http://scholar.google.com/citations?user=7XyGUGkAAAAJ&amp;hl=en" TargetMode="External"/><Relationship Id="rId1" Type="http://schemas.openxmlformats.org/officeDocument/2006/relationships/slideLayout" Target="../slideLayouts/slideLayout425.xml"/><Relationship Id="rId2" Type="http://schemas.openxmlformats.org/officeDocument/2006/relationships/hyperlink" Target="http://www.youtube.com/playlist?list=PL5PHm2jkkXmidJOd59REog9jDnPDTG6IJ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9.jpeg"/><Relationship Id="rId3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4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11.png"/><Relationship Id="rId3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6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473.xml"/><Relationship Id="rId2" Type="http://schemas.openxmlformats.org/officeDocument/2006/relationships/image" Target="../media/image37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4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9.jpe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414.xml"/><Relationship Id="rId2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5.xml"/><Relationship Id="rId2" Type="http://schemas.openxmlformats.org/officeDocument/2006/relationships/notesSlide" Target="../notesSlides/notesSlide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2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Main Memory (Part 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00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Consequence: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Memory Capacity Gap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</a:t>
            </a:r>
            <a:r>
              <a:rPr lang="en-US" sz="2100" i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 per core </a:t>
            </a:r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expected to drop by 30% every two years</a:t>
            </a:r>
          </a:p>
          <a:p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rends worse for </a:t>
            </a:r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bandwidth per core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!</a:t>
            </a:r>
            <a:endParaRPr lang="en-US" sz="2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14D88-6476-D942-BCE2-3889B364305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605" name="Picture 8" descr="9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808"/>
            <a:ext cx="5857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9" descr="90%"/>
          <p:cNvSpPr txBox="1">
            <a:spLocks noChangeArrowheads="1"/>
          </p:cNvSpPr>
          <p:nvPr/>
        </p:nvSpPr>
        <p:spPr bwMode="auto">
          <a:xfrm>
            <a:off x="1692275" y="980728"/>
            <a:ext cx="60642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Core count doubling ~ every 2 years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DRAM DIMM capacity doubling ~ every 3 years</a:t>
            </a:r>
          </a:p>
        </p:txBody>
      </p:sp>
      <p:pic>
        <p:nvPicPr>
          <p:cNvPr id="25607" name="Picture 6" descr="9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487988"/>
            <a:ext cx="1806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03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6633"/>
                </a:solidFill>
                <a:latin typeface="Garamond" charset="0"/>
              </a:rPr>
              <a:t>Many DRAM Timing Constraints</a:t>
            </a:r>
            <a:endParaRPr lang="en-US">
              <a:latin typeface="Garamond" charset="0"/>
            </a:endParaRP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From Lee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</a:rPr>
              <a:t>DRAM-Aware Last-Level Cache Writeback: Reducing Write-Caused Interference in Memory Systems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HPS Technical Report, April 2010.</a:t>
            </a:r>
            <a:endParaRPr lang="en-US" sz="2000">
              <a:latin typeface="Tahoma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416D8-BCBB-8041-9FE7-ECE4D443510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868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75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More on DRAM Operation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Kim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 Case for Exploiting Subarray-Level Parallelism (SALP) in DRAM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2012.</a:t>
            </a:r>
          </a:p>
          <a:p>
            <a:r>
              <a:rPr lang="en-US">
                <a:latin typeface="Tahoma" charset="0"/>
              </a:rPr>
              <a:t>Lee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HPCA 2013.</a:t>
            </a:r>
            <a:endParaRPr lang="en-US">
              <a:latin typeface="Tahoma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8B3E27-5D4F-FA40-B496-EABCBE2357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3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96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Main Memory (Part 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44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14587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We did not cover the remaining slides.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5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Problem: DRAM controllers difficult to design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It is difficult for human designers to design a policy that can adapt itself very well to different workloads and different system conditions</a:t>
            </a:r>
          </a:p>
          <a:p>
            <a:endParaRPr lang="en-US" sz="2200" dirty="0"/>
          </a:p>
          <a:p>
            <a:r>
              <a:rPr lang="en-US" sz="2200" dirty="0" smtClean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Design a memory controller that adapts its scheduling policy decisions to workload behavior and system conditions using machine learning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Observation: </a:t>
            </a:r>
            <a:r>
              <a:rPr lang="en-US" sz="2200" dirty="0" smtClean="0">
                <a:solidFill>
                  <a:srgbClr val="0000FF"/>
                </a:solidFill>
              </a:rPr>
              <a:t>Reinforcement learning maps nicely to memory control.</a:t>
            </a:r>
          </a:p>
          <a:p>
            <a:endParaRPr lang="en-US" sz="2200" dirty="0"/>
          </a:p>
          <a:p>
            <a:r>
              <a:rPr lang="en-US" sz="2200" dirty="0" smtClean="0"/>
              <a:t>Design: Memory controller is a reinforcement learning agent that dynamically and continuously learns and employs the best scheduling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6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Ipek</a:t>
            </a:r>
            <a:r>
              <a:rPr lang="en-US" dirty="0" smtClean="0"/>
              <a:t>, </a:t>
            </a:r>
            <a:r>
              <a:rPr lang="en-US" u="sng" dirty="0" smtClean="0"/>
              <a:t>Onur Mutlu</a:t>
            </a:r>
            <a:r>
              <a:rPr lang="en-US" dirty="0" smtClean="0"/>
              <a:t>, José F. </a:t>
            </a:r>
            <a:r>
              <a:rPr lang="en-US" dirty="0" err="1" smtClean="0"/>
              <a:t>Martínez</a:t>
            </a:r>
            <a:r>
              <a:rPr lang="en-US" dirty="0" smtClean="0"/>
              <a:t>, and Rich </a:t>
            </a:r>
            <a:r>
              <a:rPr lang="en-US" dirty="0" err="1" smtClean="0"/>
              <a:t>Caruana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>
                <a:hlinkClick r:id="rId2"/>
              </a:rPr>
              <a:t>"Self Optimizing Memory Controllers: A Reinforcement Learning Approach"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Proceedings of the </a:t>
            </a:r>
            <a:r>
              <a:rPr lang="en-US" i="1" dirty="0" smtClean="0">
                <a:hlinkClick r:id="rId3"/>
              </a:rPr>
              <a:t>35th International Symposium on Computer Architecture</a:t>
            </a:r>
            <a:r>
              <a:rPr lang="en-US" i="1" dirty="0" smtClean="0"/>
              <a:t> (</a:t>
            </a:r>
            <a:r>
              <a:rPr lang="en-US" b="1" i="1" dirty="0" smtClean="0"/>
              <a:t>ISCA</a:t>
            </a:r>
            <a:r>
              <a:rPr lang="en-US" i="1" dirty="0" smtClean="0"/>
              <a:t>)</a:t>
            </a:r>
            <a:r>
              <a:rPr lang="en-US" dirty="0" smtClean="0"/>
              <a:t>, pages 39-50, Beijing, China, June 2008.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87249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Engin</a:t>
            </a:r>
            <a:r>
              <a:rPr lang="en-US" sz="1800" dirty="0" smtClean="0"/>
              <a:t> </a:t>
            </a:r>
            <a:r>
              <a:rPr lang="en-US" sz="1800" dirty="0" err="1" smtClean="0"/>
              <a:t>Ipek</a:t>
            </a:r>
            <a:r>
              <a:rPr lang="en-US" sz="1800" dirty="0" smtClean="0"/>
              <a:t>, </a:t>
            </a:r>
            <a:r>
              <a:rPr lang="en-US" sz="1800" u="sng" dirty="0" smtClean="0"/>
              <a:t>Onur Mutlu</a:t>
            </a:r>
            <a:r>
              <a:rPr lang="en-US" sz="1800" dirty="0" smtClean="0"/>
              <a:t>, José F. </a:t>
            </a:r>
            <a:r>
              <a:rPr lang="en-US" sz="1800" dirty="0" err="1" smtClean="0"/>
              <a:t>Martínez</a:t>
            </a:r>
            <a:r>
              <a:rPr lang="en-US" sz="1800" dirty="0" smtClean="0"/>
              <a:t>, and Rich </a:t>
            </a:r>
            <a:r>
              <a:rPr lang="en-US" sz="1800" dirty="0" err="1" smtClean="0"/>
              <a:t>Caruana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b="1" dirty="0" smtClean="0">
                <a:hlinkClick r:id="rId2"/>
              </a:rPr>
              <a:t>"Self Optimizing Memory Controllers: A Reinforcement Learning Approach"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Proceedings of the </a:t>
            </a:r>
            <a:r>
              <a:rPr lang="en-US" sz="1800" i="1" dirty="0" smtClean="0">
                <a:hlinkClick r:id="rId3"/>
              </a:rPr>
              <a:t>35th International Symposium on Computer Architecture</a:t>
            </a:r>
            <a:r>
              <a:rPr lang="en-US" sz="1800" i="1" dirty="0" smtClean="0"/>
              <a:t> (</a:t>
            </a:r>
            <a:r>
              <a:rPr lang="en-US" sz="1800" b="1" i="1" dirty="0" smtClean="0"/>
              <a:t>ISCA</a:t>
            </a:r>
            <a:r>
              <a:rPr lang="en-US" sz="1800" i="1" dirty="0" smtClean="0"/>
              <a:t>)</a:t>
            </a:r>
            <a:r>
              <a:rPr lang="en-US" sz="1800" dirty="0" smtClean="0"/>
              <a:t>, pages 39-50, Beijing, China, June 2008.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07952"/>
            <a:ext cx="8255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7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" y="4077072"/>
            <a:ext cx="9144000" cy="1885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4" y="1124744"/>
            <a:ext cx="9073008" cy="22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5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DRAM </a:t>
            </a:r>
            <a:r>
              <a:rPr lang="en-US" dirty="0">
                <a:latin typeface="Garamond" charset="0"/>
              </a:rPr>
              <a:t>Power Management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chips have power modes</a:t>
            </a:r>
          </a:p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When not accessing a chip power it down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Power states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Active (highest power)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All banks idle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Power-down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Self-refresh (lowest power)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Tradeoff: State </a:t>
            </a:r>
            <a:r>
              <a:rPr lang="en-US" dirty="0">
                <a:latin typeface="Tahoma" charset="0"/>
              </a:rPr>
              <a:t>transitions incur latency during which the chip cannot be </a:t>
            </a:r>
            <a:r>
              <a:rPr lang="en-US" dirty="0" smtClean="0">
                <a:latin typeface="Tahoma" charset="0"/>
              </a:rPr>
              <a:t>accessed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4ECB3-5230-6C4B-8205-64B9DE21D7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97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~40-50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% energy spent in off-chip memory hierarchy </a:t>
            </a:r>
            <a:r>
              <a:rPr lang="en-US" sz="1800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[Lefurgy,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even when not used (periodic refresh)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2ED14-562A-7B41-81C5-4AADBA53F90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63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ITRS projects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X nm 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(density),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cost, lower energy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99A2B-29DD-5A4F-B100-24CE86C78E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12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79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38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Solutions to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Tolerate DRAM (by taking a fresh look at it)</a:t>
            </a:r>
          </a:p>
          <a:p>
            <a:pPr lvl="1"/>
            <a:r>
              <a:rPr lang="en-US" dirty="0" smtClean="0"/>
              <a:t>Enable emerging memory technologies 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/>
              <a:t>Hybrid memory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56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97632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refresh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 and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>
              <a:buClr>
                <a:srgbClr val="3B812F"/>
              </a:buClr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Liu, Jaiyen, Veras, Mutlu,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Seshadri,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ISCA’13.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/>
              <a:t>Seshadri+, “</a:t>
            </a:r>
            <a:r>
              <a:rPr lang="en-US" sz="1600" dirty="0" err="1">
                <a:solidFill>
                  <a:srgbClr val="0000FF"/>
                </a:solidFill>
              </a:rPr>
              <a:t>RowClone</a:t>
            </a:r>
            <a:r>
              <a:rPr lang="en-US" sz="16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600" dirty="0"/>
              <a:t>,</a:t>
            </a:r>
            <a:r>
              <a:rPr lang="en-US" sz="1600" dirty="0" smtClean="0"/>
              <a:t>” 2013.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15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00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9167936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2: Emerging Memory Technologies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63880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seem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</a:t>
            </a:r>
            <a:r>
              <a:rPr lang="en-US" dirty="0">
                <a:latin typeface="Tahoma" charset="0"/>
                <a:ea typeface="ＭＳ Ｐゴシック" charset="0"/>
              </a:rPr>
              <a:t>to scale to 9nm (2022 [ITRS])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shortcomings as well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16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2009, CACM 2010, Top Picks 2010.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/>
              <a:t>Meza, Chang, Yoon, </a:t>
            </a:r>
            <a:r>
              <a:rPr lang="en-US" sz="1600" dirty="0" smtClean="0"/>
              <a:t>Mutlu, </a:t>
            </a:r>
            <a:r>
              <a:rPr lang="en-US" sz="1600" dirty="0" err="1" smtClean="0"/>
              <a:t>Ranganathan</a:t>
            </a:r>
            <a:r>
              <a:rPr lang="en-US" sz="1600" dirty="0" smtClean="0"/>
              <a:t>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/>
              <a:t>,” IEEE Comp. Arch. Letters 2012.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 smtClean="0"/>
              <a:t>Yoon, Meza et al.,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Row Buffer </a:t>
            </a:r>
            <a:r>
              <a:rPr lang="en-US" sz="1600" dirty="0" smtClean="0">
                <a:solidFill>
                  <a:srgbClr val="0000FF"/>
                </a:solidFill>
              </a:rPr>
              <a:t>Locality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Aware Caching Policies for </a:t>
            </a:r>
            <a:r>
              <a:rPr lang="en-US" sz="1600" dirty="0">
                <a:solidFill>
                  <a:srgbClr val="0000FF"/>
                </a:solidFill>
              </a:rPr>
              <a:t>Hybrid Memories</a:t>
            </a:r>
            <a:r>
              <a:rPr lang="en-US" sz="1600" dirty="0"/>
              <a:t>,” </a:t>
            </a:r>
            <a:r>
              <a:rPr lang="en-US" sz="1600" dirty="0" smtClean="0"/>
              <a:t>ICCD 2012 Best Paper Award.</a:t>
            </a:r>
            <a:endParaRPr lang="en-US" sz="1600" dirty="0"/>
          </a:p>
          <a:p>
            <a:pPr>
              <a:buClr>
                <a:srgbClr val="CC9900"/>
              </a:buClr>
              <a:buFont typeface="Wingdings" charset="0"/>
              <a:buChar char="n"/>
            </a:pPr>
            <a:endParaRPr lang="en-US" sz="2000" dirty="0"/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22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None/>
            </a:pPr>
            <a:r>
              <a:rPr lang="en-US" sz="1600" dirty="0"/>
              <a:t>Yoon, Meza et al., 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365104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1199169" y="1905287"/>
            <a:ext cx="2557463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923928" y="1916832"/>
            <a:ext cx="4968552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6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9500"/>
            <a:ext cx="8801100" cy="5046663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Problem: Memory interference is uncontrolled </a:t>
            </a:r>
            <a:r>
              <a:rPr lang="en-US" dirty="0">
                <a:latin typeface="Tahoma" charset="0"/>
                <a:sym typeface="Wingdings" charset="0"/>
              </a:rPr>
              <a:t> uncontrollable, </a:t>
            </a:r>
            <a:r>
              <a:rPr lang="en-US" dirty="0" smtClean="0">
                <a:latin typeface="Tahoma" charset="0"/>
                <a:sym typeface="Wingdings" charset="0"/>
              </a:rPr>
              <a:t>unpredictable, vulnerable </a:t>
            </a:r>
            <a:r>
              <a:rPr lang="en-US" dirty="0">
                <a:latin typeface="Tahoma" charset="0"/>
                <a:sym typeface="Wingdings" charset="0"/>
              </a:rPr>
              <a:t>system</a:t>
            </a:r>
            <a:endParaRPr lang="en-US" dirty="0">
              <a:latin typeface="Tahoma" charset="0"/>
            </a:endParaRPr>
          </a:p>
          <a:p>
            <a:endParaRPr lang="en-US" sz="18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Goal: We need to control it </a:t>
            </a:r>
            <a:r>
              <a:rPr lang="en-US" dirty="0">
                <a:latin typeface="Tahoma" charset="0"/>
                <a:sym typeface="Wingdings" charset="0"/>
              </a:rPr>
              <a:t> Design a QoS-aware system </a:t>
            </a:r>
          </a:p>
          <a:p>
            <a:endParaRPr lang="en-US" sz="1800" dirty="0">
              <a:latin typeface="Tahoma" charset="0"/>
              <a:sym typeface="Wingdings" charset="0"/>
            </a:endParaRPr>
          </a:p>
          <a:p>
            <a:r>
              <a:rPr lang="en-US" dirty="0">
                <a:latin typeface="Tahoma" charset="0"/>
                <a:sym typeface="Wingdings" charset="0"/>
              </a:rPr>
              <a:t>Solution: </a:t>
            </a:r>
            <a:r>
              <a:rPr lang="en-US" dirty="0">
                <a:solidFill>
                  <a:srgbClr val="0000FF"/>
                </a:solidFill>
                <a:latin typeface="Tahoma" charset="0"/>
                <a:sym typeface="Wingdings" charset="0"/>
              </a:rPr>
              <a:t>Hardware/software cooperative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sym typeface="Wingdings" charset="0"/>
              </a:rPr>
              <a:t>memory QoS</a:t>
            </a:r>
            <a:endParaRPr lang="en-US" dirty="0">
              <a:solidFill>
                <a:srgbClr val="0000FF"/>
              </a:solidFill>
              <a:latin typeface="Tahoma" charset="0"/>
              <a:sym typeface="Wingdings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Hardware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designed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to provide a configurable fairness substrate </a:t>
            </a:r>
          </a:p>
          <a:p>
            <a:pPr lvl="2"/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Application-aware memory scheduling, partitioning, throttling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Software designed to configure the resources to satisfy different QoS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goals</a:t>
            </a: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E.g.,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fair, programmable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controllers and on-chip networks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provide QoS and predictable performance </a:t>
            </a: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sym typeface="Wingdings" charset="0"/>
            </a:endParaRPr>
          </a:p>
          <a:p>
            <a:pPr marL="344487" lvl="1" indent="0">
              <a:buNone/>
            </a:pPr>
            <a:r>
              <a:rPr lang="en-US" sz="1600" b="1" dirty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16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     [</a:t>
            </a:r>
            <a:r>
              <a:rPr lang="en-US" sz="1600" b="1" dirty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2007-</a:t>
            </a:r>
            <a:r>
              <a:rPr lang="en-US" sz="16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2012, </a:t>
            </a:r>
            <a:r>
              <a:rPr lang="en-US" sz="1600" b="1" dirty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Top Picks’</a:t>
            </a:r>
            <a:r>
              <a:rPr lang="en-US" sz="16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09,’11a,’11b,’12]</a:t>
            </a:r>
            <a:endParaRPr lang="en-US" sz="1600" b="1" dirty="0">
              <a:solidFill>
                <a:srgbClr val="2C6123"/>
              </a:solidFill>
              <a:latin typeface="Tahoma" charset="0"/>
              <a:ea typeface="ＭＳ Ｐゴシック" charset="0"/>
              <a:sym typeface="Wingdings" charset="0"/>
            </a:endParaRPr>
          </a:p>
          <a:p>
            <a:endParaRPr lang="en-US" dirty="0">
              <a:latin typeface="Tahoma" charset="0"/>
              <a:sym typeface="Wingdings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An Orthogonal Issue: Memory Interference</a:t>
            </a:r>
            <a:endParaRPr lang="en-U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29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Topic 1 (DRAM Scaling)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Course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19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27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These slides are </a:t>
            </a:r>
            <a:r>
              <a:rPr lang="en-US" dirty="0" smtClean="0">
                <a:solidFill>
                  <a:srgbClr val="000000"/>
                </a:solidFill>
              </a:rPr>
              <a:t>from the </a:t>
            </a:r>
            <a:r>
              <a:rPr lang="en-US" dirty="0" smtClean="0">
                <a:solidFill>
                  <a:srgbClr val="FF0000"/>
                </a:solidFill>
              </a:rPr>
              <a:t>Scalable </a:t>
            </a:r>
            <a:r>
              <a:rPr lang="en-US" dirty="0">
                <a:solidFill>
                  <a:srgbClr val="FF0000"/>
                </a:solidFill>
              </a:rPr>
              <a:t>Memory Systems</a:t>
            </a:r>
            <a:r>
              <a:rPr lang="en-US" dirty="0">
                <a:solidFill>
                  <a:srgbClr val="000000"/>
                </a:solidFill>
              </a:rPr>
              <a:t> course </a:t>
            </a:r>
            <a:r>
              <a:rPr lang="en-US" dirty="0" smtClean="0">
                <a:solidFill>
                  <a:srgbClr val="000000"/>
                </a:solidFill>
              </a:rPr>
              <a:t>taught at </a:t>
            </a:r>
            <a:r>
              <a:rPr lang="en-US" dirty="0">
                <a:solidFill>
                  <a:srgbClr val="000000"/>
                </a:solidFill>
              </a:rPr>
              <a:t>ACACES </a:t>
            </a:r>
            <a:r>
              <a:rPr lang="en-US" dirty="0" smtClean="0">
                <a:solidFill>
                  <a:srgbClr val="000000"/>
                </a:solidFill>
              </a:rPr>
              <a:t>2013 (July 15-19, 2013)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Course Website:</a:t>
            </a:r>
          </a:p>
          <a:p>
            <a:pPr marL="695325" lvl="2" indent="-342900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://users.ece.cmu.edu/~omutlu/acaces2013-memory.html</a:t>
            </a:r>
            <a:endParaRPr lang="en-US" dirty="0"/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the first lecture:</a:t>
            </a:r>
          </a:p>
          <a:p>
            <a:pPr lvl="1"/>
            <a:r>
              <a:rPr lang="en-US" dirty="0"/>
              <a:t>Lecture 1 (July 15, 2013): DRAM Basics and DRAM Scaling: Trends and Basics </a:t>
            </a:r>
            <a:r>
              <a:rPr lang="en-US" dirty="0">
                <a:hlinkClick r:id="rId3"/>
              </a:rPr>
              <a:t>(pptx)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(pdf)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89648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What Will You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Learn in This Course?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Scalable Many-Core Memory Systems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July 15-19</a:t>
            </a:r>
            <a:r>
              <a:rPr lang="en-US" smtClean="0"/>
              <a:t>, 2013</a:t>
            </a:r>
          </a:p>
          <a:p>
            <a:pPr lvl="1"/>
            <a:endParaRPr lang="en-US" sz="2300" dirty="0" smtClean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1: Main memory basics, DRAM scaling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2: Emerging memory technologies and hybrid memories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3: Main memory interference and QoS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4 (unlikely): Cache management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5 (unlikely): Interconnects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Major Overview Reading: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Mutlu, 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Scaling: A Systems Architecture Perspective</a:t>
            </a:r>
            <a:r>
              <a:rPr lang="en-US" dirty="0" smtClean="0">
                <a:latin typeface="Tahoma" charset="0"/>
                <a:ea typeface="ＭＳ Ｐゴシック" charset="0"/>
              </a:rPr>
              <a:t>,” IMW 2013.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81F1D4-7954-BD41-94E6-A5D63847144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4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23656"/>
          </a:xfrm>
        </p:spPr>
        <p:txBody>
          <a:bodyPr/>
          <a:lstStyle/>
          <a:p>
            <a:r>
              <a:rPr lang="en-US" dirty="0" smtClean="0"/>
              <a:t>Will cover many problems and potential solutions related to the design of memory systems in the many core era</a:t>
            </a:r>
          </a:p>
          <a:p>
            <a:endParaRPr lang="en-US" dirty="0"/>
          </a:p>
          <a:p>
            <a:r>
              <a:rPr lang="en-US" dirty="0" smtClean="0"/>
              <a:t>The design of the memory system poses many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Difficult research and engineering problems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mportant fundamental problems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Industry-relevant problems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Many creative and insightful solutions are needed </a:t>
            </a:r>
            <a:r>
              <a:rPr lang="en-US" dirty="0" smtClean="0"/>
              <a:t>to solve these problems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Goal: Acquire the basics to develop such solutions (by covering fundamentals and cutting edge research)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/>
              <a:t>My Contact Information</a:t>
            </a:r>
          </a:p>
          <a:p>
            <a:pPr lvl="1"/>
            <a:r>
              <a:rPr lang="en-US" dirty="0" smtClean="0"/>
              <a:t>Onur Mutlu</a:t>
            </a:r>
          </a:p>
          <a:p>
            <a:pPr lvl="1"/>
            <a:r>
              <a:rPr lang="en-US" dirty="0" smtClean="0">
                <a:hlinkClick r:id="rId2"/>
              </a:rPr>
              <a:t>onur@cmu.edu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http://users.ece.cmu.edu/~</a:t>
            </a:r>
            <a:r>
              <a:rPr lang="en-US" dirty="0" smtClean="0">
                <a:hlinkClick r:id="rId3"/>
              </a:rPr>
              <a:t>omutlu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+1-512-658-0891 (my cell phone)</a:t>
            </a:r>
          </a:p>
          <a:p>
            <a:pPr lvl="1"/>
            <a:r>
              <a:rPr lang="en-US" dirty="0"/>
              <a:t>Find me </a:t>
            </a:r>
            <a:r>
              <a:rPr lang="en-US" dirty="0" smtClean="0"/>
              <a:t>during </a:t>
            </a:r>
            <a:r>
              <a:rPr lang="en-US" dirty="0"/>
              <a:t>breaks and/or email any time.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Website for Course Slides and Papers</a:t>
            </a:r>
          </a:p>
          <a:p>
            <a:pPr lvl="1"/>
            <a:r>
              <a:rPr lang="en-US" dirty="0">
                <a:hlinkClick r:id="rId4"/>
              </a:rPr>
              <a:t>http://users.ece.cmu.edu/~omutlu/acaces2013-</a:t>
            </a:r>
            <a:r>
              <a:rPr lang="en-US" dirty="0" smtClean="0">
                <a:hlinkClick r:id="rId4"/>
              </a:rPr>
              <a:t>memory.html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://users.ece.cmu.edu/~omutlu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2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Readings and Videos</a:t>
            </a:r>
            <a:endParaRPr lang="en-US" sz="4000" dirty="0">
              <a:latin typeface="Garamond" charset="0"/>
            </a:endParaRP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77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97527"/>
            <a:ext cx="8928992" cy="5193723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400" dirty="0">
                <a:latin typeface="Tahoma" charset="0"/>
                <a:ea typeface="ＭＳ Ｐゴシック" charset="0"/>
              </a:rPr>
              <a:t>Mutlu, “</a:t>
            </a:r>
            <a:r>
              <a:rPr lang="en-US" sz="24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Scaling: A Systems Architecture Perspective</a:t>
            </a:r>
            <a:r>
              <a:rPr lang="en-US" sz="2400" dirty="0">
                <a:latin typeface="Tahoma" charset="0"/>
                <a:ea typeface="ＭＳ Ｐゴシック" charset="0"/>
              </a:rPr>
              <a:t>,” IMW 2013.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/>
              <a:t>Onur Mutlu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hlinkClick r:id="rId2"/>
              </a:rPr>
              <a:t>"Memory Scaling: A Systems Architecture Perspective"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3"/>
              </a:rPr>
              <a:t>5th International Memory Workshop</a:t>
            </a:r>
            <a:r>
              <a:rPr lang="en-US" i="1" dirty="0"/>
              <a:t> (</a:t>
            </a:r>
            <a:r>
              <a:rPr lang="en-US" b="1" i="1" dirty="0"/>
              <a:t>IMW</a:t>
            </a:r>
            <a:r>
              <a:rPr lang="en-US" i="1" dirty="0"/>
              <a:t>)</a:t>
            </a:r>
            <a:r>
              <a:rPr lang="en-US" dirty="0"/>
              <a:t>, Monterey, CA, May 2013. </a:t>
            </a:r>
            <a:r>
              <a:rPr lang="en-US" dirty="0">
                <a:hlinkClick r:id="rId4"/>
              </a:rPr>
              <a:t>Slides (pptx)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(pdf)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1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Slides (Longer Versions)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Topic </a:t>
            </a:r>
            <a:r>
              <a:rPr lang="en-US" sz="2200" dirty="0"/>
              <a:t>1: DRAM Basics and DRAM Scaling</a:t>
            </a:r>
          </a:p>
          <a:p>
            <a:pPr lvl="1"/>
            <a:r>
              <a:rPr lang="en-US" sz="2000" u="sng" dirty="0">
                <a:hlinkClick r:id="rId2"/>
              </a:rPr>
              <a:t>http://users.ece.cmu.edu/~omutlu/pub/onur-ACACES2013-Topic1-dram-basics-and-scaling.pptx</a:t>
            </a:r>
          </a:p>
          <a:p>
            <a:pPr lvl="1"/>
            <a:r>
              <a:rPr lang="en-US" sz="2000" u="sng" dirty="0">
                <a:hlinkClick r:id="rId3"/>
              </a:rPr>
              <a:t>http://users.ece.cmu.edu/~omutlu/pub/onur-ACACES2013-Topic1-dram-basics-and-</a:t>
            </a:r>
            <a:r>
              <a:rPr lang="en-US" sz="2000" u="sng" dirty="0" smtClean="0">
                <a:hlinkClick r:id="rId3"/>
              </a:rPr>
              <a:t>scaling.pdf</a:t>
            </a:r>
            <a:endParaRPr lang="en-US" sz="2000" u="sng" dirty="0" smtClean="0"/>
          </a:p>
          <a:p>
            <a:pPr lvl="1"/>
            <a:endParaRPr lang="en-US" sz="800" u="sng" dirty="0"/>
          </a:p>
          <a:p>
            <a:r>
              <a:rPr lang="en-US" sz="2200" dirty="0"/>
              <a:t>Topic 2: Emerging Technologies and Hybrid Memories</a:t>
            </a:r>
          </a:p>
          <a:p>
            <a:pPr lvl="1"/>
            <a:r>
              <a:rPr lang="en-US" sz="2000" u="sng" dirty="0">
                <a:hlinkClick r:id="rId4"/>
              </a:rPr>
              <a:t>http://users.ece.cmu.edu/~omutlu/pub/onur-ACACES2013-Topic2-emerging-and-hybrid-memory-technologies.pptx</a:t>
            </a:r>
          </a:p>
          <a:p>
            <a:pPr lvl="1"/>
            <a:r>
              <a:rPr lang="en-US" sz="2000" u="sng" dirty="0">
                <a:hlinkClick r:id="rId5"/>
              </a:rPr>
              <a:t>http://users.ece.cmu.edu/~omutlu/pub/onur-ACACES2013-Topic2-emerging-and-hybrid-memory-</a:t>
            </a:r>
            <a:r>
              <a:rPr lang="en-US" sz="2000" u="sng" dirty="0" smtClean="0">
                <a:hlinkClick r:id="rId5"/>
              </a:rPr>
              <a:t>technologies.pdf</a:t>
            </a:r>
            <a:endParaRPr lang="en-US" sz="2000" u="sng" dirty="0" smtClean="0"/>
          </a:p>
          <a:p>
            <a:pPr lvl="1"/>
            <a:endParaRPr lang="en-US" sz="800" u="sng" dirty="0"/>
          </a:p>
          <a:p>
            <a:r>
              <a:rPr lang="en-US" sz="2200" dirty="0"/>
              <a:t>Topic 3: Memory Interference and QoS-Aware Memory Systems</a:t>
            </a:r>
          </a:p>
          <a:p>
            <a:pPr lvl="1"/>
            <a:r>
              <a:rPr lang="en-US" sz="2000" u="sng" dirty="0">
                <a:hlinkClick r:id="rId6"/>
              </a:rPr>
              <a:t>http://users.ece.cmu.edu/~omutlu/pub/onur-ACACES2013-Topic3-memory-qos.pptx</a:t>
            </a:r>
          </a:p>
          <a:p>
            <a:pPr lvl="1"/>
            <a:r>
              <a:rPr lang="en-US" sz="2000" u="sng" dirty="0">
                <a:hlinkClick r:id="rId7"/>
              </a:rPr>
              <a:t>http://users.ece.cmu.edu/~omutlu/pub/onur-ACACES2013-Topic3-memory-qos.pdf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Lecture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Memory Hierarchy (and Introduction to Caches)</a:t>
            </a:r>
          </a:p>
          <a:p>
            <a:pPr lvl="1"/>
            <a:r>
              <a:rPr lang="en-US" sz="1800" dirty="0">
                <a:hlinkClick r:id="rId2"/>
              </a:rPr>
              <a:t>http://www.youtube.com/watch?v=JBdfZ5i21cs&amp;list=PL5PHm2jkkXmidJOd59REog9jDnPDTG6IJ&amp;index=</a:t>
            </a:r>
            <a:r>
              <a:rPr lang="en-US" sz="1800" dirty="0" smtClean="0">
                <a:hlinkClick r:id="rId2"/>
              </a:rPr>
              <a:t>22</a:t>
            </a:r>
            <a:endParaRPr lang="en-US" sz="600" dirty="0"/>
          </a:p>
          <a:p>
            <a:r>
              <a:rPr lang="en-US" sz="2000" dirty="0" smtClean="0"/>
              <a:t>Main Memory</a:t>
            </a:r>
          </a:p>
          <a:p>
            <a:pPr lvl="1"/>
            <a:r>
              <a:rPr lang="en-US" sz="1800" dirty="0">
                <a:hlinkClick r:id="rId3"/>
              </a:rPr>
              <a:t>http://www.youtube.com/watch?v=ZLCy3pG7Rc0&amp;list=PL5PHm2jkkXmidJOd59REog9jDnPDTG6IJ&amp;index=</a:t>
            </a:r>
            <a:r>
              <a:rPr lang="en-US" sz="1800" dirty="0" smtClean="0">
                <a:hlinkClick r:id="rId3"/>
              </a:rPr>
              <a:t>25</a:t>
            </a:r>
            <a:endParaRPr lang="en-US" sz="600" dirty="0"/>
          </a:p>
          <a:p>
            <a:r>
              <a:rPr lang="en-US" sz="2000" dirty="0" smtClean="0"/>
              <a:t>Memory Controllers, Memory Scheduling, Memory QoS</a:t>
            </a:r>
          </a:p>
          <a:p>
            <a:pPr lvl="1"/>
            <a:r>
              <a:rPr lang="en-US" sz="1800" dirty="0">
                <a:hlinkClick r:id="rId4"/>
              </a:rPr>
              <a:t>http://www.youtube.com/watch?v=ZSotvL3WXmA&amp;list=PL5PHm2jkkXmidJOd59REog9jDnPDTG6IJ&amp;index=</a:t>
            </a:r>
            <a:r>
              <a:rPr lang="en-US" sz="1800" dirty="0" smtClean="0">
                <a:hlinkClick r:id="rId4"/>
              </a:rPr>
              <a:t>26</a:t>
            </a:r>
            <a:endParaRPr lang="en-US" sz="1800" dirty="0" smtClean="0"/>
          </a:p>
          <a:p>
            <a:pPr lvl="1"/>
            <a:r>
              <a:rPr lang="en-US" sz="1800" dirty="0">
                <a:hlinkClick r:id="rId5"/>
              </a:rPr>
              <a:t>http://www.youtube.com/watch?v=1xe2w3_NzmI&amp;list=PL5PHm2jkkXmidJOd59REog9jDnPDTG6IJ&amp;index=</a:t>
            </a:r>
            <a:r>
              <a:rPr lang="en-US" sz="1800" dirty="0" smtClean="0">
                <a:hlinkClick r:id="rId5"/>
              </a:rPr>
              <a:t>27</a:t>
            </a:r>
            <a:endParaRPr lang="en-US" sz="600" dirty="0"/>
          </a:p>
          <a:p>
            <a:r>
              <a:rPr lang="en-US" sz="2000" dirty="0" smtClean="0"/>
              <a:t>Emerging Memory Technologies</a:t>
            </a:r>
          </a:p>
          <a:p>
            <a:pPr lvl="1"/>
            <a:r>
              <a:rPr lang="en-US" sz="1800" dirty="0">
                <a:hlinkClick r:id="rId6"/>
              </a:rPr>
              <a:t>http://www.youtube.com/watch?v=LzfOghMKyA0&amp;list=PL5PHm2jkkXmidJOd59REog9jDnPDTG6IJ&amp;index=</a:t>
            </a:r>
            <a:r>
              <a:rPr lang="en-US" sz="1800" dirty="0" smtClean="0">
                <a:hlinkClick r:id="rId6"/>
              </a:rPr>
              <a:t>35</a:t>
            </a:r>
            <a:endParaRPr lang="en-US" sz="1800" dirty="0" smtClean="0"/>
          </a:p>
          <a:p>
            <a:r>
              <a:rPr lang="en-US" sz="2000" dirty="0" smtClean="0"/>
              <a:t>Multiprocessor Correctness and Cache Coherence</a:t>
            </a:r>
          </a:p>
          <a:p>
            <a:pPr lvl="1"/>
            <a:r>
              <a:rPr lang="en-US" sz="1800" dirty="0">
                <a:hlinkClick r:id="rId7"/>
              </a:rPr>
              <a:t>http://www.youtube.com/watch?v=U-VZKMgItDM&amp;list=PL5PHm2jkkXmidJOd59REog9jDnPDTG6IJ&amp;index=</a:t>
            </a:r>
            <a:r>
              <a:rPr lang="en-US" sz="1800" dirty="0" smtClean="0">
                <a:hlinkClick r:id="rId7"/>
              </a:rPr>
              <a:t>32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5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1 (DRAM Scaling)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 et al., 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HPCA 2013.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Kim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 Case for Exploiting Subarray-Level Parallelism in DRAM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An Experimental Study of Data Retention Behavior in Modern DRAM 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</a:rPr>
              <a:t>Devices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,” ISCA 2013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r>
              <a:rPr lang="en-US" sz="2000" dirty="0" smtClean="0"/>
              <a:t>Seshadri et al., “</a:t>
            </a:r>
            <a:r>
              <a:rPr lang="en-US" sz="2000" dirty="0">
                <a:solidFill>
                  <a:srgbClr val="0000FF"/>
                </a:solidFill>
              </a:rPr>
              <a:t>RowClone: Fast and Efficient In-DRAM Copy and Initialization of Bulk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,” CMU CS Tech Report 2013.</a:t>
            </a:r>
          </a:p>
          <a:p>
            <a:r>
              <a:rPr lang="en-US" sz="2000" dirty="0" smtClean="0"/>
              <a:t>David et al., “</a:t>
            </a:r>
            <a:r>
              <a:rPr lang="en-US" sz="2000" dirty="0">
                <a:solidFill>
                  <a:srgbClr val="0000FF"/>
                </a:solidFill>
              </a:rPr>
              <a:t>Memory Power Management via Dynamic Voltage/Frequency </a:t>
            </a:r>
            <a:r>
              <a:rPr lang="en-US" sz="2000" dirty="0" smtClean="0">
                <a:solidFill>
                  <a:srgbClr val="0000FF"/>
                </a:solidFill>
              </a:rPr>
              <a:t>Scaling</a:t>
            </a:r>
            <a:r>
              <a:rPr lang="en-US" sz="2000" dirty="0" smtClean="0"/>
              <a:t>,” ICAC 2011. </a:t>
            </a:r>
          </a:p>
          <a:p>
            <a:r>
              <a:rPr lang="en-US" sz="2000" dirty="0" err="1"/>
              <a:t>Ipek</a:t>
            </a:r>
            <a:r>
              <a:rPr lang="en-US" sz="2000" dirty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Self Optimizing Memory Controllers: A Reinforcement Learning Approach</a:t>
            </a:r>
            <a:r>
              <a:rPr lang="en-US" sz="2000" dirty="0"/>
              <a:t>,” ISCA 2008.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6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400" dirty="0" smtClean="0"/>
              <a:t>Readings for Topic 2 (Emerging Technologies)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9900"/>
              </a:buClr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Lee, </a:t>
            </a:r>
            <a:r>
              <a:rPr lang="en-US" sz="2000" dirty="0" err="1">
                <a:solidFill>
                  <a:srgbClr val="000000"/>
                </a:solidFill>
                <a:latin typeface="Tahoma" charset="0"/>
              </a:rPr>
              <a:t>Ipek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 Mutlu, Burger, 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Architecting Phase Change Memory as a Scalable DRAM Alternative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ISCA 2009, CACM 2010, Top Picks 2010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pPr lvl="0">
              <a:buClr>
                <a:srgbClr val="CC9900"/>
              </a:buClr>
            </a:pPr>
            <a:r>
              <a:rPr lang="en-US" sz="2000" dirty="0" err="1" smtClean="0">
                <a:solidFill>
                  <a:srgbClr val="000000"/>
                </a:solidFill>
                <a:latin typeface="Tahoma" charset="0"/>
              </a:rPr>
              <a:t>Qureshi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Scalable high performance main memory system using phase-change memory </a:t>
            </a:r>
            <a:r>
              <a:rPr lang="en-US" sz="2000" dirty="0" smtClean="0">
                <a:solidFill>
                  <a:srgbClr val="0000FF"/>
                </a:solidFill>
              </a:rPr>
              <a:t>technology</a:t>
            </a:r>
            <a:r>
              <a:rPr lang="en-US" sz="2000" dirty="0" smtClean="0"/>
              <a:t>,” ISCA 2009.</a:t>
            </a: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>
              <a:buClr>
                <a:srgbClr val="CC9900"/>
              </a:buClr>
            </a:pPr>
            <a:r>
              <a:rPr lang="en-US" sz="2000" dirty="0" smtClean="0"/>
              <a:t>Meza</a:t>
            </a:r>
            <a:r>
              <a:rPr lang="en-US" sz="2000" dirty="0"/>
              <a:t> </a:t>
            </a:r>
            <a:r>
              <a:rPr lang="en-US" sz="2000" dirty="0" smtClean="0"/>
              <a:t>et al., </a:t>
            </a:r>
            <a:r>
              <a:rPr lang="en-US" sz="2000" dirty="0"/>
              <a:t>“</a:t>
            </a:r>
            <a:r>
              <a:rPr lang="en-US" sz="20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2000" dirty="0"/>
              <a:t>,” IEEE Comp. Arch. Letters 2012.</a:t>
            </a:r>
          </a:p>
          <a:p>
            <a:pPr>
              <a:buClr>
                <a:srgbClr val="CC9900"/>
              </a:buClr>
            </a:pPr>
            <a:r>
              <a:rPr lang="en-US" sz="2000" dirty="0" smtClean="0"/>
              <a:t>Yoon</a:t>
            </a:r>
            <a:r>
              <a:rPr lang="en-US" sz="2000" dirty="0"/>
              <a:t> </a:t>
            </a:r>
            <a:r>
              <a:rPr lang="en-US" sz="2000" dirty="0" smtClean="0"/>
              <a:t>et </a:t>
            </a:r>
            <a:r>
              <a:rPr lang="en-US" sz="2000" dirty="0"/>
              <a:t>al., “</a:t>
            </a:r>
            <a:r>
              <a:rPr lang="en-US" sz="20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2000" dirty="0"/>
              <a:t>,” ICCD 2012 Best Paper Award.</a:t>
            </a:r>
          </a:p>
          <a:p>
            <a:r>
              <a:rPr lang="en-US" sz="2000" dirty="0"/>
              <a:t>Meza et al., “</a:t>
            </a:r>
            <a:r>
              <a:rPr lang="en-US" sz="2000" dirty="0">
                <a:solidFill>
                  <a:srgbClr val="0000FF"/>
                </a:solidFill>
              </a:rPr>
              <a:t>A Case for Efficient Hardware-Software Cooperative Management of Storage and </a:t>
            </a:r>
            <a:r>
              <a:rPr lang="en-US" sz="2000" dirty="0" smtClean="0">
                <a:solidFill>
                  <a:srgbClr val="0000FF"/>
                </a:solidFill>
              </a:rPr>
              <a:t>Memory</a:t>
            </a:r>
            <a:r>
              <a:rPr lang="en-US" sz="2000" dirty="0" smtClean="0"/>
              <a:t>,” WEED 2013.</a:t>
            </a:r>
          </a:p>
          <a:p>
            <a:r>
              <a:rPr lang="en-US" sz="2000" dirty="0" err="1" smtClean="0"/>
              <a:t>Kultursay</a:t>
            </a:r>
            <a:r>
              <a:rPr lang="en-US" sz="2000" dirty="0" smtClean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Evaluating STT-RAM as an Energy-Efficient Main Memory </a:t>
            </a:r>
            <a:r>
              <a:rPr lang="en-US" sz="2000" dirty="0" smtClean="0">
                <a:solidFill>
                  <a:srgbClr val="0000FF"/>
                </a:solidFill>
              </a:rPr>
              <a:t>Alternative</a:t>
            </a:r>
            <a:r>
              <a:rPr lang="en-US" sz="2000" dirty="0" smtClean="0"/>
              <a:t>,” ISPASS 2013.</a:t>
            </a:r>
          </a:p>
          <a:p>
            <a:r>
              <a:rPr lang="en-US" sz="2000" dirty="0" err="1" smtClean="0"/>
              <a:t>Cai</a:t>
            </a:r>
            <a:r>
              <a:rPr lang="en-US" sz="2000" dirty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Error Analysis and Retention-Aware Error Management for NAND Flash </a:t>
            </a:r>
            <a:r>
              <a:rPr lang="en-US" sz="2000" dirty="0" smtClean="0">
                <a:solidFill>
                  <a:srgbClr val="0000FF"/>
                </a:solidFill>
              </a:rPr>
              <a:t>Memory</a:t>
            </a:r>
            <a:r>
              <a:rPr lang="en-US" sz="2000" dirty="0" smtClean="0"/>
              <a:t>,</a:t>
            </a:r>
            <a:r>
              <a:rPr lang="en-US" sz="2000" dirty="0"/>
              <a:t>” ITJ 2013.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Moscibroda and Mutlu, “</a:t>
            </a:r>
            <a:r>
              <a:rPr lang="en-US" sz="2000" dirty="0" smtClean="0">
                <a:solidFill>
                  <a:srgbClr val="0000FF"/>
                </a:solidFill>
              </a:rPr>
              <a:t>Memory Performance Attacks</a:t>
            </a:r>
            <a:r>
              <a:rPr lang="en-US" sz="2000" dirty="0" smtClean="0"/>
              <a:t>,” USENIX Security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Stall-Time Fair Memory Access Scheduling</a:t>
            </a:r>
            <a:r>
              <a:rPr lang="en-US" sz="2000" dirty="0" smtClean="0"/>
              <a:t>,” MICRO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Parallelism-Aware Batch Scheduling</a:t>
            </a:r>
            <a:r>
              <a:rPr lang="en-US" sz="2000" dirty="0" smtClean="0"/>
              <a:t>,” ISCA 2008, IEEE Micro 2009.</a:t>
            </a:r>
          </a:p>
          <a:p>
            <a:r>
              <a:rPr lang="en-US" sz="2000" dirty="0" smtClean="0"/>
              <a:t>Kim et al., “</a:t>
            </a:r>
            <a:r>
              <a:rPr lang="en-US" sz="2000" dirty="0">
                <a:solidFill>
                  <a:srgbClr val="0000FF"/>
                </a:solidFill>
              </a:rPr>
              <a:t>ATLAS: A Scalable and High-Performance Scheduling Algorithm for Multiple Memory </a:t>
            </a:r>
            <a:r>
              <a:rPr lang="en-US" sz="2000" dirty="0" smtClean="0">
                <a:solidFill>
                  <a:srgbClr val="0000FF"/>
                </a:solidFill>
              </a:rPr>
              <a:t>Controllers</a:t>
            </a:r>
            <a:r>
              <a:rPr lang="en-US" sz="2000" dirty="0" smtClean="0"/>
              <a:t>,” HPCA 2010.</a:t>
            </a:r>
          </a:p>
          <a:p>
            <a:r>
              <a:rPr lang="en-US" sz="2000" dirty="0" smtClean="0"/>
              <a:t>Kim et al., “</a:t>
            </a:r>
            <a:r>
              <a:rPr lang="en-US" sz="2000" dirty="0" smtClean="0">
                <a:solidFill>
                  <a:srgbClr val="0000FF"/>
                </a:solidFill>
              </a:rPr>
              <a:t>Thread Cluster Memory Scheduling</a:t>
            </a:r>
            <a:r>
              <a:rPr lang="en-US" sz="2000" dirty="0" smtClean="0"/>
              <a:t>,” MICRO 2010, IEEE Micro 2011.</a:t>
            </a:r>
          </a:p>
          <a:p>
            <a:r>
              <a:rPr lang="en-US" sz="2000" dirty="0" err="1" smtClean="0"/>
              <a:t>Muralidhara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Memory Channel Partitioning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err="1" smtClean="0"/>
              <a:t>Ausavarungnirun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Staged Memory Scheduling</a:t>
            </a:r>
            <a:r>
              <a:rPr lang="en-US" sz="2000" dirty="0" smtClean="0"/>
              <a:t>,” ISCA 2012.</a:t>
            </a:r>
          </a:p>
          <a:p>
            <a:r>
              <a:rPr lang="en-US" sz="2000" dirty="0" smtClean="0"/>
              <a:t>Subramanian et al., “</a:t>
            </a:r>
            <a:r>
              <a:rPr lang="en-US" sz="2000" dirty="0" smtClean="0">
                <a:solidFill>
                  <a:srgbClr val="0000FF"/>
                </a:solidFill>
              </a:rPr>
              <a:t>MISE: </a:t>
            </a:r>
            <a:r>
              <a:rPr lang="en-US" sz="2000" dirty="0">
                <a:solidFill>
                  <a:srgbClr val="0000FF"/>
                </a:solidFill>
              </a:rPr>
              <a:t>Providing Performance Predictability and Improving Fairness in Shared Main Memory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HPCA 2013.</a:t>
            </a:r>
          </a:p>
          <a:p>
            <a:r>
              <a:rPr lang="en-US" sz="2000" dirty="0" smtClean="0"/>
              <a:t>Das et al., “</a:t>
            </a:r>
            <a:r>
              <a:rPr lang="en-US" sz="2000" dirty="0">
                <a:solidFill>
                  <a:srgbClr val="0000FF"/>
                </a:solidFill>
              </a:rPr>
              <a:t>Application-to-Core Mapping Policies to Reduce Memory System Interference in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</a:t>
            </a:r>
            <a:r>
              <a:rPr lang="en-US" sz="2000" dirty="0"/>
              <a:t>” HPCA 2013.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28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Lecture 1, Topic 1: DRAM Basics and </a:t>
            </a:r>
            <a:br>
              <a:rPr lang="en-US" sz="4000" dirty="0" smtClean="0"/>
            </a:br>
            <a:r>
              <a:rPr lang="en-US" sz="4000" dirty="0" smtClean="0"/>
              <a:t>DRAM Scaling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</a:t>
            </a:r>
            <a:r>
              <a:rPr lang="en-US" sz="2000" dirty="0" smtClean="0">
                <a:latin typeface="Tahoma" charset="0"/>
                <a:hlinkClick r:id="rId4"/>
              </a:rPr>
              <a:t>cmu.edu</a:t>
            </a:r>
            <a:endParaRPr lang="en-US" sz="2000" dirty="0" smtClean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15,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Fairness via Source Throttling</a:t>
            </a:r>
            <a:r>
              <a:rPr lang="en-US" sz="2000" dirty="0" smtClean="0"/>
              <a:t>,” ASPLOS 2010, ACM TOCS 2012.</a:t>
            </a:r>
          </a:p>
          <a:p>
            <a:r>
              <a:rPr lang="en-US" sz="2000" dirty="0" smtClean="0"/>
              <a:t>Lee et al., “</a:t>
            </a:r>
            <a:r>
              <a:rPr lang="en-US" sz="2000" dirty="0" smtClean="0">
                <a:solidFill>
                  <a:srgbClr val="0000FF"/>
                </a:solidFill>
              </a:rPr>
              <a:t>Prefetch-Aware DRAM Controllers</a:t>
            </a:r>
            <a:r>
              <a:rPr lang="en-US" sz="2000" dirty="0" smtClean="0"/>
              <a:t>,” MICRO 2008, IEEE TC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Parallel Application Memory Scheduling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Prefetch-Aware Shared Resource Management for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ISCA 2011.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47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in 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93723"/>
          </a:xfrm>
        </p:spPr>
        <p:txBody>
          <a:bodyPr/>
          <a:lstStyle/>
          <a:p>
            <a:r>
              <a:rPr lang="en-US" sz="1500" dirty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</a:t>
            </a:r>
            <a:r>
              <a:rPr lang="en-US" sz="1500" dirty="0" err="1"/>
              <a:t>Gulay</a:t>
            </a:r>
            <a:r>
              <a:rPr lang="en-US" sz="1500" dirty="0"/>
              <a:t> </a:t>
            </a:r>
            <a:r>
              <a:rPr lang="en-US" sz="1500" dirty="0" err="1"/>
              <a:t>Yalcin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Adrian Cristal, Osman </a:t>
            </a:r>
            <a:r>
              <a:rPr lang="en-US" sz="1500" dirty="0" err="1"/>
              <a:t>Unsal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2"/>
              </a:rPr>
              <a:t>"Error Analysis and Retention-Aware Error Management for NAND Flash Memory"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i="1" dirty="0">
                <a:hlinkClick r:id="rId3"/>
              </a:rPr>
              <a:t>Intel Technology Journal</a:t>
            </a:r>
            <a:r>
              <a:rPr lang="en-US" sz="1500" i="1" dirty="0"/>
              <a:t> (</a:t>
            </a:r>
            <a:r>
              <a:rPr lang="en-US" sz="1500" b="1" i="1" dirty="0"/>
              <a:t>ITJ</a:t>
            </a:r>
            <a:r>
              <a:rPr lang="en-US" sz="1500" i="1" dirty="0"/>
              <a:t>) Special Issue on Memory Resiliency</a:t>
            </a:r>
            <a:r>
              <a:rPr lang="en-US" sz="1500" dirty="0"/>
              <a:t>, Vol. 17, No. 1, May 2013. 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4"/>
              </a:rPr>
              <a:t>"Threshold Voltage Distribution in MLC NAND Flash Memory: Characterization, Analysis and Modeling"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i="1" dirty="0"/>
              <a:t>Proceedings of the </a:t>
            </a:r>
            <a:r>
              <a:rPr lang="en-US" sz="1500" i="1" dirty="0">
                <a:hlinkClick r:id="rId5"/>
              </a:rPr>
              <a:t>Design, Automation, and Test in Europe Conference</a:t>
            </a:r>
            <a:r>
              <a:rPr lang="en-US" sz="1500" i="1" dirty="0"/>
              <a:t> (</a:t>
            </a:r>
            <a:r>
              <a:rPr lang="en-US" sz="1500" b="1" i="1" dirty="0"/>
              <a:t>DATE</a:t>
            </a:r>
            <a:r>
              <a:rPr lang="en-US" sz="1500" i="1" dirty="0"/>
              <a:t>)</a:t>
            </a:r>
            <a:r>
              <a:rPr lang="en-US" sz="1500" dirty="0"/>
              <a:t>, Grenoble, France, March 2013. </a:t>
            </a:r>
            <a:r>
              <a:rPr lang="en-US" sz="1500" dirty="0">
                <a:hlinkClick r:id="rId6"/>
              </a:rPr>
              <a:t>Slides (ppt</a:t>
            </a:r>
            <a:r>
              <a:rPr lang="en-US" sz="1500" dirty="0" smtClean="0">
                <a:hlinkClick r:id="rId6"/>
              </a:rPr>
              <a:t>)</a:t>
            </a:r>
            <a:endParaRPr lang="en-US" sz="1500" dirty="0" smtClean="0"/>
          </a:p>
          <a:p>
            <a:endParaRPr lang="en-US" sz="1600" dirty="0" smtClean="0"/>
          </a:p>
          <a:p>
            <a:r>
              <a:rPr lang="en-US" sz="1600" dirty="0" smtClean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</a:t>
            </a:r>
            <a:r>
              <a:rPr lang="en-US" sz="1600" dirty="0" err="1"/>
              <a:t>Gulay</a:t>
            </a:r>
            <a:r>
              <a:rPr lang="en-US" sz="1600" dirty="0"/>
              <a:t> </a:t>
            </a:r>
            <a:r>
              <a:rPr lang="en-US" sz="1600" dirty="0" err="1"/>
              <a:t>Yalcin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Adrian Cristal, Osman </a:t>
            </a:r>
            <a:r>
              <a:rPr lang="en-US" sz="1600" dirty="0" err="1"/>
              <a:t>Unsal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7"/>
              </a:rPr>
              <a:t>"Flash Correct-and-Refresh: Retention-Aware Error Management for Increased Flash Memory Lifetime"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8"/>
              </a:rPr>
              <a:t>30th IEEE International Conference on Computer Design</a:t>
            </a:r>
            <a:r>
              <a:rPr lang="en-US" sz="1600" i="1" dirty="0"/>
              <a:t> (</a:t>
            </a:r>
            <a:r>
              <a:rPr lang="en-US" sz="1600" b="1" i="1" dirty="0"/>
              <a:t>ICCD</a:t>
            </a:r>
            <a:r>
              <a:rPr lang="en-US" sz="1600" i="1" dirty="0"/>
              <a:t>)</a:t>
            </a:r>
            <a:r>
              <a:rPr lang="en-US" sz="1600" dirty="0"/>
              <a:t>, Montreal, Quebec, Canada, September 2012. </a:t>
            </a:r>
            <a:r>
              <a:rPr lang="en-US" sz="1600" dirty="0">
                <a:hlinkClick r:id="rId9"/>
              </a:rPr>
              <a:t>Slides (ppt)</a:t>
            </a:r>
            <a:r>
              <a:rPr lang="en-US" sz="1600" dirty="0"/>
              <a:t> </a:t>
            </a:r>
            <a:r>
              <a:rPr lang="en-US" sz="1600" dirty="0">
                <a:hlinkClick r:id="rId10"/>
              </a:rPr>
              <a:t>(pdf)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11"/>
              </a:rPr>
              <a:t>"Error Patterns in MLC NAND Flash Memory: Measurement, Characterization, and Analysis"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5"/>
              </a:rPr>
              <a:t>Design, Automation, and Test in Europe Conference</a:t>
            </a:r>
            <a:r>
              <a:rPr lang="en-US" sz="1600" i="1" dirty="0"/>
              <a:t> (</a:t>
            </a:r>
            <a:r>
              <a:rPr lang="en-US" sz="1600" b="1" i="1" dirty="0"/>
              <a:t>DATE</a:t>
            </a:r>
            <a:r>
              <a:rPr lang="en-US" sz="1600" i="1" dirty="0"/>
              <a:t>)</a:t>
            </a:r>
            <a:r>
              <a:rPr lang="en-US" sz="1600" dirty="0"/>
              <a:t>, Dresden, Germany, March 2012. </a:t>
            </a:r>
            <a:r>
              <a:rPr lang="en-US" sz="1600" dirty="0">
                <a:hlinkClick r:id="rId12"/>
              </a:rPr>
              <a:t>Slides (ppt)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6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Lectures and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39200" cy="5193723"/>
          </a:xfrm>
        </p:spPr>
        <p:txBody>
          <a:bodyPr/>
          <a:lstStyle/>
          <a:p>
            <a:r>
              <a:rPr lang="en-US" dirty="0" smtClean="0"/>
              <a:t>Online Computer Architecture Lectures</a:t>
            </a:r>
          </a:p>
          <a:p>
            <a:pPr lvl="1"/>
            <a:r>
              <a:rPr lang="en-US" dirty="0" smtClean="0">
                <a:hlinkClick r:id="rId2"/>
              </a:rPr>
              <a:t>http://www.youtube.com/playlist?list=PL5PHm2jkkXmidJOd59REog9jDnPDTG6IJ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Online Computer Architecture Courses</a:t>
            </a:r>
          </a:p>
          <a:p>
            <a:pPr lvl="1"/>
            <a:r>
              <a:rPr lang="en-US" dirty="0" smtClean="0"/>
              <a:t>Intro: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http://www.ece.cmu.edu/~ece447/s13/doku.php</a:t>
            </a:r>
            <a:endParaRPr lang="en-US" dirty="0" smtClean="0"/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4"/>
              </a:rPr>
              <a:t>http://www.ece.cmu.edu/~ece740/f11/doku.php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5"/>
              </a:rPr>
              <a:t>http://www.ece.cmu.edu/~ece742/doku.php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Recent Research Papers</a:t>
            </a:r>
          </a:p>
          <a:p>
            <a:pPr lvl="1"/>
            <a:r>
              <a:rPr lang="en-US" dirty="0" smtClean="0">
                <a:hlinkClick r:id="rId6"/>
              </a:rPr>
              <a:t>http://users.ece.cmu.edu/~omutlu/projects.htm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http://scholar.google.com/citations?user=7XyGUGkAAAAJ&amp;hl=en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 for Topic 1 (DRAM Scaling)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33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50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Main Memory</a:t>
            </a: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3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Main Memory in the System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89F24D-C198-2F42-B71F-C0564C409F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76804" name="Content Placeholder 6" descr="barcelona-die-photo-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108075"/>
            <a:ext cx="48768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ounded Rectangle 33"/>
          <p:cNvSpPr>
            <a:spLocks noChangeArrowheads="1"/>
          </p:cNvSpPr>
          <p:nvPr/>
        </p:nvSpPr>
        <p:spPr bwMode="auto">
          <a:xfrm rot="5400000">
            <a:off x="4213225" y="1844676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6" name="TextBox 34"/>
          <p:cNvSpPr txBox="1">
            <a:spLocks noChangeArrowheads="1"/>
          </p:cNvSpPr>
          <p:nvPr/>
        </p:nvSpPr>
        <p:spPr bwMode="auto">
          <a:xfrm>
            <a:off x="4400550" y="2262188"/>
            <a:ext cx="1233488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1</a:t>
            </a:r>
          </a:p>
        </p:txBody>
      </p:sp>
      <p:sp>
        <p:nvSpPr>
          <p:cNvPr id="76807" name="Rectangle 35"/>
          <p:cNvSpPr>
            <a:spLocks noChangeArrowheads="1"/>
          </p:cNvSpPr>
          <p:nvPr/>
        </p:nvSpPr>
        <p:spPr bwMode="auto">
          <a:xfrm rot="5400000">
            <a:off x="2880519" y="2235994"/>
            <a:ext cx="1603375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8" name="TextBox 36"/>
          <p:cNvSpPr txBox="1">
            <a:spLocks noChangeArrowheads="1"/>
          </p:cNvSpPr>
          <p:nvPr/>
        </p:nvSpPr>
        <p:spPr bwMode="auto">
          <a:xfrm rot="5400000">
            <a:off x="2920206" y="2275682"/>
            <a:ext cx="1531937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0</a:t>
            </a:r>
          </a:p>
        </p:txBody>
      </p:sp>
      <p:sp>
        <p:nvSpPr>
          <p:cNvPr id="76809" name="Rectangle 37"/>
          <p:cNvSpPr>
            <a:spLocks noChangeArrowheads="1"/>
          </p:cNvSpPr>
          <p:nvPr/>
        </p:nvSpPr>
        <p:spPr bwMode="auto">
          <a:xfrm rot="5400000">
            <a:off x="-568325" y="3127375"/>
            <a:ext cx="4756150" cy="7175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0" name="TextBox 38"/>
          <p:cNvSpPr txBox="1">
            <a:spLocks noChangeArrowheads="1"/>
          </p:cNvSpPr>
          <p:nvPr/>
        </p:nvSpPr>
        <p:spPr bwMode="auto">
          <a:xfrm rot="5400000">
            <a:off x="246063" y="3244850"/>
            <a:ext cx="3113087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SHARED L3 CACHE</a:t>
            </a:r>
          </a:p>
        </p:txBody>
      </p:sp>
      <p:sp>
        <p:nvSpPr>
          <p:cNvPr id="76811" name="Rectangle 39"/>
          <p:cNvSpPr>
            <a:spLocks noChangeArrowheads="1"/>
          </p:cNvSpPr>
          <p:nvPr/>
        </p:nvSpPr>
        <p:spPr bwMode="auto">
          <a:xfrm rot="5400000">
            <a:off x="3513138" y="3259137"/>
            <a:ext cx="4756150" cy="454025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2" name="TextBox 40"/>
          <p:cNvSpPr txBox="1">
            <a:spLocks noChangeArrowheads="1"/>
          </p:cNvSpPr>
          <p:nvPr/>
        </p:nvSpPr>
        <p:spPr bwMode="auto">
          <a:xfrm rot="5400000">
            <a:off x="4415632" y="3247231"/>
            <a:ext cx="2940050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DRAM INTERFACE</a:t>
            </a:r>
          </a:p>
        </p:txBody>
      </p:sp>
      <p:pic>
        <p:nvPicPr>
          <p:cNvPr id="76813" name="Picture 37" descr="samsung-dimm-be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919163"/>
            <a:ext cx="131286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Rounded Rectangle 42"/>
          <p:cNvSpPr>
            <a:spLocks noChangeArrowheads="1"/>
          </p:cNvSpPr>
          <p:nvPr/>
        </p:nvSpPr>
        <p:spPr bwMode="auto">
          <a:xfrm rot="5400000">
            <a:off x="2004219" y="1835944"/>
            <a:ext cx="1601788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5" name="TextBox 43"/>
          <p:cNvSpPr txBox="1">
            <a:spLocks noChangeArrowheads="1"/>
          </p:cNvSpPr>
          <p:nvPr/>
        </p:nvSpPr>
        <p:spPr bwMode="auto">
          <a:xfrm>
            <a:off x="2190750" y="2254250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0</a:t>
            </a:r>
          </a:p>
        </p:txBody>
      </p:sp>
      <p:sp>
        <p:nvSpPr>
          <p:cNvPr id="76816" name="Rounded Rectangle 44"/>
          <p:cNvSpPr>
            <a:spLocks noChangeArrowheads="1"/>
          </p:cNvSpPr>
          <p:nvPr/>
        </p:nvSpPr>
        <p:spPr bwMode="auto">
          <a:xfrm rot="5400000">
            <a:off x="2014537" y="4022726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7" name="TextBox 45"/>
          <p:cNvSpPr txBox="1">
            <a:spLocks noChangeArrowheads="1"/>
          </p:cNvSpPr>
          <p:nvPr/>
        </p:nvSpPr>
        <p:spPr bwMode="auto">
          <a:xfrm>
            <a:off x="2201863" y="4440238"/>
            <a:ext cx="1235075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2</a:t>
            </a:r>
          </a:p>
        </p:txBody>
      </p:sp>
      <p:sp>
        <p:nvSpPr>
          <p:cNvPr id="76818" name="Rounded Rectangle 46"/>
          <p:cNvSpPr>
            <a:spLocks noChangeArrowheads="1"/>
          </p:cNvSpPr>
          <p:nvPr/>
        </p:nvSpPr>
        <p:spPr bwMode="auto">
          <a:xfrm rot="5400000">
            <a:off x="4202112" y="4017963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9" name="TextBox 47"/>
          <p:cNvSpPr txBox="1">
            <a:spLocks noChangeArrowheads="1"/>
          </p:cNvSpPr>
          <p:nvPr/>
        </p:nvSpPr>
        <p:spPr bwMode="auto">
          <a:xfrm>
            <a:off x="4389438" y="4435475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3</a:t>
            </a:r>
          </a:p>
        </p:txBody>
      </p:sp>
      <p:sp>
        <p:nvSpPr>
          <p:cNvPr id="76820" name="Rectangle 48"/>
          <p:cNvSpPr>
            <a:spLocks noChangeArrowheads="1"/>
          </p:cNvSpPr>
          <p:nvPr/>
        </p:nvSpPr>
        <p:spPr bwMode="auto">
          <a:xfrm rot="5400000">
            <a:off x="3364707" y="2235994"/>
            <a:ext cx="1601787" cy="4286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1" name="TextBox 49"/>
          <p:cNvSpPr txBox="1">
            <a:spLocks noChangeArrowheads="1"/>
          </p:cNvSpPr>
          <p:nvPr/>
        </p:nvSpPr>
        <p:spPr bwMode="auto">
          <a:xfrm rot="5400000">
            <a:off x="3404394" y="2266156"/>
            <a:ext cx="1530350" cy="369888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1</a:t>
            </a:r>
          </a:p>
        </p:txBody>
      </p:sp>
      <p:sp>
        <p:nvSpPr>
          <p:cNvPr id="76822" name="Rectangle 50"/>
          <p:cNvSpPr>
            <a:spLocks noChangeArrowheads="1"/>
          </p:cNvSpPr>
          <p:nvPr/>
        </p:nvSpPr>
        <p:spPr bwMode="auto">
          <a:xfrm rot="5400000">
            <a:off x="2881313" y="4408488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3" name="TextBox 51"/>
          <p:cNvSpPr txBox="1">
            <a:spLocks noChangeArrowheads="1"/>
          </p:cNvSpPr>
          <p:nvPr/>
        </p:nvSpPr>
        <p:spPr bwMode="auto">
          <a:xfrm rot="5400000">
            <a:off x="2921000" y="4438650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2</a:t>
            </a:r>
          </a:p>
        </p:txBody>
      </p:sp>
      <p:sp>
        <p:nvSpPr>
          <p:cNvPr id="76824" name="Rectangle 52"/>
          <p:cNvSpPr>
            <a:spLocks noChangeArrowheads="1"/>
          </p:cNvSpPr>
          <p:nvPr/>
        </p:nvSpPr>
        <p:spPr bwMode="auto">
          <a:xfrm rot="5400000">
            <a:off x="3354388" y="4408488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5" name="TextBox 53"/>
          <p:cNvSpPr txBox="1">
            <a:spLocks noChangeArrowheads="1"/>
          </p:cNvSpPr>
          <p:nvPr/>
        </p:nvSpPr>
        <p:spPr bwMode="auto">
          <a:xfrm rot="5400000">
            <a:off x="3394075" y="4438650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3</a:t>
            </a:r>
          </a:p>
        </p:txBody>
      </p:sp>
      <p:sp>
        <p:nvSpPr>
          <p:cNvPr id="76826" name="Rectangle 54"/>
          <p:cNvSpPr>
            <a:spLocks noChangeArrowheads="1"/>
          </p:cNvSpPr>
          <p:nvPr/>
        </p:nvSpPr>
        <p:spPr bwMode="auto">
          <a:xfrm rot="5400000">
            <a:off x="4795837" y="2903538"/>
            <a:ext cx="354013" cy="1258888"/>
          </a:xfrm>
          <a:prstGeom prst="rect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6827" name="Straight Arrow Connector 48"/>
          <p:cNvCxnSpPr>
            <a:cxnSpLocks noChangeShapeType="1"/>
          </p:cNvCxnSpPr>
          <p:nvPr/>
        </p:nvCxnSpPr>
        <p:spPr bwMode="auto">
          <a:xfrm>
            <a:off x="6215063" y="3355975"/>
            <a:ext cx="420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8" name="Rectangle 56"/>
          <p:cNvSpPr>
            <a:spLocks noChangeArrowheads="1"/>
          </p:cNvSpPr>
          <p:nvPr/>
        </p:nvSpPr>
        <p:spPr bwMode="auto">
          <a:xfrm rot="5400000">
            <a:off x="4894263" y="3152775"/>
            <a:ext cx="4756150" cy="6667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9" name="TextBox 57"/>
          <p:cNvSpPr txBox="1">
            <a:spLocks noChangeArrowheads="1"/>
          </p:cNvSpPr>
          <p:nvPr/>
        </p:nvSpPr>
        <p:spPr bwMode="auto">
          <a:xfrm rot="5400000">
            <a:off x="5968206" y="3302794"/>
            <a:ext cx="2640013" cy="523875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  <a:cs typeface="Arial" charset="0"/>
              </a:rPr>
              <a:t>DRAM BANKS</a:t>
            </a:r>
          </a:p>
        </p:txBody>
      </p:sp>
      <p:sp>
        <p:nvSpPr>
          <p:cNvPr id="76830" name="Rectangle 58"/>
          <p:cNvSpPr>
            <a:spLocks noChangeArrowheads="1"/>
          </p:cNvSpPr>
          <p:nvPr/>
        </p:nvSpPr>
        <p:spPr bwMode="auto">
          <a:xfrm rot="5400000">
            <a:off x="6284912" y="3028951"/>
            <a:ext cx="320675" cy="6540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10063" y="3311525"/>
            <a:ext cx="1417637" cy="365125"/>
          </a:xfrm>
          <a:prstGeom prst="rect">
            <a:avLst/>
          </a:prstGeom>
          <a:solidFill>
            <a:srgbClr val="C0C0C0">
              <a:alpha val="51000"/>
            </a:srgb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DRAM MEMORY CONTROLLER</a:t>
            </a:r>
          </a:p>
        </p:txBody>
      </p:sp>
    </p:spTree>
    <p:extLst>
      <p:ext uri="{BB962C8B-B14F-4D97-AF65-F5344CB8AC3E}">
        <p14:creationId xmlns:p14="http://schemas.microsoft.com/office/powerpoint/2010/main" val="2508568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Ideal Memory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Zero access time (latency)</a:t>
            </a:r>
          </a:p>
          <a:p>
            <a:r>
              <a:rPr lang="en-US">
                <a:latin typeface="Tahoma" charset="0"/>
              </a:rPr>
              <a:t>Infinite capacity</a:t>
            </a:r>
          </a:p>
          <a:p>
            <a:r>
              <a:rPr lang="en-US">
                <a:latin typeface="Tahoma" charset="0"/>
              </a:rPr>
              <a:t>Zero cost</a:t>
            </a:r>
          </a:p>
          <a:p>
            <a:r>
              <a:rPr lang="en-US">
                <a:latin typeface="Tahoma" charset="0"/>
              </a:rPr>
              <a:t>Infinite bandwidth (to support multiple accesses in parallel)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BF2938-6055-DD48-BFC9-99E62D09283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49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Ideal memory’s requirements oppose each other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Bigger is slower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Bigger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Takes longer to determine the location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Faster is more expensive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Memory technology: SRAM vs. DRAM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Higher bandwidth is more expensive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Need more banks, more ports, higher frequency, or faster technology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A6441B-9A95-454F-BCAA-A388C695CD9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1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Technology: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Dynamic random access memory</a:t>
            </a:r>
          </a:p>
          <a:p>
            <a:r>
              <a:rPr lang="en-US" dirty="0">
                <a:latin typeface="Tahoma" charset="0"/>
              </a:rPr>
              <a:t>Capacitor charge state indicates stored value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Whether the capacitor is charged or discharged indicates storage of 1 or 0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 capacitor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 access transistor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Capacitor leaks through the RC path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DRAM cell loses charge over time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DRAM cell needs to be </a:t>
            </a:r>
            <a:r>
              <a:rPr lang="en-US" dirty="0" smtClean="0">
                <a:latin typeface="Tahoma" charset="0"/>
                <a:ea typeface="ＭＳ Ｐゴシック" charset="0"/>
              </a:rPr>
              <a:t>refreshed</a:t>
            </a:r>
          </a:p>
          <a:p>
            <a:pPr marL="344487" lvl="1" indent="0">
              <a:buNone/>
            </a:pP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Read Liu et al., 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RAIDR: Retention-aware Intelligent DRAM Refresh</a:t>
            </a:r>
            <a:r>
              <a:rPr lang="en-US" dirty="0" smtClean="0">
                <a:latin typeface="Tahoma" charset="0"/>
                <a:ea typeface="ＭＳ Ｐゴシック" charset="0"/>
              </a:rPr>
              <a:t>,” ISCA 2012.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98D5A3-FD57-C14F-95F9-D42D18D1327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280150" y="2996952"/>
            <a:ext cx="2635250" cy="2133600"/>
            <a:chOff x="466725" y="3276600"/>
            <a:chExt cx="2635250" cy="2133600"/>
          </a:xfrm>
        </p:grpSpPr>
        <p:sp>
          <p:nvSpPr>
            <p:cNvPr id="53258" name="Freeform 4"/>
            <p:cNvSpPr>
              <a:spLocks/>
            </p:cNvSpPr>
            <p:nvPr/>
          </p:nvSpPr>
          <p:spPr bwMode="auto">
            <a:xfrm>
              <a:off x="1152525" y="4419600"/>
              <a:ext cx="838200" cy="228600"/>
            </a:xfrm>
            <a:custGeom>
              <a:avLst/>
              <a:gdLst>
                <a:gd name="T0" fmla="*/ 0 w 624"/>
                <a:gd name="T1" fmla="*/ 2147483647 h 144"/>
                <a:gd name="T2" fmla="*/ 2147483647 w 624"/>
                <a:gd name="T3" fmla="*/ 2147483647 h 144"/>
                <a:gd name="T4" fmla="*/ 2147483647 w 624"/>
                <a:gd name="T5" fmla="*/ 0 h 144"/>
                <a:gd name="T6" fmla="*/ 2147483647 w 624"/>
                <a:gd name="T7" fmla="*/ 0 h 144"/>
                <a:gd name="T8" fmla="*/ 2147483647 w 624"/>
                <a:gd name="T9" fmla="*/ 2147483647 h 144"/>
                <a:gd name="T10" fmla="*/ 2147483647 w 624"/>
                <a:gd name="T11" fmla="*/ 2147483647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144"/>
                <a:gd name="T20" fmla="*/ 624 w 624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144">
                  <a:moveTo>
                    <a:pt x="0" y="144"/>
                  </a:moveTo>
                  <a:lnTo>
                    <a:pt x="144" y="144"/>
                  </a:lnTo>
                  <a:lnTo>
                    <a:pt x="144" y="0"/>
                  </a:lnTo>
                  <a:lnTo>
                    <a:pt x="432" y="0"/>
                  </a:lnTo>
                  <a:lnTo>
                    <a:pt x="432" y="144"/>
                  </a:lnTo>
                  <a:lnTo>
                    <a:pt x="624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59" name="Line 5"/>
            <p:cNvSpPr>
              <a:spLocks noChangeShapeType="1"/>
            </p:cNvSpPr>
            <p:nvPr/>
          </p:nvSpPr>
          <p:spPr bwMode="auto">
            <a:xfrm>
              <a:off x="1381125" y="4343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0" name="Oval 6"/>
            <p:cNvSpPr>
              <a:spLocks noChangeArrowheads="1"/>
            </p:cNvSpPr>
            <p:nvPr/>
          </p:nvSpPr>
          <p:spPr bwMode="auto">
            <a:xfrm flipH="1">
              <a:off x="1457325" y="4191000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1" name="Line 7"/>
            <p:cNvSpPr>
              <a:spLocks noChangeShapeType="1"/>
            </p:cNvSpPr>
            <p:nvPr/>
          </p:nvSpPr>
          <p:spPr bwMode="auto">
            <a:xfrm>
              <a:off x="1152525" y="3276600"/>
              <a:ext cx="0" cy="2133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2" name="Line 8"/>
            <p:cNvSpPr>
              <a:spLocks noChangeShapeType="1"/>
            </p:cNvSpPr>
            <p:nvPr/>
          </p:nvSpPr>
          <p:spPr bwMode="auto">
            <a:xfrm>
              <a:off x="466725" y="3810000"/>
              <a:ext cx="197167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3" name="Line 9"/>
            <p:cNvSpPr>
              <a:spLocks noChangeShapeType="1"/>
            </p:cNvSpPr>
            <p:nvPr/>
          </p:nvSpPr>
          <p:spPr bwMode="auto">
            <a:xfrm>
              <a:off x="1533525" y="3810000"/>
              <a:ext cx="0" cy="3810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4" name="Text Box 10"/>
            <p:cNvSpPr txBox="1">
              <a:spLocks noChangeArrowheads="1"/>
            </p:cNvSpPr>
            <p:nvPr/>
          </p:nvSpPr>
          <p:spPr bwMode="auto">
            <a:xfrm>
              <a:off x="1800225" y="3487738"/>
              <a:ext cx="1301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5F5F5F"/>
                  </a:solidFill>
                  <a:cs typeface="Arial" charset="0"/>
                </a:rPr>
                <a:t>row enable</a:t>
              </a:r>
            </a:p>
          </p:txBody>
        </p:sp>
        <p:sp>
          <p:nvSpPr>
            <p:cNvPr id="53265" name="Text Box 11"/>
            <p:cNvSpPr txBox="1">
              <a:spLocks noChangeArrowheads="1"/>
            </p:cNvSpPr>
            <p:nvPr/>
          </p:nvSpPr>
          <p:spPr bwMode="auto">
            <a:xfrm rot="-5400000">
              <a:off x="525463" y="4473575"/>
              <a:ext cx="9080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5F5F5F"/>
                  </a:solidFill>
                  <a:cs typeface="Arial" charset="0"/>
                </a:rPr>
                <a:t>_bitline</a:t>
              </a:r>
            </a:p>
          </p:txBody>
        </p:sp>
      </p:grpSp>
      <p:sp>
        <p:nvSpPr>
          <p:cNvPr id="53253" name="Line 30"/>
          <p:cNvSpPr>
            <a:spLocks noChangeShapeType="1"/>
          </p:cNvSpPr>
          <p:nvPr/>
        </p:nvSpPr>
        <p:spPr bwMode="auto">
          <a:xfrm>
            <a:off x="7794625" y="4368552"/>
            <a:ext cx="1588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4" name="Line 31"/>
          <p:cNvSpPr>
            <a:spLocks noChangeShapeType="1"/>
          </p:cNvSpPr>
          <p:nvPr/>
        </p:nvSpPr>
        <p:spPr bwMode="auto">
          <a:xfrm>
            <a:off x="7642225" y="452095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5" name="Line 32"/>
          <p:cNvSpPr>
            <a:spLocks noChangeShapeType="1"/>
          </p:cNvSpPr>
          <p:nvPr/>
        </p:nvSpPr>
        <p:spPr bwMode="auto">
          <a:xfrm>
            <a:off x="7642225" y="459715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6" name="Line 35"/>
          <p:cNvSpPr>
            <a:spLocks noChangeShapeType="1"/>
          </p:cNvSpPr>
          <p:nvPr/>
        </p:nvSpPr>
        <p:spPr bwMode="auto">
          <a:xfrm>
            <a:off x="7794625" y="4597152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7" name="AutoShape 36"/>
          <p:cNvSpPr>
            <a:spLocks noChangeArrowheads="1"/>
          </p:cNvSpPr>
          <p:nvPr/>
        </p:nvSpPr>
        <p:spPr bwMode="auto">
          <a:xfrm flipV="1">
            <a:off x="7642225" y="4825752"/>
            <a:ext cx="304800" cy="228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4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Static random access memory</a:t>
            </a:r>
          </a:p>
          <a:p>
            <a:r>
              <a:rPr lang="en-US">
                <a:latin typeface="Tahoma" charset="0"/>
              </a:rPr>
              <a:t>Two cross coupled inverters store a single bit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Feedback path enables the stored value to persist in the “cell”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 transistors for storage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 transistors for access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Technology: SRAM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B9A5A5-E194-8E4F-8C16-604176833C1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54276" name="Group 22"/>
          <p:cNvGrpSpPr>
            <a:grpSpLocks/>
          </p:cNvGrpSpPr>
          <p:nvPr/>
        </p:nvGrpSpPr>
        <p:grpSpPr bwMode="auto">
          <a:xfrm>
            <a:off x="2590800" y="4675188"/>
            <a:ext cx="1143000" cy="990600"/>
            <a:chOff x="3600" y="960"/>
            <a:chExt cx="864" cy="816"/>
          </a:xfrm>
        </p:grpSpPr>
        <p:grpSp>
          <p:nvGrpSpPr>
            <p:cNvPr id="54293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54298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99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4294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95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96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97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066800" y="3810000"/>
            <a:ext cx="4267200" cy="2133600"/>
            <a:chOff x="-2438400" y="2971800"/>
            <a:chExt cx="4267200" cy="2133600"/>
          </a:xfrm>
        </p:grpSpPr>
        <p:sp>
          <p:nvSpPr>
            <p:cNvPr id="54278" name="Line 37"/>
            <p:cNvSpPr>
              <a:spLocks noChangeShapeType="1"/>
            </p:cNvSpPr>
            <p:nvPr/>
          </p:nvSpPr>
          <p:spPr bwMode="auto">
            <a:xfrm>
              <a:off x="-2438400" y="3505200"/>
              <a:ext cx="426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4279" name="Group 26"/>
            <p:cNvGrpSpPr>
              <a:grpSpLocks/>
            </p:cNvGrpSpPr>
            <p:nvPr/>
          </p:nvGrpSpPr>
          <p:grpSpPr bwMode="auto">
            <a:xfrm>
              <a:off x="-2092325" y="2971800"/>
              <a:ext cx="3498850" cy="2133600"/>
              <a:chOff x="-2092325" y="2971800"/>
              <a:chExt cx="3498850" cy="2133600"/>
            </a:xfrm>
          </p:grpSpPr>
          <p:sp>
            <p:nvSpPr>
              <p:cNvPr id="54280" name="Freeform 30"/>
              <p:cNvSpPr>
                <a:spLocks/>
              </p:cNvSpPr>
              <p:nvPr/>
            </p:nvSpPr>
            <p:spPr bwMode="auto">
              <a:xfrm>
                <a:off x="-1752600" y="41148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1" name="Freeform 31"/>
              <p:cNvSpPr>
                <a:spLocks/>
              </p:cNvSpPr>
              <p:nvPr/>
            </p:nvSpPr>
            <p:spPr bwMode="auto">
              <a:xfrm flipH="1">
                <a:off x="228600" y="41148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2" name="Line 32"/>
              <p:cNvSpPr>
                <a:spLocks noChangeShapeType="1"/>
              </p:cNvSpPr>
              <p:nvPr/>
            </p:nvSpPr>
            <p:spPr bwMode="auto">
              <a:xfrm>
                <a:off x="-1524000" y="40386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3" name="Oval 33"/>
              <p:cNvSpPr>
                <a:spLocks noChangeArrowheads="1"/>
              </p:cNvSpPr>
              <p:nvPr/>
            </p:nvSpPr>
            <p:spPr bwMode="auto">
              <a:xfrm flipH="1">
                <a:off x="-1447800" y="38862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4" name="Oval 34"/>
              <p:cNvSpPr>
                <a:spLocks noChangeArrowheads="1"/>
              </p:cNvSpPr>
              <p:nvPr/>
            </p:nvSpPr>
            <p:spPr bwMode="auto">
              <a:xfrm flipH="1">
                <a:off x="609600" y="38862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5" name="Line 35"/>
              <p:cNvSpPr>
                <a:spLocks noChangeShapeType="1"/>
              </p:cNvSpPr>
              <p:nvPr/>
            </p:nvSpPr>
            <p:spPr bwMode="auto">
              <a:xfrm>
                <a:off x="-1752600" y="29718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6" name="Line 36"/>
              <p:cNvSpPr>
                <a:spLocks noChangeShapeType="1"/>
              </p:cNvSpPr>
              <p:nvPr/>
            </p:nvSpPr>
            <p:spPr bwMode="auto">
              <a:xfrm>
                <a:off x="1066800" y="29718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7" name="Line 38"/>
              <p:cNvSpPr>
                <a:spLocks noChangeShapeType="1"/>
              </p:cNvSpPr>
              <p:nvPr/>
            </p:nvSpPr>
            <p:spPr bwMode="auto">
              <a:xfrm>
                <a:off x="-1371600" y="35052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8" name="Line 39"/>
              <p:cNvSpPr>
                <a:spLocks noChangeShapeType="1"/>
              </p:cNvSpPr>
              <p:nvPr/>
            </p:nvSpPr>
            <p:spPr bwMode="auto">
              <a:xfrm>
                <a:off x="685800" y="35052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9" name="Line 40"/>
              <p:cNvSpPr>
                <a:spLocks noChangeShapeType="1"/>
              </p:cNvSpPr>
              <p:nvPr/>
            </p:nvSpPr>
            <p:spPr bwMode="auto">
              <a:xfrm>
                <a:off x="533400" y="40386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90" name="Text Box 41"/>
              <p:cNvSpPr txBox="1">
                <a:spLocks noChangeArrowheads="1"/>
              </p:cNvSpPr>
              <p:nvPr/>
            </p:nvSpPr>
            <p:spPr bwMode="auto">
              <a:xfrm>
                <a:off x="-1060450" y="3182938"/>
                <a:ext cx="12128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1" smtClean="0">
                    <a:solidFill>
                      <a:srgbClr val="5F5F5F"/>
                    </a:solidFill>
                    <a:cs typeface="Arial" charset="0"/>
                  </a:rPr>
                  <a:t>row select</a:t>
                </a:r>
              </a:p>
            </p:txBody>
          </p:sp>
          <p:sp>
            <p:nvSpPr>
              <p:cNvPr id="54291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-2312987" y="4168775"/>
                <a:ext cx="7810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1" smtClean="0">
                    <a:solidFill>
                      <a:srgbClr val="5F5F5F"/>
                    </a:solidFill>
                    <a:cs typeface="Arial" charset="0"/>
                  </a:rPr>
                  <a:t>bitline</a:t>
                </a:r>
              </a:p>
            </p:txBody>
          </p:sp>
          <p:sp>
            <p:nvSpPr>
              <p:cNvPr id="54292" name="Text Box 43"/>
              <p:cNvSpPr txBox="1">
                <a:spLocks noChangeArrowheads="1"/>
              </p:cNvSpPr>
              <p:nvPr/>
            </p:nvSpPr>
            <p:spPr bwMode="auto">
              <a:xfrm rot="-5400000">
                <a:off x="782638" y="4162425"/>
                <a:ext cx="9080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1" smtClean="0">
                    <a:solidFill>
                      <a:srgbClr val="5F5F5F"/>
                    </a:solidFill>
                    <a:cs typeface="Arial" charset="0"/>
                  </a:rPr>
                  <a:t>_bitline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155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144">
            <a:off x="5944993" y="120159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is a critical component of all computing systems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server, mobile, embedded, desktop, sensor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system must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(in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technology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efficiency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management algorithms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maintain performance growth and technology scaling benefits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30F078-BF11-6B47-89B1-D774F40185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190875" y="1166668"/>
            <a:ext cx="2557463" cy="2447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3" descr="90%"/>
          <p:cNvSpPr txBox="1">
            <a:spLocks noChangeArrowheads="1"/>
          </p:cNvSpPr>
          <p:nvPr/>
        </p:nvSpPr>
        <p:spPr bwMode="auto">
          <a:xfrm>
            <a:off x="1245861" y="2928793"/>
            <a:ext cx="1309915" cy="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Processor</a:t>
            </a: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nd caches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6" name="Text Box 20" descr="90%"/>
          <p:cNvSpPr txBox="1">
            <a:spLocks noChangeArrowheads="1"/>
          </p:cNvSpPr>
          <p:nvPr/>
        </p:nvSpPr>
        <p:spPr bwMode="auto">
          <a:xfrm>
            <a:off x="3616246" y="2996808"/>
            <a:ext cx="152733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Main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2506663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9472" name="Text Box 24" descr="90%"/>
          <p:cNvSpPr txBox="1">
            <a:spLocks noChangeArrowheads="1"/>
          </p:cNvSpPr>
          <p:nvPr/>
        </p:nvSpPr>
        <p:spPr bwMode="auto">
          <a:xfrm>
            <a:off x="6049936" y="3020548"/>
            <a:ext cx="21944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Storage (SSD/HDD)</a:t>
            </a:r>
          </a:p>
        </p:txBody>
      </p:sp>
      <p:pic>
        <p:nvPicPr>
          <p:cNvPr id="19" name="Content Placeholder 6" descr="barcelona-die-photo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8" y="163398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724128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3" name="Picture 22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4124" y="1633988"/>
            <a:ext cx="2304256" cy="549297"/>
          </a:xfrm>
          <a:prstGeom prst="rect">
            <a:avLst/>
          </a:prstGeom>
        </p:spPr>
      </p:pic>
      <p:pic>
        <p:nvPicPr>
          <p:cNvPr id="24" name="Picture 23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99596" y="2308826"/>
            <a:ext cx="2304256" cy="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9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Aside: Phase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Change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Memory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200" indent="-457200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200" indent="-457200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ACC37B-4193-6B41-BD19-714F8F64D34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70965" y="5301208"/>
            <a:ext cx="8313197" cy="403187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)</a:t>
            </a:r>
            <a:endParaRPr lang="en-US" sz="2200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8772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696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</p:txBody>
      </p:sp>
    </p:spTree>
    <p:extLst>
      <p:ext uri="{BB962C8B-B14F-4D97-AF65-F5344CB8AC3E}">
        <p14:creationId xmlns:p14="http://schemas.microsoft.com/office/powerpoint/2010/main" val="2328660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Memory Bank: A Fundamental Concept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Interleaving (banking)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Problem</a:t>
            </a:r>
            <a:r>
              <a:rPr lang="en-US" dirty="0">
                <a:latin typeface="Tahoma" charset="0"/>
                <a:ea typeface="ＭＳ Ｐゴシック" charset="0"/>
              </a:rPr>
              <a:t>: a single monolithic memory array takes long to access and does not enable multiple accesses in parallel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Goal</a:t>
            </a:r>
            <a:r>
              <a:rPr lang="en-US" dirty="0">
                <a:latin typeface="Tahoma" charset="0"/>
                <a:ea typeface="ＭＳ Ｐゴシック" charset="0"/>
              </a:rPr>
              <a:t>: Reduce the latency of memory array access and enable multiple accesses in parallel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Idea</a:t>
            </a:r>
            <a:r>
              <a:rPr lang="en-US" dirty="0">
                <a:latin typeface="Tahoma" charset="0"/>
                <a:ea typeface="ＭＳ Ｐゴシック" charset="0"/>
              </a:rPr>
              <a:t>: Divide the array into multiple banks that can be accessed independently (in the same cycle or in consecutive cycles)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Each bank is smaller than the entire memory storage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Accesses to different banks can be overlapped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An issue</a:t>
            </a:r>
            <a:r>
              <a:rPr lang="en-US" dirty="0">
                <a:latin typeface="Tahoma" charset="0"/>
                <a:ea typeface="ＭＳ Ｐゴシック" charset="0"/>
              </a:rPr>
              <a:t>: How do you map data to different banks? (i.e., how do you interleave data across banks?)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83AFEA-169F-CB45-8A50-A5BA6C808AD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08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Memory Bank Organization and Operation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069013" y="996950"/>
            <a:ext cx="2770187" cy="5194300"/>
          </a:xfrm>
        </p:spPr>
        <p:txBody>
          <a:bodyPr/>
          <a:lstStyle/>
          <a:p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Read access sequence:</a:t>
            </a:r>
          </a:p>
          <a:p>
            <a:endParaRPr lang="en-US" sz="16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	1. Decode row address &amp; drive word-lines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2. Selected bits drive bit-lines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	    • Entire row read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3. Amplify row data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4. Decode column address &amp; select subset of row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   • Send to output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5. Precharge bit-lines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  • For next access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126C0-0631-7541-8A14-D86EEBC66A8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7054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79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Why Memory Hierarchy?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We want both fast and large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But we cannot achieve both with a single level of memory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Have multiple levels of storage </a:t>
            </a:r>
            <a:r>
              <a:rPr lang="en-US">
                <a:latin typeface="Tahoma" charset="0"/>
              </a:rPr>
              <a:t>(progressively bigger and slower as the levels are farther from the processor) and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ensure most of the data the processor needs is kept in the fast(er) level(s)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64097C-1FDF-054C-A239-088B10A830F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17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Hierarchy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Fundamental tradeoff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Fast memory: small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Large memory: slow</a:t>
            </a:r>
          </a:p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Memory hierarchy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Latency, cost, size, 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    bandwidth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85DEF5-8D80-6545-B4DF-20A2F15933B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390525" y="3398838"/>
            <a:ext cx="887413" cy="12747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4164013" y="2035175"/>
            <a:ext cx="2489200" cy="41560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492125" y="3833813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CPU</a:t>
            </a:r>
          </a:p>
        </p:txBody>
      </p:sp>
      <p:sp>
        <p:nvSpPr>
          <p:cNvPr id="59399" name="TextBox 8"/>
          <p:cNvSpPr txBox="1">
            <a:spLocks noChangeArrowheads="1"/>
          </p:cNvSpPr>
          <p:nvPr/>
        </p:nvSpPr>
        <p:spPr bwMode="auto">
          <a:xfrm>
            <a:off x="4860925" y="3559175"/>
            <a:ext cx="1017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Main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Memory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(DRAM)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00" name="TextBox 9"/>
          <p:cNvSpPr txBox="1">
            <a:spLocks noChangeArrowheads="1"/>
          </p:cNvSpPr>
          <p:nvPr/>
        </p:nvSpPr>
        <p:spPr bwMode="auto">
          <a:xfrm>
            <a:off x="588963" y="4202113"/>
            <a:ext cx="4921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RF</a:t>
            </a:r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1430338" y="3398838"/>
            <a:ext cx="885825" cy="12747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02" name="TextBox 11"/>
          <p:cNvSpPr txBox="1">
            <a:spLocks noChangeArrowheads="1"/>
          </p:cNvSpPr>
          <p:nvPr/>
        </p:nvSpPr>
        <p:spPr bwMode="auto">
          <a:xfrm>
            <a:off x="1430338" y="3833813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Cache</a:t>
            </a:r>
          </a:p>
        </p:txBody>
      </p:sp>
      <p:cxnSp>
        <p:nvCxnSpPr>
          <p:cNvPr id="59403" name="Straight Arrow Connector 12"/>
          <p:cNvCxnSpPr>
            <a:cxnSpLocks noChangeShapeType="1"/>
            <a:endCxn id="59401" idx="3"/>
          </p:cNvCxnSpPr>
          <p:nvPr/>
        </p:nvCxnSpPr>
        <p:spPr bwMode="auto">
          <a:xfrm rot="10800000">
            <a:off x="2316163" y="4037013"/>
            <a:ext cx="184785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6778625" y="996950"/>
            <a:ext cx="2160588" cy="51943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05" name="TextBox 14"/>
          <p:cNvSpPr txBox="1">
            <a:spLocks noChangeArrowheads="1"/>
          </p:cNvSpPr>
          <p:nvPr/>
        </p:nvSpPr>
        <p:spPr bwMode="auto">
          <a:xfrm>
            <a:off x="7377113" y="3235325"/>
            <a:ext cx="119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Hard Disk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9406" name="Straight Arrow Connector 15"/>
          <p:cNvCxnSpPr>
            <a:cxnSpLocks noChangeShapeType="1"/>
            <a:stCxn id="59402" idx="1"/>
          </p:cNvCxnSpPr>
          <p:nvPr/>
        </p:nvCxnSpPr>
        <p:spPr bwMode="auto">
          <a:xfrm rot="10800000" flipV="1">
            <a:off x="1277938" y="4017963"/>
            <a:ext cx="1524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0150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Caching Basics: Exploit Temporal Locality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Store recently accessed data in automatically managed fast memory (called cache)</a:t>
            </a:r>
          </a:p>
          <a:p>
            <a:r>
              <a:rPr lang="en-US" dirty="0">
                <a:latin typeface="Tahoma" charset="0"/>
              </a:rPr>
              <a:t>Anticipation: the data will be accessed again soon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Temporal locality </a:t>
            </a:r>
            <a:r>
              <a:rPr lang="en-US" dirty="0">
                <a:latin typeface="Tahoma" charset="0"/>
              </a:rPr>
              <a:t>principle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Recently accessed data will be again accessed in the near future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This is what Maurice Wilkes had in mind: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Wilkes,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Slave Memories and Dynamic Storage Allocation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IEEE Trans. On Electronic Computers, 1965.</a:t>
            </a:r>
          </a:p>
          <a:p>
            <a:pPr lvl="2"/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</a:rPr>
              <a:t>The use is discussed of a fast core memory of, say 32000 words as a slave to a slower core memory of, say, one million words in such a way that in practical cases the effective access time is nearer that of the fast memory than that of the slow memory.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F37466-A7DA-AA40-B82F-C8AB5197418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21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Caching Basics: Exploit Spatial Locality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Store addresses adjacent to the recently accessed one in automatically managed fast memory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Logically divide memory into equal size blocks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Fetch to cache the accessed block in its entirety</a:t>
            </a:r>
          </a:p>
          <a:p>
            <a:r>
              <a:rPr lang="en-US" dirty="0">
                <a:latin typeface="Tahoma" charset="0"/>
              </a:rPr>
              <a:t>Anticipation: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nearby data will be accessed soon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Spatial locality </a:t>
            </a:r>
            <a:r>
              <a:rPr lang="en-US" dirty="0">
                <a:latin typeface="Tahoma" charset="0"/>
              </a:rPr>
              <a:t>principle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Nearby data in memory will be accessed in the near future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E.g., sequential instruction access, array traversal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This is what IBM 360/85 implemented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16 Kbyte cache with 64 byte blocks</a:t>
            </a:r>
          </a:p>
          <a:p>
            <a:pPr lvl="2"/>
            <a:r>
              <a:rPr lang="en-US" dirty="0" err="1">
                <a:latin typeface="Tahoma" charset="0"/>
                <a:ea typeface="ＭＳ Ｐゴシック" charset="0"/>
              </a:rPr>
              <a:t>Liptay</a:t>
            </a:r>
            <a:r>
              <a:rPr lang="en-US" dirty="0">
                <a:latin typeface="Tahoma" charset="0"/>
                <a:ea typeface="ＭＳ Ｐゴシック" charset="0"/>
              </a:rPr>
              <a:t>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Structural aspects of the System/360 Model 85 II: the cache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IBM Systems Journal, 1968.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2E8C3A-AD3B-8648-8508-D7068D10271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39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A Note on Manual vs. Automatic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392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Manual:</a:t>
            </a:r>
            <a:r>
              <a:rPr lang="en-US" dirty="0" smtClean="0"/>
              <a:t> Programmer manages data movement across levels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-- too painful for programmers on substantial programs</a:t>
            </a:r>
          </a:p>
          <a:p>
            <a:pPr lvl="1">
              <a:defRPr/>
            </a:pPr>
            <a:r>
              <a:rPr lang="en-US" dirty="0" smtClean="0"/>
              <a:t>“core” </a:t>
            </a:r>
            <a:r>
              <a:rPr lang="en-US" dirty="0" err="1" smtClean="0"/>
              <a:t>vs</a:t>
            </a:r>
            <a:r>
              <a:rPr lang="en-US" dirty="0" smtClean="0"/>
              <a:t> “drum” memory in the 50’s</a:t>
            </a:r>
          </a:p>
          <a:p>
            <a:pPr lvl="1">
              <a:defRPr/>
            </a:pPr>
            <a:r>
              <a:rPr lang="en-US" dirty="0" smtClean="0"/>
              <a:t>still done in some embedded processors (on-chip scratch pad SRAM in lieu of a cache)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Automatic:</a:t>
            </a:r>
            <a:r>
              <a:rPr lang="en-US" dirty="0" smtClean="0"/>
              <a:t> Hardware manages data movement across levels, </a:t>
            </a:r>
            <a:r>
              <a:rPr lang="en-US" dirty="0" smtClean="0">
                <a:solidFill>
                  <a:srgbClr val="0000FF"/>
                </a:solidFill>
              </a:rPr>
              <a:t>transparently to the programmer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++ programmer’s life is easier</a:t>
            </a:r>
          </a:p>
          <a:p>
            <a:pPr lvl="1">
              <a:defRPr/>
            </a:pPr>
            <a:r>
              <a:rPr lang="en-US" dirty="0" smtClean="0"/>
              <a:t>simple heuristic: keep most recently used items in cache</a:t>
            </a:r>
          </a:p>
          <a:p>
            <a:pPr lvl="1">
              <a:defRPr/>
            </a:pPr>
            <a:r>
              <a:rPr lang="en-US" dirty="0" smtClean="0"/>
              <a:t>the average programmer doesn’t need to know about it</a:t>
            </a:r>
          </a:p>
          <a:p>
            <a:pPr lvl="2">
              <a:defRPr/>
            </a:pPr>
            <a:r>
              <a:rPr lang="en-US" dirty="0" smtClean="0"/>
              <a:t>You don’t need to know how big the cache is and how it works to write a “correct” program! (What if you want a “fast” program?)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F6DC3E-947D-F449-A63C-7E2BCBDF48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53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Automatic Management in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Wilkes, “</a:t>
            </a:r>
            <a:r>
              <a:rPr lang="en-US" altLang="ja-JP">
                <a:solidFill>
                  <a:srgbClr val="FF0000"/>
                </a:solidFill>
                <a:latin typeface="Tahoma" charset="0"/>
              </a:rPr>
              <a:t>Slave Memories and Dynamic Storage Allocation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IEEE Trans. On Electronic Computers, 1965.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“By a slave memory I mean one which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automatically accumulates to itself words </a:t>
            </a:r>
            <a:r>
              <a:rPr lang="en-US">
                <a:latin typeface="Tahoma" charset="0"/>
              </a:rPr>
              <a:t>that come from a slower main memory, and keeps them available for subsequent use without it being necessary for the penalty of main memory access to be incurred again.”</a:t>
            </a:r>
            <a:endParaRPr lang="en-US" altLang="ja-JP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BAEAB6-DB0C-464D-B8DA-7AACE90E263F}" type="slidenum">
              <a:rPr lang="en-US" sz="1600" i="1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 i="1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686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00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Modern Memory Hierarchy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A653F0-5461-F34D-BD5B-4FCFD424CC0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65540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Register File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32 words, sub-nsec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L1 cache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~32 KB, ~nsec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L2 cache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512 KB ~ 1MB, many 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L3 cache,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.....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Main memory (DRAM),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GB, ~100 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Swap 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100 GB, ~10 msec</a:t>
            </a:r>
          </a:p>
        </p:txBody>
      </p:sp>
      <p:grpSp>
        <p:nvGrpSpPr>
          <p:cNvPr id="65541" name="Group 4"/>
          <p:cNvGrpSpPr>
            <a:grpSpLocks/>
          </p:cNvGrpSpPr>
          <p:nvPr/>
        </p:nvGrpSpPr>
        <p:grpSpPr bwMode="auto">
          <a:xfrm>
            <a:off x="685800" y="990600"/>
            <a:ext cx="6858000" cy="5480050"/>
            <a:chOff x="528" y="720"/>
            <a:chExt cx="4848" cy="3452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208" y="720"/>
              <a:ext cx="1392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872" y="1334"/>
              <a:ext cx="2016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536" y="1935"/>
              <a:ext cx="2688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200" y="2546"/>
              <a:ext cx="3408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864" y="3167"/>
              <a:ext cx="4129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528" y="3788"/>
              <a:ext cx="4848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228600" y="1752600"/>
            <a:ext cx="8610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5410200" y="12192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6858000" y="51816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 rot="10800000">
            <a:off x="2057400" y="11430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 rot="10800000">
            <a:off x="762000" y="51054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781800" y="1317625"/>
            <a:ext cx="233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m</a:t>
            </a:r>
            <a:r>
              <a:rPr lang="en-US" i="0" kern="0" dirty="0" err="1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anual</a:t>
            </a: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/compiler</a:t>
            </a:r>
          </a:p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register spilling</a:t>
            </a: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228600" y="5715000"/>
            <a:ext cx="8610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589838" y="5264150"/>
            <a:ext cx="1449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automatic</a:t>
            </a:r>
          </a:p>
          <a:p>
            <a:pPr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demand </a:t>
            </a:r>
          </a:p>
          <a:p>
            <a:pPr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paging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7097713" y="3054350"/>
            <a:ext cx="188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Automatic</a:t>
            </a:r>
          </a:p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HW cache</a:t>
            </a:r>
          </a:p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management</a:t>
            </a:r>
          </a:p>
        </p:txBody>
      </p:sp>
      <p:sp>
        <p:nvSpPr>
          <p:cNvPr id="65551" name="Text Box 20"/>
          <p:cNvSpPr txBox="1">
            <a:spLocks noChangeArrowheads="1"/>
          </p:cNvSpPr>
          <p:nvPr/>
        </p:nvSpPr>
        <p:spPr bwMode="auto">
          <a:xfrm>
            <a:off x="-33338" y="1722438"/>
            <a:ext cx="1617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9900"/>
                </a:solidFill>
                <a:latin typeface="Calibri" charset="0"/>
              </a:rPr>
              <a:t>Memory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9900"/>
                </a:solidFill>
                <a:latin typeface="Calibri" charset="0"/>
              </a:rPr>
              <a:t>Abstraction</a:t>
            </a: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152400" y="2590800"/>
            <a:ext cx="457200" cy="3810000"/>
          </a:xfrm>
          <a:prstGeom prst="downArrow">
            <a:avLst>
              <a:gd name="adj1" fmla="val 44444"/>
              <a:gd name="adj2" fmla="val 41744"/>
            </a:avLst>
          </a:prstGeom>
          <a:solidFill>
            <a:srgbClr val="FC0128"/>
          </a:solidFill>
          <a:ln w="1905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21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Memory System: A </a:t>
            </a:r>
            <a:r>
              <a:rPr lang="en-US" sz="3800" b="1" i="1" dirty="0" smtClean="0"/>
              <a:t>Shared Resource </a:t>
            </a:r>
            <a:r>
              <a:rPr lang="en-US" sz="3800" dirty="0" smtClean="0"/>
              <a:t>View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74598C-5A2F-5E46-8E0D-A0FDA29590C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964377" y="1108075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7" name="Picture 6" descr="many-core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24" y="1066800"/>
            <a:ext cx="614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7195612" y="2425729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584424" y="3470304"/>
            <a:ext cx="10445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0" name="Text Box 24" descr="90%"/>
          <p:cNvSpPr txBox="1">
            <a:spLocks noChangeArrowheads="1"/>
          </p:cNvSpPr>
          <p:nvPr/>
        </p:nvSpPr>
        <p:spPr bwMode="auto">
          <a:xfrm>
            <a:off x="7628440" y="4189441"/>
            <a:ext cx="937743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Storage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4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The DRAM Subsystem</a:t>
            </a:r>
          </a:p>
        </p:txBody>
      </p:sp>
      <p:sp>
        <p:nvSpPr>
          <p:cNvPr id="901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2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Subsystem Organization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Channel</a:t>
            </a:r>
          </a:p>
          <a:p>
            <a:r>
              <a:rPr lang="en-US">
                <a:latin typeface="Tahoma" charset="0"/>
              </a:rPr>
              <a:t>DIMM</a:t>
            </a:r>
          </a:p>
          <a:p>
            <a:r>
              <a:rPr lang="en-US">
                <a:latin typeface="Tahoma" charset="0"/>
              </a:rPr>
              <a:t>Rank</a:t>
            </a:r>
          </a:p>
          <a:p>
            <a:r>
              <a:rPr lang="en-US">
                <a:latin typeface="Tahoma" charset="0"/>
              </a:rPr>
              <a:t>Chip</a:t>
            </a:r>
          </a:p>
          <a:p>
            <a:r>
              <a:rPr lang="en-US">
                <a:latin typeface="Tahoma" charset="0"/>
              </a:rPr>
              <a:t>Bank</a:t>
            </a:r>
          </a:p>
          <a:p>
            <a:r>
              <a:rPr lang="en-US">
                <a:latin typeface="Tahoma" charset="0"/>
              </a:rPr>
              <a:t>Row/Column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87FF57-CBB8-6C4C-A5FD-A36C4A7B33C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" name="Flowchart: Merge 4"/>
          <p:cNvSpPr/>
          <p:nvPr/>
        </p:nvSpPr>
        <p:spPr>
          <a:xfrm>
            <a:off x="2971800" y="1447800"/>
            <a:ext cx="1981200" cy="2971800"/>
          </a:xfrm>
          <a:prstGeom prst="flowChartMerg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lowchart: Merge 7"/>
          <p:cNvSpPr/>
          <p:nvPr/>
        </p:nvSpPr>
        <p:spPr>
          <a:xfrm>
            <a:off x="3124200" y="1905000"/>
            <a:ext cx="1676400" cy="2514600"/>
          </a:xfrm>
          <a:prstGeom prst="flowChartMerge">
            <a:avLst/>
          </a:prstGeom>
          <a:solidFill>
            <a:srgbClr val="00B050"/>
          </a:solidFill>
          <a:ln w="25400" cap="flat" cmpd="sng" algn="ctr">
            <a:solidFill>
              <a:srgbClr val="004C2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lowchart: Merge 8"/>
          <p:cNvSpPr/>
          <p:nvPr/>
        </p:nvSpPr>
        <p:spPr>
          <a:xfrm>
            <a:off x="3276600" y="2362200"/>
            <a:ext cx="1371600" cy="2057400"/>
          </a:xfrm>
          <a:prstGeom prst="flowChartMerg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lowchart: Merge 9"/>
          <p:cNvSpPr/>
          <p:nvPr/>
        </p:nvSpPr>
        <p:spPr>
          <a:xfrm>
            <a:off x="3429000" y="2819400"/>
            <a:ext cx="1066800" cy="1600200"/>
          </a:xfrm>
          <a:prstGeom prst="flowChartMerg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lowchart: Merge 10"/>
          <p:cNvSpPr/>
          <p:nvPr/>
        </p:nvSpPr>
        <p:spPr>
          <a:xfrm>
            <a:off x="3581400" y="3276600"/>
            <a:ext cx="762000" cy="1143000"/>
          </a:xfrm>
          <a:prstGeom prst="flowChartMerg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lowchart: Merge 11"/>
          <p:cNvSpPr/>
          <p:nvPr/>
        </p:nvSpPr>
        <p:spPr>
          <a:xfrm>
            <a:off x="3733800" y="3733800"/>
            <a:ext cx="457200" cy="685800"/>
          </a:xfrm>
          <a:prstGeom prst="flowChartMerg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83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Page Mode DRAM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 DRAM bank is a 2D array of cells: rows x columns</a:t>
            </a:r>
          </a:p>
          <a:p>
            <a:r>
              <a:rPr lang="en-US" dirty="0">
                <a:latin typeface="Tahoma" charset="0"/>
              </a:rPr>
              <a:t>A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DRAM row</a:t>
            </a:r>
            <a:r>
              <a:rPr lang="ja-JP" alt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is also called a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DRAM page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Sense amplifiers</a:t>
            </a:r>
            <a:r>
              <a:rPr lang="ja-JP" alt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also called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row buffer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Each address is a &lt;</a:t>
            </a:r>
            <a:r>
              <a:rPr lang="en-US" dirty="0" err="1">
                <a:latin typeface="Tahoma" charset="0"/>
              </a:rPr>
              <a:t>row,column</a:t>
            </a:r>
            <a:r>
              <a:rPr lang="en-US" dirty="0">
                <a:latin typeface="Tahoma" charset="0"/>
              </a:rPr>
              <a:t>&gt; pair</a:t>
            </a:r>
          </a:p>
          <a:p>
            <a:r>
              <a:rPr lang="en-US" dirty="0">
                <a:latin typeface="Tahoma" charset="0"/>
              </a:rPr>
              <a:t>Access to a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closed row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Activate</a:t>
            </a:r>
            <a:r>
              <a:rPr lang="en-US" dirty="0">
                <a:latin typeface="Tahoma" charset="0"/>
                <a:ea typeface="ＭＳ Ｐゴシック" charset="0"/>
              </a:rPr>
              <a:t> command opens row (placed into row buffer)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Read/write</a:t>
            </a:r>
            <a:r>
              <a:rPr lang="en-US" dirty="0">
                <a:latin typeface="Tahoma" charset="0"/>
                <a:ea typeface="ＭＳ Ｐゴシック" charset="0"/>
              </a:rPr>
              <a:t> command reads/writes column in the row buffer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Precharge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command closes the row and prepares the bank for next access</a:t>
            </a:r>
          </a:p>
          <a:p>
            <a:r>
              <a:rPr lang="en-US" dirty="0">
                <a:latin typeface="Tahoma" charset="0"/>
              </a:rPr>
              <a:t>Access to an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open row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 need for activate command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165383-8F94-D94D-979D-782FF22F809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1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Bank Operation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25EFCA-4315-3D4A-B90C-1B409A85256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822700" y="1643063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822700" y="19319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822700" y="22193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822700" y="25082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822700" y="27955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822700" y="30829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822700" y="33718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29150" y="38893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89563" y="4408488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CC0000"/>
                </a:solidFill>
                <a:cs typeface="Arial" charset="0"/>
              </a:rPr>
              <a:t>Row Buffer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525" y="12446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(Row 0, Column 0)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900363" y="1643063"/>
            <a:ext cx="461962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-5400000">
            <a:off x="2356644" y="2596357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Row decoder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889375" y="5056188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mux</a:t>
            </a:r>
          </a:p>
        </p:txBody>
      </p:sp>
      <p:sp>
        <p:nvSpPr>
          <p:cNvPr id="95250" name="Line 20"/>
          <p:cNvSpPr>
            <a:spLocks noChangeShapeType="1"/>
          </p:cNvSpPr>
          <p:nvPr/>
        </p:nvSpPr>
        <p:spPr bwMode="auto">
          <a:xfrm>
            <a:off x="405288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1" name="Line 21"/>
          <p:cNvSpPr>
            <a:spLocks noChangeShapeType="1"/>
          </p:cNvSpPr>
          <p:nvPr/>
        </p:nvSpPr>
        <p:spPr bwMode="auto">
          <a:xfrm>
            <a:off x="428307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2" name="Line 22"/>
          <p:cNvSpPr>
            <a:spLocks noChangeShapeType="1"/>
          </p:cNvSpPr>
          <p:nvPr/>
        </p:nvSpPr>
        <p:spPr bwMode="auto">
          <a:xfrm>
            <a:off x="4514850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3" name="Line 23"/>
          <p:cNvSpPr>
            <a:spLocks noChangeShapeType="1"/>
          </p:cNvSpPr>
          <p:nvPr/>
        </p:nvSpPr>
        <p:spPr bwMode="auto">
          <a:xfrm>
            <a:off x="474503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4" name="Line 24"/>
          <p:cNvSpPr>
            <a:spLocks noChangeShapeType="1"/>
          </p:cNvSpPr>
          <p:nvPr/>
        </p:nvSpPr>
        <p:spPr bwMode="auto">
          <a:xfrm>
            <a:off x="497522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5" name="Line 25"/>
          <p:cNvSpPr>
            <a:spLocks noChangeShapeType="1"/>
          </p:cNvSpPr>
          <p:nvPr/>
        </p:nvSpPr>
        <p:spPr bwMode="auto">
          <a:xfrm>
            <a:off x="5205413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6" name="Line 26"/>
          <p:cNvSpPr>
            <a:spLocks noChangeShapeType="1"/>
          </p:cNvSpPr>
          <p:nvPr/>
        </p:nvSpPr>
        <p:spPr bwMode="auto">
          <a:xfrm>
            <a:off x="3822700" y="363696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362325" y="27955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637088" y="47545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2266950" y="2795588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58800" y="25654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Row address 0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0</a:t>
            </a: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3414713" y="52720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4629150" y="544512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4283075" y="573405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</a:t>
            </a: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3822700" y="1643063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822700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4225925" y="44211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  <a:cs typeface="Arial" charset="0"/>
              </a:rPr>
              <a:t>Row 0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4237038" y="44211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Empty</a:t>
            </a: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7938" y="1530350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  (Row 0, Column 1)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1</a:t>
            </a: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40544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136525" y="1797050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(Row 0, Column 85)</a:t>
            </a:r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50323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1301750" y="5078413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85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144463" y="2070100"/>
            <a:ext cx="217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(Row 1, Column 0)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6669088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3B812F"/>
                </a:solidFill>
                <a:cs typeface="Arial" charset="0"/>
              </a:rPr>
              <a:t>HIT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6667500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3B812F"/>
                </a:solidFill>
                <a:cs typeface="Arial" charset="0"/>
              </a:rPr>
              <a:t>HIT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61975" y="25654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Row address 1</a:t>
            </a: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3822700" y="193198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3822700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4273550" y="4419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  <a:cs typeface="Arial" charset="0"/>
              </a:rPr>
              <a:t>Row 1</a:t>
            </a: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1301750" y="5076825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0</a:t>
            </a: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6645275" y="440848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CONFLICT !</a:t>
            </a:r>
          </a:p>
        </p:txBody>
      </p:sp>
      <p:sp>
        <p:nvSpPr>
          <p:cNvPr id="95286" name="Text Box 69"/>
          <p:cNvSpPr txBox="1">
            <a:spLocks noChangeArrowheads="1"/>
          </p:cNvSpPr>
          <p:nvPr/>
        </p:nvSpPr>
        <p:spPr bwMode="auto">
          <a:xfrm>
            <a:off x="4052888" y="129698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Columns</a:t>
            </a:r>
          </a:p>
        </p:txBody>
      </p:sp>
      <p:sp>
        <p:nvSpPr>
          <p:cNvPr id="95287" name="Text Box 70"/>
          <p:cNvSpPr txBox="1">
            <a:spLocks noChangeArrowheads="1"/>
          </p:cNvSpPr>
          <p:nvPr/>
        </p:nvSpPr>
        <p:spPr bwMode="auto">
          <a:xfrm rot="5400000">
            <a:off x="5220494" y="2637632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Rows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53988" y="979488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  Access Address: </a:t>
            </a:r>
          </a:p>
        </p:txBody>
      </p:sp>
      <p:sp>
        <p:nvSpPr>
          <p:cNvPr id="58" name="Trapezoid 57"/>
          <p:cNvSpPr/>
          <p:nvPr/>
        </p:nvSpPr>
        <p:spPr bwMode="auto">
          <a:xfrm rot="10800000">
            <a:off x="3814763" y="5026025"/>
            <a:ext cx="1617662" cy="42227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35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899 0.0007 L 0.07413 0.22616 " pathEditMode="relative" ptsTypes="AAA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007 C 0.02622 0.00116 0.05243 0.00232 0.05243 0.00232 L 0.04879 0.22778 " pathEditMode="relative" ptsTypes="fAA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0232 L -0.05695 0.00232 L -0.05816 0.22616 " pathEditMode="relative" ptsTypes="AAA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899 0.0007 L 0.07413 0.22616 " pathEditMode="relative" ptsTypes="AAA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5" grpId="1"/>
      <p:bldP spid="16" grpId="0" animBg="1"/>
      <p:bldP spid="17" grpId="0"/>
      <p:bldP spid="18" grpId="0"/>
      <p:bldP spid="26" grpId="0" animBg="1"/>
      <p:bldP spid="27" grpId="0" animBg="1"/>
      <p:bldP spid="28" grpId="0" animBg="1"/>
      <p:bldP spid="29" grpId="0"/>
      <p:bldP spid="29" grpId="1"/>
      <p:bldP spid="30" grpId="0"/>
      <p:bldP spid="30" grpId="1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3" grpId="0" animBg="1"/>
      <p:bldP spid="43" grpId="1" animBg="1"/>
      <p:bldP spid="43" grpId="2" animBg="1"/>
      <p:bldP spid="44" grpId="0"/>
      <p:bldP spid="44" grpId="1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1" grpId="0" animBg="1"/>
      <p:bldP spid="51" grpId="1" animBg="1"/>
      <p:bldP spid="52" grpId="0"/>
      <p:bldP spid="53" grpId="0"/>
      <p:bldP spid="54" grpId="0"/>
      <p:bldP spid="54" grpId="1"/>
      <p:bldP spid="5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DRAM Chip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Consists of multiple banks (2-16 in Synchronous DRAM)</a:t>
            </a:r>
          </a:p>
          <a:p>
            <a:r>
              <a:rPr lang="en-US">
                <a:latin typeface="Tahoma" charset="0"/>
              </a:rPr>
              <a:t>Banks share command/address/data buses</a:t>
            </a:r>
          </a:p>
          <a:p>
            <a:r>
              <a:rPr lang="en-US">
                <a:latin typeface="Tahoma" charset="0"/>
              </a:rPr>
              <a:t>The chip itself has a narrow interface (4-16 bits per read)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06C856-12AC-8A41-A0A4-664B654202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79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128M x 8-bit DRAM Chip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2D4A-0875-2849-B6E7-41F40EC464E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143000"/>
            <a:ext cx="911383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31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Rank and Module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Rank: Multiple chips operated together to form a wide interface</a:t>
            </a:r>
          </a:p>
          <a:p>
            <a:r>
              <a:rPr lang="en-US">
                <a:latin typeface="Tahoma" charset="0"/>
              </a:rPr>
              <a:t>All chips comprising a rank are controlled at the same time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Respond to a single command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Share address and command buses, but provide different data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A DRAM module consists of one or more ranks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E.g., DIMM (dual inline memory module)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This is what you plug into your motherboard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If we have chips with 8-bit interface, to read 8 bytes in a single access, use 8 chips in a DIMM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F14324-A30E-9549-B9A8-5A81C424F8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39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64-bit Wide DIMM (One Rank)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BC8090-DED7-7E4E-A1CC-D3E3EEFE3E7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99332" name="Object 2"/>
          <p:cNvGraphicFramePr>
            <a:graphicFrameLocks noChangeAspect="1"/>
          </p:cNvGraphicFramePr>
          <p:nvPr/>
        </p:nvGraphicFramePr>
        <p:xfrm>
          <a:off x="906463" y="2068513"/>
          <a:ext cx="7453312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2" name="Visio" r:id="rId3" imgW="5715000" imgH="2019300" progId="Visio.Drawing.11">
                  <p:embed/>
                </p:oleObj>
              </mc:Choice>
              <mc:Fallback>
                <p:oleObj name="Visio" r:id="rId3" imgW="5715000" imgH="20193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068513"/>
                        <a:ext cx="7453312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237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64-bit Wide DIMM (One Rank)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013" y="1006475"/>
            <a:ext cx="2900362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Advantages: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Acts like a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high-capacity DRAM chip </a:t>
            </a:r>
            <a:r>
              <a:rPr lang="en-US" sz="1800">
                <a:latin typeface="Tahoma" charset="0"/>
                <a:ea typeface="ＭＳ Ｐゴシック" charset="0"/>
              </a:rPr>
              <a:t>with a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wide interface</a:t>
            </a:r>
          </a:p>
          <a:p>
            <a:pPr lvl="1"/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Flexibility</a:t>
            </a:r>
            <a:r>
              <a:rPr lang="en-US" sz="1800">
                <a:latin typeface="Tahoma" charset="0"/>
                <a:ea typeface="ＭＳ Ｐゴシック" charset="0"/>
              </a:rPr>
              <a:t>: memory controller does not need to deal with individual chips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Disadvantages:</a:t>
            </a:r>
          </a:p>
          <a:p>
            <a:pPr lvl="1"/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Granularity</a:t>
            </a:r>
            <a:r>
              <a:rPr lang="en-US" sz="1800">
                <a:latin typeface="Tahoma" charset="0"/>
                <a:ea typeface="ＭＳ Ｐゴシック" charset="0"/>
              </a:rPr>
              <a:t>: Accesses cannot be smaller than the interface width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B4AEAA-1E3C-6947-9548-E3EFC2AB0CB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6475"/>
            <a:ext cx="584041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288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Multiple DIMMs</a:t>
            </a: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17D938-347C-AC45-9073-77387F0641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79488"/>
            <a:ext cx="6164263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9013" y="1006475"/>
            <a:ext cx="2900362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Advantages: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Enables even higher capacity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Disadvantages: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Interconnect complexity and energy consumption can be high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04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State of 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Recent technology, architecture, and application trends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lead to new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exacerbate old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memory controllers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as we know them today, are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(will be)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unlikely to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satisfy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all requirements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non-volatile memory technologies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(e.g., PCM)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enable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opportunities</a:t>
            </a:r>
            <a:r>
              <a:rPr lang="en-US" dirty="0" smtClean="0">
                <a:latin typeface="Tahoma" charset="0"/>
                <a:ea typeface="ＭＳ Ｐゴシック" charset="0"/>
              </a:rPr>
              <a:t>: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memory+storage</a:t>
            </a:r>
            <a:r>
              <a:rPr lang="en-US" dirty="0" smtClean="0">
                <a:latin typeface="Tahoma" charset="0"/>
                <a:ea typeface="ＭＳ Ｐゴシック" charset="0"/>
              </a:rPr>
              <a:t> merging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 need to rethink the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fix DRAM issues and enable emerging technologies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satisfy all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None/>
            </a:pP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878BD7-8E09-7949-990F-1FFCA512AD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19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Channels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2 Independent Channels: 2 Memory Controllers (Above)</a:t>
            </a:r>
          </a:p>
          <a:p>
            <a:r>
              <a:rPr lang="en-US" dirty="0">
                <a:latin typeface="Tahoma" charset="0"/>
              </a:rPr>
              <a:t>2 Dependent/Lockstep Channels: 1 Memory Controller with wide interface (Not </a:t>
            </a:r>
            <a:r>
              <a:rPr lang="en-US" dirty="0" smtClean="0">
                <a:latin typeface="Tahoma" charset="0"/>
              </a:rPr>
              <a:t>shown </a:t>
            </a:r>
            <a:r>
              <a:rPr lang="en-US" dirty="0">
                <a:latin typeface="Tahoma" charset="0"/>
              </a:rPr>
              <a:t>above)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975914-7D94-7F48-82E9-960C100D559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339850"/>
            <a:ext cx="36464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339850"/>
            <a:ext cx="36464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923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Generalized Memory Structure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869E5B-2B46-CA4E-ACC1-075696D062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34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85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75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Generalized Memory Structure</a:t>
            </a:r>
          </a:p>
        </p:txBody>
      </p:sp>
      <p:sp>
        <p:nvSpPr>
          <p:cNvPr id="1044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0FED72-1EB8-A64A-9529-32D6A4696E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44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044700"/>
            <a:ext cx="79502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93998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Kim+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</p:txBody>
      </p:sp>
    </p:spTree>
    <p:extLst>
      <p:ext uri="{BB962C8B-B14F-4D97-AF65-F5344CB8AC3E}">
        <p14:creationId xmlns:p14="http://schemas.microsoft.com/office/powerpoint/2010/main" val="869157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The DRAM Subsystem</a:t>
            </a:r>
            <a:br>
              <a:rPr lang="en-US" sz="4000">
                <a:latin typeface="Garamond" charset="0"/>
              </a:rPr>
            </a:br>
            <a:r>
              <a:rPr lang="en-US" sz="4000">
                <a:latin typeface="Garamond" charset="0"/>
              </a:rPr>
              <a:t>The Top Down View</a:t>
            </a: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6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Subsystem Organization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Channel</a:t>
            </a:r>
          </a:p>
          <a:p>
            <a:r>
              <a:rPr lang="en-US">
                <a:latin typeface="Tahoma" charset="0"/>
              </a:rPr>
              <a:t>DIMM</a:t>
            </a:r>
          </a:p>
          <a:p>
            <a:r>
              <a:rPr lang="en-US">
                <a:latin typeface="Tahoma" charset="0"/>
              </a:rPr>
              <a:t>Rank</a:t>
            </a:r>
          </a:p>
          <a:p>
            <a:r>
              <a:rPr lang="en-US">
                <a:latin typeface="Tahoma" charset="0"/>
              </a:rPr>
              <a:t>Chip</a:t>
            </a:r>
          </a:p>
          <a:p>
            <a:r>
              <a:rPr lang="en-US">
                <a:latin typeface="Tahoma" charset="0"/>
              </a:rPr>
              <a:t>Bank</a:t>
            </a:r>
          </a:p>
          <a:p>
            <a:r>
              <a:rPr lang="en-US">
                <a:latin typeface="Tahoma" charset="0"/>
              </a:rPr>
              <a:t>Row/Column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18E440-DDB1-BD43-B16F-7E508F1166D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" name="Flowchart: Merge 4"/>
          <p:cNvSpPr/>
          <p:nvPr/>
        </p:nvSpPr>
        <p:spPr>
          <a:xfrm>
            <a:off x="2971800" y="1447800"/>
            <a:ext cx="1981200" cy="2971800"/>
          </a:xfrm>
          <a:prstGeom prst="flowChartMerg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lowchart: Merge 7"/>
          <p:cNvSpPr/>
          <p:nvPr/>
        </p:nvSpPr>
        <p:spPr>
          <a:xfrm>
            <a:off x="3124200" y="1905000"/>
            <a:ext cx="1676400" cy="2514600"/>
          </a:xfrm>
          <a:prstGeom prst="flowChartMerge">
            <a:avLst/>
          </a:prstGeom>
          <a:solidFill>
            <a:srgbClr val="00B050"/>
          </a:solidFill>
          <a:ln w="25400" cap="flat" cmpd="sng" algn="ctr">
            <a:solidFill>
              <a:srgbClr val="004C2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lowchart: Merge 8"/>
          <p:cNvSpPr/>
          <p:nvPr/>
        </p:nvSpPr>
        <p:spPr>
          <a:xfrm>
            <a:off x="3276600" y="2362200"/>
            <a:ext cx="1371600" cy="2057400"/>
          </a:xfrm>
          <a:prstGeom prst="flowChartMerg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lowchart: Merge 9"/>
          <p:cNvSpPr/>
          <p:nvPr/>
        </p:nvSpPr>
        <p:spPr>
          <a:xfrm>
            <a:off x="3429000" y="2819400"/>
            <a:ext cx="1066800" cy="1600200"/>
          </a:xfrm>
          <a:prstGeom prst="flowChartMerg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lowchart: Merge 10"/>
          <p:cNvSpPr/>
          <p:nvPr/>
        </p:nvSpPr>
        <p:spPr>
          <a:xfrm>
            <a:off x="3581400" y="3276600"/>
            <a:ext cx="762000" cy="1143000"/>
          </a:xfrm>
          <a:prstGeom prst="flowChartMerg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lowchart: Merge 11"/>
          <p:cNvSpPr/>
          <p:nvPr/>
        </p:nvSpPr>
        <p:spPr>
          <a:xfrm>
            <a:off x="3733800" y="3733800"/>
            <a:ext cx="457200" cy="685800"/>
          </a:xfrm>
          <a:prstGeom prst="flowChartMerg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30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DRAM subsystem</a:t>
            </a:r>
          </a:p>
        </p:txBody>
      </p:sp>
      <p:pic>
        <p:nvPicPr>
          <p:cNvPr id="108546" name="Picture 4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 descr="nehal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656138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8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9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11513"/>
            <a:ext cx="2590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10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hape 12"/>
          <p:cNvCxnSpPr>
            <a:cxnSpLocks noChangeShapeType="1"/>
            <a:stCxn id="108547" idx="3"/>
            <a:endCxn id="108549" idx="2"/>
          </p:cNvCxnSpPr>
          <p:nvPr/>
        </p:nvCxnSpPr>
        <p:spPr bwMode="auto">
          <a:xfrm flipV="1">
            <a:off x="5029200" y="3810000"/>
            <a:ext cx="1219200" cy="1522413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hape 13"/>
          <p:cNvCxnSpPr>
            <a:cxnSpLocks noChangeShapeType="1"/>
            <a:stCxn id="108547" idx="1"/>
            <a:endCxn id="108546" idx="2"/>
          </p:cNvCxnSpPr>
          <p:nvPr/>
        </p:nvCxnSpPr>
        <p:spPr bwMode="auto">
          <a:xfrm rot="10800000">
            <a:off x="2667000" y="3798888"/>
            <a:ext cx="1009650" cy="1533525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hape 16"/>
          <p:cNvCxnSpPr>
            <a:cxnSpLocks noChangeShapeType="1"/>
            <a:stCxn id="108549" idx="0"/>
            <a:endCxn id="108550" idx="2"/>
          </p:cNvCxnSpPr>
          <p:nvPr/>
        </p:nvCxnSpPr>
        <p:spPr bwMode="auto">
          <a:xfrm rot="5400000" flipH="1" flipV="1">
            <a:off x="6007895" y="2971006"/>
            <a:ext cx="481012" cy="3175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hape 16"/>
          <p:cNvCxnSpPr>
            <a:cxnSpLocks noChangeShapeType="1"/>
            <a:stCxn id="108546" idx="0"/>
            <a:endCxn id="108548" idx="2"/>
          </p:cNvCxnSpPr>
          <p:nvPr/>
        </p:nvCxnSpPr>
        <p:spPr bwMode="auto">
          <a:xfrm rot="5400000" flipH="1" flipV="1">
            <a:off x="2432844" y="2966244"/>
            <a:ext cx="4699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5" name="TextBox 22"/>
          <p:cNvSpPr txBox="1">
            <a:spLocks noChangeArrowheads="1"/>
          </p:cNvSpPr>
          <p:nvPr/>
        </p:nvSpPr>
        <p:spPr bwMode="auto">
          <a:xfrm>
            <a:off x="1524000" y="54975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  <p:sp>
        <p:nvSpPr>
          <p:cNvPr id="108556" name="TextBox 23"/>
          <p:cNvSpPr txBox="1">
            <a:spLocks noChangeArrowheads="1"/>
          </p:cNvSpPr>
          <p:nvPr/>
        </p:nvSpPr>
        <p:spPr bwMode="auto">
          <a:xfrm>
            <a:off x="5334000" y="54975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  <p:sp>
        <p:nvSpPr>
          <p:cNvPr id="108557" name="TextBox 24"/>
          <p:cNvSpPr txBox="1">
            <a:spLocks noChangeArrowheads="1"/>
          </p:cNvSpPr>
          <p:nvPr/>
        </p:nvSpPr>
        <p:spPr bwMode="auto">
          <a:xfrm>
            <a:off x="46482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6800" y="2057400"/>
            <a:ext cx="2743200" cy="762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559" name="TextBox 26"/>
          <p:cNvSpPr txBox="1">
            <a:spLocks noChangeArrowheads="1"/>
          </p:cNvSpPr>
          <p:nvPr/>
        </p:nvSpPr>
        <p:spPr bwMode="auto">
          <a:xfrm>
            <a:off x="3657600" y="4191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Processor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19800" y="4267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38400" y="4267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219200" y="1981200"/>
            <a:ext cx="2895600" cy="1905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563" name="TextBox 34"/>
          <p:cNvSpPr txBox="1">
            <a:spLocks noChangeArrowheads="1"/>
          </p:cNvSpPr>
          <p:nvPr/>
        </p:nvSpPr>
        <p:spPr bwMode="auto">
          <a:xfrm>
            <a:off x="1676400" y="152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“</a:t>
            </a:r>
            <a:r>
              <a:rPr lang="en-US" altLang="ja-JP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Channel</a:t>
            </a:r>
            <a:r>
              <a:rPr lang="ja-JP" alt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”</a:t>
            </a:r>
            <a:endParaRPr lang="en-US" sz="1800" b="1" smtClean="0">
              <a:solidFill>
                <a:srgbClr val="C0504D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31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DIMM</a:t>
            </a:r>
          </a:p>
        </p:txBody>
      </p:sp>
      <p:pic>
        <p:nvPicPr>
          <p:cNvPr id="109570" name="Picture 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Side view</a:t>
            </a:r>
          </a:p>
        </p:txBody>
      </p:sp>
      <p:pic>
        <p:nvPicPr>
          <p:cNvPr id="109573" name="Picture 7" descr="DIMM_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8" descr="DIMM_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9" descr="DIMM_b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9925"/>
            <a:ext cx="3844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Box 10"/>
          <p:cNvSpPr txBox="1">
            <a:spLocks noChangeArrowheads="1"/>
          </p:cNvSpPr>
          <p:nvPr/>
        </p:nvSpPr>
        <p:spPr bwMode="auto">
          <a:xfrm>
            <a:off x="2514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Front of DIMM</a:t>
            </a:r>
          </a:p>
        </p:txBody>
      </p:sp>
      <p:sp>
        <p:nvSpPr>
          <p:cNvPr id="109577" name="TextBox 11"/>
          <p:cNvSpPr txBox="1">
            <a:spLocks noChangeArrowheads="1"/>
          </p:cNvSpPr>
          <p:nvPr/>
        </p:nvSpPr>
        <p:spPr bwMode="auto">
          <a:xfrm>
            <a:off x="6781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Back of DIMM</a:t>
            </a:r>
          </a:p>
        </p:txBody>
      </p:sp>
      <p:cxnSp>
        <p:nvCxnSpPr>
          <p:cNvPr id="14" name="Straight Arrow Connector 13"/>
          <p:cNvCxnSpPr>
            <a:endCxn id="109576" idx="0"/>
          </p:cNvCxnSpPr>
          <p:nvPr/>
        </p:nvCxnSpPr>
        <p:spPr>
          <a:xfrm rot="10800000" flipV="1">
            <a:off x="3429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9577" idx="0"/>
          </p:cNvCxnSpPr>
          <p:nvPr/>
        </p:nvCxnSpPr>
        <p:spPr>
          <a:xfrm rot="16200000" flipH="1">
            <a:off x="6743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07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DIMM</a:t>
            </a:r>
          </a:p>
        </p:txBody>
      </p:sp>
      <p:pic>
        <p:nvPicPr>
          <p:cNvPr id="110594" name="Picture 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Side view</a:t>
            </a:r>
          </a:p>
        </p:txBody>
      </p:sp>
      <p:pic>
        <p:nvPicPr>
          <p:cNvPr id="110597" name="Picture 7" descr="DIMM_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8" descr="DIMM_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9" descr="DIMM_back.png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9925"/>
            <a:ext cx="3844925" cy="701675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TextBox 10"/>
          <p:cNvSpPr txBox="1">
            <a:spLocks noChangeArrowheads="1"/>
          </p:cNvSpPr>
          <p:nvPr/>
        </p:nvSpPr>
        <p:spPr bwMode="auto">
          <a:xfrm>
            <a:off x="2514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Front of DIMM</a:t>
            </a:r>
          </a:p>
        </p:txBody>
      </p:sp>
      <p:sp>
        <p:nvSpPr>
          <p:cNvPr id="110601" name="TextBox 11"/>
          <p:cNvSpPr txBox="1">
            <a:spLocks noChangeArrowheads="1"/>
          </p:cNvSpPr>
          <p:nvPr/>
        </p:nvSpPr>
        <p:spPr bwMode="auto">
          <a:xfrm>
            <a:off x="6781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Back of DIMM</a:t>
            </a:r>
          </a:p>
        </p:txBody>
      </p:sp>
      <p:cxnSp>
        <p:nvCxnSpPr>
          <p:cNvPr id="14" name="Straight Arrow Connector 13"/>
          <p:cNvCxnSpPr>
            <a:endCxn id="110600" idx="0"/>
          </p:cNvCxnSpPr>
          <p:nvPr/>
        </p:nvCxnSpPr>
        <p:spPr>
          <a:xfrm rot="10800000" flipV="1">
            <a:off x="3429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10601" idx="0"/>
          </p:cNvCxnSpPr>
          <p:nvPr/>
        </p:nvCxnSpPr>
        <p:spPr>
          <a:xfrm rot="16200000" flipH="1">
            <a:off x="6743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58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606" name="TextBox 38"/>
          <p:cNvSpPr txBox="1">
            <a:spLocks noChangeArrowheads="1"/>
          </p:cNvSpPr>
          <p:nvPr/>
        </p:nvSpPr>
        <p:spPr bwMode="auto">
          <a:xfrm>
            <a:off x="1295400" y="5638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0: </a:t>
            </a:r>
            <a:r>
              <a:rPr lang="en-US" sz="1800" smtClean="0">
                <a:solidFill>
                  <a:srgbClr val="F79646"/>
                </a:solidFill>
                <a:latin typeface="Calibri" charset="0"/>
                <a:cs typeface="Arial" charset="0"/>
              </a:rPr>
              <a:t>collection of 8 chips</a:t>
            </a:r>
          </a:p>
        </p:txBody>
      </p:sp>
      <p:sp>
        <p:nvSpPr>
          <p:cNvPr id="110607" name="TextBox 39"/>
          <p:cNvSpPr txBox="1">
            <a:spLocks noChangeArrowheads="1"/>
          </p:cNvSpPr>
          <p:nvPr/>
        </p:nvSpPr>
        <p:spPr bwMode="auto">
          <a:xfrm>
            <a:off x="6705600" y="56499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1</a:t>
            </a:r>
          </a:p>
        </p:txBody>
      </p:sp>
      <p:cxnSp>
        <p:nvCxnSpPr>
          <p:cNvPr id="43" name="Straight Arrow Connector 42"/>
          <p:cNvCxnSpPr>
            <a:stCxn id="37" idx="2"/>
            <a:endCxn id="110606" idx="0"/>
          </p:cNvCxnSpPr>
          <p:nvPr/>
        </p:nvCxnSpPr>
        <p:spPr>
          <a:xfrm rot="16200000" flipH="1">
            <a:off x="2362200" y="5143500"/>
            <a:ext cx="609600" cy="3810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  <a:endCxn id="110607" idx="0"/>
          </p:cNvCxnSpPr>
          <p:nvPr/>
        </p:nvCxnSpPr>
        <p:spPr>
          <a:xfrm rot="16200000" flipH="1">
            <a:off x="6661943" y="5110957"/>
            <a:ext cx="620713" cy="4572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85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Rank 0 (Front)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Rank 1 (Back)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511800" y="4648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cxnSpLocks noChangeShapeType="1"/>
          </p:cNvCxnSpPr>
          <p:nvPr/>
        </p:nvCxnSpPr>
        <p:spPr bwMode="auto">
          <a:xfrm rot="5400000" flipH="1" flipV="1">
            <a:off x="5190332" y="4877594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hape 31"/>
          <p:cNvCxnSpPr>
            <a:stCxn id="4" idx="1"/>
          </p:cNvCxnSpPr>
          <p:nvPr/>
        </p:nvCxnSpPr>
        <p:spPr>
          <a:xfrm rot="10800000" flipV="1">
            <a:off x="2895600" y="2705100"/>
            <a:ext cx="304800" cy="2705100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5" idx="1"/>
          </p:cNvCxnSpPr>
          <p:nvPr/>
        </p:nvCxnSpPr>
        <p:spPr>
          <a:xfrm rot="10800000">
            <a:off x="2643188" y="2057400"/>
            <a:ext cx="3376612" cy="647700"/>
          </a:xfrm>
          <a:prstGeom prst="bentConnector3">
            <a:avLst>
              <a:gd name="adj1" fmla="val 7977"/>
            </a:avLst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 rot="5400000">
            <a:off x="982663" y="3733800"/>
            <a:ext cx="3352800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5" name="TextBox 40"/>
          <p:cNvSpPr txBox="1">
            <a:spLocks noChangeArrowheads="1"/>
          </p:cNvSpPr>
          <p:nvPr/>
        </p:nvSpPr>
        <p:spPr bwMode="auto">
          <a:xfrm>
            <a:off x="4953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111626" name="TextBox 41"/>
          <p:cNvSpPr txBox="1">
            <a:spLocks noChangeArrowheads="1"/>
          </p:cNvSpPr>
          <p:nvPr/>
        </p:nvSpPr>
        <p:spPr bwMode="auto">
          <a:xfrm>
            <a:off x="1952625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CS &lt;0:1&gt;</a:t>
            </a:r>
          </a:p>
        </p:txBody>
      </p:sp>
      <p:cxnSp>
        <p:nvCxnSpPr>
          <p:cNvPr id="45" name="Shape 44"/>
          <p:cNvCxnSpPr>
            <a:stCxn id="4" idx="0"/>
          </p:cNvCxnSpPr>
          <p:nvPr/>
        </p:nvCxnSpPr>
        <p:spPr>
          <a:xfrm rot="16200000" flipH="1" flipV="1">
            <a:off x="1428750" y="2533650"/>
            <a:ext cx="2971800" cy="2781300"/>
          </a:xfrm>
          <a:prstGeom prst="bentConnector3">
            <a:avLst>
              <a:gd name="adj1" fmla="val -28116"/>
            </a:avLst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4"/>
          <p:cNvCxnSpPr>
            <a:stCxn id="5" idx="0"/>
          </p:cNvCxnSpPr>
          <p:nvPr/>
        </p:nvCxnSpPr>
        <p:spPr>
          <a:xfrm rot="16200000" flipV="1">
            <a:off x="5276850" y="590550"/>
            <a:ext cx="838200" cy="2857500"/>
          </a:xfrm>
          <a:prstGeom prst="bentConnector2">
            <a:avLst/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9" name="TextBox 54"/>
          <p:cNvSpPr txBox="1">
            <a:spLocks noChangeArrowheads="1"/>
          </p:cNvSpPr>
          <p:nvPr/>
        </p:nvSpPr>
        <p:spPr bwMode="auto">
          <a:xfrm>
            <a:off x="762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70C0"/>
                </a:solidFill>
                <a:latin typeface="Calibri" charset="0"/>
                <a:cs typeface="Arial" charset="0"/>
              </a:rPr>
              <a:t>Addr/Cmd</a:t>
            </a:r>
          </a:p>
        </p:txBody>
      </p:sp>
      <p:cxnSp>
        <p:nvCxnSpPr>
          <p:cNvPr id="58" name="Shape 9"/>
          <p:cNvCxnSpPr>
            <a:cxnSpLocks noChangeShapeType="1"/>
            <a:endCxn id="4" idx="2"/>
          </p:cNvCxnSpPr>
          <p:nvPr/>
        </p:nvCxnSpPr>
        <p:spPr bwMode="auto">
          <a:xfrm rot="16200000" flipV="1">
            <a:off x="42862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hape 9"/>
          <p:cNvCxnSpPr>
            <a:cxnSpLocks noChangeShapeType="1"/>
            <a:endCxn id="5" idx="2"/>
          </p:cNvCxnSpPr>
          <p:nvPr/>
        </p:nvCxnSpPr>
        <p:spPr bwMode="auto">
          <a:xfrm rot="5400000" flipH="1" flipV="1">
            <a:off x="60769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Diagonal Stripe 6"/>
          <p:cNvSpPr/>
          <p:nvPr/>
        </p:nvSpPr>
        <p:spPr>
          <a:xfrm rot="13500000">
            <a:off x="5270500" y="3544888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45720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4008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35" name="TextBox 74"/>
          <p:cNvSpPr txBox="1">
            <a:spLocks noChangeArrowheads="1"/>
          </p:cNvSpPr>
          <p:nvPr/>
        </p:nvSpPr>
        <p:spPr bwMode="auto">
          <a:xfrm>
            <a:off x="64770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sp>
        <p:nvSpPr>
          <p:cNvPr id="111636" name="TextBox 75"/>
          <p:cNvSpPr txBox="1">
            <a:spLocks noChangeArrowheads="1"/>
          </p:cNvSpPr>
          <p:nvPr/>
        </p:nvSpPr>
        <p:spPr bwMode="auto">
          <a:xfrm>
            <a:off x="37338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sp>
        <p:nvSpPr>
          <p:cNvPr id="79" name="Right Brace 78"/>
          <p:cNvSpPr/>
          <p:nvPr/>
        </p:nvSpPr>
        <p:spPr>
          <a:xfrm rot="5400000">
            <a:off x="3390900" y="3009900"/>
            <a:ext cx="533400" cy="579120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38" name="TextBox 87"/>
          <p:cNvSpPr txBox="1">
            <a:spLocks noChangeArrowheads="1"/>
          </p:cNvSpPr>
          <p:nvPr/>
        </p:nvSpPr>
        <p:spPr bwMode="auto">
          <a:xfrm>
            <a:off x="2667000" y="6172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</p:spTree>
    <p:extLst>
      <p:ext uri="{BB962C8B-B14F-4D97-AF65-F5344CB8AC3E}">
        <p14:creationId xmlns:p14="http://schemas.microsoft.com/office/powerpoint/2010/main" val="1917650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Rank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1295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Rank 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800" y="3579813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hape 9"/>
          <p:cNvCxnSpPr>
            <a:cxnSpLocks noChangeShapeType="1"/>
          </p:cNvCxnSpPr>
          <p:nvPr/>
        </p:nvCxnSpPr>
        <p:spPr bwMode="auto">
          <a:xfrm rot="5400000" flipH="1" flipV="1">
            <a:off x="745332" y="3809206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5" name="TextBox 7"/>
          <p:cNvSpPr txBox="1">
            <a:spLocks noChangeArrowheads="1"/>
          </p:cNvSpPr>
          <p:nvPr/>
        </p:nvSpPr>
        <p:spPr bwMode="auto">
          <a:xfrm>
            <a:off x="1295400" y="35925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cxnSp>
        <p:nvCxnSpPr>
          <p:cNvPr id="11" name="Straight Connector 10"/>
          <p:cNvCxnSpPr>
            <a:stCxn id="23" idx="0"/>
            <a:endCxn id="43" idx="1"/>
          </p:cNvCxnSpPr>
          <p:nvPr/>
        </p:nvCxnSpPr>
        <p:spPr>
          <a:xfrm rot="5400000" flipH="1" flipV="1">
            <a:off x="2353469" y="1048544"/>
            <a:ext cx="331787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3" idx="4"/>
            <a:endCxn id="43" idx="3"/>
          </p:cNvCxnSpPr>
          <p:nvPr/>
        </p:nvCxnSpPr>
        <p:spPr>
          <a:xfrm rot="16200000" flipH="1">
            <a:off x="2162969" y="3704431"/>
            <a:ext cx="712788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8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7</a:t>
            </a:r>
          </a:p>
        </p:txBody>
      </p:sp>
      <p:sp>
        <p:nvSpPr>
          <p:cNvPr id="23" name="Oval 22"/>
          <p:cNvSpPr/>
          <p:nvPr/>
        </p:nvSpPr>
        <p:spPr>
          <a:xfrm>
            <a:off x="228600" y="2438400"/>
            <a:ext cx="2133600" cy="2133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652" name="TextBox 29"/>
          <p:cNvSpPr txBox="1">
            <a:spLocks noChangeArrowheads="1"/>
          </p:cNvSpPr>
          <p:nvPr/>
        </p:nvSpPr>
        <p:spPr bwMode="auto">
          <a:xfrm>
            <a:off x="5638800" y="2209800"/>
            <a:ext cx="121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cxnSp>
        <p:nvCxnSpPr>
          <p:cNvPr id="31" name="Shape 9"/>
          <p:cNvCxnSpPr>
            <a:cxnSpLocks noChangeShapeType="1"/>
          </p:cNvCxnSpPr>
          <p:nvPr/>
        </p:nvCxnSpPr>
        <p:spPr bwMode="auto">
          <a:xfrm rot="5400000" flipH="1" flipV="1">
            <a:off x="3810794" y="3885406"/>
            <a:ext cx="1066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4" name="TextBox 31"/>
          <p:cNvSpPr txBox="1">
            <a:spLocks noChangeArrowheads="1"/>
          </p:cNvSpPr>
          <p:nvPr/>
        </p:nvSpPr>
        <p:spPr bwMode="auto">
          <a:xfrm rot="-5400000">
            <a:off x="3663157" y="3663156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34" name="Shape 9"/>
          <p:cNvCxnSpPr>
            <a:cxnSpLocks noChangeShapeType="1"/>
          </p:cNvCxnSpPr>
          <p:nvPr/>
        </p:nvCxnSpPr>
        <p:spPr bwMode="auto">
          <a:xfrm rot="5400000" flipH="1" flipV="1">
            <a:off x="4647407" y="3885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6" name="TextBox 34"/>
          <p:cNvSpPr txBox="1">
            <a:spLocks noChangeArrowheads="1"/>
          </p:cNvSpPr>
          <p:nvPr/>
        </p:nvSpPr>
        <p:spPr bwMode="auto">
          <a:xfrm rot="-5400000">
            <a:off x="44997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36" name="Shape 9"/>
          <p:cNvCxnSpPr>
            <a:cxnSpLocks noChangeShapeType="1"/>
          </p:cNvCxnSpPr>
          <p:nvPr/>
        </p:nvCxnSpPr>
        <p:spPr bwMode="auto">
          <a:xfrm rot="5400000" flipH="1" flipV="1">
            <a:off x="6857207" y="3885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8" name="TextBox 36"/>
          <p:cNvSpPr txBox="1">
            <a:spLocks noChangeArrowheads="1"/>
          </p:cNvSpPr>
          <p:nvPr/>
        </p:nvSpPr>
        <p:spPr bwMode="auto">
          <a:xfrm rot="-5400000">
            <a:off x="67095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38" name="Shape 9"/>
          <p:cNvCxnSpPr>
            <a:cxnSpLocks noChangeShapeType="1"/>
          </p:cNvCxnSpPr>
          <p:nvPr/>
        </p:nvCxnSpPr>
        <p:spPr bwMode="auto">
          <a:xfrm>
            <a:off x="4343400" y="4419600"/>
            <a:ext cx="30480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hape 9"/>
          <p:cNvCxnSpPr>
            <a:cxnSpLocks noChangeShapeType="1"/>
          </p:cNvCxnSpPr>
          <p:nvPr/>
        </p:nvCxnSpPr>
        <p:spPr bwMode="auto">
          <a:xfrm rot="5400000" flipH="1" flipV="1">
            <a:off x="5317332" y="4952206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61" name="TextBox 41"/>
          <p:cNvSpPr txBox="1">
            <a:spLocks noChangeArrowheads="1"/>
          </p:cNvSpPr>
          <p:nvPr/>
        </p:nvSpPr>
        <p:spPr bwMode="auto">
          <a:xfrm>
            <a:off x="5867400" y="480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43" name="Oval 42"/>
          <p:cNvSpPr/>
          <p:nvPr/>
        </p:nvSpPr>
        <p:spPr>
          <a:xfrm>
            <a:off x="2895600" y="1447800"/>
            <a:ext cx="5791200" cy="44958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496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CDE87C-4DFB-8147-A2EF-37268286C7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1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9"/>
          <p:cNvCxnSpPr>
            <a:cxnSpLocks noChangeShapeType="1"/>
          </p:cNvCxnSpPr>
          <p:nvPr/>
        </p:nvCxnSpPr>
        <p:spPr bwMode="auto">
          <a:xfrm rot="16200000" flipV="1">
            <a:off x="5143500" y="4152900"/>
            <a:ext cx="914400" cy="381000"/>
          </a:xfrm>
          <a:prstGeom prst="bentConnector3">
            <a:avLst>
              <a:gd name="adj1" fmla="val 5813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hape 9"/>
          <p:cNvCxnSpPr>
            <a:cxnSpLocks noChangeShapeType="1"/>
          </p:cNvCxnSpPr>
          <p:nvPr/>
        </p:nvCxnSpPr>
        <p:spPr bwMode="auto">
          <a:xfrm rot="16200000" flipV="1">
            <a:off x="5562600" y="3810000"/>
            <a:ext cx="1752600" cy="228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Chip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5908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0</a:t>
            </a:r>
          </a:p>
        </p:txBody>
      </p:sp>
      <p:cxnSp>
        <p:nvCxnSpPr>
          <p:cNvPr id="6" name="Shape 9"/>
          <p:cNvCxnSpPr>
            <a:cxnSpLocks noChangeShapeType="1"/>
          </p:cNvCxnSpPr>
          <p:nvPr/>
        </p:nvCxnSpPr>
        <p:spPr bwMode="auto">
          <a:xfrm rot="5400000" flipH="1" flipV="1">
            <a:off x="1056482" y="41140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70" name="TextBox 6"/>
          <p:cNvSpPr txBox="1">
            <a:spLocks noChangeArrowheads="1"/>
          </p:cNvSpPr>
          <p:nvPr/>
        </p:nvSpPr>
        <p:spPr bwMode="auto">
          <a:xfrm rot="-5400000">
            <a:off x="908844" y="3891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17208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/>
                <a:gridCol w="208228"/>
                <a:gridCol w="208228"/>
                <a:gridCol w="208228"/>
                <a:gridCol w="208228"/>
                <a:gridCol w="208228"/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638800" y="1720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873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025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21780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029200" y="23304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/>
                <a:gridCol w="208228"/>
                <a:gridCol w="208228"/>
                <a:gridCol w="208228"/>
                <a:gridCol w="208228"/>
                <a:gridCol w="208228"/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9200" y="23304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2482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2635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457700" y="1758950"/>
            <a:ext cx="990600" cy="9144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81" name="TextBox 30"/>
          <p:cNvSpPr txBox="1">
            <a:spLocks noChangeArrowheads="1"/>
          </p:cNvSpPr>
          <p:nvPr/>
        </p:nvSpPr>
        <p:spPr bwMode="auto">
          <a:xfrm rot="-2834338">
            <a:off x="4279106" y="1861344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8 banks</a:t>
            </a:r>
          </a:p>
        </p:txBody>
      </p:sp>
      <p:cxnSp>
        <p:nvCxnSpPr>
          <p:cNvPr id="34" name="Shape 9"/>
          <p:cNvCxnSpPr>
            <a:cxnSpLocks noChangeShapeType="1"/>
            <a:endCxn id="22" idx="2"/>
          </p:cNvCxnSpPr>
          <p:nvPr/>
        </p:nvCxnSpPr>
        <p:spPr bwMode="auto">
          <a:xfrm rot="16200000" flipV="1">
            <a:off x="5032375" y="4194175"/>
            <a:ext cx="793750" cy="419100"/>
          </a:xfrm>
          <a:prstGeom prst="bentConnector3">
            <a:avLst>
              <a:gd name="adj1" fmla="val 5187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4572000" y="2787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Bank 0</a:t>
            </a:r>
          </a:p>
        </p:txBody>
      </p:sp>
      <p:sp>
        <p:nvSpPr>
          <p:cNvPr id="32" name="Diagonal Stripe 31"/>
          <p:cNvSpPr/>
          <p:nvPr/>
        </p:nvSpPr>
        <p:spPr>
          <a:xfrm rot="13500000">
            <a:off x="5675313" y="4303713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85" name="TextBox 55"/>
          <p:cNvSpPr txBox="1">
            <a:spLocks noChangeArrowheads="1"/>
          </p:cNvSpPr>
          <p:nvPr/>
        </p:nvSpPr>
        <p:spPr bwMode="auto">
          <a:xfrm>
            <a:off x="5410200" y="39909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6" name="TextBox 56"/>
          <p:cNvSpPr txBox="1">
            <a:spLocks noChangeArrowheads="1"/>
          </p:cNvSpPr>
          <p:nvPr/>
        </p:nvSpPr>
        <p:spPr bwMode="auto">
          <a:xfrm>
            <a:off x="5105400" y="44196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7" name="TextBox 57"/>
          <p:cNvSpPr txBox="1">
            <a:spLocks noChangeArrowheads="1"/>
          </p:cNvSpPr>
          <p:nvPr/>
        </p:nvSpPr>
        <p:spPr bwMode="auto">
          <a:xfrm>
            <a:off x="6324600" y="36861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8" name="TextBox 59"/>
          <p:cNvSpPr txBox="1">
            <a:spLocks noChangeArrowheads="1"/>
          </p:cNvSpPr>
          <p:nvPr/>
        </p:nvSpPr>
        <p:spPr bwMode="auto">
          <a:xfrm>
            <a:off x="5791200" y="4038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61" name="Shape 9"/>
          <p:cNvCxnSpPr>
            <a:cxnSpLocks noChangeShapeType="1"/>
          </p:cNvCxnSpPr>
          <p:nvPr/>
        </p:nvCxnSpPr>
        <p:spPr bwMode="auto">
          <a:xfrm rot="5400000" flipH="1" flipV="1">
            <a:off x="5628482" y="56380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790" name="TextBox 61"/>
          <p:cNvSpPr txBox="1">
            <a:spLocks noChangeArrowheads="1"/>
          </p:cNvSpPr>
          <p:nvPr/>
        </p:nvSpPr>
        <p:spPr bwMode="auto">
          <a:xfrm rot="-5400000">
            <a:off x="5480844" y="5415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64" name="Oval 63"/>
          <p:cNvSpPr/>
          <p:nvPr/>
        </p:nvSpPr>
        <p:spPr>
          <a:xfrm>
            <a:off x="533400" y="2286000"/>
            <a:ext cx="2133600" cy="2514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29000" y="1295400"/>
            <a:ext cx="5257800" cy="502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6" name="Straight Connector 65"/>
          <p:cNvCxnSpPr>
            <a:stCxn id="64" idx="0"/>
            <a:endCxn id="65" idx="1"/>
          </p:cNvCxnSpPr>
          <p:nvPr/>
        </p:nvCxnSpPr>
        <p:spPr>
          <a:xfrm rot="5400000" flipH="1" flipV="1">
            <a:off x="2772569" y="859631"/>
            <a:ext cx="2540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4"/>
            <a:endCxn id="65" idx="3"/>
          </p:cNvCxnSpPr>
          <p:nvPr/>
        </p:nvCxnSpPr>
        <p:spPr>
          <a:xfrm rot="16200000" flipH="1">
            <a:off x="2505869" y="3894931"/>
            <a:ext cx="7874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98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hape 9"/>
          <p:cNvCxnSpPr>
            <a:cxnSpLocks noChangeShapeType="1"/>
          </p:cNvCxnSpPr>
          <p:nvPr/>
        </p:nvCxnSpPr>
        <p:spPr bwMode="auto">
          <a:xfrm rot="5400000" flipH="1" flipV="1">
            <a:off x="6172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Bank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51460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Bank 0</a:t>
            </a:r>
          </a:p>
        </p:txBody>
      </p:sp>
      <p:cxnSp>
        <p:nvCxnSpPr>
          <p:cNvPr id="10" name="Shape 9"/>
          <p:cNvCxnSpPr>
            <a:cxnSpLocks noChangeShapeType="1"/>
          </p:cNvCxnSpPr>
          <p:nvPr/>
        </p:nvCxnSpPr>
        <p:spPr bwMode="auto">
          <a:xfrm rot="5400000" flipH="1" flipV="1">
            <a:off x="904082" y="4266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3" name="TextBox 10"/>
          <p:cNvSpPr txBox="1">
            <a:spLocks noChangeArrowheads="1"/>
          </p:cNvSpPr>
          <p:nvPr/>
        </p:nvSpPr>
        <p:spPr bwMode="auto">
          <a:xfrm rot="-5400000">
            <a:off x="756444" y="4044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4694" name="TextBox 11"/>
          <p:cNvSpPr txBox="1">
            <a:spLocks noChangeArrowheads="1"/>
          </p:cNvSpPr>
          <p:nvPr/>
        </p:nvSpPr>
        <p:spPr bwMode="auto">
          <a:xfrm>
            <a:off x="7467600" y="3659188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row 0</a:t>
            </a:r>
          </a:p>
        </p:txBody>
      </p:sp>
      <p:sp>
        <p:nvSpPr>
          <p:cNvPr id="114695" name="TextBox 13"/>
          <p:cNvSpPr txBox="1">
            <a:spLocks noChangeArrowheads="1"/>
          </p:cNvSpPr>
          <p:nvPr/>
        </p:nvSpPr>
        <p:spPr bwMode="auto">
          <a:xfrm>
            <a:off x="7467600" y="21336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row 16k-1</a:t>
            </a:r>
          </a:p>
        </p:txBody>
      </p:sp>
      <p:sp>
        <p:nvSpPr>
          <p:cNvPr id="114696" name="TextBox 17"/>
          <p:cNvSpPr txBox="1">
            <a:spLocks noChangeArrowheads="1"/>
          </p:cNvSpPr>
          <p:nvPr/>
        </p:nvSpPr>
        <p:spPr bwMode="auto">
          <a:xfrm rot="5400000">
            <a:off x="7378700" y="27574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4F81B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38600" y="1557338"/>
            <a:ext cx="3276600" cy="158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8" name="TextBox 20"/>
          <p:cNvSpPr txBox="1">
            <a:spLocks noChangeArrowheads="1"/>
          </p:cNvSpPr>
          <p:nvPr/>
        </p:nvSpPr>
        <p:spPr bwMode="auto">
          <a:xfrm>
            <a:off x="5181600" y="1219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2kB</a:t>
            </a:r>
          </a:p>
        </p:txBody>
      </p:sp>
      <p:cxnSp>
        <p:nvCxnSpPr>
          <p:cNvPr id="22" name="Shape 9"/>
          <p:cNvCxnSpPr>
            <a:cxnSpLocks noChangeShapeType="1"/>
          </p:cNvCxnSpPr>
          <p:nvPr/>
        </p:nvCxnSpPr>
        <p:spPr bwMode="auto">
          <a:xfrm rot="16200000" flipV="1">
            <a:off x="4267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0" name="TextBox 22"/>
          <p:cNvSpPr txBox="1">
            <a:spLocks noChangeArrowheads="1"/>
          </p:cNvSpPr>
          <p:nvPr/>
        </p:nvSpPr>
        <p:spPr bwMode="auto">
          <a:xfrm>
            <a:off x="3810000" y="45847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60825" y="1968500"/>
            <a:ext cx="381000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02" name="TextBox 26"/>
          <p:cNvSpPr txBox="1">
            <a:spLocks noChangeArrowheads="1"/>
          </p:cNvSpPr>
          <p:nvPr/>
        </p:nvSpPr>
        <p:spPr bwMode="auto">
          <a:xfrm>
            <a:off x="3679825" y="1601788"/>
            <a:ext cx="1106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1B (column)</a:t>
            </a:r>
          </a:p>
        </p:txBody>
      </p:sp>
      <p:cxnSp>
        <p:nvCxnSpPr>
          <p:cNvPr id="35" name="Shape 9"/>
          <p:cNvCxnSpPr>
            <a:cxnSpLocks noChangeShapeType="1"/>
          </p:cNvCxnSpPr>
          <p:nvPr/>
        </p:nvCxnSpPr>
        <p:spPr bwMode="auto">
          <a:xfrm rot="16200000" flipV="1">
            <a:off x="4533900" y="4611688"/>
            <a:ext cx="990600" cy="762000"/>
          </a:xfrm>
          <a:prstGeom prst="bentConnector3">
            <a:avLst>
              <a:gd name="adj1" fmla="val 65759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38600" y="2090738"/>
          <a:ext cx="3332160" cy="24495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6520"/>
                <a:gridCol w="416520"/>
                <a:gridCol w="416520"/>
                <a:gridCol w="416520"/>
                <a:gridCol w="416520"/>
                <a:gridCol w="416520"/>
                <a:gridCol w="416520"/>
                <a:gridCol w="416520"/>
              </a:tblGrid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14760" name="TextBox 40"/>
          <p:cNvSpPr txBox="1">
            <a:spLocks noChangeArrowheads="1"/>
          </p:cNvSpPr>
          <p:nvPr/>
        </p:nvSpPr>
        <p:spPr bwMode="auto">
          <a:xfrm>
            <a:off x="4800600" y="44973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sp>
        <p:nvSpPr>
          <p:cNvPr id="114761" name="Rectangle 43"/>
          <p:cNvSpPr>
            <a:spLocks noChangeArrowheads="1"/>
          </p:cNvSpPr>
          <p:nvPr/>
        </p:nvSpPr>
        <p:spPr bwMode="auto">
          <a:xfrm>
            <a:off x="4953000" y="4065588"/>
            <a:ext cx="1506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Row-buffer</a:t>
            </a:r>
          </a:p>
        </p:txBody>
      </p:sp>
      <p:sp>
        <p:nvSpPr>
          <p:cNvPr id="114762" name="TextBox 46"/>
          <p:cNvSpPr txBox="1">
            <a:spLocks noChangeArrowheads="1"/>
          </p:cNvSpPr>
          <p:nvPr/>
        </p:nvSpPr>
        <p:spPr bwMode="auto">
          <a:xfrm>
            <a:off x="7162800" y="45735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sp>
        <p:nvSpPr>
          <p:cNvPr id="114763" name="TextBox 48"/>
          <p:cNvSpPr txBox="1">
            <a:spLocks noChangeArrowheads="1"/>
          </p:cNvSpPr>
          <p:nvPr/>
        </p:nvSpPr>
        <p:spPr bwMode="auto">
          <a:xfrm>
            <a:off x="5410200" y="48021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18919" y="6134894"/>
            <a:ext cx="8382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65" name="TextBox 50"/>
          <p:cNvSpPr txBox="1">
            <a:spLocks noChangeArrowheads="1"/>
          </p:cNvSpPr>
          <p:nvPr/>
        </p:nvSpPr>
        <p:spPr bwMode="auto">
          <a:xfrm rot="-5400000">
            <a:off x="5110957" y="5950744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28" name="Diagonal Stripe 27"/>
          <p:cNvSpPr/>
          <p:nvPr/>
        </p:nvSpPr>
        <p:spPr>
          <a:xfrm rot="13500000">
            <a:off x="5294313" y="4991100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04800" y="2057400"/>
            <a:ext cx="2286000" cy="2895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24200" y="1219200"/>
            <a:ext cx="5410200" cy="54102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8" name="Straight Connector 57"/>
          <p:cNvCxnSpPr>
            <a:stCxn id="56" idx="0"/>
          </p:cNvCxnSpPr>
          <p:nvPr/>
        </p:nvCxnSpPr>
        <p:spPr>
          <a:xfrm rot="5400000" flipH="1" flipV="1">
            <a:off x="2133600" y="762000"/>
            <a:ext cx="609600" cy="19812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4"/>
          </p:cNvCxnSpPr>
          <p:nvPr/>
        </p:nvCxnSpPr>
        <p:spPr>
          <a:xfrm rot="16200000" flipH="1">
            <a:off x="1714500" y="4686300"/>
            <a:ext cx="1295400" cy="18288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91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Subsystem Organization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Channel</a:t>
            </a:r>
          </a:p>
          <a:p>
            <a:r>
              <a:rPr lang="en-US">
                <a:latin typeface="Tahoma" charset="0"/>
              </a:rPr>
              <a:t>DIMM</a:t>
            </a:r>
          </a:p>
          <a:p>
            <a:r>
              <a:rPr lang="en-US">
                <a:latin typeface="Tahoma" charset="0"/>
              </a:rPr>
              <a:t>Rank</a:t>
            </a:r>
          </a:p>
          <a:p>
            <a:r>
              <a:rPr lang="en-US">
                <a:latin typeface="Tahoma" charset="0"/>
              </a:rPr>
              <a:t>Chip</a:t>
            </a:r>
          </a:p>
          <a:p>
            <a:r>
              <a:rPr lang="en-US">
                <a:latin typeface="Tahoma" charset="0"/>
              </a:rPr>
              <a:t>Bank</a:t>
            </a:r>
          </a:p>
          <a:p>
            <a:r>
              <a:rPr lang="en-US">
                <a:latin typeface="Tahoma" charset="0"/>
              </a:rPr>
              <a:t>Row/Column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457103-F150-EE4D-AEB0-6D45BF2E83B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" name="Flowchart: Merge 4"/>
          <p:cNvSpPr/>
          <p:nvPr/>
        </p:nvSpPr>
        <p:spPr>
          <a:xfrm>
            <a:off x="2971800" y="1447800"/>
            <a:ext cx="1981200" cy="2971800"/>
          </a:xfrm>
          <a:prstGeom prst="flowChartMerg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lowchart: Merge 7"/>
          <p:cNvSpPr/>
          <p:nvPr/>
        </p:nvSpPr>
        <p:spPr>
          <a:xfrm>
            <a:off x="3124200" y="1905000"/>
            <a:ext cx="1676400" cy="2514600"/>
          </a:xfrm>
          <a:prstGeom prst="flowChartMerge">
            <a:avLst/>
          </a:prstGeom>
          <a:solidFill>
            <a:srgbClr val="00B050"/>
          </a:solidFill>
          <a:ln w="25400" cap="flat" cmpd="sng" algn="ctr">
            <a:solidFill>
              <a:srgbClr val="004C2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lowchart: Merge 8"/>
          <p:cNvSpPr/>
          <p:nvPr/>
        </p:nvSpPr>
        <p:spPr>
          <a:xfrm>
            <a:off x="3276600" y="2362200"/>
            <a:ext cx="1371600" cy="2057400"/>
          </a:xfrm>
          <a:prstGeom prst="flowChartMerg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lowchart: Merge 9"/>
          <p:cNvSpPr/>
          <p:nvPr/>
        </p:nvSpPr>
        <p:spPr>
          <a:xfrm>
            <a:off x="3429000" y="2819400"/>
            <a:ext cx="1066800" cy="1600200"/>
          </a:xfrm>
          <a:prstGeom prst="flowChartMerg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lowchart: Merge 10"/>
          <p:cNvSpPr/>
          <p:nvPr/>
        </p:nvSpPr>
        <p:spPr>
          <a:xfrm>
            <a:off x="3581400" y="3276600"/>
            <a:ext cx="762000" cy="1143000"/>
          </a:xfrm>
          <a:prstGeom prst="flowChartMerg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lowchart: Merge 11"/>
          <p:cNvSpPr/>
          <p:nvPr/>
        </p:nvSpPr>
        <p:spPr>
          <a:xfrm>
            <a:off x="3733800" y="3733800"/>
            <a:ext cx="457200" cy="685800"/>
          </a:xfrm>
          <a:prstGeom prst="flowChartMerg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77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39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6740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6741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6742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45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6746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pic>
        <p:nvPicPr>
          <p:cNvPr id="116747" name="Picture 5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54" descr="nehal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55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20975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56" descr="DIMM_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62363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57" descr="DIMM_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24163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hape 58"/>
          <p:cNvCxnSpPr>
            <a:cxnSpLocks noChangeShapeType="1"/>
            <a:stCxn id="116748" idx="3"/>
            <a:endCxn id="116750" idx="2"/>
          </p:cNvCxnSpPr>
          <p:nvPr/>
        </p:nvCxnSpPr>
        <p:spPr bwMode="auto">
          <a:xfrm flipV="1">
            <a:off x="7913688" y="3962400"/>
            <a:ext cx="354012" cy="1098550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hape 59"/>
          <p:cNvCxnSpPr>
            <a:cxnSpLocks noChangeShapeType="1"/>
            <a:stCxn id="116748" idx="1"/>
            <a:endCxn id="116747" idx="2"/>
          </p:cNvCxnSpPr>
          <p:nvPr/>
        </p:nvCxnSpPr>
        <p:spPr bwMode="auto">
          <a:xfrm rot="10800000">
            <a:off x="6142038" y="4060825"/>
            <a:ext cx="792162" cy="1000125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hape 16"/>
          <p:cNvCxnSpPr>
            <a:cxnSpLocks noChangeShapeType="1"/>
            <a:stCxn id="116750" idx="0"/>
            <a:endCxn id="116751" idx="2"/>
          </p:cNvCxnSpPr>
          <p:nvPr/>
        </p:nvCxnSpPr>
        <p:spPr bwMode="auto">
          <a:xfrm rot="5400000" flipH="1" flipV="1">
            <a:off x="7999413" y="3394075"/>
            <a:ext cx="538162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hape 16"/>
          <p:cNvCxnSpPr>
            <a:cxnSpLocks noChangeShapeType="1"/>
            <a:stCxn id="116747" idx="0"/>
            <a:endCxn id="116749" idx="2"/>
          </p:cNvCxnSpPr>
          <p:nvPr/>
        </p:nvCxnSpPr>
        <p:spPr bwMode="auto">
          <a:xfrm rot="5400000" flipH="1" flipV="1">
            <a:off x="5950744" y="3391694"/>
            <a:ext cx="3810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/>
          <p:cNvSpPr/>
          <p:nvPr/>
        </p:nvSpPr>
        <p:spPr>
          <a:xfrm>
            <a:off x="4876800" y="2514600"/>
            <a:ext cx="2514600" cy="175260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57" name="TextBox 63"/>
          <p:cNvSpPr txBox="1">
            <a:spLocks noChangeArrowheads="1"/>
          </p:cNvSpPr>
          <p:nvPr/>
        </p:nvSpPr>
        <p:spPr bwMode="auto">
          <a:xfrm>
            <a:off x="5195888" y="2133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Channel 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29200" y="3505200"/>
            <a:ext cx="2209800" cy="609600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59" name="TextBox 67"/>
          <p:cNvSpPr txBox="1">
            <a:spLocks noChangeArrowheads="1"/>
          </p:cNvSpPr>
          <p:nvPr/>
        </p:nvSpPr>
        <p:spPr bwMode="auto">
          <a:xfrm>
            <a:off x="3810000" y="34401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181600" y="3635375"/>
            <a:ext cx="1905000" cy="304800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61" name="TextBox 69"/>
          <p:cNvSpPr txBox="1">
            <a:spLocks noChangeArrowheads="1"/>
          </p:cNvSpPr>
          <p:nvPr/>
        </p:nvSpPr>
        <p:spPr bwMode="auto">
          <a:xfrm>
            <a:off x="4572000" y="4495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cxnSp>
        <p:nvCxnSpPr>
          <p:cNvPr id="72" name="Straight Arrow Connector 71"/>
          <p:cNvCxnSpPr>
            <a:stCxn id="67" idx="1"/>
            <a:endCxn id="116759" idx="3"/>
          </p:cNvCxnSpPr>
          <p:nvPr/>
        </p:nvCxnSpPr>
        <p:spPr>
          <a:xfrm rot="10800000">
            <a:off x="4648200" y="3625850"/>
            <a:ext cx="381000" cy="18415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9" idx="2"/>
            <a:endCxn id="116761" idx="0"/>
          </p:cNvCxnSpPr>
          <p:nvPr/>
        </p:nvCxnSpPr>
        <p:spPr>
          <a:xfrm rot="5400000">
            <a:off x="5380037" y="3741738"/>
            <a:ext cx="555625" cy="95250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 rot="20478382">
            <a:off x="2882900" y="4121150"/>
            <a:ext cx="1654175" cy="1143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Mapped to</a:t>
            </a:r>
          </a:p>
        </p:txBody>
      </p:sp>
    </p:spTree>
    <p:extLst>
      <p:ext uri="{BB962C8B-B14F-4D97-AF65-F5344CB8AC3E}">
        <p14:creationId xmlns:p14="http://schemas.microsoft.com/office/powerpoint/2010/main" val="15047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763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7764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7765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7766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769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7770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772" name="TextBox 69"/>
          <p:cNvSpPr txBox="1">
            <a:spLocks noChangeArrowheads="1"/>
          </p:cNvSpPr>
          <p:nvPr/>
        </p:nvSpPr>
        <p:spPr bwMode="auto">
          <a:xfrm>
            <a:off x="5715000" y="1839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938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7939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7940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2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4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6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8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50" name="TextBox 64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3239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787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8788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8789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8790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793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8794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796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962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8963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8964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66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68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70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72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cxnSp>
        <p:nvCxnSpPr>
          <p:cNvPr id="52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74" name="TextBox 52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0</a:t>
            </a:r>
          </a:p>
        </p:txBody>
      </p:sp>
      <p:cxnSp>
        <p:nvCxnSpPr>
          <p:cNvPr id="55" name="Straight Arrow Connector 54"/>
          <p:cNvCxnSpPr>
            <a:endCxn id="118974" idx="3"/>
          </p:cNvCxnSpPr>
          <p:nvPr/>
        </p:nvCxnSpPr>
        <p:spPr>
          <a:xfrm rot="10800000" flipV="1">
            <a:off x="3505200" y="2819400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976" name="TextBox 58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6356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9812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9813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9814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817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9818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820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986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9987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9988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0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2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4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6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9" name="TextBox 53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0</a:t>
            </a:r>
          </a:p>
        </p:txBody>
      </p:sp>
      <p:cxnSp>
        <p:nvCxnSpPr>
          <p:cNvPr id="55" name="Straight Arrow Connector 54"/>
          <p:cNvCxnSpPr>
            <a:endCxn id="119999" idx="3"/>
          </p:cNvCxnSpPr>
          <p:nvPr/>
        </p:nvCxnSpPr>
        <p:spPr>
          <a:xfrm rot="10800000" flipV="1">
            <a:off x="3505200" y="2819400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001" name="TextBox 55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638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38434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835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0836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0837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0838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841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0842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844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010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1011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1012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14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16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18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20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23" name="TextBox 53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cxnSp>
        <p:nvCxnSpPr>
          <p:cNvPr id="55" name="Straight Arrow Connector 54"/>
          <p:cNvCxnSpPr>
            <a:endCxn id="121023" idx="3"/>
          </p:cNvCxnSpPr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025" name="TextBox 56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62622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859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1860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1861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1862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865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1866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868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034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2035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2036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38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40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42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49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45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9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049" name="TextBox 57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sp>
        <p:nvSpPr>
          <p:cNvPr id="122050" name="TextBox 59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38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396518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883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2884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2885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2886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889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2890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892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058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3059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3060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2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4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6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49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9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9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3" name="TextBox 57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sp>
        <p:nvSpPr>
          <p:cNvPr id="123074" name="TextBox 58"/>
          <p:cNvSpPr txBox="1">
            <a:spLocks noChangeArrowheads="1"/>
          </p:cNvSpPr>
          <p:nvPr/>
        </p:nvSpPr>
        <p:spPr bwMode="auto">
          <a:xfrm>
            <a:off x="2133600" y="56388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A 64B cache block takes 8 I/O cycles to transfer.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During the process, 8 columns are read sequentially.</a:t>
            </a:r>
          </a:p>
        </p:txBody>
      </p:sp>
      <p:sp>
        <p:nvSpPr>
          <p:cNvPr id="123075" name="TextBox 53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91438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 dirty="0">
                <a:latin typeface="Tahoma" charset="0"/>
                <a:ea typeface="ＭＳ Ｐゴシック" charset="0"/>
              </a:rPr>
              <a:t>: increasing number of cores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applications</a:t>
            </a:r>
            <a:r>
              <a:rPr lang="en-US" dirty="0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 smtClean="0">
                <a:latin typeface="Tahoma" charset="0"/>
                <a:ea typeface="ＭＳ Ｐゴシック" charset="0"/>
              </a:rPr>
              <a:t>cloud </a:t>
            </a:r>
            <a:r>
              <a:rPr lang="en-US" dirty="0">
                <a:latin typeface="Tahoma" charset="0"/>
                <a:ea typeface="ＭＳ Ｐゴシック" charset="0"/>
              </a:rPr>
              <a:t>computing, GPUs, mobile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096BAB-925E-464D-8476-CD2FB2182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1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Latency Components: Basic DRAM Operation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CPU </a:t>
            </a:r>
            <a:r>
              <a:rPr lang="en-US" dirty="0">
                <a:latin typeface="Tahoma" charset="0"/>
                <a:cs typeface="Arial" charset="0"/>
              </a:rPr>
              <a:t>→ controller transfer time</a:t>
            </a:r>
          </a:p>
          <a:p>
            <a:r>
              <a:rPr lang="en-US" dirty="0">
                <a:latin typeface="Tahoma" charset="0"/>
                <a:cs typeface="Arial" charset="0"/>
              </a:rPr>
              <a:t>Controller latency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Queuing &amp; scheduling delay at the controller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Access converted to basic commands</a:t>
            </a:r>
          </a:p>
          <a:p>
            <a:r>
              <a:rPr lang="en-US" dirty="0">
                <a:latin typeface="Tahoma" charset="0"/>
                <a:cs typeface="Arial" charset="0"/>
              </a:rPr>
              <a:t>Controller → DRAM transfer time</a:t>
            </a:r>
          </a:p>
          <a:p>
            <a:r>
              <a:rPr lang="en-US" dirty="0">
                <a:latin typeface="Tahoma" charset="0"/>
                <a:cs typeface="Arial" charset="0"/>
              </a:rPr>
              <a:t>DRAM bank latency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Simple </a:t>
            </a:r>
            <a:r>
              <a:rPr lang="en-US" dirty="0" smtClean="0">
                <a:latin typeface="Tahoma" charset="0"/>
                <a:ea typeface="ＭＳ Ｐゴシック" charset="0"/>
                <a:cs typeface="Arial" charset="0"/>
              </a:rPr>
              <a:t>CAS (column address strobe) </a:t>
            </a:r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if row is </a:t>
            </a:r>
            <a:r>
              <a:rPr lang="ja-JP" altLang="en-US" dirty="0">
                <a:latin typeface="Tahoma" charset="0"/>
                <a:ea typeface="ＭＳ Ｐゴシック" charset="0"/>
                <a:cs typeface="Arial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cs typeface="Arial" charset="0"/>
              </a:rPr>
              <a:t>open</a:t>
            </a:r>
            <a:r>
              <a:rPr lang="ja-JP" altLang="en-US" dirty="0">
                <a:latin typeface="Tahoma" charset="0"/>
                <a:ea typeface="ＭＳ Ｐゴシック" charset="0"/>
                <a:cs typeface="Arial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Arial" charset="0"/>
              </a:rPr>
              <a:t> OR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Arial" charset="0"/>
              </a:rPr>
              <a:t>RAS (row address strobe) </a:t>
            </a:r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+ CAS if array </a:t>
            </a:r>
            <a:r>
              <a:rPr lang="en-US" dirty="0" err="1">
                <a:latin typeface="Tahoma" charset="0"/>
                <a:ea typeface="ＭＳ Ｐゴシック" charset="0"/>
                <a:cs typeface="Arial" charset="0"/>
              </a:rPr>
              <a:t>precharged</a:t>
            </a:r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 OR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PRE + RAS + CAS (worst case)</a:t>
            </a:r>
          </a:p>
          <a:p>
            <a:r>
              <a:rPr lang="en-US" dirty="0">
                <a:latin typeface="Tahoma" charset="0"/>
                <a:cs typeface="Arial" charset="0"/>
              </a:rPr>
              <a:t>DRAM → C</a:t>
            </a:r>
            <a:r>
              <a:rPr lang="en-US" dirty="0" smtClean="0">
                <a:latin typeface="Tahoma" charset="0"/>
                <a:cs typeface="Arial" charset="0"/>
              </a:rPr>
              <a:t>ontroller transfer time</a:t>
            </a:r>
          </a:p>
          <a:p>
            <a:pPr lvl="1"/>
            <a:r>
              <a:rPr lang="en-US" dirty="0" smtClean="0">
                <a:latin typeface="Tahoma" charset="0"/>
                <a:cs typeface="Arial" charset="0"/>
              </a:rPr>
              <a:t>Bus latency (BL)</a:t>
            </a:r>
          </a:p>
          <a:p>
            <a:r>
              <a:rPr lang="en-US" dirty="0" smtClean="0">
                <a:latin typeface="Tahoma" charset="0"/>
                <a:cs typeface="Arial" charset="0"/>
              </a:rPr>
              <a:t>Controller to CPU </a:t>
            </a:r>
            <a:r>
              <a:rPr lang="en-US" dirty="0">
                <a:latin typeface="Tahoma" charset="0"/>
                <a:cs typeface="Arial" charset="0"/>
              </a:rPr>
              <a:t>transfer </a:t>
            </a:r>
            <a:r>
              <a:rPr lang="en-US" dirty="0" smtClean="0">
                <a:latin typeface="Tahoma" charset="0"/>
                <a:cs typeface="Arial" charset="0"/>
              </a:rPr>
              <a:t>time</a:t>
            </a:r>
            <a:endParaRPr lang="en-US" dirty="0">
              <a:latin typeface="Tahoma" charset="0"/>
              <a:cs typeface="Arial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499F2-3369-BD45-AA7D-5A83C601C8C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34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300038" y="152400"/>
            <a:ext cx="8843962" cy="1066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Multiple Banks (Interleaving) and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Multiple banks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concurrent DRAM accesses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Bits in address determine which bank an address resides in</a:t>
            </a:r>
          </a:p>
          <a:p>
            <a:r>
              <a:rPr lang="en-US">
                <a:latin typeface="Tahoma" charset="0"/>
              </a:rPr>
              <a:t>Multiple independent channels serve the same purpose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But they are even better because they have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separate data buses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Increased bus bandwidth</a:t>
            </a:r>
          </a:p>
          <a:p>
            <a:pPr lvl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Enabling more concurrency requires reducing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Bank conflicts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Channel conflicts</a:t>
            </a:r>
          </a:p>
          <a:p>
            <a:r>
              <a:rPr lang="en-US">
                <a:latin typeface="Tahoma" charset="0"/>
              </a:rPr>
              <a:t>How to select/randomize bank/channel indices in address?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Lower order bits have more entropy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Randomizing hash functions (XOR of different address bits)</a:t>
            </a:r>
          </a:p>
          <a:p>
            <a:pPr lvl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32C247-D2EF-E549-AC01-40D30E25CF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45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How Multiple </a:t>
            </a:r>
            <a:r>
              <a:rPr lang="en-US" dirty="0" smtClean="0">
                <a:latin typeface="Garamond" charset="0"/>
              </a:rPr>
              <a:t>Banks </a:t>
            </a:r>
            <a:r>
              <a:rPr lang="en-US" dirty="0">
                <a:latin typeface="Garamond" charset="0"/>
              </a:rPr>
              <a:t>Help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2B3E68-0FA9-C74F-BF96-14479F3E0AA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12850"/>
            <a:ext cx="85804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25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(Single Channel)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31237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Single-channel system with 8-byte memory bus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2GB memory, 8 banks, 16K rows &amp; 2K columns per bank</a:t>
            </a:r>
          </a:p>
          <a:p>
            <a:endParaRPr lang="en-US" sz="1200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Row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interleaving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Consecutive rows of memory in consecutive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banks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Accesses to consecutive cache blocks serviced in a pipelined manner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endParaRPr lang="en-US" sz="1200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Cache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block interleaving</a:t>
            </a: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Consecutive cache block addresses in consecutive banks</a:t>
            </a: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64 byte cache blocks</a:t>
            </a:r>
          </a:p>
          <a:p>
            <a:pPr marL="695325" lvl="2" indent="-342900"/>
            <a:endParaRPr lang="en-US" dirty="0">
              <a:latin typeface="Tahoma" charset="0"/>
              <a:ea typeface="ＭＳ Ｐゴシック" charset="0"/>
            </a:endParaRPr>
          </a:p>
          <a:p>
            <a:pPr marL="352425" lvl="2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Accesses to consecutive cache blocks can be serviced in parallel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B96288-5370-894B-BD4E-81EC5619814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8004" name="TextBox 4"/>
          <p:cNvSpPr txBox="1">
            <a:spLocks noChangeArrowheads="1"/>
          </p:cNvSpPr>
          <p:nvPr/>
        </p:nvSpPr>
        <p:spPr bwMode="auto">
          <a:xfrm>
            <a:off x="4425950" y="306896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28005" name="TextBox 5"/>
          <p:cNvSpPr txBox="1">
            <a:spLocks noChangeArrowheads="1"/>
          </p:cNvSpPr>
          <p:nvPr/>
        </p:nvSpPr>
        <p:spPr bwMode="auto">
          <a:xfrm>
            <a:off x="3205163" y="3068960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28006" name="TextBox 6"/>
          <p:cNvSpPr txBox="1">
            <a:spLocks noChangeArrowheads="1"/>
          </p:cNvSpPr>
          <p:nvPr/>
        </p:nvSpPr>
        <p:spPr bwMode="auto">
          <a:xfrm>
            <a:off x="427038" y="3068960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28007" name="TextBox 7"/>
          <p:cNvSpPr txBox="1">
            <a:spLocks noChangeArrowheads="1"/>
          </p:cNvSpPr>
          <p:nvPr/>
        </p:nvSpPr>
        <p:spPr bwMode="auto">
          <a:xfrm>
            <a:off x="6845300" y="3068960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28008" name="TextBox 8"/>
          <p:cNvSpPr txBox="1">
            <a:spLocks noChangeArrowheads="1"/>
          </p:cNvSpPr>
          <p:nvPr/>
        </p:nvSpPr>
        <p:spPr bwMode="auto">
          <a:xfrm>
            <a:off x="5800725" y="5566817"/>
            <a:ext cx="10445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128009" name="TextBox 9"/>
          <p:cNvSpPr txBox="1">
            <a:spLocks noChangeArrowheads="1"/>
          </p:cNvSpPr>
          <p:nvPr/>
        </p:nvSpPr>
        <p:spPr bwMode="auto">
          <a:xfrm>
            <a:off x="3205163" y="5566817"/>
            <a:ext cx="13731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128010" name="TextBox 10"/>
          <p:cNvSpPr txBox="1">
            <a:spLocks noChangeArrowheads="1"/>
          </p:cNvSpPr>
          <p:nvPr/>
        </p:nvSpPr>
        <p:spPr bwMode="auto">
          <a:xfrm>
            <a:off x="427038" y="5566817"/>
            <a:ext cx="27781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28011" name="TextBox 11"/>
          <p:cNvSpPr txBox="1">
            <a:spLocks noChangeArrowheads="1"/>
          </p:cNvSpPr>
          <p:nvPr/>
        </p:nvSpPr>
        <p:spPr bwMode="auto">
          <a:xfrm>
            <a:off x="6845300" y="5566817"/>
            <a:ext cx="16668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4578350" y="5566817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28013" name="TextBox 13"/>
          <p:cNvSpPr txBox="1">
            <a:spLocks noChangeArrowheads="1"/>
          </p:cNvSpPr>
          <p:nvPr/>
        </p:nvSpPr>
        <p:spPr bwMode="auto">
          <a:xfrm>
            <a:off x="6040438" y="5873204"/>
            <a:ext cx="552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128014" name="TextBox 14"/>
          <p:cNvSpPr txBox="1">
            <a:spLocks noChangeArrowheads="1"/>
          </p:cNvSpPr>
          <p:nvPr/>
        </p:nvSpPr>
        <p:spPr bwMode="auto">
          <a:xfrm>
            <a:off x="3673475" y="5887492"/>
            <a:ext cx="55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1964372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Bank Mapping Randomization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DRAM controller can randomize the address mapping to banks so that bank conflicts are less likely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EAF876-2E5A-7F4B-B1F2-468F426D59C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4425950" y="238442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5163" y="2384425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129030" name="TextBox 6"/>
          <p:cNvSpPr txBox="1">
            <a:spLocks noChangeArrowheads="1"/>
          </p:cNvSpPr>
          <p:nvPr/>
        </p:nvSpPr>
        <p:spPr bwMode="auto">
          <a:xfrm>
            <a:off x="427038" y="238442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9031" name="TextBox 7"/>
          <p:cNvSpPr txBox="1">
            <a:spLocks noChangeArrowheads="1"/>
          </p:cNvSpPr>
          <p:nvPr/>
        </p:nvSpPr>
        <p:spPr bwMode="auto">
          <a:xfrm>
            <a:off x="6845300" y="238442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cxnSp>
        <p:nvCxnSpPr>
          <p:cNvPr id="129032" name="Straight Connector 8"/>
          <p:cNvCxnSpPr>
            <a:cxnSpLocks noChangeShapeType="1"/>
          </p:cNvCxnSpPr>
          <p:nvPr/>
        </p:nvCxnSpPr>
        <p:spPr bwMode="auto">
          <a:xfrm rot="5400000">
            <a:off x="1477169" y="2539207"/>
            <a:ext cx="307975" cy="158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3" name="Straight Connector 9"/>
          <p:cNvCxnSpPr>
            <a:cxnSpLocks noChangeShapeType="1"/>
          </p:cNvCxnSpPr>
          <p:nvPr/>
        </p:nvCxnSpPr>
        <p:spPr bwMode="auto">
          <a:xfrm rot="5400000">
            <a:off x="2062956" y="2537619"/>
            <a:ext cx="307975" cy="158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4" name="Elbow Connector 10"/>
          <p:cNvCxnSpPr>
            <a:cxnSpLocks noChangeShapeType="1"/>
          </p:cNvCxnSpPr>
          <p:nvPr/>
        </p:nvCxnSpPr>
        <p:spPr bwMode="auto">
          <a:xfrm rot="16200000" flipH="1">
            <a:off x="1844675" y="2747963"/>
            <a:ext cx="742950" cy="635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nip Same Side Corner Rectangle 11"/>
          <p:cNvSpPr/>
          <p:nvPr/>
        </p:nvSpPr>
        <p:spPr bwMode="auto">
          <a:xfrm rot="10800000">
            <a:off x="2265363" y="3440113"/>
            <a:ext cx="887412" cy="512762"/>
          </a:xfrm>
          <a:prstGeom prst="snip2Same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6" name="TextBox 12"/>
          <p:cNvSpPr txBox="1">
            <a:spLocks noChangeArrowheads="1"/>
          </p:cNvSpPr>
          <p:nvPr/>
        </p:nvSpPr>
        <p:spPr bwMode="auto">
          <a:xfrm>
            <a:off x="2216150" y="3543300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XOR</a:t>
            </a:r>
          </a:p>
        </p:txBody>
      </p:sp>
      <p:cxnSp>
        <p:nvCxnSpPr>
          <p:cNvPr id="129037" name="Straight Connector 13"/>
          <p:cNvCxnSpPr>
            <a:cxnSpLocks noChangeShapeType="1"/>
            <a:stCxn id="129029" idx="2"/>
          </p:cNvCxnSpPr>
          <p:nvPr/>
        </p:nvCxnSpPr>
        <p:spPr bwMode="auto">
          <a:xfrm rot="16200000" flipH="1">
            <a:off x="3636962" y="28717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8" name="Straight Connector 14"/>
          <p:cNvCxnSpPr>
            <a:cxnSpLocks noChangeShapeType="1"/>
          </p:cNvCxnSpPr>
          <p:nvPr/>
        </p:nvCxnSpPr>
        <p:spPr bwMode="auto">
          <a:xfrm rot="10800000">
            <a:off x="2914650" y="3051175"/>
            <a:ext cx="901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9" name="Straight Connector 15"/>
          <p:cNvCxnSpPr>
            <a:cxnSpLocks noChangeShapeType="1"/>
          </p:cNvCxnSpPr>
          <p:nvPr/>
        </p:nvCxnSpPr>
        <p:spPr bwMode="auto">
          <a:xfrm rot="16200000" flipH="1">
            <a:off x="2720181" y="3245644"/>
            <a:ext cx="38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0" name="Straight Arrow Connector 16"/>
          <p:cNvCxnSpPr>
            <a:cxnSpLocks noChangeShapeType="1"/>
            <a:stCxn id="12" idx="3"/>
          </p:cNvCxnSpPr>
          <p:nvPr/>
        </p:nvCxnSpPr>
        <p:spPr bwMode="auto">
          <a:xfrm rot="16200000" flipH="1">
            <a:off x="2586037" y="4075113"/>
            <a:ext cx="244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41" name="TextBox 17"/>
          <p:cNvSpPr txBox="1">
            <a:spLocks noChangeArrowheads="1"/>
          </p:cNvSpPr>
          <p:nvPr/>
        </p:nvSpPr>
        <p:spPr bwMode="auto">
          <a:xfrm>
            <a:off x="2098675" y="4313238"/>
            <a:ext cx="122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index (3 bits)</a:t>
            </a:r>
          </a:p>
        </p:txBody>
      </p:sp>
    </p:spTree>
    <p:extLst>
      <p:ext uri="{BB962C8B-B14F-4D97-AF65-F5344CB8AC3E}">
        <p14:creationId xmlns:p14="http://schemas.microsoft.com/office/powerpoint/2010/main" val="2500794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(Multiple Channels)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6650"/>
            <a:ext cx="8610600" cy="5192713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Where are consecutive cache blocks?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9EEBF2-B904-6541-953F-2D2C459649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0052" name="TextBox 4"/>
          <p:cNvSpPr txBox="1">
            <a:spLocks noChangeArrowheads="1"/>
          </p:cNvSpPr>
          <p:nvPr/>
        </p:nvSpPr>
        <p:spPr bwMode="auto">
          <a:xfrm>
            <a:off x="4556125" y="1001713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53" name="TextBox 5"/>
          <p:cNvSpPr txBox="1">
            <a:spLocks noChangeArrowheads="1"/>
          </p:cNvSpPr>
          <p:nvPr/>
        </p:nvSpPr>
        <p:spPr bwMode="auto">
          <a:xfrm>
            <a:off x="3333750" y="100171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54" name="TextBox 6"/>
          <p:cNvSpPr txBox="1">
            <a:spLocks noChangeArrowheads="1"/>
          </p:cNvSpPr>
          <p:nvPr/>
        </p:nvSpPr>
        <p:spPr bwMode="auto">
          <a:xfrm>
            <a:off x="557213" y="1001713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55" name="TextBox 7"/>
          <p:cNvSpPr txBox="1">
            <a:spLocks noChangeArrowheads="1"/>
          </p:cNvSpPr>
          <p:nvPr/>
        </p:nvSpPr>
        <p:spPr bwMode="auto">
          <a:xfrm>
            <a:off x="6975475" y="100171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56" name="TextBox 12"/>
          <p:cNvSpPr txBox="1">
            <a:spLocks noChangeArrowheads="1"/>
          </p:cNvSpPr>
          <p:nvPr/>
        </p:nvSpPr>
        <p:spPr bwMode="auto">
          <a:xfrm>
            <a:off x="333375" y="100171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57" name="TextBox 13"/>
          <p:cNvSpPr txBox="1">
            <a:spLocks noChangeArrowheads="1"/>
          </p:cNvSpPr>
          <p:nvPr/>
        </p:nvSpPr>
        <p:spPr bwMode="auto">
          <a:xfrm>
            <a:off x="4556125" y="149860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58" name="TextBox 14"/>
          <p:cNvSpPr txBox="1">
            <a:spLocks noChangeArrowheads="1"/>
          </p:cNvSpPr>
          <p:nvPr/>
        </p:nvSpPr>
        <p:spPr bwMode="auto">
          <a:xfrm>
            <a:off x="3333750" y="149860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59" name="TextBox 15"/>
          <p:cNvSpPr txBox="1">
            <a:spLocks noChangeArrowheads="1"/>
          </p:cNvSpPr>
          <p:nvPr/>
        </p:nvSpPr>
        <p:spPr bwMode="auto">
          <a:xfrm>
            <a:off x="333375" y="149860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60" name="TextBox 16"/>
          <p:cNvSpPr txBox="1">
            <a:spLocks noChangeArrowheads="1"/>
          </p:cNvSpPr>
          <p:nvPr/>
        </p:nvSpPr>
        <p:spPr bwMode="auto">
          <a:xfrm>
            <a:off x="6975475" y="149860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61" name="TextBox 17"/>
          <p:cNvSpPr txBox="1">
            <a:spLocks noChangeArrowheads="1"/>
          </p:cNvSpPr>
          <p:nvPr/>
        </p:nvSpPr>
        <p:spPr bwMode="auto">
          <a:xfrm>
            <a:off x="3109913" y="149860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62" name="TextBox 18"/>
          <p:cNvSpPr txBox="1">
            <a:spLocks noChangeArrowheads="1"/>
          </p:cNvSpPr>
          <p:nvPr/>
        </p:nvSpPr>
        <p:spPr bwMode="auto">
          <a:xfrm>
            <a:off x="4556125" y="199707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63" name="TextBox 19"/>
          <p:cNvSpPr txBox="1">
            <a:spLocks noChangeArrowheads="1"/>
          </p:cNvSpPr>
          <p:nvPr/>
        </p:nvSpPr>
        <p:spPr bwMode="auto">
          <a:xfrm>
            <a:off x="3109913" y="19970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64" name="TextBox 20"/>
          <p:cNvSpPr txBox="1">
            <a:spLocks noChangeArrowheads="1"/>
          </p:cNvSpPr>
          <p:nvPr/>
        </p:nvSpPr>
        <p:spPr bwMode="auto">
          <a:xfrm>
            <a:off x="333375" y="19970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65" name="TextBox 21"/>
          <p:cNvSpPr txBox="1">
            <a:spLocks noChangeArrowheads="1"/>
          </p:cNvSpPr>
          <p:nvPr/>
        </p:nvSpPr>
        <p:spPr bwMode="auto">
          <a:xfrm>
            <a:off x="6975475" y="19970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66" name="TextBox 22"/>
          <p:cNvSpPr txBox="1">
            <a:spLocks noChangeArrowheads="1"/>
          </p:cNvSpPr>
          <p:nvPr/>
        </p:nvSpPr>
        <p:spPr bwMode="auto">
          <a:xfrm>
            <a:off x="4332288" y="19970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67" name="TextBox 23"/>
          <p:cNvSpPr txBox="1">
            <a:spLocks noChangeArrowheads="1"/>
          </p:cNvSpPr>
          <p:nvPr/>
        </p:nvSpPr>
        <p:spPr bwMode="auto">
          <a:xfrm>
            <a:off x="4332288" y="245745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68" name="TextBox 24"/>
          <p:cNvSpPr txBox="1">
            <a:spLocks noChangeArrowheads="1"/>
          </p:cNvSpPr>
          <p:nvPr/>
        </p:nvSpPr>
        <p:spPr bwMode="auto">
          <a:xfrm>
            <a:off x="3109913" y="245745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69" name="TextBox 25"/>
          <p:cNvSpPr txBox="1">
            <a:spLocks noChangeArrowheads="1"/>
          </p:cNvSpPr>
          <p:nvPr/>
        </p:nvSpPr>
        <p:spPr bwMode="auto">
          <a:xfrm>
            <a:off x="333375" y="245745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70" name="TextBox 26"/>
          <p:cNvSpPr txBox="1">
            <a:spLocks noChangeArrowheads="1"/>
          </p:cNvSpPr>
          <p:nvPr/>
        </p:nvSpPr>
        <p:spPr bwMode="auto">
          <a:xfrm>
            <a:off x="6975475" y="245745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71" name="TextBox 27"/>
          <p:cNvSpPr txBox="1">
            <a:spLocks noChangeArrowheads="1"/>
          </p:cNvSpPr>
          <p:nvPr/>
        </p:nvSpPr>
        <p:spPr bwMode="auto">
          <a:xfrm>
            <a:off x="6751638" y="245745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29313" y="3443288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33750" y="3443288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7213" y="3443288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75475" y="3443288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08525" y="3443288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0613" y="3751263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03650" y="376555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3375" y="3443288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29313" y="4041775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333750" y="40417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3375" y="40417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73888" y="404177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708525" y="4041775"/>
            <a:ext cx="12207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170613" y="43497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02063" y="43640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109913" y="40417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929313" y="4625975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16263" y="46259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33375" y="462597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975475" y="46259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08525" y="46259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70613" y="4933950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86163" y="49466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84688" y="46259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929313" y="5224463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116263" y="52244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33375" y="5224463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975475" y="522446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84688" y="5224463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170613" y="55324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86163" y="5545138"/>
            <a:ext cx="55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705475" y="522446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02300" y="5808663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108325" y="58086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7025" y="5808663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967538" y="5808663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476750" y="580866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946775" y="61166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578225" y="6130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757988" y="5808663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12200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</a:rPr>
              <a:t>Interaction with Virtual</a:t>
            </a:r>
            <a:r>
              <a:rPr lang="en-US" sz="3800">
                <a:latin typeface="Garamond" charset="0"/>
                <a:sym typeface="Wingdings" charset="0"/>
              </a:rPr>
              <a:t>Physical Mapping</a:t>
            </a:r>
            <a:endParaRPr lang="en-US" sz="3800">
              <a:latin typeface="Garamond" charset="0"/>
            </a:endParaRP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Operating System influences where an address maps to in DRAM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Operating system can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influence which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bank/channel/rank a virtual page is mapped to. </a:t>
            </a:r>
          </a:p>
          <a:p>
            <a:r>
              <a:rPr lang="en-US" dirty="0">
                <a:latin typeface="Tahoma" charset="0"/>
              </a:rPr>
              <a:t>It can perform page coloring to </a:t>
            </a:r>
            <a:endParaRPr lang="en-US" dirty="0" smtClean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</a:rPr>
              <a:t>M</a:t>
            </a:r>
            <a:r>
              <a:rPr lang="en-US" dirty="0" smtClean="0">
                <a:latin typeface="Tahoma" charset="0"/>
              </a:rPr>
              <a:t>inimize </a:t>
            </a:r>
            <a:r>
              <a:rPr lang="en-US" dirty="0">
                <a:latin typeface="Tahoma" charset="0"/>
              </a:rPr>
              <a:t>bank </a:t>
            </a:r>
            <a:r>
              <a:rPr lang="en-US" dirty="0" smtClean="0">
                <a:latin typeface="Tahoma" charset="0"/>
              </a:rPr>
              <a:t>conflicts</a:t>
            </a:r>
          </a:p>
          <a:p>
            <a:pPr lvl="1"/>
            <a:r>
              <a:rPr lang="en-US" dirty="0">
                <a:latin typeface="Tahoma" charset="0"/>
              </a:rPr>
              <a:t>M</a:t>
            </a:r>
            <a:r>
              <a:rPr lang="en-US" dirty="0" smtClean="0">
                <a:latin typeface="Tahoma" charset="0"/>
              </a:rPr>
              <a:t>inimize </a:t>
            </a:r>
            <a:r>
              <a:rPr lang="en-US" dirty="0">
                <a:latin typeface="Tahoma" charset="0"/>
              </a:rPr>
              <a:t>inter-application </a:t>
            </a:r>
            <a:r>
              <a:rPr lang="en-US" dirty="0" smtClean="0">
                <a:latin typeface="Tahoma" charset="0"/>
              </a:rPr>
              <a:t>interference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</a:rPr>
              <a:t>[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ahoma" charset="0"/>
              </a:rPr>
              <a:t>Muralidhara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</a:rPr>
              <a:t>+ MICRO’11]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39509F-4713-E34D-8700-D1CDB0E7BD7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4513263" y="2944813"/>
            <a:ext cx="2419350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1077" name="TextBox 5"/>
          <p:cNvSpPr txBox="1">
            <a:spLocks noChangeArrowheads="1"/>
          </p:cNvSpPr>
          <p:nvPr/>
        </p:nvSpPr>
        <p:spPr bwMode="auto">
          <a:xfrm>
            <a:off x="3290888" y="2944813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1078" name="TextBox 6"/>
          <p:cNvSpPr txBox="1">
            <a:spLocks noChangeArrowheads="1"/>
          </p:cNvSpPr>
          <p:nvPr/>
        </p:nvSpPr>
        <p:spPr bwMode="auto">
          <a:xfrm>
            <a:off x="514350" y="2944813"/>
            <a:ext cx="2776538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1079" name="TextBox 7"/>
          <p:cNvSpPr txBox="1">
            <a:spLocks noChangeArrowheads="1"/>
          </p:cNvSpPr>
          <p:nvPr/>
        </p:nvSpPr>
        <p:spPr bwMode="auto">
          <a:xfrm>
            <a:off x="6932613" y="2944813"/>
            <a:ext cx="16652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1080" name="TextBox 8"/>
          <p:cNvSpPr txBox="1">
            <a:spLocks noChangeArrowheads="1"/>
          </p:cNvSpPr>
          <p:nvPr/>
        </p:nvSpPr>
        <p:spPr bwMode="auto">
          <a:xfrm>
            <a:off x="5197475" y="2566988"/>
            <a:ext cx="34004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Page offset (12 bits)</a:t>
            </a:r>
          </a:p>
        </p:txBody>
      </p:sp>
      <p:sp>
        <p:nvSpPr>
          <p:cNvPr id="131081" name="TextBox 9"/>
          <p:cNvSpPr txBox="1">
            <a:spLocks noChangeArrowheads="1"/>
          </p:cNvSpPr>
          <p:nvPr/>
        </p:nvSpPr>
        <p:spPr bwMode="auto">
          <a:xfrm>
            <a:off x="514350" y="2565400"/>
            <a:ext cx="468630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Physical Frame number (19 bits)</a:t>
            </a:r>
          </a:p>
        </p:txBody>
      </p:sp>
      <p:sp>
        <p:nvSpPr>
          <p:cNvPr id="131082" name="TextBox 10"/>
          <p:cNvSpPr txBox="1">
            <a:spLocks noChangeArrowheads="1"/>
          </p:cNvSpPr>
          <p:nvPr/>
        </p:nvSpPr>
        <p:spPr bwMode="auto">
          <a:xfrm>
            <a:off x="5187950" y="1908175"/>
            <a:ext cx="3400425" cy="306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Page offset (12 bits)</a:t>
            </a:r>
          </a:p>
        </p:txBody>
      </p:sp>
      <p:sp>
        <p:nvSpPr>
          <p:cNvPr id="131083" name="TextBox 11"/>
          <p:cNvSpPr txBox="1">
            <a:spLocks noChangeArrowheads="1"/>
          </p:cNvSpPr>
          <p:nvPr/>
        </p:nvSpPr>
        <p:spPr bwMode="auto">
          <a:xfrm>
            <a:off x="87313" y="1906588"/>
            <a:ext cx="51022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Virtual Page number (52 bits)</a:t>
            </a:r>
          </a:p>
        </p:txBody>
      </p:sp>
      <p:cxnSp>
        <p:nvCxnSpPr>
          <p:cNvPr id="131084" name="Straight Arrow Connector 12"/>
          <p:cNvCxnSpPr>
            <a:cxnSpLocks noChangeShapeType="1"/>
          </p:cNvCxnSpPr>
          <p:nvPr/>
        </p:nvCxnSpPr>
        <p:spPr bwMode="auto">
          <a:xfrm rot="5400000">
            <a:off x="2620963" y="2389188"/>
            <a:ext cx="3508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85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3840957" y="2578894"/>
            <a:ext cx="13446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86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2617788" y="2566988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087" name="TextBox 15"/>
          <p:cNvSpPr txBox="1">
            <a:spLocks noChangeArrowheads="1"/>
          </p:cNvSpPr>
          <p:nvPr/>
        </p:nvSpPr>
        <p:spPr bwMode="auto">
          <a:xfrm>
            <a:off x="8688388" y="1893888"/>
            <a:ext cx="47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VA</a:t>
            </a:r>
          </a:p>
        </p:txBody>
      </p:sp>
      <p:sp>
        <p:nvSpPr>
          <p:cNvPr id="131088" name="TextBox 16"/>
          <p:cNvSpPr txBox="1">
            <a:spLocks noChangeArrowheads="1"/>
          </p:cNvSpPr>
          <p:nvPr/>
        </p:nvSpPr>
        <p:spPr bwMode="auto">
          <a:xfrm>
            <a:off x="8691563" y="2520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PA</a:t>
            </a:r>
          </a:p>
        </p:txBody>
      </p:sp>
      <p:sp>
        <p:nvSpPr>
          <p:cNvPr id="131089" name="TextBox 17"/>
          <p:cNvSpPr txBox="1">
            <a:spLocks noChangeArrowheads="1"/>
          </p:cNvSpPr>
          <p:nvPr/>
        </p:nvSpPr>
        <p:spPr bwMode="auto">
          <a:xfrm>
            <a:off x="8675688" y="2898775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353879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DRAM capacitor charge leaks over time</a:t>
            </a:r>
          </a:p>
          <a:p>
            <a:r>
              <a:rPr lang="en-US">
                <a:latin typeface="Tahoma" charset="0"/>
              </a:rPr>
              <a:t>The memory controller needs to read each row periodically to restore the charge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Activate + precharge each row every N ms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Typical N = 64 ms</a:t>
            </a:r>
          </a:p>
          <a:p>
            <a:r>
              <a:rPr lang="en-US">
                <a:latin typeface="Tahoma" charset="0"/>
              </a:rPr>
              <a:t>Implications on performance?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DRAM bank unavailable while refreshed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Long pause times: If we refresh all rows in burst, every 64ms the DRAM will be unavailable until refresh ends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Burst refresh</a:t>
            </a:r>
            <a:r>
              <a:rPr lang="en-US">
                <a:latin typeface="Tahoma" charset="0"/>
              </a:rPr>
              <a:t>: All rows refreshed immediately after one another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</a:t>
            </a:r>
            <a:r>
              <a:rPr lang="en-US">
                <a:latin typeface="Tahoma" charset="0"/>
              </a:rPr>
              <a:t>: Each row refreshed at a different time, at regular intervals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825C47-2605-534C-9672-E99D798633E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7"/>
            <a:ext cx="2016224" cy="17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11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 eliminates long pause times</a:t>
            </a:r>
          </a:p>
          <a:p>
            <a:r>
              <a:rPr lang="en-US">
                <a:latin typeface="Tahoma" charset="0"/>
              </a:rPr>
              <a:t>How else we can reduce the effect of refresh on performance?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we reduce the number of refreshes?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D9CBDF-83F9-D14C-B378-18EE874920B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36675"/>
            <a:ext cx="7572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7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  <a:ea typeface="ＭＳ Ｐゴシック" charset="0"/>
              </a:rPr>
              <a:t>-</a:t>
            </a:r>
            <a:r>
              <a:rPr lang="en-US" sz="2200" dirty="0">
                <a:latin typeface="Tahoma" charset="0"/>
                <a:ea typeface="ＭＳ Ｐゴシック" charset="0"/>
              </a:rPr>
              <a:t>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Energy consumption</a:t>
            </a:r>
            <a:r>
              <a:rPr lang="en-US" sz="2200" dirty="0">
                <a:latin typeface="Tahoma" charset="0"/>
                <a:ea typeface="ＭＳ Ｐゴシック" charset="0"/>
              </a:rPr>
              <a:t>: Each refresh consumes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energ</a:t>
            </a:r>
            <a:r>
              <a:rPr lang="en-US" sz="2200" dirty="0" smtClean="0">
                <a:latin typeface="Tahoma" charset="0"/>
              </a:rPr>
              <a:t>y</a:t>
            </a: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  <a:ea typeface="ＭＳ Ｐゴシック" charset="0"/>
              </a:rPr>
              <a:t>-</a:t>
            </a:r>
            <a:r>
              <a:rPr lang="en-US" sz="2200" dirty="0">
                <a:latin typeface="Tahoma" charset="0"/>
                <a:ea typeface="ＭＳ Ｐゴシック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sz="2200" dirty="0">
                <a:latin typeface="Tahoma" charset="0"/>
                <a:ea typeface="ＭＳ Ｐゴシック" charset="0"/>
              </a:rPr>
              <a:t>unavailable while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refreshed</a:t>
            </a: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-</a:t>
            </a:r>
            <a:r>
              <a:rPr lang="en-US" sz="2200" dirty="0">
                <a:latin typeface="Tahoma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QoS/predictability impact</a:t>
            </a:r>
            <a:r>
              <a:rPr lang="en-US" sz="2200" dirty="0" smtClean="0">
                <a:latin typeface="Tahoma" charset="0"/>
              </a:rPr>
              <a:t>: (Long) pause times during refresh</a:t>
            </a:r>
            <a:endParaRPr lang="en-US" sz="2200" dirty="0">
              <a:latin typeface="Tahoma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-- </a:t>
            </a:r>
            <a:r>
              <a:rPr lang="en-US" sz="2200" dirty="0">
                <a:solidFill>
                  <a:srgbClr val="0000FF"/>
                </a:solidFill>
                <a:latin typeface="Tahoma" charset="0"/>
              </a:rPr>
              <a:t>Refresh rate limits DRAM density scaling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808312" cy="24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Downsides of DRAM Refresh</a:t>
            </a:r>
            <a:endParaRPr lang="en-US" dirty="0">
              <a:latin typeface="Garamond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494" indent="-2855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294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216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140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059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9976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6897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3813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AABF4E-AD47-7B46-972B-7FE6F07FB6A2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89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Liu et al.,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RAIDR: Retention-aware Intelligent DRAM Refresh</a:t>
            </a:r>
            <a:r>
              <a:rPr lang="en-US" dirty="0">
                <a:latin typeface="Tahoma" charset="0"/>
                <a:ea typeface="ＭＳ Ｐゴシック" charset="0"/>
              </a:rPr>
              <a:t>,” ISCA 2012.</a:t>
            </a:r>
          </a:p>
        </p:txBody>
      </p:sp>
    </p:spTree>
    <p:extLst>
      <p:ext uri="{BB962C8B-B14F-4D97-AF65-F5344CB8AC3E}">
        <p14:creationId xmlns:p14="http://schemas.microsoft.com/office/powerpoint/2010/main" val="1644692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Trend: Many Cores on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95664"/>
          </a:xfrm>
        </p:spPr>
        <p:txBody>
          <a:bodyPr/>
          <a:lstStyle/>
          <a:p>
            <a:r>
              <a:rPr lang="en-US" dirty="0" smtClean="0"/>
              <a:t>Simpler and lower power than a single large core</a:t>
            </a:r>
          </a:p>
          <a:p>
            <a:r>
              <a:rPr lang="en-US" dirty="0" smtClean="0"/>
              <a:t>Large scale parallelism on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953000" y="2235200"/>
            <a:ext cx="1847850" cy="1808930"/>
            <a:chOff x="3647468" y="1676931"/>
            <a:chExt cx="1848260" cy="1808173"/>
          </a:xfrm>
        </p:grpSpPr>
        <p:pic>
          <p:nvPicPr>
            <p:cNvPr id="6" name="Picture 33" descr="cell-diephot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IBM Cell BE</a:t>
              </a:r>
              <a:b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8+1 cores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Intel Core i7</a:t>
              </a:r>
              <a:b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 cores</a:t>
              </a:r>
              <a:endParaRPr lang="en-US" altLang="zh-CN" sz="1800" dirty="0">
                <a:solidFill>
                  <a:srgbClr val="000000"/>
                </a:solidFill>
                <a:latin typeface="Calibri" charset="0"/>
              </a:endParaRPr>
            </a:p>
          </p:txBody>
        </p:sp>
        <p:pic>
          <p:nvPicPr>
            <p:cNvPr id="10" name="Picture 30" descr="3177_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12" name="Picture 2" descr="C:\Daten\talks\invited\ferc2010\material\Tilera_TILE-Gx1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Tilera TILE Gx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100 cores, networked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15" name="Picture 2" descr="C:\franzf\talks\invited\dagstuhl-2010\material\6686259_im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IBM POWER7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 cores</a:t>
              </a: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Intel SCC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48 cores, networked</a:t>
              </a:r>
            </a:p>
          </p:txBody>
        </p:sp>
        <p:pic>
          <p:nvPicPr>
            <p:cNvPr id="19" name="Picture 5" descr="C:\Daten\talks\invited\ferc2010\material\sc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Nvidia Fermi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448 “cores”</a:t>
              </a:r>
            </a:p>
          </p:txBody>
        </p:sp>
        <p:pic>
          <p:nvPicPr>
            <p:cNvPr id="22" name="Picture 6" descr="C:\Daten\talks\invited\ferc2010\material\Fermi_Die_FIN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8"/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24" name="Content Placeholder 6" descr="barcelona-die-photo-colo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AMD Barcelona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 cores</a:t>
              </a:r>
            </a:p>
          </p:txBody>
        </p:sp>
      </p:grpSp>
      <p:pic>
        <p:nvPicPr>
          <p:cNvPr id="26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latin typeface="Calibri" charset="0"/>
              </a:rPr>
              <a:t>Sun Niagara II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alibri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988406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684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Memory Controllers</a:t>
            </a:r>
          </a:p>
        </p:txBody>
      </p:sp>
      <p:sp>
        <p:nvSpPr>
          <p:cNvPr id="8909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67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versus Other Types of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Long latency memories have similar characteristics that need to be controlled.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The following discussion will use DRAM as an example, but many issues are similar in the design of controllers for other types of memories</a:t>
            </a:r>
          </a:p>
          <a:p>
            <a:pPr lvl="1"/>
            <a:r>
              <a:rPr lang="en-US">
                <a:latin typeface="Tahoma" charset="0"/>
              </a:rPr>
              <a:t>Flash memory</a:t>
            </a:r>
          </a:p>
          <a:p>
            <a:pPr lvl="1"/>
            <a:r>
              <a:rPr lang="en-US">
                <a:latin typeface="Tahoma" charset="0"/>
              </a:rPr>
              <a:t>Other emerging memory technologies</a:t>
            </a:r>
          </a:p>
          <a:p>
            <a:pPr lvl="2"/>
            <a:r>
              <a:rPr lang="en-US">
                <a:latin typeface="Tahoma" charset="0"/>
              </a:rPr>
              <a:t>Phase Change Memory</a:t>
            </a:r>
          </a:p>
          <a:p>
            <a:pPr lvl="2"/>
            <a:r>
              <a:rPr lang="en-US">
                <a:latin typeface="Tahoma" charset="0"/>
              </a:rPr>
              <a:t>Spin-Transfer Torque Magnetic Memory</a:t>
            </a: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37FE32-E030-AB45-9B9A-18D79D9C76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23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Controller: Functions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Ensure correct operation </a:t>
            </a:r>
            <a:r>
              <a:rPr lang="en-US">
                <a:latin typeface="Tahoma" charset="0"/>
              </a:rPr>
              <a:t>of DRAM (refresh and timing)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Service DRAM requests while obeying timing constraints of DRAM chips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Constraints: resource conflicts (bank, bus, channel), minimum write-to-read delays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Translate requests to DRAM command sequences</a:t>
            </a:r>
          </a:p>
          <a:p>
            <a:endParaRPr lang="en-US">
              <a:solidFill>
                <a:srgbClr val="0033CC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Buffer and schedule requests to improve performance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Reordering, row-buffer, bank, rank, bus management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Manage power consumption and thermals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Turn on/off DRAM chips, manage power modes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686E4E-B6CE-A34B-8BE8-A3C7D6401A5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6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Controller: Where to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 chipset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More flexibility to plug different DRAM types into the system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    + Less power density in the CPU chip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On CPU chip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Reduced latency for main memory access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Higher bandwidth between cores and controller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More information can be communicated (e.g. request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s importance in the processing core)</a:t>
            </a:r>
          </a:p>
          <a:p>
            <a:pPr lvl="3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C60B6A-0D48-7843-B933-AC8F1C0561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52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155F93-7693-5B40-8E2A-F412E3EBEF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Modern DRAM Controller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273175"/>
            <a:ext cx="66738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9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FCFS</a:t>
            </a:r>
            <a:r>
              <a:rPr lang="en-US">
                <a:latin typeface="Tahoma" charset="0"/>
              </a:rPr>
              <a:t> (first come first served)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Oldest request first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FR-FCFS </a:t>
            </a:r>
            <a:r>
              <a:rPr lang="en-US">
                <a:latin typeface="Tahoma" charset="0"/>
              </a:rPr>
              <a:t>(first ready, first come first served)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1. Row-hit first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2. Oldest first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Goal: Maximize row buffer hit rate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maximize DRAM throughput</a:t>
            </a:r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Actually, scheduling is done at the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command level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Column commands (read/write) prioritized over row commands (activate/precharge)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Within each group, older commands prioritized over younger ones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757B1-8578-AC4E-8377-2F7EB84F7BD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41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(II)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 scheduling policy is essentially a prioritization order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Prioritization can be based 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 age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Row buffer hit/miss status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 type (prefetch, read, write)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Requestor type (load miss or store miss)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 criticality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Oldest miss in the core?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How many instructions in core are dependent on it?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765E5-DDD7-F149-AFCE-4B8ADD3322A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5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Row Buffer Management Policies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Open row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Keep the row open after an access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Next access might need the same row </a:t>
            </a: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 row hit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-- Next access might need a different row  row conflict, wasted energy</a:t>
            </a:r>
            <a:endParaRPr lang="en-US" sz="1800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Closed row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Close the row after an access (if no other requests already in the request buffer need the same row)</a:t>
            </a:r>
            <a:endParaRPr lang="en-US" sz="160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Next access might need a different row </a:t>
            </a: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 avoid a row conflict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-- Next access might need the same row  extra activate latency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Tahoma" charset="0"/>
                <a:sym typeface="Wingdings" charset="0"/>
              </a:rPr>
              <a:t>Adaptive policies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Predict whether or not the next access to the bank will be to the same row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07F5B7-C131-FD49-B58A-55F96869452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7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Open vs. Closed Row Policies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420813"/>
          <a:ext cx="8610600" cy="4668956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Policy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First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Commands needed for 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conflict)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 + Activate Row 1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in request buffer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not in request buffer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0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6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1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</a:tbl>
          </a:graphicData>
        </a:graphic>
      </p:graphicFrame>
      <p:sp>
        <p:nvSpPr>
          <p:cNvPr id="983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D8639E-3A54-7D4A-90B0-63014AD9B5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08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Garamond" charset="0"/>
              </a:rPr>
              <a:t>Why are DRAM Controllers Difficult to Design?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Need to obey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timing constraints </a:t>
            </a:r>
            <a:r>
              <a:rPr lang="en-US">
                <a:latin typeface="Tahoma" charset="0"/>
              </a:rPr>
              <a:t>for correctness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There are many (50+) timing constraints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tWTR: Minimum number of cycles to wait before issuing a read command after a write command is issued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tRC: Minimum number of cycles between the issuing of two consecutive activate commands to the same bank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…</a:t>
            </a:r>
          </a:p>
          <a:p>
            <a:r>
              <a:rPr lang="en-US">
                <a:latin typeface="Tahoma" charset="0"/>
              </a:rPr>
              <a:t>Need to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keep track of many resources </a:t>
            </a:r>
            <a:r>
              <a:rPr lang="en-US">
                <a:latin typeface="Tahoma" charset="0"/>
              </a:rPr>
              <a:t>to prevent conflicts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Channels, banks, ranks, data bus, address bus, row buffers</a:t>
            </a:r>
          </a:p>
          <a:p>
            <a:r>
              <a:rPr lang="en-US">
                <a:latin typeface="Tahoma" charset="0"/>
              </a:rPr>
              <a:t>Need to handle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refresh</a:t>
            </a:r>
          </a:p>
          <a:p>
            <a:r>
              <a:rPr lang="en-US">
                <a:latin typeface="Tahoma" charset="0"/>
              </a:rPr>
              <a:t>Need to optimize for performance </a:t>
            </a:r>
            <a:r>
              <a:rPr lang="en-US" sz="1800">
                <a:latin typeface="Tahoma" charset="0"/>
              </a:rPr>
              <a:t>(in the presence of constraints)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 is not simple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Predicting the future?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1036FD-DF00-1D41-9417-4E997F1D54F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1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2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51481</TotalTime>
  <Words>6658</Words>
  <Application>Microsoft Macintosh PowerPoint</Application>
  <PresentationFormat>On-screen Show (4:3)</PresentationFormat>
  <Paragraphs>1299</Paragraphs>
  <Slides>108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60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69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35_Edge</vt:lpstr>
      <vt:lpstr>34_Edge</vt:lpstr>
      <vt:lpstr>36_Edge</vt:lpstr>
      <vt:lpstr>37_Edge</vt:lpstr>
      <vt:lpstr>38_Edge</vt:lpstr>
      <vt:lpstr>39_Edge</vt:lpstr>
      <vt:lpstr>40_Edge</vt:lpstr>
      <vt:lpstr>41_Edge</vt:lpstr>
      <vt:lpstr>42_Edge</vt:lpstr>
      <vt:lpstr>43_Edge</vt:lpstr>
      <vt:lpstr>7_Office Theme</vt:lpstr>
      <vt:lpstr>44_Edge</vt:lpstr>
      <vt:lpstr>45_Edge</vt:lpstr>
      <vt:lpstr>46_Edge</vt:lpstr>
      <vt:lpstr>47_Edge</vt:lpstr>
      <vt:lpstr>SAFARI_Template</vt:lpstr>
      <vt:lpstr>2_Edge</vt:lpstr>
      <vt:lpstr>48_Edge</vt:lpstr>
      <vt:lpstr>49_Edge</vt:lpstr>
      <vt:lpstr>50_Edge</vt:lpstr>
      <vt:lpstr>51_Edge</vt:lpstr>
      <vt:lpstr>52_Edge</vt:lpstr>
      <vt:lpstr>54_Edge</vt:lpstr>
      <vt:lpstr>55_Edge</vt:lpstr>
      <vt:lpstr>56_Edge</vt:lpstr>
      <vt:lpstr>57_Edge</vt:lpstr>
      <vt:lpstr>58_Edge</vt:lpstr>
      <vt:lpstr>Visio</vt:lpstr>
      <vt:lpstr>Computer Architecture: Main Memory (Part I)</vt:lpstr>
      <vt:lpstr>Main Memory Lectures</vt:lpstr>
      <vt:lpstr>Scalable Many-Core Memory Systems Lecture 1, Topic 1: DRAM Basics and  DRAM Scaling</vt:lpstr>
      <vt:lpstr>The Main Memory System</vt:lpstr>
      <vt:lpstr>Memory System: A Shared Resource View</vt:lpstr>
      <vt:lpstr>State of the Main Memory System</vt:lpstr>
      <vt:lpstr>Major Trends Affecting Main Memory (I)</vt:lpstr>
      <vt:lpstr>Major Trends Affecting Main Memory (II)</vt:lpstr>
      <vt:lpstr>Example Trend: Many Cores on Chip</vt:lpstr>
      <vt:lpstr>Consequence: The Memory Capacity Gap</vt:lpstr>
      <vt:lpstr>Major Trends Affecting Main Memory (III)</vt:lpstr>
      <vt:lpstr>Major Trends Affecting Main Memory (IV)</vt:lpstr>
      <vt:lpstr>The DRAM Scaling Problem</vt:lpstr>
      <vt:lpstr>Solutions to the DRAM Scaling Problem</vt:lpstr>
      <vt:lpstr>Solution 1: Tolerate DRAM</vt:lpstr>
      <vt:lpstr>Solution 2: Emerging Memory Technologies</vt:lpstr>
      <vt:lpstr>Hybrid Memory Systems</vt:lpstr>
      <vt:lpstr>An Orthogonal Issue: Memory Interference</vt:lpstr>
      <vt:lpstr>Agenda for Topic 1 (DRAM Scaling)</vt:lpstr>
      <vt:lpstr>What Will You Learn in This Course?</vt:lpstr>
      <vt:lpstr>This Course</vt:lpstr>
      <vt:lpstr>Course Information</vt:lpstr>
      <vt:lpstr>Readings and Videos</vt:lpstr>
      <vt:lpstr>Overview Reading</vt:lpstr>
      <vt:lpstr>Online Slides (Longer Versions)</vt:lpstr>
      <vt:lpstr>Memory Lecture Videos</vt:lpstr>
      <vt:lpstr>Readings for Topic 1 (DRAM Scaling)</vt:lpstr>
      <vt:lpstr>Readings for Topic 2 (Emerging Technologies) </vt:lpstr>
      <vt:lpstr>Readings for Topic 3 (Memory QoS)</vt:lpstr>
      <vt:lpstr>Readings for Topic 3 (Memory QoS)</vt:lpstr>
      <vt:lpstr>Readings in Flash Memory</vt:lpstr>
      <vt:lpstr>Online Lectures and More Information</vt:lpstr>
      <vt:lpstr>Agenda for Topic 1 (DRAM Scaling)</vt:lpstr>
      <vt:lpstr>Main Memory</vt:lpstr>
      <vt:lpstr>Main Memory in the System</vt:lpstr>
      <vt:lpstr>Ideal Memory</vt:lpstr>
      <vt:lpstr>The Problem</vt:lpstr>
      <vt:lpstr>Memory Technology: DRAM</vt:lpstr>
      <vt:lpstr>Memory Technology: SRAM</vt:lpstr>
      <vt:lpstr>An Aside: Phase Change Memory</vt:lpstr>
      <vt:lpstr>Memory Bank: A Fundamental Concept</vt:lpstr>
      <vt:lpstr>Memory Bank Organization and Operation</vt:lpstr>
      <vt:lpstr>Why Memory Hierarchy?</vt:lpstr>
      <vt:lpstr>Memory Hierarchy</vt:lpstr>
      <vt:lpstr>Caching Basics: Exploit Temporal Locality</vt:lpstr>
      <vt:lpstr>Caching Basics: Exploit Spatial Locality</vt:lpstr>
      <vt:lpstr>A Note on Manual vs. Automatic Management</vt:lpstr>
      <vt:lpstr>Automatic Management in Memory Hierarchy</vt:lpstr>
      <vt:lpstr>A Modern Memory Hierarchy</vt:lpstr>
      <vt:lpstr>The DRAM Subsystem</vt:lpstr>
      <vt:lpstr>DRAM Subsystem Organization</vt:lpstr>
      <vt:lpstr>Page Mode DRAM</vt:lpstr>
      <vt:lpstr>DRAM Bank Operation</vt:lpstr>
      <vt:lpstr>The DRAM Chip</vt:lpstr>
      <vt:lpstr>128M x 8-bit DRAM Chip</vt:lpstr>
      <vt:lpstr>DRAM Rank and Module</vt:lpstr>
      <vt:lpstr>A 64-bit Wide DIMM (One Rank)</vt:lpstr>
      <vt:lpstr>A 64-bit Wide DIMM (One Rank)</vt:lpstr>
      <vt:lpstr>Multiple DIMMs</vt:lpstr>
      <vt:lpstr>DRAM Channels</vt:lpstr>
      <vt:lpstr>Generalized Memory Structure</vt:lpstr>
      <vt:lpstr>Generalized Memory Structure</vt:lpstr>
      <vt:lpstr>The DRAM Subsystem The Top Down View</vt:lpstr>
      <vt:lpstr>DRAM Subsystem Organization</vt:lpstr>
      <vt:lpstr>The DRAM subsystem</vt:lpstr>
      <vt:lpstr>Breaking down a DIMM</vt:lpstr>
      <vt:lpstr>Breaking down a DIMM</vt:lpstr>
      <vt:lpstr>Rank</vt:lpstr>
      <vt:lpstr>Breaking down a Rank</vt:lpstr>
      <vt:lpstr>Breaking down a Chip</vt:lpstr>
      <vt:lpstr>Breaking down a Bank</vt:lpstr>
      <vt:lpstr>DRAM Subsystem Organization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Latency Components: Basic DRAM Operation</vt:lpstr>
      <vt:lpstr>Multiple Banks (Interleaving) and Channels</vt:lpstr>
      <vt:lpstr>How Multiple Banks Help</vt:lpstr>
      <vt:lpstr>Address Mapping (Single Channel)</vt:lpstr>
      <vt:lpstr>Bank Mapping Randomization</vt:lpstr>
      <vt:lpstr>Address Mapping (Multiple Channels)</vt:lpstr>
      <vt:lpstr>Interaction with VirtualPhysical Mapping</vt:lpstr>
      <vt:lpstr>DRAM Refresh (I)</vt:lpstr>
      <vt:lpstr>DRAM Refresh (II)</vt:lpstr>
      <vt:lpstr>Downsides of DRAM Refresh</vt:lpstr>
      <vt:lpstr>Memory Controllers</vt:lpstr>
      <vt:lpstr>DRAM versus Other Types of Memories</vt:lpstr>
      <vt:lpstr>DRAM Controller: Functions</vt:lpstr>
      <vt:lpstr>DRAM Controller: Where to Place</vt:lpstr>
      <vt:lpstr>A Modern DRAM Controller</vt:lpstr>
      <vt:lpstr>DRAM Scheduling Policies (I)</vt:lpstr>
      <vt:lpstr>DRAM Scheduling Policies (II)</vt:lpstr>
      <vt:lpstr>Row Buffer Management Policies</vt:lpstr>
      <vt:lpstr>Open vs. Closed Row Policies</vt:lpstr>
      <vt:lpstr>Why are DRAM Controllers Difficult to Design?</vt:lpstr>
      <vt:lpstr>Many DRAM Timing Constraints</vt:lpstr>
      <vt:lpstr>More on DRAM Operation</vt:lpstr>
      <vt:lpstr>Computer Architecture: Main Memory (Part I)</vt:lpstr>
      <vt:lpstr>We did not cover the remaining slides.</vt:lpstr>
      <vt:lpstr>Self-Optimizing DRAM Controllers</vt:lpstr>
      <vt:lpstr>Self-Optimizing DRAM Controllers</vt:lpstr>
      <vt:lpstr>Self-Optimizing DRAM Controllers</vt:lpstr>
      <vt:lpstr>Performance Results</vt:lpstr>
      <vt:lpstr>DRAM Power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1687</cp:revision>
  <cp:lastPrinted>2010-05-26T16:43:32Z</cp:lastPrinted>
  <dcterms:created xsi:type="dcterms:W3CDTF">2010-10-08T20:41:54Z</dcterms:created>
  <dcterms:modified xsi:type="dcterms:W3CDTF">2013-09-21T23:11:22Z</dcterms:modified>
</cp:coreProperties>
</file>