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1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4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5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6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7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8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9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20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21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22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23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24.xml" ContentType="application/vnd.openxmlformats-officedocument.theme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25.xml" ContentType="application/vnd.openxmlformats-officedocument.theme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theme/theme26.xml" ContentType="application/vnd.openxmlformats-officedocument.theme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27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8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29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theme/theme30.xml" ContentType="application/vnd.openxmlformats-officedocument.theme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theme/theme31.xml" ContentType="application/vnd.openxmlformats-officedocument.theme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32.xml" ContentType="application/vnd.openxmlformats-officedocument.theme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heme/theme33.xml" ContentType="application/vnd.openxmlformats-officedocument.theme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34.xml" ContentType="application/vnd.openxmlformats-officedocument.theme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heme/theme35.xml" ContentType="application/vnd.openxmlformats-officedocument.theme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theme/theme3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theme/theme37.xml" ContentType="application/vnd.openxmlformats-officedocument.theme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theme/theme38.xml" ContentType="application/vnd.openxmlformats-officedocument.theme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39.xml" ContentType="application/vnd.openxmlformats-officedocument.theme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theme/theme40.xml" ContentType="application/vnd.openxmlformats-officedocument.theme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theme/theme41.xml" ContentType="application/vnd.openxmlformats-officedocument.theme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theme/theme42.xml" ContentType="application/vnd.openxmlformats-officedocument.theme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theme/theme43.xml" ContentType="application/vnd.openxmlformats-officedocument.theme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theme/theme44.xml" ContentType="application/vnd.openxmlformats-officedocument.theme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theme/theme45.xml" ContentType="application/vnd.openxmlformats-officedocument.theme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theme/theme46.xml" ContentType="application/vnd.openxmlformats-officedocument.theme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theme/theme47.xml" ContentType="application/vnd.openxmlformats-officedocument.theme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theme/theme48.xml" ContentType="application/vnd.openxmlformats-officedocument.theme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theme/theme49.xml" ContentType="application/vnd.openxmlformats-officedocument.theme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theme/theme50.xml" ContentType="application/vnd.openxmlformats-officedocument.theme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theme/theme51.xml" ContentType="application/vnd.openxmlformats-officedocument.theme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notesSlides/notesSlide23.xml" ContentType="application/vnd.openxmlformats-officedocument.presentationml.notesSlide+xml"/>
  <Override PartName="/ppt/charts/chart6.xml" ContentType="application/vnd.openxmlformats-officedocument.drawingml.chart+xml"/>
  <Override PartName="/ppt/notesSlides/notesSlide24.xml" ContentType="application/vnd.openxmlformats-officedocument.presentationml.notesSlide+xml"/>
  <Override PartName="/ppt/charts/chart7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34.xml" ContentType="application/vnd.openxmlformats-officedocument.presentationml.notesSlide+xml"/>
  <Override PartName="/ppt/charts/chart10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812" r:id="rId3"/>
    <p:sldMasterId id="2147483824" r:id="rId4"/>
    <p:sldMasterId id="2147483836" r:id="rId5"/>
    <p:sldMasterId id="2147483848" r:id="rId6"/>
    <p:sldMasterId id="2147483860" r:id="rId7"/>
    <p:sldMasterId id="2147483872" r:id="rId8"/>
    <p:sldMasterId id="2147483909" r:id="rId9"/>
    <p:sldMasterId id="2147483924" r:id="rId10"/>
    <p:sldMasterId id="2147483936" r:id="rId11"/>
    <p:sldMasterId id="2147483948" r:id="rId12"/>
    <p:sldMasterId id="2147483977" r:id="rId13"/>
    <p:sldMasterId id="2147484002" r:id="rId14"/>
    <p:sldMasterId id="2147484062" r:id="rId15"/>
    <p:sldMasterId id="2147484087" r:id="rId16"/>
    <p:sldMasterId id="2147484099" r:id="rId17"/>
    <p:sldMasterId id="2147484111" r:id="rId18"/>
    <p:sldMasterId id="2147484195" r:id="rId19"/>
    <p:sldMasterId id="2147484245" r:id="rId20"/>
    <p:sldMasterId id="2147484281" r:id="rId21"/>
    <p:sldMasterId id="2147484306" r:id="rId22"/>
    <p:sldMasterId id="2147484354" r:id="rId23"/>
    <p:sldMasterId id="2147484366" r:id="rId24"/>
    <p:sldMasterId id="2147484378" r:id="rId25"/>
    <p:sldMasterId id="2147484402" r:id="rId26"/>
    <p:sldMasterId id="2147484414" r:id="rId27"/>
    <p:sldMasterId id="2147484450" r:id="rId28"/>
    <p:sldMasterId id="2147484462" r:id="rId29"/>
    <p:sldMasterId id="2147484474" r:id="rId30"/>
    <p:sldMasterId id="2147484486" r:id="rId31"/>
    <p:sldMasterId id="2147484534" r:id="rId32"/>
    <p:sldMasterId id="2147484546" r:id="rId33"/>
    <p:sldMasterId id="2147484558" r:id="rId34"/>
    <p:sldMasterId id="2147484570" r:id="rId35"/>
    <p:sldMasterId id="2147484630" r:id="rId36"/>
    <p:sldMasterId id="2147484642" r:id="rId37"/>
    <p:sldMasterId id="2147484679" r:id="rId38"/>
    <p:sldMasterId id="2147484704" r:id="rId39"/>
    <p:sldMasterId id="2147484716" r:id="rId40"/>
    <p:sldMasterId id="2147484730" r:id="rId41"/>
    <p:sldMasterId id="2147484768" r:id="rId42"/>
    <p:sldMasterId id="2147484780" r:id="rId43"/>
    <p:sldMasterId id="2147484792" r:id="rId44"/>
    <p:sldMasterId id="2147484804" r:id="rId45"/>
    <p:sldMasterId id="2147484816" r:id="rId46"/>
    <p:sldMasterId id="2147484828" r:id="rId47"/>
    <p:sldMasterId id="2147484840" r:id="rId48"/>
    <p:sldMasterId id="2147484853" r:id="rId49"/>
    <p:sldMasterId id="2147484865" r:id="rId50"/>
    <p:sldMasterId id="2147484877" r:id="rId51"/>
    <p:sldMasterId id="2147484903" r:id="rId52"/>
    <p:sldMasterId id="2147484917" r:id="rId53"/>
    <p:sldMasterId id="2147484920" r:id="rId54"/>
    <p:sldMasterId id="2147484948" r:id="rId55"/>
    <p:sldMasterId id="2147484951" r:id="rId56"/>
  </p:sldMasterIdLst>
  <p:notesMasterIdLst>
    <p:notesMasterId r:id="rId148"/>
  </p:notesMasterIdLst>
  <p:handoutMasterIdLst>
    <p:handoutMasterId r:id="rId149"/>
  </p:handoutMasterIdLst>
  <p:sldIdLst>
    <p:sldId id="2067" r:id="rId57"/>
    <p:sldId id="2068" r:id="rId58"/>
    <p:sldId id="2069" r:id="rId59"/>
    <p:sldId id="2054" r:id="rId60"/>
    <p:sldId id="1757" r:id="rId61"/>
    <p:sldId id="2059" r:id="rId62"/>
    <p:sldId id="1765" r:id="rId63"/>
    <p:sldId id="1766" r:id="rId64"/>
    <p:sldId id="1767" r:id="rId65"/>
    <p:sldId id="1769" r:id="rId66"/>
    <p:sldId id="1770" r:id="rId67"/>
    <p:sldId id="2055" r:id="rId68"/>
    <p:sldId id="1771" r:id="rId69"/>
    <p:sldId id="2062" r:id="rId70"/>
    <p:sldId id="2063" r:id="rId71"/>
    <p:sldId id="2056" r:id="rId72"/>
    <p:sldId id="1750" r:id="rId73"/>
    <p:sldId id="1754" r:id="rId74"/>
    <p:sldId id="1978" r:id="rId75"/>
    <p:sldId id="1979" r:id="rId76"/>
    <p:sldId id="1980" r:id="rId77"/>
    <p:sldId id="1981" r:id="rId78"/>
    <p:sldId id="1779" r:id="rId79"/>
    <p:sldId id="1780" r:id="rId80"/>
    <p:sldId id="1781" r:id="rId81"/>
    <p:sldId id="1782" r:id="rId82"/>
    <p:sldId id="1751" r:id="rId83"/>
    <p:sldId id="1783" r:id="rId84"/>
    <p:sldId id="1811" r:id="rId85"/>
    <p:sldId id="1784" r:id="rId86"/>
    <p:sldId id="1785" r:id="rId87"/>
    <p:sldId id="1786" r:id="rId88"/>
    <p:sldId id="1787" r:id="rId89"/>
    <p:sldId id="1788" r:id="rId90"/>
    <p:sldId id="1789" r:id="rId91"/>
    <p:sldId id="1790" r:id="rId92"/>
    <p:sldId id="1791" r:id="rId93"/>
    <p:sldId id="1792" r:id="rId94"/>
    <p:sldId id="1793" r:id="rId95"/>
    <p:sldId id="1794" r:id="rId96"/>
    <p:sldId id="1795" r:id="rId97"/>
    <p:sldId id="1796" r:id="rId98"/>
    <p:sldId id="1797" r:id="rId99"/>
    <p:sldId id="1798" r:id="rId100"/>
    <p:sldId id="1799" r:id="rId101"/>
    <p:sldId id="1800" r:id="rId102"/>
    <p:sldId id="1801" r:id="rId103"/>
    <p:sldId id="1802" r:id="rId104"/>
    <p:sldId id="1803" r:id="rId105"/>
    <p:sldId id="1804" r:id="rId106"/>
    <p:sldId id="1805" r:id="rId107"/>
    <p:sldId id="1806" r:id="rId108"/>
    <p:sldId id="1807" r:id="rId109"/>
    <p:sldId id="1808" r:id="rId110"/>
    <p:sldId id="1809" r:id="rId111"/>
    <p:sldId id="1810" r:id="rId112"/>
    <p:sldId id="2065" r:id="rId113"/>
    <p:sldId id="1812" r:id="rId114"/>
    <p:sldId id="1813" r:id="rId115"/>
    <p:sldId id="1816" r:id="rId116"/>
    <p:sldId id="1817" r:id="rId117"/>
    <p:sldId id="1818" r:id="rId118"/>
    <p:sldId id="1819" r:id="rId119"/>
    <p:sldId id="1820" r:id="rId120"/>
    <p:sldId id="1821" r:id="rId121"/>
    <p:sldId id="1822" r:id="rId122"/>
    <p:sldId id="1823" r:id="rId123"/>
    <p:sldId id="1824" r:id="rId124"/>
    <p:sldId id="1825" r:id="rId125"/>
    <p:sldId id="1826" r:id="rId126"/>
    <p:sldId id="1827" r:id="rId127"/>
    <p:sldId id="1828" r:id="rId128"/>
    <p:sldId id="1829" r:id="rId129"/>
    <p:sldId id="1830" r:id="rId130"/>
    <p:sldId id="1831" r:id="rId131"/>
    <p:sldId id="1832" r:id="rId132"/>
    <p:sldId id="1833" r:id="rId133"/>
    <p:sldId id="1834" r:id="rId134"/>
    <p:sldId id="1835" r:id="rId135"/>
    <p:sldId id="1836" r:id="rId136"/>
    <p:sldId id="1837" r:id="rId137"/>
    <p:sldId id="1838" r:id="rId138"/>
    <p:sldId id="1839" r:id="rId139"/>
    <p:sldId id="1840" r:id="rId140"/>
    <p:sldId id="1841" r:id="rId141"/>
    <p:sldId id="1842" r:id="rId142"/>
    <p:sldId id="1843" r:id="rId143"/>
    <p:sldId id="1814" r:id="rId144"/>
    <p:sldId id="2066" r:id="rId145"/>
    <p:sldId id="2064" r:id="rId146"/>
    <p:sldId id="2070" r:id="rId14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5D6"/>
    <a:srgbClr val="8C0000"/>
    <a:srgbClr val="663D63"/>
    <a:srgbClr val="66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73" autoAdjust="0"/>
    <p:restoredTop sz="99219" autoAdjust="0"/>
  </p:normalViewPr>
  <p:slideViewPr>
    <p:cSldViewPr>
      <p:cViewPr varScale="1">
        <p:scale>
          <a:sx n="109" d="100"/>
          <a:sy n="109" d="100"/>
        </p:scale>
        <p:origin x="-3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64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0" Type="http://schemas.openxmlformats.org/officeDocument/2006/relationships/slide" Target="slides/slide4.xml"/><Relationship Id="rId61" Type="http://schemas.openxmlformats.org/officeDocument/2006/relationships/slide" Target="slides/slide5.xml"/><Relationship Id="rId62" Type="http://schemas.openxmlformats.org/officeDocument/2006/relationships/slide" Target="slides/slide6.xml"/><Relationship Id="rId63" Type="http://schemas.openxmlformats.org/officeDocument/2006/relationships/slide" Target="slides/slide7.xml"/><Relationship Id="rId64" Type="http://schemas.openxmlformats.org/officeDocument/2006/relationships/slide" Target="slides/slide8.xml"/><Relationship Id="rId65" Type="http://schemas.openxmlformats.org/officeDocument/2006/relationships/slide" Target="slides/slide9.xml"/><Relationship Id="rId66" Type="http://schemas.openxmlformats.org/officeDocument/2006/relationships/slide" Target="slides/slide10.xml"/><Relationship Id="rId67" Type="http://schemas.openxmlformats.org/officeDocument/2006/relationships/slide" Target="slides/slide11.xml"/><Relationship Id="rId68" Type="http://schemas.openxmlformats.org/officeDocument/2006/relationships/slide" Target="slides/slide12.xml"/><Relationship Id="rId69" Type="http://schemas.openxmlformats.org/officeDocument/2006/relationships/slide" Target="slides/slide13.xml"/><Relationship Id="rId120" Type="http://schemas.openxmlformats.org/officeDocument/2006/relationships/slide" Target="slides/slide64.xml"/><Relationship Id="rId121" Type="http://schemas.openxmlformats.org/officeDocument/2006/relationships/slide" Target="slides/slide65.xml"/><Relationship Id="rId122" Type="http://schemas.openxmlformats.org/officeDocument/2006/relationships/slide" Target="slides/slide66.xml"/><Relationship Id="rId123" Type="http://schemas.openxmlformats.org/officeDocument/2006/relationships/slide" Target="slides/slide67.xml"/><Relationship Id="rId124" Type="http://schemas.openxmlformats.org/officeDocument/2006/relationships/slide" Target="slides/slide68.xml"/><Relationship Id="rId125" Type="http://schemas.openxmlformats.org/officeDocument/2006/relationships/slide" Target="slides/slide69.xml"/><Relationship Id="rId126" Type="http://schemas.openxmlformats.org/officeDocument/2006/relationships/slide" Target="slides/slide70.xml"/><Relationship Id="rId127" Type="http://schemas.openxmlformats.org/officeDocument/2006/relationships/slide" Target="slides/slide71.xml"/><Relationship Id="rId128" Type="http://schemas.openxmlformats.org/officeDocument/2006/relationships/slide" Target="slides/slide72.xml"/><Relationship Id="rId129" Type="http://schemas.openxmlformats.org/officeDocument/2006/relationships/slide" Target="slides/slide73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90" Type="http://schemas.openxmlformats.org/officeDocument/2006/relationships/slide" Target="slides/slide34.xml"/><Relationship Id="rId91" Type="http://schemas.openxmlformats.org/officeDocument/2006/relationships/slide" Target="slides/slide35.xml"/><Relationship Id="rId92" Type="http://schemas.openxmlformats.org/officeDocument/2006/relationships/slide" Target="slides/slide36.xml"/><Relationship Id="rId93" Type="http://schemas.openxmlformats.org/officeDocument/2006/relationships/slide" Target="slides/slide37.xml"/><Relationship Id="rId94" Type="http://schemas.openxmlformats.org/officeDocument/2006/relationships/slide" Target="slides/slide38.xml"/><Relationship Id="rId95" Type="http://schemas.openxmlformats.org/officeDocument/2006/relationships/slide" Target="slides/slide39.xml"/><Relationship Id="rId96" Type="http://schemas.openxmlformats.org/officeDocument/2006/relationships/slide" Target="slides/slide40.xml"/><Relationship Id="rId101" Type="http://schemas.openxmlformats.org/officeDocument/2006/relationships/slide" Target="slides/slide45.xml"/><Relationship Id="rId102" Type="http://schemas.openxmlformats.org/officeDocument/2006/relationships/slide" Target="slides/slide46.xml"/><Relationship Id="rId103" Type="http://schemas.openxmlformats.org/officeDocument/2006/relationships/slide" Target="slides/slide47.xml"/><Relationship Id="rId104" Type="http://schemas.openxmlformats.org/officeDocument/2006/relationships/slide" Target="slides/slide48.xml"/><Relationship Id="rId105" Type="http://schemas.openxmlformats.org/officeDocument/2006/relationships/slide" Target="slides/slide49.xml"/><Relationship Id="rId106" Type="http://schemas.openxmlformats.org/officeDocument/2006/relationships/slide" Target="slides/slide50.xml"/><Relationship Id="rId107" Type="http://schemas.openxmlformats.org/officeDocument/2006/relationships/slide" Target="slides/slide51.xml"/><Relationship Id="rId108" Type="http://schemas.openxmlformats.org/officeDocument/2006/relationships/slide" Target="slides/slide52.xml"/><Relationship Id="rId109" Type="http://schemas.openxmlformats.org/officeDocument/2006/relationships/slide" Target="slides/slide53.xml"/><Relationship Id="rId97" Type="http://schemas.openxmlformats.org/officeDocument/2006/relationships/slide" Target="slides/slide41.xml"/><Relationship Id="rId98" Type="http://schemas.openxmlformats.org/officeDocument/2006/relationships/slide" Target="slides/slide42.xml"/><Relationship Id="rId99" Type="http://schemas.openxmlformats.org/officeDocument/2006/relationships/slide" Target="slides/slide43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100" Type="http://schemas.openxmlformats.org/officeDocument/2006/relationships/slide" Target="slides/slide44.xml"/><Relationship Id="rId150" Type="http://schemas.openxmlformats.org/officeDocument/2006/relationships/printerSettings" Target="printerSettings/printerSettings1.bin"/><Relationship Id="rId151" Type="http://schemas.openxmlformats.org/officeDocument/2006/relationships/presProps" Target="presProps.xml"/><Relationship Id="rId152" Type="http://schemas.openxmlformats.org/officeDocument/2006/relationships/viewProps" Target="viewProps.xml"/><Relationship Id="rId153" Type="http://schemas.openxmlformats.org/officeDocument/2006/relationships/theme" Target="theme/theme1.xml"/><Relationship Id="rId154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70" Type="http://schemas.openxmlformats.org/officeDocument/2006/relationships/slide" Target="slides/slide14.xml"/><Relationship Id="rId71" Type="http://schemas.openxmlformats.org/officeDocument/2006/relationships/slide" Target="slides/slide15.xml"/><Relationship Id="rId72" Type="http://schemas.openxmlformats.org/officeDocument/2006/relationships/slide" Target="slides/slide16.xml"/><Relationship Id="rId73" Type="http://schemas.openxmlformats.org/officeDocument/2006/relationships/slide" Target="slides/slide17.xml"/><Relationship Id="rId74" Type="http://schemas.openxmlformats.org/officeDocument/2006/relationships/slide" Target="slides/slide18.xml"/><Relationship Id="rId75" Type="http://schemas.openxmlformats.org/officeDocument/2006/relationships/slide" Target="slides/slide19.xml"/><Relationship Id="rId76" Type="http://schemas.openxmlformats.org/officeDocument/2006/relationships/slide" Target="slides/slide20.xml"/><Relationship Id="rId77" Type="http://schemas.openxmlformats.org/officeDocument/2006/relationships/slide" Target="slides/slide21.xml"/><Relationship Id="rId78" Type="http://schemas.openxmlformats.org/officeDocument/2006/relationships/slide" Target="slides/slide22.xml"/><Relationship Id="rId79" Type="http://schemas.openxmlformats.org/officeDocument/2006/relationships/slide" Target="slides/slide23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30" Type="http://schemas.openxmlformats.org/officeDocument/2006/relationships/slide" Target="slides/slide74.xml"/><Relationship Id="rId131" Type="http://schemas.openxmlformats.org/officeDocument/2006/relationships/slide" Target="slides/slide75.xml"/><Relationship Id="rId132" Type="http://schemas.openxmlformats.org/officeDocument/2006/relationships/slide" Target="slides/slide76.xml"/><Relationship Id="rId133" Type="http://schemas.openxmlformats.org/officeDocument/2006/relationships/slide" Target="slides/slide77.xml"/><Relationship Id="rId134" Type="http://schemas.openxmlformats.org/officeDocument/2006/relationships/slide" Target="slides/slide78.xml"/><Relationship Id="rId135" Type="http://schemas.openxmlformats.org/officeDocument/2006/relationships/slide" Target="slides/slide79.xml"/><Relationship Id="rId136" Type="http://schemas.openxmlformats.org/officeDocument/2006/relationships/slide" Target="slides/slide80.xml"/><Relationship Id="rId137" Type="http://schemas.openxmlformats.org/officeDocument/2006/relationships/slide" Target="slides/slide81.xml"/><Relationship Id="rId138" Type="http://schemas.openxmlformats.org/officeDocument/2006/relationships/slide" Target="slides/slide82.xml"/><Relationship Id="rId139" Type="http://schemas.openxmlformats.org/officeDocument/2006/relationships/slide" Target="slides/slide8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Master" Target="slideMasters/slideMaster54.xml"/><Relationship Id="rId55" Type="http://schemas.openxmlformats.org/officeDocument/2006/relationships/slideMaster" Target="slideMasters/slideMaster55.xml"/><Relationship Id="rId56" Type="http://schemas.openxmlformats.org/officeDocument/2006/relationships/slideMaster" Target="slideMasters/slideMaster56.xml"/><Relationship Id="rId57" Type="http://schemas.openxmlformats.org/officeDocument/2006/relationships/slide" Target="slides/slide1.xml"/><Relationship Id="rId58" Type="http://schemas.openxmlformats.org/officeDocument/2006/relationships/slide" Target="slides/slide2.xml"/><Relationship Id="rId59" Type="http://schemas.openxmlformats.org/officeDocument/2006/relationships/slide" Target="slides/slide3.xml"/><Relationship Id="rId110" Type="http://schemas.openxmlformats.org/officeDocument/2006/relationships/slide" Target="slides/slide54.xml"/><Relationship Id="rId111" Type="http://schemas.openxmlformats.org/officeDocument/2006/relationships/slide" Target="slides/slide55.xml"/><Relationship Id="rId112" Type="http://schemas.openxmlformats.org/officeDocument/2006/relationships/slide" Target="slides/slide56.xml"/><Relationship Id="rId113" Type="http://schemas.openxmlformats.org/officeDocument/2006/relationships/slide" Target="slides/slide57.xml"/><Relationship Id="rId114" Type="http://schemas.openxmlformats.org/officeDocument/2006/relationships/slide" Target="slides/slide58.xml"/><Relationship Id="rId115" Type="http://schemas.openxmlformats.org/officeDocument/2006/relationships/slide" Target="slides/slide59.xml"/><Relationship Id="rId116" Type="http://schemas.openxmlformats.org/officeDocument/2006/relationships/slide" Target="slides/slide60.xml"/><Relationship Id="rId117" Type="http://schemas.openxmlformats.org/officeDocument/2006/relationships/slide" Target="slides/slide61.xml"/><Relationship Id="rId118" Type="http://schemas.openxmlformats.org/officeDocument/2006/relationships/slide" Target="slides/slide62.xml"/><Relationship Id="rId119" Type="http://schemas.openxmlformats.org/officeDocument/2006/relationships/slide" Target="slides/slide63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80" Type="http://schemas.openxmlformats.org/officeDocument/2006/relationships/slide" Target="slides/slide24.xml"/><Relationship Id="rId81" Type="http://schemas.openxmlformats.org/officeDocument/2006/relationships/slide" Target="slides/slide25.xml"/><Relationship Id="rId82" Type="http://schemas.openxmlformats.org/officeDocument/2006/relationships/slide" Target="slides/slide26.xml"/><Relationship Id="rId83" Type="http://schemas.openxmlformats.org/officeDocument/2006/relationships/slide" Target="slides/slide27.xml"/><Relationship Id="rId84" Type="http://schemas.openxmlformats.org/officeDocument/2006/relationships/slide" Target="slides/slide28.xml"/><Relationship Id="rId85" Type="http://schemas.openxmlformats.org/officeDocument/2006/relationships/slide" Target="slides/slide29.xml"/><Relationship Id="rId86" Type="http://schemas.openxmlformats.org/officeDocument/2006/relationships/slide" Target="slides/slide30.xml"/><Relationship Id="rId87" Type="http://schemas.openxmlformats.org/officeDocument/2006/relationships/slide" Target="slides/slide31.xml"/><Relationship Id="rId88" Type="http://schemas.openxmlformats.org/officeDocument/2006/relationships/slide" Target="slides/slide32.xml"/><Relationship Id="rId89" Type="http://schemas.openxmlformats.org/officeDocument/2006/relationships/slide" Target="slides/slide33.xml"/><Relationship Id="rId140" Type="http://schemas.openxmlformats.org/officeDocument/2006/relationships/slide" Target="slides/slide84.xml"/><Relationship Id="rId141" Type="http://schemas.openxmlformats.org/officeDocument/2006/relationships/slide" Target="slides/slide85.xml"/><Relationship Id="rId142" Type="http://schemas.openxmlformats.org/officeDocument/2006/relationships/slide" Target="slides/slide86.xml"/><Relationship Id="rId143" Type="http://schemas.openxmlformats.org/officeDocument/2006/relationships/slide" Target="slides/slide87.xml"/><Relationship Id="rId144" Type="http://schemas.openxmlformats.org/officeDocument/2006/relationships/slide" Target="slides/slide88.xml"/><Relationship Id="rId145" Type="http://schemas.openxmlformats.org/officeDocument/2006/relationships/slide" Target="slides/slide89.xml"/><Relationship Id="rId146" Type="http://schemas.openxmlformats.org/officeDocument/2006/relationships/slide" Target="slides/slide90.xml"/><Relationship Id="rId147" Type="http://schemas.openxmlformats.org/officeDocument/2006/relationships/slide" Target="slides/slide91.xml"/><Relationship Id="rId148" Type="http://schemas.openxmlformats.org/officeDocument/2006/relationships/notesMaster" Target="notesMasters/notesMaster1.xml"/><Relationship Id="rId1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Downloads\hpca_slide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OS:Users:donghyu1:Desktop:Excel:Qu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Downloads\hpca_slid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Dropbox\Research\22_DRAM_TLDRAM\CameraReady\useful\tldram_tren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Dropbox\Research\22_DRAM_TLDRAM\CameraReady\useful\tldram_tren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Dropbox\hpca_slid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Dropbox\hpca_slid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Downloads\hpca_slid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onghyuk\My%20Documents\qua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onghyuk\My%20Documents\qu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532595587714"/>
          <c:y val="0.180294865485564"/>
          <c:w val="0.677767373672885"/>
          <c:h val="0.591493807414698"/>
        </c:manualLayout>
      </c:layout>
      <c:lineChart>
        <c:grouping val="standard"/>
        <c:varyColors val="0"/>
        <c:ser>
          <c:idx val="0"/>
          <c:order val="0"/>
          <c:tx>
            <c:strRef>
              <c:f>Trend!$C$42</c:f>
              <c:strCache>
                <c:ptCount val="1"/>
                <c:pt idx="0">
                  <c:v>Capacity</c:v>
                </c:pt>
              </c:strCache>
            </c:strRef>
          </c:tx>
          <c:marker>
            <c:symbol val="triangle"/>
            <c:size val="12"/>
          </c:marker>
          <c:cat>
            <c:numRef>
              <c:f>Trend!$D$41:$H$41</c:f>
              <c:numCache>
                <c:formatCode>General</c:formatCode>
                <c:ptCount val="5"/>
                <c:pt idx="0">
                  <c:v>2000.0</c:v>
                </c:pt>
                <c:pt idx="1">
                  <c:v>2003.0</c:v>
                </c:pt>
                <c:pt idx="2">
                  <c:v>2006.0</c:v>
                </c:pt>
                <c:pt idx="3">
                  <c:v>2008.0</c:v>
                </c:pt>
                <c:pt idx="4">
                  <c:v>2011.0</c:v>
                </c:pt>
              </c:numCache>
            </c:numRef>
          </c:cat>
          <c:val>
            <c:numRef>
              <c:f>Trend!$D$42:$H$42</c:f>
              <c:numCache>
                <c:formatCode>General</c:formatCode>
                <c:ptCount val="5"/>
                <c:pt idx="0">
                  <c:v>0.125</c:v>
                </c:pt>
                <c:pt idx="1">
                  <c:v>0.25</c:v>
                </c:pt>
                <c:pt idx="2">
                  <c:v>0.5</c:v>
                </c:pt>
                <c:pt idx="3">
                  <c:v>1.0</c:v>
                </c:pt>
                <c:pt idx="4">
                  <c:v>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6483768"/>
        <c:axId val="1602656920"/>
      </c:lineChart>
      <c:lineChart>
        <c:grouping val="standard"/>
        <c:varyColors val="0"/>
        <c:ser>
          <c:idx val="1"/>
          <c:order val="1"/>
          <c:tx>
            <c:strRef>
              <c:f>Trend!$C$43</c:f>
              <c:strCache>
                <c:ptCount val="1"/>
                <c:pt idx="0">
                  <c:v>Latency (tRC)</c:v>
                </c:pt>
              </c:strCache>
            </c:strRef>
          </c:tx>
          <c:marker>
            <c:symbol val="square"/>
            <c:size val="10"/>
          </c:marker>
          <c:cat>
            <c:numRef>
              <c:f>Trend!$D$41:$H$41</c:f>
              <c:numCache>
                <c:formatCode>General</c:formatCode>
                <c:ptCount val="5"/>
                <c:pt idx="0">
                  <c:v>2000.0</c:v>
                </c:pt>
                <c:pt idx="1">
                  <c:v>2003.0</c:v>
                </c:pt>
                <c:pt idx="2">
                  <c:v>2006.0</c:v>
                </c:pt>
                <c:pt idx="3">
                  <c:v>2008.0</c:v>
                </c:pt>
                <c:pt idx="4">
                  <c:v>2011.0</c:v>
                </c:pt>
              </c:numCache>
            </c:numRef>
          </c:cat>
          <c:val>
            <c:numRef>
              <c:f>Trend!$D$43:$H$43</c:f>
              <c:numCache>
                <c:formatCode>General</c:formatCode>
                <c:ptCount val="5"/>
                <c:pt idx="0">
                  <c:v>65.0</c:v>
                </c:pt>
                <c:pt idx="1">
                  <c:v>60.0</c:v>
                </c:pt>
                <c:pt idx="2">
                  <c:v>57.5</c:v>
                </c:pt>
                <c:pt idx="3">
                  <c:v>49.5</c:v>
                </c:pt>
                <c:pt idx="4">
                  <c:v>47.91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2668296"/>
        <c:axId val="1602662632"/>
      </c:lineChart>
      <c:catAx>
        <c:axId val="1606483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/>
                  <a:t>Year</a:t>
                </a:r>
              </a:p>
            </c:rich>
          </c:tx>
          <c:layout>
            <c:manualLayout>
              <c:xMode val="edge"/>
              <c:yMode val="edge"/>
              <c:x val="0.450371237379111"/>
              <c:y val="0.89427103838582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602656920"/>
        <c:crosses val="autoZero"/>
        <c:auto val="1"/>
        <c:lblAlgn val="ctr"/>
        <c:lblOffset val="100"/>
        <c:noMultiLvlLbl val="0"/>
      </c:catAx>
      <c:valAx>
        <c:axId val="16026569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>
                    <a:solidFill>
                      <a:schemeClr val="accent1"/>
                    </a:solidFill>
                  </a:defRPr>
                </a:pPr>
                <a:r>
                  <a:rPr lang="en-US" sz="2800" dirty="0">
                    <a:solidFill>
                      <a:schemeClr val="accent1"/>
                    </a:solidFill>
                  </a:rPr>
                  <a:t>Capacity (Gb)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2400">
                <a:solidFill>
                  <a:schemeClr val="tx1"/>
                </a:solidFill>
              </a:defRPr>
            </a:pPr>
            <a:endParaRPr lang="en-US"/>
          </a:p>
        </c:txPr>
        <c:crossAx val="1606483768"/>
        <c:crosses val="autoZero"/>
        <c:crossBetween val="between"/>
      </c:valAx>
      <c:valAx>
        <c:axId val="1602662632"/>
        <c:scaling>
          <c:orientation val="minMax"/>
          <c:max val="100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800">
                    <a:solidFill>
                      <a:schemeClr val="accent2"/>
                    </a:solidFill>
                  </a:defRPr>
                </a:pPr>
                <a:r>
                  <a:rPr lang="en-US" sz="2800">
                    <a:solidFill>
                      <a:schemeClr val="accent2"/>
                    </a:solidFill>
                  </a:rPr>
                  <a:t>Latency (ns)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602668296"/>
        <c:crosses val="max"/>
        <c:crossBetween val="between"/>
        <c:majorUnit val="20.0"/>
      </c:valAx>
      <c:catAx>
        <c:axId val="1602668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02662632"/>
        <c:crosses val="autoZero"/>
        <c:auto val="1"/>
        <c:lblAlgn val="ctr"/>
        <c:lblOffset val="100"/>
        <c:noMultiLvlLbl val="0"/>
      </c:catAx>
    </c:plotArea>
    <c:legend>
      <c:legendPos val="t"/>
      <c:layout/>
      <c:overlay val="0"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60691731135831"/>
          <c:y val="0.0541115733174863"/>
          <c:w val="0.836306448725609"/>
          <c:h val="0.767864111325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Sheet4!$B$20</c:f>
              <c:strCache>
                <c:ptCount val="1"/>
                <c:pt idx="0">
                  <c:v>Performance Improvement</c:v>
                </c:pt>
              </c:strCache>
            </c:strRef>
          </c:tx>
          <c:invertIfNegative val="0"/>
          <c:cat>
            <c:numRef>
              <c:f>Sheet4!$C$19:$K$19</c:f>
              <c:numCache>
                <c:formatCode>General</c:formatCode>
                <c:ptCount val="9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</c:numCache>
            </c:numRef>
          </c:cat>
          <c:val>
            <c:numRef>
              <c:f>Sheet4!$C$20:$K$20</c:f>
              <c:numCache>
                <c:formatCode>0.00%</c:formatCode>
                <c:ptCount val="9"/>
                <c:pt idx="0">
                  <c:v>0.0933472444271788</c:v>
                </c:pt>
                <c:pt idx="1">
                  <c:v>0.10478656814195</c:v>
                </c:pt>
                <c:pt idx="2">
                  <c:v>0.111842512822593</c:v>
                </c:pt>
                <c:pt idx="3">
                  <c:v>0.117258110410358</c:v>
                </c:pt>
                <c:pt idx="4">
                  <c:v>0.119577733133279</c:v>
                </c:pt>
                <c:pt idx="5">
                  <c:v>0.122556579187465</c:v>
                </c:pt>
                <c:pt idx="6">
                  <c:v>0.107514363244014</c:v>
                </c:pt>
                <c:pt idx="7">
                  <c:v>0.108030409455294</c:v>
                </c:pt>
                <c:pt idx="8">
                  <c:v>0.0840316680353166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01023064"/>
        <c:axId val="1601026152"/>
      </c:barChart>
      <c:catAx>
        <c:axId val="1601023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601026152"/>
        <c:crosses val="autoZero"/>
        <c:auto val="1"/>
        <c:lblAlgn val="ctr"/>
        <c:lblOffset val="100"/>
        <c:noMultiLvlLbl val="0"/>
      </c:catAx>
      <c:valAx>
        <c:axId val="160102615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601023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63500">
              <a:solidFill>
                <a:schemeClr val="tx1"/>
              </a:solidFill>
            </a:ln>
          </c:spPr>
          <c:marker>
            <c:symbol val="diamond"/>
            <c:size val="2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Pt>
            <c:idx val="2"/>
            <c:marker>
              <c:spPr>
                <a:solidFill>
                  <a:schemeClr val="tx1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c:spPr>
            </c:marker>
            <c:bubble3D val="0"/>
          </c:dPt>
          <c:dPt>
            <c:idx val="4"/>
            <c:marker>
              <c:spPr>
                <a:solidFill>
                  <a:schemeClr val="tx1"/>
                </a:solidFill>
                <a:ln>
                  <a:noFill/>
                </a:ln>
              </c:spPr>
            </c:marker>
            <c:bubble3D val="0"/>
          </c:dPt>
          <c:xVal>
            <c:numRef>
              <c:f>'Trade-off'!$C$50:$C$54</c:f>
              <c:numCache>
                <c:formatCode>0.00</c:formatCode>
                <c:ptCount val="5"/>
                <c:pt idx="0">
                  <c:v>23.10725021132788</c:v>
                </c:pt>
                <c:pt idx="1">
                  <c:v>24.61776435004466</c:v>
                </c:pt>
                <c:pt idx="2">
                  <c:v>27.83117556055124</c:v>
                </c:pt>
                <c:pt idx="3">
                  <c:v>35.46159936378587</c:v>
                </c:pt>
                <c:pt idx="4" formatCode="General">
                  <c:v>52.5</c:v>
                </c:pt>
              </c:numCache>
            </c:numRef>
          </c:xVal>
          <c:yVal>
            <c:numRef>
              <c:f>'Trade-off'!$D$50:$D$54</c:f>
              <c:numCache>
                <c:formatCode>General</c:formatCode>
                <c:ptCount val="5"/>
                <c:pt idx="0">
                  <c:v>3.755102040816326</c:v>
                </c:pt>
                <c:pt idx="1">
                  <c:v>2.285714285714286</c:v>
                </c:pt>
                <c:pt idx="2">
                  <c:v>1.551020408163265</c:v>
                </c:pt>
                <c:pt idx="3">
                  <c:v>1.183673469387755</c:v>
                </c:pt>
                <c:pt idx="4">
                  <c:v>1.0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06993320"/>
        <c:axId val="1606998904"/>
      </c:scatterChart>
      <c:valAx>
        <c:axId val="1606993320"/>
        <c:scaling>
          <c:orientation val="minMax"/>
          <c:max val="70.0"/>
        </c:scaling>
        <c:delete val="0"/>
        <c:axPos val="b"/>
        <c:title>
          <c:tx>
            <c:rich>
              <a:bodyPr anchor="t" anchorCtr="0"/>
              <a:lstStyle/>
              <a:p>
                <a:pPr algn="r">
                  <a:defRPr sz="2800"/>
                </a:pPr>
                <a:r>
                  <a:rPr lang="en-US" sz="2800" smtClean="0"/>
                  <a:t>Latency (ns)</a:t>
                </a:r>
                <a:endParaRPr lang="en-US" sz="280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606998904"/>
        <c:crosses val="autoZero"/>
        <c:crossBetween val="midCat"/>
        <c:majorUnit val="10.0"/>
      </c:valAx>
      <c:valAx>
        <c:axId val="16069989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 dirty="0" smtClean="0"/>
                  <a:t>Normalized</a:t>
                </a:r>
                <a:r>
                  <a:rPr lang="en-US" sz="2800" baseline="0" dirty="0" smtClean="0"/>
                  <a:t> DRAM Area</a:t>
                </a:r>
                <a:endParaRPr lang="en-US" sz="2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606993320"/>
        <c:crosses val="autoZero"/>
        <c:crossBetween val="midCat"/>
        <c:majorUnit val="1.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279527559055"/>
          <c:y val="0.0897224210610037"/>
          <c:w val="0.642587790750294"/>
          <c:h val="0.712703814303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Sheet2!$G$18</c:f>
              <c:strCache>
                <c:ptCount val="1"/>
                <c:pt idx="0">
                  <c:v>Normalized Power Consumption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cat>
            <c:strRef>
              <c:f>Sheet2!$H$17:$J$17</c:f>
              <c:strCache>
                <c:ptCount val="3"/>
                <c:pt idx="0">
                  <c:v>commodity DRAM</c:v>
                </c:pt>
                <c:pt idx="1">
                  <c:v>near segment</c:v>
                </c:pt>
                <c:pt idx="2">
                  <c:v>far  segment</c:v>
                </c:pt>
              </c:strCache>
            </c:strRef>
          </c:cat>
          <c:val>
            <c:numRef>
              <c:f>Sheet2!$H$18:$J$18</c:f>
              <c:numCache>
                <c:formatCode>General</c:formatCode>
                <c:ptCount val="3"/>
                <c:pt idx="0">
                  <c:v>1.0</c:v>
                </c:pt>
                <c:pt idx="1">
                  <c:v>0.49</c:v>
                </c:pt>
                <c:pt idx="2">
                  <c:v>1.49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00742504"/>
        <c:axId val="1600745560"/>
      </c:barChart>
      <c:catAx>
        <c:axId val="1600742504"/>
        <c:scaling>
          <c:orientation val="minMax"/>
        </c:scaling>
        <c:delete val="1"/>
        <c:axPos val="b"/>
        <c:majorTickMark val="out"/>
        <c:minorTickMark val="none"/>
        <c:tickLblPos val="nextTo"/>
        <c:crossAx val="1600745560"/>
        <c:crosses val="autoZero"/>
        <c:auto val="1"/>
        <c:lblAlgn val="ctr"/>
        <c:lblOffset val="100"/>
        <c:noMultiLvlLbl val="0"/>
      </c:catAx>
      <c:valAx>
        <c:axId val="1600745560"/>
        <c:scaling>
          <c:orientation val="minMax"/>
          <c:max val="1.5"/>
          <c:min val="0.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600742504"/>
        <c:crosses val="autoZero"/>
        <c:crossBetween val="between"/>
        <c:majorUnit val="0.5"/>
        <c:minorUnit val="0.04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026638474133"/>
          <c:y val="0.0365644301934415"/>
          <c:w val="0.628219872688108"/>
          <c:h val="0.756087645113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Sheet2!$B$18</c:f>
              <c:strCache>
                <c:ptCount val="1"/>
                <c:pt idx="0">
                  <c:v>Latency</c:v>
                </c:pt>
              </c:strCache>
            </c:strRef>
          </c:tx>
          <c:invertIfNegative val="0"/>
          <c:cat>
            <c:strRef>
              <c:f>Sheet2!$C$17:$E$17</c:f>
              <c:strCache>
                <c:ptCount val="3"/>
                <c:pt idx="0">
                  <c:v>commodity DRAM</c:v>
                </c:pt>
                <c:pt idx="1">
                  <c:v>near segment</c:v>
                </c:pt>
                <c:pt idx="2">
                  <c:v>far  segment</c:v>
                </c:pt>
              </c:strCache>
            </c:strRef>
          </c:cat>
          <c:val>
            <c:numRef>
              <c:f>Sheet2!$C$18:$E$18</c:f>
              <c:numCache>
                <c:formatCode>General</c:formatCode>
                <c:ptCount val="3"/>
                <c:pt idx="0">
                  <c:v>1.0</c:v>
                </c:pt>
                <c:pt idx="1">
                  <c:v>0.56</c:v>
                </c:pt>
                <c:pt idx="2">
                  <c:v>1.23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39745432"/>
        <c:axId val="1639761224"/>
      </c:barChart>
      <c:catAx>
        <c:axId val="1639745432"/>
        <c:scaling>
          <c:orientation val="minMax"/>
        </c:scaling>
        <c:delete val="1"/>
        <c:axPos val="b"/>
        <c:majorTickMark val="out"/>
        <c:minorTickMark val="none"/>
        <c:tickLblPos val="nextTo"/>
        <c:crossAx val="1639761224"/>
        <c:crosses val="autoZero"/>
        <c:auto val="1"/>
        <c:lblAlgn val="ctr"/>
        <c:lblOffset val="100"/>
        <c:noMultiLvlLbl val="0"/>
      </c:catAx>
      <c:valAx>
        <c:axId val="1639761224"/>
        <c:scaling>
          <c:orientation val="minMax"/>
          <c:max val="1.6"/>
          <c:min val="0.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639745432"/>
        <c:crosses val="autoZero"/>
        <c:crossBetween val="between"/>
        <c:majorUnit val="0.5"/>
        <c:minorUnit val="0.04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964447625865"/>
          <c:y val="0.108523880029182"/>
          <c:w val="0.85556346933906"/>
          <c:h val="0.594046264694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Latency!$D$26</c:f>
              <c:strCache>
                <c:ptCount val="1"/>
                <c:pt idx="0">
                  <c:v>Near Segment</c:v>
                </c:pt>
              </c:strCache>
            </c:strRef>
          </c:tx>
          <c:invertIfNegative val="0"/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cat>
            <c:multiLvlStrRef>
              <c:f>Latency!$B$27:$C$36</c:f>
              <c:multiLvlStrCache>
                <c:ptCount val="10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6">
                    <c:v>64</c:v>
                  </c:pt>
                  <c:pt idx="7">
                    <c:v>128</c:v>
                  </c:pt>
                  <c:pt idx="8">
                    <c:v>256</c:v>
                  </c:pt>
                  <c:pt idx="9">
                    <c:v>512</c:v>
                  </c:pt>
                </c:lvl>
                <c:lvl>
                  <c:pt idx="0">
                    <c:v>Near Segment Length (Cells)</c:v>
                  </c:pt>
                  <c:pt idx="9">
                    <c:v>Ref.</c:v>
                  </c:pt>
                </c:lvl>
              </c:multiLvlStrCache>
            </c:multiLvlStrRef>
          </c:cat>
          <c:val>
            <c:numRef>
              <c:f>Latency!$D$27:$D$36</c:f>
              <c:numCache>
                <c:formatCode>0.00</c:formatCode>
                <c:ptCount val="10"/>
                <c:pt idx="0">
                  <c:v>21.57875472051958</c:v>
                </c:pt>
                <c:pt idx="1">
                  <c:v>21.62217819303508</c:v>
                </c:pt>
                <c:pt idx="2">
                  <c:v>21.72764507063576</c:v>
                </c:pt>
                <c:pt idx="3">
                  <c:v>21.93794024535897</c:v>
                </c:pt>
                <c:pt idx="4">
                  <c:v>22.33533950018568</c:v>
                </c:pt>
                <c:pt idx="5">
                  <c:v>23.10725021132788</c:v>
                </c:pt>
                <c:pt idx="6">
                  <c:v>24.61776435004466</c:v>
                </c:pt>
                <c:pt idx="7">
                  <c:v>27.83117556055124</c:v>
                </c:pt>
                <c:pt idx="8">
                  <c:v>35.46159936378587</c:v>
                </c:pt>
                <c:pt idx="9" formatCode="General">
                  <c:v>52.5</c:v>
                </c:pt>
              </c:numCache>
            </c:numRef>
          </c:val>
        </c:ser>
        <c:ser>
          <c:idx val="1"/>
          <c:order val="1"/>
          <c:tx>
            <c:strRef>
              <c:f>Latency!$E$26</c:f>
              <c:strCache>
                <c:ptCount val="1"/>
                <c:pt idx="0">
                  <c:v>Far Segment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</c:dPt>
          <c:cat>
            <c:multiLvlStrRef>
              <c:f>Latency!$B$27:$C$36</c:f>
              <c:multiLvlStrCache>
                <c:ptCount val="10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6">
                    <c:v>64</c:v>
                  </c:pt>
                  <c:pt idx="7">
                    <c:v>128</c:v>
                  </c:pt>
                  <c:pt idx="8">
                    <c:v>256</c:v>
                  </c:pt>
                  <c:pt idx="9">
                    <c:v>512</c:v>
                  </c:pt>
                </c:lvl>
                <c:lvl>
                  <c:pt idx="0">
                    <c:v>Near Segment Length (Cells)</c:v>
                  </c:pt>
                  <c:pt idx="9">
                    <c:v>Ref.</c:v>
                  </c:pt>
                </c:lvl>
              </c:multiLvlStrCache>
            </c:multiLvlStrRef>
          </c:cat>
          <c:val>
            <c:numRef>
              <c:f>Latency!$E$27:$E$36</c:f>
              <c:numCache>
                <c:formatCode>0.00</c:formatCode>
                <c:ptCount val="10"/>
                <c:pt idx="0">
                  <c:v>66.56405853918159</c:v>
                </c:pt>
                <c:pt idx="1">
                  <c:v>66.45835747591417</c:v>
                </c:pt>
                <c:pt idx="2">
                  <c:v>66.51414816318162</c:v>
                </c:pt>
                <c:pt idx="3">
                  <c:v>66.3587017991395</c:v>
                </c:pt>
                <c:pt idx="4">
                  <c:v>66.42928607002675</c:v>
                </c:pt>
                <c:pt idx="5">
                  <c:v>65.83993513128074</c:v>
                </c:pt>
                <c:pt idx="6">
                  <c:v>64.92205053064815</c:v>
                </c:pt>
                <c:pt idx="7">
                  <c:v>64.07557557702978</c:v>
                </c:pt>
                <c:pt idx="8">
                  <c:v>60.84010826280962</c:v>
                </c:pt>
                <c:pt idx="9" formatCode="General">
                  <c:v>52.5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8231544"/>
        <c:axId val="1608234104"/>
      </c:barChart>
      <c:catAx>
        <c:axId val="1608231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1608234104"/>
        <c:crosses val="autoZero"/>
        <c:auto val="1"/>
        <c:lblAlgn val="ctr"/>
        <c:lblOffset val="100"/>
        <c:noMultiLvlLbl val="0"/>
      </c:catAx>
      <c:valAx>
        <c:axId val="1608234104"/>
        <c:scaling>
          <c:orientation val="minMax"/>
          <c:max val="80.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1608231544"/>
        <c:crosses val="autoZero"/>
        <c:crossBetween val="between"/>
      </c:valAx>
    </c:plotArea>
    <c:legend>
      <c:legendPos val="t"/>
      <c:legendEntry>
        <c:idx val="1"/>
        <c:txPr>
          <a:bodyPr/>
          <a:lstStyle/>
          <a:p>
            <a:pPr>
              <a:defRPr sz="2800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09863693873446"/>
          <c:y val="0.103568091497614"/>
          <c:w val="0.672826606261234"/>
          <c:h val="0.0958937460403656"/>
        </c:manualLayout>
      </c:layout>
      <c:overlay val="0"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964447625865"/>
          <c:y val="0.108523880029182"/>
          <c:w val="0.85556346933906"/>
          <c:h val="0.594046264694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Latency!$D$26</c:f>
              <c:strCache>
                <c:ptCount val="1"/>
                <c:pt idx="0">
                  <c:v>Near Segment</c:v>
                </c:pt>
              </c:strCache>
            </c:strRef>
          </c:tx>
          <c:invertIfNegative val="0"/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cat>
            <c:multiLvlStrRef>
              <c:f>Latency!$B$27:$C$36</c:f>
              <c:multiLvlStrCache>
                <c:ptCount val="10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6">
                    <c:v>64</c:v>
                  </c:pt>
                  <c:pt idx="7">
                    <c:v>128</c:v>
                  </c:pt>
                  <c:pt idx="8">
                    <c:v>256</c:v>
                  </c:pt>
                  <c:pt idx="9">
                    <c:v>512</c:v>
                  </c:pt>
                </c:lvl>
                <c:lvl>
                  <c:pt idx="0">
                    <c:v>Near Segment Length (Cells)</c:v>
                  </c:pt>
                  <c:pt idx="9">
                    <c:v>Ref.</c:v>
                  </c:pt>
                </c:lvl>
              </c:multiLvlStrCache>
            </c:multiLvlStrRef>
          </c:cat>
          <c:val>
            <c:numRef>
              <c:f>Latency!$D$27:$D$36</c:f>
              <c:numCache>
                <c:formatCode>0.00</c:formatCode>
                <c:ptCount val="10"/>
                <c:pt idx="0">
                  <c:v>21.57875472051958</c:v>
                </c:pt>
                <c:pt idx="1">
                  <c:v>21.62217819303508</c:v>
                </c:pt>
                <c:pt idx="2">
                  <c:v>21.72764507063576</c:v>
                </c:pt>
                <c:pt idx="3">
                  <c:v>21.93794024535897</c:v>
                </c:pt>
                <c:pt idx="4">
                  <c:v>22.33533950018568</c:v>
                </c:pt>
                <c:pt idx="5">
                  <c:v>23.10725021132788</c:v>
                </c:pt>
                <c:pt idx="6">
                  <c:v>24.61776435004466</c:v>
                </c:pt>
                <c:pt idx="7">
                  <c:v>27.83117556055124</c:v>
                </c:pt>
                <c:pt idx="8">
                  <c:v>35.46159936378587</c:v>
                </c:pt>
                <c:pt idx="9" formatCode="General">
                  <c:v>52.5</c:v>
                </c:pt>
              </c:numCache>
            </c:numRef>
          </c:val>
        </c:ser>
        <c:ser>
          <c:idx val="1"/>
          <c:order val="1"/>
          <c:tx>
            <c:strRef>
              <c:f>Latency!$E$26</c:f>
              <c:strCache>
                <c:ptCount val="1"/>
                <c:pt idx="0">
                  <c:v>Far Segment</c:v>
                </c:pt>
              </c:strCache>
            </c:strRef>
          </c:tx>
          <c:invertIfNegative val="0"/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cat>
            <c:multiLvlStrRef>
              <c:f>Latency!$B$27:$C$36</c:f>
              <c:multiLvlStrCache>
                <c:ptCount val="10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6">
                    <c:v>64</c:v>
                  </c:pt>
                  <c:pt idx="7">
                    <c:v>128</c:v>
                  </c:pt>
                  <c:pt idx="8">
                    <c:v>256</c:v>
                  </c:pt>
                  <c:pt idx="9">
                    <c:v>512</c:v>
                  </c:pt>
                </c:lvl>
                <c:lvl>
                  <c:pt idx="0">
                    <c:v>Near Segment Length (Cells)</c:v>
                  </c:pt>
                  <c:pt idx="9">
                    <c:v>Ref.</c:v>
                  </c:pt>
                </c:lvl>
              </c:multiLvlStrCache>
            </c:multiLvlStrRef>
          </c:cat>
          <c:val>
            <c:numRef>
              <c:f>Latency!$E$27:$E$36</c:f>
              <c:numCache>
                <c:formatCode>0.00</c:formatCode>
                <c:ptCount val="10"/>
                <c:pt idx="0">
                  <c:v>66.56405853918156</c:v>
                </c:pt>
                <c:pt idx="1">
                  <c:v>66.45835747591417</c:v>
                </c:pt>
                <c:pt idx="2">
                  <c:v>66.51414816318159</c:v>
                </c:pt>
                <c:pt idx="3">
                  <c:v>66.35870179913947</c:v>
                </c:pt>
                <c:pt idx="4">
                  <c:v>66.42928607002675</c:v>
                </c:pt>
                <c:pt idx="5">
                  <c:v>65.8399351312807</c:v>
                </c:pt>
                <c:pt idx="6">
                  <c:v>64.92205053064815</c:v>
                </c:pt>
                <c:pt idx="7">
                  <c:v>64.07557557702972</c:v>
                </c:pt>
                <c:pt idx="8">
                  <c:v>60.84010826280962</c:v>
                </c:pt>
                <c:pt idx="9" formatCode="General">
                  <c:v>52.5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2735720"/>
        <c:axId val="1612738728"/>
      </c:barChart>
      <c:catAx>
        <c:axId val="1612735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1612738728"/>
        <c:crosses val="autoZero"/>
        <c:auto val="1"/>
        <c:lblAlgn val="ctr"/>
        <c:lblOffset val="100"/>
        <c:noMultiLvlLbl val="0"/>
      </c:catAx>
      <c:valAx>
        <c:axId val="1612738728"/>
        <c:scaling>
          <c:orientation val="minMax"/>
          <c:max val="80.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16127357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09863693873446"/>
          <c:y val="0.103568091497614"/>
          <c:w val="0.672826606261234"/>
          <c:h val="0.0958937460403656"/>
        </c:manualLayout>
      </c:layout>
      <c:overlay val="0"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63500">
              <a:solidFill>
                <a:schemeClr val="tx1"/>
              </a:solidFill>
            </a:ln>
          </c:spPr>
          <c:marker>
            <c:symbol val="diamond"/>
            <c:size val="2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Pt>
            <c:idx val="2"/>
            <c:bubble3D val="0"/>
          </c:dPt>
          <c:dPt>
            <c:idx val="4"/>
            <c:bubble3D val="0"/>
          </c:dPt>
          <c:xVal>
            <c:numRef>
              <c:f>'Trade-off'!$C$50:$C$54</c:f>
              <c:numCache>
                <c:formatCode>0.00</c:formatCode>
                <c:ptCount val="5"/>
                <c:pt idx="0">
                  <c:v>23.10725021132788</c:v>
                </c:pt>
                <c:pt idx="1">
                  <c:v>24.61776435004466</c:v>
                </c:pt>
                <c:pt idx="2">
                  <c:v>27.83117556055124</c:v>
                </c:pt>
                <c:pt idx="3">
                  <c:v>35.46159936378587</c:v>
                </c:pt>
                <c:pt idx="4" formatCode="General">
                  <c:v>52.5</c:v>
                </c:pt>
              </c:numCache>
            </c:numRef>
          </c:xVal>
          <c:yVal>
            <c:numRef>
              <c:f>'Trade-off'!$D$50:$D$54</c:f>
              <c:numCache>
                <c:formatCode>General</c:formatCode>
                <c:ptCount val="5"/>
                <c:pt idx="0">
                  <c:v>3.755102040816326</c:v>
                </c:pt>
                <c:pt idx="1">
                  <c:v>2.285714285714286</c:v>
                </c:pt>
                <c:pt idx="2">
                  <c:v>1.551020408163265</c:v>
                </c:pt>
                <c:pt idx="3">
                  <c:v>1.183673469387755</c:v>
                </c:pt>
                <c:pt idx="4">
                  <c:v>1.0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9637160"/>
        <c:axId val="1639689816"/>
      </c:scatterChart>
      <c:valAx>
        <c:axId val="1639637160"/>
        <c:scaling>
          <c:orientation val="minMax"/>
          <c:max val="70.0"/>
        </c:scaling>
        <c:delete val="0"/>
        <c:axPos val="b"/>
        <c:title>
          <c:tx>
            <c:rich>
              <a:bodyPr anchor="t" anchorCtr="0"/>
              <a:lstStyle/>
              <a:p>
                <a:pPr algn="r">
                  <a:defRPr sz="2800"/>
                </a:pPr>
                <a:r>
                  <a:rPr lang="en-US" sz="2800" smtClean="0"/>
                  <a:t>Latency (ns)</a:t>
                </a:r>
                <a:endParaRPr lang="en-US" sz="280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639689816"/>
        <c:crosses val="autoZero"/>
        <c:crossBetween val="midCat"/>
        <c:majorUnit val="10.0"/>
      </c:valAx>
      <c:valAx>
        <c:axId val="16396898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 dirty="0" smtClean="0"/>
                  <a:t>Normalized</a:t>
                </a:r>
                <a:r>
                  <a:rPr lang="en-US" sz="2800" baseline="0" dirty="0" smtClean="0"/>
                  <a:t> DRAM Area</a:t>
                </a:r>
                <a:endParaRPr lang="en-US" sz="2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639637160"/>
        <c:crosses val="autoZero"/>
        <c:crossBetween val="midCat"/>
        <c:majorUnit val="1.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Sheet3!$C$2</c:f>
              <c:strCache>
                <c:ptCount val="1"/>
                <c:pt idx="0">
                  <c:v>Performance Improvement</c:v>
                </c:pt>
              </c:strCache>
            </c:strRef>
          </c:tx>
          <c:invertIfNegative val="0"/>
          <c:cat>
            <c:strRef>
              <c:f>Sheet3!$B$3:$B$5</c:f>
              <c:strCache>
                <c:ptCount val="3"/>
                <c:pt idx="0">
                  <c:v>1 (1-ch)</c:v>
                </c:pt>
                <c:pt idx="1">
                  <c:v>2 (2-ch)</c:v>
                </c:pt>
                <c:pt idx="2">
                  <c:v>4 (4-ch)</c:v>
                </c:pt>
              </c:strCache>
            </c:strRef>
          </c:cat>
          <c:val>
            <c:numRef>
              <c:f>Sheet3!$C$3:$C$5</c:f>
              <c:numCache>
                <c:formatCode>General</c:formatCode>
                <c:ptCount val="3"/>
                <c:pt idx="0">
                  <c:v>1.124</c:v>
                </c:pt>
                <c:pt idx="1">
                  <c:v>1.115</c:v>
                </c:pt>
                <c:pt idx="2">
                  <c:v>1.107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8650888"/>
        <c:axId val="1640894488"/>
      </c:barChart>
      <c:catAx>
        <c:axId val="1608650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640894488"/>
        <c:crosses val="autoZero"/>
        <c:auto val="1"/>
        <c:lblAlgn val="ctr"/>
        <c:lblOffset val="0"/>
        <c:noMultiLvlLbl val="0"/>
      </c:catAx>
      <c:valAx>
        <c:axId val="1640894488"/>
        <c:scaling>
          <c:orientation val="minMax"/>
          <c:max val="1.2"/>
          <c:min val="0.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6086508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Sheet3!$C$7</c:f>
              <c:strCache>
                <c:ptCount val="1"/>
                <c:pt idx="0">
                  <c:v>Power Reduction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Sheet3!$B$8:$B$10</c:f>
              <c:strCache>
                <c:ptCount val="3"/>
                <c:pt idx="0">
                  <c:v>1 (1-ch)</c:v>
                </c:pt>
                <c:pt idx="1">
                  <c:v>2 (2-ch)</c:v>
                </c:pt>
                <c:pt idx="2">
                  <c:v>4 (4-ch)</c:v>
                </c:pt>
              </c:strCache>
            </c:strRef>
          </c:cat>
          <c:val>
            <c:numRef>
              <c:f>Sheet3!$C$8:$C$10</c:f>
              <c:numCache>
                <c:formatCode>General</c:formatCode>
                <c:ptCount val="3"/>
                <c:pt idx="0">
                  <c:v>0.769</c:v>
                </c:pt>
                <c:pt idx="1">
                  <c:v>0.755</c:v>
                </c:pt>
                <c:pt idx="2">
                  <c:v>0.737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9737464"/>
        <c:axId val="1609724360"/>
      </c:barChart>
      <c:catAx>
        <c:axId val="16097374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609724360"/>
        <c:crosses val="autoZero"/>
        <c:auto val="1"/>
        <c:lblAlgn val="ctr"/>
        <c:lblOffset val="0"/>
        <c:noMultiLvlLbl val="0"/>
      </c:catAx>
      <c:valAx>
        <c:axId val="1609724360"/>
        <c:scaling>
          <c:orientation val="minMax"/>
          <c:max val="1.2"/>
          <c:min val="0.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60973746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9/21/13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9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9/21/13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7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067F3B-8EE4-074B-B60C-8281764CC4EC}" type="slidenum">
              <a:rPr 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To understand how to access DRAM, let me take a look at the DRAM organization.</a:t>
            </a:r>
          </a:p>
          <a:p>
            <a:r>
              <a:rPr lang="en-US" baseline="0" dirty="0" smtClean="0">
                <a:solidFill>
                  <a:srgbClr val="FFFFFF"/>
                </a:solidFill>
              </a:rPr>
              <a:t>DRAM consists of two components, the cell array and the I/O circuitry. </a:t>
            </a:r>
          </a:p>
          <a:p>
            <a:endParaRPr lang="en-US" baseline="0" dirty="0" smtClean="0">
              <a:solidFill>
                <a:srgbClr val="FFFFFF"/>
              </a:solidFill>
            </a:endParaRPr>
          </a:p>
          <a:p>
            <a:r>
              <a:rPr lang="en-US" baseline="0" dirty="0" smtClean="0">
                <a:solidFill>
                  <a:srgbClr val="FFFFFF"/>
                </a:solidFill>
              </a:rPr>
              <a:t>The cell array consists of multiple banks </a:t>
            </a:r>
          </a:p>
          <a:p>
            <a:r>
              <a:rPr lang="en-US" baseline="0" dirty="0" smtClean="0">
                <a:solidFill>
                  <a:srgbClr val="FFFFFF"/>
                </a:solidFill>
              </a:rPr>
              <a:t>and each bank consists of multiple </a:t>
            </a:r>
            <a:r>
              <a:rPr lang="en-US" baseline="0" dirty="0" err="1" smtClean="0">
                <a:solidFill>
                  <a:srgbClr val="FFFFFF"/>
                </a:solidFill>
              </a:rPr>
              <a:t>subarray</a:t>
            </a:r>
            <a:r>
              <a:rPr lang="en-US" baseline="0" dirty="0" smtClean="0">
                <a:solidFill>
                  <a:srgbClr val="FFFFFF"/>
                </a:solidFill>
              </a:rPr>
              <a:t>. </a:t>
            </a:r>
          </a:p>
          <a:p>
            <a:endParaRPr lang="en-US" baseline="0" dirty="0" smtClean="0">
              <a:solidFill>
                <a:srgbClr val="FFFFFF"/>
              </a:solidFill>
            </a:endParaRPr>
          </a:p>
          <a:p>
            <a:r>
              <a:rPr lang="en-US" baseline="0" dirty="0" smtClean="0">
                <a:solidFill>
                  <a:srgbClr val="FFFFFF"/>
                </a:solidFill>
              </a:rPr>
              <a:t>Each </a:t>
            </a:r>
            <a:r>
              <a:rPr lang="en-US" baseline="0" dirty="0" err="1" smtClean="0">
                <a:solidFill>
                  <a:srgbClr val="FFFFFF"/>
                </a:solidFill>
              </a:rPr>
              <a:t>subarray</a:t>
            </a:r>
            <a:r>
              <a:rPr lang="en-US" baseline="0" dirty="0" smtClean="0">
                <a:solidFill>
                  <a:srgbClr val="FFFFFF"/>
                </a:solidFill>
              </a:rPr>
              <a:t> consists of two dimensional grids of cell </a:t>
            </a:r>
          </a:p>
          <a:p>
            <a:r>
              <a:rPr lang="en-US" baseline="0" dirty="0" smtClean="0">
                <a:solidFill>
                  <a:srgbClr val="FFFFFF"/>
                </a:solidFill>
              </a:rPr>
              <a:t>and each cell has one capacitor and one access transistor.</a:t>
            </a:r>
          </a:p>
          <a:p>
            <a:endParaRPr lang="en-US" baseline="0" dirty="0" smtClean="0">
              <a:solidFill>
                <a:srgbClr val="FFFFFF"/>
              </a:solidFill>
            </a:endParaRPr>
          </a:p>
          <a:p>
            <a:r>
              <a:rPr lang="en-US" baseline="0" dirty="0" smtClean="0">
                <a:solidFill>
                  <a:srgbClr val="FFFFFF"/>
                </a:solidFill>
              </a:rPr>
              <a:t>The horizontal cell array is connected to a row decoder by a wire called </a:t>
            </a:r>
            <a:r>
              <a:rPr lang="en-US" baseline="0" dirty="0" err="1" smtClean="0">
                <a:solidFill>
                  <a:srgbClr val="FFFFFF"/>
                </a:solidFill>
              </a:rPr>
              <a:t>wordline</a:t>
            </a:r>
            <a:r>
              <a:rPr lang="en-US" baseline="0" dirty="0" smtClean="0">
                <a:solidFill>
                  <a:srgbClr val="FFFFFF"/>
                </a:solidFill>
              </a:rPr>
              <a:t> and </a:t>
            </a:r>
          </a:p>
          <a:p>
            <a:r>
              <a:rPr lang="en-US" baseline="0" dirty="0" smtClean="0">
                <a:solidFill>
                  <a:srgbClr val="FFFFFF"/>
                </a:solidFill>
              </a:rPr>
              <a:t>The vertical cell array is connected to sense amplifier by a wire called </a:t>
            </a:r>
            <a:r>
              <a:rPr lang="en-US" baseline="0" dirty="0" err="1" smtClean="0">
                <a:solidFill>
                  <a:srgbClr val="FFFFFF"/>
                </a:solidFill>
              </a:rPr>
              <a:t>bitline</a:t>
            </a:r>
            <a:r>
              <a:rPr lang="en-US" baseline="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To read from a DRAM chip, the </a:t>
            </a:r>
            <a:r>
              <a:rPr lang="en-US" baseline="0" dirty="0" err="1" smtClean="0"/>
              <a:t>subarray</a:t>
            </a:r>
            <a:r>
              <a:rPr lang="en-US" baseline="0" dirty="0" smtClean="0"/>
              <a:t> first accesses the data, which consists of two steps.</a:t>
            </a:r>
          </a:p>
          <a:p>
            <a:endParaRPr lang="en-US" dirty="0" smtClean="0"/>
          </a:p>
          <a:p>
            <a:r>
              <a:rPr lang="en-US" dirty="0" smtClean="0"/>
              <a:t>First, row decoder </a:t>
            </a:r>
            <a:r>
              <a:rPr lang="en-US" baseline="0" dirty="0" smtClean="0"/>
              <a:t>activate the row which has requested data. </a:t>
            </a:r>
          </a:p>
          <a:p>
            <a:r>
              <a:rPr lang="en-US" baseline="0" dirty="0" smtClean="0"/>
              <a:t>Second</a:t>
            </a:r>
            <a:r>
              <a:rPr lang="en-US" baseline="0" smtClean="0"/>
              <a:t>, sense </a:t>
            </a:r>
            <a:r>
              <a:rPr lang="en-US" baseline="0" dirty="0" smtClean="0"/>
              <a:t>amplifiers detect the data of cells.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After these </a:t>
            </a:r>
            <a:r>
              <a:rPr lang="en-US" baseline="0" dirty="0" err="1" smtClean="0"/>
              <a:t>subarray</a:t>
            </a:r>
            <a:r>
              <a:rPr lang="en-US" baseline="0" dirty="0" smtClean="0"/>
              <a:t> access, IO circuitry transfers the data over channel.</a:t>
            </a:r>
          </a:p>
          <a:p>
            <a:endParaRPr lang="en-US" baseline="0" dirty="0" smtClean="0"/>
          </a:p>
          <a:p>
            <a:r>
              <a:rPr lang="en-US" baseline="0" dirty="0" smtClean="0">
                <a:solidFill>
                  <a:srgbClr val="FFFFFF"/>
                </a:solidFill>
              </a:rPr>
              <a:t>Therefore, the DRAM latency is the sum of the </a:t>
            </a:r>
            <a:r>
              <a:rPr lang="en-US" baseline="0" dirty="0" err="1" smtClean="0">
                <a:solidFill>
                  <a:srgbClr val="FFFFFF"/>
                </a:solidFill>
              </a:rPr>
              <a:t>subarray</a:t>
            </a:r>
            <a:r>
              <a:rPr lang="en-US" baseline="0" dirty="0" smtClean="0">
                <a:solidFill>
                  <a:srgbClr val="FFFFFF"/>
                </a:solidFill>
              </a:rPr>
              <a:t> latency and the I/O latency. </a:t>
            </a:r>
          </a:p>
          <a:p>
            <a:r>
              <a:rPr lang="en-US" baseline="0" dirty="0" smtClean="0"/>
              <a:t>We observed that the </a:t>
            </a:r>
            <a:r>
              <a:rPr lang="en-US" baseline="0" dirty="0" err="1" smtClean="0"/>
              <a:t>subarray</a:t>
            </a:r>
            <a:r>
              <a:rPr lang="en-US" baseline="0" dirty="0" smtClean="0"/>
              <a:t> latency is much higher than the I/O latency.</a:t>
            </a:r>
          </a:p>
          <a:p>
            <a:r>
              <a:rPr lang="en-US" baseline="0" dirty="0" smtClean="0">
                <a:solidFill>
                  <a:srgbClr val="FFFFFF"/>
                </a:solidFill>
              </a:rPr>
              <a:t>As a result, </a:t>
            </a:r>
            <a:r>
              <a:rPr lang="en-US" baseline="0" dirty="0" err="1" smtClean="0">
                <a:solidFill>
                  <a:srgbClr val="FFFFFF"/>
                </a:solidFill>
              </a:rPr>
              <a:t>subarray</a:t>
            </a:r>
            <a:r>
              <a:rPr lang="en-US" baseline="0" dirty="0" smtClean="0">
                <a:solidFill>
                  <a:srgbClr val="FFFFFF"/>
                </a:solidFill>
              </a:rPr>
              <a:t> is the dominant source of the DRAM latency as we explained in the paper.</a:t>
            </a:r>
          </a:p>
          <a:p>
            <a:endParaRPr lang="en-US" baseline="0" dirty="0" smtClean="0">
              <a:solidFill>
                <a:srgbClr val="FFFFFF"/>
              </a:solidFill>
            </a:endParaRPr>
          </a:p>
          <a:p>
            <a:r>
              <a:rPr lang="en-US" baseline="0" dirty="0" smtClean="0">
                <a:solidFill>
                  <a:srgbClr val="FFFFFF"/>
                </a:solidFill>
              </a:rPr>
              <a:t>--------------------------------------------------------------------------------------------------------------------------------------------</a:t>
            </a:r>
          </a:p>
          <a:p>
            <a:pPr defTabSz="931717">
              <a:defRPr/>
            </a:pPr>
            <a:r>
              <a:rPr lang="en-US" baseline="0" dirty="0" smtClean="0"/>
              <a:t>, again.</a:t>
            </a:r>
            <a:endParaRPr lang="en-US" baseline="0" dirty="0" smtClean="0">
              <a:solidFill>
                <a:srgbClr val="FFFFFF"/>
              </a:solidFill>
            </a:endParaRPr>
          </a:p>
          <a:p>
            <a:pPr defTabSz="931717">
              <a:defRPr/>
            </a:pPr>
            <a:r>
              <a:rPr lang="en-US" baseline="0" dirty="0" smtClean="0">
                <a:solidFill>
                  <a:srgbClr val="FFFFFF"/>
                </a:solidFill>
              </a:rPr>
              <a:t>DRAM consists of two components, the cell array and the I/O circuitry. The cell array consists of multiple </a:t>
            </a:r>
            <a:r>
              <a:rPr lang="en-US" baseline="0" dirty="0" err="1" smtClean="0">
                <a:solidFill>
                  <a:srgbClr val="FFFFFF"/>
                </a:solidFill>
              </a:rPr>
              <a:t>subarrays</a:t>
            </a:r>
            <a:r>
              <a:rPr lang="en-US" baseline="0" dirty="0" smtClean="0">
                <a:solidFill>
                  <a:srgbClr val="FFFFFF"/>
                </a:solidFill>
              </a:rPr>
              <a:t>. </a:t>
            </a:r>
          </a:p>
          <a:p>
            <a:pPr defTabSz="931717">
              <a:defRPr/>
            </a:pPr>
            <a:r>
              <a:rPr lang="en-US" baseline="0" dirty="0" smtClean="0"/>
              <a:t>To read from a DRAM chip, the data is first accessed from the </a:t>
            </a:r>
            <a:r>
              <a:rPr lang="en-US" baseline="0" dirty="0" err="1" smtClean="0"/>
              <a:t>subarray</a:t>
            </a:r>
            <a:r>
              <a:rPr lang="en-US" baseline="0" dirty="0" smtClean="0"/>
              <a:t> and then the data is transferred over the channel by the I/O circuitry. </a:t>
            </a:r>
          </a:p>
          <a:p>
            <a:pPr defTabSz="931717">
              <a:defRPr/>
            </a:pPr>
            <a:endParaRPr lang="en-US" baseline="0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cell’s capacitor is small and can store only a small amount of charge. </a:t>
            </a:r>
          </a:p>
          <a:p>
            <a:r>
              <a:rPr lang="en-US" baseline="0" dirty="0" smtClean="0"/>
              <a:t>That is why a </a:t>
            </a:r>
            <a:r>
              <a:rPr lang="en-US" baseline="0" dirty="0" err="1" smtClean="0"/>
              <a:t>subarray</a:t>
            </a:r>
            <a:r>
              <a:rPr lang="en-US" baseline="0" dirty="0" smtClean="0"/>
              <a:t> also has sense-amplifiers, which are specialized circuits that can detect the small amount of charge.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Unfortunately, a sense-amplifier size is about *100* times the cell size. </a:t>
            </a:r>
          </a:p>
          <a:p>
            <a:r>
              <a:rPr lang="en-US" baseline="0" dirty="0" smtClean="0"/>
              <a:t>So, to amortize the area of the sense-amplifiers, </a:t>
            </a:r>
          </a:p>
          <a:p>
            <a:r>
              <a:rPr lang="en-US" baseline="0" dirty="0" smtClean="0"/>
              <a:t>hundreds of cells share the same sense-amplifier through a long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a long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has a large capacitance that increases latency and power consumption. </a:t>
            </a:r>
          </a:p>
          <a:p>
            <a:r>
              <a:rPr lang="en-US" baseline="0" dirty="0" smtClean="0"/>
              <a:t>Therefore, the long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is one of the dominant sources of high latency and high power consumption.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understand why the </a:t>
            </a:r>
            <a:r>
              <a:rPr lang="en-US" baseline="0" dirty="0" err="1" smtClean="0"/>
              <a:t>subarray</a:t>
            </a:r>
            <a:r>
              <a:rPr lang="en-US" baseline="0" dirty="0" smtClean="0"/>
              <a:t> is so slow, </a:t>
            </a:r>
          </a:p>
          <a:p>
            <a:r>
              <a:rPr lang="en-US" baseline="0" dirty="0" smtClean="0"/>
              <a:t>let me take a look at the </a:t>
            </a:r>
            <a:r>
              <a:rPr lang="en-US" baseline="0" dirty="0" err="1" smtClean="0"/>
              <a:t>subarray</a:t>
            </a:r>
            <a:r>
              <a:rPr lang="en-US" baseline="0" dirty="0" smtClean="0"/>
              <a:t> organization.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 naïve way to reduce the DRAM latency is to have short </a:t>
            </a:r>
            <a:r>
              <a:rPr lang="en-US" baseline="0" dirty="0" err="1" smtClean="0"/>
              <a:t>bitlines</a:t>
            </a:r>
            <a:r>
              <a:rPr lang="en-US" baseline="0" dirty="0" smtClean="0"/>
              <a:t> that have lower latency.</a:t>
            </a:r>
          </a:p>
          <a:p>
            <a:r>
              <a:rPr lang="en-US" baseline="0" dirty="0" smtClean="0"/>
              <a:t>Unfortunately, short </a:t>
            </a:r>
            <a:r>
              <a:rPr lang="en-US" baseline="0" dirty="0" err="1" smtClean="0"/>
              <a:t>bitlines</a:t>
            </a:r>
            <a:r>
              <a:rPr lang="en-US" baseline="0" dirty="0" smtClean="0"/>
              <a:t> significantly increase the DRAM area.</a:t>
            </a:r>
          </a:p>
          <a:p>
            <a:r>
              <a:rPr lang="en-US" baseline="0" dirty="0" smtClean="0"/>
              <a:t>Therefore, the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length exposes an important trade-off between area and latency.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figure shows the trade-off between DRAM area and latency as we change the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length.</a:t>
            </a:r>
          </a:p>
          <a:p>
            <a:r>
              <a:rPr lang="en-US" baseline="0" dirty="0" smtClean="0"/>
              <a:t>Y-axis is the normalized DRAM area compared to a DRAM using 512 cells/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. A lower value is cheaper.</a:t>
            </a:r>
          </a:p>
          <a:p>
            <a:r>
              <a:rPr lang="en-US" baseline="0" dirty="0" smtClean="0"/>
              <a:t>X-axis shows the latency in terms of </a:t>
            </a:r>
            <a:r>
              <a:rPr lang="en-US" baseline="0" dirty="0" err="1" smtClean="0"/>
              <a:t>tRC</a:t>
            </a:r>
            <a:r>
              <a:rPr lang="en-US" baseline="0" dirty="0" smtClean="0"/>
              <a:t>, an important DRAM timing constraint. A lower value is faster.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Commodity DRAM chips use long </a:t>
            </a:r>
            <a:r>
              <a:rPr lang="en-US" baseline="0" dirty="0" err="1" smtClean="0"/>
              <a:t>bitlines</a:t>
            </a:r>
            <a:r>
              <a:rPr lang="en-US" baseline="0" dirty="0" smtClean="0"/>
              <a:t> to minimize area cost. On the other hand, shorter </a:t>
            </a:r>
            <a:r>
              <a:rPr lang="en-US" baseline="0" dirty="0" err="1" smtClean="0"/>
              <a:t>bitlines</a:t>
            </a:r>
            <a:r>
              <a:rPr lang="en-US" baseline="0" dirty="0" smtClean="0"/>
              <a:t> achieve lower latency at higher cost. </a:t>
            </a:r>
          </a:p>
          <a:p>
            <a:pPr defTabSz="931774">
              <a:defRPr/>
            </a:pPr>
            <a:r>
              <a:rPr lang="en-US" baseline="0" dirty="0" smtClean="0"/>
              <a:t>Our goal is to achieve the best of both worlds: low latency and low area cost.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To sum up, both long and short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do not achieve small area and low latency. </a:t>
            </a:r>
          </a:p>
          <a:p>
            <a:r>
              <a:rPr lang="en-US" baseline="0" dirty="0" smtClean="0"/>
              <a:t>Long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has small area but has high latency while short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has low latency but has large area.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achieve the best of both worlds, we first start from long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, which has small area. </a:t>
            </a:r>
          </a:p>
          <a:p>
            <a:r>
              <a:rPr lang="en-US" baseline="0" dirty="0" smtClean="0"/>
              <a:t>After that, to achieve the low latency of short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, we divide the long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into two smaller segments. </a:t>
            </a:r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length of the segment nearby the sense-amplifier is same as the length of short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Therefore, the latency of the segment is as low as the latency of the short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To isolate this fast segment from the other segment, we add isolation transistors that selectively connect the two segments.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way, our proposed approach achieves small area and low latency.</a:t>
            </a:r>
          </a:p>
          <a:p>
            <a:r>
              <a:rPr lang="en-US" baseline="0" dirty="0" smtClean="0"/>
              <a:t>We call this new DRAM architecture as Tiered-Latency DRAM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Again, the key idea is to divide</a:t>
            </a:r>
            <a:r>
              <a:rPr lang="en-US" baseline="0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subarray</a:t>
            </a:r>
            <a:r>
              <a:rPr lang="en-US" dirty="0" smtClean="0"/>
              <a:t> into two segments with isolation transistors. </a:t>
            </a:r>
          </a:p>
          <a:p>
            <a:endParaRPr lang="en-US" dirty="0" smtClean="0"/>
          </a:p>
          <a:p>
            <a:r>
              <a:rPr lang="en-US" dirty="0" smtClean="0"/>
              <a:t>The segment, directly</a:t>
            </a:r>
            <a:r>
              <a:rPr lang="en-US" baseline="0" dirty="0" smtClean="0"/>
              <a:t> </a:t>
            </a:r>
            <a:r>
              <a:rPr lang="en-US" dirty="0" smtClean="0"/>
              <a:t>connected to the sense amplifier, is called the near segment. </a:t>
            </a:r>
          </a:p>
          <a:p>
            <a:r>
              <a:rPr lang="en-US" dirty="0" smtClean="0"/>
              <a:t>The other</a:t>
            </a:r>
            <a:r>
              <a:rPr lang="en-US" baseline="0" dirty="0" smtClean="0"/>
              <a:t> </a:t>
            </a:r>
            <a:r>
              <a:rPr lang="en-US" dirty="0" smtClean="0"/>
              <a:t>segment is</a:t>
            </a:r>
            <a:r>
              <a:rPr lang="en-US" baseline="0" dirty="0" smtClean="0"/>
              <a:t> </a:t>
            </a:r>
            <a:r>
              <a:rPr lang="en-US" dirty="0" smtClean="0"/>
              <a:t>called the far segment.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When accessing the near segment, the isolation transistor is </a:t>
            </a:r>
            <a:r>
              <a:rPr lang="en-US" baseline="0" dirty="0" err="1" smtClean="0"/>
              <a:t>truned</a:t>
            </a:r>
            <a:r>
              <a:rPr lang="en-US" baseline="0" dirty="0" smtClean="0"/>
              <a:t> off such that the near segment is electrically decoupled from the far segment. </a:t>
            </a:r>
          </a:p>
          <a:p>
            <a:r>
              <a:rPr lang="en-US" baseline="0" dirty="0" smtClean="0"/>
              <a:t>which leads to the reduced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length, which leads to reduced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capacitance.</a:t>
            </a:r>
          </a:p>
          <a:p>
            <a:r>
              <a:rPr lang="en-US" baseline="0" dirty="0" smtClean="0"/>
              <a:t>Due to these two reasons, the near segment can be accessed with low latency and  low power.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When accessing the far segment, the isolation transistor is turned on </a:t>
            </a:r>
          </a:p>
          <a:p>
            <a:r>
              <a:rPr lang="en-US" baseline="0" dirty="0" smtClean="0"/>
              <a:t>such that the far segment is electrically connected to the sense amplifier </a:t>
            </a:r>
          </a:p>
          <a:p>
            <a:r>
              <a:rPr lang="en-US" baseline="0" dirty="0" smtClean="0"/>
              <a:t>and the entire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is exposed to sense amplifier, </a:t>
            </a:r>
          </a:p>
          <a:p>
            <a:r>
              <a:rPr lang="en-US" baseline="0" dirty="0" smtClean="0"/>
              <a:t>which leads to long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, </a:t>
            </a:r>
          </a:p>
          <a:p>
            <a:r>
              <a:rPr lang="en-US" baseline="0" dirty="0" smtClean="0"/>
              <a:t>which leads to large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capacitance.</a:t>
            </a:r>
          </a:p>
          <a:p>
            <a:r>
              <a:rPr lang="en-US" baseline="0" dirty="0" smtClean="0"/>
              <a:t>and also isolation transistors have resistance.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Due to these three reasons, accessing the far segment incurs high latency and high power.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evaluated the latency, power consumption and area cost of TL-DRAM compared to commodity DRAM.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our evaluations, we modeled a Commodity DRAM that has 512 cells/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TL-DRAM also has a total of 512 cells/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, which is segmented to 32-cell near segment and 480-cell far segment.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simulated latency using SPICE simulator with circuit-level DRAM model.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estimated the area and power consumption using Micron DRAM Power calculator and Rambus DRAM Area/Power simulator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figure compares the latency.</a:t>
            </a:r>
          </a:p>
          <a:p>
            <a:r>
              <a:rPr lang="en-US" baseline="0" dirty="0" smtClean="0"/>
              <a:t>Y-axis is normalized latency. </a:t>
            </a:r>
          </a:p>
          <a:p>
            <a:r>
              <a:rPr lang="en-US" baseline="0" dirty="0" smtClean="0"/>
              <a:t>Compared to commodity DRAM, TL-DRAM’s near segment has 56% lower latency, while the far segment has 23% higher latency.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The right figure compares the power.</a:t>
            </a:r>
          </a:p>
          <a:p>
            <a:r>
              <a:rPr lang="en-US" baseline="0" dirty="0" smtClean="0"/>
              <a:t>Y-axis is normalized power.</a:t>
            </a:r>
          </a:p>
          <a:p>
            <a:r>
              <a:rPr lang="en-US" baseline="0" dirty="0" smtClean="0"/>
              <a:t>Compared to commodity DRAM, TL-DRAM’s near segment has 51% lower power consumption and the far segment has 49% higher power consumption.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Lastly, mainly due to the isolation transistor, Tiered-latency DRAM increases the die-size by about 3%.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figure shows the latency of the near and far segments when varying near segment length.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X-axis is near segment length and Y-axis is Latency in </a:t>
            </a:r>
            <a:r>
              <a:rPr lang="en-US" baseline="0" dirty="0" err="1" smtClean="0"/>
              <a:t>nano</a:t>
            </a:r>
            <a:r>
              <a:rPr lang="en-US" baseline="0" dirty="0" smtClean="0"/>
              <a:t> seconds.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the figure shows, a longer near segment length leads to higher near segment latency due to the increased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capacitance of the near segment.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For the far segment, a shorter far segment length leads to lower latency. However, the far segment latency is higher than commodity DRAM latency.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Again, the figure shows the trade-off between area and latency in existing DRAM.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Unlike existing DRAM, TL-DRAM achieves low latency using the near segment while increasing the area by only 3%.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Although the far segment has higher latency than commodity DRAM, we show that efficient use of the near segment enables TL-DRAM to achieve high system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multiple ways to leverage the TL-DRAM</a:t>
            </a:r>
            <a:r>
              <a:rPr lang="en-US" baseline="0" dirty="0" smtClean="0"/>
              <a:t> substrate by hardware or software.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this slide, I describe many such ways.</a:t>
            </a:r>
          </a:p>
          <a:p>
            <a:r>
              <a:rPr lang="en-US" baseline="0" dirty="0" smtClean="0"/>
              <a:t>First, the near segment can be used as a hardware-managed inclusive cache to the far segment.</a:t>
            </a:r>
          </a:p>
          <a:p>
            <a:r>
              <a:rPr lang="en-US" baseline="0" dirty="0" smtClean="0"/>
              <a:t>Second, the near segment can be used as a hardware-managed exclusive cache to the far segment.</a:t>
            </a:r>
          </a:p>
          <a:p>
            <a:r>
              <a:rPr lang="en-US" baseline="0" dirty="0" smtClean="0"/>
              <a:t>Third, the operating system can intelligently allocate frequently-accessed pages to the near segment.</a:t>
            </a:r>
          </a:p>
          <a:p>
            <a:r>
              <a:rPr lang="en-US" baseline="0" dirty="0" smtClean="0"/>
              <a:t>Forth mechanism is to simple replace DRAM with TL-DRAM without any near segment handling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While our paper provides detailed explanations and evaluations of first three mechanism, </a:t>
            </a:r>
          </a:p>
          <a:p>
            <a:r>
              <a:rPr lang="en-US" baseline="0" dirty="0" smtClean="0"/>
              <a:t>in this talk, we will focus on the first approach, which is to use the near segment as a hardware managed cache for the far segment.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diagram shows TL-DRAM organization.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Each </a:t>
            </a:r>
            <a:r>
              <a:rPr lang="en-US" baseline="0" dirty="0" err="1" smtClean="0"/>
              <a:t>subarray</a:t>
            </a:r>
            <a:r>
              <a:rPr lang="en-US" baseline="0" dirty="0" smtClean="0"/>
              <a:t> consists of the sense amplifier, near segment and far segment.</a:t>
            </a:r>
          </a:p>
          <a:p>
            <a:r>
              <a:rPr lang="en-US" baseline="0" dirty="0" smtClean="0"/>
              <a:t>In this particular approach, only the far segment capacity is exposed to the operating system and the memory controller caches the frequently accessed rows in each </a:t>
            </a:r>
            <a:r>
              <a:rPr lang="en-US" baseline="0" dirty="0" err="1" smtClean="0"/>
              <a:t>subarray</a:t>
            </a:r>
            <a:r>
              <a:rPr lang="en-US" baseline="0" dirty="0" smtClean="0"/>
              <a:t> to the corresponding near segment.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approach has two challenges.</a:t>
            </a:r>
          </a:p>
          <a:p>
            <a:r>
              <a:rPr lang="en-US" baseline="0" dirty="0" smtClean="0"/>
              <a:t>First, how to migrate a row between segments efficiently?  </a:t>
            </a:r>
          </a:p>
          <a:p>
            <a:r>
              <a:rPr lang="en-US" baseline="0" dirty="0" smtClean="0"/>
              <a:t>Second, how to manage the near segment cache efficiently?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 me first address first challenge.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r>
              <a:rPr lang="en-US" baseline="0" dirty="0" smtClean="0"/>
              <a:t>Our goal is to migrate a source row in the far segment to a destination row in the near segment.</a:t>
            </a:r>
          </a:p>
          <a:p>
            <a:endParaRPr lang="en-US" baseline="0" dirty="0" smtClean="0"/>
          </a:p>
          <a:p>
            <a:pPr defTabSz="931717">
              <a:defRPr/>
            </a:pPr>
            <a:r>
              <a:rPr lang="en-US" baseline="0" dirty="0" smtClean="0"/>
              <a:t>The naïve way to achieve this is that memory controller reads all the data from the source row and writes them back to the destination row.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this leads to high latency. </a:t>
            </a:r>
          </a:p>
          <a:p>
            <a:r>
              <a:rPr lang="en-US" baseline="0" dirty="0" smtClean="0"/>
              <a:t> </a:t>
            </a:r>
            <a:endParaRPr lang="en-US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Our observation is that cells in the source and the destination row share </a:t>
            </a:r>
            <a:r>
              <a:rPr lang="en-US" baseline="0" dirty="0" err="1" smtClean="0"/>
              <a:t>bitlines</a:t>
            </a:r>
            <a:r>
              <a:rPr lang="en-US" baseline="0" dirty="0" smtClean="0"/>
              <a:t>. </a:t>
            </a:r>
          </a:p>
          <a:p>
            <a:r>
              <a:rPr lang="en-US" dirty="0" smtClean="0"/>
              <a:t>Our idea</a:t>
            </a:r>
            <a:r>
              <a:rPr lang="en-US" baseline="0" dirty="0" smtClean="0"/>
              <a:t> is to use these shared </a:t>
            </a:r>
            <a:r>
              <a:rPr lang="en-US" baseline="0" dirty="0" err="1" smtClean="0"/>
              <a:t>bitlines</a:t>
            </a:r>
            <a:r>
              <a:rPr lang="en-US" baseline="0" dirty="0" smtClean="0"/>
              <a:t> to transfer data from the source to the destination concurrently .</a:t>
            </a:r>
          </a:p>
          <a:p>
            <a:r>
              <a:rPr lang="en-US" baseline="0" dirty="0" smtClean="0"/>
              <a:t>We’ll explain the migration procedure step by step.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First, the memory controller accesses the source row in the far segment. </a:t>
            </a:r>
          </a:p>
          <a:p>
            <a:r>
              <a:rPr lang="en-US" baseline="0" dirty="0" smtClean="0"/>
              <a:t>The isolation transistor is turned on and then the cells in the source row are connected to the </a:t>
            </a:r>
            <a:r>
              <a:rPr lang="en-US" baseline="0" dirty="0" err="1" smtClean="0"/>
              <a:t>bitlines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After that, the sense amplifiers read the data of the source row.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Second, the memory controller accesses the destination row in the near segment. </a:t>
            </a:r>
          </a:p>
          <a:p>
            <a:r>
              <a:rPr lang="en-US" baseline="0" dirty="0" smtClean="0"/>
              <a:t>Now, the cells in the destination row are also connected to the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Therefore, the data of sense amplifier are migrated to the destination row across the </a:t>
            </a:r>
            <a:r>
              <a:rPr lang="en-US" baseline="0" dirty="0" err="1" smtClean="0"/>
              <a:t>bitlines</a:t>
            </a:r>
            <a:r>
              <a:rPr lang="en-US" baseline="0" dirty="0" smtClean="0"/>
              <a:t> concurrently.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After these two steps, the all data of the source row are migrated to the destination row with low latency.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fact, most of the migration latency is overlapped with the source row access latency.</a:t>
            </a:r>
          </a:p>
          <a:p>
            <a:r>
              <a:rPr lang="en-US" baseline="0" dirty="0" smtClean="0"/>
              <a:t>Using SPICE simulation, we estimated that the additional migration latency over the row access latency is about 4ns.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410DDB-86CE-664C-ACF0-D7E5683DF526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17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</a:t>
            </a:r>
            <a:r>
              <a:rPr lang="en-US" baseline="0" dirty="0" smtClean="0"/>
              <a:t> let me address the second challenge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use an x86 CPU simulator and a cycle-accurate DDR3 DRAM simulator for evaluating system performance.</a:t>
            </a:r>
          </a:p>
          <a:p>
            <a:endParaRPr lang="en-US" baseline="0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use TPC, STREAM and SPEC CPU2006 benchmarks.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use Instructions-Per-Cycle to measure single-core performance and weighted speedup to measure multi-core performance.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56714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baseline commodity DRAM, We use DDR3-1066 which has 512 cells/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TL-DRAM has the same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length as the baseline DRAM.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vary the near segment length from 1 to 256 cells.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77447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figure</a:t>
            </a:r>
            <a:r>
              <a:rPr lang="en-US" baseline="0" dirty="0" smtClean="0"/>
              <a:t> shows the IPC improvement of our three caching mechanisms over commodity DRAM. </a:t>
            </a:r>
          </a:p>
          <a:p>
            <a:r>
              <a:rPr lang="en-US" baseline="0" dirty="0" smtClean="0"/>
              <a:t>All of them improve performance and benefit-based caching shows maximum performance improvement by 12.7%.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right figure shows the normalized power reduction of our three caching mechanisms over commodity DRAM.</a:t>
            </a:r>
          </a:p>
          <a:p>
            <a:r>
              <a:rPr lang="en-US" baseline="0" dirty="0" smtClean="0"/>
              <a:t> All of them reduce power consumption and benefit-based caching shows maximum power reduction by 23%.</a:t>
            </a:r>
            <a:endParaRPr lang="en-US" dirty="0" smtClean="0"/>
          </a:p>
          <a:p>
            <a:endParaRPr lang="en-US" dirty="0" smtClean="0"/>
          </a:p>
          <a:p>
            <a:pPr defTabSz="931717">
              <a:defRPr/>
            </a:pPr>
            <a:r>
              <a:rPr lang="en-US" baseline="0" dirty="0" smtClean="0"/>
              <a:t>Therefore, using near segment as a cache improves performance and reduces power consumption at the cost of 3% area overhead.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20836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figure shows the performance improvement over commodity DRAM, when varying the near segment length.</a:t>
            </a:r>
          </a:p>
          <a:p>
            <a:r>
              <a:rPr lang="en-US" baseline="0" dirty="0" smtClean="0"/>
              <a:t>X-axis is the near segment length and Y-axis is the IPC improvement over commodity DRAM.</a:t>
            </a:r>
          </a:p>
          <a:p>
            <a:r>
              <a:rPr lang="en-US" dirty="0" smtClean="0"/>
              <a:t>Increasing the near segment length enables larger cache capacity but the trade-off</a:t>
            </a:r>
            <a:r>
              <a:rPr lang="en-US" baseline="0" dirty="0" smtClean="0"/>
              <a:t> is increasing the caching latency. </a:t>
            </a:r>
          </a:p>
          <a:p>
            <a:r>
              <a:rPr lang="en-US" baseline="0" dirty="0" smtClean="0"/>
              <a:t>As a result, the peak performance improvement is at 32 cells/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We observe that by adjusting the near segment length, we can trade off cache capacity for cache latency.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12995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 our paper, we provide more mechanisms and results.</a:t>
            </a:r>
          </a:p>
          <a:p>
            <a:r>
              <a:rPr lang="en-US" baseline="0" dirty="0" smtClean="0"/>
              <a:t>First, we provide detailed explanations and evaluations of two other mechanisms, </a:t>
            </a:r>
          </a:p>
          <a:p>
            <a:r>
              <a:rPr lang="en-US" baseline="0" dirty="0" smtClean="0"/>
              <a:t>a hardware managed exclusive caching and a profile-based OS page mapping.</a:t>
            </a:r>
            <a:endParaRPr lang="en-US" dirty="0" smtClean="0"/>
          </a:p>
          <a:p>
            <a:r>
              <a:rPr lang="en-US" baseline="0" dirty="0" smtClean="0"/>
              <a:t>Second, We provide latency evaluation for three-tier TL-DRAM. </a:t>
            </a:r>
          </a:p>
          <a:p>
            <a:r>
              <a:rPr lang="en-US" dirty="0" smtClean="0"/>
              <a:t>Third, we provide</a:t>
            </a:r>
            <a:r>
              <a:rPr lang="en-US" baseline="0" dirty="0" smtClean="0"/>
              <a:t> detailed circuit evaluation for DRAM latency and power consumption.</a:t>
            </a:r>
          </a:p>
          <a:p>
            <a:r>
              <a:rPr lang="en-US" baseline="0" dirty="0" smtClean="0"/>
              <a:t>Forth, we provide implementation details and storage cost analysis in memory controller.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57381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r>
              <a:rPr lang="en-US" baseline="0" dirty="0" smtClean="0"/>
              <a:t>Let me conclude.</a:t>
            </a:r>
          </a:p>
          <a:p>
            <a:endParaRPr lang="en-US" baseline="0" dirty="0" smtClean="0">
              <a:solidFill>
                <a:schemeClr val="bg1"/>
              </a:solidFill>
            </a:endParaRPr>
          </a:p>
          <a:p>
            <a:r>
              <a:rPr lang="en-US" baseline="0" dirty="0" smtClean="0">
                <a:solidFill>
                  <a:schemeClr val="bg1"/>
                </a:solidFill>
              </a:rPr>
              <a:t>The problem is that DRAM latency is a critical bottleneck for system performance. </a:t>
            </a:r>
            <a:endParaRPr lang="en-US" baseline="0" dirty="0" smtClean="0"/>
          </a:p>
          <a:p>
            <a:r>
              <a:rPr lang="en-US" baseline="0" dirty="0" smtClean="0"/>
              <a:t>Our goal is to reduce the DRAM latency with low cost.</a:t>
            </a:r>
          </a:p>
          <a:p>
            <a:r>
              <a:rPr lang="en-US" baseline="0" dirty="0" smtClean="0">
                <a:solidFill>
                  <a:schemeClr val="bg1"/>
                </a:solidFill>
              </a:rPr>
              <a:t>Our observation is that long </a:t>
            </a:r>
            <a:r>
              <a:rPr lang="en-US" baseline="0" dirty="0" err="1" smtClean="0">
                <a:solidFill>
                  <a:schemeClr val="bg1"/>
                </a:solidFill>
              </a:rPr>
              <a:t>bitlines</a:t>
            </a:r>
            <a:r>
              <a:rPr lang="en-US" baseline="0" dirty="0" smtClean="0">
                <a:solidFill>
                  <a:schemeClr val="bg1"/>
                </a:solidFill>
              </a:rPr>
              <a:t> are the dominant source of high DRAM latency. </a:t>
            </a:r>
          </a:p>
          <a:p>
            <a:r>
              <a:rPr lang="en-US" baseline="0" dirty="0" smtClean="0"/>
              <a:t>Our key idea is to divide the long </a:t>
            </a:r>
            <a:r>
              <a:rPr lang="en-US" baseline="0" dirty="0" err="1" smtClean="0"/>
              <a:t>bitlines</a:t>
            </a:r>
            <a:r>
              <a:rPr lang="en-US" baseline="0" dirty="0" smtClean="0"/>
              <a:t> into two smaller segments: a fast segment and a slow segment</a:t>
            </a:r>
          </a:p>
          <a:p>
            <a:r>
              <a:rPr lang="en-US" baseline="0" dirty="0" smtClean="0"/>
              <a:t>Therefore, Tiered-latency DRAM, enables latency heterogeneity in DRAM.</a:t>
            </a:r>
          </a:p>
          <a:p>
            <a:r>
              <a:rPr lang="en-US" baseline="0" dirty="0" smtClean="0">
                <a:solidFill>
                  <a:srgbClr val="FFFFFF"/>
                </a:solidFill>
              </a:rPr>
              <a:t>We show many ways to utilize this latency heterogeneity to improve system performance and power reduction.</a:t>
            </a:r>
          </a:p>
          <a:p>
            <a:r>
              <a:rPr lang="en-US" baseline="0" dirty="0" smtClean="0">
                <a:solidFill>
                  <a:srgbClr val="FFFFFF"/>
                </a:solidFill>
              </a:rPr>
              <a:t>Among them, In this talk, we show that a system that uses the fast segment as a cache to the slow segment achieves significant performance improvement and power reduction with low cost for wide variety of both single and multi core workloads.</a:t>
            </a:r>
          </a:p>
          <a:p>
            <a:endParaRPr lang="en-US" baseline="0" dirty="0" smtClean="0">
              <a:solidFill>
                <a:srgbClr val="FFFFFF"/>
              </a:solidFill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067F3B-8EE4-074B-B60C-8281764CC4EC}" type="slidenum">
              <a:rPr lang="en-US" sz="1200">
                <a:solidFill>
                  <a:srgbClr val="000000"/>
                </a:solidFill>
              </a:rPr>
              <a:pPr eaLnBrk="1" hangingPunct="1"/>
              <a:t>91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410DDB-86CE-664C-ACF0-D7E5683DF526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27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410DDB-86CE-664C-ACF0-D7E5683DF526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29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The DRAM system consists of the DRAM banks, the DRAM bus, and the DRAM memory controller. DRAM banks store the data in physical memory. </a:t>
            </a:r>
            <a:r>
              <a:rPr lang="en-US" b="1"/>
              <a:t>There are multiple DRAM banks to allow multiple memory requests to proceed in parallel</a:t>
            </a:r>
            <a:r>
              <a:rPr lang="en-US"/>
              <a:t>.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Each DRAM bank has a 2-dimensional structure, consisting of rows by columns. Data can only be read from a </a:t>
            </a:r>
            <a:r>
              <a:rPr lang="ja-JP" altLang="en-US"/>
              <a:t>“</a:t>
            </a:r>
            <a:r>
              <a:rPr lang="en-US"/>
              <a:t>row buffer</a:t>
            </a:r>
            <a:r>
              <a:rPr lang="ja-JP" altLang="en-US"/>
              <a:t>”</a:t>
            </a:r>
            <a:r>
              <a:rPr lang="en-US"/>
              <a:t>, which acts as a cache that </a:t>
            </a:r>
            <a:r>
              <a:rPr lang="ja-JP" altLang="en-US"/>
              <a:t>“</a:t>
            </a:r>
            <a:r>
              <a:rPr lang="en-US"/>
              <a:t>caches</a:t>
            </a:r>
            <a:r>
              <a:rPr lang="ja-JP" altLang="en-US"/>
              <a:t>”</a:t>
            </a:r>
            <a:r>
              <a:rPr lang="en-US"/>
              <a:t> the last accessed row. As a result, a request that hits in the row buffer can be serviced much faster than a request that misses in the row buffer.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Existing DRAM controllers take advantage of this fact. To maximize DRAM throughput, these controllers prioritize row-hit requests over other requests in their scheduling. All else being equal, they prioritize older accesses over younger accesses. This policy is called the FR-FCFS policy. Note that this scheduling policy is designed for maximizing DRAM throughput and </a:t>
            </a:r>
            <a:r>
              <a:rPr lang="en-US" b="1"/>
              <a:t>does not distinguish between different threads</a:t>
            </a:r>
            <a:r>
              <a:rPr lang="ja-JP" altLang="en-US" b="1"/>
              <a:t>’</a:t>
            </a:r>
            <a:r>
              <a:rPr lang="en-US" b="1"/>
              <a:t> requests  at all</a:t>
            </a:r>
            <a:r>
              <a:rPr lang="en-US"/>
              <a:t>.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-----------------------------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Explain bank operation at a high level</a:t>
            </a:r>
          </a:p>
          <a:p>
            <a:pPr eaLnBrk="1" hangingPunct="1"/>
            <a:r>
              <a:rPr lang="en-US"/>
              <a:t>- An access that is to the row in the row buffer takes a shorter time than to an access that is to another row.</a:t>
            </a:r>
          </a:p>
          <a:p>
            <a:pPr eaLnBrk="1" hangingPunct="1"/>
            <a:r>
              <a:rPr lang="en-US"/>
              <a:t>Multiple banks put together to allow for multiple requests to be serviced in parallel</a:t>
            </a:r>
          </a:p>
          <a:p>
            <a:pPr eaLnBrk="1" hangingPunct="1"/>
            <a:r>
              <a:rPr lang="en-US"/>
              <a:t>The DRAM controller treats each bank as an independent entity</a:t>
            </a:r>
          </a:p>
          <a:p>
            <a:pPr eaLnBrk="1" hangingPunct="1"/>
            <a:r>
              <a:rPr lang="en-US"/>
              <a:t>In each bank, the DRAM controller optimizes for improving row buffer locality to improve DRAM throughput </a:t>
            </a:r>
          </a:p>
          <a:p>
            <a:pPr eaLnBrk="1" hangingPunct="1"/>
            <a:r>
              <a:rPr lang="en-US"/>
              <a:t>- It prioritizes row-hit requests over other requests and all else being equal, older requests over younger requests. It is not aware of the different threads accessing it. </a:t>
            </a:r>
          </a:p>
          <a:p>
            <a:pPr eaLnBrk="1" hangingPunct="1"/>
            <a:r>
              <a:rPr lang="en-US"/>
              <a:t>The DRAM controller does not coordinate accesses to different banks. </a:t>
            </a:r>
          </a:p>
          <a:p>
            <a:pPr eaLnBrk="1" hangingPunct="1"/>
            <a:r>
              <a:rPr lang="en-US"/>
              <a:t>As a result requests of different threads can be serviced in different banks even though a single thread</a:t>
            </a:r>
            <a:r>
              <a:rPr lang="ja-JP" altLang="en-US"/>
              <a:t>’</a:t>
            </a:r>
            <a:r>
              <a:rPr lang="en-US"/>
              <a:t>s requests might be outstanding to multiple banks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7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4064" indent="-286179" defTabSz="93167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4715" indent="-228943" defTabSz="93167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2600" indent="-228943" defTabSz="93167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60486" indent="-228943" defTabSz="93167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8372" indent="-228943" defTabSz="9316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6258" indent="-228943" defTabSz="9316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34144" indent="-228943" defTabSz="9316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92029" indent="-228943" defTabSz="9316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45BB2E-5B74-0444-A8D5-58B7BE03BE84}" type="slidenum">
              <a:rPr lang="en-US">
                <a:solidFill>
                  <a:prstClr val="black"/>
                </a:solidFill>
              </a:rPr>
              <a:pPr eaLnBrk="1" hangingPunct="1"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0405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410DDB-86CE-664C-ACF0-D7E5683DF526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59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figure shows the historical trends of DRAM during the last 12-years, from 2000 to 2011.</a:t>
            </a:r>
          </a:p>
          <a:p>
            <a:r>
              <a:rPr lang="en-US" baseline="0" dirty="0" smtClean="0">
                <a:solidFill>
                  <a:srgbClr val="FFFFFF"/>
                </a:solidFill>
              </a:rPr>
              <a:t>We can see that, during this time, DRAM capacity has increased by 16 times.</a:t>
            </a:r>
          </a:p>
          <a:p>
            <a:r>
              <a:rPr lang="en-US" baseline="0" dirty="0" smtClean="0"/>
              <a:t>On the other hand, during the same period of time, DRAM latency has reduced by only 20%. </a:t>
            </a:r>
          </a:p>
          <a:p>
            <a:r>
              <a:rPr lang="en-US" baseline="0" dirty="0" smtClean="0">
                <a:solidFill>
                  <a:srgbClr val="FFFFFF"/>
                </a:solidFill>
              </a:rPr>
              <a:t>As a result, the high DRAM latency continues to be a critical bottleneck for system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Relationship Id="rId2" Type="http://schemas.openxmlformats.org/officeDocument/2006/relationships/image" Target="../media/image1.png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Relationship Id="rId2" Type="http://schemas.openxmlformats.org/officeDocument/2006/relationships/image" Target="../media/image1.png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Relationship Id="rId2" Type="http://schemas.openxmlformats.org/officeDocument/2006/relationships/image" Target="../media/image1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80487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4701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70275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307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267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73927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3583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85609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2787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9054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13194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37132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94476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13786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857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199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73601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03575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43002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6321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375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51267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39865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74615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96944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86941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391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370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72347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82470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0737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94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4552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82175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83289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08187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71540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71473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627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011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34769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7910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3788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13993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49556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16598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83898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90541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69284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78381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224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967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49600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97620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96406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21081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47729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17963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06183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59816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62183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51389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006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0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14348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54154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45867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37371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77408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29212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38355"/>
      </p:ext>
    </p:extLst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56693"/>
      </p:ext>
    </p:extLst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30625"/>
      </p:ext>
    </p:extLst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94368"/>
      </p:ext>
    </p:extLst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968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63103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89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86633"/>
      </p:ext>
    </p:extLst>
  </p:cSld>
  <p:clrMapOvr>
    <a:masterClrMapping/>
  </p:clrMapOvr>
  <p:transition xmlns:p14="http://schemas.microsoft.com/office/powerpoint/2010/main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156"/>
      </p:ext>
    </p:extLst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04901"/>
      </p:ext>
    </p:extLst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34217"/>
      </p:ext>
    </p:extLst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37537"/>
      </p:ext>
    </p:extLst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47826"/>
      </p:ext>
    </p:extLst>
  </p:cSld>
  <p:clrMapOvr>
    <a:masterClrMapping/>
  </p:clrMapOvr>
  <p:transition xmlns:p14="http://schemas.microsoft.com/office/powerpoint/2010/main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98383"/>
      </p:ext>
    </p:extLst>
  </p:cSld>
  <p:clrMapOvr>
    <a:masterClrMapping/>
  </p:clrMapOvr>
  <p:transition xmlns:p14="http://schemas.microsoft.com/office/powerpoint/2010/main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20733"/>
      </p:ext>
    </p:extLst>
  </p:cSld>
  <p:clrMapOvr>
    <a:masterClrMapping/>
  </p:clrMapOvr>
  <p:transition xmlns:p14="http://schemas.microsoft.com/office/powerpoint/2010/main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77888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63028"/>
      </p:ext>
    </p:extLst>
  </p:cSld>
  <p:clrMapOvr>
    <a:masterClrMapping/>
  </p:clrMapOvr>
  <p:transition xmlns:p14="http://schemas.microsoft.com/office/powerpoint/2010/main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993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641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07866"/>
      </p:ext>
    </p:extLst>
  </p:cSld>
  <p:clrMapOvr>
    <a:masterClrMapping/>
  </p:clrMapOvr>
  <p:transition xmlns:p14="http://schemas.microsoft.com/office/powerpoint/2010/main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20055"/>
      </p:ext>
    </p:extLst>
  </p:cSld>
  <p:clrMapOvr>
    <a:masterClrMapping/>
  </p:clrMapOvr>
  <p:transition xmlns:p14="http://schemas.microsoft.com/office/powerpoint/2010/main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23489"/>
      </p:ext>
    </p:extLst>
  </p:cSld>
  <p:clrMapOvr>
    <a:masterClrMapping/>
  </p:clrMapOvr>
  <p:transition xmlns:p14="http://schemas.microsoft.com/office/powerpoint/2010/main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05390"/>
      </p:ext>
    </p:extLst>
  </p:cSld>
  <p:clrMapOvr>
    <a:masterClrMapping/>
  </p:clrMapOvr>
  <p:transition xmlns:p14="http://schemas.microsoft.com/office/powerpoint/2010/main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55047"/>
      </p:ext>
    </p:extLst>
  </p:cSld>
  <p:clrMapOvr>
    <a:masterClrMapping/>
  </p:clrMapOvr>
  <p:transition xmlns:p14="http://schemas.microsoft.com/office/powerpoint/2010/main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13553"/>
      </p:ext>
    </p:extLst>
  </p:cSld>
  <p:clrMapOvr>
    <a:masterClrMapping/>
  </p:clrMapOvr>
  <p:transition xmlns:p14="http://schemas.microsoft.com/office/powerpoint/2010/main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24105"/>
      </p:ext>
    </p:extLst>
  </p:cSld>
  <p:clrMapOvr>
    <a:masterClrMapping/>
  </p:clrMapOvr>
  <p:transition xmlns:p14="http://schemas.microsoft.com/office/powerpoint/2010/main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14322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7853"/>
      </p:ext>
    </p:extLst>
  </p:cSld>
  <p:clrMapOvr>
    <a:masterClrMapping/>
  </p:clrMapOvr>
  <p:transition xmlns:p14="http://schemas.microsoft.com/office/powerpoint/2010/main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49492"/>
      </p:ext>
    </p:extLst>
  </p:cSld>
  <p:clrMapOvr>
    <a:masterClrMapping/>
  </p:clrMapOvr>
  <p:transition xmlns:p14="http://schemas.microsoft.com/office/powerpoint/2010/main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787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406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56725"/>
      </p:ext>
    </p:extLst>
  </p:cSld>
  <p:clrMapOvr>
    <a:masterClrMapping/>
  </p:clrMapOvr>
  <p:transition xmlns:p14="http://schemas.microsoft.com/office/powerpoint/2010/main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71075"/>
      </p:ext>
    </p:extLst>
  </p:cSld>
  <p:clrMapOvr>
    <a:masterClrMapping/>
  </p:clrMapOvr>
  <p:transition xmlns:p14="http://schemas.microsoft.com/office/powerpoint/2010/main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87662"/>
      </p:ext>
    </p:extLst>
  </p:cSld>
  <p:clrMapOvr>
    <a:masterClrMapping/>
  </p:clrMapOvr>
  <p:transition xmlns:p14="http://schemas.microsoft.com/office/powerpoint/2010/main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66688"/>
      </p:ext>
    </p:extLst>
  </p:cSld>
  <p:clrMapOvr>
    <a:masterClrMapping/>
  </p:clrMapOvr>
  <p:transition xmlns:p14="http://schemas.microsoft.com/office/powerpoint/2010/main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32561"/>
      </p:ext>
    </p:extLst>
  </p:cSld>
  <p:clrMapOvr>
    <a:masterClrMapping/>
  </p:clrMapOvr>
  <p:transition xmlns:p14="http://schemas.microsoft.com/office/powerpoint/2010/main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51603"/>
      </p:ext>
    </p:extLst>
  </p:cSld>
  <p:clrMapOvr>
    <a:masterClrMapping/>
  </p:clrMapOvr>
  <p:transition xmlns:p14="http://schemas.microsoft.com/office/powerpoint/2010/main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4268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89560"/>
      </p:ext>
    </p:extLst>
  </p:cSld>
  <p:clrMapOvr>
    <a:masterClrMapping/>
  </p:clrMapOvr>
  <p:transition xmlns:p14="http://schemas.microsoft.com/office/powerpoint/2010/main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55830"/>
      </p:ext>
    </p:extLst>
  </p:cSld>
  <p:clrMapOvr>
    <a:masterClrMapping/>
  </p:clrMapOvr>
  <p:transition xmlns:p14="http://schemas.microsoft.com/office/powerpoint/2010/main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45395"/>
      </p:ext>
    </p:extLst>
  </p:cSld>
  <p:clrMapOvr>
    <a:masterClrMapping/>
  </p:clrMapOvr>
  <p:transition xmlns:p14="http://schemas.microsoft.com/office/powerpoint/2010/main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939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314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89580"/>
      </p:ext>
    </p:extLst>
  </p:cSld>
  <p:clrMapOvr>
    <a:masterClrMapping/>
  </p:clrMapOvr>
  <p:transition xmlns:p14="http://schemas.microsoft.com/office/powerpoint/2010/main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4520"/>
      </p:ext>
    </p:extLst>
  </p:cSld>
  <p:clrMapOvr>
    <a:masterClrMapping/>
  </p:clrMapOvr>
  <p:transition xmlns:p14="http://schemas.microsoft.com/office/powerpoint/2010/main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93161"/>
      </p:ext>
    </p:extLst>
  </p:cSld>
  <p:clrMapOvr>
    <a:masterClrMapping/>
  </p:clrMapOvr>
  <p:transition xmlns:p14="http://schemas.microsoft.com/office/powerpoint/2010/main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57569"/>
      </p:ext>
    </p:extLst>
  </p:cSld>
  <p:clrMapOvr>
    <a:masterClrMapping/>
  </p:clrMapOvr>
  <p:transition xmlns:p14="http://schemas.microsoft.com/office/powerpoint/2010/main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72205"/>
      </p:ext>
    </p:extLst>
  </p:cSld>
  <p:clrMapOvr>
    <a:masterClrMapping/>
  </p:clrMapOvr>
  <p:transition xmlns:p14="http://schemas.microsoft.com/office/powerpoint/2010/main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2191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58197"/>
      </p:ext>
    </p:extLst>
  </p:cSld>
  <p:clrMapOvr>
    <a:masterClrMapping/>
  </p:clrMapOvr>
  <p:transition xmlns:p14="http://schemas.microsoft.com/office/powerpoint/2010/main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30174"/>
      </p:ext>
    </p:extLst>
  </p:cSld>
  <p:clrMapOvr>
    <a:masterClrMapping/>
  </p:clrMapOvr>
  <p:transition xmlns:p14="http://schemas.microsoft.com/office/powerpoint/2010/main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46013"/>
      </p:ext>
    </p:extLst>
  </p:cSld>
  <p:clrMapOvr>
    <a:masterClrMapping/>
  </p:clrMapOvr>
  <p:transition xmlns:p14="http://schemas.microsoft.com/office/powerpoint/2010/main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9703"/>
      </p:ext>
    </p:extLst>
  </p:cSld>
  <p:clrMapOvr>
    <a:masterClrMapping/>
  </p:clrMapOvr>
  <p:transition xmlns:p14="http://schemas.microsoft.com/office/powerpoint/2010/main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067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010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41158"/>
      </p:ext>
    </p:extLst>
  </p:cSld>
  <p:clrMapOvr>
    <a:masterClrMapping/>
  </p:clrMapOvr>
  <p:transition xmlns:p14="http://schemas.microsoft.com/office/powerpoint/2010/main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69188"/>
      </p:ext>
    </p:extLst>
  </p:cSld>
  <p:clrMapOvr>
    <a:masterClrMapping/>
  </p:clrMapOvr>
  <p:transition xmlns:p14="http://schemas.microsoft.com/office/powerpoint/2010/main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1306"/>
      </p:ext>
    </p:extLst>
  </p:cSld>
  <p:clrMapOvr>
    <a:masterClrMapping/>
  </p:clrMapOvr>
  <p:transition xmlns:p14="http://schemas.microsoft.com/office/powerpoint/2010/main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92512"/>
      </p:ext>
    </p:extLst>
  </p:cSld>
  <p:clrMapOvr>
    <a:masterClrMapping/>
  </p:clrMapOvr>
  <p:transition xmlns:p14="http://schemas.microsoft.com/office/powerpoint/2010/main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36361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21076"/>
      </p:ext>
    </p:extLst>
  </p:cSld>
  <p:clrMapOvr>
    <a:masterClrMapping/>
  </p:clrMapOvr>
  <p:transition xmlns:p14="http://schemas.microsoft.com/office/powerpoint/2010/main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66256"/>
      </p:ext>
    </p:extLst>
  </p:cSld>
  <p:clrMapOvr>
    <a:masterClrMapping/>
  </p:clrMapOvr>
  <p:transition xmlns:p14="http://schemas.microsoft.com/office/powerpoint/2010/main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5251"/>
      </p:ext>
    </p:extLst>
  </p:cSld>
  <p:clrMapOvr>
    <a:masterClrMapping/>
  </p:clrMapOvr>
  <p:transition xmlns:p14="http://schemas.microsoft.com/office/powerpoint/2010/main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90055"/>
      </p:ext>
    </p:extLst>
  </p:cSld>
  <p:clrMapOvr>
    <a:masterClrMapping/>
  </p:clrMapOvr>
  <p:transition xmlns:p14="http://schemas.microsoft.com/office/powerpoint/2010/main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74506"/>
      </p:ext>
    </p:extLst>
  </p:cSld>
  <p:clrMapOvr>
    <a:masterClrMapping/>
  </p:clrMapOvr>
  <p:transition xmlns:p14="http://schemas.microsoft.com/office/powerpoint/2010/main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954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96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81863"/>
      </p:ext>
    </p:extLst>
  </p:cSld>
  <p:clrMapOvr>
    <a:masterClrMapping/>
  </p:clrMapOvr>
  <p:transition xmlns:p14="http://schemas.microsoft.com/office/powerpoint/2010/main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49378"/>
      </p:ext>
    </p:extLst>
  </p:cSld>
  <p:clrMapOvr>
    <a:masterClrMapping/>
  </p:clrMapOvr>
  <p:transition xmlns:p14="http://schemas.microsoft.com/office/powerpoint/2010/main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44656"/>
      </p:ext>
    </p:extLst>
  </p:cSld>
  <p:clrMapOvr>
    <a:masterClrMapping/>
  </p:clrMapOvr>
  <p:transition xmlns:p14="http://schemas.microsoft.com/office/powerpoint/2010/main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4303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992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242"/>
      </p:ext>
    </p:extLst>
  </p:cSld>
  <p:clrMapOvr>
    <a:masterClrMapping/>
  </p:clrMapOvr>
  <p:transition xmlns:p14="http://schemas.microsoft.com/office/powerpoint/2010/main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41473"/>
      </p:ext>
    </p:extLst>
  </p:cSld>
  <p:clrMapOvr>
    <a:masterClrMapping/>
  </p:clrMapOvr>
  <p:transition xmlns:p14="http://schemas.microsoft.com/office/powerpoint/2010/main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89527"/>
      </p:ext>
    </p:extLst>
  </p:cSld>
  <p:clrMapOvr>
    <a:masterClrMapping/>
  </p:clrMapOvr>
  <p:transition xmlns:p14="http://schemas.microsoft.com/office/powerpoint/2010/main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30779"/>
      </p:ext>
    </p:extLst>
  </p:cSld>
  <p:clrMapOvr>
    <a:masterClrMapping/>
  </p:clrMapOvr>
  <p:transition xmlns:p14="http://schemas.microsoft.com/office/powerpoint/2010/main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384"/>
      </p:ext>
    </p:extLst>
  </p:cSld>
  <p:clrMapOvr>
    <a:masterClrMapping/>
  </p:clrMapOvr>
  <p:transition xmlns:p14="http://schemas.microsoft.com/office/powerpoint/2010/main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363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197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4890"/>
      </p:ext>
    </p:extLst>
  </p:cSld>
  <p:clrMapOvr>
    <a:masterClrMapping/>
  </p:clrMapOvr>
  <p:transition xmlns:p14="http://schemas.microsoft.com/office/powerpoint/2010/main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26373"/>
      </p:ext>
    </p:extLst>
  </p:cSld>
  <p:clrMapOvr>
    <a:masterClrMapping/>
  </p:clrMapOvr>
  <p:transition xmlns:p14="http://schemas.microsoft.com/office/powerpoint/2010/main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90810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94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89380"/>
      </p:ext>
    </p:extLst>
  </p:cSld>
  <p:clrMapOvr>
    <a:masterClrMapping/>
  </p:clrMapOvr>
  <p:transition xmlns:p14="http://schemas.microsoft.com/office/powerpoint/2010/main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65414"/>
      </p:ext>
    </p:extLst>
  </p:cSld>
  <p:clrMapOvr>
    <a:masterClrMapping/>
  </p:clrMapOvr>
  <p:transition xmlns:p14="http://schemas.microsoft.com/office/powerpoint/2010/main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18010"/>
      </p:ext>
    </p:extLst>
  </p:cSld>
  <p:clrMapOvr>
    <a:masterClrMapping/>
  </p:clrMapOvr>
  <p:transition xmlns:p14="http://schemas.microsoft.com/office/powerpoint/2010/main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50849"/>
      </p:ext>
    </p:extLst>
  </p:cSld>
  <p:clrMapOvr>
    <a:masterClrMapping/>
  </p:clrMapOvr>
  <p:transition xmlns:p14="http://schemas.microsoft.com/office/powerpoint/2010/main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7837"/>
      </p:ext>
    </p:extLst>
  </p:cSld>
  <p:clrMapOvr>
    <a:masterClrMapping/>
  </p:clrMapOvr>
  <p:transition xmlns:p14="http://schemas.microsoft.com/office/powerpoint/2010/main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79224"/>
      </p:ext>
    </p:extLst>
  </p:cSld>
  <p:clrMapOvr>
    <a:masterClrMapping/>
  </p:clrMapOvr>
  <p:transition xmlns:p14="http://schemas.microsoft.com/office/powerpoint/2010/main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672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523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27745"/>
      </p:ext>
    </p:extLst>
  </p:cSld>
  <p:clrMapOvr>
    <a:masterClrMapping/>
  </p:clrMapOvr>
  <p:transition xmlns:p14="http://schemas.microsoft.com/office/powerpoint/2010/main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73958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93300"/>
      </p:ext>
    </p:extLst>
  </p:cSld>
  <p:clrMapOvr>
    <a:masterClrMapping/>
  </p:clrMapOvr>
  <p:transition xmlns:p14="http://schemas.microsoft.com/office/powerpoint/2010/main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80448"/>
      </p:ext>
    </p:extLst>
  </p:cSld>
  <p:clrMapOvr>
    <a:masterClrMapping/>
  </p:clrMapOvr>
  <p:transition xmlns:p14="http://schemas.microsoft.com/office/powerpoint/2010/main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17199"/>
      </p:ext>
    </p:extLst>
  </p:cSld>
  <p:clrMapOvr>
    <a:masterClrMapping/>
  </p:clrMapOvr>
  <p:transition xmlns:p14="http://schemas.microsoft.com/office/powerpoint/2010/main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46712"/>
      </p:ext>
    </p:extLst>
  </p:cSld>
  <p:clrMapOvr>
    <a:masterClrMapping/>
  </p:clrMapOvr>
  <p:transition xmlns:p14="http://schemas.microsoft.com/office/powerpoint/2010/main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28247"/>
      </p:ext>
    </p:extLst>
  </p:cSld>
  <p:clrMapOvr>
    <a:masterClrMapping/>
  </p:clrMapOvr>
  <p:transition xmlns:p14="http://schemas.microsoft.com/office/powerpoint/2010/main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52461"/>
      </p:ext>
    </p:extLst>
  </p:cSld>
  <p:clrMapOvr>
    <a:masterClrMapping/>
  </p:clrMapOvr>
  <p:transition xmlns:p14="http://schemas.microsoft.com/office/powerpoint/2010/main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82844"/>
      </p:ext>
    </p:extLst>
  </p:cSld>
  <p:clrMapOvr>
    <a:masterClrMapping/>
  </p:clrMapOvr>
  <p:transition xmlns:p14="http://schemas.microsoft.com/office/powerpoint/2010/main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56820"/>
      </p:ext>
    </p:extLst>
  </p:cSld>
  <p:clrMapOvr>
    <a:masterClrMapping/>
  </p:clrMapOvr>
  <p:transition xmlns:p14="http://schemas.microsoft.com/office/powerpoint/2010/main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968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258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60520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59205"/>
      </p:ext>
    </p:extLst>
  </p:cSld>
  <p:clrMapOvr>
    <a:masterClrMapping/>
  </p:clrMapOvr>
  <p:transition xmlns:p14="http://schemas.microsoft.com/office/powerpoint/2010/main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59301"/>
      </p:ext>
    </p:extLst>
  </p:cSld>
  <p:clrMapOvr>
    <a:masterClrMapping/>
  </p:clrMapOvr>
  <p:transition xmlns:p14="http://schemas.microsoft.com/office/powerpoint/2010/main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58866"/>
      </p:ext>
    </p:extLst>
  </p:cSld>
  <p:clrMapOvr>
    <a:masterClrMapping/>
  </p:clrMapOvr>
  <p:transition xmlns:p14="http://schemas.microsoft.com/office/powerpoint/2010/main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75224"/>
      </p:ext>
    </p:extLst>
  </p:cSld>
  <p:clrMapOvr>
    <a:masterClrMapping/>
  </p:clrMapOvr>
  <p:transition xmlns:p14="http://schemas.microsoft.com/office/powerpoint/2010/main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54124"/>
      </p:ext>
    </p:extLst>
  </p:cSld>
  <p:clrMapOvr>
    <a:masterClrMapping/>
  </p:clrMapOvr>
  <p:transition xmlns:p14="http://schemas.microsoft.com/office/powerpoint/2010/main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90667"/>
      </p:ext>
    </p:extLst>
  </p:cSld>
  <p:clrMapOvr>
    <a:masterClrMapping/>
  </p:clrMapOvr>
  <p:transition xmlns:p14="http://schemas.microsoft.com/office/powerpoint/2010/main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01596"/>
      </p:ext>
    </p:extLst>
  </p:cSld>
  <p:clrMapOvr>
    <a:masterClrMapping/>
  </p:clrMapOvr>
  <p:transition xmlns:p14="http://schemas.microsoft.com/office/powerpoint/2010/main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13692"/>
      </p:ext>
    </p:extLst>
  </p:cSld>
  <p:clrMapOvr>
    <a:masterClrMapping/>
  </p:clrMapOvr>
  <p:transition xmlns:p14="http://schemas.microsoft.com/office/powerpoint/2010/main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61422"/>
      </p:ext>
    </p:extLst>
  </p:cSld>
  <p:clrMapOvr>
    <a:masterClrMapping/>
  </p:clrMapOvr>
  <p:transition xmlns:p14="http://schemas.microsoft.com/office/powerpoint/2010/main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007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772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80221"/>
      </p:ext>
    </p:extLst>
  </p:cSld>
  <p:clrMapOvr>
    <a:masterClrMapping/>
  </p:clrMapOvr>
  <p:transition xmlns:p14="http://schemas.microsoft.com/office/powerpoint/2010/main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78531"/>
      </p:ext>
    </p:extLst>
  </p:cSld>
  <p:clrMapOvr>
    <a:masterClrMapping/>
  </p:clrMapOvr>
  <p:transition xmlns:p14="http://schemas.microsoft.com/office/powerpoint/2010/main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09066"/>
      </p:ext>
    </p:extLst>
  </p:cSld>
  <p:clrMapOvr>
    <a:masterClrMapping/>
  </p:clrMapOvr>
  <p:transition xmlns:p14="http://schemas.microsoft.com/office/powerpoint/2010/main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64678"/>
      </p:ext>
    </p:extLst>
  </p:cSld>
  <p:clrMapOvr>
    <a:masterClrMapping/>
  </p:clrMapOvr>
  <p:transition xmlns:p14="http://schemas.microsoft.com/office/powerpoint/2010/main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11852"/>
      </p:ext>
    </p:extLst>
  </p:cSld>
  <p:clrMapOvr>
    <a:masterClrMapping/>
  </p:clrMapOvr>
  <p:transition xmlns:p14="http://schemas.microsoft.com/office/powerpoint/2010/main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54506"/>
      </p:ext>
    </p:extLst>
  </p:cSld>
  <p:clrMapOvr>
    <a:masterClrMapping/>
  </p:clrMapOvr>
  <p:transition xmlns:p14="http://schemas.microsoft.com/office/powerpoint/2010/main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77079"/>
      </p:ext>
    </p:extLst>
  </p:cSld>
  <p:clrMapOvr>
    <a:masterClrMapping/>
  </p:clrMapOvr>
  <p:transition xmlns:p14="http://schemas.microsoft.com/office/powerpoint/2010/main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38344"/>
      </p:ext>
    </p:extLst>
  </p:cSld>
  <p:clrMapOvr>
    <a:masterClrMapping/>
  </p:clrMapOvr>
  <p:transition xmlns:p14="http://schemas.microsoft.com/office/powerpoint/2010/main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05376"/>
      </p:ext>
    </p:extLst>
  </p:cSld>
  <p:clrMapOvr>
    <a:masterClrMapping/>
  </p:clrMapOvr>
  <p:transition xmlns:p14="http://schemas.microsoft.com/office/powerpoint/2010/main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02031"/>
      </p:ext>
    </p:extLst>
  </p:cSld>
  <p:clrMapOvr>
    <a:masterClrMapping/>
  </p:clrMapOvr>
  <p:transition xmlns:p14="http://schemas.microsoft.com/office/powerpoint/2010/main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4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32104"/>
      </p:ext>
    </p:extLst>
  </p:cSld>
  <p:clrMapOvr>
    <a:masterClrMapping/>
  </p:clrMapOvr>
  <p:transition xmlns:p14="http://schemas.microsoft.com/office/powerpoint/2010/main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469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1634"/>
      </p:ext>
    </p:extLst>
  </p:cSld>
  <p:clrMapOvr>
    <a:masterClrMapping/>
  </p:clrMapOvr>
  <p:transition xmlns:p14="http://schemas.microsoft.com/office/powerpoint/2010/main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89725"/>
      </p:ext>
    </p:extLst>
  </p:cSld>
  <p:clrMapOvr>
    <a:masterClrMapping/>
  </p:clrMapOvr>
  <p:transition xmlns:p14="http://schemas.microsoft.com/office/powerpoint/2010/main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63386"/>
      </p:ext>
    </p:extLst>
  </p:cSld>
  <p:clrMapOvr>
    <a:masterClrMapping/>
  </p:clrMapOvr>
  <p:transition xmlns:p14="http://schemas.microsoft.com/office/powerpoint/2010/main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787234"/>
      </p:ext>
    </p:extLst>
  </p:cSld>
  <p:clrMapOvr>
    <a:masterClrMapping/>
  </p:clrMapOvr>
  <p:transition xmlns:p14="http://schemas.microsoft.com/office/powerpoint/2010/main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569"/>
      </p:ext>
    </p:extLst>
  </p:cSld>
  <p:clrMapOvr>
    <a:masterClrMapping/>
  </p:clrMapOvr>
  <p:transition xmlns:p14="http://schemas.microsoft.com/office/powerpoint/2010/main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9160"/>
      </p:ext>
    </p:extLst>
  </p:cSld>
  <p:clrMapOvr>
    <a:masterClrMapping/>
  </p:clrMapOvr>
  <p:transition xmlns:p14="http://schemas.microsoft.com/office/powerpoint/2010/main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42469"/>
      </p:ext>
    </p:extLst>
  </p:cSld>
  <p:clrMapOvr>
    <a:masterClrMapping/>
  </p:clrMapOvr>
  <p:transition xmlns:p14="http://schemas.microsoft.com/office/powerpoint/2010/main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6090"/>
      </p:ext>
    </p:extLst>
  </p:cSld>
  <p:clrMapOvr>
    <a:masterClrMapping/>
  </p:clrMapOvr>
  <p:transition xmlns:p14="http://schemas.microsoft.com/office/powerpoint/2010/main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12366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" name="Picture 3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26866"/>
      </p:ext>
    </p:extLst>
  </p:cSld>
  <p:clrMapOvr>
    <a:masterClrMapping/>
  </p:clrMapOvr>
  <p:transition xmlns:p14="http://schemas.microsoft.com/office/powerpoint/2010/main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073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766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27062"/>
      </p:ext>
    </p:extLst>
  </p:cSld>
  <p:clrMapOvr>
    <a:masterClrMapping/>
  </p:clrMapOvr>
  <p:transition xmlns:p14="http://schemas.microsoft.com/office/powerpoint/2010/main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941156"/>
      </p:ext>
    </p:extLst>
  </p:cSld>
  <p:clrMapOvr>
    <a:masterClrMapping/>
  </p:clrMapOvr>
  <p:transition xmlns:p14="http://schemas.microsoft.com/office/powerpoint/2010/main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12523"/>
      </p:ext>
    </p:extLst>
  </p:cSld>
  <p:clrMapOvr>
    <a:masterClrMapping/>
  </p:clrMapOvr>
  <p:transition xmlns:p14="http://schemas.microsoft.com/office/powerpoint/2010/main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00637"/>
      </p:ext>
    </p:extLst>
  </p:cSld>
  <p:clrMapOvr>
    <a:masterClrMapping/>
  </p:clrMapOvr>
  <p:transition xmlns:p14="http://schemas.microsoft.com/office/powerpoint/2010/main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76646"/>
      </p:ext>
    </p:extLst>
  </p:cSld>
  <p:clrMapOvr>
    <a:masterClrMapping/>
  </p:clrMapOvr>
  <p:transition xmlns:p14="http://schemas.microsoft.com/office/powerpoint/2010/main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29744"/>
      </p:ext>
    </p:extLst>
  </p:cSld>
  <p:clrMapOvr>
    <a:masterClrMapping/>
  </p:clrMapOvr>
  <p:transition xmlns:p14="http://schemas.microsoft.com/office/powerpoint/2010/main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43274"/>
      </p:ext>
    </p:extLst>
  </p:cSld>
  <p:clrMapOvr>
    <a:masterClrMapping/>
  </p:clrMapOvr>
  <p:transition xmlns:p14="http://schemas.microsoft.com/office/powerpoint/2010/main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1756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1892"/>
      </p:ext>
    </p:extLst>
  </p:cSld>
  <p:clrMapOvr>
    <a:masterClrMapping/>
  </p:clrMapOvr>
  <p:transition xmlns:p14="http://schemas.microsoft.com/office/powerpoint/2010/main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8409"/>
      </p:ext>
    </p:extLst>
  </p:cSld>
  <p:clrMapOvr>
    <a:masterClrMapping/>
  </p:clrMapOvr>
  <p:transition xmlns:p14="http://schemas.microsoft.com/office/powerpoint/2010/main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365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909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53178"/>
      </p:ext>
    </p:extLst>
  </p:cSld>
  <p:clrMapOvr>
    <a:masterClrMapping/>
  </p:clrMapOvr>
  <p:transition xmlns:p14="http://schemas.microsoft.com/office/powerpoint/2010/main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23648"/>
      </p:ext>
    </p:extLst>
  </p:cSld>
  <p:clrMapOvr>
    <a:masterClrMapping/>
  </p:clrMapOvr>
  <p:transition xmlns:p14="http://schemas.microsoft.com/office/powerpoint/2010/main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60116"/>
      </p:ext>
    </p:extLst>
  </p:cSld>
  <p:clrMapOvr>
    <a:masterClrMapping/>
  </p:clrMapOvr>
  <p:transition xmlns:p14="http://schemas.microsoft.com/office/powerpoint/2010/main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12335"/>
      </p:ext>
    </p:extLst>
  </p:cSld>
  <p:clrMapOvr>
    <a:masterClrMapping/>
  </p:clrMapOvr>
  <p:transition xmlns:p14="http://schemas.microsoft.com/office/powerpoint/2010/main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61168"/>
      </p:ext>
    </p:extLst>
  </p:cSld>
  <p:clrMapOvr>
    <a:masterClrMapping/>
  </p:clrMapOvr>
  <p:transition xmlns:p14="http://schemas.microsoft.com/office/powerpoint/2010/main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70789"/>
      </p:ext>
    </p:extLst>
  </p:cSld>
  <p:clrMapOvr>
    <a:masterClrMapping/>
  </p:clrMapOvr>
  <p:transition xmlns:p14="http://schemas.microsoft.com/office/powerpoint/2010/main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9209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55826"/>
      </p:ext>
    </p:extLst>
  </p:cSld>
  <p:clrMapOvr>
    <a:masterClrMapping/>
  </p:clrMapOvr>
  <p:transition xmlns:p14="http://schemas.microsoft.com/office/powerpoint/2010/main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98280"/>
      </p:ext>
    </p:extLst>
  </p:cSld>
  <p:clrMapOvr>
    <a:masterClrMapping/>
  </p:clrMapOvr>
  <p:transition xmlns:p14="http://schemas.microsoft.com/office/powerpoint/2010/main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87220"/>
      </p:ext>
    </p:extLst>
  </p:cSld>
  <p:clrMapOvr>
    <a:masterClrMapping/>
  </p:clrMapOvr>
  <p:transition xmlns:p14="http://schemas.microsoft.com/office/powerpoint/2010/main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936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587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20144"/>
      </p:ext>
    </p:extLst>
  </p:cSld>
  <p:clrMapOvr>
    <a:masterClrMapping/>
  </p:clrMapOvr>
  <p:transition xmlns:p14="http://schemas.microsoft.com/office/powerpoint/2010/main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9253"/>
      </p:ext>
    </p:extLst>
  </p:cSld>
  <p:clrMapOvr>
    <a:masterClrMapping/>
  </p:clrMapOvr>
  <p:transition xmlns:p14="http://schemas.microsoft.com/office/powerpoint/2010/main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65854"/>
      </p:ext>
    </p:extLst>
  </p:cSld>
  <p:clrMapOvr>
    <a:masterClrMapping/>
  </p:clrMapOvr>
  <p:transition xmlns:p14="http://schemas.microsoft.com/office/powerpoint/2010/main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55451"/>
      </p:ext>
    </p:extLst>
  </p:cSld>
  <p:clrMapOvr>
    <a:masterClrMapping/>
  </p:clrMapOvr>
  <p:transition xmlns:p14="http://schemas.microsoft.com/office/powerpoint/2010/main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93718"/>
      </p:ext>
    </p:extLst>
  </p:cSld>
  <p:clrMapOvr>
    <a:masterClrMapping/>
  </p:clrMapOvr>
  <p:transition xmlns:p14="http://schemas.microsoft.com/office/powerpoint/2010/main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59187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57697"/>
      </p:ext>
    </p:extLst>
  </p:cSld>
  <p:clrMapOvr>
    <a:masterClrMapping/>
  </p:clrMapOvr>
  <p:transition xmlns:p14="http://schemas.microsoft.com/office/powerpoint/2010/main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04265"/>
      </p:ext>
    </p:extLst>
  </p:cSld>
  <p:clrMapOvr>
    <a:masterClrMapping/>
  </p:clrMapOvr>
  <p:transition xmlns:p14="http://schemas.microsoft.com/office/powerpoint/2010/main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90087"/>
      </p:ext>
    </p:extLst>
  </p:cSld>
  <p:clrMapOvr>
    <a:masterClrMapping/>
  </p:clrMapOvr>
  <p:transition xmlns:p14="http://schemas.microsoft.com/office/powerpoint/2010/main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29173"/>
      </p:ext>
    </p:extLst>
  </p:cSld>
  <p:clrMapOvr>
    <a:masterClrMapping/>
  </p:clrMapOvr>
  <p:transition xmlns:p14="http://schemas.microsoft.com/office/powerpoint/2010/main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632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910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95660"/>
      </p:ext>
    </p:extLst>
  </p:cSld>
  <p:clrMapOvr>
    <a:masterClrMapping/>
  </p:clrMapOvr>
  <p:transition xmlns:p14="http://schemas.microsoft.com/office/powerpoint/2010/main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50262"/>
      </p:ext>
    </p:extLst>
  </p:cSld>
  <p:clrMapOvr>
    <a:masterClrMapping/>
  </p:clrMapOvr>
  <p:transition xmlns:p14="http://schemas.microsoft.com/office/powerpoint/2010/main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21857"/>
      </p:ext>
    </p:extLst>
  </p:cSld>
  <p:clrMapOvr>
    <a:masterClrMapping/>
  </p:clrMapOvr>
  <p:transition xmlns:p14="http://schemas.microsoft.com/office/powerpoint/2010/main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37384"/>
      </p:ext>
    </p:extLst>
  </p:cSld>
  <p:clrMapOvr>
    <a:masterClrMapping/>
  </p:clrMapOvr>
  <p:transition xmlns:p14="http://schemas.microsoft.com/office/powerpoint/2010/main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14630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1008"/>
      </p:ext>
    </p:extLst>
  </p:cSld>
  <p:clrMapOvr>
    <a:masterClrMapping/>
  </p:clrMapOvr>
  <p:transition xmlns:p14="http://schemas.microsoft.com/office/powerpoint/2010/main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01025"/>
      </p:ext>
    </p:extLst>
  </p:cSld>
  <p:clrMapOvr>
    <a:masterClrMapping/>
  </p:clrMapOvr>
  <p:transition xmlns:p14="http://schemas.microsoft.com/office/powerpoint/2010/main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75273"/>
      </p:ext>
    </p:extLst>
  </p:cSld>
  <p:clrMapOvr>
    <a:masterClrMapping/>
  </p:clrMapOvr>
  <p:transition xmlns:p14="http://schemas.microsoft.com/office/powerpoint/2010/main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40110"/>
      </p:ext>
    </p:extLst>
  </p:cSld>
  <p:clrMapOvr>
    <a:masterClrMapping/>
  </p:clrMapOvr>
  <p:transition xmlns:p14="http://schemas.microsoft.com/office/powerpoint/2010/main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55782"/>
      </p:ext>
    </p:extLst>
  </p:cSld>
  <p:clrMapOvr>
    <a:masterClrMapping/>
  </p:clrMapOvr>
  <p:transition xmlns:p14="http://schemas.microsoft.com/office/powerpoint/2010/main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5103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099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99118"/>
      </p:ext>
    </p:extLst>
  </p:cSld>
  <p:clrMapOvr>
    <a:masterClrMapping/>
  </p:clrMapOvr>
  <p:transition xmlns:p14="http://schemas.microsoft.com/office/powerpoint/2010/main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36889"/>
      </p:ext>
    </p:extLst>
  </p:cSld>
  <p:clrMapOvr>
    <a:masterClrMapping/>
  </p:clrMapOvr>
  <p:transition xmlns:p14="http://schemas.microsoft.com/office/powerpoint/2010/main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87098"/>
      </p:ext>
    </p:extLst>
  </p:cSld>
  <p:clrMapOvr>
    <a:masterClrMapping/>
  </p:clrMapOvr>
  <p:transition xmlns:p14="http://schemas.microsoft.com/office/powerpoint/2010/main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80136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667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407911"/>
      </p:ext>
    </p:extLst>
  </p:cSld>
  <p:clrMapOvr>
    <a:masterClrMapping/>
  </p:clrMapOvr>
  <p:transition xmlns:p14="http://schemas.microsoft.com/office/powerpoint/2010/main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18308"/>
      </p:ext>
    </p:extLst>
  </p:cSld>
  <p:clrMapOvr>
    <a:masterClrMapping/>
  </p:clrMapOvr>
  <p:transition xmlns:p14="http://schemas.microsoft.com/office/powerpoint/2010/main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54989"/>
      </p:ext>
    </p:extLst>
  </p:cSld>
  <p:clrMapOvr>
    <a:masterClrMapping/>
  </p:clrMapOvr>
  <p:transition xmlns:p14="http://schemas.microsoft.com/office/powerpoint/2010/main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5783"/>
      </p:ext>
    </p:extLst>
  </p:cSld>
  <p:clrMapOvr>
    <a:masterClrMapping/>
  </p:clrMapOvr>
  <p:transition xmlns:p14="http://schemas.microsoft.com/office/powerpoint/2010/main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40527"/>
      </p:ext>
    </p:extLst>
  </p:cSld>
  <p:clrMapOvr>
    <a:masterClrMapping/>
  </p:clrMapOvr>
  <p:transition xmlns:p14="http://schemas.microsoft.com/office/powerpoint/2010/main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650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356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724"/>
      </p:ext>
    </p:extLst>
  </p:cSld>
  <p:clrMapOvr>
    <a:masterClrMapping/>
  </p:clrMapOvr>
  <p:transition xmlns:p14="http://schemas.microsoft.com/office/powerpoint/2010/main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03535"/>
      </p:ext>
    </p:extLst>
  </p:cSld>
  <p:clrMapOvr>
    <a:masterClrMapping/>
  </p:clrMapOvr>
  <p:transition xmlns:p14="http://schemas.microsoft.com/office/powerpoint/2010/main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44712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61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99233"/>
      </p:ext>
    </p:extLst>
  </p:cSld>
  <p:clrMapOvr>
    <a:masterClrMapping/>
  </p:clrMapOvr>
  <p:transition xmlns:p14="http://schemas.microsoft.com/office/powerpoint/2010/main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75469"/>
      </p:ext>
    </p:extLst>
  </p:cSld>
  <p:clrMapOvr>
    <a:masterClrMapping/>
  </p:clrMapOvr>
  <p:transition xmlns:p14="http://schemas.microsoft.com/office/powerpoint/2010/main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09898"/>
      </p:ext>
    </p:extLst>
  </p:cSld>
  <p:clrMapOvr>
    <a:masterClrMapping/>
  </p:clrMapOvr>
  <p:transition xmlns:p14="http://schemas.microsoft.com/office/powerpoint/2010/main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90849"/>
      </p:ext>
    </p:extLst>
  </p:cSld>
  <p:clrMapOvr>
    <a:masterClrMapping/>
  </p:clrMapOvr>
  <p:transition xmlns:p14="http://schemas.microsoft.com/office/powerpoint/2010/main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82132"/>
      </p:ext>
    </p:extLst>
  </p:cSld>
  <p:clrMapOvr>
    <a:masterClrMapping/>
  </p:clrMapOvr>
  <p:transition xmlns:p14="http://schemas.microsoft.com/office/powerpoint/2010/main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50836"/>
      </p:ext>
    </p:extLst>
  </p:cSld>
  <p:clrMapOvr>
    <a:masterClrMapping/>
  </p:clrMapOvr>
  <p:transition xmlns:p14="http://schemas.microsoft.com/office/powerpoint/2010/main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662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707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00504"/>
      </p:ext>
    </p:extLst>
  </p:cSld>
  <p:clrMapOvr>
    <a:masterClrMapping/>
  </p:clrMapOvr>
  <p:transition xmlns:p14="http://schemas.microsoft.com/office/powerpoint/2010/main"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58278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63551"/>
      </p:ext>
    </p:extLst>
  </p:cSld>
  <p:clrMapOvr>
    <a:masterClrMapping/>
  </p:clrMapOvr>
  <p:transition xmlns:p14="http://schemas.microsoft.com/office/powerpoint/2010/main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00886"/>
      </p:ext>
    </p:extLst>
  </p:cSld>
  <p:clrMapOvr>
    <a:masterClrMapping/>
  </p:clrMapOvr>
  <p:transition xmlns:p14="http://schemas.microsoft.com/office/powerpoint/2010/main"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43870"/>
      </p:ext>
    </p:extLst>
  </p:cSld>
  <p:clrMapOvr>
    <a:masterClrMapping/>
  </p:clrMapOvr>
  <p:transition xmlns:p14="http://schemas.microsoft.com/office/powerpoint/2010/main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57325"/>
      </p:ext>
    </p:extLst>
  </p:cSld>
  <p:clrMapOvr>
    <a:masterClrMapping/>
  </p:clrMapOvr>
  <p:transition xmlns:p14="http://schemas.microsoft.com/office/powerpoint/2010/main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20217"/>
      </p:ext>
    </p:extLst>
  </p:cSld>
  <p:clrMapOvr>
    <a:masterClrMapping/>
  </p:clrMapOvr>
  <p:transition xmlns:p14="http://schemas.microsoft.com/office/powerpoint/2010/main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3749"/>
      </p:ext>
    </p:extLst>
  </p:cSld>
  <p:clrMapOvr>
    <a:masterClrMapping/>
  </p:clrMapOvr>
  <p:transition xmlns:p14="http://schemas.microsoft.com/office/powerpoint/2010/main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82314"/>
      </p:ext>
    </p:extLst>
  </p:cSld>
  <p:clrMapOvr>
    <a:masterClrMapping/>
  </p:clrMapOvr>
  <p:transition xmlns:p14="http://schemas.microsoft.com/office/powerpoint/2010/main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60394"/>
      </p:ext>
    </p:extLst>
  </p:cSld>
  <p:clrMapOvr>
    <a:masterClrMapping/>
  </p:clrMapOvr>
  <p:transition xmlns:p14="http://schemas.microsoft.com/office/powerpoint/2010/main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5C63-8B36-4754-851D-12FD2888AB6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9334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6F91-ED3E-4251-B1F7-EC5ADB84708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41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1BD6-2D5E-4D6A-B17F-9E7F4515CCE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8047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47107"/>
      </p:ext>
    </p:extLst>
  </p:cSld>
  <p:clrMapOvr>
    <a:masterClrMapping/>
  </p:clrMapOvr>
  <p:transition xmlns:p14="http://schemas.microsoft.com/office/powerpoint/2010/main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E9B8-FBD4-438C-AF5F-667305AF583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841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F148-F549-4073-AB5C-5834CD87994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0037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99E7-9DD3-4299-90F8-9846FCA6620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3570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59CB-3542-414D-8B44-2F5E0236A0F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2034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C53C-14FF-4D5E-A68F-15DFC7D6826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289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BC9E-D78A-433F-89BF-14D5DA7B7CE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063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8FE3-9AE0-49A2-976F-324A07A4403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956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1AD1F-69F0-4F09-9216-7848FA86943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4547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160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948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59159"/>
      </p:ext>
    </p:extLst>
  </p:cSld>
  <p:clrMapOvr>
    <a:masterClrMapping/>
  </p:clrMapOvr>
  <p:transition xmlns:p14="http://schemas.microsoft.com/office/powerpoint/2010/main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71406"/>
      </p:ext>
    </p:extLst>
  </p:cSld>
  <p:clrMapOvr>
    <a:masterClrMapping/>
  </p:clrMapOvr>
  <p:transition xmlns:p14="http://schemas.microsoft.com/office/powerpoint/2010/main"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71685"/>
      </p:ext>
    </p:extLst>
  </p:cSld>
  <p:clrMapOvr>
    <a:masterClrMapping/>
  </p:clrMapOvr>
  <p:transition xmlns:p14="http://schemas.microsoft.com/office/powerpoint/2010/main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80516"/>
      </p:ext>
    </p:extLst>
  </p:cSld>
  <p:clrMapOvr>
    <a:masterClrMapping/>
  </p:clrMapOvr>
  <p:transition xmlns:p14="http://schemas.microsoft.com/office/powerpoint/2010/main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04236"/>
      </p:ext>
    </p:extLst>
  </p:cSld>
  <p:clrMapOvr>
    <a:masterClrMapping/>
  </p:clrMapOvr>
  <p:transition xmlns:p14="http://schemas.microsoft.com/office/powerpoint/2010/main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24080"/>
      </p:ext>
    </p:extLst>
  </p:cSld>
  <p:clrMapOvr>
    <a:masterClrMapping/>
  </p:clrMapOvr>
  <p:transition xmlns:p14="http://schemas.microsoft.com/office/powerpoint/2010/main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86913"/>
      </p:ext>
    </p:extLst>
  </p:cSld>
  <p:clrMapOvr>
    <a:masterClrMapping/>
  </p:clrMapOvr>
  <p:transition xmlns:p14="http://schemas.microsoft.com/office/powerpoint/2010/main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91115"/>
      </p:ext>
    </p:extLst>
  </p:cSld>
  <p:clrMapOvr>
    <a:masterClrMapping/>
  </p:clrMapOvr>
  <p:transition xmlns:p14="http://schemas.microsoft.com/office/powerpoint/2010/main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28841"/>
      </p:ext>
    </p:extLst>
  </p:cSld>
  <p:clrMapOvr>
    <a:masterClrMapping/>
  </p:clrMapOvr>
  <p:transition xmlns:p14="http://schemas.microsoft.com/office/powerpoint/2010/main"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42499"/>
      </p:ext>
    </p:extLst>
  </p:cSld>
  <p:clrMapOvr>
    <a:masterClrMapping/>
  </p:clrMapOvr>
  <p:transition xmlns:p14="http://schemas.microsoft.com/office/powerpoint/2010/main"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567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35762"/>
      </p:ext>
    </p:extLst>
  </p:cSld>
  <p:clrMapOvr>
    <a:masterClrMapping/>
  </p:clrMapOvr>
  <p:transition xmlns:p14="http://schemas.microsoft.com/office/powerpoint/2010/main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046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6861"/>
      </p:ext>
    </p:extLst>
  </p:cSld>
  <p:clrMapOvr>
    <a:masterClrMapping/>
  </p:clrMapOvr>
  <p:transition xmlns:p14="http://schemas.microsoft.com/office/powerpoint/2010/main"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33918"/>
      </p:ext>
    </p:extLst>
  </p:cSld>
  <p:clrMapOvr>
    <a:masterClrMapping/>
  </p:clrMapOvr>
  <p:transition xmlns:p14="http://schemas.microsoft.com/office/powerpoint/2010/main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27283"/>
      </p:ext>
    </p:extLst>
  </p:cSld>
  <p:clrMapOvr>
    <a:masterClrMapping/>
  </p:clrMapOvr>
  <p:transition xmlns:p14="http://schemas.microsoft.com/office/powerpoint/2010/main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1476"/>
      </p:ext>
    </p:extLst>
  </p:cSld>
  <p:clrMapOvr>
    <a:masterClrMapping/>
  </p:clrMapOvr>
  <p:transition xmlns:p14="http://schemas.microsoft.com/office/powerpoint/2010/main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66364"/>
      </p:ext>
    </p:extLst>
  </p:cSld>
  <p:clrMapOvr>
    <a:masterClrMapping/>
  </p:clrMapOvr>
  <p:transition xmlns:p14="http://schemas.microsoft.com/office/powerpoint/2010/main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0877"/>
      </p:ext>
    </p:extLst>
  </p:cSld>
  <p:clrMapOvr>
    <a:masterClrMapping/>
  </p:clrMapOvr>
  <p:transition xmlns:p14="http://schemas.microsoft.com/office/powerpoint/2010/main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51029"/>
      </p:ext>
    </p:extLst>
  </p:cSld>
  <p:clrMapOvr>
    <a:masterClrMapping/>
  </p:clrMapOvr>
  <p:transition xmlns:p14="http://schemas.microsoft.com/office/powerpoint/2010/main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65088"/>
      </p:ext>
    </p:extLst>
  </p:cSld>
  <p:clrMapOvr>
    <a:masterClrMapping/>
  </p:clrMapOvr>
  <p:transition xmlns:p14="http://schemas.microsoft.com/office/powerpoint/2010/main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53776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93410"/>
      </p:ext>
    </p:extLst>
  </p:cSld>
  <p:clrMapOvr>
    <a:masterClrMapping/>
  </p:clrMapOvr>
  <p:transition xmlns:p14="http://schemas.microsoft.com/office/powerpoint/2010/main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586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216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08673"/>
      </p:ext>
    </p:extLst>
  </p:cSld>
  <p:clrMapOvr>
    <a:masterClrMapping/>
  </p:clrMapOvr>
  <p:transition xmlns:p14="http://schemas.microsoft.com/office/powerpoint/2010/main"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7199"/>
      </p:ext>
    </p:extLst>
  </p:cSld>
  <p:clrMapOvr>
    <a:masterClrMapping/>
  </p:clrMapOvr>
  <p:transition xmlns:p14="http://schemas.microsoft.com/office/powerpoint/2010/main"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7290"/>
      </p:ext>
    </p:extLst>
  </p:cSld>
  <p:clrMapOvr>
    <a:masterClrMapping/>
  </p:clrMapOvr>
  <p:transition xmlns:p14="http://schemas.microsoft.com/office/powerpoint/2010/main"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66399"/>
      </p:ext>
    </p:extLst>
  </p:cSld>
  <p:clrMapOvr>
    <a:masterClrMapping/>
  </p:clrMapOvr>
  <p:transition xmlns:p14="http://schemas.microsoft.com/office/powerpoint/2010/main"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193925"/>
      </p:ext>
    </p:extLst>
  </p:cSld>
  <p:clrMapOvr>
    <a:masterClrMapping/>
  </p:clrMapOvr>
  <p:transition xmlns:p14="http://schemas.microsoft.com/office/powerpoint/2010/main"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92130"/>
      </p:ext>
    </p:extLst>
  </p:cSld>
  <p:clrMapOvr>
    <a:masterClrMapping/>
  </p:clrMapOvr>
  <p:transition xmlns:p14="http://schemas.microsoft.com/office/powerpoint/2010/main"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47407"/>
      </p:ext>
    </p:extLst>
  </p:cSld>
  <p:clrMapOvr>
    <a:masterClrMapping/>
  </p:clrMapOvr>
  <p:transition xmlns:p14="http://schemas.microsoft.com/office/powerpoint/2010/main"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34818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28895"/>
      </p:ext>
    </p:extLst>
  </p:cSld>
  <p:clrMapOvr>
    <a:masterClrMapping/>
  </p:clrMapOvr>
  <p:transition xmlns:p14="http://schemas.microsoft.com/office/powerpoint/2010/main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19043"/>
      </p:ext>
    </p:extLst>
  </p:cSld>
  <p:clrMapOvr>
    <a:masterClrMapping/>
  </p:clrMapOvr>
  <p:transition xmlns:p14="http://schemas.microsoft.com/office/powerpoint/2010/main"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369" tIns="45685" rIns="91369" bIns="45685"/>
          <a:lstStyle/>
          <a:p>
            <a:pPr defTabSz="913696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369" tIns="45685" rIns="91369" bIns="45685"/>
          <a:lstStyle/>
          <a:p>
            <a:pPr defTabSz="913696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369" tIns="45685" rIns="91369" bIns="45685"/>
          <a:lstStyle/>
          <a:p>
            <a:pPr defTabSz="913696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69" tIns="45685" rIns="91369" bIns="4568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3696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468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076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46" indent="0">
              <a:buNone/>
              <a:defRPr sz="1800"/>
            </a:lvl2pPr>
            <a:lvl3pPr marL="913696" indent="0">
              <a:buNone/>
              <a:defRPr sz="1600"/>
            </a:lvl3pPr>
            <a:lvl4pPr marL="1370550" indent="0">
              <a:buNone/>
              <a:defRPr sz="1400"/>
            </a:lvl4pPr>
            <a:lvl5pPr marL="1827398" indent="0">
              <a:buNone/>
              <a:defRPr sz="1400"/>
            </a:lvl5pPr>
            <a:lvl6pPr marL="2284245" indent="0">
              <a:buNone/>
              <a:defRPr sz="1400"/>
            </a:lvl6pPr>
            <a:lvl7pPr marL="2741098" indent="0">
              <a:buNone/>
              <a:defRPr sz="1400"/>
            </a:lvl7pPr>
            <a:lvl8pPr marL="3197941" indent="0">
              <a:buNone/>
              <a:defRPr sz="1400"/>
            </a:lvl8pPr>
            <a:lvl9pPr marL="365479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97242"/>
      </p:ext>
    </p:extLst>
  </p:cSld>
  <p:clrMapOvr>
    <a:masterClrMapping/>
  </p:clrMapOvr>
  <p:transition xmlns:p14="http://schemas.microsoft.com/office/powerpoint/2010/main"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91397"/>
      </p:ext>
    </p:extLst>
  </p:cSld>
  <p:clrMapOvr>
    <a:masterClrMapping/>
  </p:clrMapOvr>
  <p:transition xmlns:p14="http://schemas.microsoft.com/office/powerpoint/2010/main"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6" indent="0">
              <a:buNone/>
              <a:defRPr sz="1800" b="1"/>
            </a:lvl3pPr>
            <a:lvl4pPr marL="1370550" indent="0">
              <a:buNone/>
              <a:defRPr sz="1600" b="1"/>
            </a:lvl4pPr>
            <a:lvl5pPr marL="1827398" indent="0">
              <a:buNone/>
              <a:defRPr sz="1600" b="1"/>
            </a:lvl5pPr>
            <a:lvl6pPr marL="2284245" indent="0">
              <a:buNone/>
              <a:defRPr sz="1600" b="1"/>
            </a:lvl6pPr>
            <a:lvl7pPr marL="2741098" indent="0">
              <a:buNone/>
              <a:defRPr sz="1600" b="1"/>
            </a:lvl7pPr>
            <a:lvl8pPr marL="3197941" indent="0">
              <a:buNone/>
              <a:defRPr sz="1600" b="1"/>
            </a:lvl8pPr>
            <a:lvl9pPr marL="36547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6" indent="0">
              <a:buNone/>
              <a:defRPr sz="1800" b="1"/>
            </a:lvl3pPr>
            <a:lvl4pPr marL="1370550" indent="0">
              <a:buNone/>
              <a:defRPr sz="1600" b="1"/>
            </a:lvl4pPr>
            <a:lvl5pPr marL="1827398" indent="0">
              <a:buNone/>
              <a:defRPr sz="1600" b="1"/>
            </a:lvl5pPr>
            <a:lvl6pPr marL="2284245" indent="0">
              <a:buNone/>
              <a:defRPr sz="1600" b="1"/>
            </a:lvl6pPr>
            <a:lvl7pPr marL="2741098" indent="0">
              <a:buNone/>
              <a:defRPr sz="1600" b="1"/>
            </a:lvl7pPr>
            <a:lvl8pPr marL="3197941" indent="0">
              <a:buNone/>
              <a:defRPr sz="1600" b="1"/>
            </a:lvl8pPr>
            <a:lvl9pPr marL="36547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1561"/>
      </p:ext>
    </p:extLst>
  </p:cSld>
  <p:clrMapOvr>
    <a:masterClrMapping/>
  </p:clrMapOvr>
  <p:transition xmlns:p14="http://schemas.microsoft.com/office/powerpoint/2010/main"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59371"/>
      </p:ext>
    </p:extLst>
  </p:cSld>
  <p:clrMapOvr>
    <a:masterClrMapping/>
  </p:clrMapOvr>
  <p:transition xmlns:p14="http://schemas.microsoft.com/office/powerpoint/2010/main"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69001"/>
      </p:ext>
    </p:extLst>
  </p:cSld>
  <p:clrMapOvr>
    <a:masterClrMapping/>
  </p:clrMapOvr>
  <p:transition xmlns:p14="http://schemas.microsoft.com/office/powerpoint/2010/main"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6" indent="0">
              <a:buNone/>
              <a:defRPr sz="1000"/>
            </a:lvl3pPr>
            <a:lvl4pPr marL="1370550" indent="0">
              <a:buNone/>
              <a:defRPr sz="900"/>
            </a:lvl4pPr>
            <a:lvl5pPr marL="1827398" indent="0">
              <a:buNone/>
              <a:defRPr sz="900"/>
            </a:lvl5pPr>
            <a:lvl6pPr marL="2284245" indent="0">
              <a:buNone/>
              <a:defRPr sz="900"/>
            </a:lvl6pPr>
            <a:lvl7pPr marL="2741098" indent="0">
              <a:buNone/>
              <a:defRPr sz="900"/>
            </a:lvl7pPr>
            <a:lvl8pPr marL="3197941" indent="0">
              <a:buNone/>
              <a:defRPr sz="900"/>
            </a:lvl8pPr>
            <a:lvl9pPr marL="36547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09199"/>
      </p:ext>
    </p:extLst>
  </p:cSld>
  <p:clrMapOvr>
    <a:masterClrMapping/>
  </p:clrMapOvr>
  <p:transition xmlns:p14="http://schemas.microsoft.com/office/powerpoint/2010/main"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46" indent="0">
              <a:buNone/>
              <a:defRPr sz="2800"/>
            </a:lvl2pPr>
            <a:lvl3pPr marL="913696" indent="0">
              <a:buNone/>
              <a:defRPr sz="2400"/>
            </a:lvl3pPr>
            <a:lvl4pPr marL="1370550" indent="0">
              <a:buNone/>
              <a:defRPr sz="2000"/>
            </a:lvl4pPr>
            <a:lvl5pPr marL="1827398" indent="0">
              <a:buNone/>
              <a:defRPr sz="2000"/>
            </a:lvl5pPr>
            <a:lvl6pPr marL="2284245" indent="0">
              <a:buNone/>
              <a:defRPr sz="2000"/>
            </a:lvl6pPr>
            <a:lvl7pPr marL="2741098" indent="0">
              <a:buNone/>
              <a:defRPr sz="2000"/>
            </a:lvl7pPr>
            <a:lvl8pPr marL="3197941" indent="0">
              <a:buNone/>
              <a:defRPr sz="2000"/>
            </a:lvl8pPr>
            <a:lvl9pPr marL="365479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6" indent="0">
              <a:buNone/>
              <a:defRPr sz="1000"/>
            </a:lvl3pPr>
            <a:lvl4pPr marL="1370550" indent="0">
              <a:buNone/>
              <a:defRPr sz="900"/>
            </a:lvl4pPr>
            <a:lvl5pPr marL="1827398" indent="0">
              <a:buNone/>
              <a:defRPr sz="900"/>
            </a:lvl5pPr>
            <a:lvl6pPr marL="2284245" indent="0">
              <a:buNone/>
              <a:defRPr sz="900"/>
            </a:lvl6pPr>
            <a:lvl7pPr marL="2741098" indent="0">
              <a:buNone/>
              <a:defRPr sz="900"/>
            </a:lvl7pPr>
            <a:lvl8pPr marL="3197941" indent="0">
              <a:buNone/>
              <a:defRPr sz="900"/>
            </a:lvl8pPr>
            <a:lvl9pPr marL="36547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49338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62991"/>
      </p:ext>
    </p:extLst>
  </p:cSld>
  <p:clrMapOvr>
    <a:masterClrMapping/>
  </p:clrMapOvr>
  <p:transition xmlns:p14="http://schemas.microsoft.com/office/powerpoint/2010/main"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69085"/>
      </p:ext>
    </p:extLst>
  </p:cSld>
  <p:clrMapOvr>
    <a:masterClrMapping/>
  </p:clrMapOvr>
  <p:transition xmlns:p14="http://schemas.microsoft.com/office/powerpoint/2010/main"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08239"/>
      </p:ext>
    </p:extLst>
  </p:cSld>
  <p:clrMapOvr>
    <a:masterClrMapping/>
  </p:clrMapOvr>
  <p:transition xmlns:p14="http://schemas.microsoft.com/office/powerpoint/2010/main"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B32FADCB-48B2-EA48-842F-00DFB3F26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5226"/>
      </p:ext>
    </p:extLst>
  </p:cSld>
  <p:clrMapOvr>
    <a:masterClrMapping/>
  </p:clrMapOvr>
  <p:transition xmlns:p14="http://schemas.microsoft.com/office/powerpoint/2010/main"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B7879-3FBA-B54E-968A-FC6666509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13143"/>
      </p:ext>
    </p:extLst>
  </p:cSld>
  <p:clrMapOvr>
    <a:masterClrMapping/>
  </p:clrMapOvr>
  <p:transition xmlns:p14="http://schemas.microsoft.com/office/powerpoint/2010/main"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EA502-C52A-234B-A385-176FDBE48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22293"/>
      </p:ext>
    </p:extLst>
  </p:cSld>
  <p:clrMapOvr>
    <a:masterClrMapping/>
  </p:clrMapOvr>
  <p:transition xmlns:p14="http://schemas.microsoft.com/office/powerpoint/2010/main"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75F4F-A033-0F4C-9EC5-6505BC2B7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30542"/>
      </p:ext>
    </p:extLst>
  </p:cSld>
  <p:clrMapOvr>
    <a:masterClrMapping/>
  </p:clrMapOvr>
  <p:transition xmlns:p14="http://schemas.microsoft.com/office/powerpoint/2010/main"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6FF62-1895-FF4A-A6F6-800069378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27738"/>
      </p:ext>
    </p:extLst>
  </p:cSld>
  <p:clrMapOvr>
    <a:masterClrMapping/>
  </p:clrMapOvr>
  <p:transition xmlns:p14="http://schemas.microsoft.com/office/powerpoint/2010/main"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AC695-E190-B34F-BEE3-61EF86E36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67203"/>
      </p:ext>
    </p:extLst>
  </p:cSld>
  <p:clrMapOvr>
    <a:masterClrMapping/>
  </p:clrMapOvr>
  <p:transition xmlns:p14="http://schemas.microsoft.com/office/powerpoint/2010/main"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5E6B8-289B-D940-8844-711DD1502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46969"/>
      </p:ext>
    </p:extLst>
  </p:cSld>
  <p:clrMapOvr>
    <a:masterClrMapping/>
  </p:clrMapOvr>
  <p:transition xmlns:p14="http://schemas.microsoft.com/office/powerpoint/2010/main"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31048-1417-DA43-8EBC-A96804AD6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94801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06283"/>
      </p:ext>
    </p:extLst>
  </p:cSld>
  <p:clrMapOvr>
    <a:masterClrMapping/>
  </p:clrMapOvr>
  <p:transition xmlns:p14="http://schemas.microsoft.com/office/powerpoint/2010/main"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9417F-2C14-6144-830B-E42ADEEC4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19143"/>
      </p:ext>
    </p:extLst>
  </p:cSld>
  <p:clrMapOvr>
    <a:masterClrMapping/>
  </p:clrMapOvr>
  <p:transition xmlns:p14="http://schemas.microsoft.com/office/powerpoint/2010/main"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171BC-6E8C-F74F-B79B-7105B67BD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93925"/>
      </p:ext>
    </p:extLst>
  </p:cSld>
  <p:clrMapOvr>
    <a:masterClrMapping/>
  </p:clrMapOvr>
  <p:transition xmlns:p14="http://schemas.microsoft.com/office/powerpoint/2010/main"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64C83-2A46-4D4A-84F8-78075880C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58992"/>
      </p:ext>
    </p:extLst>
  </p:cSld>
  <p:clrMapOvr>
    <a:masterClrMapping/>
  </p:clrMapOvr>
  <p:transition xmlns:p14="http://schemas.microsoft.com/office/powerpoint/2010/main"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AAAFD-47E5-3243-864F-EBDDB6307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22425"/>
      </p:ext>
    </p:extLst>
  </p:cSld>
  <p:clrMapOvr>
    <a:masterClrMapping/>
  </p:clrMapOvr>
  <p:transition xmlns:p14="http://schemas.microsoft.com/office/powerpoint/2010/main"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defTabSz="913696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8D8DB-F6DE-7C4E-AD24-F611E08CA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94517"/>
      </p:ext>
    </p:extLst>
  </p:cSld>
  <p:clrMapOvr>
    <a:masterClrMapping/>
  </p:clrMapOvr>
  <p:transition xmlns:p14="http://schemas.microsoft.com/office/powerpoint/2010/main"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53EC4547-E2B1-9B4F-845F-F274F3C62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81833"/>
      </p:ext>
    </p:extLst>
  </p:cSld>
  <p:clrMapOvr>
    <a:masterClrMapping/>
  </p:clrMapOvr>
  <p:transition xmlns:p14="http://schemas.microsoft.com/office/powerpoint/2010/main"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9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B4180-6920-9C42-9DA1-4829E0437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38829"/>
      </p:ext>
    </p:extLst>
  </p:cSld>
  <p:clrMapOvr>
    <a:masterClrMapping/>
  </p:clrMapOvr>
  <p:transition xmlns:p14="http://schemas.microsoft.com/office/powerpoint/2010/main"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30D3C-7D80-0940-9C38-883CA5675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63317"/>
      </p:ext>
    </p:extLst>
  </p:cSld>
  <p:clrMapOvr>
    <a:masterClrMapping/>
  </p:clrMapOvr>
  <p:transition xmlns:p14="http://schemas.microsoft.com/office/powerpoint/2010/main"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9F32B-3CEF-984C-BBF2-963F764B3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24323"/>
      </p:ext>
    </p:extLst>
  </p:cSld>
  <p:clrMapOvr>
    <a:masterClrMapping/>
  </p:clrMapOvr>
  <p:transition xmlns:p14="http://schemas.microsoft.com/office/powerpoint/2010/main"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34898-7376-D942-82A4-9987F9AC7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09349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27071"/>
      </p:ext>
    </p:extLst>
  </p:cSld>
  <p:clrMapOvr>
    <a:masterClrMapping/>
  </p:clrMapOvr>
  <p:transition xmlns:p14="http://schemas.microsoft.com/office/powerpoint/2010/main"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E4D29-6AD3-F447-89DA-A4F13DC75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48348"/>
      </p:ext>
    </p:extLst>
  </p:cSld>
  <p:clrMapOvr>
    <a:masterClrMapping/>
  </p:clrMapOvr>
  <p:transition xmlns:p14="http://schemas.microsoft.com/office/powerpoint/2010/main"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A4055-98B6-5F49-80DA-F6F7DEF7F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24623"/>
      </p:ext>
    </p:extLst>
  </p:cSld>
  <p:clrMapOvr>
    <a:masterClrMapping/>
  </p:clrMapOvr>
  <p:transition xmlns:p14="http://schemas.microsoft.com/office/powerpoint/2010/main"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9ECD9-3D5F-7F4F-998D-56B78CDEA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54326"/>
      </p:ext>
    </p:extLst>
  </p:cSld>
  <p:clrMapOvr>
    <a:masterClrMapping/>
  </p:clrMapOvr>
  <p:transition xmlns:p14="http://schemas.microsoft.com/office/powerpoint/2010/main"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65131-7DE5-1D4D-A3CF-3D0607171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59395"/>
      </p:ext>
    </p:extLst>
  </p:cSld>
  <p:clrMapOvr>
    <a:masterClrMapping/>
  </p:clrMapOvr>
  <p:transition xmlns:p14="http://schemas.microsoft.com/office/powerpoint/2010/main"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B6F9A-1324-4947-8B68-D47C27442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34928"/>
      </p:ext>
    </p:extLst>
  </p:cSld>
  <p:clrMapOvr>
    <a:masterClrMapping/>
  </p:clrMapOvr>
  <p:transition xmlns:p14="http://schemas.microsoft.com/office/powerpoint/2010/main"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49" y="152400"/>
            <a:ext cx="2152651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6" y="152400"/>
            <a:ext cx="6305551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D1EA7-F64C-644A-BE34-B5A402A87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51044"/>
      </p:ext>
    </p:extLst>
  </p:cSld>
  <p:clrMapOvr>
    <a:masterClrMapping/>
  </p:clrMapOvr>
  <p:transition xmlns:p14="http://schemas.microsoft.com/office/powerpoint/2010/main"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C4A1C-A8E8-3C42-88AB-792537E5F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89370"/>
      </p:ext>
    </p:extLst>
  </p:cSld>
  <p:clrMapOvr>
    <a:masterClrMapping/>
  </p:clrMapOvr>
  <p:transition xmlns:p14="http://schemas.microsoft.com/office/powerpoint/2010/main"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F129586-08AE-6F47-AC40-42971C091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490987"/>
      </p:ext>
    </p:extLst>
  </p:cSld>
  <p:clrMapOvr>
    <a:masterClrMapping/>
  </p:clrMapOvr>
  <p:transition xmlns:p14="http://schemas.microsoft.com/office/powerpoint/2010/main"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082EEEB-CAE1-9D42-80F3-08555E478F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98164"/>
      </p:ext>
    </p:extLst>
  </p:cSld>
  <p:clrMapOvr>
    <a:masterClrMapping/>
  </p:clrMapOvr>
  <p:transition xmlns:p14="http://schemas.microsoft.com/office/powerpoint/2010/main"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63EB114-84BD-D84E-A045-3368407B11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634263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429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776E826-88E8-9343-B8CE-14D360A83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283220"/>
      </p:ext>
    </p:extLst>
  </p:cSld>
  <p:clrMapOvr>
    <a:masterClrMapping/>
  </p:clrMapOvr>
  <p:transition xmlns:p14="http://schemas.microsoft.com/office/powerpoint/2010/main"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CC300DD-50E9-B241-B672-B3ED614A01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56474"/>
      </p:ext>
    </p:extLst>
  </p:cSld>
  <p:clrMapOvr>
    <a:masterClrMapping/>
  </p:clrMapOvr>
  <p:transition xmlns:p14="http://schemas.microsoft.com/office/powerpoint/2010/main"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92E28BF-E5C2-9440-84A9-1C5C4EC3BB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28343"/>
      </p:ext>
    </p:extLst>
  </p:cSld>
  <p:clrMapOvr>
    <a:masterClrMapping/>
  </p:clrMapOvr>
  <p:transition xmlns:p14="http://schemas.microsoft.com/office/powerpoint/2010/main"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AB4768A-0B31-1341-95B8-ACCC602AC1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469560"/>
      </p:ext>
    </p:extLst>
  </p:cSld>
  <p:clrMapOvr>
    <a:masterClrMapping/>
  </p:clrMapOvr>
  <p:transition xmlns:p14="http://schemas.microsoft.com/office/powerpoint/2010/main"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91C9E0C-1943-654E-A858-D0B1037B71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588257"/>
      </p:ext>
    </p:extLst>
  </p:cSld>
  <p:clrMapOvr>
    <a:masterClrMapping/>
  </p:clrMapOvr>
  <p:transition xmlns:p14="http://schemas.microsoft.com/office/powerpoint/2010/main"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4EAAF7E-5FC7-BF48-85B4-17B208F579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307458"/>
      </p:ext>
    </p:extLst>
  </p:cSld>
  <p:clrMapOvr>
    <a:masterClrMapping/>
  </p:clrMapOvr>
  <p:transition xmlns:p14="http://schemas.microsoft.com/office/powerpoint/2010/main"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1539E80-CD55-B742-8023-B2B43C669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024252"/>
      </p:ext>
    </p:extLst>
  </p:cSld>
  <p:clrMapOvr>
    <a:masterClrMapping/>
  </p:clrMapOvr>
  <p:transition xmlns:p14="http://schemas.microsoft.com/office/powerpoint/2010/main"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DE05FA7-E32E-224D-877F-442C3328AE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337972"/>
      </p:ext>
    </p:extLst>
  </p:cSld>
  <p:clrMapOvr>
    <a:masterClrMapping/>
  </p:clrMapOvr>
  <p:transition xmlns:p14="http://schemas.microsoft.com/office/powerpoint/2010/main"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265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197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616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28121"/>
      </p:ext>
    </p:extLst>
  </p:cSld>
  <p:clrMapOvr>
    <a:masterClrMapping/>
  </p:clrMapOvr>
  <p:transition xmlns:p14="http://schemas.microsoft.com/office/powerpoint/2010/main"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63492"/>
      </p:ext>
    </p:extLst>
  </p:cSld>
  <p:clrMapOvr>
    <a:masterClrMapping/>
  </p:clrMapOvr>
  <p:transition xmlns:p14="http://schemas.microsoft.com/office/powerpoint/2010/main"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94221"/>
      </p:ext>
    </p:extLst>
  </p:cSld>
  <p:clrMapOvr>
    <a:masterClrMapping/>
  </p:clrMapOvr>
  <p:transition xmlns:p14="http://schemas.microsoft.com/office/powerpoint/2010/main"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64091"/>
      </p:ext>
    </p:extLst>
  </p:cSld>
  <p:clrMapOvr>
    <a:masterClrMapping/>
  </p:clrMapOvr>
  <p:transition xmlns:p14="http://schemas.microsoft.com/office/powerpoint/2010/main"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37290"/>
      </p:ext>
    </p:extLst>
  </p:cSld>
  <p:clrMapOvr>
    <a:masterClrMapping/>
  </p:clrMapOvr>
  <p:transition xmlns:p14="http://schemas.microsoft.com/office/powerpoint/2010/main"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69574"/>
      </p:ext>
    </p:extLst>
  </p:cSld>
  <p:clrMapOvr>
    <a:masterClrMapping/>
  </p:clrMapOvr>
  <p:transition xmlns:p14="http://schemas.microsoft.com/office/powerpoint/2010/main"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0071"/>
      </p:ext>
    </p:extLst>
  </p:cSld>
  <p:clrMapOvr>
    <a:masterClrMapping/>
  </p:clrMapOvr>
  <p:transition xmlns:p14="http://schemas.microsoft.com/office/powerpoint/2010/main"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73029"/>
      </p:ext>
    </p:extLst>
  </p:cSld>
  <p:clrMapOvr>
    <a:masterClrMapping/>
  </p:clrMapOvr>
  <p:transition xmlns:p14="http://schemas.microsoft.com/office/powerpoint/2010/main"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37786"/>
      </p:ext>
    </p:extLst>
  </p:cSld>
  <p:clrMapOvr>
    <a:masterClrMapping/>
  </p:clrMapOvr>
  <p:transition xmlns:p14="http://schemas.microsoft.com/office/powerpoint/2010/main"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688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18393"/>
      </p:ext>
    </p:extLst>
  </p:cSld>
  <p:clrMapOvr>
    <a:masterClrMapping/>
  </p:clrMapOvr>
  <p:transition xmlns:p14="http://schemas.microsoft.com/office/powerpoint/2010/main"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978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7828"/>
      </p:ext>
    </p:extLst>
  </p:cSld>
  <p:clrMapOvr>
    <a:masterClrMapping/>
  </p:clrMapOvr>
  <p:transition xmlns:p14="http://schemas.microsoft.com/office/powerpoint/2010/main"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411"/>
      </p:ext>
    </p:extLst>
  </p:cSld>
  <p:clrMapOvr>
    <a:masterClrMapping/>
  </p:clrMapOvr>
  <p:transition xmlns:p14="http://schemas.microsoft.com/office/powerpoint/2010/main"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81783"/>
      </p:ext>
    </p:extLst>
  </p:cSld>
  <p:clrMapOvr>
    <a:masterClrMapping/>
  </p:clrMapOvr>
  <p:transition xmlns:p14="http://schemas.microsoft.com/office/powerpoint/2010/main"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15759"/>
      </p:ext>
    </p:extLst>
  </p:cSld>
  <p:clrMapOvr>
    <a:masterClrMapping/>
  </p:clrMapOvr>
  <p:transition xmlns:p14="http://schemas.microsoft.com/office/powerpoint/2010/main"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26430"/>
      </p:ext>
    </p:extLst>
  </p:cSld>
  <p:clrMapOvr>
    <a:masterClrMapping/>
  </p:clrMapOvr>
  <p:transition xmlns:p14="http://schemas.microsoft.com/office/powerpoint/2010/main"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23045"/>
      </p:ext>
    </p:extLst>
  </p:cSld>
  <p:clrMapOvr>
    <a:masterClrMapping/>
  </p:clrMapOvr>
  <p:transition xmlns:p14="http://schemas.microsoft.com/office/powerpoint/2010/main"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05005"/>
      </p:ext>
    </p:extLst>
  </p:cSld>
  <p:clrMapOvr>
    <a:masterClrMapping/>
  </p:clrMapOvr>
  <p:transition xmlns:p14="http://schemas.microsoft.com/office/powerpoint/2010/main"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17988"/>
      </p:ext>
    </p:extLst>
  </p:cSld>
  <p:clrMapOvr>
    <a:masterClrMapping/>
  </p:clrMapOvr>
  <p:transition xmlns:p14="http://schemas.microsoft.com/office/powerpoint/2010/main"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16483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56249"/>
      </p:ext>
    </p:extLst>
  </p:cSld>
  <p:clrMapOvr>
    <a:masterClrMapping/>
  </p:clrMapOvr>
  <p:transition xmlns:p14="http://schemas.microsoft.com/office/powerpoint/2010/main"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944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27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7537"/>
      </p:ext>
    </p:extLst>
  </p:cSld>
  <p:clrMapOvr>
    <a:masterClrMapping/>
  </p:clrMapOvr>
  <p:transition xmlns:p14="http://schemas.microsoft.com/office/powerpoint/2010/main"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162539"/>
      </p:ext>
    </p:extLst>
  </p:cSld>
  <p:clrMapOvr>
    <a:masterClrMapping/>
  </p:clrMapOvr>
  <p:transition xmlns:p14="http://schemas.microsoft.com/office/powerpoint/2010/main"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8808"/>
      </p:ext>
    </p:extLst>
  </p:cSld>
  <p:clrMapOvr>
    <a:masterClrMapping/>
  </p:clrMapOvr>
  <p:transition xmlns:p14="http://schemas.microsoft.com/office/powerpoint/2010/main"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980890"/>
      </p:ext>
    </p:extLst>
  </p:cSld>
  <p:clrMapOvr>
    <a:masterClrMapping/>
  </p:clrMapOvr>
  <p:transition xmlns:p14="http://schemas.microsoft.com/office/powerpoint/2010/main"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988946"/>
      </p:ext>
    </p:extLst>
  </p:cSld>
  <p:clrMapOvr>
    <a:masterClrMapping/>
  </p:clrMapOvr>
  <p:transition xmlns:p14="http://schemas.microsoft.com/office/powerpoint/2010/main"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47741"/>
      </p:ext>
    </p:extLst>
  </p:cSld>
  <p:clrMapOvr>
    <a:masterClrMapping/>
  </p:clrMapOvr>
  <p:transition xmlns:p14="http://schemas.microsoft.com/office/powerpoint/2010/main"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01208"/>
      </p:ext>
    </p:extLst>
  </p:cSld>
  <p:clrMapOvr>
    <a:masterClrMapping/>
  </p:clrMapOvr>
  <p:transition xmlns:p14="http://schemas.microsoft.com/office/powerpoint/2010/main"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27571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34606"/>
      </p:ext>
    </p:extLst>
  </p:cSld>
  <p:clrMapOvr>
    <a:masterClrMapping/>
  </p:clrMapOvr>
  <p:transition xmlns:p14="http://schemas.microsoft.com/office/powerpoint/2010/main"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88646"/>
      </p:ext>
    </p:extLst>
  </p:cSld>
  <p:clrMapOvr>
    <a:masterClrMapping/>
  </p:clrMapOvr>
  <p:transition xmlns:p14="http://schemas.microsoft.com/office/powerpoint/2010/main"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269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635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7019"/>
      </p:ext>
    </p:extLst>
  </p:cSld>
  <p:clrMapOvr>
    <a:masterClrMapping/>
  </p:clrMapOvr>
  <p:transition xmlns:p14="http://schemas.microsoft.com/office/powerpoint/2010/main"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19133"/>
      </p:ext>
    </p:extLst>
  </p:cSld>
  <p:clrMapOvr>
    <a:masterClrMapping/>
  </p:clrMapOvr>
  <p:transition xmlns:p14="http://schemas.microsoft.com/office/powerpoint/2010/main"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80724"/>
      </p:ext>
    </p:extLst>
  </p:cSld>
  <p:clrMapOvr>
    <a:masterClrMapping/>
  </p:clrMapOvr>
  <p:transition xmlns:p14="http://schemas.microsoft.com/office/powerpoint/2010/main"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304157"/>
      </p:ext>
    </p:extLst>
  </p:cSld>
  <p:clrMapOvr>
    <a:masterClrMapping/>
  </p:clrMapOvr>
  <p:transition xmlns:p14="http://schemas.microsoft.com/office/powerpoint/2010/main"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43055"/>
      </p:ext>
    </p:extLst>
  </p:cSld>
  <p:clrMapOvr>
    <a:masterClrMapping/>
  </p:clrMapOvr>
  <p:transition xmlns:p14="http://schemas.microsoft.com/office/powerpoint/2010/main"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08516"/>
      </p:ext>
    </p:extLst>
  </p:cSld>
  <p:clrMapOvr>
    <a:masterClrMapping/>
  </p:clrMapOvr>
  <p:transition xmlns:p14="http://schemas.microsoft.com/office/powerpoint/2010/main"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69287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83501"/>
      </p:ext>
    </p:extLst>
  </p:cSld>
  <p:clrMapOvr>
    <a:masterClrMapping/>
  </p:clrMapOvr>
  <p:transition xmlns:p14="http://schemas.microsoft.com/office/powerpoint/2010/main"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47674"/>
      </p:ext>
    </p:extLst>
  </p:cSld>
  <p:clrMapOvr>
    <a:masterClrMapping/>
  </p:clrMapOvr>
  <p:transition xmlns:p14="http://schemas.microsoft.com/office/powerpoint/2010/main"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093199"/>
      </p:ext>
    </p:extLst>
  </p:cSld>
  <p:clrMapOvr>
    <a:masterClrMapping/>
  </p:clrMapOvr>
  <p:transition xmlns:p14="http://schemas.microsoft.com/office/powerpoint/2010/main"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05D39-8A99-3244-8F9A-372BEEBCC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52734"/>
      </p:ext>
    </p:extLst>
  </p:cSld>
  <p:clrMapOvr>
    <a:masterClrMapping/>
  </p:clrMapOvr>
  <p:transition xmlns:p14="http://schemas.microsoft.com/office/powerpoint/2010/main"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7035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529F8-9DA9-694E-B83F-60BEDEBD4A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15042"/>
      </p:ext>
    </p:extLst>
  </p:cSld>
  <p:clrMapOvr>
    <a:masterClrMapping/>
  </p:clrMapOvr>
  <p:transition xmlns:p14="http://schemas.microsoft.com/office/powerpoint/2010/main"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41F8A-872E-3646-89B6-55BA95B3F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35299"/>
      </p:ext>
    </p:extLst>
  </p:cSld>
  <p:clrMapOvr>
    <a:masterClrMapping/>
  </p:clrMapOvr>
  <p:transition xmlns:p14="http://schemas.microsoft.com/office/powerpoint/2010/main"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E43D1-58FC-C14A-A9F0-BDD7AF0437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77301"/>
      </p:ext>
    </p:extLst>
  </p:cSld>
  <p:clrMapOvr>
    <a:masterClrMapping/>
  </p:clrMapOvr>
  <p:transition xmlns:p14="http://schemas.microsoft.com/office/powerpoint/2010/main"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46380-4E56-A244-BA59-54B74623B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92996"/>
      </p:ext>
    </p:extLst>
  </p:cSld>
  <p:clrMapOvr>
    <a:masterClrMapping/>
  </p:clrMapOvr>
  <p:transition xmlns:p14="http://schemas.microsoft.com/office/powerpoint/2010/main"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D5ED1-33F2-2645-AF95-92848C0557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77022"/>
      </p:ext>
    </p:extLst>
  </p:cSld>
  <p:clrMapOvr>
    <a:masterClrMapping/>
  </p:clrMapOvr>
  <p:transition xmlns:p14="http://schemas.microsoft.com/office/powerpoint/2010/main"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164A4-5DB4-2D45-ADFF-1E3FBB6A1F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34297"/>
      </p:ext>
    </p:extLst>
  </p:cSld>
  <p:clrMapOvr>
    <a:masterClrMapping/>
  </p:clrMapOvr>
  <p:transition xmlns:p14="http://schemas.microsoft.com/office/powerpoint/2010/main"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178E3-A4E9-8C44-9376-46FFDE548E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07563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33776"/>
      </p:ext>
    </p:extLst>
  </p:cSld>
  <p:clrMapOvr>
    <a:masterClrMapping/>
  </p:clrMapOvr>
  <p:transition xmlns:p14="http://schemas.microsoft.com/office/powerpoint/2010/main"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9267F-2B60-1142-AD94-1D907EA9F2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87792"/>
      </p:ext>
    </p:extLst>
  </p:cSld>
  <p:clrMapOvr>
    <a:masterClrMapping/>
  </p:clrMapOvr>
  <p:transition xmlns:p14="http://schemas.microsoft.com/office/powerpoint/2010/main"/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BE77B-E84C-FA4C-AF81-38E30AF71D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3478"/>
      </p:ext>
    </p:extLst>
  </p:cSld>
  <p:clrMapOvr>
    <a:masterClrMapping/>
  </p:clrMapOvr>
  <p:transition xmlns:p14="http://schemas.microsoft.com/office/powerpoint/2010/main"/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27964-A99D-DB4D-8E5A-4012C28607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40648"/>
      </p:ext>
    </p:extLst>
  </p:cSld>
  <p:clrMapOvr>
    <a:masterClrMapping/>
  </p:clrMapOvr>
  <p:transition xmlns:p14="http://schemas.microsoft.com/office/powerpoint/2010/main"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C4BB4-B804-0A46-91EB-1C5EA2C8E2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875859"/>
      </p:ext>
    </p:extLst>
  </p:cSld>
  <p:clrMapOvr>
    <a:masterClrMapping/>
  </p:clrMapOvr>
  <p:transition xmlns:p14="http://schemas.microsoft.com/office/powerpoint/2010/main"/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69019-BB41-6245-A1FF-2891AF1467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82570"/>
      </p:ext>
    </p:extLst>
  </p:cSld>
  <p:clrMapOvr>
    <a:masterClrMapping/>
  </p:clrMapOvr>
  <p:transition xmlns:p14="http://schemas.microsoft.com/office/powerpoint/2010/main"/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9D90B-F346-3C42-AD18-18315DB00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99044"/>
      </p:ext>
    </p:extLst>
  </p:cSld>
  <p:clrMapOvr>
    <a:masterClrMapping/>
  </p:clrMapOvr>
  <p:transition xmlns:p14="http://schemas.microsoft.com/office/powerpoint/2010/main"/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757EB-4A8B-1044-BBB4-CE4A4AF139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319953"/>
      </p:ext>
    </p:extLst>
  </p:cSld>
  <p:clrMapOvr>
    <a:masterClrMapping/>
  </p:clrMapOvr>
  <p:transition xmlns:p14="http://schemas.microsoft.com/office/powerpoint/2010/main"/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F90F7-73ED-7745-B383-3C29FF1DE0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196806"/>
      </p:ext>
    </p:extLst>
  </p:cSld>
  <p:clrMapOvr>
    <a:masterClrMapping/>
  </p:clrMapOvr>
  <p:transition xmlns:p14="http://schemas.microsoft.com/office/powerpoint/2010/main"/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CB94D-0191-4749-BCBF-0FEB50E6ED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98777"/>
      </p:ext>
    </p:extLst>
  </p:cSld>
  <p:clrMapOvr>
    <a:masterClrMapping/>
  </p:clrMapOvr>
  <p:transition xmlns:p14="http://schemas.microsoft.com/office/powerpoint/2010/main"/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36DF0-1835-D14D-9D16-04855C8F5B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10223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99048"/>
      </p:ext>
    </p:extLst>
  </p:cSld>
  <p:clrMapOvr>
    <a:masterClrMapping/>
  </p:clrMapOvr>
  <p:transition xmlns:p14="http://schemas.microsoft.com/office/powerpoint/2010/main"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1BA1E-770A-6D4D-A1FD-36213ED27A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50526"/>
      </p:ext>
    </p:extLst>
  </p:cSld>
  <p:clrMapOvr>
    <a:masterClrMapping/>
  </p:clrMapOvr>
  <p:transition xmlns:p14="http://schemas.microsoft.com/office/powerpoint/2010/main"/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1FD7C-1AE1-0545-9494-DFC5ABA6D8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30744"/>
      </p:ext>
    </p:extLst>
  </p:cSld>
  <p:clrMapOvr>
    <a:masterClrMapping/>
  </p:clrMapOvr>
  <p:transition xmlns:p14="http://schemas.microsoft.com/office/powerpoint/2010/main"/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92E9B-C169-A540-8BBA-E3CEA95B47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36022"/>
      </p:ext>
    </p:extLst>
  </p:cSld>
  <p:clrMapOvr>
    <a:masterClrMapping/>
  </p:clrMapOvr>
  <p:transition xmlns:p14="http://schemas.microsoft.com/office/powerpoint/2010/main"/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3C06E-1BA5-454B-AA9A-B7A05D87FB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66803"/>
      </p:ext>
    </p:extLst>
  </p:cSld>
  <p:clrMapOvr>
    <a:masterClrMapping/>
  </p:clrMapOvr>
  <p:transition xmlns:p14="http://schemas.microsoft.com/office/powerpoint/2010/main"/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6A9FA-F86C-8242-A499-74AAE05886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84447"/>
      </p:ext>
    </p:extLst>
  </p:cSld>
  <p:clrMapOvr>
    <a:masterClrMapping/>
  </p:clrMapOvr>
  <p:transition xmlns:p14="http://schemas.microsoft.com/office/powerpoint/2010/main"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668BF9C-93BB-B548-912F-BE2A1331A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009339"/>
      </p:ext>
    </p:extLst>
  </p:cSld>
  <p:clrMapOvr>
    <a:masterClrMapping/>
  </p:clrMapOvr>
  <p:transition xmlns:p14="http://schemas.microsoft.com/office/powerpoint/2010/main"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60F4C6C-A4AD-634C-B2AA-5823E8564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257355"/>
      </p:ext>
    </p:extLst>
  </p:cSld>
  <p:clrMapOvr>
    <a:masterClrMapping/>
  </p:clrMapOvr>
  <p:transition xmlns:p14="http://schemas.microsoft.com/office/powerpoint/2010/main"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E9D27D4-CF21-B743-868C-38D13B2F4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249059"/>
      </p:ext>
    </p:extLst>
  </p:cSld>
  <p:clrMapOvr>
    <a:masterClrMapping/>
  </p:clrMapOvr>
  <p:transition xmlns:p14="http://schemas.microsoft.com/office/powerpoint/2010/main"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8F35F6C-2FE9-E643-BA9E-744EBFA979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839088"/>
      </p:ext>
    </p:extLst>
  </p:cSld>
  <p:clrMapOvr>
    <a:masterClrMapping/>
  </p:clrMapOvr>
  <p:transition xmlns:p14="http://schemas.microsoft.com/office/powerpoint/2010/main"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36820D8-511C-334B-9255-32401B2237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622870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70323"/>
      </p:ext>
    </p:extLst>
  </p:cSld>
  <p:clrMapOvr>
    <a:masterClrMapping/>
  </p:clrMapOvr>
  <p:transition xmlns:p14="http://schemas.microsoft.com/office/powerpoint/2010/main"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42E3693-D302-D64D-8335-04DBBDCAC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616177"/>
      </p:ext>
    </p:extLst>
  </p:cSld>
  <p:clrMapOvr>
    <a:masterClrMapping/>
  </p:clrMapOvr>
  <p:transition xmlns:p14="http://schemas.microsoft.com/office/powerpoint/2010/main"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C3B91E-9495-5D4C-A473-89DD744F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255053"/>
      </p:ext>
    </p:extLst>
  </p:cSld>
  <p:clrMapOvr>
    <a:masterClrMapping/>
  </p:clrMapOvr>
  <p:transition xmlns:p14="http://schemas.microsoft.com/office/powerpoint/2010/main"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317DB17-6DD3-1D47-9DC7-29C718BD8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305242"/>
      </p:ext>
    </p:extLst>
  </p:cSld>
  <p:clrMapOvr>
    <a:masterClrMapping/>
  </p:clrMapOvr>
  <p:transition xmlns:p14="http://schemas.microsoft.com/office/powerpoint/2010/main"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8B564A7-2749-BD47-ACBB-5E9A7893C5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167407"/>
      </p:ext>
    </p:extLst>
  </p:cSld>
  <p:clrMapOvr>
    <a:masterClrMapping/>
  </p:clrMapOvr>
  <p:transition xmlns:p14="http://schemas.microsoft.com/office/powerpoint/2010/main"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3FA10DE-9244-444C-BB66-013E28A2DD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476091"/>
      </p:ext>
    </p:extLst>
  </p:cSld>
  <p:clrMapOvr>
    <a:masterClrMapping/>
  </p:clrMapOvr>
  <p:transition xmlns:p14="http://schemas.microsoft.com/office/powerpoint/2010/main"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E2563C0-B5B3-BE4C-AFD7-D5025596D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093677"/>
      </p:ext>
    </p:extLst>
  </p:cSld>
  <p:clrMapOvr>
    <a:masterClrMapping/>
  </p:clrMapOvr>
  <p:transition xmlns:p14="http://schemas.microsoft.com/office/powerpoint/2010/main"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AF0C4-D837-6C46-94E3-5BC8E6610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36505"/>
      </p:ext>
    </p:extLst>
  </p:cSld>
  <p:clrMapOvr>
    <a:masterClrMapping/>
  </p:clrMapOvr>
  <p:transition xmlns:p14="http://schemas.microsoft.com/office/powerpoint/2010/main"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7035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0BA29-F9EE-E949-A023-5C86A1DB6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46241"/>
      </p:ext>
    </p:extLst>
  </p:cSld>
  <p:clrMapOvr>
    <a:masterClrMapping/>
  </p:clrMapOvr>
  <p:transition xmlns:p14="http://schemas.microsoft.com/office/powerpoint/2010/main"/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C4AF8-F565-FA4E-8274-2B4BC4F93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15902"/>
      </p:ext>
    </p:extLst>
  </p:cSld>
  <p:clrMapOvr>
    <a:masterClrMapping/>
  </p:clrMapOvr>
  <p:transition xmlns:p14="http://schemas.microsoft.com/office/powerpoint/2010/main"/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BD23F-ECFE-0D4D-B2E6-436DBE557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58017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98509"/>
      </p:ext>
    </p:extLst>
  </p:cSld>
  <p:clrMapOvr>
    <a:masterClrMapping/>
  </p:clrMapOvr>
  <p:transition xmlns:p14="http://schemas.microsoft.com/office/powerpoint/2010/main"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B8958-2976-E04C-95F2-F7BA9969F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79795"/>
      </p:ext>
    </p:extLst>
  </p:cSld>
  <p:clrMapOvr>
    <a:masterClrMapping/>
  </p:clrMapOvr>
  <p:transition xmlns:p14="http://schemas.microsoft.com/office/powerpoint/2010/main"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DA203-5F4A-D242-BFFC-E67BEF3CF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64278"/>
      </p:ext>
    </p:extLst>
  </p:cSld>
  <p:clrMapOvr>
    <a:masterClrMapping/>
  </p:clrMapOvr>
  <p:transition xmlns:p14="http://schemas.microsoft.com/office/powerpoint/2010/main"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97C03-D1F7-7649-B25E-C69A9A058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2797"/>
      </p:ext>
    </p:extLst>
  </p:cSld>
  <p:clrMapOvr>
    <a:masterClrMapping/>
  </p:clrMapOvr>
  <p:transition xmlns:p14="http://schemas.microsoft.com/office/powerpoint/2010/main"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9D415-29BD-5044-BE0B-B5623DC50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63092"/>
      </p:ext>
    </p:extLst>
  </p:cSld>
  <p:clrMapOvr>
    <a:masterClrMapping/>
  </p:clrMapOvr>
  <p:transition xmlns:p14="http://schemas.microsoft.com/office/powerpoint/2010/main"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4EE9C-08F4-D945-A98A-16C395F1E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66578"/>
      </p:ext>
    </p:extLst>
  </p:cSld>
  <p:clrMapOvr>
    <a:masterClrMapping/>
  </p:clrMapOvr>
  <p:transition xmlns:p14="http://schemas.microsoft.com/office/powerpoint/2010/main"/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85E11-9A4B-6843-BC27-2F8F67338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64294"/>
      </p:ext>
    </p:extLst>
  </p:cSld>
  <p:clrMapOvr>
    <a:masterClrMapping/>
  </p:clrMapOvr>
  <p:transition xmlns:p14="http://schemas.microsoft.com/office/powerpoint/2010/main"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4EFA6-DAD4-8B47-9894-0243E5AC1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26204"/>
      </p:ext>
    </p:extLst>
  </p:cSld>
  <p:clrMapOvr>
    <a:masterClrMapping/>
  </p:clrMapOvr>
  <p:transition xmlns:p14="http://schemas.microsoft.com/office/powerpoint/2010/main"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A41EA-6AD8-A84E-A074-C1AD0F617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77334"/>
      </p:ext>
    </p:extLst>
  </p:cSld>
  <p:clrMapOvr>
    <a:masterClrMapping/>
  </p:clrMapOvr>
  <p:transition xmlns:p14="http://schemas.microsoft.com/office/powerpoint/2010/main"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F769A-21AF-414A-93C1-6CCCC861D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96815"/>
      </p:ext>
    </p:extLst>
  </p:cSld>
  <p:clrMapOvr>
    <a:masterClrMapping/>
  </p:clrMapOvr>
  <p:transition xmlns:p14="http://schemas.microsoft.com/office/powerpoint/2010/main"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BDD30-43F7-E347-81C9-5ABCA823D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36272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87723"/>
      </p:ext>
    </p:extLst>
  </p:cSld>
  <p:clrMapOvr>
    <a:masterClrMapping/>
  </p:clrMapOvr>
  <p:transition xmlns:p14="http://schemas.microsoft.com/office/powerpoint/2010/main"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DAD92-39C3-FC48-BB61-090AABD77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02296"/>
      </p:ext>
    </p:extLst>
  </p:cSld>
  <p:clrMapOvr>
    <a:masterClrMapping/>
  </p:clrMapOvr>
  <p:transition xmlns:p14="http://schemas.microsoft.com/office/powerpoint/2010/main"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5A976-F99D-A54B-B526-B3E0C403C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92550"/>
      </p:ext>
    </p:extLst>
  </p:cSld>
  <p:clrMapOvr>
    <a:masterClrMapping/>
  </p:clrMapOvr>
  <p:transition xmlns:p14="http://schemas.microsoft.com/office/powerpoint/2010/main"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32F35-3FFB-6045-A749-9F10694F9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29130"/>
      </p:ext>
    </p:extLst>
  </p:cSld>
  <p:clrMapOvr>
    <a:masterClrMapping/>
  </p:clrMapOvr>
  <p:transition xmlns:p14="http://schemas.microsoft.com/office/powerpoint/2010/main"/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07EBC-6480-9A4A-85D2-A7E2CCF9B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48270"/>
      </p:ext>
    </p:extLst>
  </p:cSld>
  <p:clrMapOvr>
    <a:masterClrMapping/>
  </p:clrMapOvr>
  <p:transition xmlns:p14="http://schemas.microsoft.com/office/powerpoint/2010/main"/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442D9-2A93-3048-AD6E-812CC59C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34085"/>
      </p:ext>
    </p:extLst>
  </p:cSld>
  <p:clrMapOvr>
    <a:masterClrMapping/>
  </p:clrMapOvr>
  <p:transition xmlns:p14="http://schemas.microsoft.com/office/powerpoint/2010/main"/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29692-427A-D044-9850-338DF4B6D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3997"/>
      </p:ext>
    </p:extLst>
  </p:cSld>
  <p:clrMapOvr>
    <a:masterClrMapping/>
  </p:clrMapOvr>
  <p:transition xmlns:p14="http://schemas.microsoft.com/office/powerpoint/2010/main"/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02519-7011-7742-869E-263EBCE94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88386"/>
      </p:ext>
    </p:extLst>
  </p:cSld>
  <p:clrMapOvr>
    <a:masterClrMapping/>
  </p:clrMapOvr>
  <p:transition xmlns:p14="http://schemas.microsoft.com/office/powerpoint/2010/main"/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9E09C-CCCB-F34D-8B3D-3514A7054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84862"/>
      </p:ext>
    </p:extLst>
  </p:cSld>
  <p:clrMapOvr>
    <a:masterClrMapping/>
  </p:clrMapOvr>
  <p:transition xmlns:p14="http://schemas.microsoft.com/office/powerpoint/2010/main"/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392D6-2602-0A4F-9B74-B323EC70C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72528"/>
      </p:ext>
    </p:extLst>
  </p:cSld>
  <p:clrMapOvr>
    <a:masterClrMapping/>
  </p:clrMapOvr>
  <p:transition xmlns:p14="http://schemas.microsoft.com/office/powerpoint/2010/main"/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2C9BE-E5F4-4C4D-A2E6-8C0248ACC5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80503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703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26340-CDE4-4E4A-9420-2A87E5020C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5100"/>
      </p:ext>
    </p:extLst>
  </p:cSld>
  <p:clrMapOvr>
    <a:masterClrMapping/>
  </p:clrMapOvr>
  <p:transition xmlns:p14="http://schemas.microsoft.com/office/powerpoint/2010/main"/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F67AA-AE81-C945-8601-06951EFA2B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09278"/>
      </p:ext>
    </p:extLst>
  </p:cSld>
  <p:clrMapOvr>
    <a:masterClrMapping/>
  </p:clrMapOvr>
  <p:transition xmlns:p14="http://schemas.microsoft.com/office/powerpoint/2010/main"/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18F6D-66A9-7548-8FEA-3AAEA8ABAE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90316"/>
      </p:ext>
    </p:extLst>
  </p:cSld>
  <p:clrMapOvr>
    <a:masterClrMapping/>
  </p:clrMapOvr>
  <p:transition xmlns:p14="http://schemas.microsoft.com/office/powerpoint/2010/main"/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DABC3-D591-1741-A3C4-2DCAC7BE96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63445"/>
      </p:ext>
    </p:extLst>
  </p:cSld>
  <p:clrMapOvr>
    <a:masterClrMapping/>
  </p:clrMapOvr>
  <p:transition xmlns:p14="http://schemas.microsoft.com/office/powerpoint/2010/main"/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C5D0-DE20-F44C-9199-26925A0CD7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30493"/>
      </p:ext>
    </p:extLst>
  </p:cSld>
  <p:clrMapOvr>
    <a:masterClrMapping/>
  </p:clrMapOvr>
  <p:transition xmlns:p14="http://schemas.microsoft.com/office/powerpoint/2010/main"/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E95E8-6B2D-E046-9715-7EB4F7541B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4352"/>
      </p:ext>
    </p:extLst>
  </p:cSld>
  <p:clrMapOvr>
    <a:masterClrMapping/>
  </p:clrMapOvr>
  <p:transition xmlns:p14="http://schemas.microsoft.com/office/powerpoint/2010/main"/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78BC5-7996-F840-84FA-40F1399D13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55533"/>
      </p:ext>
    </p:extLst>
  </p:cSld>
  <p:clrMapOvr>
    <a:masterClrMapping/>
  </p:clrMapOvr>
  <p:transition xmlns:p14="http://schemas.microsoft.com/office/powerpoint/2010/main"/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8E289-7A6A-0649-AE32-846A55D9B9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24946"/>
      </p:ext>
    </p:extLst>
  </p:cSld>
  <p:clrMapOvr>
    <a:masterClrMapping/>
  </p:clrMapOvr>
  <p:transition xmlns:p14="http://schemas.microsoft.com/office/powerpoint/2010/main"/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55882-CF79-A248-88C2-2F45B3B28F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87409"/>
      </p:ext>
    </p:extLst>
  </p:cSld>
  <p:clrMapOvr>
    <a:masterClrMapping/>
  </p:clrMapOvr>
  <p:transition xmlns:p14="http://schemas.microsoft.com/office/powerpoint/2010/main"/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E53D0-0C84-884F-9305-71FBD63281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29969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112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E8666-F172-8746-A4D3-B4623EB79F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9164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4597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9481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71721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58049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7181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92595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163671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61300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01423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599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69925" indent="-325438">
              <a:buFont typeface="Wingdings" charset="2"/>
              <a:buChar char="q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8842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753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9415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69514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052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08844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753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787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343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039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&amp;w.png"/>
          <p:cNvPicPr>
            <a:picLocks noChangeAspect="1"/>
          </p:cNvPicPr>
          <p:nvPr userDrawn="1"/>
        </p:nvPicPr>
        <p:blipFill>
          <a:blip r:embed="rId2"/>
          <a:srcRect t="-3067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494" y="469200"/>
            <a:ext cx="7772400" cy="1308232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494" y="1941516"/>
            <a:ext cx="500910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5967630"/>
            <a:ext cx="9144001" cy="890370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8" descr="ecelogorb.psd"/>
          <p:cNvPicPr>
            <a:picLocks noChangeAspect="1"/>
          </p:cNvPicPr>
          <p:nvPr userDrawn="1"/>
        </p:nvPicPr>
        <p:blipFill>
          <a:blip r:embed="rId3">
            <a:lum bright="-8000"/>
          </a:blip>
          <a:stretch>
            <a:fillRect/>
          </a:stretch>
        </p:blipFill>
        <p:spPr>
          <a:xfrm>
            <a:off x="252528" y="6080245"/>
            <a:ext cx="3275179" cy="655036"/>
          </a:xfrm>
          <a:prstGeom prst="rect">
            <a:avLst/>
          </a:prstGeom>
          <a:effectLst/>
        </p:spPr>
      </p:pic>
      <p:pic>
        <p:nvPicPr>
          <p:cNvPr id="10" name="Picture 9" descr="CMU_logo_horiz_black.ep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08519" y="6259200"/>
            <a:ext cx="3895838" cy="35441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28590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4327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500"/>
            <a:ext cx="8229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858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48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421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0214"/>
            <a:ext cx="4040188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70214"/>
            <a:ext cx="4041775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649788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829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8135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5879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7290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1611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48755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1611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97331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451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3755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2357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8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3316288" y="1070426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6288" y="518522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7201" y="1070426"/>
            <a:ext cx="2859088" cy="4919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6408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84071" y="145143"/>
            <a:ext cx="5959929" cy="771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354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5679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543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7276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93663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06433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643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86507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91134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2.xml"/><Relationship Id="rId12" Type="http://schemas.openxmlformats.org/officeDocument/2006/relationships/theme" Target="../theme/theme1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1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3.xml"/><Relationship Id="rId12" Type="http://schemas.openxmlformats.org/officeDocument/2006/relationships/theme" Target="../theme/theme1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4.xml"/><Relationship Id="rId12" Type="http://schemas.openxmlformats.org/officeDocument/2006/relationships/theme" Target="../theme/theme1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0.xml"/><Relationship Id="rId8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5.xml"/><Relationship Id="rId12" Type="http://schemas.openxmlformats.org/officeDocument/2006/relationships/theme" Target="../theme/theme1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1.xml"/><Relationship Id="rId8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6.xml"/><Relationship Id="rId12" Type="http://schemas.openxmlformats.org/officeDocument/2006/relationships/theme" Target="../theme/theme1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7.xml"/><Relationship Id="rId12" Type="http://schemas.openxmlformats.org/officeDocument/2006/relationships/theme" Target="../theme/theme1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3.xml"/><Relationship Id="rId8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6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8.xml"/><Relationship Id="rId12" Type="http://schemas.openxmlformats.org/officeDocument/2006/relationships/theme" Target="../theme/theme1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4.xml"/><Relationship Id="rId8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67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9.xml"/><Relationship Id="rId12" Type="http://schemas.openxmlformats.org/officeDocument/2006/relationships/theme" Target="../theme/theme1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5.xml"/><Relationship Id="rId8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78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0.xml"/><Relationship Id="rId12" Type="http://schemas.openxmlformats.org/officeDocument/2006/relationships/theme" Target="../theme/theme1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6.xml"/><Relationship Id="rId8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9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1.xml"/><Relationship Id="rId12" Type="http://schemas.openxmlformats.org/officeDocument/2006/relationships/theme" Target="../theme/theme1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197.xml"/><Relationship Id="rId8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2.xml"/><Relationship Id="rId12" Type="http://schemas.openxmlformats.org/officeDocument/2006/relationships/theme" Target="../theme/theme2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08.xml"/><Relationship Id="rId8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1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3.xml"/><Relationship Id="rId12" Type="http://schemas.openxmlformats.org/officeDocument/2006/relationships/theme" Target="../theme/theme2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14.xml"/><Relationship Id="rId3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19.xml"/><Relationship Id="rId8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2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4.xml"/><Relationship Id="rId12" Type="http://schemas.openxmlformats.org/officeDocument/2006/relationships/theme" Target="../theme/theme2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230.xml"/><Relationship Id="rId8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3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5.xml"/><Relationship Id="rId12" Type="http://schemas.openxmlformats.org/officeDocument/2006/relationships/theme" Target="../theme/theme2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0.xml"/><Relationship Id="rId7" Type="http://schemas.openxmlformats.org/officeDocument/2006/relationships/slideLayout" Target="../slideLayouts/slideLayout241.xml"/><Relationship Id="rId8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44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6.xml"/><Relationship Id="rId12" Type="http://schemas.openxmlformats.org/officeDocument/2006/relationships/theme" Target="../theme/theme2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2.xml"/><Relationship Id="rId8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4.xml"/><Relationship Id="rId10" Type="http://schemas.openxmlformats.org/officeDocument/2006/relationships/slideLayout" Target="../slideLayouts/slideLayout255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7.xml"/><Relationship Id="rId12" Type="http://schemas.openxmlformats.org/officeDocument/2006/relationships/theme" Target="../theme/theme2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57.xml"/><Relationship Id="rId2" Type="http://schemas.openxmlformats.org/officeDocument/2006/relationships/slideLayout" Target="../slideLayouts/slideLayout258.xml"/><Relationship Id="rId3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61.xml"/><Relationship Id="rId6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3.xml"/><Relationship Id="rId8" Type="http://schemas.openxmlformats.org/officeDocument/2006/relationships/slideLayout" Target="../slideLayouts/slideLayout264.xml"/><Relationship Id="rId9" Type="http://schemas.openxmlformats.org/officeDocument/2006/relationships/slideLayout" Target="../slideLayouts/slideLayout265.xml"/><Relationship Id="rId10" Type="http://schemas.openxmlformats.org/officeDocument/2006/relationships/slideLayout" Target="../slideLayouts/slideLayout266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8.xml"/><Relationship Id="rId12" Type="http://schemas.openxmlformats.org/officeDocument/2006/relationships/theme" Target="../theme/theme2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68.xml"/><Relationship Id="rId2" Type="http://schemas.openxmlformats.org/officeDocument/2006/relationships/slideLayout" Target="../slideLayouts/slideLayout269.xml"/><Relationship Id="rId3" Type="http://schemas.openxmlformats.org/officeDocument/2006/relationships/slideLayout" Target="../slideLayouts/slideLayout270.xml"/><Relationship Id="rId4" Type="http://schemas.openxmlformats.org/officeDocument/2006/relationships/slideLayout" Target="../slideLayouts/slideLayout271.xml"/><Relationship Id="rId5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74.xml"/><Relationship Id="rId8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77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9.xml"/><Relationship Id="rId12" Type="http://schemas.openxmlformats.org/officeDocument/2006/relationships/theme" Target="../theme/theme2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79.xml"/><Relationship Id="rId2" Type="http://schemas.openxmlformats.org/officeDocument/2006/relationships/slideLayout" Target="../slideLayouts/slideLayout280.xml"/><Relationship Id="rId3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83.xml"/><Relationship Id="rId6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5.xml"/><Relationship Id="rId8" Type="http://schemas.openxmlformats.org/officeDocument/2006/relationships/slideLayout" Target="../slideLayouts/slideLayout286.xml"/><Relationship Id="rId9" Type="http://schemas.openxmlformats.org/officeDocument/2006/relationships/slideLayout" Target="../slideLayouts/slideLayout287.xml"/><Relationship Id="rId10" Type="http://schemas.openxmlformats.org/officeDocument/2006/relationships/slideLayout" Target="../slideLayouts/slideLayout288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0.xml"/><Relationship Id="rId12" Type="http://schemas.openxmlformats.org/officeDocument/2006/relationships/theme" Target="../theme/theme28.xml"/><Relationship Id="rId1" Type="http://schemas.openxmlformats.org/officeDocument/2006/relationships/slideLayout" Target="../slideLayouts/slideLayout290.xml"/><Relationship Id="rId2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92.xml"/><Relationship Id="rId4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94.xml"/><Relationship Id="rId6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97.xml"/><Relationship Id="rId9" Type="http://schemas.openxmlformats.org/officeDocument/2006/relationships/slideLayout" Target="../slideLayouts/slideLayout298.xml"/><Relationship Id="rId10" Type="http://schemas.openxmlformats.org/officeDocument/2006/relationships/slideLayout" Target="../slideLayouts/slideLayout299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1.xml"/><Relationship Id="rId12" Type="http://schemas.openxmlformats.org/officeDocument/2006/relationships/theme" Target="../theme/theme29.xml"/><Relationship Id="rId1" Type="http://schemas.openxmlformats.org/officeDocument/2006/relationships/slideLayout" Target="../slideLayouts/slideLayout301.xml"/><Relationship Id="rId2" Type="http://schemas.openxmlformats.org/officeDocument/2006/relationships/slideLayout" Target="../slideLayouts/slideLayout302.xml"/><Relationship Id="rId3" Type="http://schemas.openxmlformats.org/officeDocument/2006/relationships/slideLayout" Target="../slideLayouts/slideLayout303.xml"/><Relationship Id="rId4" Type="http://schemas.openxmlformats.org/officeDocument/2006/relationships/slideLayout" Target="../slideLayouts/slideLayout304.xml"/><Relationship Id="rId5" Type="http://schemas.openxmlformats.org/officeDocument/2006/relationships/slideLayout" Target="../slideLayouts/slideLayout305.xml"/><Relationship Id="rId6" Type="http://schemas.openxmlformats.org/officeDocument/2006/relationships/slideLayout" Target="../slideLayouts/slideLayout306.xml"/><Relationship Id="rId7" Type="http://schemas.openxmlformats.org/officeDocument/2006/relationships/slideLayout" Target="../slideLayouts/slideLayout307.xml"/><Relationship Id="rId8" Type="http://schemas.openxmlformats.org/officeDocument/2006/relationships/slideLayout" Target="../slideLayouts/slideLayout308.xml"/><Relationship Id="rId9" Type="http://schemas.openxmlformats.org/officeDocument/2006/relationships/slideLayout" Target="../slideLayouts/slideLayout309.xml"/><Relationship Id="rId10" Type="http://schemas.openxmlformats.org/officeDocument/2006/relationships/slideLayout" Target="../slideLayouts/slideLayout310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2.xml"/><Relationship Id="rId12" Type="http://schemas.openxmlformats.org/officeDocument/2006/relationships/theme" Target="../theme/theme3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13.xml"/><Relationship Id="rId3" Type="http://schemas.openxmlformats.org/officeDocument/2006/relationships/slideLayout" Target="../slideLayouts/slideLayout314.xml"/><Relationship Id="rId4" Type="http://schemas.openxmlformats.org/officeDocument/2006/relationships/slideLayout" Target="../slideLayouts/slideLayout315.xml"/><Relationship Id="rId5" Type="http://schemas.openxmlformats.org/officeDocument/2006/relationships/slideLayout" Target="../slideLayouts/slideLayout316.xml"/><Relationship Id="rId6" Type="http://schemas.openxmlformats.org/officeDocument/2006/relationships/slideLayout" Target="../slideLayouts/slideLayout317.xml"/><Relationship Id="rId7" Type="http://schemas.openxmlformats.org/officeDocument/2006/relationships/slideLayout" Target="../slideLayouts/slideLayout318.xml"/><Relationship Id="rId8" Type="http://schemas.openxmlformats.org/officeDocument/2006/relationships/slideLayout" Target="../slideLayouts/slideLayout319.xml"/><Relationship Id="rId9" Type="http://schemas.openxmlformats.org/officeDocument/2006/relationships/slideLayout" Target="../slideLayouts/slideLayout320.xml"/><Relationship Id="rId10" Type="http://schemas.openxmlformats.org/officeDocument/2006/relationships/slideLayout" Target="../slideLayouts/slideLayout321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3.xml"/><Relationship Id="rId12" Type="http://schemas.openxmlformats.org/officeDocument/2006/relationships/theme" Target="../theme/theme31.xml"/><Relationship Id="rId1" Type="http://schemas.openxmlformats.org/officeDocument/2006/relationships/slideLayout" Target="../slideLayouts/slideLayout323.xml"/><Relationship Id="rId2" Type="http://schemas.openxmlformats.org/officeDocument/2006/relationships/slideLayout" Target="../slideLayouts/slideLayout324.xml"/><Relationship Id="rId3" Type="http://schemas.openxmlformats.org/officeDocument/2006/relationships/slideLayout" Target="../slideLayouts/slideLayout325.xml"/><Relationship Id="rId4" Type="http://schemas.openxmlformats.org/officeDocument/2006/relationships/slideLayout" Target="../slideLayouts/slideLayout326.xml"/><Relationship Id="rId5" Type="http://schemas.openxmlformats.org/officeDocument/2006/relationships/slideLayout" Target="../slideLayouts/slideLayout327.xml"/><Relationship Id="rId6" Type="http://schemas.openxmlformats.org/officeDocument/2006/relationships/slideLayout" Target="../slideLayouts/slideLayout328.xml"/><Relationship Id="rId7" Type="http://schemas.openxmlformats.org/officeDocument/2006/relationships/slideLayout" Target="../slideLayouts/slideLayout329.xml"/><Relationship Id="rId8" Type="http://schemas.openxmlformats.org/officeDocument/2006/relationships/slideLayout" Target="../slideLayouts/slideLayout330.xml"/><Relationship Id="rId9" Type="http://schemas.openxmlformats.org/officeDocument/2006/relationships/slideLayout" Target="../slideLayouts/slideLayout331.xml"/><Relationship Id="rId10" Type="http://schemas.openxmlformats.org/officeDocument/2006/relationships/slideLayout" Target="../slideLayouts/slideLayout332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4.xml"/><Relationship Id="rId12" Type="http://schemas.openxmlformats.org/officeDocument/2006/relationships/theme" Target="../theme/theme3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34.xml"/><Relationship Id="rId2" Type="http://schemas.openxmlformats.org/officeDocument/2006/relationships/slideLayout" Target="../slideLayouts/slideLayout335.xml"/><Relationship Id="rId3" Type="http://schemas.openxmlformats.org/officeDocument/2006/relationships/slideLayout" Target="../slideLayouts/slideLayout336.xml"/><Relationship Id="rId4" Type="http://schemas.openxmlformats.org/officeDocument/2006/relationships/slideLayout" Target="../slideLayouts/slideLayout337.xml"/><Relationship Id="rId5" Type="http://schemas.openxmlformats.org/officeDocument/2006/relationships/slideLayout" Target="../slideLayouts/slideLayout338.xml"/><Relationship Id="rId6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0.xml"/><Relationship Id="rId8" Type="http://schemas.openxmlformats.org/officeDocument/2006/relationships/slideLayout" Target="../slideLayouts/slideLayout341.xml"/><Relationship Id="rId9" Type="http://schemas.openxmlformats.org/officeDocument/2006/relationships/slideLayout" Target="../slideLayouts/slideLayout342.xml"/><Relationship Id="rId10" Type="http://schemas.openxmlformats.org/officeDocument/2006/relationships/slideLayout" Target="../slideLayouts/slideLayout343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5.xml"/><Relationship Id="rId12" Type="http://schemas.openxmlformats.org/officeDocument/2006/relationships/theme" Target="../theme/theme3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45.xml"/><Relationship Id="rId2" Type="http://schemas.openxmlformats.org/officeDocument/2006/relationships/slideLayout" Target="../slideLayouts/slideLayout346.xml"/><Relationship Id="rId3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0.xml"/><Relationship Id="rId7" Type="http://schemas.openxmlformats.org/officeDocument/2006/relationships/slideLayout" Target="../slideLayouts/slideLayout351.xml"/><Relationship Id="rId8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3.xml"/><Relationship Id="rId10" Type="http://schemas.openxmlformats.org/officeDocument/2006/relationships/slideLayout" Target="../slideLayouts/slideLayout354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6.xml"/><Relationship Id="rId12" Type="http://schemas.openxmlformats.org/officeDocument/2006/relationships/theme" Target="../theme/theme3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56.xml"/><Relationship Id="rId2" Type="http://schemas.openxmlformats.org/officeDocument/2006/relationships/slideLayout" Target="../slideLayouts/slideLayout357.xml"/><Relationship Id="rId3" Type="http://schemas.openxmlformats.org/officeDocument/2006/relationships/slideLayout" Target="../slideLayouts/slideLayout358.xml"/><Relationship Id="rId4" Type="http://schemas.openxmlformats.org/officeDocument/2006/relationships/slideLayout" Target="../slideLayouts/slideLayout359.xml"/><Relationship Id="rId5" Type="http://schemas.openxmlformats.org/officeDocument/2006/relationships/slideLayout" Target="../slideLayouts/slideLayout360.xml"/><Relationship Id="rId6" Type="http://schemas.openxmlformats.org/officeDocument/2006/relationships/slideLayout" Target="../slideLayouts/slideLayout361.xml"/><Relationship Id="rId7" Type="http://schemas.openxmlformats.org/officeDocument/2006/relationships/slideLayout" Target="../slideLayouts/slideLayout362.xml"/><Relationship Id="rId8" Type="http://schemas.openxmlformats.org/officeDocument/2006/relationships/slideLayout" Target="../slideLayouts/slideLayout363.xml"/><Relationship Id="rId9" Type="http://schemas.openxmlformats.org/officeDocument/2006/relationships/slideLayout" Target="../slideLayouts/slideLayout364.xml"/><Relationship Id="rId10" Type="http://schemas.openxmlformats.org/officeDocument/2006/relationships/slideLayout" Target="../slideLayouts/slideLayout365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7.xml"/><Relationship Id="rId12" Type="http://schemas.openxmlformats.org/officeDocument/2006/relationships/theme" Target="../theme/theme35.xml"/><Relationship Id="rId1" Type="http://schemas.openxmlformats.org/officeDocument/2006/relationships/slideLayout" Target="../slideLayouts/slideLayout367.xml"/><Relationship Id="rId2" Type="http://schemas.openxmlformats.org/officeDocument/2006/relationships/slideLayout" Target="../slideLayouts/slideLayout368.xml"/><Relationship Id="rId3" Type="http://schemas.openxmlformats.org/officeDocument/2006/relationships/slideLayout" Target="../slideLayouts/slideLayout369.xml"/><Relationship Id="rId4" Type="http://schemas.openxmlformats.org/officeDocument/2006/relationships/slideLayout" Target="../slideLayouts/slideLayout370.xml"/><Relationship Id="rId5" Type="http://schemas.openxmlformats.org/officeDocument/2006/relationships/slideLayout" Target="../slideLayouts/slideLayout371.xml"/><Relationship Id="rId6" Type="http://schemas.openxmlformats.org/officeDocument/2006/relationships/slideLayout" Target="../slideLayouts/slideLayout372.xml"/><Relationship Id="rId7" Type="http://schemas.openxmlformats.org/officeDocument/2006/relationships/slideLayout" Target="../slideLayouts/slideLayout373.xml"/><Relationship Id="rId8" Type="http://schemas.openxmlformats.org/officeDocument/2006/relationships/slideLayout" Target="../slideLayouts/slideLayout374.xml"/><Relationship Id="rId9" Type="http://schemas.openxmlformats.org/officeDocument/2006/relationships/slideLayout" Target="../slideLayouts/slideLayout375.xml"/><Relationship Id="rId10" Type="http://schemas.openxmlformats.org/officeDocument/2006/relationships/slideLayout" Target="../slideLayouts/slideLayout376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8.xml"/><Relationship Id="rId12" Type="http://schemas.openxmlformats.org/officeDocument/2006/relationships/theme" Target="../theme/theme3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78.xml"/><Relationship Id="rId2" Type="http://schemas.openxmlformats.org/officeDocument/2006/relationships/slideLayout" Target="../slideLayouts/slideLayout379.xml"/><Relationship Id="rId3" Type="http://schemas.openxmlformats.org/officeDocument/2006/relationships/slideLayout" Target="../slideLayouts/slideLayout380.xml"/><Relationship Id="rId4" Type="http://schemas.openxmlformats.org/officeDocument/2006/relationships/slideLayout" Target="../slideLayouts/slideLayout381.xml"/><Relationship Id="rId5" Type="http://schemas.openxmlformats.org/officeDocument/2006/relationships/slideLayout" Target="../slideLayouts/slideLayout382.xml"/><Relationship Id="rId6" Type="http://schemas.openxmlformats.org/officeDocument/2006/relationships/slideLayout" Target="../slideLayouts/slideLayout383.xml"/><Relationship Id="rId7" Type="http://schemas.openxmlformats.org/officeDocument/2006/relationships/slideLayout" Target="../slideLayouts/slideLayout384.xml"/><Relationship Id="rId8" Type="http://schemas.openxmlformats.org/officeDocument/2006/relationships/slideLayout" Target="../slideLayouts/slideLayout385.xml"/><Relationship Id="rId9" Type="http://schemas.openxmlformats.org/officeDocument/2006/relationships/slideLayout" Target="../slideLayouts/slideLayout386.xml"/><Relationship Id="rId10" Type="http://schemas.openxmlformats.org/officeDocument/2006/relationships/slideLayout" Target="../slideLayouts/slideLayout387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9.xml"/><Relationship Id="rId12" Type="http://schemas.openxmlformats.org/officeDocument/2006/relationships/theme" Target="../theme/theme3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89.xml"/><Relationship Id="rId2" Type="http://schemas.openxmlformats.org/officeDocument/2006/relationships/slideLayout" Target="../slideLayouts/slideLayout390.xml"/><Relationship Id="rId3" Type="http://schemas.openxmlformats.org/officeDocument/2006/relationships/slideLayout" Target="../slideLayouts/slideLayout391.xml"/><Relationship Id="rId4" Type="http://schemas.openxmlformats.org/officeDocument/2006/relationships/slideLayout" Target="../slideLayouts/slideLayout392.xml"/><Relationship Id="rId5" Type="http://schemas.openxmlformats.org/officeDocument/2006/relationships/slideLayout" Target="../slideLayouts/slideLayout393.xml"/><Relationship Id="rId6" Type="http://schemas.openxmlformats.org/officeDocument/2006/relationships/slideLayout" Target="../slideLayouts/slideLayout394.xml"/><Relationship Id="rId7" Type="http://schemas.openxmlformats.org/officeDocument/2006/relationships/slideLayout" Target="../slideLayouts/slideLayout395.xml"/><Relationship Id="rId8" Type="http://schemas.openxmlformats.org/officeDocument/2006/relationships/slideLayout" Target="../slideLayouts/slideLayout396.xml"/><Relationship Id="rId9" Type="http://schemas.openxmlformats.org/officeDocument/2006/relationships/slideLayout" Target="../slideLayouts/slideLayout397.xml"/><Relationship Id="rId10" Type="http://schemas.openxmlformats.org/officeDocument/2006/relationships/slideLayout" Target="../slideLayouts/slideLayout398.xml"/></Relationships>
</file>

<file path=ppt/slideMasters/_rels/slideMaster3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0.xml"/><Relationship Id="rId12" Type="http://schemas.openxmlformats.org/officeDocument/2006/relationships/theme" Target="../theme/theme3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00.xml"/><Relationship Id="rId2" Type="http://schemas.openxmlformats.org/officeDocument/2006/relationships/slideLayout" Target="../slideLayouts/slideLayout401.xml"/><Relationship Id="rId3" Type="http://schemas.openxmlformats.org/officeDocument/2006/relationships/slideLayout" Target="../slideLayouts/slideLayout402.xml"/><Relationship Id="rId4" Type="http://schemas.openxmlformats.org/officeDocument/2006/relationships/slideLayout" Target="../slideLayouts/slideLayout403.xml"/><Relationship Id="rId5" Type="http://schemas.openxmlformats.org/officeDocument/2006/relationships/slideLayout" Target="../slideLayouts/slideLayout404.xml"/><Relationship Id="rId6" Type="http://schemas.openxmlformats.org/officeDocument/2006/relationships/slideLayout" Target="../slideLayouts/slideLayout405.xml"/><Relationship Id="rId7" Type="http://schemas.openxmlformats.org/officeDocument/2006/relationships/slideLayout" Target="../slideLayouts/slideLayout406.xml"/><Relationship Id="rId8" Type="http://schemas.openxmlformats.org/officeDocument/2006/relationships/slideLayout" Target="../slideLayouts/slideLayout407.xml"/><Relationship Id="rId9" Type="http://schemas.openxmlformats.org/officeDocument/2006/relationships/slideLayout" Target="../slideLayouts/slideLayout408.xml"/><Relationship Id="rId10" Type="http://schemas.openxmlformats.org/officeDocument/2006/relationships/slideLayout" Target="../slideLayouts/slideLayout409.xml"/></Relationships>
</file>

<file path=ppt/slideMasters/_rels/slideMaster3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1.xml"/><Relationship Id="rId12" Type="http://schemas.openxmlformats.org/officeDocument/2006/relationships/theme" Target="../theme/theme3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11.xml"/><Relationship Id="rId2" Type="http://schemas.openxmlformats.org/officeDocument/2006/relationships/slideLayout" Target="../slideLayouts/slideLayout412.xml"/><Relationship Id="rId3" Type="http://schemas.openxmlformats.org/officeDocument/2006/relationships/slideLayout" Target="../slideLayouts/slideLayout413.xml"/><Relationship Id="rId4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16.xml"/><Relationship Id="rId7" Type="http://schemas.openxmlformats.org/officeDocument/2006/relationships/slideLayout" Target="../slideLayouts/slideLayout417.xml"/><Relationship Id="rId8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19.xml"/><Relationship Id="rId10" Type="http://schemas.openxmlformats.org/officeDocument/2006/relationships/slideLayout" Target="../slideLayouts/slideLayout420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2.xml"/><Relationship Id="rId12" Type="http://schemas.openxmlformats.org/officeDocument/2006/relationships/slideLayout" Target="../slideLayouts/slideLayout433.xml"/><Relationship Id="rId13" Type="http://schemas.openxmlformats.org/officeDocument/2006/relationships/slideLayout" Target="../slideLayouts/slideLayout434.xml"/><Relationship Id="rId14" Type="http://schemas.openxmlformats.org/officeDocument/2006/relationships/theme" Target="../theme/theme40.xml"/><Relationship Id="rId1" Type="http://schemas.openxmlformats.org/officeDocument/2006/relationships/slideLayout" Target="../slideLayouts/slideLayout422.xml"/><Relationship Id="rId2" Type="http://schemas.openxmlformats.org/officeDocument/2006/relationships/slideLayout" Target="../slideLayouts/slideLayout423.xml"/><Relationship Id="rId3" Type="http://schemas.openxmlformats.org/officeDocument/2006/relationships/slideLayout" Target="../slideLayouts/slideLayout424.xml"/><Relationship Id="rId4" Type="http://schemas.openxmlformats.org/officeDocument/2006/relationships/slideLayout" Target="../slideLayouts/slideLayout425.xml"/><Relationship Id="rId5" Type="http://schemas.openxmlformats.org/officeDocument/2006/relationships/slideLayout" Target="../slideLayouts/slideLayout426.xml"/><Relationship Id="rId6" Type="http://schemas.openxmlformats.org/officeDocument/2006/relationships/slideLayout" Target="../slideLayouts/slideLayout427.xml"/><Relationship Id="rId7" Type="http://schemas.openxmlformats.org/officeDocument/2006/relationships/slideLayout" Target="../slideLayouts/slideLayout428.xml"/><Relationship Id="rId8" Type="http://schemas.openxmlformats.org/officeDocument/2006/relationships/slideLayout" Target="../slideLayouts/slideLayout429.xml"/><Relationship Id="rId9" Type="http://schemas.openxmlformats.org/officeDocument/2006/relationships/slideLayout" Target="../slideLayouts/slideLayout430.xml"/><Relationship Id="rId10" Type="http://schemas.openxmlformats.org/officeDocument/2006/relationships/slideLayout" Target="../slideLayouts/slideLayout431.xml"/></Relationships>
</file>

<file path=ppt/slideMasters/_rels/slideMaster4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5.xml"/><Relationship Id="rId12" Type="http://schemas.openxmlformats.org/officeDocument/2006/relationships/slideLayout" Target="../slideLayouts/slideLayout446.xml"/><Relationship Id="rId13" Type="http://schemas.openxmlformats.org/officeDocument/2006/relationships/theme" Target="../theme/theme41.xml"/><Relationship Id="rId1" Type="http://schemas.openxmlformats.org/officeDocument/2006/relationships/slideLayout" Target="../slideLayouts/slideLayout435.xml"/><Relationship Id="rId2" Type="http://schemas.openxmlformats.org/officeDocument/2006/relationships/slideLayout" Target="../slideLayouts/slideLayout436.xml"/><Relationship Id="rId3" Type="http://schemas.openxmlformats.org/officeDocument/2006/relationships/slideLayout" Target="../slideLayouts/slideLayout437.xml"/><Relationship Id="rId4" Type="http://schemas.openxmlformats.org/officeDocument/2006/relationships/slideLayout" Target="../slideLayouts/slideLayout438.xml"/><Relationship Id="rId5" Type="http://schemas.openxmlformats.org/officeDocument/2006/relationships/slideLayout" Target="../slideLayouts/slideLayout439.xml"/><Relationship Id="rId6" Type="http://schemas.openxmlformats.org/officeDocument/2006/relationships/slideLayout" Target="../slideLayouts/slideLayout440.xml"/><Relationship Id="rId7" Type="http://schemas.openxmlformats.org/officeDocument/2006/relationships/slideLayout" Target="../slideLayouts/slideLayout441.xml"/><Relationship Id="rId8" Type="http://schemas.openxmlformats.org/officeDocument/2006/relationships/slideLayout" Target="../slideLayouts/slideLayout442.xml"/><Relationship Id="rId9" Type="http://schemas.openxmlformats.org/officeDocument/2006/relationships/slideLayout" Target="../slideLayouts/slideLayout443.xml"/><Relationship Id="rId10" Type="http://schemas.openxmlformats.org/officeDocument/2006/relationships/slideLayout" Target="../slideLayouts/slideLayout444.xml"/></Relationships>
</file>

<file path=ppt/slideMasters/_rels/slideMaster4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7.xml"/><Relationship Id="rId12" Type="http://schemas.openxmlformats.org/officeDocument/2006/relationships/theme" Target="../theme/theme42.xml"/><Relationship Id="rId1" Type="http://schemas.openxmlformats.org/officeDocument/2006/relationships/slideLayout" Target="../slideLayouts/slideLayout447.xml"/><Relationship Id="rId2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9.xml"/><Relationship Id="rId4" Type="http://schemas.openxmlformats.org/officeDocument/2006/relationships/slideLayout" Target="../slideLayouts/slideLayout450.xml"/><Relationship Id="rId5" Type="http://schemas.openxmlformats.org/officeDocument/2006/relationships/slideLayout" Target="../slideLayouts/slideLayout451.xml"/><Relationship Id="rId6" Type="http://schemas.openxmlformats.org/officeDocument/2006/relationships/slideLayout" Target="../slideLayouts/slideLayout452.xml"/><Relationship Id="rId7" Type="http://schemas.openxmlformats.org/officeDocument/2006/relationships/slideLayout" Target="../slideLayouts/slideLayout453.xml"/><Relationship Id="rId8" Type="http://schemas.openxmlformats.org/officeDocument/2006/relationships/slideLayout" Target="../slideLayouts/slideLayout454.xml"/><Relationship Id="rId9" Type="http://schemas.openxmlformats.org/officeDocument/2006/relationships/slideLayout" Target="../slideLayouts/slideLayout455.xml"/><Relationship Id="rId10" Type="http://schemas.openxmlformats.org/officeDocument/2006/relationships/slideLayout" Target="../slideLayouts/slideLayout456.xml"/></Relationships>
</file>

<file path=ppt/slideMasters/_rels/slideMaster4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8.xml"/><Relationship Id="rId12" Type="http://schemas.openxmlformats.org/officeDocument/2006/relationships/theme" Target="../theme/theme4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58.xml"/><Relationship Id="rId2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60.xml"/><Relationship Id="rId4" Type="http://schemas.openxmlformats.org/officeDocument/2006/relationships/slideLayout" Target="../slideLayouts/slideLayout461.xml"/><Relationship Id="rId5" Type="http://schemas.openxmlformats.org/officeDocument/2006/relationships/slideLayout" Target="../slideLayouts/slideLayout462.xml"/><Relationship Id="rId6" Type="http://schemas.openxmlformats.org/officeDocument/2006/relationships/slideLayout" Target="../slideLayouts/slideLayout463.xml"/><Relationship Id="rId7" Type="http://schemas.openxmlformats.org/officeDocument/2006/relationships/slideLayout" Target="../slideLayouts/slideLayout464.xml"/><Relationship Id="rId8" Type="http://schemas.openxmlformats.org/officeDocument/2006/relationships/slideLayout" Target="../slideLayouts/slideLayout465.xml"/><Relationship Id="rId9" Type="http://schemas.openxmlformats.org/officeDocument/2006/relationships/slideLayout" Target="../slideLayouts/slideLayout466.xml"/><Relationship Id="rId10" Type="http://schemas.openxmlformats.org/officeDocument/2006/relationships/slideLayout" Target="../slideLayouts/slideLayout467.xml"/></Relationships>
</file>

<file path=ppt/slideMasters/_rels/slideMaster4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9.xml"/><Relationship Id="rId12" Type="http://schemas.openxmlformats.org/officeDocument/2006/relationships/theme" Target="../theme/theme4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69.xml"/><Relationship Id="rId2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71.xml"/><Relationship Id="rId4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4.xml"/><Relationship Id="rId7" Type="http://schemas.openxmlformats.org/officeDocument/2006/relationships/slideLayout" Target="../slideLayouts/slideLayout475.xml"/><Relationship Id="rId8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77.xml"/><Relationship Id="rId10" Type="http://schemas.openxmlformats.org/officeDocument/2006/relationships/slideLayout" Target="../slideLayouts/slideLayout478.xml"/></Relationships>
</file>

<file path=ppt/slideMasters/_rels/slideMaster4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0.xml"/><Relationship Id="rId12" Type="http://schemas.openxmlformats.org/officeDocument/2006/relationships/theme" Target="../theme/theme45.xml"/><Relationship Id="rId1" Type="http://schemas.openxmlformats.org/officeDocument/2006/relationships/slideLayout" Target="../slideLayouts/slideLayout480.xml"/><Relationship Id="rId2" Type="http://schemas.openxmlformats.org/officeDocument/2006/relationships/slideLayout" Target="../slideLayouts/slideLayout481.xml"/><Relationship Id="rId3" Type="http://schemas.openxmlformats.org/officeDocument/2006/relationships/slideLayout" Target="../slideLayouts/slideLayout482.xml"/><Relationship Id="rId4" Type="http://schemas.openxmlformats.org/officeDocument/2006/relationships/slideLayout" Target="../slideLayouts/slideLayout483.xml"/><Relationship Id="rId5" Type="http://schemas.openxmlformats.org/officeDocument/2006/relationships/slideLayout" Target="../slideLayouts/slideLayout484.xml"/><Relationship Id="rId6" Type="http://schemas.openxmlformats.org/officeDocument/2006/relationships/slideLayout" Target="../slideLayouts/slideLayout485.xml"/><Relationship Id="rId7" Type="http://schemas.openxmlformats.org/officeDocument/2006/relationships/slideLayout" Target="../slideLayouts/slideLayout486.xml"/><Relationship Id="rId8" Type="http://schemas.openxmlformats.org/officeDocument/2006/relationships/slideLayout" Target="../slideLayouts/slideLayout487.xml"/><Relationship Id="rId9" Type="http://schemas.openxmlformats.org/officeDocument/2006/relationships/slideLayout" Target="../slideLayouts/slideLayout488.xml"/><Relationship Id="rId10" Type="http://schemas.openxmlformats.org/officeDocument/2006/relationships/slideLayout" Target="../slideLayouts/slideLayout489.xml"/></Relationships>
</file>

<file path=ppt/slideMasters/_rels/slideMaster4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1.xml"/><Relationship Id="rId12" Type="http://schemas.openxmlformats.org/officeDocument/2006/relationships/theme" Target="../theme/theme4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91.xml"/><Relationship Id="rId2" Type="http://schemas.openxmlformats.org/officeDocument/2006/relationships/slideLayout" Target="../slideLayouts/slideLayout492.xml"/><Relationship Id="rId3" Type="http://schemas.openxmlformats.org/officeDocument/2006/relationships/slideLayout" Target="../slideLayouts/slideLayout493.xml"/><Relationship Id="rId4" Type="http://schemas.openxmlformats.org/officeDocument/2006/relationships/slideLayout" Target="../slideLayouts/slideLayout494.xml"/><Relationship Id="rId5" Type="http://schemas.openxmlformats.org/officeDocument/2006/relationships/slideLayout" Target="../slideLayouts/slideLayout495.xml"/><Relationship Id="rId6" Type="http://schemas.openxmlformats.org/officeDocument/2006/relationships/slideLayout" Target="../slideLayouts/slideLayout496.xml"/><Relationship Id="rId7" Type="http://schemas.openxmlformats.org/officeDocument/2006/relationships/slideLayout" Target="../slideLayouts/slideLayout497.xml"/><Relationship Id="rId8" Type="http://schemas.openxmlformats.org/officeDocument/2006/relationships/slideLayout" Target="../slideLayouts/slideLayout498.xml"/><Relationship Id="rId9" Type="http://schemas.openxmlformats.org/officeDocument/2006/relationships/slideLayout" Target="../slideLayouts/slideLayout499.xml"/><Relationship Id="rId10" Type="http://schemas.openxmlformats.org/officeDocument/2006/relationships/slideLayout" Target="../slideLayouts/slideLayout500.xml"/></Relationships>
</file>

<file path=ppt/slideMasters/_rels/slideMaster4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2.xml"/><Relationship Id="rId12" Type="http://schemas.openxmlformats.org/officeDocument/2006/relationships/theme" Target="../theme/theme47.xml"/><Relationship Id="rId1" Type="http://schemas.openxmlformats.org/officeDocument/2006/relationships/slideLayout" Target="../slideLayouts/slideLayout502.xml"/><Relationship Id="rId2" Type="http://schemas.openxmlformats.org/officeDocument/2006/relationships/slideLayout" Target="../slideLayouts/slideLayout503.xml"/><Relationship Id="rId3" Type="http://schemas.openxmlformats.org/officeDocument/2006/relationships/slideLayout" Target="../slideLayouts/slideLayout504.xml"/><Relationship Id="rId4" Type="http://schemas.openxmlformats.org/officeDocument/2006/relationships/slideLayout" Target="../slideLayouts/slideLayout505.xml"/><Relationship Id="rId5" Type="http://schemas.openxmlformats.org/officeDocument/2006/relationships/slideLayout" Target="../slideLayouts/slideLayout506.xml"/><Relationship Id="rId6" Type="http://schemas.openxmlformats.org/officeDocument/2006/relationships/slideLayout" Target="../slideLayouts/slideLayout507.xml"/><Relationship Id="rId7" Type="http://schemas.openxmlformats.org/officeDocument/2006/relationships/slideLayout" Target="../slideLayouts/slideLayout508.xml"/><Relationship Id="rId8" Type="http://schemas.openxmlformats.org/officeDocument/2006/relationships/slideLayout" Target="../slideLayouts/slideLayout509.xml"/><Relationship Id="rId9" Type="http://schemas.openxmlformats.org/officeDocument/2006/relationships/slideLayout" Target="../slideLayouts/slideLayout510.xml"/><Relationship Id="rId10" Type="http://schemas.openxmlformats.org/officeDocument/2006/relationships/slideLayout" Target="../slideLayouts/slideLayout511.xml"/></Relationships>
</file>

<file path=ppt/slideMasters/_rels/slideMaster4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3.xml"/><Relationship Id="rId12" Type="http://schemas.openxmlformats.org/officeDocument/2006/relationships/slideLayout" Target="../slideLayouts/slideLayout524.xml"/><Relationship Id="rId13" Type="http://schemas.openxmlformats.org/officeDocument/2006/relationships/theme" Target="../theme/theme48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513.xml"/><Relationship Id="rId2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515.xml"/><Relationship Id="rId4" Type="http://schemas.openxmlformats.org/officeDocument/2006/relationships/slideLayout" Target="../slideLayouts/slideLayout516.xml"/><Relationship Id="rId5" Type="http://schemas.openxmlformats.org/officeDocument/2006/relationships/slideLayout" Target="../slideLayouts/slideLayout517.xml"/><Relationship Id="rId6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519.xml"/><Relationship Id="rId8" Type="http://schemas.openxmlformats.org/officeDocument/2006/relationships/slideLayout" Target="../slideLayouts/slideLayout520.xml"/><Relationship Id="rId9" Type="http://schemas.openxmlformats.org/officeDocument/2006/relationships/slideLayout" Target="../slideLayouts/slideLayout521.xml"/><Relationship Id="rId10" Type="http://schemas.openxmlformats.org/officeDocument/2006/relationships/slideLayout" Target="../slideLayouts/slideLayout522.xml"/></Relationships>
</file>

<file path=ppt/slideMasters/_rels/slideMaster4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5.xml"/><Relationship Id="rId12" Type="http://schemas.openxmlformats.org/officeDocument/2006/relationships/theme" Target="../theme/theme4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25.xml"/><Relationship Id="rId2" Type="http://schemas.openxmlformats.org/officeDocument/2006/relationships/slideLayout" Target="../slideLayouts/slideLayout526.xml"/><Relationship Id="rId3" Type="http://schemas.openxmlformats.org/officeDocument/2006/relationships/slideLayout" Target="../slideLayouts/slideLayout527.xml"/><Relationship Id="rId4" Type="http://schemas.openxmlformats.org/officeDocument/2006/relationships/slideLayout" Target="../slideLayouts/slideLayout528.xml"/><Relationship Id="rId5" Type="http://schemas.openxmlformats.org/officeDocument/2006/relationships/slideLayout" Target="../slideLayouts/slideLayout529.xml"/><Relationship Id="rId6" Type="http://schemas.openxmlformats.org/officeDocument/2006/relationships/slideLayout" Target="../slideLayouts/slideLayout530.xml"/><Relationship Id="rId7" Type="http://schemas.openxmlformats.org/officeDocument/2006/relationships/slideLayout" Target="../slideLayouts/slideLayout531.xml"/><Relationship Id="rId8" Type="http://schemas.openxmlformats.org/officeDocument/2006/relationships/slideLayout" Target="../slideLayouts/slideLayout532.xml"/><Relationship Id="rId9" Type="http://schemas.openxmlformats.org/officeDocument/2006/relationships/slideLayout" Target="../slideLayouts/slideLayout533.xml"/><Relationship Id="rId10" Type="http://schemas.openxmlformats.org/officeDocument/2006/relationships/slideLayout" Target="../slideLayouts/slideLayout53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6.xml"/><Relationship Id="rId12" Type="http://schemas.openxmlformats.org/officeDocument/2006/relationships/theme" Target="../theme/theme50.xml"/><Relationship Id="rId1" Type="http://schemas.openxmlformats.org/officeDocument/2006/relationships/slideLayout" Target="../slideLayouts/slideLayout536.xml"/><Relationship Id="rId2" Type="http://schemas.openxmlformats.org/officeDocument/2006/relationships/slideLayout" Target="../slideLayouts/slideLayout537.xml"/><Relationship Id="rId3" Type="http://schemas.openxmlformats.org/officeDocument/2006/relationships/slideLayout" Target="../slideLayouts/slideLayout538.xml"/><Relationship Id="rId4" Type="http://schemas.openxmlformats.org/officeDocument/2006/relationships/slideLayout" Target="../slideLayouts/slideLayout539.xml"/><Relationship Id="rId5" Type="http://schemas.openxmlformats.org/officeDocument/2006/relationships/slideLayout" Target="../slideLayouts/slideLayout540.xml"/><Relationship Id="rId6" Type="http://schemas.openxmlformats.org/officeDocument/2006/relationships/slideLayout" Target="../slideLayouts/slideLayout541.xml"/><Relationship Id="rId7" Type="http://schemas.openxmlformats.org/officeDocument/2006/relationships/slideLayout" Target="../slideLayouts/slideLayout542.xml"/><Relationship Id="rId8" Type="http://schemas.openxmlformats.org/officeDocument/2006/relationships/slideLayout" Target="../slideLayouts/slideLayout543.xml"/><Relationship Id="rId9" Type="http://schemas.openxmlformats.org/officeDocument/2006/relationships/slideLayout" Target="../slideLayouts/slideLayout544.xml"/><Relationship Id="rId10" Type="http://schemas.openxmlformats.org/officeDocument/2006/relationships/slideLayout" Target="../slideLayouts/slideLayout545.xml"/></Relationships>
</file>

<file path=ppt/slideMasters/_rels/slideMaster5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7.xml"/><Relationship Id="rId12" Type="http://schemas.openxmlformats.org/officeDocument/2006/relationships/slideLayout" Target="../slideLayouts/slideLayout558.xml"/><Relationship Id="rId13" Type="http://schemas.openxmlformats.org/officeDocument/2006/relationships/theme" Target="../theme/theme5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547.xml"/><Relationship Id="rId2" Type="http://schemas.openxmlformats.org/officeDocument/2006/relationships/slideLayout" Target="../slideLayouts/slideLayout548.xml"/><Relationship Id="rId3" Type="http://schemas.openxmlformats.org/officeDocument/2006/relationships/slideLayout" Target="../slideLayouts/slideLayout549.xml"/><Relationship Id="rId4" Type="http://schemas.openxmlformats.org/officeDocument/2006/relationships/slideLayout" Target="../slideLayouts/slideLayout550.xml"/><Relationship Id="rId5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2.xml"/><Relationship Id="rId7" Type="http://schemas.openxmlformats.org/officeDocument/2006/relationships/slideLayout" Target="../slideLayouts/slideLayout553.xml"/><Relationship Id="rId8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5.xml"/><Relationship Id="rId10" Type="http://schemas.openxmlformats.org/officeDocument/2006/relationships/slideLayout" Target="../slideLayouts/slideLayout556.xml"/></Relationships>
</file>

<file path=ppt/slideMasters/_rels/slideMaster5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9.xml"/><Relationship Id="rId12" Type="http://schemas.openxmlformats.org/officeDocument/2006/relationships/slideLayout" Target="../slideLayouts/slideLayout570.xml"/><Relationship Id="rId13" Type="http://schemas.openxmlformats.org/officeDocument/2006/relationships/theme" Target="../theme/theme52.xml"/><Relationship Id="rId14" Type="http://schemas.openxmlformats.org/officeDocument/2006/relationships/image" Target="../media/image7.jpeg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559.xml"/><Relationship Id="rId2" Type="http://schemas.openxmlformats.org/officeDocument/2006/relationships/slideLayout" Target="../slideLayouts/slideLayout560.xml"/><Relationship Id="rId3" Type="http://schemas.openxmlformats.org/officeDocument/2006/relationships/slideLayout" Target="../slideLayouts/slideLayout561.xml"/><Relationship Id="rId4" Type="http://schemas.openxmlformats.org/officeDocument/2006/relationships/slideLayout" Target="../slideLayouts/slideLayout562.xml"/><Relationship Id="rId5" Type="http://schemas.openxmlformats.org/officeDocument/2006/relationships/slideLayout" Target="../slideLayouts/slideLayout563.xml"/><Relationship Id="rId6" Type="http://schemas.openxmlformats.org/officeDocument/2006/relationships/slideLayout" Target="../slideLayouts/slideLayout564.xml"/><Relationship Id="rId7" Type="http://schemas.openxmlformats.org/officeDocument/2006/relationships/slideLayout" Target="../slideLayouts/slideLayout565.xml"/><Relationship Id="rId8" Type="http://schemas.openxmlformats.org/officeDocument/2006/relationships/slideLayout" Target="../slideLayouts/slideLayout566.xml"/><Relationship Id="rId9" Type="http://schemas.openxmlformats.org/officeDocument/2006/relationships/slideLayout" Target="../slideLayouts/slideLayout567.xml"/><Relationship Id="rId10" Type="http://schemas.openxmlformats.org/officeDocument/2006/relationships/slideLayout" Target="../slideLayouts/slideLayout568.xml"/></Relationships>
</file>

<file path=ppt/slideMasters/_rels/slideMaster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1.xml"/><Relationship Id="rId15" Type="http://schemas.openxmlformats.org/officeDocument/2006/relationships/theme" Target="../theme/theme9.xml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emf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0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4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0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1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4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0085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2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7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6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3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4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1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3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8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  <p:sldLayoutId id="2147484364" r:id="rId10"/>
    <p:sldLayoutId id="214748436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5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4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8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04" r:id="rId2"/>
    <p:sldLayoutId id="2147484405" r:id="rId3"/>
    <p:sldLayoutId id="2147484406" r:id="rId4"/>
    <p:sldLayoutId id="2147484407" r:id="rId5"/>
    <p:sldLayoutId id="2147484408" r:id="rId6"/>
    <p:sldLayoutId id="2147484409" r:id="rId7"/>
    <p:sldLayoutId id="2147484410" r:id="rId8"/>
    <p:sldLayoutId id="2147484411" r:id="rId9"/>
    <p:sldLayoutId id="2147484412" r:id="rId10"/>
    <p:sldLayoutId id="214748441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5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9439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2361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  <p:sldLayoutId id="2147484467" r:id="rId5"/>
    <p:sldLayoutId id="2147484468" r:id="rId6"/>
    <p:sldLayoutId id="2147484469" r:id="rId7"/>
    <p:sldLayoutId id="2147484470" r:id="rId8"/>
    <p:sldLayoutId id="2147484471" r:id="rId9"/>
    <p:sldLayoutId id="2147484472" r:id="rId10"/>
    <p:sldLayoutId id="214748447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1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3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8633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1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  <p:sldLayoutId id="2147484544" r:id="rId10"/>
    <p:sldLayoutId id="214748454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79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316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50085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72862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5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7" r:id="rId1"/>
    <p:sldLayoutId id="2147484548" r:id="rId2"/>
    <p:sldLayoutId id="2147484549" r:id="rId3"/>
    <p:sldLayoutId id="2147484550" r:id="rId4"/>
    <p:sldLayoutId id="2147484551" r:id="rId5"/>
    <p:sldLayoutId id="2147484552" r:id="rId6"/>
    <p:sldLayoutId id="2147484553" r:id="rId7"/>
    <p:sldLayoutId id="2147484554" r:id="rId8"/>
    <p:sldLayoutId id="2147484555" r:id="rId9"/>
    <p:sldLayoutId id="2147484556" r:id="rId10"/>
    <p:sldLayoutId id="214748455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9" r:id="rId1"/>
    <p:sldLayoutId id="2147484560" r:id="rId2"/>
    <p:sldLayoutId id="2147484561" r:id="rId3"/>
    <p:sldLayoutId id="2147484562" r:id="rId4"/>
    <p:sldLayoutId id="2147484563" r:id="rId5"/>
    <p:sldLayoutId id="2147484564" r:id="rId6"/>
    <p:sldLayoutId id="2147484565" r:id="rId7"/>
    <p:sldLayoutId id="2147484566" r:id="rId8"/>
    <p:sldLayoutId id="2147484567" r:id="rId9"/>
    <p:sldLayoutId id="2147484568" r:id="rId10"/>
    <p:sldLayoutId id="214748456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90600"/>
            <a:ext cx="8534400" cy="5365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65629-F741-454D-8A3F-49FD9C45B2E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8077200" y="6248400"/>
            <a:ext cx="1066800" cy="609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B363EBC-A636-4E4F-B313-DA526F248DF6}" type="slidenum">
              <a:rPr lang="en-US" sz="2000" smtClean="0">
                <a:solidFill>
                  <a:prstClr val="black"/>
                </a:solidFill>
                <a:latin typeface="Calibri"/>
              </a:rPr>
              <a:pPr algn="ctr"/>
              <a:t>‹#›</a:t>
            </a:fld>
            <a:endParaRPr lang="en-US" sz="2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163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1" r:id="rId1"/>
    <p:sldLayoutId id="2147484572" r:id="rId2"/>
    <p:sldLayoutId id="2147484573" r:id="rId3"/>
    <p:sldLayoutId id="2147484574" r:id="rId4"/>
    <p:sldLayoutId id="2147484575" r:id="rId5"/>
    <p:sldLayoutId id="2147484576" r:id="rId6"/>
    <p:sldLayoutId id="2147484577" r:id="rId7"/>
    <p:sldLayoutId id="2147484578" r:id="rId8"/>
    <p:sldLayoutId id="2147484579" r:id="rId9"/>
    <p:sldLayoutId id="2147484580" r:id="rId10"/>
    <p:sldLayoutId id="214748458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3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632" r:id="rId2"/>
    <p:sldLayoutId id="2147484633" r:id="rId3"/>
    <p:sldLayoutId id="2147484634" r:id="rId4"/>
    <p:sldLayoutId id="2147484635" r:id="rId5"/>
    <p:sldLayoutId id="2147484636" r:id="rId6"/>
    <p:sldLayoutId id="2147484637" r:id="rId7"/>
    <p:sldLayoutId id="2147484638" r:id="rId8"/>
    <p:sldLayoutId id="2147484639" r:id="rId9"/>
    <p:sldLayoutId id="2147484640" r:id="rId10"/>
    <p:sldLayoutId id="214748464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6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3" r:id="rId1"/>
    <p:sldLayoutId id="2147484644" r:id="rId2"/>
    <p:sldLayoutId id="2147484645" r:id="rId3"/>
    <p:sldLayoutId id="2147484646" r:id="rId4"/>
    <p:sldLayoutId id="2147484647" r:id="rId5"/>
    <p:sldLayoutId id="2147484648" r:id="rId6"/>
    <p:sldLayoutId id="2147484649" r:id="rId7"/>
    <p:sldLayoutId id="2147484650" r:id="rId8"/>
    <p:sldLayoutId id="2147484651" r:id="rId9"/>
    <p:sldLayoutId id="2147484652" r:id="rId10"/>
    <p:sldLayoutId id="214748465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0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0" r:id="rId1"/>
    <p:sldLayoutId id="2147484681" r:id="rId2"/>
    <p:sldLayoutId id="2147484682" r:id="rId3"/>
    <p:sldLayoutId id="2147484683" r:id="rId4"/>
    <p:sldLayoutId id="2147484684" r:id="rId5"/>
    <p:sldLayoutId id="2147484685" r:id="rId6"/>
    <p:sldLayoutId id="2147484686" r:id="rId7"/>
    <p:sldLayoutId id="2147484687" r:id="rId8"/>
    <p:sldLayoutId id="2147484688" r:id="rId9"/>
    <p:sldLayoutId id="2147484689" r:id="rId10"/>
    <p:sldLayoutId id="214748469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9" tIns="45685" rIns="91369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9" tIns="45685" rIns="91369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9" tIns="45685" rIns="91369" bIns="45685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3696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9" tIns="45685" rIns="91369" bIns="45685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3696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3696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369" tIns="45685" rIns="91369" bIns="45685"/>
          <a:lstStyle/>
          <a:p>
            <a:pPr defTabSz="913696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369" tIns="45685" rIns="91369" bIns="45685"/>
          <a:lstStyle/>
          <a:p>
            <a:pPr defTabSz="913696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4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6846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3696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05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7398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640" indent="-34264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411" indent="-32518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568" indent="-35056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8821" indent="-31567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79873" indent="-33946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6728" indent="-33946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3569" indent="-33946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0421" indent="-33946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7263" indent="-33946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6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96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50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98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45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98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41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95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5177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F91429-77CF-4443-9858-4275C45EE4FF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4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7" r:id="rId1"/>
    <p:sldLayoutId id="2147484718" r:id="rId2"/>
    <p:sldLayoutId id="2147484719" r:id="rId3"/>
    <p:sldLayoutId id="2147484720" r:id="rId4"/>
    <p:sldLayoutId id="2147484721" r:id="rId5"/>
    <p:sldLayoutId id="2147484722" r:id="rId6"/>
    <p:sldLayoutId id="2147484723" r:id="rId7"/>
    <p:sldLayoutId id="2147484724" r:id="rId8"/>
    <p:sldLayoutId id="2147484725" r:id="rId9"/>
    <p:sldLayoutId id="2147484726" r:id="rId10"/>
    <p:sldLayoutId id="2147484727" r:id="rId11"/>
    <p:sldLayoutId id="2147484728" r:id="rId12"/>
    <p:sldLayoutId id="2147484729" r:id="rId13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2E6346-468B-3E4F-8804-5358276127F2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0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1" r:id="rId1"/>
    <p:sldLayoutId id="2147484732" r:id="rId2"/>
    <p:sldLayoutId id="2147484733" r:id="rId3"/>
    <p:sldLayoutId id="2147484734" r:id="rId4"/>
    <p:sldLayoutId id="2147484735" r:id="rId5"/>
    <p:sldLayoutId id="2147484736" r:id="rId6"/>
    <p:sldLayoutId id="2147484737" r:id="rId7"/>
    <p:sldLayoutId id="2147484738" r:id="rId8"/>
    <p:sldLayoutId id="2147484739" r:id="rId9"/>
    <p:sldLayoutId id="2147484740" r:id="rId10"/>
    <p:sldLayoutId id="2147484741" r:id="rId11"/>
    <p:sldLayoutId id="2147484742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DDFB6AD-FE1B-B34C-B1D2-58136F1301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6630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3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8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9" r:id="rId1"/>
    <p:sldLayoutId id="2147484770" r:id="rId2"/>
    <p:sldLayoutId id="2147484771" r:id="rId3"/>
    <p:sldLayoutId id="2147484772" r:id="rId4"/>
    <p:sldLayoutId id="2147484773" r:id="rId5"/>
    <p:sldLayoutId id="2147484774" r:id="rId6"/>
    <p:sldLayoutId id="2147484775" r:id="rId7"/>
    <p:sldLayoutId id="2147484776" r:id="rId8"/>
    <p:sldLayoutId id="2147484777" r:id="rId9"/>
    <p:sldLayoutId id="2147484778" r:id="rId10"/>
    <p:sldLayoutId id="214748477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0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1" r:id="rId1"/>
    <p:sldLayoutId id="2147484782" r:id="rId2"/>
    <p:sldLayoutId id="2147484783" r:id="rId3"/>
    <p:sldLayoutId id="2147484784" r:id="rId4"/>
    <p:sldLayoutId id="2147484785" r:id="rId5"/>
    <p:sldLayoutId id="2147484786" r:id="rId6"/>
    <p:sldLayoutId id="2147484787" r:id="rId7"/>
    <p:sldLayoutId id="2147484788" r:id="rId8"/>
    <p:sldLayoutId id="2147484789" r:id="rId9"/>
    <p:sldLayoutId id="2147484790" r:id="rId10"/>
    <p:sldLayoutId id="214748479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7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3" r:id="rId1"/>
    <p:sldLayoutId id="2147484794" r:id="rId2"/>
    <p:sldLayoutId id="2147484795" r:id="rId3"/>
    <p:sldLayoutId id="2147484796" r:id="rId4"/>
    <p:sldLayoutId id="2147484797" r:id="rId5"/>
    <p:sldLayoutId id="2147484798" r:id="rId6"/>
    <p:sldLayoutId id="2147484799" r:id="rId7"/>
    <p:sldLayoutId id="2147484800" r:id="rId8"/>
    <p:sldLayoutId id="2147484801" r:id="rId9"/>
    <p:sldLayoutId id="2147484802" r:id="rId10"/>
    <p:sldLayoutId id="214748480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9589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5" r:id="rId1"/>
    <p:sldLayoutId id="2147484806" r:id="rId2"/>
    <p:sldLayoutId id="2147484807" r:id="rId3"/>
    <p:sldLayoutId id="2147484808" r:id="rId4"/>
    <p:sldLayoutId id="2147484809" r:id="rId5"/>
    <p:sldLayoutId id="2147484810" r:id="rId6"/>
    <p:sldLayoutId id="2147484811" r:id="rId7"/>
    <p:sldLayoutId id="2147484812" r:id="rId8"/>
    <p:sldLayoutId id="2147484813" r:id="rId9"/>
    <p:sldLayoutId id="2147484814" r:id="rId10"/>
    <p:sldLayoutId id="214748481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7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7" r:id="rId1"/>
    <p:sldLayoutId id="2147484818" r:id="rId2"/>
    <p:sldLayoutId id="2147484819" r:id="rId3"/>
    <p:sldLayoutId id="2147484820" r:id="rId4"/>
    <p:sldLayoutId id="2147484821" r:id="rId5"/>
    <p:sldLayoutId id="2147484822" r:id="rId6"/>
    <p:sldLayoutId id="2147484823" r:id="rId7"/>
    <p:sldLayoutId id="2147484824" r:id="rId8"/>
    <p:sldLayoutId id="2147484825" r:id="rId9"/>
    <p:sldLayoutId id="2147484826" r:id="rId10"/>
    <p:sldLayoutId id="214748482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7"/>
          <p:cNvSpPr>
            <a:spLocks noChangeArrowheads="1"/>
          </p:cNvSpPr>
          <p:nvPr/>
        </p:nvSpPr>
        <p:spPr bwMode="auto">
          <a:xfrm>
            <a:off x="457200" y="500063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0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1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42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7C48D1-0A2D-6448-BAD7-D50BFB3AECB5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19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9" r:id="rId1"/>
    <p:sldLayoutId id="2147484830" r:id="rId2"/>
    <p:sldLayoutId id="2147484831" r:id="rId3"/>
    <p:sldLayoutId id="2147484832" r:id="rId4"/>
    <p:sldLayoutId id="2147484833" r:id="rId5"/>
    <p:sldLayoutId id="2147484834" r:id="rId6"/>
    <p:sldLayoutId id="2147484835" r:id="rId7"/>
    <p:sldLayoutId id="2147484836" r:id="rId8"/>
    <p:sldLayoutId id="2147484837" r:id="rId9"/>
    <p:sldLayoutId id="2147484838" r:id="rId10"/>
    <p:sldLayoutId id="214748483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EC5A93-40C1-004C-AC49-AA5A1C7A8159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64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1" r:id="rId1"/>
    <p:sldLayoutId id="2147484842" r:id="rId2"/>
    <p:sldLayoutId id="2147484843" r:id="rId3"/>
    <p:sldLayoutId id="2147484844" r:id="rId4"/>
    <p:sldLayoutId id="2147484845" r:id="rId5"/>
    <p:sldLayoutId id="2147484846" r:id="rId6"/>
    <p:sldLayoutId id="2147484847" r:id="rId7"/>
    <p:sldLayoutId id="2147484848" r:id="rId8"/>
    <p:sldLayoutId id="2147484849" r:id="rId9"/>
    <p:sldLayoutId id="2147484850" r:id="rId10"/>
    <p:sldLayoutId id="2147484851" r:id="rId11"/>
    <p:sldLayoutId id="2147484852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998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FC36330-171D-874A-B302-CA3D70443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9990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999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9992" name="Picture 7" descr="safari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453188"/>
            <a:ext cx="10795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58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4" r:id="rId1"/>
    <p:sldLayoutId id="2147484855" r:id="rId2"/>
    <p:sldLayoutId id="2147484856" r:id="rId3"/>
    <p:sldLayoutId id="2147484857" r:id="rId4"/>
    <p:sldLayoutId id="2147484858" r:id="rId5"/>
    <p:sldLayoutId id="2147484859" r:id="rId6"/>
    <p:sldLayoutId id="2147484860" r:id="rId7"/>
    <p:sldLayoutId id="2147484861" r:id="rId8"/>
    <p:sldLayoutId id="2147484862" r:id="rId9"/>
    <p:sldLayoutId id="2147484863" r:id="rId10"/>
    <p:sldLayoutId id="214748486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9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Freeform 7"/>
          <p:cNvSpPr>
            <a:spLocks noChangeArrowheads="1"/>
          </p:cNvSpPr>
          <p:nvPr/>
        </p:nvSpPr>
        <p:spPr bwMode="auto">
          <a:xfrm>
            <a:off x="457200" y="500063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5587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5588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5589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5590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AB802D-25DB-1149-B44D-EAC195EDF7D4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6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6" r:id="rId1"/>
    <p:sldLayoutId id="2147484867" r:id="rId2"/>
    <p:sldLayoutId id="2147484868" r:id="rId3"/>
    <p:sldLayoutId id="2147484869" r:id="rId4"/>
    <p:sldLayoutId id="2147484870" r:id="rId5"/>
    <p:sldLayoutId id="2147484871" r:id="rId6"/>
    <p:sldLayoutId id="2147484872" r:id="rId7"/>
    <p:sldLayoutId id="2147484873" r:id="rId8"/>
    <p:sldLayoutId id="2147484874" r:id="rId9"/>
    <p:sldLayoutId id="2147484875" r:id="rId10"/>
    <p:sldLayoutId id="214748487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B7CA05-D08B-324A-B21A-98259EFDA3FC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43366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67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3368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10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8" r:id="rId1"/>
    <p:sldLayoutId id="2147484879" r:id="rId2"/>
    <p:sldLayoutId id="2147484880" r:id="rId3"/>
    <p:sldLayoutId id="2147484881" r:id="rId4"/>
    <p:sldLayoutId id="2147484882" r:id="rId5"/>
    <p:sldLayoutId id="2147484883" r:id="rId6"/>
    <p:sldLayoutId id="2147484884" r:id="rId7"/>
    <p:sldLayoutId id="2147484885" r:id="rId8"/>
    <p:sldLayoutId id="2147484886" r:id="rId9"/>
    <p:sldLayoutId id="2147484887" r:id="rId10"/>
    <p:sldLayoutId id="2147484888" r:id="rId11"/>
    <p:sldLayoutId id="2147484889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Burgundy_CMU_JPG_Logo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88113"/>
            <a:ext cx="1549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2690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03C470-0343-5644-A9B5-95349323097B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2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3" name="Picture 7" descr="safari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79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4" r:id="rId1"/>
    <p:sldLayoutId id="2147484905" r:id="rId2"/>
    <p:sldLayoutId id="2147484906" r:id="rId3"/>
    <p:sldLayoutId id="2147484907" r:id="rId4"/>
    <p:sldLayoutId id="2147484908" r:id="rId5"/>
    <p:sldLayoutId id="2147484909" r:id="rId6"/>
    <p:sldLayoutId id="2147484910" r:id="rId7"/>
    <p:sldLayoutId id="2147484911" r:id="rId8"/>
    <p:sldLayoutId id="2147484912" r:id="rId9"/>
    <p:sldLayoutId id="2147484913" r:id="rId10"/>
    <p:sldLayoutId id="2147484914" r:id="rId11"/>
    <p:sldLayoutId id="2147484915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2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3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4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6C4E-5E10-8D45-B291-D2068DCF2063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10924"/>
      </p:ext>
    </p:extLst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3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4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latin typeface="Garamond"/>
              </a:rPr>
              <a:t>Efficient Runahead Execution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D48118-C85A-8346-A308-D7686941111E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278531"/>
      </p:ext>
    </p:extLst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2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3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4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6C4E-5E10-8D45-B291-D2068DCF2063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123008"/>
      </p:ext>
    </p:extLst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3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4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latin typeface="Garamond"/>
              </a:rPr>
              <a:t>Efficient Runahead Execution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D48118-C85A-8346-A308-D7686941111E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68238"/>
      </p:ext>
    </p:extLst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3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8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/>
          <a:ea typeface="+mj-ea"/>
          <a:cs typeface="Times New Roman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3359" y="264849"/>
            <a:ext cx="5102012" cy="542508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99306" y="274638"/>
            <a:ext cx="8387494" cy="532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edit Master title style</a:t>
            </a:r>
            <a:endParaRPr lang="en-US" dirty="0"/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7215" y="6267135"/>
            <a:ext cx="9189720" cy="611833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ecelogorb.psd"/>
          <p:cNvPicPr>
            <a:picLocks noChangeAspect="1"/>
          </p:cNvPicPr>
          <p:nvPr userDrawn="1"/>
        </p:nvPicPr>
        <p:blipFill>
          <a:blip r:embed="rId18">
            <a:lum bright="-8000"/>
          </a:blip>
          <a:stretch>
            <a:fillRect/>
          </a:stretch>
        </p:blipFill>
        <p:spPr>
          <a:xfrm>
            <a:off x="193350" y="6294367"/>
            <a:ext cx="2563296" cy="512659"/>
          </a:xfrm>
          <a:prstGeom prst="rect">
            <a:avLst/>
          </a:prstGeom>
          <a:effectLst/>
        </p:spPr>
      </p:pic>
      <p:pic>
        <p:nvPicPr>
          <p:cNvPr id="11" name="Picture 10" descr="CMU_logo_horiz_black.eps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263668" y="6393688"/>
            <a:ext cx="3714414" cy="3379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9218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sca2008.cs.princeton.edu/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23.xml"/><Relationship Id="rId2" Type="http://schemas.openxmlformats.org/officeDocument/2006/relationships/hyperlink" Target="http://users.ece.cmu.edu/~omutlu/pub/rlmc_isca08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3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sca2008.cs.princeton.edu/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23.xml"/><Relationship Id="rId2" Type="http://schemas.openxmlformats.org/officeDocument/2006/relationships/hyperlink" Target="http://users.ece.cmu.edu/~omutlu/pub/rlmc_isca08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cmu.edu/~omutlu/pub/onur-ACACES2013-Lecture2-dram-basics-and-scaling-afterlecture.pptx" TargetMode="External"/><Relationship Id="rId4" Type="http://schemas.openxmlformats.org/officeDocument/2006/relationships/hyperlink" Target="http://users.ece.cmu.edu/~omutlu/pub/onur-ACACES2013-Lecture2-dram-basics-and-scaling-afterlecture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sers.ece.cmu.edu/~omutlu/acaces2013-memory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9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2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2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.cmu.edu/~omutlu" TargetMode="External"/><Relationship Id="rId4" Type="http://schemas.openxmlformats.org/officeDocument/2006/relationships/hyperlink" Target="mailto:onur@cmu.edu" TargetMode="External"/><Relationship Id="rId5" Type="http://schemas.openxmlformats.org/officeDocument/2006/relationships/image" Target="../media/image7.jpe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notesSlide" Target="../notesSlides/notesSlid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3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3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38.png"/><Relationship Id="rId3" Type="http://schemas.openxmlformats.org/officeDocument/2006/relationships/hyperlink" Target="file://localhost/Users/omutlu/Documents/presentations/CMU/students/Jamie%20Liu/jamie_isca12_talk-backup.pdf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isca2013.eew.technion.ac.il/" TargetMode="External"/><Relationship Id="rId4" Type="http://schemas.openxmlformats.org/officeDocument/2006/relationships/hyperlink" Target="http://users.ece.cmu.edu/~omutlu/pub/mutlu_isca13_talk.pptx" TargetMode="External"/><Relationship Id="rId5" Type="http://schemas.openxmlformats.org/officeDocument/2006/relationships/hyperlink" Target="http://users.ece.cmu.edu/~omutlu/pub/mutlu_isca13_talk.pdf" TargetMode="External"/><Relationship Id="rId1" Type="http://schemas.openxmlformats.org/officeDocument/2006/relationships/slideLayout" Target="../slideLayouts/slideLayout470.xml"/><Relationship Id="rId2" Type="http://schemas.openxmlformats.org/officeDocument/2006/relationships/hyperlink" Target="http://users.ece.cmu.edu/~omutlu/pub/dram-retention-time-characterization_isca13.pdf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cmu.edu/~omutlu/pub/tldram_hpca13.pdf" TargetMode="External"/><Relationship Id="rId4" Type="http://schemas.openxmlformats.org/officeDocument/2006/relationships/hyperlink" Target="http://www.cs.utah.edu/~lizhang/HPCA19/" TargetMode="External"/><Relationship Id="rId5" Type="http://schemas.openxmlformats.org/officeDocument/2006/relationships/hyperlink" Target="http://users.ece.cmu.edu/~omutlu/pub/lee_hpca13_talk.pptx" TargetMode="External"/><Relationship Id="rId1" Type="http://schemas.openxmlformats.org/officeDocument/2006/relationships/slideLayout" Target="../slideLayouts/slideLayout469.xml"/><Relationship Id="rId2" Type="http://schemas.openxmlformats.org/officeDocument/2006/relationships/notesSlide" Target="../notesSlides/notesSlide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1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1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1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1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1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2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2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2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2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2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6.xml"/><Relationship Id="rId2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2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3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3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3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chart" Target="../charts/chart9.xml"/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3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34.xml"/><Relationship Id="rId3" Type="http://schemas.openxmlformats.org/officeDocument/2006/relationships/chart" Target="../charts/chart1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3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3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isca2012.ittc.ku.edu/" TargetMode="External"/><Relationship Id="rId4" Type="http://schemas.openxmlformats.org/officeDocument/2006/relationships/hyperlink" Target="http://users.ece.cmu.edu/~omutlu/pub/kim_isca12_talk.pptx" TargetMode="External"/><Relationship Id="rId5" Type="http://schemas.openxmlformats.org/officeDocument/2006/relationships/hyperlink" Target="http://users.ece.cmu.edu/~omutlu/pub/rowclone_CMU-CS-TR-13-108.pdf" TargetMode="External"/><Relationship Id="rId1" Type="http://schemas.openxmlformats.org/officeDocument/2006/relationships/slideLayout" Target="../slideLayouts/slideLayout470.xml"/><Relationship Id="rId2" Type="http://schemas.openxmlformats.org/officeDocument/2006/relationships/hyperlink" Target="http://users.ece.cmu.edu/~omutlu/pub/salp-dram_isca12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6.xml"/><Relationship Id="rId2" Type="http://schemas.openxmlformats.org/officeDocument/2006/relationships/image" Target="../media/image9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.cmu.edu/~omutlu" TargetMode="External"/><Relationship Id="rId4" Type="http://schemas.openxmlformats.org/officeDocument/2006/relationships/hyperlink" Target="mailto:onur@cmu.edu" TargetMode="External"/><Relationship Id="rId5" Type="http://schemas.openxmlformats.org/officeDocument/2006/relationships/image" Target="../media/image7.jpe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469.xml"/><Relationship Id="rId2" Type="http://schemas.openxmlformats.org/officeDocument/2006/relationships/notesSlide" Target="../notesSlides/notesSlide3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9.xml"/><Relationship Id="rId2" Type="http://schemas.openxmlformats.org/officeDocument/2006/relationships/notesSlide" Target="../notesSlides/notesSlide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479550"/>
            <a:ext cx="8428037" cy="1720850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Garamond" charset="0"/>
              </a:rPr>
              <a:t>Computer Architecture:</a:t>
            </a:r>
            <a:br>
              <a:rPr lang="en-US" sz="4000" dirty="0">
                <a:latin typeface="Garamond" charset="0"/>
              </a:rPr>
            </a:br>
            <a:r>
              <a:rPr lang="en-US" sz="4000" dirty="0" smtClean="0">
                <a:latin typeface="Garamond" charset="0"/>
              </a:rPr>
              <a:t>Main Memory (Part II)</a:t>
            </a:r>
            <a:endParaRPr lang="en-US" sz="4000" dirty="0">
              <a:latin typeface="Garamond" charset="0"/>
            </a:endParaRPr>
          </a:p>
        </p:txBody>
      </p:sp>
      <p:sp>
        <p:nvSpPr>
          <p:cNvPr id="2867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>
                <a:solidFill>
                  <a:srgbClr val="003399"/>
                </a:solidFill>
                <a:latin typeface="Tahoma" charset="0"/>
              </a:rPr>
              <a:t>Prof. Onur Mutlu</a:t>
            </a:r>
          </a:p>
          <a:p>
            <a:pPr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Carnegie Mellon University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4688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Self-Optimizing DRAM Controllers</a:t>
            </a:r>
            <a:endParaRPr lang="en-US" dirty="0">
              <a:latin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Problem: DRAM controllers difficult to design </a:t>
            </a:r>
            <a:r>
              <a:rPr lang="en-US" sz="2200" dirty="0" smtClean="0">
                <a:sym typeface="Wingdings"/>
              </a:rPr>
              <a:t> </a:t>
            </a:r>
            <a:r>
              <a:rPr lang="en-US" sz="2200" dirty="0" smtClean="0"/>
              <a:t>It is difficult for human designers to design a policy that can adapt itself very well to different workloads and different system conditions</a:t>
            </a:r>
          </a:p>
          <a:p>
            <a:endParaRPr lang="en-US" sz="2200" dirty="0"/>
          </a:p>
          <a:p>
            <a:r>
              <a:rPr lang="en-US" sz="2200" dirty="0" smtClean="0"/>
              <a:t>Idea: </a:t>
            </a:r>
            <a:r>
              <a:rPr lang="en-US" sz="2200" dirty="0" smtClean="0">
                <a:solidFill>
                  <a:srgbClr val="0000FF"/>
                </a:solidFill>
              </a:rPr>
              <a:t>Design a memory controller that adapts its scheduling policy decisions to workload behavior and system conditions using machine learning</a:t>
            </a:r>
            <a:r>
              <a:rPr lang="en-US" sz="2200" dirty="0" smtClean="0"/>
              <a:t>.</a:t>
            </a:r>
          </a:p>
          <a:p>
            <a:endParaRPr lang="en-US" sz="2200" dirty="0"/>
          </a:p>
          <a:p>
            <a:r>
              <a:rPr lang="en-US" sz="2200" dirty="0" smtClean="0"/>
              <a:t>Observation: </a:t>
            </a:r>
            <a:r>
              <a:rPr lang="en-US" sz="2200" dirty="0" smtClean="0">
                <a:solidFill>
                  <a:srgbClr val="0000FF"/>
                </a:solidFill>
              </a:rPr>
              <a:t>Reinforcement learning maps nicely to memory control.</a:t>
            </a:r>
          </a:p>
          <a:p>
            <a:endParaRPr lang="en-US" sz="2200" dirty="0"/>
          </a:p>
          <a:p>
            <a:r>
              <a:rPr lang="en-US" sz="2200" dirty="0" smtClean="0"/>
              <a:t>Design: Memory controller is a reinforcement learning agent that dynamically and continuously learns and employs the best scheduling policy.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348" y="6455077"/>
            <a:ext cx="903315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50" dirty="0" err="1" smtClean="0">
                <a:latin typeface="Tahoma" charset="0"/>
              </a:rPr>
              <a:t>Ipek</a:t>
            </a:r>
            <a:r>
              <a:rPr lang="en-US" sz="1650" dirty="0" smtClean="0">
                <a:latin typeface="Tahoma" charset="0"/>
              </a:rPr>
              <a:t>+, “</a:t>
            </a:r>
            <a:r>
              <a:rPr lang="en-US" sz="1650" dirty="0">
                <a:solidFill>
                  <a:srgbClr val="0000FF"/>
                </a:solidFill>
                <a:latin typeface="Tahoma" charset="0"/>
              </a:rPr>
              <a:t>S</a:t>
            </a:r>
            <a:r>
              <a:rPr lang="en-US" altLang="ja-JP" sz="1650" dirty="0" smtClean="0">
                <a:solidFill>
                  <a:srgbClr val="0000FF"/>
                </a:solidFill>
                <a:latin typeface="Tahoma" charset="0"/>
              </a:rPr>
              <a:t>elf Optimizing Memory Controllers: A Reinforcement Learning Approach</a:t>
            </a:r>
            <a:r>
              <a:rPr lang="en-US" altLang="ja-JP" sz="1650" dirty="0" smtClean="0">
                <a:latin typeface="Tahoma" charset="0"/>
              </a:rPr>
              <a:t>,</a:t>
            </a:r>
            <a:r>
              <a:rPr lang="en-US" sz="1650" dirty="0">
                <a:latin typeface="Tahoma" charset="0"/>
              </a:rPr>
              <a:t>”</a:t>
            </a:r>
            <a:r>
              <a:rPr lang="en-US" altLang="ja-JP" sz="1650" dirty="0">
                <a:latin typeface="Tahoma" charset="0"/>
              </a:rPr>
              <a:t> </a:t>
            </a:r>
            <a:r>
              <a:rPr lang="en-US" altLang="ja-JP" sz="1650" dirty="0" smtClean="0">
                <a:latin typeface="Tahoma" charset="0"/>
              </a:rPr>
              <a:t>ISCA 2008.</a:t>
            </a:r>
            <a:endParaRPr lang="en-US" sz="165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2269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Self-Optimizing DRAM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Engin</a:t>
            </a:r>
            <a:r>
              <a:rPr lang="en-US" dirty="0" smtClean="0"/>
              <a:t> </a:t>
            </a:r>
            <a:r>
              <a:rPr lang="en-US" dirty="0" err="1" smtClean="0"/>
              <a:t>Ipek</a:t>
            </a:r>
            <a:r>
              <a:rPr lang="en-US" dirty="0" smtClean="0"/>
              <a:t>, </a:t>
            </a:r>
            <a:r>
              <a:rPr lang="en-US" u="sng" dirty="0" smtClean="0"/>
              <a:t>Onur Mutlu</a:t>
            </a:r>
            <a:r>
              <a:rPr lang="en-US" dirty="0" smtClean="0"/>
              <a:t>, José F. </a:t>
            </a:r>
            <a:r>
              <a:rPr lang="en-US" dirty="0" err="1" smtClean="0"/>
              <a:t>Martínez</a:t>
            </a:r>
            <a:r>
              <a:rPr lang="en-US" dirty="0" smtClean="0"/>
              <a:t>, and Rich </a:t>
            </a:r>
            <a:r>
              <a:rPr lang="en-US" dirty="0" err="1" smtClean="0"/>
              <a:t>Caruana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b="1" dirty="0" smtClean="0">
                <a:hlinkClick r:id="rId2"/>
              </a:rPr>
              <a:t>"Self Optimizing Memory Controllers: A Reinforcement Learning Approach"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Proceedings of the </a:t>
            </a:r>
            <a:r>
              <a:rPr lang="en-US" i="1" dirty="0" smtClean="0">
                <a:hlinkClick r:id="rId3"/>
              </a:rPr>
              <a:t>35th International Symposium on Computer Architecture</a:t>
            </a:r>
            <a:r>
              <a:rPr lang="en-US" i="1" dirty="0" smtClean="0"/>
              <a:t> (</a:t>
            </a:r>
            <a:r>
              <a:rPr lang="en-US" b="1" i="1" dirty="0" smtClean="0"/>
              <a:t>ISCA</a:t>
            </a:r>
            <a:r>
              <a:rPr lang="en-US" i="1" dirty="0" smtClean="0"/>
              <a:t>)</a:t>
            </a:r>
            <a:r>
              <a:rPr lang="en-US" dirty="0" smtClean="0"/>
              <a:t>, pages 39-50, Beijing, China, June 2008.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052736"/>
            <a:ext cx="8724900" cy="5740400"/>
          </a:xfrm>
          <a:prstGeom prst="rect">
            <a:avLst/>
          </a:prstGeom>
        </p:spPr>
      </p:pic>
      <p:sp>
        <p:nvSpPr>
          <p:cNvPr id="6" name="Text Box 24"/>
          <p:cNvSpPr txBox="1">
            <a:spLocks/>
          </p:cNvSpPr>
          <p:nvPr/>
        </p:nvSpPr>
        <p:spPr bwMode="auto">
          <a:xfrm>
            <a:off x="251520" y="3284984"/>
            <a:ext cx="8582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798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9798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Goal: Learn to choose actions to maximize r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r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 + 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r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 + … ( 0   &lt; 1) </a:t>
            </a:r>
          </a:p>
        </p:txBody>
      </p:sp>
    </p:spTree>
    <p:extLst>
      <p:ext uri="{BB962C8B-B14F-4D97-AF65-F5344CB8AC3E}">
        <p14:creationId xmlns:p14="http://schemas.microsoft.com/office/powerpoint/2010/main" val="29404190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</a:rPr>
              <a:t>Self-Optimizing DRAM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807896" cy="5193723"/>
          </a:xfrm>
        </p:spPr>
        <p:txBody>
          <a:bodyPr/>
          <a:lstStyle/>
          <a:p>
            <a:r>
              <a:rPr lang="en-US" dirty="0" smtClean="0"/>
              <a:t>Dynamically adapt the memory </a:t>
            </a:r>
            <a:r>
              <a:rPr lang="en-US" dirty="0"/>
              <a:t>scheduling policy via interaction with the system at runtime </a:t>
            </a:r>
          </a:p>
          <a:p>
            <a:pPr lvl="1"/>
            <a:r>
              <a:rPr lang="en-US" sz="2000" dirty="0"/>
              <a:t>Associate system states and actions (commands) with long term reward values</a:t>
            </a:r>
          </a:p>
          <a:p>
            <a:pPr lvl="1"/>
            <a:r>
              <a:rPr lang="en-US" sz="2000" dirty="0"/>
              <a:t>Schedule command with highest estimated long-term value in each state</a:t>
            </a:r>
          </a:p>
          <a:p>
            <a:pPr lvl="1"/>
            <a:r>
              <a:rPr lang="en-US" sz="2000" dirty="0"/>
              <a:t>Continuously update state-action values based on feedback from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7334200" cy="262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798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9798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1211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Self-Optimizing DRAM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 smtClean="0"/>
              <a:t>Engin</a:t>
            </a:r>
            <a:r>
              <a:rPr lang="en-US" sz="1800" dirty="0" smtClean="0"/>
              <a:t> </a:t>
            </a:r>
            <a:r>
              <a:rPr lang="en-US" sz="1800" dirty="0" err="1" smtClean="0"/>
              <a:t>Ipek</a:t>
            </a:r>
            <a:r>
              <a:rPr lang="en-US" sz="1800" dirty="0" smtClean="0"/>
              <a:t>, </a:t>
            </a:r>
            <a:r>
              <a:rPr lang="en-US" sz="1800" u="sng" dirty="0" smtClean="0"/>
              <a:t>Onur Mutlu</a:t>
            </a:r>
            <a:r>
              <a:rPr lang="en-US" sz="1800" dirty="0" smtClean="0"/>
              <a:t>, José F. </a:t>
            </a:r>
            <a:r>
              <a:rPr lang="en-US" sz="1800" dirty="0" err="1" smtClean="0"/>
              <a:t>Martínez</a:t>
            </a:r>
            <a:r>
              <a:rPr lang="en-US" sz="1800" dirty="0" smtClean="0"/>
              <a:t>, and Rich </a:t>
            </a:r>
            <a:r>
              <a:rPr lang="en-US" sz="1800" dirty="0" err="1" smtClean="0"/>
              <a:t>Caruana</a:t>
            </a:r>
            <a:r>
              <a:rPr lang="en-US" sz="1800" dirty="0" smtClean="0"/>
              <a:t>, </a:t>
            </a:r>
            <a:br>
              <a:rPr lang="en-US" sz="1800" dirty="0" smtClean="0"/>
            </a:br>
            <a:r>
              <a:rPr lang="en-US" sz="1800" b="1" dirty="0" smtClean="0">
                <a:hlinkClick r:id="rId2"/>
              </a:rPr>
              <a:t>"Self Optimizing Memory Controllers: A Reinforcement Learning Approach"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Proceedings of the </a:t>
            </a:r>
            <a:r>
              <a:rPr lang="en-US" sz="1800" i="1" dirty="0" smtClean="0">
                <a:hlinkClick r:id="rId3"/>
              </a:rPr>
              <a:t>35th International Symposium on Computer Architecture</a:t>
            </a:r>
            <a:r>
              <a:rPr lang="en-US" sz="1800" i="1" dirty="0" smtClean="0"/>
              <a:t> (</a:t>
            </a:r>
            <a:r>
              <a:rPr lang="en-US" sz="1800" b="1" i="1" dirty="0" smtClean="0"/>
              <a:t>ISCA</a:t>
            </a:r>
            <a:r>
              <a:rPr lang="en-US" sz="1800" i="1" dirty="0" smtClean="0"/>
              <a:t>)</a:t>
            </a:r>
            <a:r>
              <a:rPr lang="en-US" sz="1800" dirty="0" smtClean="0"/>
              <a:t>, pages 39-50, Beijing, China, June 2008.</a:t>
            </a:r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507952"/>
            <a:ext cx="82550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677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States, Actions, Rewards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-108520" y="548680"/>
            <a:ext cx="2788816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596900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Zapf Dingbats" charset="0"/>
              <a:buChar char="❖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Reward function</a:t>
            </a:r>
          </a:p>
          <a:p>
            <a:pPr marL="952500" lvl="1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+1 for scheduling Read and Write commands</a:t>
            </a:r>
          </a:p>
          <a:p>
            <a:pPr marL="952500" lvl="1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0 at all other times</a:t>
            </a:r>
          </a:p>
          <a:p>
            <a:pPr marL="952500" lvl="1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Lucida Grande" charset="0"/>
              <a:buNone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952500" lvl="1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952500" lvl="1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Lucida Grande" charset="0"/>
              <a:buNone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771800" y="1124744"/>
            <a:ext cx="295232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596900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Zapf Dingbats" charset="0"/>
              <a:buChar char="❖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State attributes</a:t>
            </a:r>
          </a:p>
          <a:p>
            <a:pPr marL="952500" lvl="1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Number of reads, writes, and load misses in transaction queue</a:t>
            </a:r>
          </a:p>
          <a:p>
            <a:pPr marL="952500" lvl="1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Number of pending writes and ROB heads waiting for referenced row</a:t>
            </a:r>
          </a:p>
          <a:p>
            <a:pPr marL="952500" lvl="1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Request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’</a:t>
            </a:r>
            <a:r>
              <a:rPr lang="en-US" dirty="0" smtClean="0">
                <a:solidFill>
                  <a:srgbClr val="000000"/>
                </a:solidFill>
              </a:rPr>
              <a:t>s </a:t>
            </a:r>
            <a:r>
              <a:rPr lang="en-US" dirty="0">
                <a:solidFill>
                  <a:srgbClr val="000000"/>
                </a:solidFill>
              </a:rPr>
              <a:t>relative ROB order</a:t>
            </a:r>
          </a:p>
          <a:p>
            <a:pPr marL="952500" lvl="1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952500" lvl="1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Lucida Grande" charset="0"/>
              <a:buNone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5724128" y="1232698"/>
            <a:ext cx="418928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596900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Zapf Dingbats" charset="0"/>
              <a:buChar char="❖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Actions</a:t>
            </a:r>
          </a:p>
          <a:p>
            <a:pPr marL="952500" lvl="1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Activate</a:t>
            </a:r>
          </a:p>
          <a:p>
            <a:pPr marL="952500" lvl="1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Write</a:t>
            </a:r>
          </a:p>
          <a:p>
            <a:pPr marL="952500" lvl="1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Read - load miss</a:t>
            </a:r>
          </a:p>
          <a:p>
            <a:pPr marL="952500" lvl="1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Read - store miss</a:t>
            </a:r>
          </a:p>
          <a:p>
            <a:pPr marL="952500" lvl="1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 err="1">
                <a:solidFill>
                  <a:srgbClr val="000000"/>
                </a:solidFill>
              </a:rPr>
              <a:t>Precharge</a:t>
            </a:r>
            <a:r>
              <a:rPr lang="en-US" dirty="0">
                <a:solidFill>
                  <a:srgbClr val="000000"/>
                </a:solidFill>
              </a:rPr>
              <a:t> - pending</a:t>
            </a:r>
          </a:p>
          <a:p>
            <a:pPr marL="952500" lvl="1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 err="1">
                <a:solidFill>
                  <a:srgbClr val="000000"/>
                </a:solidFill>
              </a:rPr>
              <a:t>Precharge</a:t>
            </a:r>
            <a:r>
              <a:rPr lang="en-US" dirty="0">
                <a:solidFill>
                  <a:srgbClr val="000000"/>
                </a:solidFill>
              </a:rPr>
              <a:t> - preemptive</a:t>
            </a:r>
          </a:p>
          <a:p>
            <a:pPr marL="952500" lvl="1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NOP</a:t>
            </a:r>
          </a:p>
          <a:p>
            <a:pPr marL="952500" lvl="1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Lucida Grande" charset="0"/>
              <a:buNone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952500" lvl="1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952500" lvl="1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Lucida Grande" charset="0"/>
              <a:buNone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34449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" y="4077072"/>
            <a:ext cx="9144000" cy="1885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4" y="1124744"/>
            <a:ext cx="9073008" cy="227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940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Optimizing DRAM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</a:p>
          <a:p>
            <a:pPr marL="344487" lvl="1" indent="0">
              <a:buNone/>
            </a:pPr>
            <a:r>
              <a:rPr lang="en-US" dirty="0" smtClean="0"/>
              <a:t>+ Adapts the scheduling policy dynamically to changing workload behavior and to maximize a long-term target</a:t>
            </a:r>
          </a:p>
          <a:p>
            <a:pPr marL="344487" lvl="1" indent="0">
              <a:buNone/>
            </a:pPr>
            <a:r>
              <a:rPr lang="en-US" dirty="0" smtClean="0"/>
              <a:t>+ Reduces the designer’s burden in finding a good scheduling policy. Designer specifies:</a:t>
            </a:r>
          </a:p>
          <a:p>
            <a:pPr marL="344487" lvl="1" indent="0">
              <a:buNone/>
            </a:pPr>
            <a:r>
              <a:rPr lang="en-US" dirty="0"/>
              <a:t>	</a:t>
            </a:r>
            <a:r>
              <a:rPr lang="en-US" dirty="0" smtClean="0"/>
              <a:t>1) What system variables might be useful</a:t>
            </a:r>
          </a:p>
          <a:p>
            <a:pPr marL="344487" lvl="1" indent="0">
              <a:buNone/>
            </a:pPr>
            <a:r>
              <a:rPr lang="en-US" dirty="0"/>
              <a:t>	</a:t>
            </a:r>
            <a:r>
              <a:rPr lang="en-US" dirty="0" smtClean="0"/>
              <a:t>2) What target to optimize, but not how to optimize it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Disadvantages</a:t>
            </a:r>
          </a:p>
          <a:p>
            <a:pPr marL="344487" lvl="1" indent="0">
              <a:buNone/>
            </a:pPr>
            <a:r>
              <a:rPr lang="en-US" dirty="0" smtClean="0"/>
              <a:t>-- Black box: designer much less likely to implement what she  cannot easily reason about</a:t>
            </a:r>
          </a:p>
          <a:p>
            <a:pPr marL="344487" lvl="1" indent="0">
              <a:buNone/>
            </a:pPr>
            <a:r>
              <a:rPr lang="en-US" dirty="0" smtClean="0"/>
              <a:t>-- How to specify different reward functions that can achieve different objectives? (e.g., fairness, QoS)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377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814587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aramond" charset="0"/>
              </a:rPr>
              <a:t>Trends Affecting Main Memory</a:t>
            </a:r>
            <a:endParaRPr lang="en-US" sz="4000" dirty="0">
              <a:latin typeface="Garamond" charset="0"/>
            </a:endParaRPr>
          </a:p>
        </p:txBody>
      </p:sp>
      <p:sp>
        <p:nvSpPr>
          <p:cNvPr id="10547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8054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Agenda for Topic 1 (DRAM Scaling)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What Will You Learn in This Mini-Lecture Series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Main Memory Basics (with a Focus on DRAM)</a:t>
            </a: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Major Trends Affecting Main Memory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DRAM Scaling Problem and Solution Directions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Solution Direction 1: System-DRAM Co-Design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Ongoing Research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Summary</a:t>
            </a:r>
          </a:p>
          <a:p>
            <a:pPr eaLnBrk="1" hangingPunct="1"/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683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Major Trends Affecting Main Memory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for main memory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capacity, bandwidth, QoS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increasing 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energy/power is a key system design concern</a:t>
            </a: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technology scaling is ending 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6CDE87C-4DFB-8147-A2EF-37268286C75D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19</a:t>
            </a:fld>
            <a:endParaRPr lang="en-US" sz="1600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907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Memory Lectures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These slides are </a:t>
            </a:r>
            <a:r>
              <a:rPr lang="en-US" dirty="0" smtClean="0">
                <a:solidFill>
                  <a:srgbClr val="000000"/>
                </a:solidFill>
              </a:rPr>
              <a:t>from the </a:t>
            </a:r>
            <a:r>
              <a:rPr lang="en-US" dirty="0" smtClean="0">
                <a:solidFill>
                  <a:srgbClr val="FF0000"/>
                </a:solidFill>
              </a:rPr>
              <a:t>Scalable </a:t>
            </a:r>
            <a:r>
              <a:rPr lang="en-US" dirty="0">
                <a:solidFill>
                  <a:srgbClr val="FF0000"/>
                </a:solidFill>
              </a:rPr>
              <a:t>Memory Systems</a:t>
            </a:r>
            <a:r>
              <a:rPr lang="en-US" dirty="0">
                <a:solidFill>
                  <a:srgbClr val="000000"/>
                </a:solidFill>
              </a:rPr>
              <a:t> course </a:t>
            </a:r>
            <a:r>
              <a:rPr lang="en-US" dirty="0" smtClean="0">
                <a:solidFill>
                  <a:srgbClr val="000000"/>
                </a:solidFill>
              </a:rPr>
              <a:t>taught at </a:t>
            </a:r>
            <a:r>
              <a:rPr lang="en-US" dirty="0">
                <a:solidFill>
                  <a:srgbClr val="000000"/>
                </a:solidFill>
              </a:rPr>
              <a:t>ACACES </a:t>
            </a:r>
            <a:r>
              <a:rPr lang="en-US" dirty="0" smtClean="0">
                <a:solidFill>
                  <a:srgbClr val="000000"/>
                </a:solidFill>
              </a:rPr>
              <a:t>2013 (July 15-19, 2013)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Course Website:</a:t>
            </a:r>
          </a:p>
          <a:p>
            <a:pPr marL="695325" lvl="2" indent="-342900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://users.ece.cmu.edu/~omutlu/acaces2013-memory.html</a:t>
            </a:r>
            <a:endParaRPr lang="en-US" dirty="0"/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This is </a:t>
            </a:r>
            <a:r>
              <a:rPr lang="en-US" smtClean="0">
                <a:solidFill>
                  <a:srgbClr val="000000"/>
                </a:solidFill>
              </a:rPr>
              <a:t>the second </a:t>
            </a:r>
            <a:r>
              <a:rPr lang="en-US" dirty="0" smtClean="0">
                <a:solidFill>
                  <a:srgbClr val="000000"/>
                </a:solidFill>
              </a:rPr>
              <a:t>lecture:</a:t>
            </a:r>
          </a:p>
          <a:p>
            <a:pPr lvl="1"/>
            <a:r>
              <a:rPr lang="en-US" dirty="0"/>
              <a:t>Lecture 2 (July 16, 2013): DRAM Basics and DRAM Scaling: New DRAM Architectures I </a:t>
            </a:r>
            <a:r>
              <a:rPr lang="en-US" dirty="0">
                <a:hlinkClick r:id="rId3"/>
              </a:rPr>
              <a:t>(pptx)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(pdf)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7197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Major Trends Affecting Main Memory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for main memory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capacity, bandwidth, QoS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increasing 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Multi-core</a:t>
            </a:r>
            <a:r>
              <a:rPr lang="en-US" dirty="0">
                <a:latin typeface="Tahoma" charset="0"/>
                <a:ea typeface="ＭＳ Ｐゴシック" charset="0"/>
              </a:rPr>
              <a:t>: increasing number of cores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Data-intensive applications</a:t>
            </a:r>
            <a:r>
              <a:rPr lang="en-US" dirty="0">
                <a:latin typeface="Tahoma" charset="0"/>
                <a:ea typeface="ＭＳ Ｐゴシック" charset="0"/>
              </a:rPr>
              <a:t>: increasing demand/hunger for data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Consolidation</a:t>
            </a:r>
            <a:r>
              <a:rPr lang="en-US" dirty="0">
                <a:latin typeface="Tahoma" charset="0"/>
                <a:ea typeface="ＭＳ Ｐゴシック" charset="0"/>
              </a:rPr>
              <a:t>: </a:t>
            </a:r>
            <a:r>
              <a:rPr lang="en-US" dirty="0" smtClean="0">
                <a:latin typeface="Tahoma" charset="0"/>
                <a:ea typeface="ＭＳ Ｐゴシック" charset="0"/>
              </a:rPr>
              <a:t>cloud </a:t>
            </a:r>
            <a:r>
              <a:rPr lang="en-US" dirty="0">
                <a:latin typeface="Tahoma" charset="0"/>
                <a:ea typeface="ＭＳ Ｐゴシック" charset="0"/>
              </a:rPr>
              <a:t>computing, GPUs, mobile</a:t>
            </a: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energy/power is a key system design concern</a:t>
            </a:r>
          </a:p>
          <a:p>
            <a:endParaRPr lang="en-US" sz="2200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sz="2200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technology scaling is ending 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E096BAB-925E-464D-8476-CD2FB2182577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20</a:t>
            </a:fld>
            <a:endParaRPr lang="en-US" sz="1600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743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Major Trends Affecting Main Memory (III)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for main memory </a:t>
            </a:r>
            <a:r>
              <a:rPr lang="en-US" dirty="0" smtClean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capacity, bandwidth, QoS </a:t>
            </a:r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increasing </a:t>
            </a: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energy/power is a key system design concern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~40-50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% energy spent in off-chip memory hierarchy </a:t>
            </a:r>
            <a:r>
              <a:rPr lang="en-US" sz="1800" dirty="0">
                <a:solidFill>
                  <a:srgbClr val="008000"/>
                </a:solidFill>
                <a:latin typeface="Tahoma" charset="0"/>
                <a:ea typeface="ＭＳ Ｐゴシック" charset="0"/>
              </a:rPr>
              <a:t>[Lefurgy, IEEE Computer 2003]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DRAM consumes power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even when not used (periodic refresh)</a:t>
            </a:r>
            <a:endParaRPr lang="en-US" dirty="0">
              <a:solidFill>
                <a:srgbClr val="FF0000"/>
              </a:solidFill>
              <a:latin typeface="Tahoma" charset="0"/>
              <a:ea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technology scaling is ending 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152ED14-562A-7B41-81C5-4AADBA53F90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21</a:t>
            </a:fld>
            <a:endParaRPr lang="en-US" sz="1600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9446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Major Trends Affecting Main Memory (IV)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for main memory </a:t>
            </a:r>
            <a:r>
              <a:rPr lang="en-US" dirty="0" smtClean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capacity, bandwidth, QoS </a:t>
            </a:r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increasing </a:t>
            </a:r>
          </a:p>
          <a:p>
            <a:endParaRPr lang="en-US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energy/power is a key system design concern</a:t>
            </a: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technology scaling is ending 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ITRS projects 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DRAM will not scale easily below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X nm </a:t>
            </a:r>
            <a:endParaRPr lang="en-US" dirty="0">
              <a:solidFill>
                <a:srgbClr val="FF0000"/>
              </a:solidFill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Scaling has provided many benefits: </a:t>
            </a:r>
          </a:p>
          <a:p>
            <a:pPr lvl="2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higher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capacity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(density), 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lower cost, lower energy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BE99A2B-29DD-5A4F-B100-24CE86C78EE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22</a:t>
            </a:fld>
            <a:endParaRPr lang="en-US" sz="1600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0408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Agenda for Today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What Will You Learn in This Mini-Lecture Series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Main Memory Basics (with a Focus on DRAM)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Major Trends Affecting Main Memory</a:t>
            </a: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Scaling Problem and Solution Directions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Solution Direction 1: System-DRAM Co-Design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Ongoing Research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Summary</a:t>
            </a:r>
          </a:p>
          <a:p>
            <a:pPr eaLnBrk="1" hangingPunct="1"/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23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7523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The DRAM Scaling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z="220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stores charge in a capacitor (charge-based memory)</a:t>
            </a:r>
            <a:endParaRPr lang="en-US" sz="200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Capacitor must be large enough for reliable sensing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Access transistor should be large enough for low leakage and high retention time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Scaling beyond 40-35nm (2013) is challenging [ITRS, 2009]</a:t>
            </a: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DRAM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capacity, cost, and energy/power hard to scale</a:t>
            </a:r>
          </a:p>
          <a:p>
            <a:pPr lvl="2">
              <a:buFont typeface="Wingdings" charset="0"/>
              <a:buNone/>
            </a:pPr>
            <a:endParaRPr lang="en-US" sz="1800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999534" indent="-35999534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45EC618-0165-BC45-84E6-E864E9DC06EC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2789238"/>
            <a:ext cx="3581400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9346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Solutions to the </a:t>
            </a:r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DRAM Scaling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potential solutions</a:t>
            </a:r>
          </a:p>
          <a:p>
            <a:pPr lvl="1"/>
            <a:r>
              <a:rPr lang="en-US" dirty="0" smtClean="0"/>
              <a:t>Tolerate DRAM (by taking a fresh look at it)</a:t>
            </a:r>
          </a:p>
          <a:p>
            <a:pPr lvl="1"/>
            <a:r>
              <a:rPr lang="en-US" dirty="0" smtClean="0"/>
              <a:t>Enable emerging memory technologies to eliminate/minimize DRAM</a:t>
            </a:r>
          </a:p>
          <a:p>
            <a:pPr lvl="1"/>
            <a:endParaRPr lang="en-US" dirty="0"/>
          </a:p>
          <a:p>
            <a:r>
              <a:rPr lang="en-US" dirty="0" smtClean="0"/>
              <a:t>Do both</a:t>
            </a:r>
          </a:p>
          <a:p>
            <a:pPr lvl="1"/>
            <a:r>
              <a:rPr lang="en-US" dirty="0" smtClean="0"/>
              <a:t>Hybrid memory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932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915400" cy="1066800"/>
          </a:xfrm>
        </p:spPr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Solution 1: Tolerate DRAM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07504" y="897632"/>
            <a:ext cx="9036496" cy="533968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Overcome DRAM shortcomings with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System-DRAM co-design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Novel DRAM architectures, interface, functions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Better waste management (efficient utilization)</a:t>
            </a:r>
          </a:p>
          <a:p>
            <a:pPr lvl="1" eaLnBrk="1" hangingPunct="1"/>
            <a:endParaRPr lang="en-US" sz="9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Key issues to tackle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Reduce refresh energy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Improve bandwidth and latency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Reduce waste</a:t>
            </a:r>
          </a:p>
          <a:p>
            <a:pPr lvl="1" eaLnBrk="1" hangingPunct="1">
              <a:buClr>
                <a:srgbClr val="3B812F"/>
              </a:buClr>
            </a:pP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Enable reliability at low cost</a:t>
            </a:r>
          </a:p>
          <a:p>
            <a:pPr lvl="1" eaLnBrk="1" hangingPunct="1">
              <a:buClr>
                <a:srgbClr val="3B812F"/>
              </a:buClr>
            </a:pPr>
            <a:endParaRPr lang="en-US" sz="10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Liu, Jaiyen, Veras, Mutlu, “</a:t>
            </a:r>
            <a:r>
              <a:rPr lang="en-US" sz="16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RAIDR: Retention-Aware Intelligent DRAM Refresh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,” ISCA 2012.</a:t>
            </a:r>
          </a:p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Kim, Seshadri, 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Lee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6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 Case for Exploiting Subarray-Level Parallelism in DRAM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,” ISCA 2012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Lee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6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Tiered-Latency DRAM: A Low Latency and Low Cost DRAM </a:t>
            </a:r>
            <a:r>
              <a:rPr lang="en-US" sz="16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Architecture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,” HPCA 2013.</a:t>
            </a:r>
          </a:p>
          <a:p>
            <a:pPr eaLnBrk="1" hangingPunct="1"/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Liu+, “</a:t>
            </a:r>
            <a:r>
              <a:rPr lang="en-US" sz="16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An Experimental Study of Data Retention Behavior in Modern DRAM </a:t>
            </a:r>
            <a:r>
              <a:rPr lang="en-US" sz="16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Devices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” ISCA’13.</a:t>
            </a: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600" dirty="0" smtClean="0"/>
              <a:t>Seshadri+, “</a:t>
            </a:r>
            <a:r>
              <a:rPr lang="en-US" sz="1600" dirty="0" err="1">
                <a:solidFill>
                  <a:srgbClr val="0000FF"/>
                </a:solidFill>
              </a:rPr>
              <a:t>RowClone</a:t>
            </a:r>
            <a:r>
              <a:rPr lang="en-US" sz="1600" dirty="0">
                <a:solidFill>
                  <a:srgbClr val="0000FF"/>
                </a:solidFill>
              </a:rPr>
              <a:t>: Fast and Efficient In-DRAM Copy and Initialization of Bulk Data</a:t>
            </a:r>
            <a:r>
              <a:rPr lang="en-US" sz="1600" dirty="0"/>
              <a:t>,</a:t>
            </a:r>
            <a:r>
              <a:rPr lang="en-US" sz="1600" dirty="0" smtClean="0"/>
              <a:t>” 2013.</a:t>
            </a: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999534" indent="-359995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3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E44939-9186-2D4D-AFEC-3982F1727CB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26</a:t>
            </a:fld>
            <a:endParaRPr lang="en-US" sz="1600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5561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676400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aramond" charset="0"/>
              </a:rPr>
              <a:t>Tolerating DRAM:</a:t>
            </a:r>
            <a:br>
              <a:rPr lang="en-US" sz="4000" dirty="0" smtClean="0">
                <a:latin typeface="Garamond" charset="0"/>
              </a:rPr>
            </a:br>
            <a:r>
              <a:rPr lang="en-US" sz="4000" dirty="0" smtClean="0">
                <a:latin typeface="Garamond" charset="0"/>
              </a:rPr>
              <a:t>System-DRAM Co-Design</a:t>
            </a:r>
            <a:endParaRPr lang="en-US" sz="4000" dirty="0">
              <a:latin typeface="Garamond" charset="0"/>
            </a:endParaRPr>
          </a:p>
        </p:txBody>
      </p:sp>
      <p:sp>
        <p:nvSpPr>
          <p:cNvPr id="10547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8054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New DRAM Architectures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RAIDR: Reducing Refresh Impact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TL-DRAM: Reducing DRAM Latency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SALP: </a:t>
            </a:r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Reducing Bank Conflict Impact</a:t>
            </a:r>
          </a:p>
          <a:p>
            <a:pPr eaLnBrk="1" hangingPunct="1"/>
            <a:r>
              <a:rPr lang="en-US" dirty="0" err="1" smtClean="0">
                <a:solidFill>
                  <a:srgbClr val="000000"/>
                </a:solidFill>
                <a:latin typeface="Tahoma" charset="0"/>
              </a:rPr>
              <a:t>RowClone</a:t>
            </a: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>: Fast Bulk Data Copy and Initialization</a:t>
            </a:r>
          </a:p>
          <a:p>
            <a:pPr eaLnBrk="1" hangingPunct="1"/>
            <a:endParaRPr lang="en-US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latin typeface="Garamond" charset="0"/>
              </a:rPr>
              <a:pPr eaLnBrk="1" hangingPunct="1"/>
              <a:t>28</a:t>
            </a:fld>
            <a:endParaRPr lang="en-US" sz="160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0309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676400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aramond" charset="0"/>
              </a:rPr>
              <a:t>RAIDR: Reducing </a:t>
            </a:r>
            <a:br>
              <a:rPr lang="en-US" sz="4000" dirty="0" smtClean="0">
                <a:latin typeface="Garamond" charset="0"/>
              </a:rPr>
            </a:br>
            <a:r>
              <a:rPr lang="en-US" sz="4000" dirty="0" smtClean="0">
                <a:latin typeface="Garamond" charset="0"/>
              </a:rPr>
              <a:t>DRAM Refresh Impact</a:t>
            </a:r>
            <a:endParaRPr lang="en-US" sz="4000" dirty="0">
              <a:latin typeface="Garamond" charset="0"/>
            </a:endParaRPr>
          </a:p>
        </p:txBody>
      </p:sp>
      <p:sp>
        <p:nvSpPr>
          <p:cNvPr id="10547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553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68760"/>
            <a:ext cx="8382000" cy="2057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Scalable Many-Core Memory Systems Lecture 2, Topic 1: DRAM Basics and </a:t>
            </a:r>
            <a:br>
              <a:rPr lang="en-US" sz="4000" dirty="0" smtClean="0"/>
            </a:br>
            <a:r>
              <a:rPr lang="en-US" sz="4000" dirty="0" smtClean="0"/>
              <a:t>DRAM Scaling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3717032"/>
            <a:ext cx="4590256" cy="614362"/>
          </a:xfrm>
        </p:spPr>
        <p:txBody>
          <a:bodyPr>
            <a:noAutofit/>
          </a:bodyPr>
          <a:lstStyle/>
          <a:p>
            <a:pPr eaLnBrk="1" hangingPunct="1"/>
            <a:r>
              <a:rPr lang="en-US" sz="2000" dirty="0">
                <a:solidFill>
                  <a:srgbClr val="003399"/>
                </a:solidFill>
                <a:latin typeface="Tahoma" charset="0"/>
              </a:rPr>
              <a:t>Prof. Onur Mutlu</a:t>
            </a:r>
          </a:p>
          <a:p>
            <a:pPr eaLnBrk="1" hangingPunct="1"/>
            <a:r>
              <a:rPr lang="en-US" sz="2000" dirty="0">
                <a:latin typeface="Tahoma" charset="0"/>
                <a:hlinkClick r:id="rId3"/>
              </a:rPr>
              <a:t>http://www.ece.cmu.edu/~omutlu</a:t>
            </a:r>
            <a:endParaRPr lang="en-US" sz="2000" dirty="0">
              <a:solidFill>
                <a:srgbClr val="003399"/>
              </a:solidFill>
              <a:latin typeface="Tahoma" charset="0"/>
            </a:endParaRPr>
          </a:p>
          <a:p>
            <a:pPr eaLnBrk="1" hangingPunct="1"/>
            <a:r>
              <a:rPr lang="en-US" sz="2000" dirty="0">
                <a:latin typeface="Tahoma" charset="0"/>
                <a:hlinkClick r:id="rId4"/>
              </a:rPr>
              <a:t>onur@</a:t>
            </a:r>
            <a:r>
              <a:rPr lang="en-US" sz="2000" dirty="0" smtClean="0">
                <a:latin typeface="Tahoma" charset="0"/>
                <a:hlinkClick r:id="rId4"/>
              </a:rPr>
              <a:t>cmu.edu</a:t>
            </a:r>
            <a:endParaRPr lang="en-US" sz="2000" dirty="0" smtClean="0">
              <a:latin typeface="Tahoma" charset="0"/>
            </a:endParaRPr>
          </a:p>
          <a:p>
            <a:pPr eaLnBrk="1" hangingPunct="1"/>
            <a:r>
              <a:rPr lang="en-US" sz="2000" dirty="0" err="1" smtClean="0">
                <a:latin typeface="Tahoma" charset="0"/>
              </a:rPr>
              <a:t>HiPEAC</a:t>
            </a:r>
            <a:r>
              <a:rPr lang="en-US" sz="2000" dirty="0" smtClean="0">
                <a:latin typeface="Tahoma" charset="0"/>
              </a:rPr>
              <a:t> ACACES Summer School 2013</a:t>
            </a:r>
            <a:endParaRPr lang="en-US" sz="2000" dirty="0">
              <a:latin typeface="Tahoma" charset="0"/>
            </a:endParaRPr>
          </a:p>
          <a:p>
            <a:pPr eaLnBrk="1" hangingPunct="1"/>
            <a:r>
              <a:rPr lang="en-US" sz="2000" dirty="0" smtClean="0">
                <a:latin typeface="Tahoma" charset="0"/>
              </a:rPr>
              <a:t>July 16, </a:t>
            </a:r>
            <a:r>
              <a:rPr lang="en-US" sz="2000" dirty="0">
                <a:latin typeface="Tahoma" charset="0"/>
              </a:rPr>
              <a:t>2013</a:t>
            </a:r>
          </a:p>
          <a:p>
            <a:pPr algn="l"/>
            <a:endParaRPr lang="en-US" sz="2200" dirty="0" smtClean="0"/>
          </a:p>
          <a:p>
            <a:pPr algn="l"/>
            <a:endParaRPr lang="en-US" sz="2200" dirty="0"/>
          </a:p>
        </p:txBody>
      </p:sp>
      <p:pic>
        <p:nvPicPr>
          <p:cNvPr id="6" name="Picture 5" descr="Burgundy_CMU_JPG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5518140"/>
            <a:ext cx="3786214" cy="1367244"/>
          </a:xfrm>
          <a:prstGeom prst="rect">
            <a:avLst/>
          </a:prstGeom>
        </p:spPr>
      </p:pic>
      <p:pic>
        <p:nvPicPr>
          <p:cNvPr id="7" name="Picture 6" descr="safar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0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</a:rPr>
              <a:t>DRAM </a:t>
            </a:r>
            <a:r>
              <a:rPr lang="en-US" dirty="0" smtClean="0">
                <a:latin typeface="Garamond" charset="0"/>
              </a:rPr>
              <a:t>Refresh</a:t>
            </a:r>
            <a:endParaRPr lang="en-US" dirty="0">
              <a:latin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DRAM capacitor charge leaks over time</a:t>
            </a:r>
          </a:p>
          <a:p>
            <a:endParaRPr lang="en-US" dirty="0" smtClean="0">
              <a:latin typeface="Tahoma" charset="0"/>
            </a:endParaRPr>
          </a:p>
          <a:p>
            <a:r>
              <a:rPr lang="en-US" dirty="0" smtClean="0">
                <a:latin typeface="Tahoma" charset="0"/>
              </a:rPr>
              <a:t>The </a:t>
            </a:r>
            <a:r>
              <a:rPr lang="en-US" dirty="0">
                <a:latin typeface="Tahoma" charset="0"/>
              </a:rPr>
              <a:t>memory controller needs to </a:t>
            </a:r>
            <a:r>
              <a:rPr lang="en-US" dirty="0" smtClean="0">
                <a:latin typeface="Tahoma" charset="0"/>
              </a:rPr>
              <a:t>refresh each </a:t>
            </a:r>
            <a:r>
              <a:rPr lang="en-US" dirty="0">
                <a:latin typeface="Tahoma" charset="0"/>
              </a:rPr>
              <a:t>row periodically to restore </a:t>
            </a:r>
            <a:r>
              <a:rPr lang="en-US" dirty="0" smtClean="0">
                <a:latin typeface="Tahoma" charset="0"/>
              </a:rPr>
              <a:t>charge</a:t>
            </a:r>
            <a:endParaRPr lang="en-US" dirty="0">
              <a:latin typeface="Tahoma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Activate + </a:t>
            </a:r>
            <a:r>
              <a:rPr lang="en-US" dirty="0" err="1">
                <a:latin typeface="Tahoma" charset="0"/>
                <a:ea typeface="ＭＳ Ｐゴシック" charset="0"/>
              </a:rPr>
              <a:t>precharge</a:t>
            </a:r>
            <a:r>
              <a:rPr lang="en-US" dirty="0">
                <a:latin typeface="Tahoma" charset="0"/>
                <a:ea typeface="ＭＳ Ｐゴシック" charset="0"/>
              </a:rPr>
              <a:t> each row every N </a:t>
            </a:r>
            <a:r>
              <a:rPr lang="en-US" dirty="0" err="1">
                <a:latin typeface="Tahoma" charset="0"/>
                <a:ea typeface="ＭＳ Ｐゴシック" charset="0"/>
              </a:rPr>
              <a:t>ms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Typical N = 64 </a:t>
            </a:r>
            <a:r>
              <a:rPr lang="en-US" dirty="0" err="1" smtClean="0">
                <a:latin typeface="Tahoma" charset="0"/>
                <a:ea typeface="ＭＳ Ｐゴシック" charset="0"/>
              </a:rPr>
              <a:t>ms</a:t>
            </a:r>
            <a:endParaRPr lang="en-US" dirty="0" smtClean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 smtClean="0">
                <a:latin typeface="Tahoma" charset="0"/>
              </a:rPr>
              <a:t>Downsides of refresh</a:t>
            </a:r>
          </a:p>
          <a:p>
            <a:pPr marL="0" indent="0">
              <a:buNone/>
            </a:pPr>
            <a:r>
              <a:rPr lang="en-US" sz="2200" dirty="0">
                <a:latin typeface="Tahoma" charset="0"/>
                <a:ea typeface="ＭＳ Ｐゴシック" charset="0"/>
              </a:rPr>
              <a:t>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   -- </a:t>
            </a:r>
            <a:r>
              <a:rPr lang="en-US" sz="2200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E</a:t>
            </a:r>
            <a:r>
              <a:rPr lang="en-US" sz="2200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nergy consumption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: Each refresh consumes energy</a:t>
            </a:r>
          </a:p>
          <a:p>
            <a:pPr lvl="1">
              <a:buFont typeface="Wingdings" charset="0"/>
              <a:buNone/>
            </a:pPr>
            <a:r>
              <a:rPr lang="en-US" dirty="0" smtClean="0">
                <a:latin typeface="Tahoma" charset="0"/>
                <a:ea typeface="ＭＳ Ｐゴシック" charset="0"/>
              </a:rPr>
              <a:t>-</a:t>
            </a:r>
            <a:r>
              <a:rPr lang="en-US" dirty="0">
                <a:latin typeface="Tahoma" charset="0"/>
                <a:ea typeface="ＭＳ Ｐゴシック" charset="0"/>
              </a:rPr>
              <a:t>-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Performance degradation</a:t>
            </a:r>
            <a:r>
              <a:rPr lang="en-US" dirty="0" smtClean="0">
                <a:latin typeface="Tahoma" charset="0"/>
                <a:ea typeface="ＭＳ Ｐゴシック" charset="0"/>
              </a:rPr>
              <a:t>: DRAM rank/bank </a:t>
            </a:r>
            <a:r>
              <a:rPr lang="en-US" dirty="0">
                <a:latin typeface="Tahoma" charset="0"/>
                <a:ea typeface="ＭＳ Ｐゴシック" charset="0"/>
              </a:rPr>
              <a:t>unavailable while refreshed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--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QoS/predictability impact</a:t>
            </a:r>
            <a:r>
              <a:rPr lang="en-US" dirty="0" smtClean="0">
                <a:latin typeface="Tahoma" charset="0"/>
                <a:ea typeface="ＭＳ Ｐゴシック" charset="0"/>
              </a:rPr>
              <a:t>: (Long) pause times during refresh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>
              <a:buNone/>
            </a:pPr>
            <a:r>
              <a:rPr lang="en-US" dirty="0" smtClean="0">
                <a:latin typeface="Tahoma" charset="0"/>
                <a:ea typeface="ＭＳ Ｐゴシック" charset="0"/>
              </a:rPr>
              <a:t>--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Refresh rate limits DRAM density scaling </a:t>
            </a:r>
          </a:p>
          <a:p>
            <a:pPr lvl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AABF4E-AD47-7B46-972B-7FE6F07FB6A2}" type="slidenum">
              <a:rPr lang="en-US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30</a:t>
            </a:fld>
            <a:endParaRPr lang="en-US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747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aramond" charset="0"/>
              </a:rPr>
              <a:t>Refresh Today: Auto Refresh</a:t>
            </a:r>
            <a:endParaRPr lang="en-US" dirty="0">
              <a:latin typeface="Garamon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F3CC74-56D5-CB41-BAF3-FF115739830F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31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12775" y="1273175"/>
            <a:ext cx="1612900" cy="2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21" name="Rectangle 63"/>
          <p:cNvSpPr>
            <a:spLocks noChangeArrowheads="1"/>
          </p:cNvSpPr>
          <p:nvPr/>
        </p:nvSpPr>
        <p:spPr bwMode="auto">
          <a:xfrm>
            <a:off x="612775" y="3890963"/>
            <a:ext cx="161290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22" name="Text Box 69"/>
          <p:cNvSpPr txBox="1">
            <a:spLocks noChangeArrowheads="1"/>
          </p:cNvSpPr>
          <p:nvPr/>
        </p:nvSpPr>
        <p:spPr bwMode="auto">
          <a:xfrm>
            <a:off x="842963" y="927100"/>
            <a:ext cx="1085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Columns</a:t>
            </a:r>
          </a:p>
        </p:txBody>
      </p:sp>
      <p:sp>
        <p:nvSpPr>
          <p:cNvPr id="9223" name="Text Box 70"/>
          <p:cNvSpPr txBox="1">
            <a:spLocks noChangeArrowheads="1"/>
          </p:cNvSpPr>
          <p:nvPr/>
        </p:nvSpPr>
        <p:spPr bwMode="auto">
          <a:xfrm rot="5400000">
            <a:off x="2010569" y="2267744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Rows</a:t>
            </a:r>
          </a:p>
        </p:txBody>
      </p:sp>
      <p:sp>
        <p:nvSpPr>
          <p:cNvPr id="9224" name="Line 13"/>
          <p:cNvSpPr>
            <a:spLocks noChangeShapeType="1"/>
          </p:cNvSpPr>
          <p:nvPr/>
        </p:nvSpPr>
        <p:spPr bwMode="auto">
          <a:xfrm>
            <a:off x="1412875" y="3527425"/>
            <a:ext cx="0" cy="365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25" name="Line 5"/>
          <p:cNvSpPr>
            <a:spLocks noChangeShapeType="1"/>
          </p:cNvSpPr>
          <p:nvPr/>
        </p:nvSpPr>
        <p:spPr bwMode="auto">
          <a:xfrm>
            <a:off x="611188" y="1555750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26" name="Line 6"/>
          <p:cNvSpPr>
            <a:spLocks noChangeShapeType="1"/>
          </p:cNvSpPr>
          <p:nvPr/>
        </p:nvSpPr>
        <p:spPr bwMode="auto">
          <a:xfrm>
            <a:off x="611188" y="1843088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27" name="Line 7"/>
          <p:cNvSpPr>
            <a:spLocks noChangeShapeType="1"/>
          </p:cNvSpPr>
          <p:nvPr/>
        </p:nvSpPr>
        <p:spPr bwMode="auto">
          <a:xfrm>
            <a:off x="611188" y="2132013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28" name="Line 8"/>
          <p:cNvSpPr>
            <a:spLocks noChangeShapeType="1"/>
          </p:cNvSpPr>
          <p:nvPr/>
        </p:nvSpPr>
        <p:spPr bwMode="auto">
          <a:xfrm>
            <a:off x="611188" y="2419350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29" name="Line 9"/>
          <p:cNvSpPr>
            <a:spLocks noChangeShapeType="1"/>
          </p:cNvSpPr>
          <p:nvPr/>
        </p:nvSpPr>
        <p:spPr bwMode="auto">
          <a:xfrm>
            <a:off x="611188" y="2706688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30" name="Line 10"/>
          <p:cNvSpPr>
            <a:spLocks noChangeShapeType="1"/>
          </p:cNvSpPr>
          <p:nvPr/>
        </p:nvSpPr>
        <p:spPr bwMode="auto">
          <a:xfrm>
            <a:off x="611188" y="2995613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31" name="Line 20"/>
          <p:cNvSpPr>
            <a:spLocks noChangeShapeType="1"/>
          </p:cNvSpPr>
          <p:nvPr/>
        </p:nvSpPr>
        <p:spPr bwMode="auto">
          <a:xfrm>
            <a:off x="841375" y="1266825"/>
            <a:ext cx="0" cy="22463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32" name="Line 21"/>
          <p:cNvSpPr>
            <a:spLocks noChangeShapeType="1"/>
          </p:cNvSpPr>
          <p:nvPr/>
        </p:nvSpPr>
        <p:spPr bwMode="auto">
          <a:xfrm>
            <a:off x="1071563" y="1266825"/>
            <a:ext cx="0" cy="22463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33" name="Line 22"/>
          <p:cNvSpPr>
            <a:spLocks noChangeShapeType="1"/>
          </p:cNvSpPr>
          <p:nvPr/>
        </p:nvSpPr>
        <p:spPr bwMode="auto">
          <a:xfrm>
            <a:off x="1303338" y="1266825"/>
            <a:ext cx="0" cy="22463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34" name="Line 23"/>
          <p:cNvSpPr>
            <a:spLocks noChangeShapeType="1"/>
          </p:cNvSpPr>
          <p:nvPr/>
        </p:nvSpPr>
        <p:spPr bwMode="auto">
          <a:xfrm>
            <a:off x="1533525" y="1266825"/>
            <a:ext cx="0" cy="22463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35" name="Line 24"/>
          <p:cNvSpPr>
            <a:spLocks noChangeShapeType="1"/>
          </p:cNvSpPr>
          <p:nvPr/>
        </p:nvSpPr>
        <p:spPr bwMode="auto">
          <a:xfrm>
            <a:off x="1763713" y="1266825"/>
            <a:ext cx="0" cy="22463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36" name="Line 25"/>
          <p:cNvSpPr>
            <a:spLocks noChangeShapeType="1"/>
          </p:cNvSpPr>
          <p:nvPr/>
        </p:nvSpPr>
        <p:spPr bwMode="auto">
          <a:xfrm>
            <a:off x="1993900" y="1266825"/>
            <a:ext cx="0" cy="22463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37" name="Line 26"/>
          <p:cNvSpPr>
            <a:spLocks noChangeShapeType="1"/>
          </p:cNvSpPr>
          <p:nvPr/>
        </p:nvSpPr>
        <p:spPr bwMode="auto">
          <a:xfrm>
            <a:off x="611188" y="3260725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38" name="Text Box 14"/>
          <p:cNvSpPr txBox="1">
            <a:spLocks noChangeArrowheads="1"/>
          </p:cNvSpPr>
          <p:nvPr/>
        </p:nvSpPr>
        <p:spPr bwMode="auto">
          <a:xfrm>
            <a:off x="804863" y="3857625"/>
            <a:ext cx="1314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Row Buffer</a:t>
            </a: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2687638" y="1273175"/>
            <a:ext cx="1612900" cy="2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40" name="Rectangle 63"/>
          <p:cNvSpPr>
            <a:spLocks noChangeArrowheads="1"/>
          </p:cNvSpPr>
          <p:nvPr/>
        </p:nvSpPr>
        <p:spPr bwMode="auto">
          <a:xfrm>
            <a:off x="2687638" y="3890963"/>
            <a:ext cx="161290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41" name="Line 13"/>
          <p:cNvSpPr>
            <a:spLocks noChangeShapeType="1"/>
          </p:cNvSpPr>
          <p:nvPr/>
        </p:nvSpPr>
        <p:spPr bwMode="auto">
          <a:xfrm>
            <a:off x="3487738" y="3527425"/>
            <a:ext cx="0" cy="365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42" name="Rectangle 42"/>
          <p:cNvSpPr>
            <a:spLocks noChangeArrowheads="1"/>
          </p:cNvSpPr>
          <p:nvPr/>
        </p:nvSpPr>
        <p:spPr bwMode="auto">
          <a:xfrm>
            <a:off x="4802188" y="1268413"/>
            <a:ext cx="1612900" cy="2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43" name="Rectangle 63"/>
          <p:cNvSpPr>
            <a:spLocks noChangeArrowheads="1"/>
          </p:cNvSpPr>
          <p:nvPr/>
        </p:nvSpPr>
        <p:spPr bwMode="auto">
          <a:xfrm>
            <a:off x="4802188" y="3886200"/>
            <a:ext cx="161290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44" name="Line 13"/>
          <p:cNvSpPr>
            <a:spLocks noChangeShapeType="1"/>
          </p:cNvSpPr>
          <p:nvPr/>
        </p:nvSpPr>
        <p:spPr bwMode="auto">
          <a:xfrm>
            <a:off x="5602288" y="3522663"/>
            <a:ext cx="0" cy="365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45" name="Rectangle 61"/>
          <p:cNvSpPr>
            <a:spLocks noChangeArrowheads="1"/>
          </p:cNvSpPr>
          <p:nvPr/>
        </p:nvSpPr>
        <p:spPr bwMode="auto">
          <a:xfrm>
            <a:off x="6842125" y="1260475"/>
            <a:ext cx="1612900" cy="2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46" name="Rectangle 63"/>
          <p:cNvSpPr>
            <a:spLocks noChangeArrowheads="1"/>
          </p:cNvSpPr>
          <p:nvPr/>
        </p:nvSpPr>
        <p:spPr bwMode="auto">
          <a:xfrm>
            <a:off x="6842125" y="3878263"/>
            <a:ext cx="161290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47" name="Line 13"/>
          <p:cNvSpPr>
            <a:spLocks noChangeShapeType="1"/>
          </p:cNvSpPr>
          <p:nvPr/>
        </p:nvSpPr>
        <p:spPr bwMode="auto">
          <a:xfrm>
            <a:off x="7642225" y="3514725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48" name="Line 13"/>
          <p:cNvSpPr>
            <a:spLocks noChangeShapeType="1"/>
          </p:cNvSpPr>
          <p:nvPr/>
        </p:nvSpPr>
        <p:spPr bwMode="auto">
          <a:xfrm>
            <a:off x="1428750" y="4178300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49" name="Line 13"/>
          <p:cNvSpPr>
            <a:spLocks noChangeShapeType="1"/>
          </p:cNvSpPr>
          <p:nvPr/>
        </p:nvSpPr>
        <p:spPr bwMode="auto">
          <a:xfrm>
            <a:off x="3503613" y="4178300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50" name="Line 13"/>
          <p:cNvSpPr>
            <a:spLocks noChangeShapeType="1"/>
          </p:cNvSpPr>
          <p:nvPr/>
        </p:nvSpPr>
        <p:spPr bwMode="auto">
          <a:xfrm>
            <a:off x="5618163" y="4173538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51" name="Line 13"/>
          <p:cNvSpPr>
            <a:spLocks noChangeShapeType="1"/>
          </p:cNvSpPr>
          <p:nvPr/>
        </p:nvSpPr>
        <p:spPr bwMode="auto">
          <a:xfrm>
            <a:off x="7658100" y="4167188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52" name="Line 40"/>
          <p:cNvSpPr>
            <a:spLocks noChangeShapeType="1"/>
          </p:cNvSpPr>
          <p:nvPr/>
        </p:nvSpPr>
        <p:spPr bwMode="auto">
          <a:xfrm>
            <a:off x="1371600" y="4738688"/>
            <a:ext cx="6308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53" name="Line 13"/>
          <p:cNvSpPr>
            <a:spLocks noChangeShapeType="1"/>
          </p:cNvSpPr>
          <p:nvPr/>
        </p:nvSpPr>
        <p:spPr bwMode="auto">
          <a:xfrm>
            <a:off x="4629150" y="4738688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54" name="Rectangle 63"/>
          <p:cNvSpPr>
            <a:spLocks noChangeArrowheads="1"/>
          </p:cNvSpPr>
          <p:nvPr/>
        </p:nvSpPr>
        <p:spPr bwMode="auto">
          <a:xfrm>
            <a:off x="2686050" y="5314950"/>
            <a:ext cx="37147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55" name="Text Box 14"/>
          <p:cNvSpPr txBox="1">
            <a:spLocks noChangeArrowheads="1"/>
          </p:cNvSpPr>
          <p:nvPr/>
        </p:nvSpPr>
        <p:spPr bwMode="auto">
          <a:xfrm>
            <a:off x="3371850" y="5429250"/>
            <a:ext cx="2505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DRAM CONTROLLER</a:t>
            </a:r>
          </a:p>
        </p:txBody>
      </p:sp>
      <p:sp>
        <p:nvSpPr>
          <p:cNvPr id="9256" name="Text Box 14"/>
          <p:cNvSpPr txBox="1">
            <a:spLocks noChangeArrowheads="1"/>
          </p:cNvSpPr>
          <p:nvPr/>
        </p:nvSpPr>
        <p:spPr bwMode="auto">
          <a:xfrm>
            <a:off x="7658100" y="4514850"/>
            <a:ext cx="1325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DRAM Bus</a:t>
            </a:r>
          </a:p>
        </p:txBody>
      </p:sp>
      <p:sp>
        <p:nvSpPr>
          <p:cNvPr id="9257" name="Text Box 14"/>
          <p:cNvSpPr txBox="1">
            <a:spLocks noChangeArrowheads="1"/>
          </p:cNvSpPr>
          <p:nvPr/>
        </p:nvSpPr>
        <p:spPr bwMode="auto">
          <a:xfrm>
            <a:off x="914400" y="2087563"/>
            <a:ext cx="100488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BANK 0</a:t>
            </a:r>
          </a:p>
        </p:txBody>
      </p:sp>
      <p:sp>
        <p:nvSpPr>
          <p:cNvPr id="9258" name="Text Box 14"/>
          <p:cNvSpPr txBox="1">
            <a:spLocks noChangeArrowheads="1"/>
          </p:cNvSpPr>
          <p:nvPr/>
        </p:nvSpPr>
        <p:spPr bwMode="auto">
          <a:xfrm>
            <a:off x="3028950" y="2114550"/>
            <a:ext cx="100488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BANK 1</a:t>
            </a:r>
          </a:p>
        </p:txBody>
      </p:sp>
      <p:sp>
        <p:nvSpPr>
          <p:cNvPr id="9259" name="Text Box 14"/>
          <p:cNvSpPr txBox="1">
            <a:spLocks noChangeArrowheads="1"/>
          </p:cNvSpPr>
          <p:nvPr/>
        </p:nvSpPr>
        <p:spPr bwMode="auto">
          <a:xfrm>
            <a:off x="5110163" y="2144713"/>
            <a:ext cx="100488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BANK 2</a:t>
            </a:r>
          </a:p>
        </p:txBody>
      </p:sp>
      <p:sp>
        <p:nvSpPr>
          <p:cNvPr id="9260" name="Text Box 14"/>
          <p:cNvSpPr txBox="1">
            <a:spLocks noChangeArrowheads="1"/>
          </p:cNvSpPr>
          <p:nvPr/>
        </p:nvSpPr>
        <p:spPr bwMode="auto">
          <a:xfrm>
            <a:off x="7167563" y="2144713"/>
            <a:ext cx="100488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BANK 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9512" y="5445224"/>
            <a:ext cx="33843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6633">
                    <a:lumMod val="75000"/>
                  </a:srgbClr>
                </a:solidFill>
                <a:latin typeface="Tahoma"/>
              </a:rPr>
              <a:t>A batch of rows are </a:t>
            </a:r>
          </a:p>
          <a:p>
            <a:pPr>
              <a:defRPr/>
            </a:pPr>
            <a:r>
              <a:rPr lang="en-US" dirty="0" smtClean="0">
                <a:solidFill>
                  <a:srgbClr val="006633">
                    <a:lumMod val="75000"/>
                  </a:srgbClr>
                </a:solidFill>
                <a:latin typeface="Tahoma"/>
              </a:rPr>
              <a:t>periodically refreshed</a:t>
            </a:r>
          </a:p>
          <a:p>
            <a:pPr>
              <a:defRPr/>
            </a:pPr>
            <a:r>
              <a:rPr lang="en-US" dirty="0" smtClean="0">
                <a:solidFill>
                  <a:srgbClr val="006633">
                    <a:lumMod val="75000"/>
                  </a:srgbClr>
                </a:solidFill>
                <a:latin typeface="Tahoma"/>
              </a:rPr>
              <a:t>via the auto-refresh command</a:t>
            </a:r>
            <a:endParaRPr lang="en-US" dirty="0">
              <a:solidFill>
                <a:srgbClr val="006633">
                  <a:lumMod val="75000"/>
                </a:srgbClr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053357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Refresh Overhead: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32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80728"/>
            <a:ext cx="6867872" cy="5340662"/>
          </a:xfrm>
          <a:prstGeom prst="rect">
            <a:avLst/>
          </a:prstGeom>
        </p:spPr>
      </p:pic>
      <p:sp>
        <p:nvSpPr>
          <p:cNvPr id="6" name="2"/>
          <p:cNvSpPr txBox="1"/>
          <p:nvPr/>
        </p:nvSpPr>
        <p:spPr>
          <a:xfrm>
            <a:off x="2555776" y="4747210"/>
            <a:ext cx="114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8</a:t>
            </a:r>
            <a:r>
              <a:rPr lang="en-US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%</a:t>
            </a:r>
            <a:endParaRPr lang="en-US" sz="30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7" name="2"/>
          <p:cNvSpPr txBox="1"/>
          <p:nvPr/>
        </p:nvSpPr>
        <p:spPr>
          <a:xfrm>
            <a:off x="6444208" y="2996952"/>
            <a:ext cx="114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46%</a:t>
            </a:r>
            <a:endParaRPr lang="en-US" sz="30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36990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Refresh Overhead: </a:t>
            </a:r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33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80728"/>
            <a:ext cx="6929244" cy="5400600"/>
          </a:xfrm>
          <a:prstGeom prst="rect">
            <a:avLst/>
          </a:prstGeom>
        </p:spPr>
      </p:pic>
      <p:sp>
        <p:nvSpPr>
          <p:cNvPr id="7" name="2"/>
          <p:cNvSpPr txBox="1"/>
          <p:nvPr/>
        </p:nvSpPr>
        <p:spPr>
          <a:xfrm>
            <a:off x="2555776" y="4509120"/>
            <a:ext cx="114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15%</a:t>
            </a:r>
            <a:endParaRPr lang="en-US" sz="30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2"/>
          <p:cNvSpPr txBox="1"/>
          <p:nvPr/>
        </p:nvSpPr>
        <p:spPr>
          <a:xfrm>
            <a:off x="6444208" y="2996952"/>
            <a:ext cx="114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47%</a:t>
            </a:r>
            <a:endParaRPr lang="en-US" sz="30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59864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with Conventional Refresh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06637" cy="5040560"/>
          </a:xfrm>
        </p:spPr>
        <p:txBody>
          <a:bodyPr/>
          <a:lstStyle/>
          <a:p>
            <a:r>
              <a:rPr lang="en-US" sz="2200" dirty="0" smtClean="0"/>
              <a:t>Today: Every </a:t>
            </a:r>
            <a:r>
              <a:rPr lang="en-US" sz="2200" dirty="0"/>
              <a:t>row is refreshed </a:t>
            </a:r>
            <a:r>
              <a:rPr lang="en-US" sz="2200" dirty="0" smtClean="0"/>
              <a:t>at the same rate</a:t>
            </a:r>
            <a:endParaRPr lang="en-US" sz="1400" dirty="0" smtClean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  <a:p>
            <a:r>
              <a:rPr lang="en-US" sz="2200" dirty="0" smtClean="0"/>
              <a:t>Observation: </a:t>
            </a:r>
            <a:r>
              <a:rPr lang="en-US" sz="2200" dirty="0" smtClean="0">
                <a:solidFill>
                  <a:srgbClr val="0000FF"/>
                </a:solidFill>
              </a:rPr>
              <a:t>Most rows can be refreshed much less often without losing data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[Kim+, EDL’09]</a:t>
            </a:r>
            <a:endParaRPr lang="en-US" sz="1400" dirty="0" smtClean="0"/>
          </a:p>
          <a:p>
            <a:r>
              <a:rPr lang="en-US" sz="2200" dirty="0" smtClean="0"/>
              <a:t>Problem: </a:t>
            </a:r>
            <a:r>
              <a:rPr lang="en-US" sz="2200" dirty="0" smtClean="0">
                <a:solidFill>
                  <a:srgbClr val="FF0000"/>
                </a:solidFill>
              </a:rPr>
              <a:t>No support in DRAM for different refresh rates per row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556792"/>
            <a:ext cx="6192688" cy="335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241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</a:rPr>
              <a:t>Retention Time of DRAM </a:t>
            </a:r>
            <a:r>
              <a:rPr lang="en-US" dirty="0" smtClean="0">
                <a:latin typeface="Garamond" charset="0"/>
              </a:rPr>
              <a:t>Rows</a:t>
            </a:r>
            <a:endParaRPr lang="en-US" dirty="0">
              <a:latin typeface="Garamond" charset="0"/>
            </a:endParaRP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807896" cy="5194300"/>
          </a:xfrm>
        </p:spPr>
        <p:txBody>
          <a:bodyPr/>
          <a:lstStyle/>
          <a:p>
            <a:r>
              <a:rPr lang="en-US" dirty="0" smtClean="0">
                <a:latin typeface="Tahoma" charset="0"/>
              </a:rPr>
              <a:t>Observation: </a:t>
            </a:r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Only very few rows need to be refreshed at the worst-case rate</a:t>
            </a:r>
          </a:p>
          <a:p>
            <a:endParaRPr lang="en-US" dirty="0">
              <a:solidFill>
                <a:srgbClr val="0000FF"/>
              </a:solidFill>
              <a:latin typeface="Tahoma" charset="0"/>
            </a:endParaRPr>
          </a:p>
          <a:p>
            <a:endParaRPr lang="en-US" dirty="0" smtClean="0">
              <a:solidFill>
                <a:srgbClr val="0000FF"/>
              </a:solidFill>
              <a:latin typeface="Tahoma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</a:endParaRPr>
          </a:p>
          <a:p>
            <a:endParaRPr lang="en-US" dirty="0" smtClean="0">
              <a:solidFill>
                <a:srgbClr val="0000FF"/>
              </a:solidFill>
              <a:latin typeface="Tahoma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</a:endParaRPr>
          </a:p>
          <a:p>
            <a:endParaRPr lang="en-US" dirty="0" smtClean="0">
              <a:solidFill>
                <a:srgbClr val="0000FF"/>
              </a:solidFill>
              <a:latin typeface="Tahoma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</a:endParaRPr>
          </a:p>
          <a:p>
            <a:endParaRPr lang="en-US" dirty="0" smtClean="0">
              <a:solidFill>
                <a:srgbClr val="0000FF"/>
              </a:solidFill>
              <a:latin typeface="Tahoma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ahoma" charset="0"/>
              </a:rPr>
              <a:t>Can we exploit this to reduce refresh operations at low cost?</a:t>
            </a: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54E7F4B-6CB8-DD46-83C7-F23CA62D6DC5}" type="slidenum">
              <a:rPr lang="en-US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35</a:t>
            </a:fld>
            <a:endParaRPr lang="en-US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844824"/>
            <a:ext cx="6696744" cy="362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781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Reducing DRAM Refresh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6" y="996950"/>
            <a:ext cx="8699376" cy="51943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ahoma" charset="0"/>
              </a:rPr>
              <a:t>Idea: </a:t>
            </a:r>
            <a:r>
              <a:rPr lang="en-US" dirty="0">
                <a:latin typeface="Tahoma" charset="0"/>
              </a:rPr>
              <a:t>I</a:t>
            </a:r>
            <a:r>
              <a:rPr lang="en-US" dirty="0" smtClean="0">
                <a:latin typeface="Tahoma" charset="0"/>
              </a:rPr>
              <a:t>dentify </a:t>
            </a:r>
            <a:r>
              <a:rPr lang="en-US" dirty="0">
                <a:latin typeface="Tahoma" charset="0"/>
              </a:rPr>
              <a:t>the retention time of different </a:t>
            </a:r>
            <a:r>
              <a:rPr lang="en-US" dirty="0" smtClean="0">
                <a:latin typeface="Tahoma" charset="0"/>
              </a:rPr>
              <a:t>rows</a:t>
            </a:r>
            <a:r>
              <a:rPr lang="en-US" dirty="0">
                <a:latin typeface="Tahoma" charset="0"/>
              </a:rPr>
              <a:t> </a:t>
            </a:r>
            <a:r>
              <a:rPr lang="en-US" dirty="0" smtClean="0">
                <a:latin typeface="Tahoma" charset="0"/>
              </a:rPr>
              <a:t>and refresh </a:t>
            </a:r>
            <a:r>
              <a:rPr lang="en-US" dirty="0">
                <a:latin typeface="Tahoma" charset="0"/>
              </a:rPr>
              <a:t>each row at the frequency it </a:t>
            </a:r>
            <a:r>
              <a:rPr lang="en-US" dirty="0" smtClean="0">
                <a:latin typeface="Tahoma" charset="0"/>
              </a:rPr>
              <a:t>needs </a:t>
            </a:r>
            <a:r>
              <a:rPr lang="en-US" dirty="0">
                <a:latin typeface="Tahoma" charset="0"/>
              </a:rPr>
              <a:t>to be refreshed</a:t>
            </a:r>
          </a:p>
          <a:p>
            <a:endParaRPr lang="en-US" sz="1000" dirty="0">
              <a:latin typeface="Tahoma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ahoma" charset="0"/>
              </a:rPr>
              <a:t>(Cost-conscious) Idea: </a:t>
            </a:r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Bin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the rows according to their minimum retention times </a:t>
            </a:r>
            <a:r>
              <a:rPr lang="en-US" dirty="0">
                <a:latin typeface="Tahoma" charset="0"/>
              </a:rPr>
              <a:t>and </a:t>
            </a:r>
            <a:r>
              <a:rPr lang="en-US" dirty="0" smtClean="0">
                <a:latin typeface="Tahoma" charset="0"/>
              </a:rPr>
              <a:t>refresh </a:t>
            </a:r>
            <a:r>
              <a:rPr lang="en-US" dirty="0">
                <a:latin typeface="Tahoma" charset="0"/>
              </a:rPr>
              <a:t>rows in each bin at the </a:t>
            </a:r>
            <a:r>
              <a:rPr lang="en-US" dirty="0" smtClean="0">
                <a:latin typeface="Tahoma" charset="0"/>
              </a:rPr>
              <a:t>refresh rate specified </a:t>
            </a:r>
            <a:r>
              <a:rPr lang="en-US" dirty="0">
                <a:latin typeface="Tahoma" charset="0"/>
              </a:rPr>
              <a:t>for the bin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e.g., a bin for 64-128ms, another for 128-256ms, …</a:t>
            </a:r>
          </a:p>
          <a:p>
            <a:pPr lvl="1"/>
            <a:endParaRPr lang="en-US" sz="1000" dirty="0">
              <a:latin typeface="Tahoma" charset="0"/>
              <a:ea typeface="ＭＳ Ｐゴシック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ahoma" charset="0"/>
              </a:rPr>
              <a:t>Observation: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Only very few rows need to be refreshed very frequently</a:t>
            </a:r>
            <a:r>
              <a:rPr lang="en-US" dirty="0">
                <a:latin typeface="Tahoma" charset="0"/>
              </a:rPr>
              <a:t> [</a:t>
            </a:r>
            <a:r>
              <a:rPr lang="en-US" dirty="0" smtClean="0">
                <a:latin typeface="Tahoma" charset="0"/>
              </a:rPr>
              <a:t>64-128ms</a:t>
            </a:r>
            <a:r>
              <a:rPr lang="en-US" dirty="0">
                <a:latin typeface="Tahoma" charset="0"/>
              </a:rPr>
              <a:t>]</a:t>
            </a:r>
            <a:r>
              <a:rPr lang="en-US" dirty="0" smtClean="0">
                <a:latin typeface="Tahoma" charset="0"/>
              </a:rPr>
              <a:t> </a:t>
            </a:r>
            <a:r>
              <a:rPr lang="en-US" dirty="0" smtClean="0">
                <a:latin typeface="Tahoma" charset="0"/>
                <a:sym typeface="Wingdings" charset="0"/>
              </a:rPr>
              <a:t> </a:t>
            </a:r>
            <a:r>
              <a:rPr lang="en-US" dirty="0">
                <a:latin typeface="Tahoma" charset="0"/>
                <a:sym typeface="Wingdings" charset="0"/>
              </a:rPr>
              <a:t>Have only a few bins  </a:t>
            </a:r>
            <a:r>
              <a:rPr lang="en-US" dirty="0" smtClean="0">
                <a:latin typeface="Tahoma" charset="0"/>
                <a:sym typeface="Wingdings" charset="0"/>
              </a:rPr>
              <a:t>Low </a:t>
            </a:r>
            <a:r>
              <a:rPr lang="en-US" dirty="0">
                <a:latin typeface="Tahoma" charset="0"/>
                <a:sym typeface="Wingdings" charset="0"/>
              </a:rPr>
              <a:t>HW overhead </a:t>
            </a:r>
            <a:r>
              <a:rPr lang="en-US" dirty="0" smtClean="0">
                <a:latin typeface="Tahoma" charset="0"/>
                <a:sym typeface="Wingdings" charset="0"/>
              </a:rPr>
              <a:t>to achieve large reductions in refresh operations</a:t>
            </a:r>
          </a:p>
          <a:p>
            <a:endParaRPr lang="en-US" sz="1000" dirty="0" smtClean="0">
              <a:latin typeface="Tahoma" charset="0"/>
            </a:endParaRPr>
          </a:p>
          <a:p>
            <a:endParaRPr lang="en-US" sz="1000" dirty="0">
              <a:latin typeface="Tahoma" charset="0"/>
            </a:endParaRPr>
          </a:p>
          <a:p>
            <a:r>
              <a:rPr lang="en-US" sz="1900" dirty="0">
                <a:latin typeface="Tahoma" charset="0"/>
              </a:rPr>
              <a:t>Liu et al., “</a:t>
            </a:r>
            <a:r>
              <a:rPr lang="en-US" altLang="ja-JP" sz="1900" dirty="0">
                <a:solidFill>
                  <a:srgbClr val="0000FF"/>
                </a:solidFill>
                <a:latin typeface="Tahoma" charset="0"/>
              </a:rPr>
              <a:t>RAIDR: Retention-Aware Intelligent DRAM Refresh</a:t>
            </a:r>
            <a:r>
              <a:rPr lang="en-US" altLang="ja-JP" sz="1900" dirty="0">
                <a:latin typeface="Tahoma" charset="0"/>
              </a:rPr>
              <a:t>,</a:t>
            </a:r>
            <a:r>
              <a:rPr lang="en-US" sz="1900" dirty="0">
                <a:latin typeface="Tahoma" charset="0"/>
              </a:rPr>
              <a:t>”</a:t>
            </a:r>
            <a:r>
              <a:rPr lang="en-US" altLang="ja-JP" sz="1900" dirty="0">
                <a:latin typeface="Tahoma" charset="0"/>
              </a:rPr>
              <a:t> ISCA 2012.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06A365-B83D-3F45-A529-32FB7C27DE2D}" type="slidenum">
              <a:rPr lang="en-US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36</a:t>
            </a:fld>
            <a:endParaRPr lang="en-US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3404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2736"/>
            <a:ext cx="8610600" cy="51956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1. Profiling: </a:t>
            </a:r>
            <a:r>
              <a:rPr lang="en-US" dirty="0" smtClean="0">
                <a:solidFill>
                  <a:srgbClr val="0000FF"/>
                </a:solidFill>
              </a:rPr>
              <a:t>Profile </a:t>
            </a:r>
            <a:r>
              <a:rPr lang="en-US" dirty="0">
                <a:solidFill>
                  <a:srgbClr val="0000FF"/>
                </a:solidFill>
              </a:rPr>
              <a:t>the retention time of all DRAM </a:t>
            </a:r>
            <a:r>
              <a:rPr lang="en-US" dirty="0" smtClean="0">
                <a:solidFill>
                  <a:srgbClr val="0000FF"/>
                </a:solidFill>
              </a:rPr>
              <a:t>rows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   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can be done at DRAM design time or dynamically</a:t>
            </a:r>
            <a:r>
              <a:rPr lang="en-US" dirty="0" smtClean="0">
                <a:solidFill>
                  <a:srgbClr val="0000FF"/>
                </a:solidFill>
              </a:rPr>
              <a:t>	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dirty="0" smtClean="0">
                <a:solidFill>
                  <a:srgbClr val="FF0000"/>
                </a:solidFill>
              </a:rPr>
              <a:t>Binning: </a:t>
            </a:r>
            <a:r>
              <a:rPr lang="en-US" dirty="0" smtClean="0">
                <a:solidFill>
                  <a:srgbClr val="0000FF"/>
                </a:solidFill>
              </a:rPr>
              <a:t>Store </a:t>
            </a:r>
            <a:r>
              <a:rPr lang="en-US" dirty="0">
                <a:solidFill>
                  <a:srgbClr val="0000FF"/>
                </a:solidFill>
              </a:rPr>
              <a:t>rows into bins by retention time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   </a:t>
            </a:r>
            <a:r>
              <a:rPr lang="en-US" dirty="0" smtClean="0">
                <a:sym typeface="Wingdings"/>
              </a:rPr>
              <a:t> u</a:t>
            </a:r>
            <a:r>
              <a:rPr lang="en-US" dirty="0" smtClean="0"/>
              <a:t>se Bloom Filters for efficient and scalable storage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smtClean="0">
                <a:solidFill>
                  <a:srgbClr val="FF0000"/>
                </a:solidFill>
              </a:rPr>
              <a:t>Refreshing: </a:t>
            </a:r>
            <a:r>
              <a:rPr lang="en-US" dirty="0" smtClean="0">
                <a:solidFill>
                  <a:srgbClr val="0000FF"/>
                </a:solidFill>
              </a:rPr>
              <a:t>Memory </a:t>
            </a:r>
            <a:r>
              <a:rPr lang="en-US" dirty="0">
                <a:solidFill>
                  <a:srgbClr val="0000FF"/>
                </a:solidFill>
              </a:rPr>
              <a:t>controller refreshes rows in </a:t>
            </a:r>
            <a:r>
              <a:rPr lang="en-US" dirty="0" smtClean="0">
                <a:solidFill>
                  <a:srgbClr val="0000FF"/>
                </a:solidFill>
              </a:rPr>
              <a:t>different </a:t>
            </a:r>
            <a:r>
              <a:rPr lang="en-US" dirty="0">
                <a:solidFill>
                  <a:srgbClr val="0000FF"/>
                </a:solidFill>
              </a:rPr>
              <a:t>bins </a:t>
            </a:r>
            <a:r>
              <a:rPr lang="en-US" dirty="0" smtClean="0">
                <a:solidFill>
                  <a:srgbClr val="0000FF"/>
                </a:solidFill>
              </a:rPr>
              <a:t>at different rates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ym typeface="Wingdings"/>
              </a:rPr>
              <a:t> probe Bloom Filters to determine refresh rate of a row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3744"/>
            <a:ext cx="9144000" cy="267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RAIDR: Mechanism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37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4459"/>
            <a:ext cx="9144000" cy="43727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3717032"/>
            <a:ext cx="7525344" cy="46166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ahoma"/>
              </a:rPr>
              <a:t>1.25KB storage in controller for 32GB DRAM memory</a:t>
            </a:r>
            <a:endParaRPr lang="en-US" sz="2400" dirty="0">
              <a:solidFill>
                <a:srgbClr val="FF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449558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Profiling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38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100"/>
            <a:ext cx="9144000" cy="448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960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Binning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4744"/>
            <a:ext cx="8610600" cy="5123656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How to efficiently and </a:t>
            </a:r>
            <a:r>
              <a:rPr lang="en-US" dirty="0" err="1">
                <a:solidFill>
                  <a:srgbClr val="0000FF"/>
                </a:solidFill>
              </a:rPr>
              <a:t>scalably</a:t>
            </a:r>
            <a:r>
              <a:rPr lang="en-US" dirty="0">
                <a:solidFill>
                  <a:srgbClr val="0000FF"/>
                </a:solidFill>
              </a:rPr>
              <a:t> store rows into retention time bins?</a:t>
            </a:r>
          </a:p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/>
              <a:t>Use Hardware Bloom Filters [Bloom, CACM 1970]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39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1" y="2420888"/>
            <a:ext cx="9144000" cy="384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132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Agenda for Topic 1 (DRAM Scaling)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What Will You Learn in This Mini-Lecture Series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Basics (with a Focus on DRAM)</a:t>
            </a:r>
          </a:p>
          <a:p>
            <a:pPr eaLnBrk="1" hangingPunct="1"/>
            <a:r>
              <a:rPr lang="en-US" dirty="0" smtClean="0">
                <a:solidFill>
                  <a:srgbClr val="FF6600"/>
                </a:solidFill>
                <a:latin typeface="Tahoma" charset="0"/>
                <a:ea typeface="ＭＳ Ｐゴシック" charset="0"/>
                <a:cs typeface="ＭＳ Ｐゴシック" charset="0"/>
              </a:rPr>
              <a:t>Major Trends Affecting Main Memory</a:t>
            </a:r>
          </a:p>
          <a:p>
            <a:pPr eaLnBrk="1" hangingPunct="1"/>
            <a:r>
              <a:rPr lang="en-US" dirty="0" smtClean="0">
                <a:solidFill>
                  <a:srgbClr val="FF6600"/>
                </a:solidFill>
                <a:latin typeface="Tahoma" charset="0"/>
                <a:ea typeface="ＭＳ Ｐゴシック" charset="0"/>
                <a:cs typeface="ＭＳ Ｐゴシック" charset="0"/>
              </a:rPr>
              <a:t>DRAM Scaling Problem and Solution Directions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Solution Direction 1: System-DRAM Co-Design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Ongoing Research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Summary</a:t>
            </a:r>
          </a:p>
          <a:p>
            <a:pPr eaLnBrk="1" hangingPunct="1"/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9171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 Operation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40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6275"/>
            <a:ext cx="9144000" cy="406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185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Bloom Filter Operation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41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8989"/>
            <a:ext cx="9144000" cy="390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782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Bloom Filter Operation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42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9846"/>
            <a:ext cx="9144000" cy="36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512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Bloom Filter Operation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43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2253"/>
            <a:ext cx="9144000" cy="404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437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Bloom Filters as Bins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80728"/>
            <a:ext cx="8610600" cy="526767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False positives: </a:t>
            </a:r>
            <a:r>
              <a:rPr lang="en-US" dirty="0"/>
              <a:t>a row may be declared present in the Bloom filter even if it was never inserted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Not a problem: </a:t>
            </a:r>
            <a:r>
              <a:rPr lang="en-US" dirty="0" smtClean="0"/>
              <a:t>Refresh </a:t>
            </a:r>
            <a:r>
              <a:rPr lang="en-US" dirty="0"/>
              <a:t>some rows more frequently than needed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No false negatives: </a:t>
            </a:r>
            <a:r>
              <a:rPr lang="en-US" dirty="0"/>
              <a:t>rows are never refreshed less frequently than needed (no correctness problems)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Scalable</a:t>
            </a:r>
            <a:r>
              <a:rPr lang="en-US" dirty="0">
                <a:solidFill>
                  <a:srgbClr val="0000FF"/>
                </a:solidFill>
              </a:rPr>
              <a:t>: </a:t>
            </a:r>
            <a:r>
              <a:rPr lang="en-US" dirty="0"/>
              <a:t>a Bloom filter never overflows (unlike a fixed-size table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Efficient:</a:t>
            </a:r>
            <a:r>
              <a:rPr lang="en-US" dirty="0" smtClean="0"/>
              <a:t> No need to store info on a per-row basis; simple hardware </a:t>
            </a:r>
            <a:r>
              <a:rPr lang="en-US" dirty="0" smtClean="0">
                <a:sym typeface="Wingdings"/>
              </a:rPr>
              <a:t> 1.25 KB for 2 filters for 32 GB DRAM system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44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033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Refreshing (RAIDR Refresh Controller)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45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628800"/>
            <a:ext cx="6986488" cy="373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733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Refreshing (RAIDR Refresh Controller)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46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400"/>
            <a:ext cx="9144000" cy="39880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593998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ahoma" charset="0"/>
              </a:rPr>
              <a:t>Liu et al., 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</a:rPr>
              <a:t>RAIDR: Retention-Aware Intelligent DRAM Refresh</a:t>
            </a:r>
            <a:r>
              <a:rPr lang="en-US" altLang="ja-JP" dirty="0">
                <a:solidFill>
                  <a:srgbClr val="000000"/>
                </a:solidFill>
                <a:latin typeface="Tahom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Tahoma" charset="0"/>
              </a:rPr>
              <a:t>”</a:t>
            </a:r>
            <a:r>
              <a:rPr lang="en-US" altLang="ja-JP" dirty="0">
                <a:solidFill>
                  <a:srgbClr val="000000"/>
                </a:solidFill>
                <a:latin typeface="Tahoma" charset="0"/>
              </a:rPr>
              <a:t> ISCA 2012.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418612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Tolerating Temperature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47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8900"/>
            <a:ext cx="9144000" cy="412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442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RAIDR: Baseline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48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" name="Picture 9" descr="raidr_baseli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36802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5157192"/>
            <a:ext cx="8640960" cy="46166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ahoma"/>
              </a:rPr>
              <a:t>Refresh control is in DRAM in today’s auto-refresh systems</a:t>
            </a:r>
            <a:endParaRPr lang="en-US" sz="2400" dirty="0">
              <a:solidFill>
                <a:srgbClr val="FF0000"/>
              </a:solidFill>
              <a:latin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5618857"/>
            <a:ext cx="8640960" cy="46166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ahoma"/>
              </a:rPr>
              <a:t>RAIDR can be </a:t>
            </a:r>
            <a:r>
              <a:rPr lang="en-US" sz="2400" dirty="0">
                <a:solidFill>
                  <a:srgbClr val="0000FF"/>
                </a:solidFill>
                <a:latin typeface="Tahoma"/>
              </a:rPr>
              <a:t>implemented in either the </a:t>
            </a:r>
            <a:r>
              <a:rPr lang="en-US" sz="2400" dirty="0" smtClean="0">
                <a:solidFill>
                  <a:srgbClr val="0000FF"/>
                </a:solidFill>
                <a:latin typeface="Tahoma"/>
              </a:rPr>
              <a:t>controller or DRAM</a:t>
            </a:r>
            <a:endParaRPr lang="en-US" sz="2400" dirty="0">
              <a:solidFill>
                <a:srgbClr val="0000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786516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RAIDR in Memory Controller: Option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49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" name="Picture 9" descr="raidr_m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36859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5085184"/>
            <a:ext cx="8640960" cy="120032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Tahoma"/>
              </a:rPr>
              <a:t>Overhead of RAIDR in DRAM controller: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ahoma"/>
              </a:rPr>
              <a:t>1.25 KB Bloom Filters, 3 counters, additional commands    issued for per-row refresh </a:t>
            </a:r>
            <a:r>
              <a:rPr lang="en-US" sz="2400" dirty="0" smtClean="0">
                <a:solidFill>
                  <a:srgbClr val="FF0000"/>
                </a:solidFill>
                <a:latin typeface="Tahoma"/>
              </a:rPr>
              <a:t>(all accounted for in evaluations)</a:t>
            </a:r>
            <a:endParaRPr lang="en-US" sz="2400" dirty="0">
              <a:solidFill>
                <a:srgbClr val="FF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803732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Review: DRAM </a:t>
            </a:r>
            <a:r>
              <a:rPr lang="en-US" dirty="0">
                <a:latin typeface="Garamond" charset="0"/>
              </a:rPr>
              <a:t>Controller: Functions</a:t>
            </a:r>
          </a:p>
        </p:txBody>
      </p:sp>
      <p:sp>
        <p:nvSpPr>
          <p:cNvPr id="14029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</a:rPr>
              <a:t>Ensure correct operation </a:t>
            </a:r>
            <a:r>
              <a:rPr lang="en-US">
                <a:latin typeface="Tahoma" charset="0"/>
              </a:rPr>
              <a:t>of DRAM (refresh and timing)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Service DRAM requests while obeying timing constraints of DRAM chips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Constraints: resource conflicts (bank, bus, channel), minimum write-to-read delays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Translate requests to DRAM command sequences</a:t>
            </a:r>
          </a:p>
          <a:p>
            <a:endParaRPr lang="en-US">
              <a:solidFill>
                <a:srgbClr val="0033CC"/>
              </a:solidFill>
              <a:latin typeface="Tahoma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Buffer and schedule requests to improve performance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Reordering, row-buffer, bank, rank, bus management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Manage power consumption and thermals in DRAM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Turn on/off DRAM chips, manage power modes</a:t>
            </a:r>
          </a:p>
          <a:p>
            <a:pPr lvl="2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686E4E-B6CE-A34B-8BE8-A3C7D6401A5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4961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RAIDR in DRAM Chip: Option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50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085184"/>
            <a:ext cx="9036496" cy="120032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Tahoma"/>
              </a:rPr>
              <a:t>Overhead of RAIDR in DRAM chip: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  <a:latin typeface="Tahoma"/>
              </a:rPr>
              <a:t>Per-chip overhead: 20B Bloom Filters, 1 counter (4 </a:t>
            </a:r>
            <a:r>
              <a:rPr lang="en-US" sz="2400" dirty="0" err="1" smtClean="0">
                <a:solidFill>
                  <a:srgbClr val="0000FF"/>
                </a:solidFill>
                <a:latin typeface="Tahoma"/>
              </a:rPr>
              <a:t>Gbit</a:t>
            </a:r>
            <a:r>
              <a:rPr lang="en-US" sz="2400" dirty="0" smtClean="0">
                <a:solidFill>
                  <a:srgbClr val="0000FF"/>
                </a:solidFill>
                <a:latin typeface="Tahoma"/>
              </a:rPr>
              <a:t> chip)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  <a:latin typeface="Tahoma"/>
              </a:rPr>
              <a:t>Total overhead: 1.25KB Bloom Filters, 64 counters (32 GB DRAM)</a:t>
            </a:r>
            <a:endParaRPr lang="en-US" sz="2400" dirty="0">
              <a:solidFill>
                <a:srgbClr val="FF0000"/>
              </a:solidFill>
              <a:latin typeface="Tahoma"/>
            </a:endParaRPr>
          </a:p>
        </p:txBody>
      </p:sp>
      <p:pic>
        <p:nvPicPr>
          <p:cNvPr id="9" name="Picture 8" descr="raidr_dram 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368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948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915400" cy="5193723"/>
          </a:xfrm>
        </p:spPr>
        <p:txBody>
          <a:bodyPr/>
          <a:lstStyle/>
          <a:p>
            <a:r>
              <a:rPr lang="en-US" dirty="0" smtClean="0"/>
              <a:t>Baseline:</a:t>
            </a:r>
          </a:p>
          <a:p>
            <a:pPr lvl="1"/>
            <a:r>
              <a:rPr lang="en-US" dirty="0" smtClean="0"/>
              <a:t>32 </a:t>
            </a:r>
            <a:r>
              <a:rPr lang="en-US" dirty="0"/>
              <a:t>GB </a:t>
            </a:r>
            <a:r>
              <a:rPr lang="en-US" dirty="0" smtClean="0"/>
              <a:t>DDR3 DRAM system (8 cores, 512KB cache/core)</a:t>
            </a:r>
            <a:endParaRPr lang="en-US" dirty="0"/>
          </a:p>
          <a:p>
            <a:pPr lvl="1"/>
            <a:r>
              <a:rPr lang="en-US" dirty="0" smtClean="0"/>
              <a:t>64ms refresh interval for all rows</a:t>
            </a:r>
          </a:p>
          <a:p>
            <a:endParaRPr lang="en-US" sz="1600" dirty="0" smtClean="0"/>
          </a:p>
          <a:p>
            <a:r>
              <a:rPr lang="en-US" dirty="0" smtClean="0"/>
              <a:t>RAIDR: </a:t>
            </a:r>
          </a:p>
          <a:p>
            <a:pPr lvl="1"/>
            <a:r>
              <a:rPr lang="en-US" dirty="0" smtClean="0"/>
              <a:t>64</a:t>
            </a:r>
            <a:r>
              <a:rPr lang="en-US" dirty="0"/>
              <a:t>–</a:t>
            </a:r>
            <a:r>
              <a:rPr lang="en-US" dirty="0" smtClean="0"/>
              <a:t>128ms </a:t>
            </a:r>
            <a:r>
              <a:rPr lang="en-US" dirty="0"/>
              <a:t>retention range: 256 B Bloom filter, 10 hash functions</a:t>
            </a:r>
          </a:p>
          <a:p>
            <a:pPr lvl="1"/>
            <a:r>
              <a:rPr lang="en-US" dirty="0"/>
              <a:t>128–</a:t>
            </a:r>
            <a:r>
              <a:rPr lang="en-US" dirty="0" smtClean="0"/>
              <a:t>256ms </a:t>
            </a:r>
            <a:r>
              <a:rPr lang="en-US" dirty="0"/>
              <a:t>retention range: 1 KB Bloom filter, 6 hash functions</a:t>
            </a:r>
          </a:p>
          <a:p>
            <a:pPr lvl="1"/>
            <a:r>
              <a:rPr lang="en-US" dirty="0"/>
              <a:t>Default refresh interval: 256 </a:t>
            </a:r>
            <a:r>
              <a:rPr lang="en-US" dirty="0" err="1" smtClean="0"/>
              <a:t>ms</a:t>
            </a:r>
            <a:endParaRPr lang="en-US" dirty="0" smtClean="0"/>
          </a:p>
          <a:p>
            <a:pPr lvl="1"/>
            <a:endParaRPr lang="en-US" sz="1600" dirty="0"/>
          </a:p>
          <a:p>
            <a:r>
              <a:rPr lang="en-US" dirty="0" smtClean="0"/>
              <a:t>Results</a:t>
            </a:r>
            <a:r>
              <a:rPr lang="en-US" dirty="0"/>
              <a:t> </a:t>
            </a:r>
            <a:r>
              <a:rPr lang="en-US" dirty="0" smtClean="0"/>
              <a:t>on SPEC </a:t>
            </a:r>
            <a:r>
              <a:rPr lang="en-US" dirty="0"/>
              <a:t>CPU2006, TPC-C, TPC-H benchmarks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74.6% refresh reduction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~16%/20% DRAM dynamic/idle power reduction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~9% performance improvement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>
                <a:solidFill>
                  <a:srgbClr val="000000"/>
                </a:solidFill>
              </a:rPr>
              <a:pPr/>
              <a:t>51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7432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RAIDR Refresh Reduction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>
                <a:solidFill>
                  <a:srgbClr val="000000"/>
                </a:solidFill>
              </a:rPr>
              <a:pPr/>
              <a:t>52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03920"/>
            <a:ext cx="6235700" cy="5105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87824" y="1124744"/>
            <a:ext cx="2927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ahoma"/>
              </a:rPr>
              <a:t>32 GB DDR3 DRAM system </a:t>
            </a:r>
          </a:p>
        </p:txBody>
      </p:sp>
    </p:spTree>
    <p:extLst>
      <p:ext uri="{BB962C8B-B14F-4D97-AF65-F5344CB8AC3E}">
        <p14:creationId xmlns:p14="http://schemas.microsoft.com/office/powerpoint/2010/main" val="15710148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RAIDR: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53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956228"/>
            <a:ext cx="6480720" cy="49210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760" y="5949280"/>
            <a:ext cx="7974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RAIDR performance benefits increase with workload’s memory intensity</a:t>
            </a:r>
            <a:endParaRPr lang="en-US" dirty="0">
              <a:solidFill>
                <a:srgbClr val="0000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781625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RAIDR: DRAM Energy Efficiency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54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04" y="928060"/>
            <a:ext cx="6643340" cy="50932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760" y="5949280"/>
            <a:ext cx="7974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RAIDR energy benefits increase with memory idleness</a:t>
            </a:r>
            <a:endParaRPr lang="en-US" dirty="0">
              <a:solidFill>
                <a:srgbClr val="0000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742156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DRAM Device Capacity Scaling: Performance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55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760" y="5949280"/>
            <a:ext cx="7326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RAIDR performance benefits increase with DRAM chip capacity</a:t>
            </a:r>
            <a:endParaRPr lang="en-US" dirty="0">
              <a:solidFill>
                <a:srgbClr val="0000FF"/>
              </a:solidFill>
              <a:latin typeface="Tahom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688" y="1052736"/>
            <a:ext cx="6575648" cy="487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519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6633"/>
                </a:solidFill>
              </a:rPr>
              <a:t>DRAM Device Capacity Scaling: </a:t>
            </a:r>
            <a:r>
              <a:rPr lang="en-US" sz="3600" dirty="0" smtClean="0">
                <a:solidFill>
                  <a:srgbClr val="006633"/>
                </a:solidFill>
              </a:rPr>
              <a:t>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56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760" y="5949280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RAIDR energy benefits increase with DRAM chip capacity</a:t>
            </a:r>
            <a:endParaRPr lang="en-US" dirty="0">
              <a:solidFill>
                <a:srgbClr val="0000FF"/>
              </a:solidFill>
              <a:latin typeface="Tahom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052736"/>
            <a:ext cx="6840760" cy="48945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96336" y="5949280"/>
            <a:ext cx="148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ahoma"/>
                <a:hlinkClick r:id="rId3" action="ppaction://hlinkfile"/>
              </a:rPr>
              <a:t>RAIDR slides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683442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Readings Related to RAIDR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807896" cy="4876800"/>
          </a:xfrm>
        </p:spPr>
        <p:txBody>
          <a:bodyPr/>
          <a:lstStyle/>
          <a:p>
            <a:r>
              <a:rPr lang="en-US" sz="2000" dirty="0"/>
              <a:t>Jamie Liu, Ben </a:t>
            </a:r>
            <a:r>
              <a:rPr lang="en-US" sz="2000" dirty="0" err="1"/>
              <a:t>Jaiyen</a:t>
            </a:r>
            <a:r>
              <a:rPr lang="en-US" sz="2000" dirty="0"/>
              <a:t>, </a:t>
            </a:r>
            <a:r>
              <a:rPr lang="en-US" sz="2000" dirty="0" err="1"/>
              <a:t>Yoongu</a:t>
            </a:r>
            <a:r>
              <a:rPr lang="en-US" sz="2000" dirty="0"/>
              <a:t> Kim, Chris Wilkerson, and </a:t>
            </a:r>
            <a:r>
              <a:rPr lang="en-US" sz="2000" u="sng" dirty="0"/>
              <a:t>Onur Mutlu</a:t>
            </a:r>
            <a:r>
              <a:rPr lang="en-US" sz="2000" dirty="0"/>
              <a:t>,</a:t>
            </a:r>
            <a:br>
              <a:rPr lang="en-US" sz="2000" dirty="0"/>
            </a:br>
            <a:r>
              <a:rPr lang="en-US" sz="2000" b="1" dirty="0">
                <a:hlinkClick r:id="rId2"/>
              </a:rPr>
              <a:t>"An Experimental Study of Data Retention Behavior in Modern DRAM Devices: Implications for Retention Time Profiling Mechanisms"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i="1" dirty="0"/>
              <a:t>Proceedings of the </a:t>
            </a:r>
            <a:r>
              <a:rPr lang="en-US" sz="2000" i="1" dirty="0">
                <a:hlinkClick r:id="rId3"/>
              </a:rPr>
              <a:t>40th International Symposium on Computer Architecture</a:t>
            </a:r>
            <a:r>
              <a:rPr lang="en-US" sz="2000" i="1" dirty="0"/>
              <a:t> (</a:t>
            </a:r>
            <a:r>
              <a:rPr lang="en-US" sz="2000" b="1" i="1" dirty="0"/>
              <a:t>ISCA</a:t>
            </a:r>
            <a:r>
              <a:rPr lang="en-US" sz="2000" i="1" dirty="0"/>
              <a:t>)</a:t>
            </a:r>
            <a:r>
              <a:rPr lang="en-US" sz="2000" dirty="0"/>
              <a:t>, Tel-Aviv, Israel, June 2013. </a:t>
            </a:r>
            <a:r>
              <a:rPr lang="en-US" sz="2000" dirty="0">
                <a:hlinkClick r:id="rId4"/>
              </a:rPr>
              <a:t>Slides (pptx)</a:t>
            </a:r>
            <a:r>
              <a:rPr lang="en-US" sz="2000" dirty="0"/>
              <a:t> </a:t>
            </a:r>
            <a:r>
              <a:rPr lang="en-US" sz="2000" dirty="0">
                <a:hlinkClick r:id="rId5"/>
              </a:rPr>
              <a:t>Slides (pdf)</a:t>
            </a:r>
            <a:r>
              <a:rPr lang="en-US" sz="2000" dirty="0"/>
              <a:t> 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57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694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New DRAM Architectures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RAIDR: Reducing Refresh Impact</a:t>
            </a: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TL-DRAM: Reducing DRAM Latency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SALP: </a:t>
            </a:r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Reducing Bank Conflict Impact</a:t>
            </a:r>
          </a:p>
          <a:p>
            <a:pPr eaLnBrk="1" hangingPunct="1"/>
            <a:r>
              <a:rPr lang="en-US" dirty="0" err="1" smtClean="0">
                <a:solidFill>
                  <a:srgbClr val="000000"/>
                </a:solidFill>
                <a:latin typeface="Tahoma" charset="0"/>
              </a:rPr>
              <a:t>RowClone</a:t>
            </a: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>: Fast Bulk Data Copy and Initialization</a:t>
            </a:r>
          </a:p>
          <a:p>
            <a:pPr eaLnBrk="1" hangingPunct="1"/>
            <a:endParaRPr lang="en-US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latin typeface="Garamond" charset="0"/>
              </a:rPr>
              <a:pPr eaLnBrk="1" hangingPunct="1"/>
              <a:t>58</a:t>
            </a:fld>
            <a:endParaRPr lang="en-US" sz="160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8745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676400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aramond" charset="0"/>
              </a:rPr>
              <a:t>Tiered-Latency DRAM: </a:t>
            </a:r>
            <a:br>
              <a:rPr lang="en-US" sz="4000" dirty="0" smtClean="0">
                <a:latin typeface="Garamond" charset="0"/>
              </a:rPr>
            </a:br>
            <a:r>
              <a:rPr lang="en-US" sz="4000" dirty="0" smtClean="0">
                <a:latin typeface="Garamond" charset="0"/>
              </a:rPr>
              <a:t>Reducing DRAM Latency</a:t>
            </a:r>
            <a:endParaRPr lang="en-US" sz="4000" dirty="0">
              <a:latin typeface="Garamond" charset="0"/>
            </a:endParaRPr>
          </a:p>
        </p:txBody>
      </p:sp>
      <p:sp>
        <p:nvSpPr>
          <p:cNvPr id="10547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4295998"/>
            <a:ext cx="88026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Donghyuk Lee, </a:t>
            </a:r>
            <a:r>
              <a:rPr lang="en-US" sz="1600" dirty="0" err="1"/>
              <a:t>Yoongu</a:t>
            </a:r>
            <a:r>
              <a:rPr lang="en-US" sz="1600" dirty="0"/>
              <a:t> Kim, Vivek Seshadri, Jamie Liu, Lavanya Subramanian, and </a:t>
            </a:r>
            <a:r>
              <a:rPr lang="en-US" sz="1600" u="sng" dirty="0"/>
              <a:t>Onur Mutlu</a:t>
            </a:r>
            <a:r>
              <a:rPr lang="en-US" sz="1600" dirty="0"/>
              <a:t>,</a:t>
            </a:r>
            <a:br>
              <a:rPr lang="en-US" sz="1600" dirty="0"/>
            </a:br>
            <a:r>
              <a:rPr lang="en-US" sz="1600" b="1" dirty="0">
                <a:hlinkClick r:id="rId3"/>
              </a:rPr>
              <a:t>"Tiered-Latency DRAM: A Low Latency and Low Cost DRAM Architecture"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i="1" dirty="0" smtClean="0">
                <a:hlinkClick r:id="rId4"/>
              </a:rPr>
              <a:t>19th </a:t>
            </a:r>
            <a:r>
              <a:rPr lang="en-US" sz="1600" i="1" dirty="0">
                <a:hlinkClick r:id="rId4"/>
              </a:rPr>
              <a:t>International Symposium on High-Performance Computer Architecture</a:t>
            </a:r>
            <a:r>
              <a:rPr lang="en-US" sz="1600" i="1" dirty="0"/>
              <a:t> (</a:t>
            </a:r>
            <a:r>
              <a:rPr lang="en-US" sz="1600" b="1" i="1" dirty="0"/>
              <a:t>HPCA</a:t>
            </a:r>
            <a:r>
              <a:rPr lang="en-US" sz="1600" i="1" dirty="0"/>
              <a:t>)</a:t>
            </a:r>
            <a:r>
              <a:rPr lang="en-US" sz="1600" dirty="0"/>
              <a:t>, </a:t>
            </a:r>
            <a:endParaRPr lang="en-US" sz="1600" dirty="0" smtClean="0"/>
          </a:p>
          <a:p>
            <a:pPr algn="ctr"/>
            <a:r>
              <a:rPr lang="en-US" sz="1600" dirty="0" smtClean="0"/>
              <a:t>Shenzhen</a:t>
            </a:r>
            <a:r>
              <a:rPr lang="en-US" sz="1600" dirty="0"/>
              <a:t>, China, February 2013. </a:t>
            </a:r>
            <a:r>
              <a:rPr lang="en-US" sz="1600" dirty="0">
                <a:hlinkClick r:id="rId5"/>
              </a:rPr>
              <a:t>Slides (pptx)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962502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DRAM </a:t>
            </a:r>
            <a:r>
              <a:rPr lang="en-US" dirty="0">
                <a:latin typeface="Garamond" charset="0"/>
              </a:rPr>
              <a:t>Power Management</a:t>
            </a:r>
          </a:p>
        </p:txBody>
      </p:sp>
      <p:sp>
        <p:nvSpPr>
          <p:cNvPr id="10137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DRAM chips have power modes</a:t>
            </a:r>
          </a:p>
          <a:p>
            <a:r>
              <a:rPr lang="en-US" dirty="0">
                <a:latin typeface="Tahoma" charset="0"/>
              </a:rPr>
              <a:t>Idea: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When not accessing a chip power it down</a:t>
            </a:r>
          </a:p>
          <a:p>
            <a:endParaRPr lang="en-US" dirty="0">
              <a:solidFill>
                <a:srgbClr val="0000FF"/>
              </a:solidFill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Power states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Active (highest power)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All banks idle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Power-down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Self-refresh (lowest power)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 smtClean="0">
                <a:latin typeface="Tahoma" charset="0"/>
              </a:rPr>
              <a:t>Tradeoff: State </a:t>
            </a:r>
            <a:r>
              <a:rPr lang="en-US" dirty="0">
                <a:latin typeface="Tahoma" charset="0"/>
              </a:rPr>
              <a:t>transitions incur latency during which the chip cannot be </a:t>
            </a:r>
            <a:r>
              <a:rPr lang="en-US" dirty="0" smtClean="0">
                <a:latin typeface="Tahoma" charset="0"/>
              </a:rPr>
              <a:t>accessed</a:t>
            </a:r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D4ECB3-5230-6C4B-8205-64B9DE21D76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2648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   Historical DRAM Latency-Capacity Trend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9592911"/>
              </p:ext>
            </p:extLst>
          </p:nvPr>
        </p:nvGraphicFramePr>
        <p:xfrm>
          <a:off x="304800" y="885825"/>
          <a:ext cx="8458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48400" y="1600200"/>
            <a:ext cx="112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4F81BD"/>
                </a:solidFill>
                <a:latin typeface="Calibri"/>
              </a:rPr>
              <a:t>16X</a:t>
            </a:r>
            <a:endParaRPr lang="en-US" sz="3600" b="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3276600"/>
            <a:ext cx="112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C0504D"/>
                </a:solidFill>
                <a:latin typeface="Calibri"/>
              </a:rPr>
              <a:t>-20%</a:t>
            </a:r>
            <a:endParaRPr lang="en-US" sz="3600" b="1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7150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smtClean="0">
                <a:solidFill>
                  <a:srgbClr val="FF0000"/>
                </a:solidFill>
                <a:latin typeface="Calibri"/>
              </a:rPr>
              <a:t>DRAM latency continues to be a critical bottleneck</a:t>
            </a:r>
            <a:endParaRPr lang="en-US" sz="3200" i="1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6715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  <p:bldP spid="2" grpId="0"/>
      <p:bldP spid="9" grpId="0"/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  What Causes the Long Latency?</a:t>
            </a:r>
            <a:endParaRPr lang="en-US" dirty="0"/>
          </a:p>
        </p:txBody>
      </p:sp>
      <p:sp>
        <p:nvSpPr>
          <p:cNvPr id="490" name="Rectangle 489"/>
          <p:cNvSpPr/>
          <p:nvPr/>
        </p:nvSpPr>
        <p:spPr>
          <a:xfrm>
            <a:off x="457198" y="761998"/>
            <a:ext cx="2819400" cy="4572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prstClr val="black"/>
                </a:solidFill>
                <a:latin typeface="Calibri"/>
              </a:rPr>
              <a:t>DRAM Chip</a:t>
            </a:r>
            <a:endParaRPr lang="en-US" sz="2800" b="1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381003" y="4648198"/>
            <a:ext cx="2743201" cy="0"/>
          </a:xfrm>
          <a:prstGeom prst="line">
            <a:avLst/>
          </a:prstGeom>
          <a:ln w="1270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1828800" y="4114798"/>
            <a:ext cx="0" cy="45720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304803" y="4190998"/>
            <a:ext cx="1371603" cy="381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>
                <a:solidFill>
                  <a:prstClr val="black"/>
                </a:solidFill>
                <a:latin typeface="Calibri"/>
              </a:rPr>
              <a:t>c</a:t>
            </a:r>
            <a:r>
              <a:rPr lang="en-US" sz="2800" b="1" i="1" smtClean="0">
                <a:solidFill>
                  <a:prstClr val="black"/>
                </a:solidFill>
                <a:latin typeface="Calibri"/>
              </a:rPr>
              <a:t>hannel</a:t>
            </a:r>
            <a:endParaRPr lang="en-US" sz="28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 rot="10800000" flipV="1">
            <a:off x="533395" y="3428998"/>
            <a:ext cx="2438404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752604" y="2971798"/>
            <a:ext cx="0" cy="45720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33404" y="3428997"/>
            <a:ext cx="2438405" cy="53340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smtClean="0">
                <a:solidFill>
                  <a:prstClr val="black"/>
                </a:solidFill>
                <a:latin typeface="Calibri"/>
              </a:rPr>
              <a:t>I/O</a:t>
            </a:r>
            <a:endParaRPr lang="en-US" sz="28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Rectangle 74"/>
          <p:cNvSpPr/>
          <p:nvPr/>
        </p:nvSpPr>
        <p:spPr>
          <a:xfrm rot="10800000" flipV="1">
            <a:off x="457199" y="1219198"/>
            <a:ext cx="2819398" cy="28956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381010" y="4648198"/>
            <a:ext cx="2895588" cy="2"/>
          </a:xfrm>
          <a:prstGeom prst="line">
            <a:avLst/>
          </a:prstGeom>
          <a:ln w="1270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04800" y="4190998"/>
            <a:ext cx="1371603" cy="381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>
                <a:solidFill>
                  <a:prstClr val="black"/>
                </a:solidFill>
                <a:latin typeface="Calibri"/>
              </a:rPr>
              <a:t>c</a:t>
            </a:r>
            <a:r>
              <a:rPr lang="en-US" sz="2800" b="1" i="1" smtClean="0">
                <a:solidFill>
                  <a:prstClr val="black"/>
                </a:solidFill>
                <a:latin typeface="Calibri"/>
              </a:rPr>
              <a:t>hannel</a:t>
            </a:r>
            <a:endParaRPr lang="en-US" sz="28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Rectangle 80"/>
          <p:cNvSpPr/>
          <p:nvPr/>
        </p:nvSpPr>
        <p:spPr>
          <a:xfrm rot="10800000" flipV="1">
            <a:off x="533402" y="3429000"/>
            <a:ext cx="2666998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flipV="1">
            <a:off x="1828798" y="3002280"/>
            <a:ext cx="2" cy="42672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533411" y="3428999"/>
            <a:ext cx="2666989" cy="5334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prstClr val="black"/>
                </a:solidFill>
                <a:latin typeface="Calibri"/>
              </a:rPr>
              <a:t>I/O</a:t>
            </a:r>
            <a:endParaRPr lang="en-US" sz="28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Rectangle 43"/>
          <p:cNvSpPr/>
          <p:nvPr/>
        </p:nvSpPr>
        <p:spPr>
          <a:xfrm rot="10800000" flipV="1">
            <a:off x="533399" y="1295400"/>
            <a:ext cx="2666999" cy="1676399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3412" y="1295400"/>
            <a:ext cx="2666986" cy="4572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prstClr val="black"/>
                </a:solidFill>
                <a:latin typeface="Calibri"/>
              </a:rPr>
              <a:t>cell array</a:t>
            </a:r>
            <a:endParaRPr lang="en-US" sz="28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Rectangle 53"/>
          <p:cNvSpPr/>
          <p:nvPr/>
        </p:nvSpPr>
        <p:spPr>
          <a:xfrm rot="10800000" flipV="1">
            <a:off x="533400" y="1523998"/>
            <a:ext cx="2438404" cy="14478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33399" y="1523998"/>
            <a:ext cx="2438405" cy="6096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>
                <a:solidFill>
                  <a:prstClr val="black"/>
                </a:solidFill>
                <a:latin typeface="Calibri"/>
              </a:rPr>
              <a:t>c</a:t>
            </a:r>
            <a:r>
              <a:rPr lang="en-US" sz="2800" b="1" i="1" smtClean="0">
                <a:solidFill>
                  <a:prstClr val="black"/>
                </a:solidFill>
                <a:latin typeface="Calibri"/>
              </a:rPr>
              <a:t>ell array</a:t>
            </a:r>
            <a:endParaRPr lang="en-US" sz="28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Rectangle 55"/>
          <p:cNvSpPr/>
          <p:nvPr/>
        </p:nvSpPr>
        <p:spPr>
          <a:xfrm rot="10800000" flipV="1">
            <a:off x="533411" y="1523998"/>
            <a:ext cx="2438388" cy="14478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Rectangle 57"/>
          <p:cNvSpPr/>
          <p:nvPr/>
        </p:nvSpPr>
        <p:spPr>
          <a:xfrm rot="10800000" flipV="1">
            <a:off x="609612" y="1447798"/>
            <a:ext cx="2438388" cy="14478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Rectangle 58"/>
          <p:cNvSpPr/>
          <p:nvPr/>
        </p:nvSpPr>
        <p:spPr>
          <a:xfrm rot="10800000" flipV="1">
            <a:off x="685812" y="1371598"/>
            <a:ext cx="2438388" cy="14478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Rectangle 59"/>
          <p:cNvSpPr/>
          <p:nvPr/>
        </p:nvSpPr>
        <p:spPr>
          <a:xfrm rot="10800000" flipV="1">
            <a:off x="762012" y="1295398"/>
            <a:ext cx="2438388" cy="14478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62011" y="1295398"/>
            <a:ext cx="2438389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prstClr val="black"/>
                </a:solidFill>
                <a:latin typeface="Calibri"/>
              </a:rPr>
              <a:t>banks</a:t>
            </a:r>
            <a:endParaRPr lang="en-US" sz="28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Rectangle 62"/>
          <p:cNvSpPr/>
          <p:nvPr/>
        </p:nvSpPr>
        <p:spPr>
          <a:xfrm rot="10800000" flipV="1">
            <a:off x="838213" y="1368744"/>
            <a:ext cx="2285982" cy="3714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Rectangle 63"/>
          <p:cNvSpPr/>
          <p:nvPr/>
        </p:nvSpPr>
        <p:spPr>
          <a:xfrm rot="10800000" flipV="1">
            <a:off x="838213" y="2273620"/>
            <a:ext cx="2285982" cy="4114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38214" y="1359219"/>
            <a:ext cx="2285982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i="1" dirty="0" err="1" smtClean="0">
                <a:solidFill>
                  <a:prstClr val="black"/>
                </a:solidFill>
                <a:latin typeface="Calibri"/>
              </a:rPr>
              <a:t>ubarray</a:t>
            </a:r>
            <a:endParaRPr lang="en-US" sz="28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Rectangle 65"/>
          <p:cNvSpPr/>
          <p:nvPr/>
        </p:nvSpPr>
        <p:spPr>
          <a:xfrm rot="10800000" flipV="1">
            <a:off x="838213" y="1806894"/>
            <a:ext cx="2285982" cy="41147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24195" y="762000"/>
            <a:ext cx="5410217" cy="2346009"/>
            <a:chOff x="2743183" y="762000"/>
            <a:chExt cx="5410217" cy="2346009"/>
          </a:xfrm>
        </p:grpSpPr>
        <p:sp>
          <p:nvSpPr>
            <p:cNvPr id="167" name="Rectangle 166"/>
            <p:cNvSpPr/>
            <p:nvPr/>
          </p:nvSpPr>
          <p:spPr>
            <a:xfrm rot="10800000" flipV="1">
              <a:off x="4762500" y="1150621"/>
              <a:ext cx="3390296" cy="19573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 flipH="1">
              <a:off x="2743192" y="1150620"/>
              <a:ext cx="2019912" cy="656274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prstDash val="sysDash"/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H="1" flipV="1">
              <a:off x="2743183" y="2209798"/>
              <a:ext cx="2019921" cy="898210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prstDash val="sysDash"/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Rectangle 165"/>
            <p:cNvSpPr/>
            <p:nvPr/>
          </p:nvSpPr>
          <p:spPr>
            <a:xfrm>
              <a:off x="4770138" y="762000"/>
              <a:ext cx="3383262" cy="3810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err="1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en-US" sz="2800" b="1" i="1" dirty="0" err="1" smtClean="0">
                  <a:solidFill>
                    <a:prstClr val="black"/>
                  </a:solidFill>
                  <a:latin typeface="Calibri"/>
                </a:rPr>
                <a:t>ubarray</a:t>
              </a:r>
              <a:endParaRPr lang="en-US" sz="2800" b="1" i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flipV="1">
              <a:off x="7802880" y="1218298"/>
              <a:ext cx="0" cy="144870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 flipV="1">
              <a:off x="7345680" y="1217396"/>
              <a:ext cx="0" cy="14496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/>
            <p:nvPr/>
          </p:nvCxnSpPr>
          <p:spPr>
            <a:xfrm flipV="1">
              <a:off x="6888480" y="1217396"/>
              <a:ext cx="0" cy="14496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/>
            <p:nvPr/>
          </p:nvCxnSpPr>
          <p:spPr>
            <a:xfrm flipV="1">
              <a:off x="6431280" y="1217396"/>
              <a:ext cx="0" cy="14496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 flipV="1">
              <a:off x="5974080" y="1217396"/>
              <a:ext cx="0" cy="14496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/>
            <p:nvPr/>
          </p:nvCxnSpPr>
          <p:spPr>
            <a:xfrm flipV="1">
              <a:off x="5516880" y="1217396"/>
              <a:ext cx="0" cy="14496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 flipH="1">
              <a:off x="5208721" y="1487806"/>
              <a:ext cx="2867893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Oval 182"/>
            <p:cNvSpPr/>
            <p:nvPr/>
          </p:nvSpPr>
          <p:spPr>
            <a:xfrm>
              <a:off x="7624177" y="1308836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4" name="Oval 183"/>
            <p:cNvSpPr/>
            <p:nvPr/>
          </p:nvSpPr>
          <p:spPr>
            <a:xfrm>
              <a:off x="7166977" y="1308836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5" name="Oval 184"/>
            <p:cNvSpPr/>
            <p:nvPr/>
          </p:nvSpPr>
          <p:spPr>
            <a:xfrm>
              <a:off x="6709777" y="1308836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6" name="Oval 185"/>
            <p:cNvSpPr/>
            <p:nvPr/>
          </p:nvSpPr>
          <p:spPr>
            <a:xfrm>
              <a:off x="6252577" y="1308836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7" name="Oval 186"/>
            <p:cNvSpPr/>
            <p:nvPr/>
          </p:nvSpPr>
          <p:spPr>
            <a:xfrm>
              <a:off x="5795377" y="1308836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8" name="Oval 187"/>
            <p:cNvSpPr/>
            <p:nvPr/>
          </p:nvSpPr>
          <p:spPr>
            <a:xfrm>
              <a:off x="5338177" y="1308836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89" name="Straight Arrow Connector 188"/>
            <p:cNvCxnSpPr/>
            <p:nvPr/>
          </p:nvCxnSpPr>
          <p:spPr>
            <a:xfrm flipH="1">
              <a:off x="5208721" y="1945006"/>
              <a:ext cx="2867893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/>
            <p:cNvSpPr/>
            <p:nvPr/>
          </p:nvSpPr>
          <p:spPr>
            <a:xfrm>
              <a:off x="7624177" y="1766036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>
              <a:off x="7166977" y="1766036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3" name="Oval 192"/>
            <p:cNvSpPr/>
            <p:nvPr/>
          </p:nvSpPr>
          <p:spPr>
            <a:xfrm>
              <a:off x="6709777" y="1766036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6252577" y="1766036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5" name="Oval 194"/>
            <p:cNvSpPr/>
            <p:nvPr/>
          </p:nvSpPr>
          <p:spPr>
            <a:xfrm>
              <a:off x="5795377" y="1766036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6" name="Oval 195"/>
            <p:cNvSpPr/>
            <p:nvPr/>
          </p:nvSpPr>
          <p:spPr>
            <a:xfrm>
              <a:off x="5338177" y="1766036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97" name="Straight Arrow Connector 196"/>
            <p:cNvCxnSpPr/>
            <p:nvPr/>
          </p:nvCxnSpPr>
          <p:spPr>
            <a:xfrm flipH="1">
              <a:off x="5208721" y="2402206"/>
              <a:ext cx="2867893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Oval 198"/>
            <p:cNvSpPr/>
            <p:nvPr/>
          </p:nvSpPr>
          <p:spPr>
            <a:xfrm>
              <a:off x="7624177" y="2223236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0" name="Oval 199"/>
            <p:cNvSpPr/>
            <p:nvPr/>
          </p:nvSpPr>
          <p:spPr>
            <a:xfrm>
              <a:off x="7166977" y="2223236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1" name="Oval 200"/>
            <p:cNvSpPr/>
            <p:nvPr/>
          </p:nvSpPr>
          <p:spPr>
            <a:xfrm>
              <a:off x="6709777" y="2223236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2" name="Oval 201"/>
            <p:cNvSpPr/>
            <p:nvPr/>
          </p:nvSpPr>
          <p:spPr>
            <a:xfrm>
              <a:off x="6252577" y="2223236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3" name="Oval 202"/>
            <p:cNvSpPr/>
            <p:nvPr/>
          </p:nvSpPr>
          <p:spPr>
            <a:xfrm>
              <a:off x="5795377" y="2223236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4" name="Oval 203"/>
            <p:cNvSpPr/>
            <p:nvPr/>
          </p:nvSpPr>
          <p:spPr>
            <a:xfrm>
              <a:off x="5338177" y="2223236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31005" y="1295398"/>
            <a:ext cx="365760" cy="1280160"/>
            <a:chOff x="4842961" y="1304926"/>
            <a:chExt cx="365760" cy="1280160"/>
          </a:xfrm>
        </p:grpSpPr>
        <p:sp>
          <p:nvSpPr>
            <p:cNvPr id="85" name="Rectangle 84"/>
            <p:cNvSpPr/>
            <p:nvPr/>
          </p:nvSpPr>
          <p:spPr>
            <a:xfrm>
              <a:off x="4842961" y="1304926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42961" y="1762126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842961" y="2219326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0" name="Rectangle 89"/>
          <p:cNvSpPr/>
          <p:nvPr/>
        </p:nvSpPr>
        <p:spPr>
          <a:xfrm>
            <a:off x="5219700" y="3736113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7570097" y="5867400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Rectangle 126"/>
          <p:cNvSpPr/>
          <p:nvPr/>
        </p:nvSpPr>
        <p:spPr>
          <a:xfrm rot="16200000">
            <a:off x="3955938" y="4577850"/>
            <a:ext cx="2070327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prstClr val="black"/>
                </a:solidFill>
                <a:latin typeface="Calibri"/>
              </a:rPr>
              <a:t>r</a:t>
            </a:r>
            <a:r>
              <a:rPr lang="en-US" sz="2800" b="1" i="1" dirty="0" smtClean="0">
                <a:solidFill>
                  <a:prstClr val="black"/>
                </a:solidFill>
                <a:latin typeface="Calibri"/>
              </a:rPr>
              <a:t>ow decoder</a:t>
            </a:r>
            <a:endParaRPr lang="en-US" sz="28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5424031" y="6248398"/>
            <a:ext cx="2519819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i="1" dirty="0" smtClean="0">
                <a:solidFill>
                  <a:prstClr val="black"/>
                </a:solidFill>
                <a:latin typeface="Calibri"/>
              </a:rPr>
              <a:t>ense amplifier</a:t>
            </a:r>
            <a:endParaRPr lang="en-US" sz="2800" b="1" i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5715952" y="2667000"/>
            <a:ext cx="2649379" cy="365760"/>
            <a:chOff x="5335795" y="2667000"/>
            <a:chExt cx="2649379" cy="365760"/>
          </a:xfrm>
        </p:grpSpPr>
        <p:sp>
          <p:nvSpPr>
            <p:cNvPr id="117" name="Rectangle 116"/>
            <p:cNvSpPr/>
            <p:nvPr/>
          </p:nvSpPr>
          <p:spPr>
            <a:xfrm>
              <a:off x="7162214" y="2667000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6705014" y="2667000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250195" y="2667000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792995" y="2667000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335795" y="2667000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7619414" y="2667000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391400" y="2406118"/>
            <a:ext cx="1306430" cy="1872102"/>
            <a:chOff x="6999370" y="2406118"/>
            <a:chExt cx="1306430" cy="1872102"/>
          </a:xfrm>
        </p:grpSpPr>
        <p:cxnSp>
          <p:nvCxnSpPr>
            <p:cNvPr id="125" name="Straight Arrow Connector 124"/>
            <p:cNvCxnSpPr/>
            <p:nvPr/>
          </p:nvCxnSpPr>
          <p:spPr>
            <a:xfrm flipH="1" flipV="1">
              <a:off x="7807058" y="2406118"/>
              <a:ext cx="498742" cy="517150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prstDash val="sysDash"/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V="1">
              <a:off x="6999370" y="2928599"/>
              <a:ext cx="1306430" cy="1349621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prstDash val="sysDash"/>
              <a:headEnd type="arrow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5143500" y="3276600"/>
            <a:ext cx="3390900" cy="2764633"/>
            <a:chOff x="4762500" y="3352798"/>
            <a:chExt cx="3390900" cy="2764633"/>
          </a:xfrm>
        </p:grpSpPr>
        <p:sp>
          <p:nvSpPr>
            <p:cNvPr id="129" name="Oval 128"/>
            <p:cNvSpPr/>
            <p:nvPr/>
          </p:nvSpPr>
          <p:spPr>
            <a:xfrm>
              <a:off x="5247406" y="4054782"/>
              <a:ext cx="2052554" cy="20460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30" name="Straight Arrow Connector 129"/>
            <p:cNvCxnSpPr/>
            <p:nvPr/>
          </p:nvCxnSpPr>
          <p:spPr>
            <a:xfrm flipH="1">
              <a:off x="5204460" y="3990046"/>
              <a:ext cx="2286000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Rectangle 131"/>
            <p:cNvSpPr/>
            <p:nvPr/>
          </p:nvSpPr>
          <p:spPr>
            <a:xfrm rot="16200000">
              <a:off x="4888143" y="4916389"/>
              <a:ext cx="1142999" cy="357964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c</a:t>
              </a: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apacitor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009406" y="4680991"/>
              <a:ext cx="1295400" cy="375491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sz="2000" smtClean="0">
                  <a:solidFill>
                    <a:prstClr val="black"/>
                  </a:solidFill>
                  <a:latin typeface="Calibri"/>
                </a:rPr>
                <a:t>ccess</a:t>
              </a:r>
              <a:endParaRPr lang="en-US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6009406" y="4854207"/>
              <a:ext cx="1279459" cy="431479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transistor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095006" y="3688587"/>
              <a:ext cx="2064789" cy="327041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prstClr val="black"/>
                  </a:solidFill>
                  <a:latin typeface="Calibri"/>
                </a:rPr>
                <a:t>wordline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 rot="16200000">
              <a:off x="6686928" y="5085299"/>
              <a:ext cx="1706594" cy="357669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err="1" smtClean="0">
                  <a:solidFill>
                    <a:prstClr val="black"/>
                  </a:solidFill>
                  <a:latin typeface="Calibri"/>
                </a:rPr>
                <a:t>bitline</a:t>
              </a:r>
              <a:endParaRPr lang="en-US" sz="200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37" name="Straight Arrow Connector 136"/>
            <p:cNvCxnSpPr/>
            <p:nvPr/>
          </p:nvCxnSpPr>
          <p:spPr>
            <a:xfrm flipV="1">
              <a:off x="7358146" y="3852107"/>
              <a:ext cx="0" cy="209149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 flipV="1">
              <a:off x="6628641" y="4287276"/>
              <a:ext cx="0" cy="137012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 flipH="1">
              <a:off x="6408128" y="4430639"/>
              <a:ext cx="439480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/>
            <p:nvPr/>
          </p:nvCxnSpPr>
          <p:spPr>
            <a:xfrm flipH="1" flipV="1">
              <a:off x="6847606" y="4528591"/>
              <a:ext cx="1" cy="2286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 flipH="1">
              <a:off x="6408128" y="4528591"/>
              <a:ext cx="439480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>
              <a:off x="6847606" y="4757191"/>
              <a:ext cx="170121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>
              <a:off x="6238006" y="4757191"/>
              <a:ext cx="170122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 flipH="1" flipV="1">
              <a:off x="6408127" y="4528591"/>
              <a:ext cx="1" cy="2286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>
              <a:off x="6627868" y="3990046"/>
              <a:ext cx="774" cy="318591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 flipH="1">
              <a:off x="7017727" y="4757191"/>
              <a:ext cx="332799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Elbow Connector 146"/>
            <p:cNvCxnSpPr/>
            <p:nvPr/>
          </p:nvCxnSpPr>
          <p:spPr>
            <a:xfrm rot="10800000" flipV="1">
              <a:off x="5857006" y="4759573"/>
              <a:ext cx="381001" cy="226217"/>
            </a:xfrm>
            <a:prstGeom prst="bentConnector3">
              <a:avLst>
                <a:gd name="adj1" fmla="val 100625"/>
              </a:avLst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>
              <a:off x="5857005" y="5467564"/>
              <a:ext cx="0" cy="28022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med"/>
              <a:tailEnd type="triangl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 flipV="1">
              <a:off x="5857005" y="4985791"/>
              <a:ext cx="0" cy="1336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/>
          </p:nvCxnSpPr>
          <p:spPr>
            <a:xfrm flipH="1">
              <a:off x="5628407" y="5352915"/>
              <a:ext cx="457198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 flipH="1">
              <a:off x="5628407" y="5119391"/>
              <a:ext cx="457198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 flipV="1">
              <a:off x="5857005" y="5352916"/>
              <a:ext cx="0" cy="11464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Rectangle 152"/>
            <p:cNvSpPr/>
            <p:nvPr/>
          </p:nvSpPr>
          <p:spPr>
            <a:xfrm>
              <a:off x="4762500" y="3352798"/>
              <a:ext cx="3390900" cy="3810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>
                  <a:solidFill>
                    <a:prstClr val="black"/>
                  </a:solidFill>
                  <a:latin typeface="Calibri"/>
                </a:rPr>
                <a:t>c</a:t>
              </a:r>
              <a:r>
                <a:rPr lang="en-US" sz="2800" b="1" i="1" dirty="0" smtClean="0">
                  <a:solidFill>
                    <a:prstClr val="black"/>
                  </a:solidFill>
                  <a:latin typeface="Calibri"/>
                </a:rPr>
                <a:t>ell</a:t>
              </a:r>
              <a:endParaRPr lang="en-US" sz="2800" b="1" i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4542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" grpId="0"/>
      <p:bldP spid="83" grpId="0"/>
      <p:bldP spid="20" grpId="0" animBg="1"/>
      <p:bldP spid="24" grpId="0"/>
      <p:bldP spid="44" grpId="0" animBg="1"/>
      <p:bldP spid="45" grpId="0"/>
      <p:bldP spid="54" grpId="0" animBg="1"/>
      <p:bldP spid="55" grpId="0"/>
      <p:bldP spid="56" grpId="0" animBg="1"/>
      <p:bldP spid="58" grpId="0" animBg="1"/>
      <p:bldP spid="59" grpId="0" animBg="1"/>
      <p:bldP spid="60" grpId="0" animBg="1"/>
      <p:bldP spid="62" grpId="0"/>
      <p:bldP spid="63" grpId="0" animBg="1"/>
      <p:bldP spid="64" grpId="0" animBg="1"/>
      <p:bldP spid="65" grpId="0"/>
      <p:bldP spid="66" grpId="0" animBg="1"/>
      <p:bldP spid="90" grpId="0" animBg="1"/>
      <p:bldP spid="113" grpId="0" animBg="1"/>
      <p:bldP spid="127" grpId="0"/>
      <p:bldP spid="13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18"/>
          <p:cNvGrpSpPr/>
          <p:nvPr/>
        </p:nvGrpSpPr>
        <p:grpSpPr>
          <a:xfrm>
            <a:off x="301752" y="758952"/>
            <a:ext cx="2971798" cy="3886202"/>
            <a:chOff x="304800" y="762000"/>
            <a:chExt cx="2971798" cy="3886202"/>
          </a:xfrm>
        </p:grpSpPr>
        <p:sp>
          <p:nvSpPr>
            <p:cNvPr id="120" name="Rectangle 119"/>
            <p:cNvSpPr/>
            <p:nvPr/>
          </p:nvSpPr>
          <p:spPr>
            <a:xfrm>
              <a:off x="457198" y="762000"/>
              <a:ext cx="2819400" cy="4572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prstClr val="black"/>
                  </a:solidFill>
                  <a:latin typeface="Calibri"/>
                </a:rPr>
                <a:t>DRAM Chip</a:t>
              </a:r>
              <a:endParaRPr lang="en-US" sz="2800" b="1" i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381003" y="4648200"/>
              <a:ext cx="2743201" cy="0"/>
            </a:xfrm>
            <a:prstGeom prst="line">
              <a:avLst/>
            </a:prstGeom>
            <a:ln w="1270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1828800" y="4114800"/>
              <a:ext cx="0" cy="457200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tangle 122"/>
            <p:cNvSpPr/>
            <p:nvPr/>
          </p:nvSpPr>
          <p:spPr>
            <a:xfrm>
              <a:off x="304803" y="4191000"/>
              <a:ext cx="1371603" cy="38100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>
                  <a:solidFill>
                    <a:prstClr val="black"/>
                  </a:solidFill>
                  <a:latin typeface="Calibri"/>
                </a:rPr>
                <a:t>c</a:t>
              </a:r>
              <a:r>
                <a:rPr lang="en-US" sz="2800" b="1" i="1" smtClean="0">
                  <a:solidFill>
                    <a:prstClr val="black"/>
                  </a:solidFill>
                  <a:latin typeface="Calibri"/>
                </a:rPr>
                <a:t>hannel</a:t>
              </a:r>
              <a:endParaRPr lang="en-US" sz="2800" b="1" i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 rot="10800000" flipV="1">
              <a:off x="533395" y="3429000"/>
              <a:ext cx="2438404" cy="533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25" name="Straight Connector 124"/>
            <p:cNvCxnSpPr/>
            <p:nvPr/>
          </p:nvCxnSpPr>
          <p:spPr>
            <a:xfrm flipV="1">
              <a:off x="1752604" y="2971800"/>
              <a:ext cx="0" cy="457200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Rectangle 125"/>
            <p:cNvSpPr/>
            <p:nvPr/>
          </p:nvSpPr>
          <p:spPr>
            <a:xfrm>
              <a:off x="533404" y="3428999"/>
              <a:ext cx="2438405" cy="533401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smtClean="0">
                  <a:solidFill>
                    <a:prstClr val="black"/>
                  </a:solidFill>
                  <a:latin typeface="Calibri"/>
                </a:rPr>
                <a:t>I/O</a:t>
              </a:r>
              <a:endParaRPr lang="en-US" sz="2800" b="1" i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 rot="10800000" flipV="1">
              <a:off x="457199" y="1219200"/>
              <a:ext cx="2819398" cy="2895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>
            <a:xfrm flipV="1">
              <a:off x="381010" y="4648200"/>
              <a:ext cx="2895588" cy="2"/>
            </a:xfrm>
            <a:prstGeom prst="line">
              <a:avLst/>
            </a:prstGeom>
            <a:ln w="1270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128"/>
            <p:cNvSpPr/>
            <p:nvPr/>
          </p:nvSpPr>
          <p:spPr>
            <a:xfrm>
              <a:off x="304800" y="4191000"/>
              <a:ext cx="1371603" cy="38100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>
                  <a:solidFill>
                    <a:prstClr val="black"/>
                  </a:solidFill>
                  <a:latin typeface="Calibri"/>
                </a:rPr>
                <a:t>c</a:t>
              </a:r>
              <a:r>
                <a:rPr lang="en-US" sz="2800" b="1" i="1" smtClean="0">
                  <a:solidFill>
                    <a:prstClr val="black"/>
                  </a:solidFill>
                  <a:latin typeface="Calibri"/>
                </a:rPr>
                <a:t>hannel</a:t>
              </a:r>
              <a:endParaRPr lang="en-US" sz="2800" b="1" i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 rot="10800000" flipV="1">
              <a:off x="533402" y="3429002"/>
              <a:ext cx="2666998" cy="533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31" name="Straight Connector 130"/>
            <p:cNvCxnSpPr/>
            <p:nvPr/>
          </p:nvCxnSpPr>
          <p:spPr>
            <a:xfrm flipV="1">
              <a:off x="1828798" y="3002282"/>
              <a:ext cx="2" cy="426720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Rectangle 131"/>
            <p:cNvSpPr/>
            <p:nvPr/>
          </p:nvSpPr>
          <p:spPr>
            <a:xfrm>
              <a:off x="533411" y="3429001"/>
              <a:ext cx="2666989" cy="5334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prstClr val="black"/>
                  </a:solidFill>
                  <a:latin typeface="Calibri"/>
                </a:rPr>
                <a:t>I/O</a:t>
              </a:r>
              <a:endParaRPr lang="en-US" sz="2800" b="1" i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33412" y="1295402"/>
              <a:ext cx="2666986" cy="4572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prstClr val="black"/>
                  </a:solidFill>
                  <a:latin typeface="Calibri"/>
                </a:rPr>
                <a:t>cell array</a:t>
              </a:r>
              <a:endParaRPr lang="en-US" sz="2800" b="1" i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 rot="10800000" flipV="1">
              <a:off x="533400" y="1524000"/>
              <a:ext cx="2438404" cy="1447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33399" y="1524000"/>
              <a:ext cx="2438405" cy="60960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>
                  <a:solidFill>
                    <a:prstClr val="black"/>
                  </a:solidFill>
                  <a:latin typeface="Calibri"/>
                </a:rPr>
                <a:t>c</a:t>
              </a:r>
              <a:r>
                <a:rPr lang="en-US" sz="2800" b="1" i="1" smtClean="0">
                  <a:solidFill>
                    <a:prstClr val="black"/>
                  </a:solidFill>
                  <a:latin typeface="Calibri"/>
                </a:rPr>
                <a:t>ell array</a:t>
              </a:r>
              <a:endParaRPr lang="en-US" sz="2800" b="1" i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 rot="10800000" flipV="1">
              <a:off x="533411" y="1524000"/>
              <a:ext cx="2438388" cy="1447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 rot="10800000" flipV="1">
              <a:off x="609612" y="1447800"/>
              <a:ext cx="2438388" cy="1447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 rot="10800000" flipV="1">
              <a:off x="685812" y="1371600"/>
              <a:ext cx="2438388" cy="1447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 rot="10800000" flipV="1">
              <a:off x="762012" y="1295400"/>
              <a:ext cx="2438388" cy="1447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762011" y="1295400"/>
              <a:ext cx="2438389" cy="3810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prstClr val="black"/>
                  </a:solidFill>
                  <a:latin typeface="Calibri"/>
                </a:rPr>
                <a:t>banks</a:t>
              </a:r>
              <a:endParaRPr lang="en-US" sz="2800" b="1" i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 rot="10800000" flipV="1">
              <a:off x="838213" y="1368746"/>
              <a:ext cx="2285982" cy="3714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 rot="10800000" flipV="1">
              <a:off x="838213" y="2273622"/>
              <a:ext cx="2285982" cy="4114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838214" y="1359221"/>
              <a:ext cx="2285982" cy="3810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err="1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en-US" sz="2800" b="1" i="1" dirty="0" err="1" smtClean="0">
                  <a:solidFill>
                    <a:prstClr val="black"/>
                  </a:solidFill>
                  <a:latin typeface="Calibri"/>
                </a:rPr>
                <a:t>ubarray</a:t>
              </a:r>
              <a:endParaRPr lang="en-US" sz="2800" b="1" i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 rot="10800000" flipV="1">
              <a:off x="838213" y="1806896"/>
              <a:ext cx="2285982" cy="411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3121147" y="762000"/>
            <a:ext cx="5413253" cy="2346009"/>
            <a:chOff x="2740159" y="762000"/>
            <a:chExt cx="5413253" cy="2346009"/>
          </a:xfrm>
        </p:grpSpPr>
        <p:grpSp>
          <p:nvGrpSpPr>
            <p:cNvPr id="148" name="Group 147"/>
            <p:cNvGrpSpPr/>
            <p:nvPr/>
          </p:nvGrpSpPr>
          <p:grpSpPr>
            <a:xfrm>
              <a:off x="2740159" y="762000"/>
              <a:ext cx="5413253" cy="2346009"/>
              <a:chOff x="2740147" y="762000"/>
              <a:chExt cx="5413253" cy="2346009"/>
            </a:xfrm>
          </p:grpSpPr>
          <p:sp>
            <p:nvSpPr>
              <p:cNvPr id="160" name="Rectangle 159"/>
              <p:cNvSpPr/>
              <p:nvPr/>
            </p:nvSpPr>
            <p:spPr>
              <a:xfrm rot="10800000" flipV="1">
                <a:off x="4762500" y="1150621"/>
                <a:ext cx="3390296" cy="19573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4770138" y="762000"/>
                <a:ext cx="3383262" cy="381002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i="1" dirty="0" err="1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en-US" sz="2800" b="1" i="1" dirty="0" err="1" smtClean="0">
                    <a:solidFill>
                      <a:prstClr val="black"/>
                    </a:solidFill>
                    <a:latin typeface="Calibri"/>
                  </a:rPr>
                  <a:t>ubarray</a:t>
                </a:r>
                <a:endParaRPr lang="en-US" sz="2800" b="1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64" name="Straight Arrow Connector 163"/>
              <p:cNvCxnSpPr/>
              <p:nvPr/>
            </p:nvCxnSpPr>
            <p:spPr>
              <a:xfrm flipV="1">
                <a:off x="7802165" y="1218298"/>
                <a:ext cx="0" cy="1448702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/>
              <p:cNvCxnSpPr/>
              <p:nvPr/>
            </p:nvCxnSpPr>
            <p:spPr>
              <a:xfrm flipV="1">
                <a:off x="7344965" y="1217396"/>
                <a:ext cx="0" cy="14496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Arrow Connector 165"/>
              <p:cNvCxnSpPr/>
              <p:nvPr/>
            </p:nvCxnSpPr>
            <p:spPr>
              <a:xfrm flipV="1">
                <a:off x="6887765" y="1217396"/>
                <a:ext cx="0" cy="14496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/>
              <p:nvPr/>
            </p:nvCxnSpPr>
            <p:spPr>
              <a:xfrm flipV="1">
                <a:off x="6430565" y="1217396"/>
                <a:ext cx="0" cy="14496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Arrow Connector 167"/>
              <p:cNvCxnSpPr/>
              <p:nvPr/>
            </p:nvCxnSpPr>
            <p:spPr>
              <a:xfrm flipV="1">
                <a:off x="5976540" y="1217396"/>
                <a:ext cx="0" cy="14496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/>
              <p:cNvCxnSpPr/>
              <p:nvPr/>
            </p:nvCxnSpPr>
            <p:spPr>
              <a:xfrm flipV="1">
                <a:off x="5519340" y="1217396"/>
                <a:ext cx="0" cy="14496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Arrow Connector 169"/>
              <p:cNvCxnSpPr/>
              <p:nvPr/>
            </p:nvCxnSpPr>
            <p:spPr>
              <a:xfrm flipH="1">
                <a:off x="5208721" y="1487806"/>
                <a:ext cx="2867893" cy="0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Oval 170"/>
              <p:cNvSpPr/>
              <p:nvPr/>
            </p:nvSpPr>
            <p:spPr>
              <a:xfrm>
                <a:off x="7624177" y="130883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7166977" y="130883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6709777" y="130883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6252577" y="130883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5795377" y="130883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5338177" y="130883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77" name="Straight Arrow Connector 176"/>
              <p:cNvCxnSpPr/>
              <p:nvPr/>
            </p:nvCxnSpPr>
            <p:spPr>
              <a:xfrm flipH="1">
                <a:off x="5208721" y="1945006"/>
                <a:ext cx="2867893" cy="0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" name="Oval 177"/>
              <p:cNvSpPr/>
              <p:nvPr/>
            </p:nvSpPr>
            <p:spPr>
              <a:xfrm>
                <a:off x="7624177" y="176603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7166977" y="176603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6709777" y="176603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6252577" y="176603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5795377" y="176603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5338177" y="176603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84" name="Straight Arrow Connector 183"/>
              <p:cNvCxnSpPr/>
              <p:nvPr/>
            </p:nvCxnSpPr>
            <p:spPr>
              <a:xfrm flipH="1">
                <a:off x="5208721" y="2402206"/>
                <a:ext cx="2867893" cy="0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Oval 184"/>
              <p:cNvSpPr/>
              <p:nvPr/>
            </p:nvSpPr>
            <p:spPr>
              <a:xfrm>
                <a:off x="7624177" y="222323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7166977" y="222323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6709777" y="222323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6252577" y="222323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5795377" y="222323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5338177" y="222323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61" name="Straight Arrow Connector 160"/>
              <p:cNvCxnSpPr/>
              <p:nvPr/>
            </p:nvCxnSpPr>
            <p:spPr>
              <a:xfrm flipH="1">
                <a:off x="2743200" y="1150620"/>
                <a:ext cx="2019904" cy="653228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ysDash"/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/>
              <p:cNvCxnSpPr/>
              <p:nvPr/>
            </p:nvCxnSpPr>
            <p:spPr>
              <a:xfrm flipH="1" flipV="1">
                <a:off x="2740147" y="2223236"/>
                <a:ext cx="2022957" cy="884772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ysDash"/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/>
            <p:cNvGrpSpPr/>
            <p:nvPr/>
          </p:nvGrpSpPr>
          <p:grpSpPr>
            <a:xfrm>
              <a:off x="5333425" y="2667000"/>
              <a:ext cx="2651761" cy="365760"/>
              <a:chOff x="5333413" y="2667000"/>
              <a:chExt cx="2651761" cy="365760"/>
            </a:xfrm>
          </p:grpSpPr>
          <p:sp>
            <p:nvSpPr>
              <p:cNvPr id="154" name="Rectangle 153"/>
              <p:cNvSpPr/>
              <p:nvPr/>
            </p:nvSpPr>
            <p:spPr>
              <a:xfrm>
                <a:off x="7162214" y="2667000"/>
                <a:ext cx="365760" cy="365760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6705014" y="2667000"/>
                <a:ext cx="365760" cy="365760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6247814" y="2667000"/>
                <a:ext cx="365760" cy="365760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5790614" y="2667000"/>
                <a:ext cx="365760" cy="365760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5333413" y="2667000"/>
                <a:ext cx="372905" cy="365760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7619414" y="2667000"/>
                <a:ext cx="365760" cy="365760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4842973" y="1295398"/>
              <a:ext cx="365760" cy="1280160"/>
              <a:chOff x="4842961" y="1304926"/>
              <a:chExt cx="365760" cy="1280160"/>
            </a:xfrm>
          </p:grpSpPr>
          <p:sp>
            <p:nvSpPr>
              <p:cNvPr id="151" name="Rectangle 150"/>
              <p:cNvSpPr/>
              <p:nvPr/>
            </p:nvSpPr>
            <p:spPr>
              <a:xfrm>
                <a:off x="4842961" y="1304926"/>
                <a:ext cx="365760" cy="36576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4842961" y="1762126"/>
                <a:ext cx="365760" cy="36576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4842961" y="2219326"/>
                <a:ext cx="365760" cy="36576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  </a:t>
            </a:r>
            <a:r>
              <a:rPr lang="en-US" dirty="0"/>
              <a:t>What Causes the Long Latency?</a:t>
            </a:r>
          </a:p>
        </p:txBody>
      </p:sp>
      <p:sp>
        <p:nvSpPr>
          <p:cNvPr id="463" name="Rectangle 462"/>
          <p:cNvSpPr/>
          <p:nvPr/>
        </p:nvSpPr>
        <p:spPr>
          <a:xfrm>
            <a:off x="5715673" y="1303266"/>
            <a:ext cx="2659965" cy="3794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i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65" name="Rectangle 464"/>
          <p:cNvSpPr/>
          <p:nvPr/>
        </p:nvSpPr>
        <p:spPr>
          <a:xfrm>
            <a:off x="838217" y="1804671"/>
            <a:ext cx="2285983" cy="41147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i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66" name="Rectangle 465"/>
          <p:cNvSpPr/>
          <p:nvPr/>
        </p:nvSpPr>
        <p:spPr>
          <a:xfrm>
            <a:off x="1562106" y="1820548"/>
            <a:ext cx="838199" cy="379484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04800" y="5105400"/>
            <a:ext cx="853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prstClr val="black"/>
                </a:solidFill>
                <a:latin typeface="Calibri"/>
              </a:rPr>
              <a:t>DRAM Latency = </a:t>
            </a:r>
            <a:r>
              <a:rPr lang="en-US" sz="3200" b="1" i="1" dirty="0" err="1" smtClean="0">
                <a:solidFill>
                  <a:srgbClr val="FF0000"/>
                </a:solidFill>
                <a:latin typeface="Calibri"/>
              </a:rPr>
              <a:t>Subarray</a:t>
            </a:r>
            <a:r>
              <a:rPr lang="en-US" sz="3200" b="1" i="1" dirty="0" smtClean="0">
                <a:solidFill>
                  <a:srgbClr val="FF0000"/>
                </a:solidFill>
                <a:latin typeface="Calibri"/>
              </a:rPr>
              <a:t> Latency</a:t>
            </a:r>
            <a:r>
              <a:rPr lang="en-US" sz="3200" i="1" dirty="0" smtClean="0">
                <a:solidFill>
                  <a:prstClr val="black"/>
                </a:solidFill>
                <a:latin typeface="Calibri"/>
              </a:rPr>
              <a:t> + I/O Latency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04800" y="51054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prstClr val="black"/>
                </a:solidFill>
                <a:latin typeface="Calibri"/>
              </a:rPr>
              <a:t>DRAM Latency = </a:t>
            </a:r>
            <a:r>
              <a:rPr lang="en-US" sz="3200" i="1" dirty="0" err="1" smtClean="0">
                <a:solidFill>
                  <a:prstClr val="black"/>
                </a:solidFill>
                <a:latin typeface="Calibri"/>
              </a:rPr>
              <a:t>Subarray</a:t>
            </a:r>
            <a:r>
              <a:rPr lang="en-US" sz="3200" i="1" dirty="0" smtClean="0">
                <a:solidFill>
                  <a:prstClr val="black"/>
                </a:solidFill>
                <a:latin typeface="Calibri"/>
              </a:rPr>
              <a:t> Latency + </a:t>
            </a:r>
            <a:r>
              <a:rPr lang="en-US" sz="3200" i="1" dirty="0">
                <a:solidFill>
                  <a:prstClr val="black"/>
                </a:solidFill>
                <a:latin typeface="Calibri"/>
              </a:rPr>
              <a:t>I/</a:t>
            </a:r>
            <a:r>
              <a:rPr lang="en-US" sz="3200" i="1" dirty="0" smtClean="0">
                <a:solidFill>
                  <a:prstClr val="black"/>
                </a:solidFill>
                <a:latin typeface="Calibri"/>
              </a:rPr>
              <a:t>O Latency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3048000" y="5029200"/>
            <a:ext cx="5562600" cy="1676400"/>
            <a:chOff x="2895600" y="4724400"/>
            <a:chExt cx="5562600" cy="1676400"/>
          </a:xfrm>
        </p:grpSpPr>
        <p:sp>
          <p:nvSpPr>
            <p:cNvPr id="90" name="Oval 89"/>
            <p:cNvSpPr/>
            <p:nvPr/>
          </p:nvSpPr>
          <p:spPr>
            <a:xfrm>
              <a:off x="2895600" y="4724400"/>
              <a:ext cx="3200400" cy="838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>
              <a:off x="4503440" y="6019800"/>
              <a:ext cx="830560" cy="0"/>
            </a:xfrm>
            <a:prstGeom prst="straightConnector1">
              <a:avLst/>
            </a:prstGeom>
            <a:ln w="76200" cap="rnd">
              <a:solidFill>
                <a:srgbClr val="FF0000"/>
              </a:solidFill>
              <a:headEnd type="none" w="lg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endCxn id="90" idx="4"/>
            </p:cNvCxnSpPr>
            <p:nvPr/>
          </p:nvCxnSpPr>
          <p:spPr>
            <a:xfrm flipV="1">
              <a:off x="4495795" y="5562600"/>
              <a:ext cx="5" cy="457200"/>
            </a:xfrm>
            <a:prstGeom prst="line">
              <a:avLst/>
            </a:prstGeom>
            <a:ln w="76200" cap="rnd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5486400" y="5692914"/>
              <a:ext cx="2971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smtClean="0">
                  <a:solidFill>
                    <a:srgbClr val="FF0000"/>
                  </a:solidFill>
                  <a:latin typeface="Calibri"/>
                </a:rPr>
                <a:t>Dominant</a:t>
              </a:r>
            </a:p>
          </p:txBody>
        </p:sp>
      </p:grpSp>
      <p:sp>
        <p:nvSpPr>
          <p:cNvPr id="94" name="Left Arrow 93"/>
          <p:cNvSpPr/>
          <p:nvPr/>
        </p:nvSpPr>
        <p:spPr>
          <a:xfrm rot="16200000">
            <a:off x="3055144" y="1745458"/>
            <a:ext cx="1676399" cy="928686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" bIns="91440" rtlCol="0" anchor="ctr"/>
          <a:lstStyle/>
          <a:p>
            <a:pPr algn="ctr"/>
            <a:r>
              <a:rPr lang="en-US" sz="2600" b="1" dirty="0" err="1" smtClean="0">
                <a:solidFill>
                  <a:prstClr val="white"/>
                </a:solidFill>
                <a:latin typeface="Calibri"/>
              </a:rPr>
              <a:t>Subarray</a:t>
            </a:r>
            <a:endParaRPr lang="en-US" sz="26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5" name="Left Arrow 94"/>
          <p:cNvSpPr/>
          <p:nvPr/>
        </p:nvSpPr>
        <p:spPr>
          <a:xfrm rot="16200000">
            <a:off x="3223418" y="3285333"/>
            <a:ext cx="1339851" cy="928686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" bIns="91440" rtlCol="0" anchor="ctr"/>
          <a:lstStyle/>
          <a:p>
            <a:pPr algn="ctr"/>
            <a:r>
              <a:rPr lang="en-US" sz="2600" b="1" dirty="0" smtClean="0">
                <a:solidFill>
                  <a:prstClr val="white"/>
                </a:solidFill>
                <a:latin typeface="Calibri"/>
              </a:rPr>
              <a:t>I/O</a:t>
            </a:r>
            <a:endParaRPr lang="en-US" sz="26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44836" y="1444752"/>
            <a:ext cx="670559" cy="1666473"/>
            <a:chOff x="4544836" y="1441214"/>
            <a:chExt cx="670559" cy="2107471"/>
          </a:xfrm>
        </p:grpSpPr>
        <p:cxnSp>
          <p:nvCxnSpPr>
            <p:cNvPr id="96" name="Straight Arrow Connector 95"/>
            <p:cNvCxnSpPr/>
            <p:nvPr/>
          </p:nvCxnSpPr>
          <p:spPr>
            <a:xfrm flipV="1">
              <a:off x="4932531" y="1491496"/>
              <a:ext cx="0" cy="195796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H="1">
              <a:off x="4933368" y="1491492"/>
              <a:ext cx="282027" cy="1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arrow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 rot="16200000">
              <a:off x="3681602" y="2304448"/>
              <a:ext cx="2107471" cy="381004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>
                  <a:solidFill>
                    <a:prstClr val="black"/>
                  </a:solidFill>
                  <a:latin typeface="Calibri"/>
                </a:rPr>
                <a:t>r</a:t>
              </a:r>
              <a:r>
                <a:rPr lang="en-US" sz="2800" b="1" i="1" dirty="0" smtClean="0">
                  <a:solidFill>
                    <a:prstClr val="black"/>
                  </a:solidFill>
                  <a:latin typeface="Calibri"/>
                </a:rPr>
                <a:t>ow </a:t>
              </a:r>
              <a:r>
                <a:rPr lang="en-US" sz="2800" b="1" i="1" dirty="0" err="1" smtClean="0">
                  <a:solidFill>
                    <a:prstClr val="black"/>
                  </a:solidFill>
                  <a:latin typeface="Calibri"/>
                </a:rPr>
                <a:t>addr</a:t>
              </a:r>
              <a:r>
                <a:rPr lang="en-US" sz="2800" b="1" i="1" dirty="0" smtClean="0">
                  <a:solidFill>
                    <a:prstClr val="black"/>
                  </a:solidFill>
                  <a:latin typeface="Calibri"/>
                </a:rPr>
                <a:t>.</a:t>
              </a:r>
              <a:endParaRPr lang="en-US" sz="2800" b="1" i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3" name="Rectangle 112"/>
          <p:cNvSpPr/>
          <p:nvPr/>
        </p:nvSpPr>
        <p:spPr>
          <a:xfrm>
            <a:off x="3267074" y="657220"/>
            <a:ext cx="2070327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prstClr val="black"/>
                </a:solidFill>
                <a:latin typeface="Calibri"/>
              </a:rPr>
              <a:t>r</a:t>
            </a:r>
            <a:r>
              <a:rPr lang="en-US" sz="2800" b="1" i="1" dirty="0" smtClean="0">
                <a:solidFill>
                  <a:prstClr val="black"/>
                </a:solidFill>
                <a:latin typeface="Calibri"/>
              </a:rPr>
              <a:t>ow decoder</a:t>
            </a:r>
            <a:endParaRPr lang="en-US" sz="2800" b="1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flipH="1" flipV="1">
            <a:off x="5151138" y="987553"/>
            <a:ext cx="270944" cy="518161"/>
          </a:xfrm>
          <a:prstGeom prst="straightConnector1">
            <a:avLst/>
          </a:prstGeom>
          <a:ln w="12700" cap="rnd">
            <a:solidFill>
              <a:schemeClr val="tx1"/>
            </a:solidFill>
            <a:prstDash val="sysDash"/>
            <a:headEnd type="arrow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 rot="16200000">
            <a:off x="7512189" y="1593712"/>
            <a:ext cx="2654025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prstClr val="black"/>
                </a:solidFill>
                <a:latin typeface="Calibri"/>
              </a:rPr>
              <a:t>sense amplifier</a:t>
            </a:r>
            <a:endParaRPr lang="en-US" sz="2800" b="1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33" name="Straight Arrow Connector 132"/>
          <p:cNvCxnSpPr/>
          <p:nvPr/>
        </p:nvCxnSpPr>
        <p:spPr>
          <a:xfrm>
            <a:off x="8183165" y="2848745"/>
            <a:ext cx="579835" cy="1135"/>
          </a:xfrm>
          <a:prstGeom prst="straightConnector1">
            <a:avLst/>
          </a:prstGeom>
          <a:ln w="12700" cap="rnd">
            <a:solidFill>
              <a:schemeClr val="tx1"/>
            </a:solidFill>
            <a:prstDash val="sysDash"/>
            <a:headEnd type="arrow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4572000" y="3032760"/>
            <a:ext cx="3794173" cy="1515682"/>
            <a:chOff x="4572000" y="3032760"/>
            <a:chExt cx="3794173" cy="1515682"/>
          </a:xfrm>
        </p:grpSpPr>
        <p:grpSp>
          <p:nvGrpSpPr>
            <p:cNvPr id="19" name="Group 18"/>
            <p:cNvGrpSpPr/>
            <p:nvPr/>
          </p:nvGrpSpPr>
          <p:grpSpPr>
            <a:xfrm>
              <a:off x="4572000" y="3032760"/>
              <a:ext cx="3794173" cy="1351786"/>
              <a:chOff x="4572000" y="3032760"/>
              <a:chExt cx="3794173" cy="1351786"/>
            </a:xfrm>
          </p:grpSpPr>
          <p:cxnSp>
            <p:nvCxnSpPr>
              <p:cNvPr id="102" name="Straight Arrow Connector 101"/>
              <p:cNvCxnSpPr>
                <a:endCxn id="158" idx="2"/>
              </p:cNvCxnSpPr>
              <p:nvPr/>
            </p:nvCxnSpPr>
            <p:spPr>
              <a:xfrm flipV="1">
                <a:off x="5900865" y="3032760"/>
                <a:ext cx="1" cy="39319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>
                <a:endCxn id="157" idx="2"/>
              </p:cNvCxnSpPr>
              <p:nvPr/>
            </p:nvCxnSpPr>
            <p:spPr>
              <a:xfrm flipH="1" flipV="1">
                <a:off x="6354494" y="3032760"/>
                <a:ext cx="4763" cy="396240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>
                <a:endCxn id="156" idx="2"/>
              </p:cNvCxnSpPr>
              <p:nvPr/>
            </p:nvCxnSpPr>
            <p:spPr>
              <a:xfrm flipH="1" flipV="1">
                <a:off x="6811694" y="3032760"/>
                <a:ext cx="4763" cy="393191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/>
              <p:nvPr/>
            </p:nvCxnSpPr>
            <p:spPr>
              <a:xfrm flipH="1" flipV="1">
                <a:off x="7264131" y="3037613"/>
                <a:ext cx="4763" cy="393191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/>
              <p:nvPr/>
            </p:nvCxnSpPr>
            <p:spPr>
              <a:xfrm flipH="1" flipV="1">
                <a:off x="7723712" y="3034093"/>
                <a:ext cx="4763" cy="393191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/>
              <p:nvPr/>
            </p:nvCxnSpPr>
            <p:spPr>
              <a:xfrm flipH="1" flipV="1">
                <a:off x="8183294" y="3037613"/>
                <a:ext cx="4763" cy="393191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Trapezoid 3"/>
              <p:cNvSpPr/>
              <p:nvPr/>
            </p:nvSpPr>
            <p:spPr>
              <a:xfrm rot="10800000">
                <a:off x="5714999" y="3425954"/>
                <a:ext cx="2651174" cy="384046"/>
              </a:xfrm>
              <a:prstGeom prst="trapezoid">
                <a:avLst>
                  <a:gd name="adj" fmla="val 81424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6019801" y="3425952"/>
                <a:ext cx="2057399" cy="323724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i="1" dirty="0" smtClean="0">
                    <a:solidFill>
                      <a:prstClr val="black"/>
                    </a:solidFill>
                    <a:latin typeface="Calibri"/>
                  </a:rPr>
                  <a:t>mux</a:t>
                </a:r>
                <a:endParaRPr lang="en-US" sz="2800" b="1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4572000" y="3657599"/>
                <a:ext cx="1319811" cy="726947"/>
                <a:chOff x="4572000" y="3657599"/>
                <a:chExt cx="1319811" cy="726947"/>
              </a:xfrm>
            </p:grpSpPr>
            <p:sp>
              <p:nvSpPr>
                <p:cNvPr id="108" name="Rectangle 107"/>
                <p:cNvSpPr/>
                <p:nvPr/>
              </p:nvSpPr>
              <p:spPr>
                <a:xfrm>
                  <a:off x="4572000" y="3657600"/>
                  <a:ext cx="1319810" cy="38100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i="1" dirty="0" smtClean="0">
                      <a:solidFill>
                        <a:prstClr val="black"/>
                      </a:solidFill>
                      <a:latin typeface="Calibri"/>
                    </a:rPr>
                    <a:t>column</a:t>
                  </a:r>
                  <a:endParaRPr lang="en-US" sz="2800" b="1" i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cxnSp>
              <p:nvCxnSpPr>
                <p:cNvPr id="135" name="Straight Arrow Connector 134"/>
                <p:cNvCxnSpPr/>
                <p:nvPr/>
              </p:nvCxnSpPr>
              <p:spPr>
                <a:xfrm flipH="1">
                  <a:off x="4648195" y="3657599"/>
                  <a:ext cx="1219207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arrow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2" name="Rectangle 191"/>
                <p:cNvSpPr/>
                <p:nvPr/>
              </p:nvSpPr>
              <p:spPr>
                <a:xfrm>
                  <a:off x="4572001" y="4003544"/>
                  <a:ext cx="1319810" cy="38100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i="1" dirty="0" err="1" smtClean="0">
                      <a:solidFill>
                        <a:prstClr val="black"/>
                      </a:solidFill>
                      <a:latin typeface="Calibri"/>
                    </a:rPr>
                    <a:t>addr</a:t>
                  </a:r>
                  <a:r>
                    <a:rPr lang="en-US" sz="2800" b="1" i="1" dirty="0" smtClean="0">
                      <a:solidFill>
                        <a:prstClr val="black"/>
                      </a:solidFill>
                      <a:latin typeface="Calibri"/>
                    </a:rPr>
                    <a:t>.</a:t>
                  </a:r>
                  <a:endParaRPr lang="en-US" sz="2800" b="1" i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cxnSp>
          <p:nvCxnSpPr>
            <p:cNvPr id="109" name="Straight Arrow Connector 108"/>
            <p:cNvCxnSpPr>
              <a:endCxn id="4" idx="0"/>
            </p:cNvCxnSpPr>
            <p:nvPr/>
          </p:nvCxnSpPr>
          <p:spPr>
            <a:xfrm flipH="1" flipV="1">
              <a:off x="7040586" y="3810000"/>
              <a:ext cx="2535" cy="38919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/>
            <p:nvPr/>
          </p:nvCxnSpPr>
          <p:spPr>
            <a:xfrm flipV="1">
              <a:off x="7040585" y="4159250"/>
              <a:ext cx="3177" cy="38919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prstDash val="sysDash"/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1" name="Rectangle 460"/>
          <p:cNvSpPr/>
          <p:nvPr/>
        </p:nvSpPr>
        <p:spPr>
          <a:xfrm>
            <a:off x="6627583" y="1301750"/>
            <a:ext cx="838199" cy="379484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788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2.77778E-6 0.1976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88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00017 0.1974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86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5E-6 0.19305 C 5E-6 0.27963 -0.07362 0.38611 -0.13316 0.38611 L -0.26598 0.38611 " pathEditMode="relative" rAng="5400000" ptsTypes="FfFF">
                                      <p:cBhvr>
                                        <p:cTn id="39" dur="2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99" y="1930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19792 L 2.77778E-7 0.46181 " pathEditMode="relative" rAng="0" ptsTypes="AA">
                                      <p:cBhvr>
                                        <p:cTn id="41" dur="14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 animBg="1"/>
      <p:bldP spid="463" grpId="1" animBg="1"/>
      <p:bldP spid="463" grpId="2" animBg="1"/>
      <p:bldP spid="465" grpId="0" animBg="1"/>
      <p:bldP spid="465" grpId="1" animBg="1"/>
      <p:bldP spid="466" grpId="0" animBg="1"/>
      <p:bldP spid="466" grpId="1" animBg="1"/>
      <p:bldP spid="87" grpId="0"/>
      <p:bldP spid="88" grpId="0"/>
      <p:bldP spid="88" grpId="1"/>
      <p:bldP spid="94" grpId="0" animBg="1"/>
      <p:bldP spid="95" grpId="0" animBg="1"/>
      <p:bldP spid="461" grpId="0" animBg="1"/>
      <p:bldP spid="461" grpId="1" animBg="1"/>
      <p:bldP spid="461" grpId="2" animBg="1"/>
      <p:bldP spid="461" grpId="3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Why is the </a:t>
            </a:r>
            <a:r>
              <a:rPr lang="en-US" dirty="0" err="1" smtClean="0"/>
              <a:t>Subarray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o Slow?</a:t>
            </a:r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533400" y="990598"/>
            <a:ext cx="3309853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solidFill>
                  <a:prstClr val="black"/>
                </a:solidFill>
                <a:latin typeface="Calibri"/>
              </a:rPr>
              <a:t>Subarray</a:t>
            </a:r>
            <a:endParaRPr lang="en-US" sz="3200" b="1" i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43" name="Group 242"/>
          <p:cNvGrpSpPr/>
          <p:nvPr/>
        </p:nvGrpSpPr>
        <p:grpSpPr>
          <a:xfrm>
            <a:off x="281942" y="1600204"/>
            <a:ext cx="3451858" cy="3200400"/>
            <a:chOff x="281942" y="1828802"/>
            <a:chExt cx="3451858" cy="3200400"/>
          </a:xfrm>
        </p:grpSpPr>
        <p:sp>
          <p:nvSpPr>
            <p:cNvPr id="200" name="Rectangle 199"/>
            <p:cNvSpPr/>
            <p:nvPr/>
          </p:nvSpPr>
          <p:spPr>
            <a:xfrm>
              <a:off x="3058393" y="4192806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01" name="Straight Arrow Connector 200"/>
            <p:cNvCxnSpPr>
              <a:stCxn id="200" idx="0"/>
            </p:cNvCxnSpPr>
            <p:nvPr/>
          </p:nvCxnSpPr>
          <p:spPr>
            <a:xfrm flipV="1">
              <a:off x="3241273" y="1828802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Rectangle 202"/>
            <p:cNvSpPr/>
            <p:nvPr/>
          </p:nvSpPr>
          <p:spPr>
            <a:xfrm>
              <a:off x="2601193" y="4192806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04" name="Straight Arrow Connector 203"/>
            <p:cNvCxnSpPr>
              <a:stCxn id="203" idx="0"/>
            </p:cNvCxnSpPr>
            <p:nvPr/>
          </p:nvCxnSpPr>
          <p:spPr>
            <a:xfrm flipV="1">
              <a:off x="2784073" y="1828802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Rectangle 205"/>
            <p:cNvSpPr/>
            <p:nvPr/>
          </p:nvSpPr>
          <p:spPr>
            <a:xfrm>
              <a:off x="2143993" y="4192806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07" name="Straight Arrow Connector 206"/>
            <p:cNvCxnSpPr>
              <a:stCxn id="206" idx="0"/>
            </p:cNvCxnSpPr>
            <p:nvPr/>
          </p:nvCxnSpPr>
          <p:spPr>
            <a:xfrm flipV="1">
              <a:off x="2326873" y="1828802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Rectangle 208"/>
            <p:cNvSpPr/>
            <p:nvPr/>
          </p:nvSpPr>
          <p:spPr>
            <a:xfrm>
              <a:off x="1686793" y="4192806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10" name="Straight Arrow Connector 209"/>
            <p:cNvCxnSpPr>
              <a:stCxn id="209" idx="0"/>
            </p:cNvCxnSpPr>
            <p:nvPr/>
          </p:nvCxnSpPr>
          <p:spPr>
            <a:xfrm flipV="1">
              <a:off x="1869673" y="1828802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Rectangle 211"/>
            <p:cNvSpPr/>
            <p:nvPr/>
          </p:nvSpPr>
          <p:spPr>
            <a:xfrm>
              <a:off x="1229593" y="4192806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13" name="Straight Arrow Connector 212"/>
            <p:cNvCxnSpPr>
              <a:stCxn id="212" idx="0"/>
            </p:cNvCxnSpPr>
            <p:nvPr/>
          </p:nvCxnSpPr>
          <p:spPr>
            <a:xfrm flipV="1">
              <a:off x="1412473" y="1828802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>
              <a:endCxn id="216" idx="3"/>
            </p:cNvCxnSpPr>
            <p:nvPr/>
          </p:nvCxnSpPr>
          <p:spPr>
            <a:xfrm flipH="1">
              <a:off x="1104900" y="2099212"/>
              <a:ext cx="2453640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Rectangle 215"/>
            <p:cNvSpPr/>
            <p:nvPr/>
          </p:nvSpPr>
          <p:spPr>
            <a:xfrm>
              <a:off x="739140" y="1916332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4" name="Oval 243"/>
            <p:cNvSpPr/>
            <p:nvPr/>
          </p:nvSpPr>
          <p:spPr>
            <a:xfrm>
              <a:off x="3063156" y="19202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5" name="Oval 244"/>
            <p:cNvSpPr/>
            <p:nvPr/>
          </p:nvSpPr>
          <p:spPr>
            <a:xfrm>
              <a:off x="2605956" y="19202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6" name="Oval 245"/>
            <p:cNvSpPr/>
            <p:nvPr/>
          </p:nvSpPr>
          <p:spPr>
            <a:xfrm>
              <a:off x="2148756" y="19202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7" name="Oval 246"/>
            <p:cNvSpPr/>
            <p:nvPr/>
          </p:nvSpPr>
          <p:spPr>
            <a:xfrm>
              <a:off x="1691556" y="19202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1234356" y="19202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50" name="Straight Arrow Connector 249"/>
            <p:cNvCxnSpPr>
              <a:endCxn id="251" idx="3"/>
            </p:cNvCxnSpPr>
            <p:nvPr/>
          </p:nvCxnSpPr>
          <p:spPr>
            <a:xfrm flipH="1">
              <a:off x="1104900" y="2556412"/>
              <a:ext cx="2453640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Rectangle 250"/>
            <p:cNvSpPr/>
            <p:nvPr/>
          </p:nvSpPr>
          <p:spPr>
            <a:xfrm>
              <a:off x="739140" y="2373532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3063156" y="23774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>
              <a:off x="2605956" y="23774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>
              <a:off x="2148756" y="23774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1691556" y="23774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1234356" y="23774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58" name="Straight Arrow Connector 257"/>
            <p:cNvCxnSpPr>
              <a:endCxn id="259" idx="3"/>
            </p:cNvCxnSpPr>
            <p:nvPr/>
          </p:nvCxnSpPr>
          <p:spPr>
            <a:xfrm flipH="1">
              <a:off x="1104900" y="3013612"/>
              <a:ext cx="2453640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Rectangle 258"/>
            <p:cNvSpPr/>
            <p:nvPr/>
          </p:nvSpPr>
          <p:spPr>
            <a:xfrm>
              <a:off x="739140" y="2830732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1" name="Oval 260"/>
            <p:cNvSpPr/>
            <p:nvPr/>
          </p:nvSpPr>
          <p:spPr>
            <a:xfrm>
              <a:off x="3063156" y="28346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2" name="Oval 261"/>
            <p:cNvSpPr/>
            <p:nvPr/>
          </p:nvSpPr>
          <p:spPr>
            <a:xfrm>
              <a:off x="2605956" y="28346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2148756" y="28346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>
              <a:off x="1691556" y="28346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5" name="Oval 264"/>
            <p:cNvSpPr/>
            <p:nvPr/>
          </p:nvSpPr>
          <p:spPr>
            <a:xfrm>
              <a:off x="1234356" y="28346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66" name="Straight Arrow Connector 265"/>
            <p:cNvCxnSpPr>
              <a:endCxn id="267" idx="3"/>
            </p:cNvCxnSpPr>
            <p:nvPr/>
          </p:nvCxnSpPr>
          <p:spPr>
            <a:xfrm flipH="1">
              <a:off x="1104900" y="3470812"/>
              <a:ext cx="2453640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Rectangle 266"/>
            <p:cNvSpPr/>
            <p:nvPr/>
          </p:nvSpPr>
          <p:spPr>
            <a:xfrm>
              <a:off x="739140" y="3287932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9" name="Oval 268"/>
            <p:cNvSpPr/>
            <p:nvPr/>
          </p:nvSpPr>
          <p:spPr>
            <a:xfrm>
              <a:off x="3063156" y="32918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0" name="Oval 269"/>
            <p:cNvSpPr/>
            <p:nvPr/>
          </p:nvSpPr>
          <p:spPr>
            <a:xfrm>
              <a:off x="2605956" y="32918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1" name="Oval 270"/>
            <p:cNvSpPr/>
            <p:nvPr/>
          </p:nvSpPr>
          <p:spPr>
            <a:xfrm>
              <a:off x="2148756" y="32918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2" name="Oval 271"/>
            <p:cNvSpPr/>
            <p:nvPr/>
          </p:nvSpPr>
          <p:spPr>
            <a:xfrm>
              <a:off x="1691556" y="32918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3" name="Oval 272"/>
            <p:cNvSpPr/>
            <p:nvPr/>
          </p:nvSpPr>
          <p:spPr>
            <a:xfrm>
              <a:off x="1234356" y="32918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74" name="Straight Arrow Connector 273"/>
            <p:cNvCxnSpPr>
              <a:endCxn id="275" idx="3"/>
            </p:cNvCxnSpPr>
            <p:nvPr/>
          </p:nvCxnSpPr>
          <p:spPr>
            <a:xfrm flipH="1">
              <a:off x="1104900" y="3928012"/>
              <a:ext cx="2453640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Rectangle 274"/>
            <p:cNvSpPr/>
            <p:nvPr/>
          </p:nvSpPr>
          <p:spPr>
            <a:xfrm>
              <a:off x="739140" y="3745132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3063156" y="37490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2605956" y="37490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9" name="Oval 278"/>
            <p:cNvSpPr/>
            <p:nvPr/>
          </p:nvSpPr>
          <p:spPr>
            <a:xfrm>
              <a:off x="2148756" y="37490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0" name="Oval 279"/>
            <p:cNvSpPr/>
            <p:nvPr/>
          </p:nvSpPr>
          <p:spPr>
            <a:xfrm>
              <a:off x="1691556" y="37490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1" name="Oval 280"/>
            <p:cNvSpPr/>
            <p:nvPr/>
          </p:nvSpPr>
          <p:spPr>
            <a:xfrm>
              <a:off x="1234356" y="37490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 rot="16200000">
              <a:off x="-624387" y="2827472"/>
              <a:ext cx="2193660" cy="381001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>
                  <a:solidFill>
                    <a:prstClr val="black"/>
                  </a:solidFill>
                  <a:latin typeface="Calibri"/>
                </a:rPr>
                <a:t>r</a:t>
              </a:r>
              <a:r>
                <a:rPr lang="en-US" sz="2800" b="1" i="1" dirty="0" smtClean="0">
                  <a:solidFill>
                    <a:prstClr val="black"/>
                  </a:solidFill>
                  <a:latin typeface="Calibri"/>
                </a:rPr>
                <a:t>ow decoder</a:t>
              </a:r>
              <a:endParaRPr lang="en-US" sz="2800" b="1" i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937176" y="4549142"/>
              <a:ext cx="2796624" cy="480060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en-US" sz="2800" b="1" i="1" dirty="0" smtClean="0">
                  <a:solidFill>
                    <a:prstClr val="black"/>
                  </a:solidFill>
                  <a:latin typeface="Calibri"/>
                </a:rPr>
                <a:t>ense amplifier</a:t>
              </a:r>
              <a:endParaRPr lang="en-US" sz="2800" b="1" i="1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5501640" y="990598"/>
            <a:ext cx="2880359" cy="3337564"/>
            <a:chOff x="5501640" y="1219196"/>
            <a:chExt cx="2880359" cy="3337564"/>
          </a:xfrm>
        </p:grpSpPr>
        <p:sp>
          <p:nvSpPr>
            <p:cNvPr id="179" name="Oval 178"/>
            <p:cNvSpPr/>
            <p:nvPr/>
          </p:nvSpPr>
          <p:spPr>
            <a:xfrm>
              <a:off x="5910346" y="2144960"/>
              <a:ext cx="2052554" cy="20460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5501640" y="1916360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81" name="Straight Arrow Connector 180"/>
            <p:cNvCxnSpPr>
              <a:endCxn id="180" idx="3"/>
            </p:cNvCxnSpPr>
            <p:nvPr/>
          </p:nvCxnSpPr>
          <p:spPr>
            <a:xfrm flipH="1">
              <a:off x="5867400" y="2099240"/>
              <a:ext cx="2286000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Rectangle 182"/>
            <p:cNvSpPr/>
            <p:nvPr/>
          </p:nvSpPr>
          <p:spPr>
            <a:xfrm rot="16200000">
              <a:off x="5551083" y="3070878"/>
              <a:ext cx="1142999" cy="357964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c</a:t>
              </a: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apacitor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6672346" y="2754560"/>
              <a:ext cx="1295400" cy="375491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sz="2000" smtClean="0">
                  <a:solidFill>
                    <a:prstClr val="black"/>
                  </a:solidFill>
                  <a:latin typeface="Calibri"/>
                </a:rPr>
                <a:t>ccess</a:t>
              </a:r>
              <a:endParaRPr lang="en-US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6672346" y="2889676"/>
              <a:ext cx="1279459" cy="431479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prstClr val="black"/>
                  </a:solidFill>
                  <a:latin typeface="Calibri"/>
                </a:rPr>
                <a:t>transistor</a:t>
              </a:r>
              <a:endParaRPr lang="en-US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5757946" y="1762156"/>
              <a:ext cx="2064789" cy="327041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err="1" smtClean="0">
                  <a:solidFill>
                    <a:prstClr val="black"/>
                  </a:solidFill>
                  <a:latin typeface="Calibri"/>
                </a:rPr>
                <a:t>wordline</a:t>
              </a:r>
              <a:endParaRPr lang="en-US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 rot="16200000">
              <a:off x="7349868" y="3158868"/>
              <a:ext cx="1706594" cy="357669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err="1" smtClean="0">
                  <a:solidFill>
                    <a:prstClr val="black"/>
                  </a:solidFill>
                  <a:latin typeface="Calibri"/>
                </a:rPr>
                <a:t>bitline</a:t>
              </a:r>
              <a:endParaRPr lang="en-US" sz="200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88" name="Straight Arrow Connector 187"/>
            <p:cNvCxnSpPr/>
            <p:nvPr/>
          </p:nvCxnSpPr>
          <p:spPr>
            <a:xfrm flipV="1">
              <a:off x="8013466" y="1975763"/>
              <a:ext cx="0" cy="2291437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flipV="1">
              <a:off x="7291581" y="2360845"/>
              <a:ext cx="0" cy="137012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 flipH="1">
              <a:off x="7071068" y="2504208"/>
              <a:ext cx="439480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/>
            <p:nvPr/>
          </p:nvCxnSpPr>
          <p:spPr>
            <a:xfrm flipH="1" flipV="1">
              <a:off x="7510546" y="2602160"/>
              <a:ext cx="1" cy="2286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/>
            <p:nvPr/>
          </p:nvCxnSpPr>
          <p:spPr>
            <a:xfrm flipH="1">
              <a:off x="7071068" y="2602160"/>
              <a:ext cx="439480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/>
            <p:nvPr/>
          </p:nvCxnSpPr>
          <p:spPr>
            <a:xfrm>
              <a:off x="7510546" y="2830760"/>
              <a:ext cx="170121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/>
            <p:nvPr/>
          </p:nvCxnSpPr>
          <p:spPr>
            <a:xfrm>
              <a:off x="6900946" y="2830760"/>
              <a:ext cx="170122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/>
            <p:nvPr/>
          </p:nvCxnSpPr>
          <p:spPr>
            <a:xfrm flipH="1" flipV="1">
              <a:off x="7071067" y="2602160"/>
              <a:ext cx="1" cy="2286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/>
            <p:nvPr/>
          </p:nvCxnSpPr>
          <p:spPr>
            <a:xfrm>
              <a:off x="7291581" y="2099240"/>
              <a:ext cx="1" cy="28296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/>
            <p:nvPr/>
          </p:nvCxnSpPr>
          <p:spPr>
            <a:xfrm flipH="1">
              <a:off x="7680667" y="2830760"/>
              <a:ext cx="332799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Elbow Connector 197"/>
            <p:cNvCxnSpPr/>
            <p:nvPr/>
          </p:nvCxnSpPr>
          <p:spPr>
            <a:xfrm rot="10800000" flipV="1">
              <a:off x="6519946" y="2833142"/>
              <a:ext cx="381001" cy="226217"/>
            </a:xfrm>
            <a:prstGeom prst="bentConnector3">
              <a:avLst>
                <a:gd name="adj1" fmla="val 100625"/>
              </a:avLst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/>
            <p:nvPr/>
          </p:nvCxnSpPr>
          <p:spPr>
            <a:xfrm>
              <a:off x="6519945" y="3541133"/>
              <a:ext cx="0" cy="28022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med"/>
              <a:tailEnd type="triangl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/>
            <p:nvPr/>
          </p:nvCxnSpPr>
          <p:spPr>
            <a:xfrm flipV="1">
              <a:off x="6519945" y="3059360"/>
              <a:ext cx="0" cy="1336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/>
            <p:cNvCxnSpPr/>
            <p:nvPr/>
          </p:nvCxnSpPr>
          <p:spPr>
            <a:xfrm flipH="1">
              <a:off x="6291347" y="3426484"/>
              <a:ext cx="457198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/>
            <p:nvPr/>
          </p:nvCxnSpPr>
          <p:spPr>
            <a:xfrm flipH="1">
              <a:off x="6291347" y="3192960"/>
              <a:ext cx="457198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/>
            <p:cNvCxnSpPr/>
            <p:nvPr/>
          </p:nvCxnSpPr>
          <p:spPr>
            <a:xfrm flipV="1">
              <a:off x="6519945" y="3426485"/>
              <a:ext cx="0" cy="11464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Rectangle 221"/>
            <p:cNvSpPr/>
            <p:nvPr/>
          </p:nvSpPr>
          <p:spPr>
            <a:xfrm>
              <a:off x="7830586" y="4191000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5501640" y="1219196"/>
              <a:ext cx="2522690" cy="3810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prstClr val="black"/>
                  </a:solidFill>
                  <a:latin typeface="Calibri"/>
                </a:rPr>
                <a:t>Cell</a:t>
              </a:r>
              <a:endParaRPr lang="en-US" sz="2800" b="1" i="1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5072146" y="3962402"/>
            <a:ext cx="3386053" cy="838200"/>
            <a:chOff x="5072146" y="4191000"/>
            <a:chExt cx="3386053" cy="838200"/>
          </a:xfrm>
        </p:grpSpPr>
        <p:sp>
          <p:nvSpPr>
            <p:cNvPr id="234" name="Rectangle 233"/>
            <p:cNvSpPr/>
            <p:nvPr/>
          </p:nvSpPr>
          <p:spPr>
            <a:xfrm>
              <a:off x="5072146" y="4495800"/>
              <a:ext cx="3386053" cy="53340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i="1" dirty="0" smtClean="0">
                  <a:solidFill>
                    <a:srgbClr val="FF0000"/>
                  </a:solidFill>
                  <a:latin typeface="Calibri"/>
                </a:rPr>
                <a:t>large sense amplifier</a:t>
              </a:r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7833610" y="4191000"/>
              <a:ext cx="365760" cy="365760"/>
            </a:xfrm>
            <a:prstGeom prst="rect">
              <a:avLst/>
            </a:prstGeom>
            <a:solidFill>
              <a:schemeClr val="accent2"/>
            </a:solidFill>
            <a:ln w="508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3048000" y="1474386"/>
            <a:ext cx="1003835" cy="2855580"/>
            <a:chOff x="7338060" y="1622874"/>
            <a:chExt cx="1003835" cy="2855580"/>
          </a:xfrm>
        </p:grpSpPr>
        <p:sp>
          <p:nvSpPr>
            <p:cNvPr id="139" name="Rounded Rectangle 138"/>
            <p:cNvSpPr/>
            <p:nvPr/>
          </p:nvSpPr>
          <p:spPr>
            <a:xfrm rot="16200000">
              <a:off x="6824570" y="2669765"/>
              <a:ext cx="2564215" cy="470434"/>
            </a:xfrm>
            <a:prstGeom prst="roundRect">
              <a:avLst>
                <a:gd name="adj" fmla="val 12383"/>
              </a:avLst>
            </a:prstGeom>
            <a:noFill/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 err="1" smtClean="0">
                  <a:solidFill>
                    <a:srgbClr val="FF0000"/>
                  </a:solidFill>
                  <a:latin typeface="Calibri"/>
                  <a:cs typeface="Calibri"/>
                </a:rPr>
                <a:t>bitline</a:t>
              </a:r>
              <a:r>
                <a:rPr lang="en-US" sz="2400" b="1" i="1" dirty="0" smtClean="0">
                  <a:solidFill>
                    <a:srgbClr val="FF0000"/>
                  </a:solidFill>
                  <a:latin typeface="Calibri"/>
                  <a:cs typeface="Calibri"/>
                </a:rPr>
                <a:t>: 512 cells</a:t>
              </a:r>
              <a:endParaRPr lang="en-US" sz="2400" b="1" i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34" name="Straight Arrow Connector 133"/>
            <p:cNvCxnSpPr/>
            <p:nvPr/>
          </p:nvCxnSpPr>
          <p:spPr>
            <a:xfrm>
              <a:off x="7947657" y="1977290"/>
              <a:ext cx="0" cy="19812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flipH="1" flipV="1">
              <a:off x="7871460" y="1895653"/>
              <a:ext cx="76198" cy="81637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 flipV="1">
              <a:off x="7871460" y="3958490"/>
              <a:ext cx="76198" cy="8350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ectangle 150"/>
            <p:cNvSpPr/>
            <p:nvPr/>
          </p:nvSpPr>
          <p:spPr>
            <a:xfrm>
              <a:off x="7338060" y="4112694"/>
              <a:ext cx="365760" cy="365760"/>
            </a:xfrm>
            <a:prstGeom prst="rect">
              <a:avLst/>
            </a:prstGeom>
            <a:solidFill>
              <a:schemeClr val="accent2"/>
            </a:solidFill>
            <a:ln w="508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52" name="Straight Arrow Connector 151"/>
            <p:cNvCxnSpPr>
              <a:stCxn id="151" idx="0"/>
            </p:cNvCxnSpPr>
            <p:nvPr/>
          </p:nvCxnSpPr>
          <p:spPr>
            <a:xfrm flipV="1">
              <a:off x="7520940" y="1748692"/>
              <a:ext cx="4763" cy="2364002"/>
            </a:xfrm>
            <a:prstGeom prst="straightConnector1">
              <a:avLst/>
            </a:prstGeom>
            <a:ln w="50800" cap="rnd">
              <a:solidFill>
                <a:srgbClr val="FF0000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/>
            <p:cNvSpPr/>
            <p:nvPr/>
          </p:nvSpPr>
          <p:spPr>
            <a:xfrm>
              <a:off x="7342823" y="1840130"/>
              <a:ext cx="365760" cy="36576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7342823" y="2297330"/>
              <a:ext cx="365760" cy="36576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7342823" y="2754530"/>
              <a:ext cx="365760" cy="36576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7342823" y="3211730"/>
              <a:ext cx="365760" cy="36576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7342823" y="3668930"/>
              <a:ext cx="365760" cy="36576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253742" y="1295404"/>
            <a:ext cx="1242058" cy="565684"/>
            <a:chOff x="3253742" y="1524002"/>
            <a:chExt cx="1242058" cy="565684"/>
          </a:xfrm>
        </p:grpSpPr>
        <p:cxnSp>
          <p:nvCxnSpPr>
            <p:cNvPr id="249" name="Straight Arrow Connector 248"/>
            <p:cNvCxnSpPr/>
            <p:nvPr/>
          </p:nvCxnSpPr>
          <p:spPr>
            <a:xfrm flipH="1">
              <a:off x="3253742" y="1752602"/>
              <a:ext cx="474820" cy="33708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2" name="Rectangle 281"/>
            <p:cNvSpPr/>
            <p:nvPr/>
          </p:nvSpPr>
          <p:spPr>
            <a:xfrm>
              <a:off x="3657598" y="1524002"/>
              <a:ext cx="838202" cy="357964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prstClr val="black"/>
                  </a:solidFill>
                  <a:latin typeface="Calibri"/>
                </a:rPr>
                <a:t>cell</a:t>
              </a:r>
              <a:endParaRPr lang="en-US" sz="2800" b="1" i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87" name="Straight Arrow Connector 286"/>
            <p:cNvCxnSpPr/>
            <p:nvPr/>
          </p:nvCxnSpPr>
          <p:spPr>
            <a:xfrm flipH="1">
              <a:off x="3728562" y="1752602"/>
              <a:ext cx="81439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8" name="Content Placeholder 2"/>
          <p:cNvSpPr txBox="1">
            <a:spLocks/>
          </p:cNvSpPr>
          <p:nvPr/>
        </p:nvSpPr>
        <p:spPr>
          <a:xfrm>
            <a:off x="381000" y="4953000"/>
            <a:ext cx="83058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Long </a:t>
            </a:r>
            <a:r>
              <a:rPr lang="en-US" sz="3200" b="1" dirty="0" err="1">
                <a:solidFill>
                  <a:prstClr val="black"/>
                </a:solidFill>
                <a:latin typeface="Calibri"/>
              </a:rPr>
              <a:t>b</a:t>
            </a:r>
            <a:r>
              <a:rPr lang="en-US" sz="3200" b="1" dirty="0" err="1" smtClean="0">
                <a:solidFill>
                  <a:prstClr val="black"/>
                </a:solidFill>
                <a:latin typeface="Calibri"/>
              </a:rPr>
              <a:t>itline</a:t>
            </a:r>
            <a:endParaRPr lang="en-US" sz="3200" b="1" dirty="0" smtClean="0">
              <a:solidFill>
                <a:prstClr val="black"/>
              </a:solidFill>
              <a:latin typeface="Calibri"/>
            </a:endParaRPr>
          </a:p>
          <a:p>
            <a:pPr lvl="1">
              <a:lnSpc>
                <a:spcPct val="90000"/>
              </a:lnSpc>
            </a:pPr>
            <a:r>
              <a:rPr lang="en-US" sz="2800" b="1" dirty="0" smtClean="0">
                <a:solidFill>
                  <a:srgbClr val="006600"/>
                </a:solidFill>
                <a:latin typeface="Calibri"/>
              </a:rPr>
              <a:t>Amortizes sense amplifier cost </a:t>
            </a:r>
            <a:r>
              <a:rPr lang="en-US" sz="2800" b="1" dirty="0" smtClean="0">
                <a:solidFill>
                  <a:srgbClr val="006600"/>
                </a:solidFill>
                <a:latin typeface="Calibri"/>
                <a:sym typeface="Wingdings" pitchFamily="2" charset="2"/>
              </a:rPr>
              <a:t> Small area</a:t>
            </a:r>
          </a:p>
          <a:p>
            <a:pPr lvl="1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Large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bitline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 capacitance  High latency &amp; power</a:t>
            </a:r>
            <a:endParaRPr lang="en-US" sz="2800" dirty="0" smtClean="0">
              <a:solidFill>
                <a:srgbClr val="FF0000"/>
              </a:solidFill>
              <a:latin typeface="Calibri"/>
            </a:endParaRPr>
          </a:p>
          <a:p>
            <a:pPr marL="749300" lvl="1" indent="-349250">
              <a:lnSpc>
                <a:spcPct val="90000"/>
              </a:lnSpc>
            </a:pP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749300" lvl="1" indent="-349250">
              <a:lnSpc>
                <a:spcPct val="90000"/>
              </a:lnSpc>
            </a:pPr>
            <a:endParaRPr lang="en-US" sz="4400" b="1" i="1" dirty="0">
              <a:solidFill>
                <a:srgbClr val="1F497D"/>
              </a:solidFill>
              <a:latin typeface="Calibri"/>
            </a:endParaRPr>
          </a:p>
          <a:p>
            <a:pPr marL="746125" lvl="1" indent="-346075">
              <a:lnSpc>
                <a:spcPct val="90000"/>
              </a:lnSpc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Rectangle 98"/>
          <p:cNvSpPr/>
          <p:nvPr/>
        </p:nvSpPr>
        <p:spPr>
          <a:xfrm rot="16200000">
            <a:off x="7330024" y="2902086"/>
            <a:ext cx="2654025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prstClr val="black"/>
                </a:solidFill>
                <a:latin typeface="Calibri"/>
              </a:rPr>
              <a:t>sense amplifier</a:t>
            </a:r>
            <a:endParaRPr lang="en-US" sz="2800" b="1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8001000" y="4157119"/>
            <a:ext cx="579835" cy="1135"/>
          </a:xfrm>
          <a:prstGeom prst="straightConnector1">
            <a:avLst/>
          </a:prstGeom>
          <a:ln w="12700" cap="rnd">
            <a:solidFill>
              <a:schemeClr val="tx1"/>
            </a:solidFill>
            <a:prstDash val="sysDash"/>
            <a:headEnd type="arrow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>
            <a:off x="5181600" y="1874524"/>
            <a:ext cx="472082" cy="1135"/>
          </a:xfrm>
          <a:prstGeom prst="straightConnector1">
            <a:avLst/>
          </a:prstGeom>
          <a:ln w="12700" cap="rnd">
            <a:solidFill>
              <a:schemeClr val="tx1"/>
            </a:solidFill>
            <a:prstDash val="sysDash"/>
            <a:headEnd type="arrow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 rot="16200000">
            <a:off x="3740286" y="2527162"/>
            <a:ext cx="2654025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prstClr val="black"/>
                </a:solidFill>
                <a:latin typeface="Calibri"/>
              </a:rPr>
              <a:t>r</a:t>
            </a:r>
            <a:r>
              <a:rPr lang="en-US" sz="2800" b="1" i="1" dirty="0" smtClean="0">
                <a:solidFill>
                  <a:prstClr val="black"/>
                </a:solidFill>
                <a:latin typeface="Calibri"/>
              </a:rPr>
              <a:t>ow decoder</a:t>
            </a:r>
            <a:endParaRPr lang="en-US" sz="2800" b="1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6314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  Trade-Off: Area (Die Size) vs. Latency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238500" y="2164080"/>
            <a:ext cx="2590800" cy="1264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4000" b="1" dirty="0" smtClean="0">
                <a:solidFill>
                  <a:prstClr val="white"/>
                </a:solidFill>
                <a:latin typeface="Calibri"/>
              </a:rPr>
              <a:t>Faster</a:t>
            </a:r>
            <a:endParaRPr lang="en-US" sz="4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7" name="Right Arrow 96"/>
          <p:cNvSpPr/>
          <p:nvPr/>
        </p:nvSpPr>
        <p:spPr>
          <a:xfrm flipH="1">
            <a:off x="3238500" y="3535680"/>
            <a:ext cx="2590800" cy="1264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4000" b="1" dirty="0" smtClean="0">
                <a:solidFill>
                  <a:prstClr val="white"/>
                </a:solidFill>
                <a:latin typeface="Calibri"/>
              </a:rPr>
              <a:t>Smaller</a:t>
            </a:r>
            <a:endParaRPr lang="en-US" sz="40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867400" y="1066800"/>
            <a:ext cx="2590800" cy="5105400"/>
            <a:chOff x="5867400" y="1066800"/>
            <a:chExt cx="2590800" cy="5105400"/>
          </a:xfrm>
        </p:grpSpPr>
        <p:sp>
          <p:nvSpPr>
            <p:cNvPr id="250" name="Rectangle 249"/>
            <p:cNvSpPr/>
            <p:nvPr/>
          </p:nvSpPr>
          <p:spPr>
            <a:xfrm>
              <a:off x="7706677" y="38880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51" name="Straight Arrow Connector 250"/>
            <p:cNvCxnSpPr>
              <a:stCxn id="250" idx="0"/>
            </p:cNvCxnSpPr>
            <p:nvPr/>
          </p:nvCxnSpPr>
          <p:spPr>
            <a:xfrm flipV="1">
              <a:off x="7889557" y="30480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3" name="Rectangle 252"/>
            <p:cNvSpPr/>
            <p:nvPr/>
          </p:nvSpPr>
          <p:spPr>
            <a:xfrm>
              <a:off x="7249477" y="38880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54" name="Straight Arrow Connector 253"/>
            <p:cNvCxnSpPr>
              <a:stCxn id="253" idx="0"/>
            </p:cNvCxnSpPr>
            <p:nvPr/>
          </p:nvCxnSpPr>
          <p:spPr>
            <a:xfrm flipV="1">
              <a:off x="7432357" y="30480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" name="Rectangle 257"/>
            <p:cNvSpPr/>
            <p:nvPr/>
          </p:nvSpPr>
          <p:spPr>
            <a:xfrm>
              <a:off x="6792277" y="38880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59" name="Straight Arrow Connector 258"/>
            <p:cNvCxnSpPr>
              <a:stCxn id="258" idx="0"/>
            </p:cNvCxnSpPr>
            <p:nvPr/>
          </p:nvCxnSpPr>
          <p:spPr>
            <a:xfrm flipV="1">
              <a:off x="6975157" y="30480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" name="Rectangle 260"/>
            <p:cNvSpPr/>
            <p:nvPr/>
          </p:nvSpPr>
          <p:spPr>
            <a:xfrm>
              <a:off x="6335077" y="38880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62" name="Straight Arrow Connector 261"/>
            <p:cNvCxnSpPr>
              <a:stCxn id="261" idx="0"/>
            </p:cNvCxnSpPr>
            <p:nvPr/>
          </p:nvCxnSpPr>
          <p:spPr>
            <a:xfrm flipV="1">
              <a:off x="6517957" y="30480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Oval 275"/>
            <p:cNvSpPr/>
            <p:nvPr/>
          </p:nvSpPr>
          <p:spPr>
            <a:xfrm>
              <a:off x="7711440" y="3124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7254240" y="3124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6797040" y="3124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9" name="Oval 278"/>
            <p:cNvSpPr/>
            <p:nvPr/>
          </p:nvSpPr>
          <p:spPr>
            <a:xfrm>
              <a:off x="6339840" y="3124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0" name="Oval 279"/>
            <p:cNvSpPr/>
            <p:nvPr/>
          </p:nvSpPr>
          <p:spPr>
            <a:xfrm>
              <a:off x="7711440" y="3505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1" name="Oval 280"/>
            <p:cNvSpPr/>
            <p:nvPr/>
          </p:nvSpPr>
          <p:spPr>
            <a:xfrm>
              <a:off x="7254240" y="3505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2" name="Oval 281"/>
            <p:cNvSpPr/>
            <p:nvPr/>
          </p:nvSpPr>
          <p:spPr>
            <a:xfrm>
              <a:off x="6797040" y="3505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3" name="Oval 282"/>
            <p:cNvSpPr/>
            <p:nvPr/>
          </p:nvSpPr>
          <p:spPr>
            <a:xfrm>
              <a:off x="6339840" y="3505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7706677" y="22878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19" name="Straight Arrow Connector 318"/>
            <p:cNvCxnSpPr>
              <a:stCxn id="318" idx="0"/>
            </p:cNvCxnSpPr>
            <p:nvPr/>
          </p:nvCxnSpPr>
          <p:spPr>
            <a:xfrm flipV="1">
              <a:off x="7889557" y="14478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Rectangle 319"/>
            <p:cNvSpPr/>
            <p:nvPr/>
          </p:nvSpPr>
          <p:spPr>
            <a:xfrm>
              <a:off x="7249477" y="22878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21" name="Straight Arrow Connector 320"/>
            <p:cNvCxnSpPr>
              <a:stCxn id="320" idx="0"/>
            </p:cNvCxnSpPr>
            <p:nvPr/>
          </p:nvCxnSpPr>
          <p:spPr>
            <a:xfrm flipV="1">
              <a:off x="7432357" y="14478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Rectangle 321"/>
            <p:cNvSpPr/>
            <p:nvPr/>
          </p:nvSpPr>
          <p:spPr>
            <a:xfrm>
              <a:off x="6792277" y="22878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24" name="Straight Arrow Connector 323"/>
            <p:cNvCxnSpPr>
              <a:stCxn id="322" idx="0"/>
            </p:cNvCxnSpPr>
            <p:nvPr/>
          </p:nvCxnSpPr>
          <p:spPr>
            <a:xfrm flipV="1">
              <a:off x="6975157" y="14478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Rectangle 324"/>
            <p:cNvSpPr/>
            <p:nvPr/>
          </p:nvSpPr>
          <p:spPr>
            <a:xfrm>
              <a:off x="6335077" y="22878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26" name="Straight Arrow Connector 325"/>
            <p:cNvCxnSpPr>
              <a:stCxn id="325" idx="0"/>
            </p:cNvCxnSpPr>
            <p:nvPr/>
          </p:nvCxnSpPr>
          <p:spPr>
            <a:xfrm flipV="1">
              <a:off x="6517957" y="14478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Oval 326"/>
            <p:cNvSpPr/>
            <p:nvPr/>
          </p:nvSpPr>
          <p:spPr>
            <a:xfrm>
              <a:off x="7711440" y="15240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7254240" y="15240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6797040" y="15240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6339840" y="15240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1" name="Oval 330"/>
            <p:cNvSpPr/>
            <p:nvPr/>
          </p:nvSpPr>
          <p:spPr>
            <a:xfrm>
              <a:off x="7711440" y="19050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7254240" y="19050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>
              <a:off x="6797040" y="19050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6339840" y="19050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5867400" y="1066800"/>
              <a:ext cx="2590800" cy="609600"/>
            </a:xfrm>
            <a:prstGeom prst="roundRect">
              <a:avLst>
                <a:gd name="adj" fmla="val 12383"/>
              </a:avLst>
            </a:prstGeom>
            <a:noFill/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3600" b="1" dirty="0" smtClean="0">
                  <a:solidFill>
                    <a:prstClr val="black"/>
                  </a:solidFill>
                  <a:latin typeface="Calibri"/>
                  <a:cs typeface="Calibri"/>
                </a:rPr>
                <a:t>Short </a:t>
              </a:r>
              <a:r>
                <a:rPr lang="en-US" sz="3600" b="1" dirty="0" err="1" smtClean="0">
                  <a:solidFill>
                    <a:prstClr val="black"/>
                  </a:solidFill>
                  <a:latin typeface="Calibri"/>
                  <a:cs typeface="Calibri"/>
                </a:rPr>
                <a:t>Bitline</a:t>
              </a:r>
              <a:endParaRPr lang="en-US" sz="3600" b="1" dirty="0" smtClean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ctr">
                <a:lnSpc>
                  <a:spcPct val="80000"/>
                </a:lnSpc>
              </a:pPr>
              <a:endParaRPr lang="en-US" sz="3600" b="1" dirty="0" smtClean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7696200" y="5488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81" name="Straight Arrow Connector 380"/>
            <p:cNvCxnSpPr>
              <a:stCxn id="380" idx="0"/>
            </p:cNvCxnSpPr>
            <p:nvPr/>
          </p:nvCxnSpPr>
          <p:spPr>
            <a:xfrm flipV="1">
              <a:off x="7879080" y="46482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2" name="Rectangle 381"/>
            <p:cNvSpPr/>
            <p:nvPr/>
          </p:nvSpPr>
          <p:spPr>
            <a:xfrm>
              <a:off x="7239000" y="5488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83" name="Straight Arrow Connector 382"/>
            <p:cNvCxnSpPr>
              <a:stCxn id="382" idx="0"/>
            </p:cNvCxnSpPr>
            <p:nvPr/>
          </p:nvCxnSpPr>
          <p:spPr>
            <a:xfrm flipV="1">
              <a:off x="7421880" y="46482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4" name="Rectangle 383"/>
            <p:cNvSpPr/>
            <p:nvPr/>
          </p:nvSpPr>
          <p:spPr>
            <a:xfrm>
              <a:off x="6781800" y="5488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85" name="Straight Arrow Connector 384"/>
            <p:cNvCxnSpPr>
              <a:stCxn id="384" idx="0"/>
            </p:cNvCxnSpPr>
            <p:nvPr/>
          </p:nvCxnSpPr>
          <p:spPr>
            <a:xfrm flipV="1">
              <a:off x="6964680" y="46482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6" name="Rectangle 385"/>
            <p:cNvSpPr/>
            <p:nvPr/>
          </p:nvSpPr>
          <p:spPr>
            <a:xfrm>
              <a:off x="6324600" y="5488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87" name="Straight Arrow Connector 386"/>
            <p:cNvCxnSpPr>
              <a:stCxn id="386" idx="0"/>
            </p:cNvCxnSpPr>
            <p:nvPr/>
          </p:nvCxnSpPr>
          <p:spPr>
            <a:xfrm flipV="1">
              <a:off x="6507480" y="46482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8" name="Oval 387"/>
            <p:cNvSpPr/>
            <p:nvPr/>
          </p:nvSpPr>
          <p:spPr>
            <a:xfrm>
              <a:off x="7700963" y="4724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9" name="Oval 388"/>
            <p:cNvSpPr/>
            <p:nvPr/>
          </p:nvSpPr>
          <p:spPr>
            <a:xfrm>
              <a:off x="7243763" y="4724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0" name="Oval 389"/>
            <p:cNvSpPr/>
            <p:nvPr/>
          </p:nvSpPr>
          <p:spPr>
            <a:xfrm>
              <a:off x="6786563" y="4724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1" name="Oval 390"/>
            <p:cNvSpPr/>
            <p:nvPr/>
          </p:nvSpPr>
          <p:spPr>
            <a:xfrm>
              <a:off x="6329363" y="4724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2" name="Oval 391"/>
            <p:cNvSpPr/>
            <p:nvPr/>
          </p:nvSpPr>
          <p:spPr>
            <a:xfrm>
              <a:off x="7700963" y="5105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3" name="Oval 392"/>
            <p:cNvSpPr/>
            <p:nvPr/>
          </p:nvSpPr>
          <p:spPr>
            <a:xfrm>
              <a:off x="7243763" y="5105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4" name="Oval 393"/>
            <p:cNvSpPr/>
            <p:nvPr/>
          </p:nvSpPr>
          <p:spPr>
            <a:xfrm>
              <a:off x="6786563" y="5105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5" name="Oval 394"/>
            <p:cNvSpPr/>
            <p:nvPr/>
          </p:nvSpPr>
          <p:spPr>
            <a:xfrm>
              <a:off x="6329363" y="5105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5300" y="1066800"/>
            <a:ext cx="2514600" cy="5105400"/>
            <a:chOff x="495300" y="1066800"/>
            <a:chExt cx="2514600" cy="5105400"/>
          </a:xfrm>
        </p:grpSpPr>
        <p:sp>
          <p:nvSpPr>
            <p:cNvPr id="131" name="Rounded Rectangle 130"/>
            <p:cNvSpPr/>
            <p:nvPr/>
          </p:nvSpPr>
          <p:spPr>
            <a:xfrm>
              <a:off x="495300" y="1066800"/>
              <a:ext cx="2514600" cy="609600"/>
            </a:xfrm>
            <a:prstGeom prst="roundRect">
              <a:avLst>
                <a:gd name="adj" fmla="val 12383"/>
              </a:avLst>
            </a:prstGeom>
            <a:noFill/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3600" b="1" dirty="0" smtClean="0">
                  <a:solidFill>
                    <a:prstClr val="black"/>
                  </a:solidFill>
                  <a:latin typeface="Calibri"/>
                  <a:cs typeface="Calibri"/>
                </a:rPr>
                <a:t>Long </a:t>
              </a:r>
              <a:r>
                <a:rPr lang="en-US" sz="3600" b="1" dirty="0" err="1" smtClean="0">
                  <a:solidFill>
                    <a:prstClr val="black"/>
                  </a:solidFill>
                  <a:latin typeface="Calibri"/>
                  <a:cs typeface="Calibri"/>
                </a:rPr>
                <a:t>Bitline</a:t>
              </a:r>
              <a:endParaRPr lang="en-US" sz="3600" b="1" dirty="0" smtClean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ctr">
                <a:lnSpc>
                  <a:spcPct val="80000"/>
                </a:lnSpc>
              </a:pPr>
              <a:endParaRPr lang="en-US" sz="3600" b="1" dirty="0" smtClean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209800" y="5488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84" name="Straight Arrow Connector 183"/>
            <p:cNvCxnSpPr>
              <a:stCxn id="183" idx="0"/>
            </p:cNvCxnSpPr>
            <p:nvPr/>
          </p:nvCxnSpPr>
          <p:spPr>
            <a:xfrm flipV="1">
              <a:off x="2392680" y="31242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Rectangle 185"/>
            <p:cNvSpPr/>
            <p:nvPr/>
          </p:nvSpPr>
          <p:spPr>
            <a:xfrm>
              <a:off x="1752600" y="5488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87" name="Straight Arrow Connector 186"/>
            <p:cNvCxnSpPr>
              <a:stCxn id="186" idx="0"/>
            </p:cNvCxnSpPr>
            <p:nvPr/>
          </p:nvCxnSpPr>
          <p:spPr>
            <a:xfrm flipV="1">
              <a:off x="1935480" y="31242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Rectangle 188"/>
            <p:cNvSpPr/>
            <p:nvPr/>
          </p:nvSpPr>
          <p:spPr>
            <a:xfrm>
              <a:off x="1295400" y="5488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90" name="Straight Arrow Connector 189"/>
            <p:cNvCxnSpPr>
              <a:stCxn id="189" idx="0"/>
            </p:cNvCxnSpPr>
            <p:nvPr/>
          </p:nvCxnSpPr>
          <p:spPr>
            <a:xfrm flipV="1">
              <a:off x="1478280" y="31242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Rectangle 191"/>
            <p:cNvSpPr/>
            <p:nvPr/>
          </p:nvSpPr>
          <p:spPr>
            <a:xfrm>
              <a:off x="838200" y="5488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93" name="Straight Arrow Connector 192"/>
            <p:cNvCxnSpPr>
              <a:stCxn id="192" idx="0"/>
            </p:cNvCxnSpPr>
            <p:nvPr/>
          </p:nvCxnSpPr>
          <p:spPr>
            <a:xfrm flipV="1">
              <a:off x="1021080" y="31242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Oval 206"/>
            <p:cNvSpPr/>
            <p:nvPr/>
          </p:nvSpPr>
          <p:spPr>
            <a:xfrm>
              <a:off x="2214563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8" name="Oval 207"/>
            <p:cNvSpPr/>
            <p:nvPr/>
          </p:nvSpPr>
          <p:spPr>
            <a:xfrm>
              <a:off x="1757363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1300163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0" name="Oval 209"/>
            <p:cNvSpPr/>
            <p:nvPr/>
          </p:nvSpPr>
          <p:spPr>
            <a:xfrm>
              <a:off x="842963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5" name="Oval 214"/>
            <p:cNvSpPr/>
            <p:nvPr/>
          </p:nvSpPr>
          <p:spPr>
            <a:xfrm>
              <a:off x="2214563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1757363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1300163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842963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2214563" y="4724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1757363" y="4724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1300163" y="4724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842963" y="4724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2214563" y="5105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1757363" y="5105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1300163" y="5105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842963" y="5105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6" name="Oval 395"/>
            <p:cNvSpPr/>
            <p:nvPr/>
          </p:nvSpPr>
          <p:spPr>
            <a:xfrm>
              <a:off x="2209800" y="3215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7" name="Oval 396"/>
            <p:cNvSpPr/>
            <p:nvPr/>
          </p:nvSpPr>
          <p:spPr>
            <a:xfrm>
              <a:off x="1752600" y="3215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8" name="Oval 397"/>
            <p:cNvSpPr/>
            <p:nvPr/>
          </p:nvSpPr>
          <p:spPr>
            <a:xfrm>
              <a:off x="1295400" y="3215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9" name="Oval 398"/>
            <p:cNvSpPr/>
            <p:nvPr/>
          </p:nvSpPr>
          <p:spPr>
            <a:xfrm>
              <a:off x="838200" y="3215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0" name="Oval 399"/>
            <p:cNvSpPr/>
            <p:nvPr/>
          </p:nvSpPr>
          <p:spPr>
            <a:xfrm>
              <a:off x="2209800" y="3596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1" name="Oval 400"/>
            <p:cNvSpPr/>
            <p:nvPr/>
          </p:nvSpPr>
          <p:spPr>
            <a:xfrm>
              <a:off x="1752600" y="3596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2" name="Oval 401"/>
            <p:cNvSpPr/>
            <p:nvPr/>
          </p:nvSpPr>
          <p:spPr>
            <a:xfrm>
              <a:off x="1295400" y="3596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3" name="Oval 402"/>
            <p:cNvSpPr/>
            <p:nvPr/>
          </p:nvSpPr>
          <p:spPr>
            <a:xfrm>
              <a:off x="838200" y="3596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04" name="Content Placeholder 2"/>
          <p:cNvSpPr txBox="1">
            <a:spLocks/>
          </p:cNvSpPr>
          <p:nvPr/>
        </p:nvSpPr>
        <p:spPr>
          <a:xfrm>
            <a:off x="457200" y="4953000"/>
            <a:ext cx="8001000" cy="648602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Calibri"/>
              </a:rPr>
              <a:t>Trade-Off: Area vs. Latency</a:t>
            </a:r>
          </a:p>
        </p:txBody>
      </p:sp>
    </p:spTree>
    <p:extLst>
      <p:ext uri="{BB962C8B-B14F-4D97-AF65-F5344CB8AC3E}">
        <p14:creationId xmlns:p14="http://schemas.microsoft.com/office/powerpoint/2010/main" val="4246979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7" grpId="0" animBg="1"/>
      <p:bldP spid="40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Trade-Off: Area (Die</a:t>
            </a:r>
            <a:r>
              <a:rPr lang="en-US" dirty="0"/>
              <a:t> </a:t>
            </a:r>
            <a:r>
              <a:rPr lang="en-US" dirty="0" smtClean="0"/>
              <a:t>Size) vs. Latency</a:t>
            </a:r>
            <a:endParaRPr lang="en-US" dirty="0"/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2758026"/>
              </p:ext>
            </p:extLst>
          </p:nvPr>
        </p:nvGraphicFramePr>
        <p:xfrm>
          <a:off x="990600" y="838200"/>
          <a:ext cx="7391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429000" y="2362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64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6600" y="1066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solidFill>
                  <a:prstClr val="black"/>
                </a:solidFill>
                <a:latin typeface="Calibri"/>
              </a:rPr>
              <a:t>32</a:t>
            </a:r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81400" y="3124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9BBB59">
                    <a:lumMod val="75000"/>
                  </a:srgbClr>
                </a:solidFill>
                <a:latin typeface="Calibri"/>
              </a:rPr>
              <a:t>128</a:t>
            </a:r>
            <a:endParaRPr lang="en-US" sz="2800" b="1" dirty="0">
              <a:solidFill>
                <a:srgbClr val="9BBB59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0" y="36576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256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19800" y="375799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504D"/>
                </a:solidFill>
                <a:latin typeface="Calibri"/>
              </a:rPr>
              <a:t>512 cells/</a:t>
            </a:r>
            <a:r>
              <a:rPr lang="en-US" sz="2800" b="1" dirty="0" err="1" smtClean="0">
                <a:solidFill>
                  <a:srgbClr val="C0504D"/>
                </a:solidFill>
                <a:latin typeface="Calibri"/>
              </a:rPr>
              <a:t>bitline</a:t>
            </a:r>
            <a:endParaRPr lang="en-US" sz="2800" b="1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6705600" y="2133600"/>
            <a:ext cx="1828800" cy="1061055"/>
          </a:xfrm>
          <a:prstGeom prst="wedgeRoundRectCallout">
            <a:avLst>
              <a:gd name="adj1" fmla="val -51805"/>
              <a:gd name="adj2" fmla="val 9935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Calibri"/>
              </a:rPr>
              <a:t>Commodity DRAM</a:t>
            </a: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Calibri"/>
              </a:rPr>
              <a:t>Long </a:t>
            </a:r>
            <a:r>
              <a:rPr lang="en-US" sz="2400" b="1" dirty="0" err="1" smtClean="0">
                <a:solidFill>
                  <a:prstClr val="white"/>
                </a:solidFill>
                <a:latin typeface="Calibri"/>
              </a:rPr>
              <a:t>Bitline</a:t>
            </a:r>
            <a:endParaRPr lang="en-US" sz="2400" b="1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Left Arrow 6"/>
          <p:cNvSpPr/>
          <p:nvPr/>
        </p:nvSpPr>
        <p:spPr>
          <a:xfrm rot="16200000">
            <a:off x="-1250157" y="2621758"/>
            <a:ext cx="4038601" cy="928686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Calibri"/>
              </a:rPr>
              <a:t>Cheaper</a:t>
            </a:r>
            <a:endParaRPr lang="en-US" sz="3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Left Arrow 40"/>
          <p:cNvSpPr/>
          <p:nvPr/>
        </p:nvSpPr>
        <p:spPr>
          <a:xfrm>
            <a:off x="1676400" y="5550693"/>
            <a:ext cx="6400801" cy="928686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Calibri"/>
              </a:rPr>
              <a:t>Faster</a:t>
            </a:r>
            <a:endParaRPr lang="en-US" sz="3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495800" y="1905000"/>
            <a:ext cx="1981200" cy="838200"/>
          </a:xfrm>
          <a:prstGeom prst="wedgeRoundRectCallout">
            <a:avLst>
              <a:gd name="adj1" fmla="val -47531"/>
              <a:gd name="adj2" fmla="val 98151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Calibri"/>
              </a:rPr>
              <a:t>Fancy DRAM</a:t>
            </a: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Calibri"/>
              </a:rPr>
              <a:t>Short </a:t>
            </a:r>
            <a:r>
              <a:rPr lang="en-US" sz="2400" b="1" dirty="0" err="1" smtClean="0">
                <a:solidFill>
                  <a:prstClr val="white"/>
                </a:solidFill>
                <a:latin typeface="Calibri"/>
              </a:rPr>
              <a:t>Bitline</a:t>
            </a:r>
            <a:endParaRPr lang="en-US" sz="24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60146" y="3533003"/>
            <a:ext cx="1530690" cy="1238005"/>
            <a:chOff x="1760146" y="3533003"/>
            <a:chExt cx="1530690" cy="1238005"/>
          </a:xfrm>
        </p:grpSpPr>
        <p:sp>
          <p:nvSpPr>
            <p:cNvPr id="13" name="Left Arrow 12"/>
            <p:cNvSpPr/>
            <p:nvPr/>
          </p:nvSpPr>
          <p:spPr>
            <a:xfrm rot="18889308">
              <a:off x="1894524" y="3398625"/>
              <a:ext cx="1238005" cy="1506761"/>
            </a:xfrm>
            <a:prstGeom prst="leftArrow">
              <a:avLst>
                <a:gd name="adj1" fmla="val 50000"/>
                <a:gd name="adj2" fmla="val 6158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8932207">
              <a:off x="1798404" y="3826557"/>
              <a:ext cx="1492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FFFF"/>
                  </a:solidFill>
                  <a:latin typeface="Calibri"/>
                </a:rPr>
                <a:t>GOAL</a:t>
              </a:r>
              <a:endParaRPr lang="en-US" sz="2800" b="1" dirty="0">
                <a:solidFill>
                  <a:srgbClr val="FFFFFF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8486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6" grpId="0"/>
      <p:bldP spid="37" grpId="0"/>
      <p:bldP spid="38" grpId="0"/>
      <p:bldP spid="40" grpId="0" animBg="1"/>
      <p:bldP spid="7" grpId="0" animBg="1"/>
      <p:bldP spid="41" grpId="0" animBg="1"/>
      <p:bldP spid="1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81"/>
          <p:cNvGrpSpPr/>
          <p:nvPr/>
        </p:nvGrpSpPr>
        <p:grpSpPr>
          <a:xfrm>
            <a:off x="5867400" y="914400"/>
            <a:ext cx="2590800" cy="5486400"/>
            <a:chOff x="5867400" y="762000"/>
            <a:chExt cx="2590800" cy="5486400"/>
          </a:xfrm>
        </p:grpSpPr>
        <p:sp>
          <p:nvSpPr>
            <p:cNvPr id="185" name="Rectangle 184"/>
            <p:cNvSpPr/>
            <p:nvPr/>
          </p:nvSpPr>
          <p:spPr>
            <a:xfrm>
              <a:off x="7706677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88" name="Straight Arrow Connector 187"/>
            <p:cNvCxnSpPr>
              <a:stCxn id="185" idx="0"/>
            </p:cNvCxnSpPr>
            <p:nvPr/>
          </p:nvCxnSpPr>
          <p:spPr>
            <a:xfrm flipV="1">
              <a:off x="7889557" y="47244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Rectangle 190"/>
            <p:cNvSpPr/>
            <p:nvPr/>
          </p:nvSpPr>
          <p:spPr>
            <a:xfrm>
              <a:off x="7249477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94" name="Straight Arrow Connector 193"/>
            <p:cNvCxnSpPr>
              <a:stCxn id="191" idx="0"/>
            </p:cNvCxnSpPr>
            <p:nvPr/>
          </p:nvCxnSpPr>
          <p:spPr>
            <a:xfrm flipV="1">
              <a:off x="7432357" y="47244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Rectangle 194"/>
            <p:cNvSpPr/>
            <p:nvPr/>
          </p:nvSpPr>
          <p:spPr>
            <a:xfrm>
              <a:off x="6792277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96" name="Straight Arrow Connector 195"/>
            <p:cNvCxnSpPr>
              <a:stCxn id="195" idx="0"/>
            </p:cNvCxnSpPr>
            <p:nvPr/>
          </p:nvCxnSpPr>
          <p:spPr>
            <a:xfrm flipV="1">
              <a:off x="6975157" y="47244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Rectangle 196"/>
            <p:cNvSpPr/>
            <p:nvPr/>
          </p:nvSpPr>
          <p:spPr>
            <a:xfrm>
              <a:off x="6335077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98" name="Straight Arrow Connector 197"/>
            <p:cNvCxnSpPr>
              <a:stCxn id="197" idx="0"/>
            </p:cNvCxnSpPr>
            <p:nvPr/>
          </p:nvCxnSpPr>
          <p:spPr>
            <a:xfrm flipV="1">
              <a:off x="6517957" y="47244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Oval 202"/>
            <p:cNvSpPr/>
            <p:nvPr/>
          </p:nvSpPr>
          <p:spPr>
            <a:xfrm>
              <a:off x="7711440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4" name="Oval 203"/>
            <p:cNvSpPr/>
            <p:nvPr/>
          </p:nvSpPr>
          <p:spPr>
            <a:xfrm>
              <a:off x="7254240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6797040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6" name="Oval 205"/>
            <p:cNvSpPr/>
            <p:nvPr/>
          </p:nvSpPr>
          <p:spPr>
            <a:xfrm>
              <a:off x="6339840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1" name="Oval 210"/>
            <p:cNvSpPr/>
            <p:nvPr/>
          </p:nvSpPr>
          <p:spPr>
            <a:xfrm>
              <a:off x="7711440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2" name="Oval 211"/>
            <p:cNvSpPr/>
            <p:nvPr/>
          </p:nvSpPr>
          <p:spPr>
            <a:xfrm>
              <a:off x="7254240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3" name="Oval 212"/>
            <p:cNvSpPr/>
            <p:nvPr/>
          </p:nvSpPr>
          <p:spPr>
            <a:xfrm>
              <a:off x="6797040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6339840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7706677" y="3964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20" name="Straight Arrow Connector 219"/>
            <p:cNvCxnSpPr>
              <a:stCxn id="219" idx="0"/>
            </p:cNvCxnSpPr>
            <p:nvPr/>
          </p:nvCxnSpPr>
          <p:spPr>
            <a:xfrm flipV="1">
              <a:off x="7889557" y="31242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Rectangle 220"/>
            <p:cNvSpPr/>
            <p:nvPr/>
          </p:nvSpPr>
          <p:spPr>
            <a:xfrm>
              <a:off x="7249477" y="3964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22" name="Straight Arrow Connector 221"/>
            <p:cNvCxnSpPr>
              <a:stCxn id="221" idx="0"/>
            </p:cNvCxnSpPr>
            <p:nvPr/>
          </p:nvCxnSpPr>
          <p:spPr>
            <a:xfrm flipV="1">
              <a:off x="7432357" y="31242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Rectangle 226"/>
            <p:cNvSpPr/>
            <p:nvPr/>
          </p:nvSpPr>
          <p:spPr>
            <a:xfrm>
              <a:off x="6792277" y="3964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28" name="Straight Arrow Connector 227"/>
            <p:cNvCxnSpPr>
              <a:stCxn id="227" idx="0"/>
            </p:cNvCxnSpPr>
            <p:nvPr/>
          </p:nvCxnSpPr>
          <p:spPr>
            <a:xfrm flipV="1">
              <a:off x="6975157" y="31242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Rectangle 228"/>
            <p:cNvSpPr/>
            <p:nvPr/>
          </p:nvSpPr>
          <p:spPr>
            <a:xfrm>
              <a:off x="6335077" y="3964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30" name="Straight Arrow Connector 229"/>
            <p:cNvCxnSpPr>
              <a:stCxn id="229" idx="0"/>
            </p:cNvCxnSpPr>
            <p:nvPr/>
          </p:nvCxnSpPr>
          <p:spPr>
            <a:xfrm flipV="1">
              <a:off x="6517957" y="31242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Oval 234"/>
            <p:cNvSpPr/>
            <p:nvPr/>
          </p:nvSpPr>
          <p:spPr>
            <a:xfrm>
              <a:off x="7711440" y="3200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6" name="Oval 235"/>
            <p:cNvSpPr/>
            <p:nvPr/>
          </p:nvSpPr>
          <p:spPr>
            <a:xfrm>
              <a:off x="7254240" y="3200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6797040" y="3200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8" name="Oval 237"/>
            <p:cNvSpPr/>
            <p:nvPr/>
          </p:nvSpPr>
          <p:spPr>
            <a:xfrm>
              <a:off x="6339840" y="3200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>
              <a:off x="7711440" y="3581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7254240" y="3581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6797040" y="3581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6339840" y="3581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7706677" y="23640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44" name="Straight Arrow Connector 243"/>
            <p:cNvCxnSpPr>
              <a:stCxn id="243" idx="0"/>
            </p:cNvCxnSpPr>
            <p:nvPr/>
          </p:nvCxnSpPr>
          <p:spPr>
            <a:xfrm flipV="1">
              <a:off x="7889557" y="15240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Rectangle 244"/>
            <p:cNvSpPr/>
            <p:nvPr/>
          </p:nvSpPr>
          <p:spPr>
            <a:xfrm>
              <a:off x="7249477" y="23640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46" name="Straight Arrow Connector 245"/>
            <p:cNvCxnSpPr>
              <a:stCxn id="245" idx="0"/>
            </p:cNvCxnSpPr>
            <p:nvPr/>
          </p:nvCxnSpPr>
          <p:spPr>
            <a:xfrm flipV="1">
              <a:off x="7432357" y="15240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Rectangle 246"/>
            <p:cNvSpPr/>
            <p:nvPr/>
          </p:nvSpPr>
          <p:spPr>
            <a:xfrm>
              <a:off x="6792277" y="23640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48" name="Straight Arrow Connector 247"/>
            <p:cNvCxnSpPr>
              <a:stCxn id="247" idx="0"/>
            </p:cNvCxnSpPr>
            <p:nvPr/>
          </p:nvCxnSpPr>
          <p:spPr>
            <a:xfrm flipV="1">
              <a:off x="6975157" y="15240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9" name="Rectangle 248"/>
            <p:cNvSpPr/>
            <p:nvPr/>
          </p:nvSpPr>
          <p:spPr>
            <a:xfrm>
              <a:off x="6335077" y="23640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52" name="Straight Arrow Connector 251"/>
            <p:cNvCxnSpPr>
              <a:stCxn id="249" idx="0"/>
            </p:cNvCxnSpPr>
            <p:nvPr/>
          </p:nvCxnSpPr>
          <p:spPr>
            <a:xfrm flipV="1">
              <a:off x="6517957" y="15240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Oval 254"/>
            <p:cNvSpPr/>
            <p:nvPr/>
          </p:nvSpPr>
          <p:spPr>
            <a:xfrm>
              <a:off x="7711440" y="1600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7254240" y="1600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6797040" y="1600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0" name="Oval 259"/>
            <p:cNvSpPr/>
            <p:nvPr/>
          </p:nvSpPr>
          <p:spPr>
            <a:xfrm>
              <a:off x="6339840" y="1600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7711440" y="1981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>
              <a:off x="7254240" y="1981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5" name="Oval 264"/>
            <p:cNvSpPr/>
            <p:nvPr/>
          </p:nvSpPr>
          <p:spPr>
            <a:xfrm>
              <a:off x="6797040" y="1981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6" name="Oval 265"/>
            <p:cNvSpPr/>
            <p:nvPr/>
          </p:nvSpPr>
          <p:spPr>
            <a:xfrm>
              <a:off x="6339840" y="1981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7" name="Rounded Rectangle 266"/>
            <p:cNvSpPr/>
            <p:nvPr/>
          </p:nvSpPr>
          <p:spPr>
            <a:xfrm>
              <a:off x="5867400" y="762000"/>
              <a:ext cx="2590800" cy="609600"/>
            </a:xfrm>
            <a:prstGeom prst="roundRect">
              <a:avLst>
                <a:gd name="adj" fmla="val 12383"/>
              </a:avLst>
            </a:prstGeom>
            <a:noFill/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prstClr val="black"/>
                  </a:solidFill>
                  <a:latin typeface="Calibri"/>
                  <a:cs typeface="Calibri"/>
                </a:rPr>
                <a:t>Short </a:t>
              </a:r>
              <a:r>
                <a:rPr lang="en-US" sz="3200" b="1" dirty="0" err="1" smtClean="0">
                  <a:solidFill>
                    <a:prstClr val="black"/>
                  </a:solidFill>
                  <a:latin typeface="Calibri"/>
                  <a:cs typeface="Calibri"/>
                </a:rPr>
                <a:t>Bitline</a:t>
              </a:r>
              <a:endParaRPr lang="en-US" sz="3200" b="1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83" name="Content Placeholder 2"/>
          <p:cNvSpPr txBox="1">
            <a:spLocks/>
          </p:cNvSpPr>
          <p:nvPr/>
        </p:nvSpPr>
        <p:spPr>
          <a:xfrm>
            <a:off x="5867400" y="2270760"/>
            <a:ext cx="25908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3200" b="1" i="1" smtClean="0">
                <a:solidFill>
                  <a:srgbClr val="008000"/>
                </a:solidFill>
                <a:latin typeface="Calibri"/>
              </a:rPr>
              <a:t>Low Latency </a:t>
            </a:r>
          </a:p>
        </p:txBody>
      </p:sp>
      <p:grpSp>
        <p:nvGrpSpPr>
          <p:cNvPr id="470" name="Group 469"/>
          <p:cNvGrpSpPr/>
          <p:nvPr/>
        </p:nvGrpSpPr>
        <p:grpSpPr>
          <a:xfrm>
            <a:off x="3632200" y="4549508"/>
            <a:ext cx="1500615" cy="435242"/>
            <a:chOff x="6576585" y="3527158"/>
            <a:chExt cx="1500615" cy="435242"/>
          </a:xfrm>
        </p:grpSpPr>
        <p:cxnSp>
          <p:nvCxnSpPr>
            <p:cNvPr id="471" name="Straight Arrow Connector 470"/>
            <p:cNvCxnSpPr/>
            <p:nvPr/>
          </p:nvCxnSpPr>
          <p:spPr>
            <a:xfrm flipV="1">
              <a:off x="8077200" y="3527158"/>
              <a:ext cx="0" cy="93511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Arrow Connector 471"/>
            <p:cNvCxnSpPr/>
            <p:nvPr/>
          </p:nvCxnSpPr>
          <p:spPr>
            <a:xfrm flipV="1">
              <a:off x="7620000" y="3527425"/>
              <a:ext cx="3895" cy="93244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Arrow Connector 472"/>
            <p:cNvCxnSpPr/>
            <p:nvPr/>
          </p:nvCxnSpPr>
          <p:spPr>
            <a:xfrm flipV="1">
              <a:off x="7162800" y="3527158"/>
              <a:ext cx="0" cy="93244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Arrow Connector 473"/>
            <p:cNvCxnSpPr/>
            <p:nvPr/>
          </p:nvCxnSpPr>
          <p:spPr>
            <a:xfrm flipV="1">
              <a:off x="6705600" y="3527158"/>
              <a:ext cx="0" cy="93244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/>
            <p:nvPr/>
          </p:nvCxnSpPr>
          <p:spPr>
            <a:xfrm flipH="1" flipV="1">
              <a:off x="8072437" y="3886200"/>
              <a:ext cx="4763" cy="762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Arrow Connector 475"/>
            <p:cNvCxnSpPr/>
            <p:nvPr/>
          </p:nvCxnSpPr>
          <p:spPr>
            <a:xfrm flipH="1" flipV="1">
              <a:off x="7615237" y="3886200"/>
              <a:ext cx="4763" cy="762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Arrow Connector 476"/>
            <p:cNvCxnSpPr/>
            <p:nvPr/>
          </p:nvCxnSpPr>
          <p:spPr>
            <a:xfrm flipH="1" flipV="1">
              <a:off x="7158037" y="3886200"/>
              <a:ext cx="4763" cy="762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Arrow Connector 477"/>
            <p:cNvCxnSpPr/>
            <p:nvPr/>
          </p:nvCxnSpPr>
          <p:spPr>
            <a:xfrm flipH="1" flipV="1">
              <a:off x="6700837" y="3886200"/>
              <a:ext cx="4763" cy="762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Arrow Connector 478"/>
            <p:cNvCxnSpPr/>
            <p:nvPr/>
          </p:nvCxnSpPr>
          <p:spPr>
            <a:xfrm>
              <a:off x="6576585" y="3620402"/>
              <a:ext cx="121920" cy="26579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Arrow Connector 479"/>
            <p:cNvCxnSpPr/>
            <p:nvPr/>
          </p:nvCxnSpPr>
          <p:spPr>
            <a:xfrm>
              <a:off x="7035055" y="3620402"/>
              <a:ext cx="121920" cy="26579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Arrow Connector 480"/>
            <p:cNvCxnSpPr/>
            <p:nvPr/>
          </p:nvCxnSpPr>
          <p:spPr>
            <a:xfrm>
              <a:off x="7491730" y="3620402"/>
              <a:ext cx="121920" cy="26579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Arrow Connector 481"/>
            <p:cNvCxnSpPr/>
            <p:nvPr/>
          </p:nvCxnSpPr>
          <p:spPr>
            <a:xfrm>
              <a:off x="7949455" y="3620402"/>
              <a:ext cx="121920" cy="26579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mtClean="0"/>
              <a:t>   Approximating the Best of Both Worlds</a:t>
            </a:r>
            <a:endParaRPr lang="en-US"/>
          </a:p>
        </p:txBody>
      </p:sp>
      <p:grpSp>
        <p:nvGrpSpPr>
          <p:cNvPr id="148" name="Group 147"/>
          <p:cNvGrpSpPr/>
          <p:nvPr/>
        </p:nvGrpSpPr>
        <p:grpSpPr>
          <a:xfrm>
            <a:off x="495300" y="914400"/>
            <a:ext cx="2514600" cy="5486400"/>
            <a:chOff x="495300" y="762000"/>
            <a:chExt cx="2514600" cy="5486400"/>
          </a:xfrm>
        </p:grpSpPr>
        <p:sp>
          <p:nvSpPr>
            <p:cNvPr id="149" name="Rounded Rectangle 148"/>
            <p:cNvSpPr/>
            <p:nvPr/>
          </p:nvSpPr>
          <p:spPr>
            <a:xfrm>
              <a:off x="495300" y="762000"/>
              <a:ext cx="2514600" cy="609600"/>
            </a:xfrm>
            <a:prstGeom prst="roundRect">
              <a:avLst>
                <a:gd name="adj" fmla="val 12383"/>
              </a:avLst>
            </a:prstGeom>
            <a:noFill/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prstClr val="black"/>
                  </a:solidFill>
                  <a:latin typeface="Calibri"/>
                  <a:cs typeface="Calibri"/>
                </a:rPr>
                <a:t>Long </a:t>
              </a:r>
              <a:r>
                <a:rPr lang="en-US" sz="3200" b="1" dirty="0" err="1" smtClean="0">
                  <a:solidFill>
                    <a:prstClr val="black"/>
                  </a:solidFill>
                  <a:latin typeface="Calibri"/>
                  <a:cs typeface="Calibri"/>
                </a:rPr>
                <a:t>Bitline</a:t>
              </a:r>
              <a:endParaRPr lang="en-US" sz="3200" b="1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2209800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51" name="Straight Arrow Connector 150"/>
            <p:cNvCxnSpPr>
              <a:stCxn id="150" idx="0"/>
            </p:cNvCxnSpPr>
            <p:nvPr/>
          </p:nvCxnSpPr>
          <p:spPr>
            <a:xfrm flipV="1">
              <a:off x="2392680" y="32004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Rectangle 151"/>
            <p:cNvSpPr/>
            <p:nvPr/>
          </p:nvSpPr>
          <p:spPr>
            <a:xfrm>
              <a:off x="1752600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53" name="Straight Arrow Connector 152"/>
            <p:cNvCxnSpPr>
              <a:stCxn id="152" idx="0"/>
            </p:cNvCxnSpPr>
            <p:nvPr/>
          </p:nvCxnSpPr>
          <p:spPr>
            <a:xfrm flipV="1">
              <a:off x="1935480" y="32004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Rectangle 153"/>
            <p:cNvSpPr/>
            <p:nvPr/>
          </p:nvSpPr>
          <p:spPr>
            <a:xfrm>
              <a:off x="1295400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55" name="Straight Arrow Connector 154"/>
            <p:cNvCxnSpPr>
              <a:stCxn id="154" idx="0"/>
            </p:cNvCxnSpPr>
            <p:nvPr/>
          </p:nvCxnSpPr>
          <p:spPr>
            <a:xfrm flipV="1">
              <a:off x="1478280" y="32004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Rectangle 155"/>
            <p:cNvSpPr/>
            <p:nvPr/>
          </p:nvSpPr>
          <p:spPr>
            <a:xfrm>
              <a:off x="838200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57" name="Straight Arrow Connector 156"/>
            <p:cNvCxnSpPr>
              <a:stCxn id="156" idx="0"/>
            </p:cNvCxnSpPr>
            <p:nvPr/>
          </p:nvCxnSpPr>
          <p:spPr>
            <a:xfrm flipV="1">
              <a:off x="1021080" y="32004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Oval 157"/>
            <p:cNvSpPr/>
            <p:nvPr/>
          </p:nvSpPr>
          <p:spPr>
            <a:xfrm>
              <a:off x="2214563" y="3657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1757363" y="3657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1300163" y="3657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842963" y="3657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2214563" y="4038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1757363" y="4038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1300163" y="4038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842963" y="4038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2214563" y="4419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1757363" y="4419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1300163" y="4419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842963" y="4419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2214563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1757363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1300163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842963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2214563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1757363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1300163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842963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2209800" y="3276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1752600" y="3276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0" name="Oval 179"/>
            <p:cNvSpPr/>
            <p:nvPr/>
          </p:nvSpPr>
          <p:spPr>
            <a:xfrm>
              <a:off x="1295400" y="3276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838200" y="3276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68" name="Content Placeholder 2"/>
          <p:cNvSpPr txBox="1">
            <a:spLocks/>
          </p:cNvSpPr>
          <p:nvPr/>
        </p:nvSpPr>
        <p:spPr>
          <a:xfrm>
            <a:off x="457200" y="1615440"/>
            <a:ext cx="25908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3200" b="1" i="1" dirty="0" smtClean="0">
                <a:solidFill>
                  <a:srgbClr val="008000"/>
                </a:solidFill>
                <a:latin typeface="Calibri"/>
              </a:rPr>
              <a:t>Small Area 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457200" y="914400"/>
            <a:ext cx="2590800" cy="609600"/>
          </a:xfrm>
          <a:prstGeom prst="roundRect">
            <a:avLst>
              <a:gd name="adj" fmla="val 12383"/>
            </a:avLst>
          </a:prstGeom>
          <a:solidFill>
            <a:schemeClr val="tx1"/>
          </a:solidFill>
          <a:ln w="38100" cap="rnd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alibri"/>
                <a:cs typeface="Calibri"/>
              </a:rPr>
              <a:t>Long </a:t>
            </a:r>
            <a:r>
              <a:rPr lang="en-US" sz="3200" b="1" dirty="0" err="1" smtClean="0">
                <a:solidFill>
                  <a:srgbClr val="FFFF00"/>
                </a:solidFill>
                <a:latin typeface="Calibri"/>
                <a:cs typeface="Calibri"/>
              </a:rPr>
              <a:t>Bitline</a:t>
            </a:r>
            <a:endParaRPr lang="en-US" sz="3200" b="1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274" name="Content Placeholder 2"/>
          <p:cNvSpPr txBox="1">
            <a:spLocks/>
          </p:cNvSpPr>
          <p:nvPr/>
        </p:nvSpPr>
        <p:spPr>
          <a:xfrm>
            <a:off x="5867400" y="2270760"/>
            <a:ext cx="25908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3200" b="1" i="1" dirty="0" smtClean="0">
                <a:solidFill>
                  <a:srgbClr val="008000"/>
                </a:solidFill>
                <a:latin typeface="Calibri"/>
              </a:rPr>
              <a:t>Low Latency 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5867400" y="914400"/>
            <a:ext cx="2590800" cy="609600"/>
          </a:xfrm>
          <a:prstGeom prst="roundRect">
            <a:avLst>
              <a:gd name="adj" fmla="val 12383"/>
            </a:avLst>
          </a:prstGeom>
          <a:solidFill>
            <a:schemeClr val="tx1"/>
          </a:solidFill>
          <a:ln w="38100" cap="rnd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FF00"/>
                </a:solidFill>
                <a:latin typeface="Calibri"/>
                <a:cs typeface="Calibri"/>
              </a:rPr>
              <a:t>Short </a:t>
            </a:r>
            <a:r>
              <a:rPr lang="en-US" sz="3200" b="1" err="1" smtClean="0">
                <a:solidFill>
                  <a:srgbClr val="FFFF00"/>
                </a:solidFill>
                <a:latin typeface="Calibri"/>
                <a:cs typeface="Calibri"/>
              </a:rPr>
              <a:t>Bitline</a:t>
            </a:r>
            <a:endParaRPr lang="en-US" sz="3200" b="1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284" name="Rounded Rectangle 283"/>
          <p:cNvSpPr/>
          <p:nvPr/>
        </p:nvSpPr>
        <p:spPr>
          <a:xfrm>
            <a:off x="3168650" y="914400"/>
            <a:ext cx="2590800" cy="609600"/>
          </a:xfrm>
          <a:prstGeom prst="roundRect">
            <a:avLst>
              <a:gd name="adj" fmla="val 12383"/>
            </a:avLst>
          </a:prstGeom>
          <a:solidFill>
            <a:schemeClr val="tx1"/>
          </a:solidFill>
          <a:ln w="38100" cap="rnd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FF00"/>
                </a:solidFill>
                <a:latin typeface="Calibri"/>
                <a:cs typeface="Calibri"/>
              </a:rPr>
              <a:t>Our Proposal</a:t>
            </a:r>
            <a:endParaRPr lang="en-US" sz="3200" b="1">
              <a:solidFill>
                <a:srgbClr val="FFFF00"/>
              </a:solidFill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8200" y="3352800"/>
            <a:ext cx="1742123" cy="3048000"/>
            <a:chOff x="844550" y="3200400"/>
            <a:chExt cx="1742123" cy="3048000"/>
          </a:xfrm>
        </p:grpSpPr>
        <p:sp>
          <p:nvSpPr>
            <p:cNvPr id="287" name="Rectangle 286"/>
            <p:cNvSpPr/>
            <p:nvPr/>
          </p:nvSpPr>
          <p:spPr>
            <a:xfrm>
              <a:off x="2216150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88" name="Straight Arrow Connector 287"/>
            <p:cNvCxnSpPr>
              <a:stCxn id="287" idx="0"/>
            </p:cNvCxnSpPr>
            <p:nvPr/>
          </p:nvCxnSpPr>
          <p:spPr>
            <a:xfrm flipV="1">
              <a:off x="2399030" y="32004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9" name="Rectangle 288"/>
            <p:cNvSpPr/>
            <p:nvPr/>
          </p:nvSpPr>
          <p:spPr>
            <a:xfrm>
              <a:off x="1758950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90" name="Straight Arrow Connector 289"/>
            <p:cNvCxnSpPr>
              <a:stCxn id="289" idx="0"/>
            </p:cNvCxnSpPr>
            <p:nvPr/>
          </p:nvCxnSpPr>
          <p:spPr>
            <a:xfrm flipV="1">
              <a:off x="1941830" y="32004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Rectangle 290"/>
            <p:cNvSpPr/>
            <p:nvPr/>
          </p:nvSpPr>
          <p:spPr>
            <a:xfrm>
              <a:off x="1301750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92" name="Straight Arrow Connector 291"/>
            <p:cNvCxnSpPr>
              <a:stCxn id="291" idx="0"/>
            </p:cNvCxnSpPr>
            <p:nvPr/>
          </p:nvCxnSpPr>
          <p:spPr>
            <a:xfrm flipV="1">
              <a:off x="1484630" y="32004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3" name="Rectangle 292"/>
            <p:cNvSpPr/>
            <p:nvPr/>
          </p:nvSpPr>
          <p:spPr>
            <a:xfrm>
              <a:off x="844550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94" name="Straight Arrow Connector 293"/>
            <p:cNvCxnSpPr>
              <a:stCxn id="293" idx="0"/>
            </p:cNvCxnSpPr>
            <p:nvPr/>
          </p:nvCxnSpPr>
          <p:spPr>
            <a:xfrm flipV="1">
              <a:off x="1027430" y="32004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5" name="Oval 294"/>
            <p:cNvSpPr/>
            <p:nvPr/>
          </p:nvSpPr>
          <p:spPr>
            <a:xfrm>
              <a:off x="2220913" y="3657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6" name="Oval 295"/>
            <p:cNvSpPr/>
            <p:nvPr/>
          </p:nvSpPr>
          <p:spPr>
            <a:xfrm>
              <a:off x="1763713" y="3657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7" name="Oval 296"/>
            <p:cNvSpPr/>
            <p:nvPr/>
          </p:nvSpPr>
          <p:spPr>
            <a:xfrm>
              <a:off x="1306513" y="3657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8" name="Oval 297"/>
            <p:cNvSpPr/>
            <p:nvPr/>
          </p:nvSpPr>
          <p:spPr>
            <a:xfrm>
              <a:off x="849313" y="3657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9" name="Oval 298"/>
            <p:cNvSpPr/>
            <p:nvPr/>
          </p:nvSpPr>
          <p:spPr>
            <a:xfrm>
              <a:off x="2220913" y="4038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0" name="Oval 299"/>
            <p:cNvSpPr/>
            <p:nvPr/>
          </p:nvSpPr>
          <p:spPr>
            <a:xfrm>
              <a:off x="1763713" y="4038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1" name="Oval 300"/>
            <p:cNvSpPr/>
            <p:nvPr/>
          </p:nvSpPr>
          <p:spPr>
            <a:xfrm>
              <a:off x="1306513" y="4038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2" name="Oval 301"/>
            <p:cNvSpPr/>
            <p:nvPr/>
          </p:nvSpPr>
          <p:spPr>
            <a:xfrm>
              <a:off x="849313" y="4038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3" name="Oval 302"/>
            <p:cNvSpPr/>
            <p:nvPr/>
          </p:nvSpPr>
          <p:spPr>
            <a:xfrm>
              <a:off x="2220913" y="4419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4" name="Oval 303"/>
            <p:cNvSpPr/>
            <p:nvPr/>
          </p:nvSpPr>
          <p:spPr>
            <a:xfrm>
              <a:off x="1763713" y="4419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5" name="Oval 304"/>
            <p:cNvSpPr/>
            <p:nvPr/>
          </p:nvSpPr>
          <p:spPr>
            <a:xfrm>
              <a:off x="1306513" y="4419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6" name="Oval 305"/>
            <p:cNvSpPr/>
            <p:nvPr/>
          </p:nvSpPr>
          <p:spPr>
            <a:xfrm>
              <a:off x="849313" y="4419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7" name="Oval 306"/>
            <p:cNvSpPr/>
            <p:nvPr/>
          </p:nvSpPr>
          <p:spPr>
            <a:xfrm>
              <a:off x="2220913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8" name="Oval 307"/>
            <p:cNvSpPr/>
            <p:nvPr/>
          </p:nvSpPr>
          <p:spPr>
            <a:xfrm>
              <a:off x="1763713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9" name="Oval 308"/>
            <p:cNvSpPr/>
            <p:nvPr/>
          </p:nvSpPr>
          <p:spPr>
            <a:xfrm>
              <a:off x="1306513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0" name="Oval 309"/>
            <p:cNvSpPr/>
            <p:nvPr/>
          </p:nvSpPr>
          <p:spPr>
            <a:xfrm>
              <a:off x="849313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1" name="Oval 310"/>
            <p:cNvSpPr/>
            <p:nvPr/>
          </p:nvSpPr>
          <p:spPr>
            <a:xfrm>
              <a:off x="2220913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1763713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3" name="Oval 312"/>
            <p:cNvSpPr/>
            <p:nvPr/>
          </p:nvSpPr>
          <p:spPr>
            <a:xfrm>
              <a:off x="1306513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849313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6" name="Oval 345"/>
            <p:cNvSpPr/>
            <p:nvPr/>
          </p:nvSpPr>
          <p:spPr>
            <a:xfrm>
              <a:off x="2216150" y="3276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9" name="Oval 368"/>
            <p:cNvSpPr/>
            <p:nvPr/>
          </p:nvSpPr>
          <p:spPr>
            <a:xfrm>
              <a:off x="1758950" y="3276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5" name="Oval 384"/>
            <p:cNvSpPr/>
            <p:nvPr/>
          </p:nvSpPr>
          <p:spPr>
            <a:xfrm>
              <a:off x="1301750" y="3276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6" name="Oval 385"/>
            <p:cNvSpPr/>
            <p:nvPr/>
          </p:nvSpPr>
          <p:spPr>
            <a:xfrm>
              <a:off x="844550" y="3276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32" name="Content Placeholder 2"/>
          <p:cNvSpPr txBox="1">
            <a:spLocks/>
          </p:cNvSpPr>
          <p:nvPr/>
        </p:nvSpPr>
        <p:spPr>
          <a:xfrm>
            <a:off x="457200" y="1607897"/>
            <a:ext cx="25908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3200" b="1" i="1" dirty="0" smtClean="0">
                <a:solidFill>
                  <a:srgbClr val="008000"/>
                </a:solidFill>
                <a:latin typeface="Calibri"/>
              </a:rPr>
              <a:t>Small Area </a:t>
            </a:r>
          </a:p>
        </p:txBody>
      </p:sp>
      <p:grpSp>
        <p:nvGrpSpPr>
          <p:cNvPr id="433" name="Group 432"/>
          <p:cNvGrpSpPr/>
          <p:nvPr/>
        </p:nvGrpSpPr>
        <p:grpSpPr>
          <a:xfrm>
            <a:off x="3579177" y="3368676"/>
            <a:ext cx="1742123" cy="1577974"/>
            <a:chOff x="6487477" y="1949184"/>
            <a:chExt cx="1742123" cy="1577974"/>
          </a:xfrm>
        </p:grpSpPr>
        <p:cxnSp>
          <p:nvCxnSpPr>
            <p:cNvPr id="453" name="Straight Arrow Connector 452"/>
            <p:cNvCxnSpPr/>
            <p:nvPr/>
          </p:nvCxnSpPr>
          <p:spPr>
            <a:xfrm flipV="1">
              <a:off x="8043859" y="1949184"/>
              <a:ext cx="0" cy="8689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Arrow Connector 453"/>
            <p:cNvCxnSpPr/>
            <p:nvPr/>
          </p:nvCxnSpPr>
          <p:spPr>
            <a:xfrm flipV="1">
              <a:off x="7586659" y="1949184"/>
              <a:ext cx="0" cy="8689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Arrow Connector 454"/>
            <p:cNvCxnSpPr/>
            <p:nvPr/>
          </p:nvCxnSpPr>
          <p:spPr>
            <a:xfrm flipH="1" flipV="1">
              <a:off x="7126715" y="1949184"/>
              <a:ext cx="2744" cy="8689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Arrow Connector 455"/>
            <p:cNvCxnSpPr/>
            <p:nvPr/>
          </p:nvCxnSpPr>
          <p:spPr>
            <a:xfrm flipV="1">
              <a:off x="6672259" y="1949184"/>
              <a:ext cx="0" cy="8689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4" name="Oval 433"/>
            <p:cNvSpPr/>
            <p:nvPr/>
          </p:nvSpPr>
          <p:spPr>
            <a:xfrm>
              <a:off x="7863840" y="2399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6" name="Oval 435"/>
            <p:cNvSpPr/>
            <p:nvPr/>
          </p:nvSpPr>
          <p:spPr>
            <a:xfrm>
              <a:off x="7406640" y="2399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7" name="Oval 436"/>
            <p:cNvSpPr/>
            <p:nvPr/>
          </p:nvSpPr>
          <p:spPr>
            <a:xfrm>
              <a:off x="6949440" y="2399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0" name="Oval 439"/>
            <p:cNvSpPr/>
            <p:nvPr/>
          </p:nvSpPr>
          <p:spPr>
            <a:xfrm>
              <a:off x="6492240" y="2399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1" name="Oval 440"/>
            <p:cNvSpPr/>
            <p:nvPr/>
          </p:nvSpPr>
          <p:spPr>
            <a:xfrm>
              <a:off x="7863840" y="2780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2" name="Oval 441"/>
            <p:cNvSpPr/>
            <p:nvPr/>
          </p:nvSpPr>
          <p:spPr>
            <a:xfrm>
              <a:off x="7406640" y="2780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3" name="Oval 442"/>
            <p:cNvSpPr/>
            <p:nvPr/>
          </p:nvSpPr>
          <p:spPr>
            <a:xfrm>
              <a:off x="6949440" y="2780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4" name="Oval 443"/>
            <p:cNvSpPr/>
            <p:nvPr/>
          </p:nvSpPr>
          <p:spPr>
            <a:xfrm>
              <a:off x="6492240" y="2780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5" name="Oval 444"/>
            <p:cNvSpPr/>
            <p:nvPr/>
          </p:nvSpPr>
          <p:spPr>
            <a:xfrm>
              <a:off x="7863840" y="3161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6" name="Oval 445"/>
            <p:cNvSpPr/>
            <p:nvPr/>
          </p:nvSpPr>
          <p:spPr>
            <a:xfrm>
              <a:off x="7406640" y="3161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7" name="Oval 446"/>
            <p:cNvSpPr/>
            <p:nvPr/>
          </p:nvSpPr>
          <p:spPr>
            <a:xfrm>
              <a:off x="6949440" y="3161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8" name="Oval 447"/>
            <p:cNvSpPr/>
            <p:nvPr/>
          </p:nvSpPr>
          <p:spPr>
            <a:xfrm>
              <a:off x="6492240" y="3161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9" name="Oval 448"/>
            <p:cNvSpPr/>
            <p:nvPr/>
          </p:nvSpPr>
          <p:spPr>
            <a:xfrm>
              <a:off x="7859077" y="2018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0" name="Oval 449"/>
            <p:cNvSpPr/>
            <p:nvPr/>
          </p:nvSpPr>
          <p:spPr>
            <a:xfrm>
              <a:off x="7401877" y="2018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1" name="Oval 450"/>
            <p:cNvSpPr/>
            <p:nvPr/>
          </p:nvSpPr>
          <p:spPr>
            <a:xfrm>
              <a:off x="6944677" y="2018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2" name="Oval 451"/>
            <p:cNvSpPr/>
            <p:nvPr/>
          </p:nvSpPr>
          <p:spPr>
            <a:xfrm>
              <a:off x="6487477" y="2018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57" name="Group 456"/>
          <p:cNvGrpSpPr/>
          <p:nvPr/>
        </p:nvGrpSpPr>
        <p:grpSpPr>
          <a:xfrm>
            <a:off x="3579177" y="4953000"/>
            <a:ext cx="1742123" cy="1447800"/>
            <a:chOff x="6487477" y="3962400"/>
            <a:chExt cx="1742123" cy="1447800"/>
          </a:xfrm>
        </p:grpSpPr>
        <p:sp>
          <p:nvSpPr>
            <p:cNvPr id="458" name="Rectangle 457"/>
            <p:cNvSpPr/>
            <p:nvPr/>
          </p:nvSpPr>
          <p:spPr>
            <a:xfrm>
              <a:off x="78590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74018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9446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64874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2" name="Oval 461"/>
            <p:cNvSpPr/>
            <p:nvPr/>
          </p:nvSpPr>
          <p:spPr>
            <a:xfrm>
              <a:off x="7863840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3" name="Oval 462"/>
            <p:cNvSpPr/>
            <p:nvPr/>
          </p:nvSpPr>
          <p:spPr>
            <a:xfrm>
              <a:off x="7406640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4" name="Oval 463"/>
            <p:cNvSpPr/>
            <p:nvPr/>
          </p:nvSpPr>
          <p:spPr>
            <a:xfrm>
              <a:off x="6949440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5" name="Oval 464"/>
            <p:cNvSpPr/>
            <p:nvPr/>
          </p:nvSpPr>
          <p:spPr>
            <a:xfrm>
              <a:off x="6492240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6" name="Oval 465"/>
            <p:cNvSpPr/>
            <p:nvPr/>
          </p:nvSpPr>
          <p:spPr>
            <a:xfrm>
              <a:off x="7863840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7" name="Oval 466"/>
            <p:cNvSpPr/>
            <p:nvPr/>
          </p:nvSpPr>
          <p:spPr>
            <a:xfrm>
              <a:off x="7406640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8" name="Oval 467"/>
            <p:cNvSpPr/>
            <p:nvPr/>
          </p:nvSpPr>
          <p:spPr>
            <a:xfrm>
              <a:off x="6949440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9" name="Oval 468"/>
            <p:cNvSpPr/>
            <p:nvPr/>
          </p:nvSpPr>
          <p:spPr>
            <a:xfrm>
              <a:off x="6492240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3946525" y="4953000"/>
            <a:ext cx="3756147" cy="1463675"/>
            <a:chOff x="3946525" y="4800600"/>
            <a:chExt cx="3756147" cy="1463675"/>
          </a:xfrm>
        </p:grpSpPr>
        <p:cxnSp>
          <p:nvCxnSpPr>
            <p:cNvPr id="186" name="Straight Arrow Connector 185"/>
            <p:cNvCxnSpPr/>
            <p:nvPr/>
          </p:nvCxnSpPr>
          <p:spPr>
            <a:xfrm flipH="1">
              <a:off x="5382876" y="4800600"/>
              <a:ext cx="92710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/>
            <p:nvPr/>
          </p:nvCxnSpPr>
          <p:spPr>
            <a:xfrm flipH="1">
              <a:off x="5374409" y="5555673"/>
              <a:ext cx="92710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flipV="1">
              <a:off x="5852006" y="4832351"/>
              <a:ext cx="1" cy="715009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arrow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Content Placeholder 2"/>
            <p:cNvSpPr txBox="1">
              <a:spLocks/>
            </p:cNvSpPr>
            <p:nvPr/>
          </p:nvSpPr>
          <p:spPr>
            <a:xfrm>
              <a:off x="3946525" y="5654675"/>
              <a:ext cx="3756147" cy="609600"/>
            </a:xfrm>
            <a:prstGeom prst="rect">
              <a:avLst/>
            </a:prstGeom>
            <a:solidFill>
              <a:schemeClr val="tx1"/>
            </a:solidFill>
            <a:ln w="63500"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en-US" sz="3200" b="1" i="1" dirty="0" smtClean="0">
                  <a:solidFill>
                    <a:srgbClr val="FFFF66"/>
                  </a:solidFill>
                  <a:latin typeface="Calibri"/>
                </a:rPr>
                <a:t>Short </a:t>
              </a:r>
              <a:r>
                <a:rPr lang="en-US" sz="3200" b="1" i="1" dirty="0" err="1" smtClean="0">
                  <a:solidFill>
                    <a:srgbClr val="FFFF66"/>
                  </a:solidFill>
                  <a:latin typeface="Calibri"/>
                </a:rPr>
                <a:t>Bitline</a:t>
              </a:r>
              <a:r>
                <a:rPr lang="en-US" sz="3200" b="1" i="1" dirty="0">
                  <a:solidFill>
                    <a:srgbClr val="FFFF66"/>
                  </a:solidFill>
                  <a:latin typeface="Calibri"/>
                </a:rPr>
                <a:t> </a:t>
              </a:r>
              <a:r>
                <a:rPr lang="en-US" sz="3200" b="1" i="1" dirty="0" smtClean="0">
                  <a:solidFill>
                    <a:srgbClr val="FFFF66"/>
                  </a:solidFill>
                  <a:latin typeface="Calibri"/>
                  <a:sym typeface="Wingdings"/>
                </a:rPr>
                <a:t> </a:t>
              </a:r>
              <a:r>
                <a:rPr lang="en-US" sz="3200" b="1" i="1" dirty="0" smtClean="0">
                  <a:solidFill>
                    <a:srgbClr val="FFFF66"/>
                  </a:solidFill>
                  <a:latin typeface="Calibri"/>
                </a:rPr>
                <a:t>Fast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2880" y="4404206"/>
            <a:ext cx="5303520" cy="1845998"/>
            <a:chOff x="182880" y="4251806"/>
            <a:chExt cx="5303520" cy="1845998"/>
          </a:xfrm>
        </p:grpSpPr>
        <p:sp>
          <p:nvSpPr>
            <p:cNvPr id="192" name="Oval 191"/>
            <p:cNvSpPr/>
            <p:nvPr/>
          </p:nvSpPr>
          <p:spPr>
            <a:xfrm>
              <a:off x="3352800" y="4251806"/>
              <a:ext cx="2133600" cy="6858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82880" y="4594706"/>
              <a:ext cx="3169920" cy="1503098"/>
              <a:chOff x="182880" y="4594706"/>
              <a:chExt cx="3169920" cy="1503098"/>
            </a:xfrm>
          </p:grpSpPr>
          <p:cxnSp>
            <p:nvCxnSpPr>
              <p:cNvPr id="193" name="Straight Arrow Connector 192"/>
              <p:cNvCxnSpPr>
                <a:endCxn id="192" idx="2"/>
              </p:cNvCxnSpPr>
              <p:nvPr/>
            </p:nvCxnSpPr>
            <p:spPr>
              <a:xfrm flipV="1">
                <a:off x="2580323" y="4594706"/>
                <a:ext cx="772477" cy="556108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headEnd type="none" w="lg" len="med"/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Content Placeholder 2"/>
              <p:cNvSpPr txBox="1">
                <a:spLocks/>
              </p:cNvSpPr>
              <p:nvPr/>
            </p:nvSpPr>
            <p:spPr>
              <a:xfrm>
                <a:off x="182880" y="5031004"/>
                <a:ext cx="2590800" cy="1066800"/>
              </a:xfrm>
              <a:prstGeom prst="rect">
                <a:avLst/>
              </a:prstGeom>
              <a:solidFill>
                <a:schemeClr val="tx1"/>
              </a:solidFill>
              <a:ln w="63500"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90000"/>
                  </a:lnSpc>
                  <a:buFont typeface="Arial" pitchFamily="34" charset="0"/>
                  <a:buNone/>
                </a:pPr>
                <a:r>
                  <a:rPr lang="en-US" sz="3200" b="1" i="1" dirty="0" smtClean="0">
                    <a:solidFill>
                      <a:srgbClr val="FFFF66"/>
                    </a:solidFill>
                    <a:latin typeface="Calibri"/>
                  </a:rPr>
                  <a:t>Need Isolation</a:t>
                </a:r>
              </a:p>
            </p:txBody>
          </p:sp>
        </p:grpSp>
      </p:grpSp>
      <p:sp>
        <p:nvSpPr>
          <p:cNvPr id="207" name="Content Placeholder 2"/>
          <p:cNvSpPr txBox="1">
            <a:spLocks/>
          </p:cNvSpPr>
          <p:nvPr/>
        </p:nvSpPr>
        <p:spPr>
          <a:xfrm>
            <a:off x="2895600" y="5181600"/>
            <a:ext cx="2590800" cy="10668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3200" b="1" i="1" dirty="0" smtClean="0">
                <a:solidFill>
                  <a:srgbClr val="FFFF66"/>
                </a:solidFill>
                <a:latin typeface="Calibri"/>
              </a:rPr>
              <a:t>Add Isolation Transistor</a:t>
            </a:r>
            <a:r>
              <a:rPr lang="en-US" sz="3200" b="1" i="1" dirty="0">
                <a:solidFill>
                  <a:srgbClr val="FFFF66"/>
                </a:solidFill>
                <a:latin typeface="Calibri"/>
              </a:rPr>
              <a:t>s</a:t>
            </a:r>
            <a:endParaRPr lang="en-US" sz="3200" b="1" i="1" dirty="0" smtClean="0">
              <a:solidFill>
                <a:srgbClr val="FFFF66"/>
              </a:solidFill>
              <a:latin typeface="Calibri"/>
            </a:endParaRPr>
          </a:p>
        </p:txBody>
      </p:sp>
      <p:sp>
        <p:nvSpPr>
          <p:cNvPr id="200" name="Content Placeholder 2"/>
          <p:cNvSpPr txBox="1">
            <a:spLocks/>
          </p:cNvSpPr>
          <p:nvPr/>
        </p:nvSpPr>
        <p:spPr>
          <a:xfrm>
            <a:off x="457200" y="2270760"/>
            <a:ext cx="25908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3200" b="1" i="1" dirty="0" smtClean="0">
                <a:solidFill>
                  <a:srgbClr val="FF0000"/>
                </a:solidFill>
                <a:latin typeface="Calibri"/>
              </a:rPr>
              <a:t>High Latency</a:t>
            </a:r>
          </a:p>
        </p:txBody>
      </p:sp>
      <p:sp>
        <p:nvSpPr>
          <p:cNvPr id="201" name="Content Placeholder 2"/>
          <p:cNvSpPr txBox="1">
            <a:spLocks/>
          </p:cNvSpPr>
          <p:nvPr/>
        </p:nvSpPr>
        <p:spPr>
          <a:xfrm>
            <a:off x="5867400" y="1600200"/>
            <a:ext cx="25908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3200" b="1" i="1" dirty="0" smtClean="0">
                <a:solidFill>
                  <a:srgbClr val="FF0000"/>
                </a:solidFill>
                <a:latin typeface="Calibri"/>
              </a:rPr>
              <a:t>Large Area</a:t>
            </a:r>
            <a:r>
              <a:rPr lang="en-US" sz="3200" b="1" i="1" dirty="0" smtClean="0">
                <a:solidFill>
                  <a:srgbClr val="0000FF"/>
                </a:solidFill>
                <a:latin typeface="Calibri"/>
              </a:rPr>
              <a:t> </a:t>
            </a:r>
          </a:p>
        </p:txBody>
      </p:sp>
      <p:cxnSp>
        <p:nvCxnSpPr>
          <p:cNvPr id="202" name="Straight Arrow Connector 201"/>
          <p:cNvCxnSpPr/>
          <p:nvPr/>
        </p:nvCxnSpPr>
        <p:spPr>
          <a:xfrm flipV="1">
            <a:off x="304800" y="2270760"/>
            <a:ext cx="2863850" cy="548640"/>
          </a:xfrm>
          <a:prstGeom prst="straightConnector1">
            <a:avLst/>
          </a:prstGeom>
          <a:ln w="508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>
            <a:off x="304800" y="2270760"/>
            <a:ext cx="2863850" cy="548640"/>
          </a:xfrm>
          <a:prstGeom prst="straightConnector1">
            <a:avLst/>
          </a:prstGeom>
          <a:ln w="508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 flipV="1">
            <a:off x="5746750" y="1600200"/>
            <a:ext cx="2863850" cy="548640"/>
          </a:xfrm>
          <a:prstGeom prst="straightConnector1">
            <a:avLst/>
          </a:prstGeom>
          <a:ln w="508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>
            <a:off x="5746750" y="1600200"/>
            <a:ext cx="2863850" cy="548640"/>
          </a:xfrm>
          <a:prstGeom prst="straightConnector1">
            <a:avLst/>
          </a:prstGeom>
          <a:ln w="508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48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0.3 1.11111E-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2.59259E-6 L 0.29583 2.59259E-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046 L 2.5E-6 -0.05949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1.48148E-6 L -0.29444 1.48148E-6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26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" grpId="0" animBg="1"/>
      <p:bldP spid="268" grpId="0" animBg="1"/>
      <p:bldP spid="269" grpId="0" animBg="1"/>
      <p:bldP spid="274" grpId="0" animBg="1"/>
      <p:bldP spid="274" grpId="1" animBg="1"/>
      <p:bldP spid="275" grpId="0" animBg="1"/>
      <p:bldP spid="284" grpId="0" animBg="1"/>
      <p:bldP spid="432" grpId="0" animBg="1"/>
      <p:bldP spid="432" grpId="1" animBg="1"/>
      <p:bldP spid="207" grpId="0" animBg="1"/>
      <p:bldP spid="207" grpId="1" animBg="1"/>
      <p:bldP spid="200" grpId="0" animBg="1"/>
      <p:bldP spid="20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roup 469"/>
          <p:cNvGrpSpPr/>
          <p:nvPr/>
        </p:nvGrpSpPr>
        <p:grpSpPr>
          <a:xfrm>
            <a:off x="3632200" y="4549508"/>
            <a:ext cx="1500615" cy="435242"/>
            <a:chOff x="6576585" y="3527158"/>
            <a:chExt cx="1500615" cy="435242"/>
          </a:xfrm>
        </p:grpSpPr>
        <p:cxnSp>
          <p:nvCxnSpPr>
            <p:cNvPr id="471" name="Straight Arrow Connector 470"/>
            <p:cNvCxnSpPr/>
            <p:nvPr/>
          </p:nvCxnSpPr>
          <p:spPr>
            <a:xfrm flipV="1">
              <a:off x="8077200" y="3527158"/>
              <a:ext cx="0" cy="93511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Arrow Connector 471"/>
            <p:cNvCxnSpPr/>
            <p:nvPr/>
          </p:nvCxnSpPr>
          <p:spPr>
            <a:xfrm flipV="1">
              <a:off x="7620000" y="3527425"/>
              <a:ext cx="3895" cy="93244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Arrow Connector 472"/>
            <p:cNvCxnSpPr/>
            <p:nvPr/>
          </p:nvCxnSpPr>
          <p:spPr>
            <a:xfrm flipV="1">
              <a:off x="7162800" y="3527158"/>
              <a:ext cx="0" cy="93244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Arrow Connector 473"/>
            <p:cNvCxnSpPr/>
            <p:nvPr/>
          </p:nvCxnSpPr>
          <p:spPr>
            <a:xfrm flipV="1">
              <a:off x="6705600" y="3527158"/>
              <a:ext cx="0" cy="93244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/>
            <p:nvPr/>
          </p:nvCxnSpPr>
          <p:spPr>
            <a:xfrm flipH="1" flipV="1">
              <a:off x="8072437" y="3886200"/>
              <a:ext cx="4763" cy="762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Arrow Connector 475"/>
            <p:cNvCxnSpPr/>
            <p:nvPr/>
          </p:nvCxnSpPr>
          <p:spPr>
            <a:xfrm flipH="1" flipV="1">
              <a:off x="7615237" y="3886200"/>
              <a:ext cx="4763" cy="762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Arrow Connector 476"/>
            <p:cNvCxnSpPr/>
            <p:nvPr/>
          </p:nvCxnSpPr>
          <p:spPr>
            <a:xfrm flipH="1" flipV="1">
              <a:off x="7158037" y="3886200"/>
              <a:ext cx="4763" cy="762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Arrow Connector 477"/>
            <p:cNvCxnSpPr/>
            <p:nvPr/>
          </p:nvCxnSpPr>
          <p:spPr>
            <a:xfrm flipH="1" flipV="1">
              <a:off x="6700837" y="3886200"/>
              <a:ext cx="4763" cy="762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Arrow Connector 478"/>
            <p:cNvCxnSpPr/>
            <p:nvPr/>
          </p:nvCxnSpPr>
          <p:spPr>
            <a:xfrm>
              <a:off x="6576585" y="3620402"/>
              <a:ext cx="121920" cy="26579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Arrow Connector 479"/>
            <p:cNvCxnSpPr/>
            <p:nvPr/>
          </p:nvCxnSpPr>
          <p:spPr>
            <a:xfrm>
              <a:off x="7035055" y="3620402"/>
              <a:ext cx="121920" cy="26579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Arrow Connector 480"/>
            <p:cNvCxnSpPr/>
            <p:nvPr/>
          </p:nvCxnSpPr>
          <p:spPr>
            <a:xfrm>
              <a:off x="7491730" y="3620402"/>
              <a:ext cx="121920" cy="26579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Arrow Connector 481"/>
            <p:cNvCxnSpPr/>
            <p:nvPr/>
          </p:nvCxnSpPr>
          <p:spPr>
            <a:xfrm>
              <a:off x="7949455" y="3620402"/>
              <a:ext cx="121920" cy="26579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mtClean="0"/>
              <a:t>   Approximating the Best of Both Worlds</a:t>
            </a:r>
            <a:endParaRPr lang="en-US"/>
          </a:p>
        </p:txBody>
      </p:sp>
      <p:sp>
        <p:nvSpPr>
          <p:cNvPr id="274" name="Content Placeholder 2"/>
          <p:cNvSpPr txBox="1">
            <a:spLocks/>
          </p:cNvSpPr>
          <p:nvPr/>
        </p:nvSpPr>
        <p:spPr>
          <a:xfrm>
            <a:off x="3173355" y="2270760"/>
            <a:ext cx="25908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3200" b="1" i="1" dirty="0" smtClean="0">
                <a:solidFill>
                  <a:srgbClr val="008000"/>
                </a:solidFill>
                <a:latin typeface="Calibri"/>
              </a:rPr>
              <a:t>Low Latency 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3168650" y="914400"/>
            <a:ext cx="2590800" cy="609600"/>
          </a:xfrm>
          <a:prstGeom prst="roundRect">
            <a:avLst>
              <a:gd name="adj" fmla="val 12383"/>
            </a:avLst>
          </a:prstGeom>
          <a:solidFill>
            <a:schemeClr val="tx1"/>
          </a:solidFill>
          <a:ln w="38100" cap="rnd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FF00"/>
                </a:solidFill>
                <a:latin typeface="Calibri"/>
                <a:cs typeface="Calibri"/>
              </a:rPr>
              <a:t>Our Proposal</a:t>
            </a:r>
            <a:endParaRPr lang="en-US" sz="3200" b="1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432" name="Content Placeholder 2"/>
          <p:cNvSpPr txBox="1">
            <a:spLocks/>
          </p:cNvSpPr>
          <p:nvPr/>
        </p:nvSpPr>
        <p:spPr>
          <a:xfrm>
            <a:off x="3161828" y="1607897"/>
            <a:ext cx="25908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3200" b="1" i="1" dirty="0" smtClean="0">
                <a:solidFill>
                  <a:srgbClr val="008000"/>
                </a:solidFill>
                <a:latin typeface="Calibri"/>
              </a:rPr>
              <a:t>Small Area </a:t>
            </a:r>
          </a:p>
        </p:txBody>
      </p:sp>
      <p:grpSp>
        <p:nvGrpSpPr>
          <p:cNvPr id="433" name="Group 432"/>
          <p:cNvGrpSpPr/>
          <p:nvPr/>
        </p:nvGrpSpPr>
        <p:grpSpPr>
          <a:xfrm>
            <a:off x="3579177" y="2961217"/>
            <a:ext cx="1742123" cy="1577974"/>
            <a:chOff x="6487477" y="1949184"/>
            <a:chExt cx="1742123" cy="1577974"/>
          </a:xfrm>
        </p:grpSpPr>
        <p:cxnSp>
          <p:nvCxnSpPr>
            <p:cNvPr id="453" name="Straight Arrow Connector 452"/>
            <p:cNvCxnSpPr/>
            <p:nvPr/>
          </p:nvCxnSpPr>
          <p:spPr>
            <a:xfrm flipV="1">
              <a:off x="8043859" y="1949184"/>
              <a:ext cx="0" cy="8689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Arrow Connector 453"/>
            <p:cNvCxnSpPr/>
            <p:nvPr/>
          </p:nvCxnSpPr>
          <p:spPr>
            <a:xfrm flipV="1">
              <a:off x="7586659" y="1949184"/>
              <a:ext cx="0" cy="8689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Arrow Connector 454"/>
            <p:cNvCxnSpPr/>
            <p:nvPr/>
          </p:nvCxnSpPr>
          <p:spPr>
            <a:xfrm flipH="1" flipV="1">
              <a:off x="7126715" y="1949184"/>
              <a:ext cx="2744" cy="8689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Arrow Connector 455"/>
            <p:cNvCxnSpPr/>
            <p:nvPr/>
          </p:nvCxnSpPr>
          <p:spPr>
            <a:xfrm flipV="1">
              <a:off x="6672259" y="1949184"/>
              <a:ext cx="0" cy="8689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4" name="Oval 433"/>
            <p:cNvSpPr/>
            <p:nvPr/>
          </p:nvSpPr>
          <p:spPr>
            <a:xfrm>
              <a:off x="7863840" y="2399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6" name="Oval 435"/>
            <p:cNvSpPr/>
            <p:nvPr/>
          </p:nvSpPr>
          <p:spPr>
            <a:xfrm>
              <a:off x="7406640" y="2399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7" name="Oval 436"/>
            <p:cNvSpPr/>
            <p:nvPr/>
          </p:nvSpPr>
          <p:spPr>
            <a:xfrm>
              <a:off x="6949440" y="2399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0" name="Oval 439"/>
            <p:cNvSpPr/>
            <p:nvPr/>
          </p:nvSpPr>
          <p:spPr>
            <a:xfrm>
              <a:off x="6492240" y="2399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1" name="Oval 440"/>
            <p:cNvSpPr/>
            <p:nvPr/>
          </p:nvSpPr>
          <p:spPr>
            <a:xfrm>
              <a:off x="7863840" y="2780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2" name="Oval 441"/>
            <p:cNvSpPr/>
            <p:nvPr/>
          </p:nvSpPr>
          <p:spPr>
            <a:xfrm>
              <a:off x="7406640" y="2780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3" name="Oval 442"/>
            <p:cNvSpPr/>
            <p:nvPr/>
          </p:nvSpPr>
          <p:spPr>
            <a:xfrm>
              <a:off x="6949440" y="2780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4" name="Oval 443"/>
            <p:cNvSpPr/>
            <p:nvPr/>
          </p:nvSpPr>
          <p:spPr>
            <a:xfrm>
              <a:off x="6492240" y="2780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5" name="Oval 444"/>
            <p:cNvSpPr/>
            <p:nvPr/>
          </p:nvSpPr>
          <p:spPr>
            <a:xfrm>
              <a:off x="7863840" y="3161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6" name="Oval 445"/>
            <p:cNvSpPr/>
            <p:nvPr/>
          </p:nvSpPr>
          <p:spPr>
            <a:xfrm>
              <a:off x="7406640" y="3161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7" name="Oval 446"/>
            <p:cNvSpPr/>
            <p:nvPr/>
          </p:nvSpPr>
          <p:spPr>
            <a:xfrm>
              <a:off x="6949440" y="3161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8" name="Oval 447"/>
            <p:cNvSpPr/>
            <p:nvPr/>
          </p:nvSpPr>
          <p:spPr>
            <a:xfrm>
              <a:off x="6492240" y="3161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9" name="Oval 448"/>
            <p:cNvSpPr/>
            <p:nvPr/>
          </p:nvSpPr>
          <p:spPr>
            <a:xfrm>
              <a:off x="7859077" y="2018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0" name="Oval 449"/>
            <p:cNvSpPr/>
            <p:nvPr/>
          </p:nvSpPr>
          <p:spPr>
            <a:xfrm>
              <a:off x="7401877" y="2018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1" name="Oval 450"/>
            <p:cNvSpPr/>
            <p:nvPr/>
          </p:nvSpPr>
          <p:spPr>
            <a:xfrm>
              <a:off x="6944677" y="2018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2" name="Oval 451"/>
            <p:cNvSpPr/>
            <p:nvPr/>
          </p:nvSpPr>
          <p:spPr>
            <a:xfrm>
              <a:off x="6487477" y="2018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57" name="Group 456"/>
          <p:cNvGrpSpPr/>
          <p:nvPr/>
        </p:nvGrpSpPr>
        <p:grpSpPr>
          <a:xfrm>
            <a:off x="3579177" y="4953000"/>
            <a:ext cx="1742123" cy="1447800"/>
            <a:chOff x="6487477" y="3962400"/>
            <a:chExt cx="1742123" cy="1447800"/>
          </a:xfrm>
        </p:grpSpPr>
        <p:sp>
          <p:nvSpPr>
            <p:cNvPr id="458" name="Rectangle 457"/>
            <p:cNvSpPr/>
            <p:nvPr/>
          </p:nvSpPr>
          <p:spPr>
            <a:xfrm>
              <a:off x="78590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74018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9446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64874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2" name="Oval 461"/>
            <p:cNvSpPr/>
            <p:nvPr/>
          </p:nvSpPr>
          <p:spPr>
            <a:xfrm>
              <a:off x="7863840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3" name="Oval 462"/>
            <p:cNvSpPr/>
            <p:nvPr/>
          </p:nvSpPr>
          <p:spPr>
            <a:xfrm>
              <a:off x="7406640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4" name="Oval 463"/>
            <p:cNvSpPr/>
            <p:nvPr/>
          </p:nvSpPr>
          <p:spPr>
            <a:xfrm>
              <a:off x="6949440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5" name="Oval 464"/>
            <p:cNvSpPr/>
            <p:nvPr/>
          </p:nvSpPr>
          <p:spPr>
            <a:xfrm>
              <a:off x="6492240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6" name="Oval 465"/>
            <p:cNvSpPr/>
            <p:nvPr/>
          </p:nvSpPr>
          <p:spPr>
            <a:xfrm>
              <a:off x="7863840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7" name="Oval 466"/>
            <p:cNvSpPr/>
            <p:nvPr/>
          </p:nvSpPr>
          <p:spPr>
            <a:xfrm>
              <a:off x="7406640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8" name="Oval 467"/>
            <p:cNvSpPr/>
            <p:nvPr/>
          </p:nvSpPr>
          <p:spPr>
            <a:xfrm>
              <a:off x="6949440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9" name="Oval 468"/>
            <p:cNvSpPr/>
            <p:nvPr/>
          </p:nvSpPr>
          <p:spPr>
            <a:xfrm>
              <a:off x="6492240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4800" y="914400"/>
            <a:ext cx="2863850" cy="5486400"/>
            <a:chOff x="304800" y="762000"/>
            <a:chExt cx="2863850" cy="5486400"/>
          </a:xfrm>
        </p:grpSpPr>
        <p:grpSp>
          <p:nvGrpSpPr>
            <p:cNvPr id="148" name="Group 147"/>
            <p:cNvGrpSpPr/>
            <p:nvPr/>
          </p:nvGrpSpPr>
          <p:grpSpPr>
            <a:xfrm>
              <a:off x="495300" y="914400"/>
              <a:ext cx="2514600" cy="5334000"/>
              <a:chOff x="495300" y="914400"/>
              <a:chExt cx="2514600" cy="5334000"/>
            </a:xfrm>
          </p:grpSpPr>
          <p:sp>
            <p:nvSpPr>
              <p:cNvPr id="149" name="Rounded Rectangle 148"/>
              <p:cNvSpPr/>
              <p:nvPr/>
            </p:nvSpPr>
            <p:spPr>
              <a:xfrm>
                <a:off x="495300" y="914400"/>
                <a:ext cx="2514600" cy="609600"/>
              </a:xfrm>
              <a:prstGeom prst="roundRect">
                <a:avLst>
                  <a:gd name="adj" fmla="val 12383"/>
                </a:avLst>
              </a:prstGeom>
              <a:noFill/>
              <a:ln w="38100" cap="rnd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smtClean="0">
                    <a:solidFill>
                      <a:prstClr val="black"/>
                    </a:solidFill>
                    <a:latin typeface="Calibri"/>
                    <a:cs typeface="Calibri"/>
                  </a:rPr>
                  <a:t>Long </a:t>
                </a:r>
                <a:r>
                  <a:rPr lang="en-US" sz="3200" b="1" err="1" smtClean="0">
                    <a:solidFill>
                      <a:prstClr val="black"/>
                    </a:solidFill>
                    <a:latin typeface="Calibri"/>
                    <a:cs typeface="Calibri"/>
                  </a:rPr>
                  <a:t>Bitline</a:t>
                </a:r>
                <a:endParaRPr lang="en-US" sz="3200" b="1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2209800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51" name="Straight Arrow Connector 150"/>
              <p:cNvCxnSpPr>
                <a:stCxn id="150" idx="0"/>
              </p:cNvCxnSpPr>
              <p:nvPr/>
            </p:nvCxnSpPr>
            <p:spPr>
              <a:xfrm flipV="1">
                <a:off x="2392680" y="3200400"/>
                <a:ext cx="0" cy="2364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Rectangle 151"/>
              <p:cNvSpPr/>
              <p:nvPr/>
            </p:nvSpPr>
            <p:spPr>
              <a:xfrm>
                <a:off x="1752600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53" name="Straight Arrow Connector 152"/>
              <p:cNvCxnSpPr>
                <a:stCxn id="152" idx="0"/>
              </p:cNvCxnSpPr>
              <p:nvPr/>
            </p:nvCxnSpPr>
            <p:spPr>
              <a:xfrm flipV="1">
                <a:off x="1935480" y="3200400"/>
                <a:ext cx="0" cy="2364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Rectangle 153"/>
              <p:cNvSpPr/>
              <p:nvPr/>
            </p:nvSpPr>
            <p:spPr>
              <a:xfrm>
                <a:off x="1295400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55" name="Straight Arrow Connector 154"/>
              <p:cNvCxnSpPr>
                <a:stCxn id="154" idx="0"/>
              </p:cNvCxnSpPr>
              <p:nvPr/>
            </p:nvCxnSpPr>
            <p:spPr>
              <a:xfrm flipV="1">
                <a:off x="1478280" y="3200400"/>
                <a:ext cx="0" cy="2364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Rectangle 155"/>
              <p:cNvSpPr/>
              <p:nvPr/>
            </p:nvSpPr>
            <p:spPr>
              <a:xfrm>
                <a:off x="838200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57" name="Straight Arrow Connector 156"/>
              <p:cNvCxnSpPr>
                <a:stCxn id="156" idx="0"/>
              </p:cNvCxnSpPr>
              <p:nvPr/>
            </p:nvCxnSpPr>
            <p:spPr>
              <a:xfrm flipV="1">
                <a:off x="1021080" y="3200400"/>
                <a:ext cx="0" cy="2364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Oval 157"/>
              <p:cNvSpPr/>
              <p:nvPr/>
            </p:nvSpPr>
            <p:spPr>
              <a:xfrm>
                <a:off x="2214563" y="3657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1757363" y="3657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1300163" y="3657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842963" y="3657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2214563" y="4038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1757363" y="4038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1300163" y="4038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842963" y="4038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2214563" y="4419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1757363" y="4419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1300163" y="4419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842963" y="4419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2214563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1757363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1300163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842963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2214563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1757363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1300163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842963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2209800" y="3276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1752600" y="3276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1295400" y="3276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838200" y="3276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268" name="Content Placeholder 2"/>
            <p:cNvSpPr txBox="1">
              <a:spLocks/>
            </p:cNvSpPr>
            <p:nvPr/>
          </p:nvSpPr>
          <p:spPr>
            <a:xfrm>
              <a:off x="457200" y="1463040"/>
              <a:ext cx="2590800" cy="548640"/>
            </a:xfrm>
            <a:prstGeom prst="rect">
              <a:avLst/>
            </a:prstGeom>
            <a:solidFill>
              <a:srgbClr val="FFFF66"/>
            </a:solidFill>
            <a:ln w="63500"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en-US" sz="3200" b="1" i="1" dirty="0" smtClean="0">
                  <a:solidFill>
                    <a:srgbClr val="008000"/>
                  </a:solidFill>
                  <a:latin typeface="Calibri"/>
                </a:rPr>
                <a:t>Small Area </a:t>
              </a:r>
            </a:p>
          </p:txBody>
        </p:sp>
        <p:sp>
          <p:nvSpPr>
            <p:cNvPr id="269" name="Rounded Rectangle 268"/>
            <p:cNvSpPr/>
            <p:nvPr/>
          </p:nvSpPr>
          <p:spPr>
            <a:xfrm>
              <a:off x="457200" y="762000"/>
              <a:ext cx="2590800" cy="609600"/>
            </a:xfrm>
            <a:prstGeom prst="roundRect">
              <a:avLst>
                <a:gd name="adj" fmla="val 12383"/>
              </a:avLst>
            </a:prstGeom>
            <a:solidFill>
              <a:schemeClr val="tx1"/>
            </a:solidFill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  <a:latin typeface="Calibri"/>
                  <a:cs typeface="Calibri"/>
                </a:rPr>
                <a:t>Long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Calibri"/>
                  <a:cs typeface="Calibri"/>
                </a:rPr>
                <a:t>Bitline</a:t>
              </a:r>
              <a:endParaRPr lang="en-US" sz="3200" b="1" dirty="0">
                <a:solidFill>
                  <a:srgbClr val="FFFF00"/>
                </a:solidFill>
                <a:latin typeface="Calibri"/>
                <a:cs typeface="Calibri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838200" y="3200400"/>
              <a:ext cx="1742123" cy="3048000"/>
              <a:chOff x="844550" y="3200400"/>
              <a:chExt cx="1742123" cy="3048000"/>
            </a:xfrm>
          </p:grpSpPr>
          <p:sp>
            <p:nvSpPr>
              <p:cNvPr id="287" name="Rectangle 286"/>
              <p:cNvSpPr/>
              <p:nvPr/>
            </p:nvSpPr>
            <p:spPr>
              <a:xfrm>
                <a:off x="2216150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88" name="Straight Arrow Connector 287"/>
              <p:cNvCxnSpPr>
                <a:stCxn id="287" idx="0"/>
              </p:cNvCxnSpPr>
              <p:nvPr/>
            </p:nvCxnSpPr>
            <p:spPr>
              <a:xfrm flipV="1">
                <a:off x="2399030" y="3200400"/>
                <a:ext cx="0" cy="2364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9" name="Rectangle 288"/>
              <p:cNvSpPr/>
              <p:nvPr/>
            </p:nvSpPr>
            <p:spPr>
              <a:xfrm>
                <a:off x="1758950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90" name="Straight Arrow Connector 289"/>
              <p:cNvCxnSpPr>
                <a:stCxn id="289" idx="0"/>
              </p:cNvCxnSpPr>
              <p:nvPr/>
            </p:nvCxnSpPr>
            <p:spPr>
              <a:xfrm flipV="1">
                <a:off x="1941830" y="3200400"/>
                <a:ext cx="0" cy="2364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1" name="Rectangle 290"/>
              <p:cNvSpPr/>
              <p:nvPr/>
            </p:nvSpPr>
            <p:spPr>
              <a:xfrm>
                <a:off x="1301750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92" name="Straight Arrow Connector 291"/>
              <p:cNvCxnSpPr>
                <a:stCxn id="291" idx="0"/>
              </p:cNvCxnSpPr>
              <p:nvPr/>
            </p:nvCxnSpPr>
            <p:spPr>
              <a:xfrm flipV="1">
                <a:off x="1484630" y="3200400"/>
                <a:ext cx="0" cy="2364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3" name="Rectangle 292"/>
              <p:cNvSpPr/>
              <p:nvPr/>
            </p:nvSpPr>
            <p:spPr>
              <a:xfrm>
                <a:off x="844550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94" name="Straight Arrow Connector 293"/>
              <p:cNvCxnSpPr>
                <a:stCxn id="293" idx="0"/>
              </p:cNvCxnSpPr>
              <p:nvPr/>
            </p:nvCxnSpPr>
            <p:spPr>
              <a:xfrm flipV="1">
                <a:off x="1027430" y="3200400"/>
                <a:ext cx="0" cy="2364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5" name="Oval 294"/>
              <p:cNvSpPr/>
              <p:nvPr/>
            </p:nvSpPr>
            <p:spPr>
              <a:xfrm>
                <a:off x="2220913" y="3657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1763713" y="3657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1306513" y="3657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8" name="Oval 297"/>
              <p:cNvSpPr/>
              <p:nvPr/>
            </p:nvSpPr>
            <p:spPr>
              <a:xfrm>
                <a:off x="849313" y="3657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2220913" y="4038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0" name="Oval 299"/>
              <p:cNvSpPr/>
              <p:nvPr/>
            </p:nvSpPr>
            <p:spPr>
              <a:xfrm>
                <a:off x="1763713" y="4038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1306513" y="4038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2" name="Oval 301"/>
              <p:cNvSpPr/>
              <p:nvPr/>
            </p:nvSpPr>
            <p:spPr>
              <a:xfrm>
                <a:off x="849313" y="4038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3" name="Oval 302"/>
              <p:cNvSpPr/>
              <p:nvPr/>
            </p:nvSpPr>
            <p:spPr>
              <a:xfrm>
                <a:off x="2220913" y="4419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4" name="Oval 303"/>
              <p:cNvSpPr/>
              <p:nvPr/>
            </p:nvSpPr>
            <p:spPr>
              <a:xfrm>
                <a:off x="1763713" y="4419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5" name="Oval 304"/>
              <p:cNvSpPr/>
              <p:nvPr/>
            </p:nvSpPr>
            <p:spPr>
              <a:xfrm>
                <a:off x="1306513" y="4419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6" name="Oval 305"/>
              <p:cNvSpPr/>
              <p:nvPr/>
            </p:nvSpPr>
            <p:spPr>
              <a:xfrm>
                <a:off x="849313" y="4419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7" name="Oval 306"/>
              <p:cNvSpPr/>
              <p:nvPr/>
            </p:nvSpPr>
            <p:spPr>
              <a:xfrm>
                <a:off x="2220913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8" name="Oval 307"/>
              <p:cNvSpPr/>
              <p:nvPr/>
            </p:nvSpPr>
            <p:spPr>
              <a:xfrm>
                <a:off x="1763713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9" name="Oval 308"/>
              <p:cNvSpPr/>
              <p:nvPr/>
            </p:nvSpPr>
            <p:spPr>
              <a:xfrm>
                <a:off x="1306513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0" name="Oval 309"/>
              <p:cNvSpPr/>
              <p:nvPr/>
            </p:nvSpPr>
            <p:spPr>
              <a:xfrm>
                <a:off x="849313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1" name="Oval 310"/>
              <p:cNvSpPr/>
              <p:nvPr/>
            </p:nvSpPr>
            <p:spPr>
              <a:xfrm>
                <a:off x="2220913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2" name="Oval 311"/>
              <p:cNvSpPr/>
              <p:nvPr/>
            </p:nvSpPr>
            <p:spPr>
              <a:xfrm>
                <a:off x="1763713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3" name="Oval 312"/>
              <p:cNvSpPr/>
              <p:nvPr/>
            </p:nvSpPr>
            <p:spPr>
              <a:xfrm>
                <a:off x="1306513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3" name="Oval 322"/>
              <p:cNvSpPr/>
              <p:nvPr/>
            </p:nvSpPr>
            <p:spPr>
              <a:xfrm>
                <a:off x="849313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6" name="Oval 345"/>
              <p:cNvSpPr/>
              <p:nvPr/>
            </p:nvSpPr>
            <p:spPr>
              <a:xfrm>
                <a:off x="2216150" y="3276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9" name="Oval 368"/>
              <p:cNvSpPr/>
              <p:nvPr/>
            </p:nvSpPr>
            <p:spPr>
              <a:xfrm>
                <a:off x="1758950" y="3276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5" name="Oval 384"/>
              <p:cNvSpPr/>
              <p:nvPr/>
            </p:nvSpPr>
            <p:spPr>
              <a:xfrm>
                <a:off x="1301750" y="3276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6" name="Oval 385"/>
              <p:cNvSpPr/>
              <p:nvPr/>
            </p:nvSpPr>
            <p:spPr>
              <a:xfrm>
                <a:off x="844550" y="3276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200" name="Content Placeholder 2"/>
            <p:cNvSpPr txBox="1">
              <a:spLocks/>
            </p:cNvSpPr>
            <p:nvPr/>
          </p:nvSpPr>
          <p:spPr>
            <a:xfrm>
              <a:off x="457200" y="2118360"/>
              <a:ext cx="2590800" cy="548640"/>
            </a:xfrm>
            <a:prstGeom prst="rect">
              <a:avLst/>
            </a:prstGeom>
            <a:solidFill>
              <a:srgbClr val="FFFF66"/>
            </a:solidFill>
            <a:ln w="63500"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en-US" sz="3200" b="1" i="1" dirty="0" smtClean="0">
                  <a:solidFill>
                    <a:srgbClr val="FF0000"/>
                  </a:solidFill>
                  <a:latin typeface="Calibri"/>
                </a:rPr>
                <a:t>High Latency</a:t>
              </a:r>
            </a:p>
          </p:txBody>
        </p:sp>
        <p:cxnSp>
          <p:nvCxnSpPr>
            <p:cNvPr id="202" name="Straight Arrow Connector 201"/>
            <p:cNvCxnSpPr/>
            <p:nvPr/>
          </p:nvCxnSpPr>
          <p:spPr>
            <a:xfrm flipV="1">
              <a:off x="304800" y="2118360"/>
              <a:ext cx="2863850" cy="548640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/>
            <p:cNvCxnSpPr/>
            <p:nvPr/>
          </p:nvCxnSpPr>
          <p:spPr>
            <a:xfrm>
              <a:off x="304800" y="2118360"/>
              <a:ext cx="2863850" cy="548640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5746750" y="914400"/>
            <a:ext cx="2863850" cy="5486400"/>
            <a:chOff x="5746750" y="762000"/>
            <a:chExt cx="2863850" cy="5486400"/>
          </a:xfrm>
        </p:grpSpPr>
        <p:grpSp>
          <p:nvGrpSpPr>
            <p:cNvPr id="182" name="Group 181"/>
            <p:cNvGrpSpPr/>
            <p:nvPr/>
          </p:nvGrpSpPr>
          <p:grpSpPr>
            <a:xfrm>
              <a:off x="5867400" y="914400"/>
              <a:ext cx="2590800" cy="5334000"/>
              <a:chOff x="5867400" y="914400"/>
              <a:chExt cx="2590800" cy="5334000"/>
            </a:xfrm>
          </p:grpSpPr>
          <p:sp>
            <p:nvSpPr>
              <p:cNvPr id="185" name="Rectangle 184"/>
              <p:cNvSpPr/>
              <p:nvPr/>
            </p:nvSpPr>
            <p:spPr>
              <a:xfrm>
                <a:off x="7706677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88" name="Straight Arrow Connector 187"/>
              <p:cNvCxnSpPr>
                <a:stCxn id="185" idx="0"/>
              </p:cNvCxnSpPr>
              <p:nvPr/>
            </p:nvCxnSpPr>
            <p:spPr>
              <a:xfrm flipV="1">
                <a:off x="7889557" y="47244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Rectangle 190"/>
              <p:cNvSpPr/>
              <p:nvPr/>
            </p:nvSpPr>
            <p:spPr>
              <a:xfrm>
                <a:off x="7249477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94" name="Straight Arrow Connector 193"/>
              <p:cNvCxnSpPr>
                <a:stCxn id="191" idx="0"/>
              </p:cNvCxnSpPr>
              <p:nvPr/>
            </p:nvCxnSpPr>
            <p:spPr>
              <a:xfrm flipV="1">
                <a:off x="7432357" y="47244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Rectangle 194"/>
              <p:cNvSpPr/>
              <p:nvPr/>
            </p:nvSpPr>
            <p:spPr>
              <a:xfrm>
                <a:off x="6792277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96" name="Straight Arrow Connector 195"/>
              <p:cNvCxnSpPr>
                <a:stCxn id="195" idx="0"/>
              </p:cNvCxnSpPr>
              <p:nvPr/>
            </p:nvCxnSpPr>
            <p:spPr>
              <a:xfrm flipV="1">
                <a:off x="6975157" y="47244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Rectangle 196"/>
              <p:cNvSpPr/>
              <p:nvPr/>
            </p:nvSpPr>
            <p:spPr>
              <a:xfrm>
                <a:off x="6335077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98" name="Straight Arrow Connector 197"/>
              <p:cNvCxnSpPr>
                <a:stCxn id="197" idx="0"/>
              </p:cNvCxnSpPr>
              <p:nvPr/>
            </p:nvCxnSpPr>
            <p:spPr>
              <a:xfrm flipV="1">
                <a:off x="6517957" y="47244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Oval 202"/>
              <p:cNvSpPr/>
              <p:nvPr/>
            </p:nvSpPr>
            <p:spPr>
              <a:xfrm>
                <a:off x="7711440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7254240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6797040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6339840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7711440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7254240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6797040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6339840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7706677" y="39642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20" name="Straight Arrow Connector 219"/>
              <p:cNvCxnSpPr>
                <a:stCxn id="219" idx="0"/>
              </p:cNvCxnSpPr>
              <p:nvPr/>
            </p:nvCxnSpPr>
            <p:spPr>
              <a:xfrm flipV="1">
                <a:off x="7889557" y="31242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Rectangle 220"/>
              <p:cNvSpPr/>
              <p:nvPr/>
            </p:nvSpPr>
            <p:spPr>
              <a:xfrm>
                <a:off x="7249477" y="39642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22" name="Straight Arrow Connector 221"/>
              <p:cNvCxnSpPr>
                <a:stCxn id="221" idx="0"/>
              </p:cNvCxnSpPr>
              <p:nvPr/>
            </p:nvCxnSpPr>
            <p:spPr>
              <a:xfrm flipV="1">
                <a:off x="7432357" y="31242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Rectangle 226"/>
              <p:cNvSpPr/>
              <p:nvPr/>
            </p:nvSpPr>
            <p:spPr>
              <a:xfrm>
                <a:off x="6792277" y="39642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28" name="Straight Arrow Connector 227"/>
              <p:cNvCxnSpPr>
                <a:stCxn id="227" idx="0"/>
              </p:cNvCxnSpPr>
              <p:nvPr/>
            </p:nvCxnSpPr>
            <p:spPr>
              <a:xfrm flipV="1">
                <a:off x="6975157" y="31242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9" name="Rectangle 228"/>
              <p:cNvSpPr/>
              <p:nvPr/>
            </p:nvSpPr>
            <p:spPr>
              <a:xfrm>
                <a:off x="6335077" y="39642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30" name="Straight Arrow Connector 229"/>
              <p:cNvCxnSpPr>
                <a:stCxn id="229" idx="0"/>
              </p:cNvCxnSpPr>
              <p:nvPr/>
            </p:nvCxnSpPr>
            <p:spPr>
              <a:xfrm flipV="1">
                <a:off x="6517957" y="31242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" name="Oval 234"/>
              <p:cNvSpPr/>
              <p:nvPr/>
            </p:nvSpPr>
            <p:spPr>
              <a:xfrm>
                <a:off x="7711440" y="32004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7254240" y="32004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6797040" y="32004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6339840" y="32004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7711440" y="35814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7254240" y="35814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6797040" y="35814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6339840" y="35814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7706677" y="23640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44" name="Straight Arrow Connector 243"/>
              <p:cNvCxnSpPr>
                <a:stCxn id="243" idx="0"/>
              </p:cNvCxnSpPr>
              <p:nvPr/>
            </p:nvCxnSpPr>
            <p:spPr>
              <a:xfrm flipV="1">
                <a:off x="7889557" y="15240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Rectangle 244"/>
              <p:cNvSpPr/>
              <p:nvPr/>
            </p:nvSpPr>
            <p:spPr>
              <a:xfrm>
                <a:off x="7249477" y="23640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46" name="Straight Arrow Connector 245"/>
              <p:cNvCxnSpPr>
                <a:stCxn id="245" idx="0"/>
              </p:cNvCxnSpPr>
              <p:nvPr/>
            </p:nvCxnSpPr>
            <p:spPr>
              <a:xfrm flipV="1">
                <a:off x="7432357" y="15240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7" name="Rectangle 246"/>
              <p:cNvSpPr/>
              <p:nvPr/>
            </p:nvSpPr>
            <p:spPr>
              <a:xfrm>
                <a:off x="6792277" y="23640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48" name="Straight Arrow Connector 247"/>
              <p:cNvCxnSpPr>
                <a:stCxn id="247" idx="0"/>
              </p:cNvCxnSpPr>
              <p:nvPr/>
            </p:nvCxnSpPr>
            <p:spPr>
              <a:xfrm flipV="1">
                <a:off x="6975157" y="15240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9" name="Rectangle 248"/>
              <p:cNvSpPr/>
              <p:nvPr/>
            </p:nvSpPr>
            <p:spPr>
              <a:xfrm>
                <a:off x="6335077" y="23640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52" name="Straight Arrow Connector 251"/>
              <p:cNvCxnSpPr>
                <a:stCxn id="249" idx="0"/>
              </p:cNvCxnSpPr>
              <p:nvPr/>
            </p:nvCxnSpPr>
            <p:spPr>
              <a:xfrm flipV="1">
                <a:off x="6517957" y="15240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5" name="Oval 254"/>
              <p:cNvSpPr/>
              <p:nvPr/>
            </p:nvSpPr>
            <p:spPr>
              <a:xfrm>
                <a:off x="7711440" y="16002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7254240" y="16002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6797040" y="16002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6339840" y="16002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3" name="Oval 262"/>
              <p:cNvSpPr/>
              <p:nvPr/>
            </p:nvSpPr>
            <p:spPr>
              <a:xfrm>
                <a:off x="7711440" y="19812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7254240" y="19812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6797040" y="19812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6339840" y="19812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7" name="Rounded Rectangle 266"/>
              <p:cNvSpPr/>
              <p:nvPr/>
            </p:nvSpPr>
            <p:spPr>
              <a:xfrm>
                <a:off x="5867400" y="914400"/>
                <a:ext cx="2590800" cy="609600"/>
              </a:xfrm>
              <a:prstGeom prst="roundRect">
                <a:avLst>
                  <a:gd name="adj" fmla="val 12383"/>
                </a:avLst>
              </a:prstGeom>
              <a:noFill/>
              <a:ln w="38100" cap="rnd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smtClean="0">
                    <a:solidFill>
                      <a:prstClr val="black"/>
                    </a:solidFill>
                    <a:latin typeface="Calibri"/>
                    <a:cs typeface="Calibri"/>
                  </a:rPr>
                  <a:t>Short </a:t>
                </a:r>
                <a:r>
                  <a:rPr lang="en-US" sz="3200" b="1" err="1" smtClean="0">
                    <a:solidFill>
                      <a:prstClr val="black"/>
                    </a:solidFill>
                    <a:latin typeface="Calibri"/>
                    <a:cs typeface="Calibri"/>
                  </a:rPr>
                  <a:t>Bitline</a:t>
                </a:r>
                <a:endParaRPr lang="en-US" sz="3200" b="1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483" name="Content Placeholder 2"/>
            <p:cNvSpPr txBox="1">
              <a:spLocks/>
            </p:cNvSpPr>
            <p:nvPr/>
          </p:nvSpPr>
          <p:spPr>
            <a:xfrm>
              <a:off x="5867400" y="2120900"/>
              <a:ext cx="2590800" cy="548640"/>
            </a:xfrm>
            <a:prstGeom prst="rect">
              <a:avLst/>
            </a:prstGeom>
            <a:solidFill>
              <a:srgbClr val="FFFF66"/>
            </a:solidFill>
            <a:ln w="63500"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en-US" sz="3200" b="1" i="1" dirty="0" smtClean="0">
                  <a:solidFill>
                    <a:srgbClr val="008000"/>
                  </a:solidFill>
                  <a:latin typeface="Calibri"/>
                </a:rPr>
                <a:t>Low Latency </a:t>
              </a:r>
            </a:p>
          </p:txBody>
        </p:sp>
        <p:sp>
          <p:nvSpPr>
            <p:cNvPr id="275" name="Rounded Rectangle 274"/>
            <p:cNvSpPr/>
            <p:nvPr/>
          </p:nvSpPr>
          <p:spPr>
            <a:xfrm>
              <a:off x="5867400" y="762000"/>
              <a:ext cx="2590800" cy="609600"/>
            </a:xfrm>
            <a:prstGeom prst="roundRect">
              <a:avLst>
                <a:gd name="adj" fmla="val 12383"/>
              </a:avLst>
            </a:prstGeom>
            <a:solidFill>
              <a:schemeClr val="tx1"/>
            </a:solidFill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  <a:latin typeface="Calibri"/>
                  <a:cs typeface="Calibri"/>
                </a:rPr>
                <a:t>Short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Calibri"/>
                  <a:cs typeface="Calibri"/>
                </a:rPr>
                <a:t>Bitline</a:t>
              </a:r>
              <a:endParaRPr lang="en-US" sz="3200" b="1" dirty="0">
                <a:solidFill>
                  <a:srgbClr val="FFFF00"/>
                </a:solidFill>
                <a:latin typeface="Calibri"/>
                <a:cs typeface="Calibri"/>
              </a:endParaRPr>
            </a:p>
          </p:txBody>
        </p:sp>
        <p:sp>
          <p:nvSpPr>
            <p:cNvPr id="201" name="Content Placeholder 2"/>
            <p:cNvSpPr txBox="1">
              <a:spLocks/>
            </p:cNvSpPr>
            <p:nvPr/>
          </p:nvSpPr>
          <p:spPr>
            <a:xfrm>
              <a:off x="5867400" y="1450340"/>
              <a:ext cx="2590800" cy="548640"/>
            </a:xfrm>
            <a:prstGeom prst="rect">
              <a:avLst/>
            </a:prstGeom>
            <a:solidFill>
              <a:srgbClr val="FFFF66"/>
            </a:solidFill>
            <a:ln w="63500"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en-US" sz="3200" b="1" i="1" dirty="0" smtClean="0">
                  <a:solidFill>
                    <a:srgbClr val="FF0000"/>
                  </a:solidFill>
                  <a:latin typeface="Calibri"/>
                </a:rPr>
                <a:t>Large Area</a:t>
              </a:r>
              <a:r>
                <a:rPr lang="en-US" sz="3200" b="1" i="1" dirty="0" smtClean="0">
                  <a:solidFill>
                    <a:srgbClr val="0000FF"/>
                  </a:solidFill>
                  <a:latin typeface="Calibri"/>
                </a:rPr>
                <a:t> </a:t>
              </a:r>
            </a:p>
          </p:txBody>
        </p:sp>
        <p:cxnSp>
          <p:nvCxnSpPr>
            <p:cNvPr id="209" name="Straight Arrow Connector 208"/>
            <p:cNvCxnSpPr/>
            <p:nvPr/>
          </p:nvCxnSpPr>
          <p:spPr>
            <a:xfrm flipV="1">
              <a:off x="5746750" y="1450340"/>
              <a:ext cx="2863850" cy="548640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/>
            <p:nvPr/>
          </p:nvCxnSpPr>
          <p:spPr>
            <a:xfrm>
              <a:off x="5746750" y="1450340"/>
              <a:ext cx="2863850" cy="548640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6" name="Rounded Rectangle 215"/>
          <p:cNvSpPr/>
          <p:nvPr/>
        </p:nvSpPr>
        <p:spPr>
          <a:xfrm>
            <a:off x="2473643" y="914400"/>
            <a:ext cx="4003357" cy="607060"/>
          </a:xfrm>
          <a:prstGeom prst="roundRect">
            <a:avLst>
              <a:gd name="adj" fmla="val 12383"/>
            </a:avLst>
          </a:prstGeom>
          <a:solidFill>
            <a:schemeClr val="tx1"/>
          </a:solidFill>
          <a:ln w="38100" cap="rnd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alibri"/>
                <a:cs typeface="Calibri"/>
              </a:rPr>
              <a:t>Tiered-Latency DRAM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410200" y="4908550"/>
            <a:ext cx="2819400" cy="835660"/>
            <a:chOff x="5410200" y="4756150"/>
            <a:chExt cx="2819400" cy="835660"/>
          </a:xfrm>
        </p:grpSpPr>
        <p:sp>
          <p:nvSpPr>
            <p:cNvPr id="217" name="Rounded Rectangle 216"/>
            <p:cNvSpPr/>
            <p:nvPr/>
          </p:nvSpPr>
          <p:spPr>
            <a:xfrm>
              <a:off x="5638800" y="4861560"/>
              <a:ext cx="2590800" cy="612648"/>
            </a:xfrm>
            <a:prstGeom prst="roundRect">
              <a:avLst>
                <a:gd name="adj" fmla="val 30371"/>
              </a:avLst>
            </a:prstGeom>
            <a:solidFill>
              <a:schemeClr val="tx1"/>
            </a:solidFill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82296" rtlCol="0" anchor="ctr"/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  <a:latin typeface="Calibri"/>
                  <a:cs typeface="Calibri"/>
                </a:rPr>
                <a:t>Low Latency</a:t>
              </a:r>
              <a:endParaRPr lang="en-US" sz="3200" b="1" dirty="0">
                <a:solidFill>
                  <a:srgbClr val="FFFF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218" name="Straight Arrow Connector 217"/>
            <p:cNvCxnSpPr/>
            <p:nvPr/>
          </p:nvCxnSpPr>
          <p:spPr>
            <a:xfrm>
              <a:off x="5410200" y="4756150"/>
              <a:ext cx="114723" cy="10541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/>
            <p:nvPr/>
          </p:nvCxnSpPr>
          <p:spPr>
            <a:xfrm flipV="1">
              <a:off x="5410200" y="5474208"/>
              <a:ext cx="114723" cy="11760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/>
            <p:cNvCxnSpPr/>
            <p:nvPr/>
          </p:nvCxnSpPr>
          <p:spPr>
            <a:xfrm>
              <a:off x="5524923" y="4861560"/>
              <a:ext cx="0" cy="612648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3581400" y="4953000"/>
            <a:ext cx="1742123" cy="1447800"/>
            <a:chOff x="6487477" y="3962400"/>
            <a:chExt cx="1742123" cy="1447800"/>
          </a:xfrm>
        </p:grpSpPr>
        <p:sp>
          <p:nvSpPr>
            <p:cNvPr id="226" name="Rectangle 225"/>
            <p:cNvSpPr/>
            <p:nvPr/>
          </p:nvSpPr>
          <p:spPr>
            <a:xfrm>
              <a:off x="78590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74018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69446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64874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7863840" y="3962400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7406640" y="3962400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6949440" y="3962400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6492240" y="3962400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>
              <a:off x="7863840" y="4343400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8" name="Oval 257"/>
            <p:cNvSpPr/>
            <p:nvPr/>
          </p:nvSpPr>
          <p:spPr>
            <a:xfrm>
              <a:off x="7406640" y="4343400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9" name="Oval 258"/>
            <p:cNvSpPr/>
            <p:nvPr/>
          </p:nvSpPr>
          <p:spPr>
            <a:xfrm>
              <a:off x="6949440" y="4343400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1" name="Oval 260"/>
            <p:cNvSpPr/>
            <p:nvPr/>
          </p:nvSpPr>
          <p:spPr>
            <a:xfrm>
              <a:off x="6492240" y="4343400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38200" y="3016425"/>
            <a:ext cx="2628598" cy="2683335"/>
            <a:chOff x="838200" y="2864025"/>
            <a:chExt cx="2628598" cy="2683335"/>
          </a:xfrm>
        </p:grpSpPr>
        <p:sp>
          <p:nvSpPr>
            <p:cNvPr id="270" name="Rounded Rectangle 269"/>
            <p:cNvSpPr/>
            <p:nvPr/>
          </p:nvSpPr>
          <p:spPr>
            <a:xfrm>
              <a:off x="838200" y="3384550"/>
              <a:ext cx="2399877" cy="1416050"/>
            </a:xfrm>
            <a:prstGeom prst="roundRect">
              <a:avLst>
                <a:gd name="adj" fmla="val 18840"/>
              </a:avLst>
            </a:prstGeom>
            <a:solidFill>
              <a:schemeClr val="tx1"/>
            </a:solidFill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82296" rtlCol="0" anchor="ctr"/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  <a:latin typeface="Calibri"/>
                  <a:cs typeface="Calibri"/>
                </a:rPr>
                <a:t>Small area using long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Calibri"/>
                  <a:cs typeface="Calibri"/>
                </a:rPr>
                <a:t>bitline</a:t>
              </a:r>
              <a:endParaRPr lang="en-US" sz="3200" b="1" dirty="0">
                <a:solidFill>
                  <a:srgbClr val="FFFF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271" name="Straight Arrow Connector 270"/>
            <p:cNvCxnSpPr/>
            <p:nvPr/>
          </p:nvCxnSpPr>
          <p:spPr>
            <a:xfrm flipH="1">
              <a:off x="3352800" y="2864025"/>
              <a:ext cx="113998" cy="107775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Arrow Connector 271"/>
            <p:cNvCxnSpPr/>
            <p:nvPr/>
          </p:nvCxnSpPr>
          <p:spPr>
            <a:xfrm flipH="1" flipV="1">
              <a:off x="3352800" y="5474208"/>
              <a:ext cx="113998" cy="7315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Arrow Connector 272"/>
            <p:cNvCxnSpPr/>
            <p:nvPr/>
          </p:nvCxnSpPr>
          <p:spPr>
            <a:xfrm>
              <a:off x="3352800" y="2971800"/>
              <a:ext cx="0" cy="2502408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6162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5" name="Straight Arrow Connector 264"/>
          <p:cNvCxnSpPr/>
          <p:nvPr/>
        </p:nvCxnSpPr>
        <p:spPr>
          <a:xfrm flipV="1">
            <a:off x="3871686" y="24384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/>
          <p:cNvCxnSpPr/>
          <p:nvPr/>
        </p:nvCxnSpPr>
        <p:spPr>
          <a:xfrm flipV="1">
            <a:off x="3414486" y="24384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/>
          <p:nvPr/>
        </p:nvCxnSpPr>
        <p:spPr>
          <a:xfrm flipV="1">
            <a:off x="2957286" y="24384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/>
          <p:nvPr/>
        </p:nvCxnSpPr>
        <p:spPr>
          <a:xfrm flipV="1">
            <a:off x="2500086" y="24384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/>
          <p:nvPr/>
        </p:nvCxnSpPr>
        <p:spPr>
          <a:xfrm flipV="1">
            <a:off x="2042886" y="24384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V="1">
            <a:off x="1585686" y="24384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mtClean="0"/>
              <a:t>   Tiered-Latency DRAM</a:t>
            </a:r>
            <a:endParaRPr lang="en-US"/>
          </a:p>
        </p:txBody>
      </p:sp>
      <p:cxnSp>
        <p:nvCxnSpPr>
          <p:cNvPr id="199" name="Straight Arrow Connector 198"/>
          <p:cNvCxnSpPr>
            <a:endCxn id="201" idx="3"/>
          </p:cNvCxnSpPr>
          <p:nvPr/>
        </p:nvCxnSpPr>
        <p:spPr>
          <a:xfrm flipH="1">
            <a:off x="1280160" y="2775484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Rectangle 199"/>
          <p:cNvSpPr/>
          <p:nvPr/>
        </p:nvSpPr>
        <p:spPr>
          <a:xfrm>
            <a:off x="3690853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914400" y="2592604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02" name="Straight Arrow Connector 201"/>
          <p:cNvCxnSpPr>
            <a:stCxn id="200" idx="0"/>
          </p:cNvCxnSpPr>
          <p:nvPr/>
        </p:nvCxnSpPr>
        <p:spPr>
          <a:xfrm flipV="1">
            <a:off x="387373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Oval 202"/>
          <p:cNvSpPr/>
          <p:nvPr/>
        </p:nvSpPr>
        <p:spPr>
          <a:xfrm>
            <a:off x="3695616" y="25965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3233653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05" name="Straight Arrow Connector 204"/>
          <p:cNvCxnSpPr>
            <a:stCxn id="204" idx="0"/>
          </p:cNvCxnSpPr>
          <p:nvPr/>
        </p:nvCxnSpPr>
        <p:spPr>
          <a:xfrm flipV="1">
            <a:off x="341653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Oval 205"/>
          <p:cNvSpPr/>
          <p:nvPr/>
        </p:nvSpPr>
        <p:spPr>
          <a:xfrm>
            <a:off x="3238416" y="25965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2776453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08" name="Straight Arrow Connector 207"/>
          <p:cNvCxnSpPr>
            <a:stCxn id="207" idx="0"/>
          </p:cNvCxnSpPr>
          <p:nvPr/>
        </p:nvCxnSpPr>
        <p:spPr>
          <a:xfrm flipV="1">
            <a:off x="295933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Oval 208"/>
          <p:cNvSpPr/>
          <p:nvPr/>
        </p:nvSpPr>
        <p:spPr>
          <a:xfrm>
            <a:off x="2781216" y="25965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2319253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11" name="Straight Arrow Connector 210"/>
          <p:cNvCxnSpPr>
            <a:stCxn id="210" idx="0"/>
          </p:cNvCxnSpPr>
          <p:nvPr/>
        </p:nvCxnSpPr>
        <p:spPr>
          <a:xfrm flipV="1">
            <a:off x="250213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Oval 211"/>
          <p:cNvSpPr/>
          <p:nvPr/>
        </p:nvSpPr>
        <p:spPr>
          <a:xfrm>
            <a:off x="2324016" y="25965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1862053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14" name="Straight Arrow Connector 213"/>
          <p:cNvCxnSpPr>
            <a:stCxn id="213" idx="0"/>
          </p:cNvCxnSpPr>
          <p:nvPr/>
        </p:nvCxnSpPr>
        <p:spPr>
          <a:xfrm flipV="1">
            <a:off x="204493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Oval 214"/>
          <p:cNvSpPr/>
          <p:nvPr/>
        </p:nvSpPr>
        <p:spPr>
          <a:xfrm>
            <a:off x="1866816" y="25965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1404853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17" name="Straight Arrow Connector 216"/>
          <p:cNvCxnSpPr>
            <a:stCxn id="216" idx="0"/>
          </p:cNvCxnSpPr>
          <p:nvPr/>
        </p:nvCxnSpPr>
        <p:spPr>
          <a:xfrm flipV="1">
            <a:off x="158773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Oval 217"/>
          <p:cNvSpPr/>
          <p:nvPr/>
        </p:nvSpPr>
        <p:spPr>
          <a:xfrm>
            <a:off x="1409616" y="25965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19" name="Straight Arrow Connector 218"/>
          <p:cNvCxnSpPr>
            <a:endCxn id="220" idx="3"/>
          </p:cNvCxnSpPr>
          <p:nvPr/>
        </p:nvCxnSpPr>
        <p:spPr>
          <a:xfrm flipH="1">
            <a:off x="1280160" y="3242210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Rectangle 219"/>
          <p:cNvSpPr/>
          <p:nvPr/>
        </p:nvSpPr>
        <p:spPr>
          <a:xfrm>
            <a:off x="914400" y="305933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3695616" y="30632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3238416" y="30632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2781216" y="30632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2324016" y="30632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1866816" y="30632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1409616" y="30632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27" name="Straight Arrow Connector 226"/>
          <p:cNvCxnSpPr>
            <a:endCxn id="228" idx="3"/>
          </p:cNvCxnSpPr>
          <p:nvPr/>
        </p:nvCxnSpPr>
        <p:spPr>
          <a:xfrm flipH="1">
            <a:off x="1280160" y="3699410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Rectangle 227"/>
          <p:cNvSpPr/>
          <p:nvPr/>
        </p:nvSpPr>
        <p:spPr>
          <a:xfrm>
            <a:off x="914400" y="351653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3695616" y="35204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3238416" y="35204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2781216" y="35204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2" name="Oval 231"/>
          <p:cNvSpPr/>
          <p:nvPr/>
        </p:nvSpPr>
        <p:spPr>
          <a:xfrm>
            <a:off x="2324016" y="35204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1866816" y="35204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4" name="Oval 233"/>
          <p:cNvSpPr/>
          <p:nvPr/>
        </p:nvSpPr>
        <p:spPr>
          <a:xfrm>
            <a:off x="1409616" y="35204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35" name="Straight Arrow Connector 234"/>
          <p:cNvCxnSpPr>
            <a:endCxn id="236" idx="3"/>
          </p:cNvCxnSpPr>
          <p:nvPr/>
        </p:nvCxnSpPr>
        <p:spPr>
          <a:xfrm flipH="1">
            <a:off x="1280160" y="4156610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Rectangle 235"/>
          <p:cNvSpPr/>
          <p:nvPr/>
        </p:nvSpPr>
        <p:spPr>
          <a:xfrm>
            <a:off x="914400" y="397373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3695616" y="3977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3238416" y="3977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2781216" y="3977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2324016" y="3977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1866816" y="3977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1409616" y="3977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43" name="Straight Arrow Connector 242"/>
          <p:cNvCxnSpPr>
            <a:endCxn id="244" idx="3"/>
          </p:cNvCxnSpPr>
          <p:nvPr/>
        </p:nvCxnSpPr>
        <p:spPr>
          <a:xfrm flipH="1">
            <a:off x="1280160" y="4994810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Rectangle 243"/>
          <p:cNvSpPr/>
          <p:nvPr/>
        </p:nvSpPr>
        <p:spPr>
          <a:xfrm>
            <a:off x="914400" y="481193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369561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323841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278121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232401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186681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0" name="Oval 249"/>
          <p:cNvSpPr/>
          <p:nvPr/>
        </p:nvSpPr>
        <p:spPr>
          <a:xfrm>
            <a:off x="140961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51" name="Straight Arrow Connector 250"/>
          <p:cNvCxnSpPr>
            <a:endCxn id="252" idx="3"/>
          </p:cNvCxnSpPr>
          <p:nvPr/>
        </p:nvCxnSpPr>
        <p:spPr>
          <a:xfrm flipH="1">
            <a:off x="1280160" y="5452010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Rectangle 251"/>
          <p:cNvSpPr/>
          <p:nvPr/>
        </p:nvSpPr>
        <p:spPr>
          <a:xfrm>
            <a:off x="914400" y="526913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369561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323841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278121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232401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186681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140961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61" name="Straight Arrow Connector 260"/>
          <p:cNvCxnSpPr/>
          <p:nvPr/>
        </p:nvCxnSpPr>
        <p:spPr>
          <a:xfrm>
            <a:off x="4406366" y="4876800"/>
            <a:ext cx="0" cy="683929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 flipH="1" flipV="1">
            <a:off x="4330168" y="4795163"/>
            <a:ext cx="76198" cy="81637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/>
          <p:nvPr/>
        </p:nvCxnSpPr>
        <p:spPr>
          <a:xfrm flipV="1">
            <a:off x="4330168" y="5560729"/>
            <a:ext cx="76198" cy="83508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 flipV="1">
            <a:off x="1579796" y="4421404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/>
          <p:nvPr/>
        </p:nvCxnSpPr>
        <p:spPr>
          <a:xfrm flipV="1">
            <a:off x="2043571" y="4419600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/>
          <p:nvPr/>
        </p:nvCxnSpPr>
        <p:spPr>
          <a:xfrm flipV="1">
            <a:off x="2502358" y="4419600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/>
          <p:nvPr/>
        </p:nvCxnSpPr>
        <p:spPr>
          <a:xfrm flipV="1">
            <a:off x="2959558" y="4419600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 flipV="1">
            <a:off x="3416758" y="4419600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>
          <a:xfrm flipV="1">
            <a:off x="3873958" y="4419600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Rectangle 310"/>
          <p:cNvSpPr/>
          <p:nvPr/>
        </p:nvSpPr>
        <p:spPr>
          <a:xfrm>
            <a:off x="4419600" y="5029198"/>
            <a:ext cx="2923674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Near Segment</a:t>
            </a:r>
            <a:endParaRPr lang="en-US" sz="3200" b="1" i="1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cxnSp>
        <p:nvCxnSpPr>
          <p:cNvPr id="312" name="Straight Arrow Connector 311"/>
          <p:cNvCxnSpPr/>
          <p:nvPr/>
        </p:nvCxnSpPr>
        <p:spPr>
          <a:xfrm>
            <a:off x="4419598" y="2667000"/>
            <a:ext cx="0" cy="1592892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/>
          <p:nvPr/>
        </p:nvCxnSpPr>
        <p:spPr>
          <a:xfrm flipH="1" flipV="1">
            <a:off x="4343400" y="2585363"/>
            <a:ext cx="76198" cy="81637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/>
          <p:nvPr/>
        </p:nvCxnSpPr>
        <p:spPr>
          <a:xfrm flipV="1">
            <a:off x="4343400" y="4259892"/>
            <a:ext cx="76198" cy="83508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Rectangle 314"/>
          <p:cNvSpPr/>
          <p:nvPr/>
        </p:nvSpPr>
        <p:spPr>
          <a:xfrm>
            <a:off x="4432832" y="3276600"/>
            <a:ext cx="2923674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smtClean="0">
                <a:solidFill>
                  <a:srgbClr val="FF0000"/>
                </a:solidFill>
                <a:latin typeface="Calibri"/>
              </a:rPr>
              <a:t>Far Segment</a:t>
            </a:r>
            <a:endParaRPr lang="en-US" sz="3200" b="1" i="1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19" name="Rectangle 318"/>
          <p:cNvSpPr/>
          <p:nvPr/>
        </p:nvSpPr>
        <p:spPr>
          <a:xfrm>
            <a:off x="4419600" y="4343399"/>
            <a:ext cx="4114800" cy="45176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smtClean="0">
                <a:solidFill>
                  <a:prstClr val="black"/>
                </a:solidFill>
                <a:latin typeface="Calibri"/>
              </a:rPr>
              <a:t>Isolation Transistor</a:t>
            </a:r>
            <a:endParaRPr lang="en-US" sz="32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0" name="Content Placeholder 2"/>
          <p:cNvSpPr>
            <a:spLocks noGrp="1"/>
          </p:cNvSpPr>
          <p:nvPr>
            <p:ph idx="1"/>
          </p:nvPr>
        </p:nvSpPr>
        <p:spPr>
          <a:xfrm>
            <a:off x="365760" y="914400"/>
            <a:ext cx="86106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Divide a </a:t>
            </a:r>
            <a:r>
              <a:rPr lang="en-US" sz="3200" dirty="0" err="1" smtClean="0"/>
              <a:t>bitline</a:t>
            </a:r>
            <a:r>
              <a:rPr lang="en-US" sz="3200" dirty="0" smtClean="0"/>
              <a:t> into two segments with an </a:t>
            </a:r>
            <a:r>
              <a:rPr lang="en-US" sz="3200" b="1" dirty="0" smtClean="0"/>
              <a:t>isolation transistor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419599" y="5714998"/>
            <a:ext cx="3573379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 smtClean="0">
                <a:solidFill>
                  <a:prstClr val="black"/>
                </a:solidFill>
                <a:latin typeface="Calibri"/>
              </a:rPr>
              <a:t>Sense Amplifier</a:t>
            </a:r>
            <a:endParaRPr lang="en-US" sz="3200" b="1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3998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/>
      <p:bldP spid="315" grpId="0"/>
      <p:bldP spid="31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08050" y="2438400"/>
            <a:ext cx="6254750" cy="1983004"/>
            <a:chOff x="908050" y="2438400"/>
            <a:chExt cx="6254750" cy="1983004"/>
          </a:xfrm>
        </p:grpSpPr>
        <p:cxnSp>
          <p:nvCxnSpPr>
            <p:cNvPr id="265" name="Straight Arrow Connector 264"/>
            <p:cNvCxnSpPr/>
            <p:nvPr/>
          </p:nvCxnSpPr>
          <p:spPr>
            <a:xfrm flipV="1">
              <a:off x="3865336" y="2438400"/>
              <a:ext cx="0" cy="1983004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Arrow Connector 265"/>
            <p:cNvCxnSpPr/>
            <p:nvPr/>
          </p:nvCxnSpPr>
          <p:spPr>
            <a:xfrm flipV="1">
              <a:off x="3408136" y="2438400"/>
              <a:ext cx="0" cy="1983004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Arrow Connector 266"/>
            <p:cNvCxnSpPr/>
            <p:nvPr/>
          </p:nvCxnSpPr>
          <p:spPr>
            <a:xfrm flipV="1">
              <a:off x="2950936" y="2438400"/>
              <a:ext cx="0" cy="1983004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Arrow Connector 267"/>
            <p:cNvCxnSpPr/>
            <p:nvPr/>
          </p:nvCxnSpPr>
          <p:spPr>
            <a:xfrm flipV="1">
              <a:off x="2493736" y="2438400"/>
              <a:ext cx="0" cy="1983004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Arrow Connector 268"/>
            <p:cNvCxnSpPr/>
            <p:nvPr/>
          </p:nvCxnSpPr>
          <p:spPr>
            <a:xfrm flipV="1">
              <a:off x="2036536" y="2438400"/>
              <a:ext cx="0" cy="1983004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Arrow Connector 269"/>
            <p:cNvCxnSpPr/>
            <p:nvPr/>
          </p:nvCxnSpPr>
          <p:spPr>
            <a:xfrm flipV="1">
              <a:off x="1579336" y="2438400"/>
              <a:ext cx="0" cy="1983004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>
              <a:endCxn id="201" idx="3"/>
            </p:cNvCxnSpPr>
            <p:nvPr/>
          </p:nvCxnSpPr>
          <p:spPr>
            <a:xfrm flipH="1">
              <a:off x="1273810" y="2775484"/>
              <a:ext cx="2944093" cy="0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Rectangle 200"/>
            <p:cNvSpPr/>
            <p:nvPr/>
          </p:nvSpPr>
          <p:spPr>
            <a:xfrm>
              <a:off x="908050" y="2592604"/>
              <a:ext cx="365760" cy="3657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3" name="Oval 202"/>
            <p:cNvSpPr/>
            <p:nvPr/>
          </p:nvSpPr>
          <p:spPr>
            <a:xfrm>
              <a:off x="3689266" y="2596514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6" name="Oval 205"/>
            <p:cNvSpPr/>
            <p:nvPr/>
          </p:nvSpPr>
          <p:spPr>
            <a:xfrm>
              <a:off x="3232066" y="2596514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2774866" y="2596514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2" name="Oval 211"/>
            <p:cNvSpPr/>
            <p:nvPr/>
          </p:nvSpPr>
          <p:spPr>
            <a:xfrm>
              <a:off x="2317666" y="2596514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5" name="Oval 214"/>
            <p:cNvSpPr/>
            <p:nvPr/>
          </p:nvSpPr>
          <p:spPr>
            <a:xfrm>
              <a:off x="1860466" y="2596514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1403266" y="2596514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19" name="Straight Arrow Connector 218"/>
            <p:cNvCxnSpPr>
              <a:endCxn id="220" idx="3"/>
            </p:cNvCxnSpPr>
            <p:nvPr/>
          </p:nvCxnSpPr>
          <p:spPr>
            <a:xfrm flipH="1">
              <a:off x="1273810" y="3242210"/>
              <a:ext cx="2944093" cy="0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Rectangle 219"/>
            <p:cNvSpPr/>
            <p:nvPr/>
          </p:nvSpPr>
          <p:spPr>
            <a:xfrm>
              <a:off x="908050" y="3059330"/>
              <a:ext cx="365760" cy="3657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3689266" y="30632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3232066" y="30632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2774866" y="30632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2317666" y="30632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1860466" y="30632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1403266" y="30632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27" name="Straight Arrow Connector 226"/>
            <p:cNvCxnSpPr>
              <a:endCxn id="228" idx="3"/>
            </p:cNvCxnSpPr>
            <p:nvPr/>
          </p:nvCxnSpPr>
          <p:spPr>
            <a:xfrm flipH="1">
              <a:off x="1273810" y="3699410"/>
              <a:ext cx="2944093" cy="0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Rectangle 227"/>
            <p:cNvSpPr/>
            <p:nvPr/>
          </p:nvSpPr>
          <p:spPr>
            <a:xfrm>
              <a:off x="908050" y="3516530"/>
              <a:ext cx="365760" cy="3657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3689266" y="3520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3232066" y="3520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2774866" y="3520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2317666" y="3520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1860466" y="3520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1403266" y="3520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35" name="Straight Arrow Connector 234"/>
            <p:cNvCxnSpPr>
              <a:endCxn id="236" idx="3"/>
            </p:cNvCxnSpPr>
            <p:nvPr/>
          </p:nvCxnSpPr>
          <p:spPr>
            <a:xfrm flipH="1">
              <a:off x="1273810" y="4156610"/>
              <a:ext cx="2944093" cy="0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Rectangle 235"/>
            <p:cNvSpPr/>
            <p:nvPr/>
          </p:nvSpPr>
          <p:spPr>
            <a:xfrm>
              <a:off x="908050" y="3973730"/>
              <a:ext cx="365760" cy="3657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3689266" y="3977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8" name="Oval 237"/>
            <p:cNvSpPr/>
            <p:nvPr/>
          </p:nvSpPr>
          <p:spPr>
            <a:xfrm>
              <a:off x="3232066" y="3977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>
              <a:off x="2774866" y="3977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2317666" y="3977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1860466" y="3977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1403266" y="3977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12" name="Straight Arrow Connector 311"/>
            <p:cNvCxnSpPr/>
            <p:nvPr/>
          </p:nvCxnSpPr>
          <p:spPr>
            <a:xfrm>
              <a:off x="4413248" y="2667000"/>
              <a:ext cx="0" cy="1592892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Arrow Connector 312"/>
            <p:cNvCxnSpPr/>
            <p:nvPr/>
          </p:nvCxnSpPr>
          <p:spPr>
            <a:xfrm flipH="1" flipV="1">
              <a:off x="4337050" y="2585363"/>
              <a:ext cx="76198" cy="81637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Arrow Connector 313"/>
            <p:cNvCxnSpPr/>
            <p:nvPr/>
          </p:nvCxnSpPr>
          <p:spPr>
            <a:xfrm flipV="1">
              <a:off x="4337050" y="4259892"/>
              <a:ext cx="76198" cy="83508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Rectangle 314"/>
            <p:cNvSpPr/>
            <p:nvPr/>
          </p:nvSpPr>
          <p:spPr>
            <a:xfrm>
              <a:off x="4426482" y="3276600"/>
              <a:ext cx="2736318" cy="3810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i="1" smtClean="0">
                  <a:solidFill>
                    <a:prstClr val="white">
                      <a:lumMod val="75000"/>
                    </a:prstClr>
                  </a:solidFill>
                  <a:latin typeface="Calibri"/>
                </a:rPr>
                <a:t>Far Segment</a:t>
              </a:r>
              <a:endParaRPr lang="en-US" sz="3200" b="1" i="1">
                <a:solidFill>
                  <a:prstClr val="white">
                    <a:lumMod val="75000"/>
                  </a:prstClr>
                </a:solidFill>
                <a:latin typeface="Calibri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08050" y="2438400"/>
            <a:ext cx="6407150" cy="1983004"/>
            <a:chOff x="914400" y="2590800"/>
            <a:chExt cx="6407150" cy="1983004"/>
          </a:xfrm>
        </p:grpSpPr>
        <p:cxnSp>
          <p:nvCxnSpPr>
            <p:cNvPr id="86" name="Straight Arrow Connector 85"/>
            <p:cNvCxnSpPr/>
            <p:nvPr/>
          </p:nvCxnSpPr>
          <p:spPr>
            <a:xfrm flipV="1">
              <a:off x="3871686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V="1">
              <a:off x="3414486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V="1">
              <a:off x="2957286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2500086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2042886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1585686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endCxn id="93" idx="3"/>
            </p:cNvCxnSpPr>
            <p:nvPr/>
          </p:nvCxnSpPr>
          <p:spPr>
            <a:xfrm flipH="1">
              <a:off x="1280160" y="2927884"/>
              <a:ext cx="2944093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914400" y="2745004"/>
              <a:ext cx="365760" cy="3657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3695616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3238416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2781216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2324016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1866816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1409616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00" name="Straight Arrow Connector 99"/>
            <p:cNvCxnSpPr>
              <a:endCxn id="101" idx="3"/>
            </p:cNvCxnSpPr>
            <p:nvPr/>
          </p:nvCxnSpPr>
          <p:spPr>
            <a:xfrm flipH="1">
              <a:off x="1280160" y="3394610"/>
              <a:ext cx="2944093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914400" y="3211730"/>
              <a:ext cx="365760" cy="3657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3695616" y="32156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3238416" y="32156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2781216" y="32156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2324016" y="32156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866816" y="32156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1409616" y="32156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08" name="Straight Arrow Connector 107"/>
            <p:cNvCxnSpPr>
              <a:endCxn id="109" idx="3"/>
            </p:cNvCxnSpPr>
            <p:nvPr/>
          </p:nvCxnSpPr>
          <p:spPr>
            <a:xfrm flipH="1">
              <a:off x="1280160" y="3851810"/>
              <a:ext cx="2944093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/>
            <p:cNvSpPr/>
            <p:nvPr/>
          </p:nvSpPr>
          <p:spPr>
            <a:xfrm>
              <a:off x="914400" y="3668930"/>
              <a:ext cx="365760" cy="3657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3695616" y="36728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3238416" y="36728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2781216" y="36728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2324016" y="36728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1866816" y="36728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1409616" y="36728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16" name="Straight Arrow Connector 115"/>
            <p:cNvCxnSpPr>
              <a:endCxn id="117" idx="3"/>
            </p:cNvCxnSpPr>
            <p:nvPr/>
          </p:nvCxnSpPr>
          <p:spPr>
            <a:xfrm flipH="1">
              <a:off x="1280160" y="4309010"/>
              <a:ext cx="2944093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/>
            <p:cNvSpPr/>
            <p:nvPr/>
          </p:nvSpPr>
          <p:spPr>
            <a:xfrm>
              <a:off x="914400" y="4126130"/>
              <a:ext cx="365760" cy="3657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3695616" y="41300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3238416" y="41300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2781216" y="41300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2324016" y="41300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1866816" y="41300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1409616" y="41300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24" name="Straight Arrow Connector 123"/>
            <p:cNvCxnSpPr/>
            <p:nvPr/>
          </p:nvCxnSpPr>
          <p:spPr>
            <a:xfrm>
              <a:off x="4419598" y="2819400"/>
              <a:ext cx="0" cy="1592892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flipH="1" flipV="1">
              <a:off x="4343400" y="2737763"/>
              <a:ext cx="76198" cy="81637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V="1">
              <a:off x="4343400" y="4412292"/>
              <a:ext cx="76198" cy="8350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 126"/>
            <p:cNvSpPr/>
            <p:nvPr/>
          </p:nvSpPr>
          <p:spPr>
            <a:xfrm>
              <a:off x="4432832" y="3429000"/>
              <a:ext cx="2888718" cy="3810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i="1" smtClean="0">
                  <a:solidFill>
                    <a:srgbClr val="FF0000"/>
                  </a:solidFill>
                  <a:latin typeface="Calibri"/>
                </a:rPr>
                <a:t>Far Segment</a:t>
              </a:r>
              <a:endParaRPr lang="en-US" sz="3200" b="1" i="1">
                <a:solidFill>
                  <a:srgbClr val="FF0000"/>
                </a:solidFill>
                <a:latin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mtClean="0"/>
              <a:t>   Near Segment Access</a:t>
            </a:r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3684503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02" name="Straight Arrow Connector 201"/>
          <p:cNvCxnSpPr>
            <a:stCxn id="200" idx="0"/>
          </p:cNvCxnSpPr>
          <p:nvPr/>
        </p:nvCxnSpPr>
        <p:spPr>
          <a:xfrm flipV="1">
            <a:off x="386738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Rectangle 203"/>
          <p:cNvSpPr/>
          <p:nvPr/>
        </p:nvSpPr>
        <p:spPr>
          <a:xfrm>
            <a:off x="3227303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05" name="Straight Arrow Connector 204"/>
          <p:cNvCxnSpPr>
            <a:stCxn id="204" idx="0"/>
          </p:cNvCxnSpPr>
          <p:nvPr/>
        </p:nvCxnSpPr>
        <p:spPr>
          <a:xfrm flipV="1">
            <a:off x="341018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Rectangle 206"/>
          <p:cNvSpPr/>
          <p:nvPr/>
        </p:nvSpPr>
        <p:spPr>
          <a:xfrm>
            <a:off x="2770103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08" name="Straight Arrow Connector 207"/>
          <p:cNvCxnSpPr>
            <a:stCxn id="207" idx="0"/>
          </p:cNvCxnSpPr>
          <p:nvPr/>
        </p:nvCxnSpPr>
        <p:spPr>
          <a:xfrm flipV="1">
            <a:off x="295298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/>
          <p:cNvSpPr/>
          <p:nvPr/>
        </p:nvSpPr>
        <p:spPr>
          <a:xfrm>
            <a:off x="2312903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11" name="Straight Arrow Connector 210"/>
          <p:cNvCxnSpPr>
            <a:stCxn id="210" idx="0"/>
          </p:cNvCxnSpPr>
          <p:nvPr/>
        </p:nvCxnSpPr>
        <p:spPr>
          <a:xfrm flipV="1">
            <a:off x="249578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Rectangle 212"/>
          <p:cNvSpPr/>
          <p:nvPr/>
        </p:nvSpPr>
        <p:spPr>
          <a:xfrm>
            <a:off x="1855703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14" name="Straight Arrow Connector 213"/>
          <p:cNvCxnSpPr>
            <a:stCxn id="213" idx="0"/>
          </p:cNvCxnSpPr>
          <p:nvPr/>
        </p:nvCxnSpPr>
        <p:spPr>
          <a:xfrm flipV="1">
            <a:off x="203858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Rectangle 215"/>
          <p:cNvSpPr/>
          <p:nvPr/>
        </p:nvSpPr>
        <p:spPr>
          <a:xfrm>
            <a:off x="1398503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17" name="Straight Arrow Connector 216"/>
          <p:cNvCxnSpPr>
            <a:stCxn id="216" idx="0"/>
          </p:cNvCxnSpPr>
          <p:nvPr/>
        </p:nvCxnSpPr>
        <p:spPr>
          <a:xfrm flipV="1">
            <a:off x="158138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>
            <a:endCxn id="244" idx="3"/>
          </p:cNvCxnSpPr>
          <p:nvPr/>
        </p:nvCxnSpPr>
        <p:spPr>
          <a:xfrm flipH="1">
            <a:off x="1273810" y="4994810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Rectangle 243"/>
          <p:cNvSpPr/>
          <p:nvPr/>
        </p:nvSpPr>
        <p:spPr>
          <a:xfrm>
            <a:off x="908050" y="481193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368926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323206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277486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231766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186046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0" name="Oval 249"/>
          <p:cNvSpPr/>
          <p:nvPr/>
        </p:nvSpPr>
        <p:spPr>
          <a:xfrm>
            <a:off x="140326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51" name="Straight Arrow Connector 250"/>
          <p:cNvCxnSpPr>
            <a:endCxn id="252" idx="3"/>
          </p:cNvCxnSpPr>
          <p:nvPr/>
        </p:nvCxnSpPr>
        <p:spPr>
          <a:xfrm flipH="1">
            <a:off x="1273810" y="5452010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Rectangle 251"/>
          <p:cNvSpPr/>
          <p:nvPr/>
        </p:nvSpPr>
        <p:spPr>
          <a:xfrm>
            <a:off x="908050" y="526913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368926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323206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277486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231766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186046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140326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61" name="Straight Arrow Connector 260"/>
          <p:cNvCxnSpPr/>
          <p:nvPr/>
        </p:nvCxnSpPr>
        <p:spPr>
          <a:xfrm>
            <a:off x="4400016" y="4876800"/>
            <a:ext cx="0" cy="683929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 flipH="1" flipV="1">
            <a:off x="4323818" y="4795163"/>
            <a:ext cx="76198" cy="81637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/>
          <p:nvPr/>
        </p:nvCxnSpPr>
        <p:spPr>
          <a:xfrm flipV="1">
            <a:off x="4323818" y="5560729"/>
            <a:ext cx="76198" cy="83508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 flipV="1">
            <a:off x="1573446" y="4421404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/>
          <p:nvPr/>
        </p:nvCxnSpPr>
        <p:spPr>
          <a:xfrm flipV="1">
            <a:off x="2037221" y="4419600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/>
          <p:nvPr/>
        </p:nvCxnSpPr>
        <p:spPr>
          <a:xfrm flipV="1">
            <a:off x="2496008" y="4419600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/>
          <p:nvPr/>
        </p:nvCxnSpPr>
        <p:spPr>
          <a:xfrm flipV="1">
            <a:off x="2953208" y="4419600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 flipV="1">
            <a:off x="3410408" y="4419600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>
          <a:xfrm flipV="1">
            <a:off x="3867608" y="4419600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Rectangle 310"/>
          <p:cNvSpPr/>
          <p:nvPr/>
        </p:nvSpPr>
        <p:spPr>
          <a:xfrm>
            <a:off x="4413250" y="5029198"/>
            <a:ext cx="3663950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Near Segment</a:t>
            </a:r>
            <a:endParaRPr lang="en-US" sz="3200" b="1" i="1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319" name="Rectangle 318"/>
          <p:cNvSpPr/>
          <p:nvPr/>
        </p:nvSpPr>
        <p:spPr>
          <a:xfrm>
            <a:off x="4419600" y="4343400"/>
            <a:ext cx="3733800" cy="45176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smtClean="0">
                <a:solidFill>
                  <a:prstClr val="black"/>
                </a:solidFill>
                <a:latin typeface="Calibri"/>
              </a:rPr>
              <a:t>Isolation Transistor</a:t>
            </a:r>
            <a:endParaRPr lang="en-US" sz="32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0" name="Content Placeholder 2"/>
          <p:cNvSpPr>
            <a:spLocks noGrp="1"/>
          </p:cNvSpPr>
          <p:nvPr>
            <p:ph idx="1"/>
          </p:nvPr>
        </p:nvSpPr>
        <p:spPr>
          <a:xfrm>
            <a:off x="365760" y="914400"/>
            <a:ext cx="86106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/>
              <a:t>Turn </a:t>
            </a:r>
            <a:r>
              <a:rPr lang="en-US" sz="3200" b="1" i="1" dirty="0" smtClean="0">
                <a:solidFill>
                  <a:srgbClr val="FF0000"/>
                </a:solidFill>
              </a:rPr>
              <a:t>off</a:t>
            </a:r>
            <a:r>
              <a:rPr lang="en-US" sz="3200" b="1" dirty="0" smtClean="0"/>
              <a:t> the isolation transistor</a:t>
            </a:r>
            <a:endParaRPr lang="en-US" sz="3200" dirty="0" smtClean="0"/>
          </a:p>
        </p:txBody>
      </p:sp>
      <p:sp>
        <p:nvSpPr>
          <p:cNvPr id="129" name="Rectangle 128"/>
          <p:cNvSpPr/>
          <p:nvPr/>
        </p:nvSpPr>
        <p:spPr>
          <a:xfrm>
            <a:off x="4419600" y="4308230"/>
            <a:ext cx="4419600" cy="45176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smtClean="0">
                <a:solidFill>
                  <a:prstClr val="black"/>
                </a:solidFill>
                <a:latin typeface="Calibri"/>
              </a:rPr>
              <a:t>Isolation Transistor (</a:t>
            </a:r>
            <a:r>
              <a:rPr lang="en-US" sz="4000" b="1" i="1" smtClean="0">
                <a:solidFill>
                  <a:srgbClr val="FF0000"/>
                </a:solidFill>
                <a:latin typeface="Calibri"/>
              </a:rPr>
              <a:t>off</a:t>
            </a:r>
            <a:r>
              <a:rPr lang="en-US" sz="3200" b="1" i="1" smtClean="0">
                <a:solidFill>
                  <a:prstClr val="black"/>
                </a:solidFill>
                <a:latin typeface="Calibri"/>
              </a:rPr>
              <a:t>)</a:t>
            </a:r>
            <a:endParaRPr lang="en-US" sz="32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4419600" y="5714998"/>
            <a:ext cx="4191000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smtClean="0">
                <a:solidFill>
                  <a:prstClr val="black"/>
                </a:solidFill>
                <a:latin typeface="Calibri"/>
              </a:rPr>
              <a:t>Sense Amplifier</a:t>
            </a:r>
            <a:endParaRPr lang="en-US" sz="32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Content Placeholder 2"/>
          <p:cNvSpPr txBox="1">
            <a:spLocks/>
          </p:cNvSpPr>
          <p:nvPr/>
        </p:nvSpPr>
        <p:spPr>
          <a:xfrm>
            <a:off x="679450" y="2817948"/>
            <a:ext cx="724535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Reduced </a:t>
            </a:r>
            <a:r>
              <a:rPr lang="en-US" sz="3200" b="1" dirty="0" err="1" smtClean="0">
                <a:solidFill>
                  <a:prstClr val="black"/>
                </a:solidFill>
                <a:latin typeface="Calibri"/>
              </a:rPr>
              <a:t>bitline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 capacitance</a:t>
            </a:r>
          </a:p>
        </p:txBody>
      </p:sp>
      <p:sp>
        <p:nvSpPr>
          <p:cNvPr id="135" name="Content Placeholder 2"/>
          <p:cNvSpPr txBox="1">
            <a:spLocks/>
          </p:cNvSpPr>
          <p:nvPr/>
        </p:nvSpPr>
        <p:spPr>
          <a:xfrm>
            <a:off x="679450" y="3366588"/>
            <a:ext cx="724535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US" sz="3200" b="1" dirty="0">
                <a:solidFill>
                  <a:prstClr val="black"/>
                </a:solidFill>
                <a:latin typeface="Calibri"/>
                <a:sym typeface="Wingdings" pitchFamily="2" charset="2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     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Low latency &amp; 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l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ow power</a:t>
            </a:r>
          </a:p>
        </p:txBody>
      </p:sp>
      <p:sp>
        <p:nvSpPr>
          <p:cNvPr id="134" name="Content Placeholder 2"/>
          <p:cNvSpPr txBox="1">
            <a:spLocks/>
          </p:cNvSpPr>
          <p:nvPr/>
        </p:nvSpPr>
        <p:spPr>
          <a:xfrm>
            <a:off x="685800" y="2270760"/>
            <a:ext cx="724535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Reduced </a:t>
            </a:r>
            <a:r>
              <a:rPr lang="en-US" sz="3200" b="1" dirty="0" err="1">
                <a:solidFill>
                  <a:prstClr val="black"/>
                </a:solidFill>
                <a:latin typeface="Calibri"/>
              </a:rPr>
              <a:t>b</a:t>
            </a:r>
            <a:r>
              <a:rPr lang="en-US" sz="3200" b="1" dirty="0" err="1" smtClean="0">
                <a:solidFill>
                  <a:prstClr val="black"/>
                </a:solidFill>
                <a:latin typeface="Calibri"/>
              </a:rPr>
              <a:t>itline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 length</a:t>
            </a:r>
          </a:p>
        </p:txBody>
      </p:sp>
    </p:spTree>
    <p:extLst>
      <p:ext uri="{BB962C8B-B14F-4D97-AF65-F5344CB8AC3E}">
        <p14:creationId xmlns:p14="http://schemas.microsoft.com/office/powerpoint/2010/main" val="3312335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3" grpId="0" animBg="1"/>
      <p:bldP spid="135" grpId="0" animBg="1"/>
      <p:bldP spid="1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07896" cy="1066800"/>
          </a:xfrm>
        </p:spPr>
        <p:txBody>
          <a:bodyPr/>
          <a:lstStyle/>
          <a:p>
            <a:r>
              <a:rPr lang="en-US" sz="3000" dirty="0" smtClean="0">
                <a:latin typeface="Garamond" charset="0"/>
              </a:rPr>
              <a:t>Review: Why </a:t>
            </a:r>
            <a:r>
              <a:rPr lang="en-US" sz="3000" dirty="0">
                <a:latin typeface="Garamond" charset="0"/>
              </a:rPr>
              <a:t>are DRAM Controllers Difficult to Design?</a:t>
            </a:r>
          </a:p>
        </p:txBody>
      </p:sp>
      <p:sp>
        <p:nvSpPr>
          <p:cNvPr id="14848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Need to obey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DRAM timing constraints </a:t>
            </a:r>
            <a:r>
              <a:rPr lang="en-US">
                <a:latin typeface="Tahoma" charset="0"/>
              </a:rPr>
              <a:t>for correctness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There are many (50+) timing constraints in DRAM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tWTR: Minimum number of cycles to wait before issuing a read command after a write command is issued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tRC: Minimum number of cycles between the issuing of two consecutive activate commands to the same bank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…</a:t>
            </a:r>
          </a:p>
          <a:p>
            <a:r>
              <a:rPr lang="en-US">
                <a:latin typeface="Tahoma" charset="0"/>
              </a:rPr>
              <a:t>Need to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keep track of many resources </a:t>
            </a:r>
            <a:r>
              <a:rPr lang="en-US">
                <a:latin typeface="Tahoma" charset="0"/>
              </a:rPr>
              <a:t>to prevent conflicts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Channels, banks, ranks, data bus, address bus, row buffers</a:t>
            </a:r>
          </a:p>
          <a:p>
            <a:r>
              <a:rPr lang="en-US">
                <a:latin typeface="Tahoma" charset="0"/>
              </a:rPr>
              <a:t>Need to handle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DRAM refresh</a:t>
            </a:r>
          </a:p>
          <a:p>
            <a:r>
              <a:rPr lang="en-US">
                <a:latin typeface="Tahoma" charset="0"/>
              </a:rPr>
              <a:t>Need to optimize for performance </a:t>
            </a:r>
            <a:r>
              <a:rPr lang="en-US" sz="1800">
                <a:latin typeface="Tahoma" charset="0"/>
              </a:rPr>
              <a:t>(in the presence of constraints)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Reordering is not simple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Predicting the future?</a:t>
            </a:r>
          </a:p>
          <a:p>
            <a:pPr lvl="2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</a:endParaRP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1036FD-DF00-1D41-9417-4E997F1D54F2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324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01168" y="4724400"/>
            <a:ext cx="6795032" cy="992404"/>
            <a:chOff x="901168" y="4876800"/>
            <a:chExt cx="6795032" cy="992404"/>
          </a:xfrm>
        </p:grpSpPr>
        <p:cxnSp>
          <p:nvCxnSpPr>
            <p:cNvPr id="137" name="Straight Arrow Connector 136"/>
            <p:cNvCxnSpPr>
              <a:endCxn id="138" idx="3"/>
            </p:cNvCxnSpPr>
            <p:nvPr/>
          </p:nvCxnSpPr>
          <p:spPr>
            <a:xfrm flipH="1">
              <a:off x="1266928" y="5147210"/>
              <a:ext cx="2944093" cy="0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ectangle 137"/>
            <p:cNvSpPr/>
            <p:nvPr/>
          </p:nvSpPr>
          <p:spPr>
            <a:xfrm>
              <a:off x="901168" y="4964330"/>
              <a:ext cx="365760" cy="3657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3682384" y="49682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3225184" y="49682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2767984" y="49682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2310784" y="49682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1853584" y="49682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1396384" y="49682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45" name="Straight Arrow Connector 144"/>
            <p:cNvCxnSpPr>
              <a:endCxn id="146" idx="3"/>
            </p:cNvCxnSpPr>
            <p:nvPr/>
          </p:nvCxnSpPr>
          <p:spPr>
            <a:xfrm flipH="1">
              <a:off x="1266928" y="5604410"/>
              <a:ext cx="2944093" cy="0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Rectangle 145"/>
            <p:cNvSpPr/>
            <p:nvPr/>
          </p:nvSpPr>
          <p:spPr>
            <a:xfrm>
              <a:off x="901168" y="5421530"/>
              <a:ext cx="365760" cy="3657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3682384" y="5425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3225184" y="5425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2767984" y="5425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2310784" y="5425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1853584" y="5425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1396384" y="5425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53" name="Straight Arrow Connector 152"/>
            <p:cNvCxnSpPr/>
            <p:nvPr/>
          </p:nvCxnSpPr>
          <p:spPr>
            <a:xfrm>
              <a:off x="4393134" y="5029200"/>
              <a:ext cx="0" cy="683929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 flipH="1" flipV="1">
              <a:off x="4316936" y="4947563"/>
              <a:ext cx="76198" cy="81637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V="1">
              <a:off x="4316936" y="5713129"/>
              <a:ext cx="76198" cy="83508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Rectangle 161"/>
            <p:cNvSpPr/>
            <p:nvPr/>
          </p:nvSpPr>
          <p:spPr>
            <a:xfrm>
              <a:off x="4406368" y="5181598"/>
              <a:ext cx="3289832" cy="3810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i="1" smtClean="0">
                  <a:solidFill>
                    <a:prstClr val="white">
                      <a:lumMod val="75000"/>
                    </a:prstClr>
                  </a:solidFill>
                  <a:latin typeface="Calibri"/>
                </a:rPr>
                <a:t>Near Segment</a:t>
              </a:r>
              <a:endParaRPr lang="en-US" sz="3200" b="1" i="1">
                <a:solidFill>
                  <a:prstClr val="white">
                    <a:lumMod val="75000"/>
                  </a:prstClr>
                </a:solidFill>
                <a:latin typeface="Calibri"/>
              </a:endParaRPr>
            </a:p>
          </p:txBody>
        </p:sp>
        <p:cxnSp>
          <p:nvCxnSpPr>
            <p:cNvPr id="177" name="Straight Arrow Connector 176"/>
            <p:cNvCxnSpPr/>
            <p:nvPr/>
          </p:nvCxnSpPr>
          <p:spPr>
            <a:xfrm flipV="1">
              <a:off x="3860501" y="4876800"/>
              <a:ext cx="0" cy="9924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 flipV="1">
              <a:off x="3403301" y="4876800"/>
              <a:ext cx="0" cy="9924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/>
            <p:nvPr/>
          </p:nvCxnSpPr>
          <p:spPr>
            <a:xfrm flipV="1">
              <a:off x="2946101" y="4876800"/>
              <a:ext cx="0" cy="9924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/>
            <p:nvPr/>
          </p:nvCxnSpPr>
          <p:spPr>
            <a:xfrm flipV="1">
              <a:off x="2488901" y="4876800"/>
              <a:ext cx="0" cy="9924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 flipV="1">
              <a:off x="2031701" y="4876800"/>
              <a:ext cx="0" cy="9924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/>
            <p:nvPr/>
          </p:nvCxnSpPr>
          <p:spPr>
            <a:xfrm flipV="1">
              <a:off x="1574501" y="4876800"/>
              <a:ext cx="0" cy="9924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902017" y="4724400"/>
            <a:ext cx="6565582" cy="992404"/>
            <a:chOff x="4572000" y="6234964"/>
            <a:chExt cx="6565582" cy="992404"/>
          </a:xfrm>
        </p:grpSpPr>
        <p:cxnSp>
          <p:nvCxnSpPr>
            <p:cNvPr id="188" name="Straight Arrow Connector 187"/>
            <p:cNvCxnSpPr/>
            <p:nvPr/>
          </p:nvCxnSpPr>
          <p:spPr>
            <a:xfrm flipV="1">
              <a:off x="7531333" y="6234964"/>
              <a:ext cx="0" cy="9924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flipV="1">
              <a:off x="7074133" y="6234964"/>
              <a:ext cx="0" cy="9924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 flipV="1">
              <a:off x="6616933" y="6234964"/>
              <a:ext cx="0" cy="9924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/>
            <p:nvPr/>
          </p:nvCxnSpPr>
          <p:spPr>
            <a:xfrm flipV="1">
              <a:off x="6159733" y="6234964"/>
              <a:ext cx="0" cy="9924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/>
            <p:nvPr/>
          </p:nvCxnSpPr>
          <p:spPr>
            <a:xfrm flipV="1">
              <a:off x="5702533" y="6234964"/>
              <a:ext cx="0" cy="9924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/>
            <p:nvPr/>
          </p:nvCxnSpPr>
          <p:spPr>
            <a:xfrm flipV="1">
              <a:off x="5245333" y="6234964"/>
              <a:ext cx="0" cy="9924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endCxn id="101" idx="3"/>
            </p:cNvCxnSpPr>
            <p:nvPr/>
          </p:nvCxnSpPr>
          <p:spPr>
            <a:xfrm flipH="1">
              <a:off x="4937760" y="6505374"/>
              <a:ext cx="2944093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4572000" y="6322494"/>
              <a:ext cx="365760" cy="3657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7353216" y="6326404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6896016" y="6326404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6438816" y="6326404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5981616" y="6326404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5524416" y="6326404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5067216" y="6326404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70" name="Straight Arrow Connector 169"/>
            <p:cNvCxnSpPr>
              <a:endCxn id="171" idx="3"/>
            </p:cNvCxnSpPr>
            <p:nvPr/>
          </p:nvCxnSpPr>
          <p:spPr>
            <a:xfrm flipH="1">
              <a:off x="4937760" y="6962574"/>
              <a:ext cx="2944093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Rectangle 170"/>
            <p:cNvSpPr/>
            <p:nvPr/>
          </p:nvSpPr>
          <p:spPr>
            <a:xfrm>
              <a:off x="4572000" y="6779694"/>
              <a:ext cx="365760" cy="3657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7353216" y="6783604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6896016" y="6783604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6438816" y="6783604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5981616" y="6783604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5524416" y="6783604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5067216" y="6783604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84" name="Straight Arrow Connector 183"/>
            <p:cNvCxnSpPr/>
            <p:nvPr/>
          </p:nvCxnSpPr>
          <p:spPr>
            <a:xfrm>
              <a:off x="8063966" y="6387364"/>
              <a:ext cx="0" cy="683929"/>
            </a:xfrm>
            <a:prstGeom prst="straightConnector1">
              <a:avLst/>
            </a:prstGeom>
            <a:ln w="25400">
              <a:solidFill>
                <a:schemeClr val="accent3">
                  <a:lumMod val="50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 flipH="1" flipV="1">
              <a:off x="7987768" y="6305727"/>
              <a:ext cx="76198" cy="81637"/>
            </a:xfrm>
            <a:prstGeom prst="straightConnector1">
              <a:avLst/>
            </a:prstGeom>
            <a:ln w="25400">
              <a:solidFill>
                <a:schemeClr val="accent3">
                  <a:lumMod val="50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 flipV="1">
              <a:off x="7987768" y="7071293"/>
              <a:ext cx="76198" cy="83508"/>
            </a:xfrm>
            <a:prstGeom prst="straightConnector1">
              <a:avLst/>
            </a:prstGeom>
            <a:ln w="25400">
              <a:solidFill>
                <a:schemeClr val="accent3">
                  <a:lumMod val="50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Rectangle 186"/>
            <p:cNvSpPr/>
            <p:nvPr/>
          </p:nvSpPr>
          <p:spPr>
            <a:xfrm>
              <a:off x="8077199" y="6539762"/>
              <a:ext cx="3060383" cy="3810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i="1" smtClean="0">
                  <a:solidFill>
                    <a:srgbClr val="9BBB59">
                      <a:lumMod val="50000"/>
                    </a:srgbClr>
                  </a:solidFill>
                  <a:latin typeface="Calibri"/>
                </a:rPr>
                <a:t>Near Segment</a:t>
              </a:r>
              <a:endParaRPr lang="en-US" sz="3200" b="1" i="1">
                <a:solidFill>
                  <a:srgbClr val="9BBB59">
                    <a:lumMod val="50000"/>
                  </a:srgbClr>
                </a:solidFill>
                <a:latin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mtClean="0"/>
              <a:t>   Far Segment Access</a:t>
            </a:r>
            <a:endParaRPr lang="en-US"/>
          </a:p>
        </p:txBody>
      </p:sp>
      <p:sp>
        <p:nvSpPr>
          <p:cNvPr id="320" name="Content Placeholder 2"/>
          <p:cNvSpPr>
            <a:spLocks noGrp="1"/>
          </p:cNvSpPr>
          <p:nvPr>
            <p:ph idx="1"/>
          </p:nvPr>
        </p:nvSpPr>
        <p:spPr>
          <a:xfrm>
            <a:off x="365760" y="914400"/>
            <a:ext cx="8610600" cy="1828800"/>
          </a:xfrm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/>
              <a:t>Turn </a:t>
            </a:r>
            <a:r>
              <a:rPr lang="en-US" sz="3200" b="1" i="1" dirty="0" smtClean="0">
                <a:solidFill>
                  <a:srgbClr val="0000FF"/>
                </a:solidFill>
              </a:rPr>
              <a:t>on</a:t>
            </a:r>
            <a:r>
              <a:rPr lang="en-US" sz="3200" b="1" dirty="0" smtClean="0"/>
              <a:t> the isolation transistor</a:t>
            </a:r>
            <a:endParaRPr lang="en-US" sz="3200" dirty="0" smtClean="0"/>
          </a:p>
        </p:txBody>
      </p:sp>
      <p:sp>
        <p:nvSpPr>
          <p:cNvPr id="93" name="Rectangle 92"/>
          <p:cNvSpPr/>
          <p:nvPr/>
        </p:nvSpPr>
        <p:spPr>
          <a:xfrm>
            <a:off x="3677621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220421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763221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306021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848821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391621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71327" y="4419600"/>
            <a:ext cx="2289399" cy="304800"/>
            <a:chOff x="1571327" y="4572000"/>
            <a:chExt cx="2289399" cy="304800"/>
          </a:xfrm>
        </p:grpSpPr>
        <p:cxnSp>
          <p:nvCxnSpPr>
            <p:cNvPr id="156" name="Straight Arrow Connector 155"/>
            <p:cNvCxnSpPr/>
            <p:nvPr/>
          </p:nvCxnSpPr>
          <p:spPr>
            <a:xfrm flipV="1">
              <a:off x="1571327" y="4572000"/>
              <a:ext cx="0" cy="304800"/>
            </a:xfrm>
            <a:prstGeom prst="straightConnector1">
              <a:avLst/>
            </a:prstGeom>
            <a:ln w="25400" cap="rnd">
              <a:solidFill>
                <a:srgbClr val="0000FF"/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 flipH="1" flipV="1">
              <a:off x="2029654" y="4573804"/>
              <a:ext cx="685" cy="301192"/>
            </a:xfrm>
            <a:prstGeom prst="straightConnector1">
              <a:avLst/>
            </a:prstGeom>
            <a:ln w="25400" cap="rnd">
              <a:solidFill>
                <a:srgbClr val="0000FF"/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 flipH="1" flipV="1">
              <a:off x="2486854" y="4573804"/>
              <a:ext cx="2272" cy="301192"/>
            </a:xfrm>
            <a:prstGeom prst="straightConnector1">
              <a:avLst/>
            </a:prstGeom>
            <a:ln w="25400" cap="rnd">
              <a:solidFill>
                <a:srgbClr val="0000FF"/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 flipH="1" flipV="1">
              <a:off x="2944054" y="4573804"/>
              <a:ext cx="2272" cy="301192"/>
            </a:xfrm>
            <a:prstGeom prst="straightConnector1">
              <a:avLst/>
            </a:prstGeom>
            <a:ln w="25400" cap="rnd">
              <a:solidFill>
                <a:srgbClr val="0000FF"/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 flipH="1" flipV="1">
              <a:off x="3401254" y="4573804"/>
              <a:ext cx="2272" cy="301192"/>
            </a:xfrm>
            <a:prstGeom prst="straightConnector1">
              <a:avLst/>
            </a:prstGeom>
            <a:ln w="25400" cap="rnd">
              <a:solidFill>
                <a:srgbClr val="0000FF"/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/>
            <p:nvPr/>
          </p:nvCxnSpPr>
          <p:spPr>
            <a:xfrm flipH="1" flipV="1">
              <a:off x="3860501" y="4572000"/>
              <a:ext cx="225" cy="302996"/>
            </a:xfrm>
            <a:prstGeom prst="straightConnector1">
              <a:avLst/>
            </a:prstGeom>
            <a:ln w="25400" cap="rnd">
              <a:solidFill>
                <a:srgbClr val="0000FF"/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901168" y="2438400"/>
            <a:ext cx="6337832" cy="1983004"/>
            <a:chOff x="901168" y="2590800"/>
            <a:chExt cx="6337832" cy="1983004"/>
          </a:xfrm>
        </p:grpSpPr>
        <p:cxnSp>
          <p:nvCxnSpPr>
            <p:cNvPr id="86" name="Straight Arrow Connector 85"/>
            <p:cNvCxnSpPr/>
            <p:nvPr/>
          </p:nvCxnSpPr>
          <p:spPr>
            <a:xfrm flipV="1">
              <a:off x="3858454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V="1">
              <a:off x="3401254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V="1">
              <a:off x="2944054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2486854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2029654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1572454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endCxn id="94" idx="3"/>
            </p:cNvCxnSpPr>
            <p:nvPr/>
          </p:nvCxnSpPr>
          <p:spPr>
            <a:xfrm flipH="1">
              <a:off x="1266928" y="2927884"/>
              <a:ext cx="2944093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 93"/>
            <p:cNvSpPr/>
            <p:nvPr/>
          </p:nvSpPr>
          <p:spPr>
            <a:xfrm>
              <a:off x="901168" y="2745004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3682384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3225184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2767984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2310784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1853584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1396384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12" name="Straight Arrow Connector 111"/>
            <p:cNvCxnSpPr>
              <a:endCxn id="113" idx="3"/>
            </p:cNvCxnSpPr>
            <p:nvPr/>
          </p:nvCxnSpPr>
          <p:spPr>
            <a:xfrm flipH="1">
              <a:off x="1266928" y="3394610"/>
              <a:ext cx="2944093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/>
            <p:nvPr/>
          </p:nvSpPr>
          <p:spPr>
            <a:xfrm>
              <a:off x="901168" y="3211730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3682384" y="32156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3225184" y="32156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2767984" y="32156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2310784" y="32156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853584" y="32156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1396384" y="32156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20" name="Straight Arrow Connector 119"/>
            <p:cNvCxnSpPr>
              <a:endCxn id="121" idx="3"/>
            </p:cNvCxnSpPr>
            <p:nvPr/>
          </p:nvCxnSpPr>
          <p:spPr>
            <a:xfrm flipH="1">
              <a:off x="1266928" y="3851810"/>
              <a:ext cx="2944093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120"/>
            <p:cNvSpPr/>
            <p:nvPr/>
          </p:nvSpPr>
          <p:spPr>
            <a:xfrm>
              <a:off x="901168" y="3668930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3682384" y="36728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3225184" y="36728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2767984" y="36728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2310784" y="36728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1853584" y="36728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1396384" y="36728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28" name="Straight Arrow Connector 127"/>
            <p:cNvCxnSpPr>
              <a:endCxn id="129" idx="3"/>
            </p:cNvCxnSpPr>
            <p:nvPr/>
          </p:nvCxnSpPr>
          <p:spPr>
            <a:xfrm flipH="1">
              <a:off x="1266928" y="4309010"/>
              <a:ext cx="2944093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128"/>
            <p:cNvSpPr/>
            <p:nvPr/>
          </p:nvSpPr>
          <p:spPr>
            <a:xfrm>
              <a:off x="901168" y="4126130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3682384" y="41300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3225184" y="41300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2767984" y="41300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2310784" y="41300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1853584" y="41300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1396384" y="41300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>
              <a:off x="4406366" y="2819400"/>
              <a:ext cx="0" cy="1592892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 flipH="1" flipV="1">
              <a:off x="4330168" y="2737763"/>
              <a:ext cx="76198" cy="81637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/>
            <p:nvPr/>
          </p:nvCxnSpPr>
          <p:spPr>
            <a:xfrm flipV="1">
              <a:off x="4330168" y="4412292"/>
              <a:ext cx="76198" cy="8350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Rectangle 165"/>
            <p:cNvSpPr/>
            <p:nvPr/>
          </p:nvSpPr>
          <p:spPr>
            <a:xfrm>
              <a:off x="4419600" y="3429000"/>
              <a:ext cx="2819400" cy="3810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i="1" smtClean="0">
                  <a:solidFill>
                    <a:srgbClr val="FF0000"/>
                  </a:solidFill>
                  <a:latin typeface="Calibri"/>
                </a:rPr>
                <a:t>Far Segment</a:t>
              </a:r>
              <a:endParaRPr lang="en-US" sz="3200" b="1" i="1">
                <a:solidFill>
                  <a:srgbClr val="FF0000"/>
                </a:solidFill>
                <a:latin typeface="Calibri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4419600" y="4343399"/>
            <a:ext cx="3733800" cy="45176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smtClean="0">
                <a:solidFill>
                  <a:prstClr val="black"/>
                </a:solidFill>
                <a:latin typeface="Calibri"/>
              </a:rPr>
              <a:t>Isolation Transistor</a:t>
            </a:r>
            <a:endParaRPr lang="en-US" sz="3200" b="1" i="1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94" name="Group 193"/>
          <p:cNvGrpSpPr/>
          <p:nvPr/>
        </p:nvGrpSpPr>
        <p:grpSpPr>
          <a:xfrm>
            <a:off x="1570270" y="4419600"/>
            <a:ext cx="2439752" cy="304800"/>
            <a:chOff x="1725846" y="4724400"/>
            <a:chExt cx="2439752" cy="304800"/>
          </a:xfrm>
        </p:grpSpPr>
        <p:cxnSp>
          <p:nvCxnSpPr>
            <p:cNvPr id="195" name="Straight Arrow Connector 194"/>
            <p:cNvCxnSpPr/>
            <p:nvPr/>
          </p:nvCxnSpPr>
          <p:spPr>
            <a:xfrm flipV="1">
              <a:off x="1725846" y="4726204"/>
              <a:ext cx="145590" cy="30299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/>
            <p:nvPr/>
          </p:nvCxnSpPr>
          <p:spPr>
            <a:xfrm flipV="1">
              <a:off x="2189621" y="4724400"/>
              <a:ext cx="145590" cy="30299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/>
            <p:nvPr/>
          </p:nvCxnSpPr>
          <p:spPr>
            <a:xfrm flipV="1">
              <a:off x="2648408" y="4724400"/>
              <a:ext cx="145590" cy="30299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/>
            <p:nvPr/>
          </p:nvCxnSpPr>
          <p:spPr>
            <a:xfrm flipV="1">
              <a:off x="3105608" y="4724400"/>
              <a:ext cx="145590" cy="30299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>
            <a:xfrm flipV="1">
              <a:off x="3562808" y="4724400"/>
              <a:ext cx="145590" cy="30299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>
            <a:xfrm flipV="1">
              <a:off x="4020008" y="4724400"/>
              <a:ext cx="145590" cy="30299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1" name="Rectangle 200"/>
          <p:cNvSpPr/>
          <p:nvPr/>
        </p:nvSpPr>
        <p:spPr>
          <a:xfrm>
            <a:off x="4419600" y="4306635"/>
            <a:ext cx="4556760" cy="45176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smtClean="0">
                <a:solidFill>
                  <a:prstClr val="black"/>
                </a:solidFill>
                <a:latin typeface="Calibri"/>
              </a:rPr>
              <a:t>Isolation Transistor (</a:t>
            </a:r>
            <a:r>
              <a:rPr lang="en-US" sz="4000" b="1" i="1" smtClean="0">
                <a:solidFill>
                  <a:srgbClr val="0000FF"/>
                </a:solidFill>
                <a:latin typeface="Calibri"/>
              </a:rPr>
              <a:t>on</a:t>
            </a:r>
            <a:r>
              <a:rPr lang="en-US" sz="3200" b="1" i="1" smtClean="0">
                <a:solidFill>
                  <a:prstClr val="black"/>
                </a:solidFill>
                <a:latin typeface="Calibri"/>
              </a:rPr>
              <a:t>)</a:t>
            </a:r>
            <a:endParaRPr lang="en-US" sz="3200" b="1" i="1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08125" y="4422775"/>
            <a:ext cx="2438400" cy="304800"/>
            <a:chOff x="1498600" y="4584700"/>
            <a:chExt cx="2438400" cy="304800"/>
          </a:xfrm>
        </p:grpSpPr>
        <p:grpSp>
          <p:nvGrpSpPr>
            <p:cNvPr id="202" name="Group 201"/>
            <p:cNvGrpSpPr/>
            <p:nvPr/>
          </p:nvGrpSpPr>
          <p:grpSpPr>
            <a:xfrm>
              <a:off x="1498600" y="4599941"/>
              <a:ext cx="152400" cy="289559"/>
              <a:chOff x="7460457" y="4892041"/>
              <a:chExt cx="152400" cy="289559"/>
            </a:xfrm>
          </p:grpSpPr>
          <p:cxnSp>
            <p:nvCxnSpPr>
              <p:cNvPr id="203" name="Straight Arrow Connector 202"/>
              <p:cNvCxnSpPr/>
              <p:nvPr/>
            </p:nvCxnSpPr>
            <p:spPr>
              <a:xfrm flipH="1" flipV="1">
                <a:off x="7529287" y="4892041"/>
                <a:ext cx="83570" cy="46369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Arrow Connector 203"/>
              <p:cNvCxnSpPr/>
              <p:nvPr/>
            </p:nvCxnSpPr>
            <p:spPr>
              <a:xfrm>
                <a:off x="7460457" y="4938410"/>
                <a:ext cx="152400" cy="0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Arrow Connector 204"/>
              <p:cNvCxnSpPr/>
              <p:nvPr/>
            </p:nvCxnSpPr>
            <p:spPr>
              <a:xfrm flipH="1" flipV="1">
                <a:off x="7460457" y="4938410"/>
                <a:ext cx="152400" cy="62764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Arrow Connector 205"/>
              <p:cNvCxnSpPr/>
              <p:nvPr/>
            </p:nvCxnSpPr>
            <p:spPr>
              <a:xfrm>
                <a:off x="7460457" y="5001174"/>
                <a:ext cx="152400" cy="0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Arrow Connector 206"/>
              <p:cNvCxnSpPr/>
              <p:nvPr/>
            </p:nvCxnSpPr>
            <p:spPr>
              <a:xfrm flipH="1" flipV="1">
                <a:off x="7460457" y="5003282"/>
                <a:ext cx="152400" cy="62764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Arrow Connector 207"/>
              <p:cNvCxnSpPr/>
              <p:nvPr/>
            </p:nvCxnSpPr>
            <p:spPr>
              <a:xfrm>
                <a:off x="7460457" y="5068427"/>
                <a:ext cx="152400" cy="0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Arrow Connector 208"/>
              <p:cNvCxnSpPr/>
              <p:nvPr/>
            </p:nvCxnSpPr>
            <p:spPr>
              <a:xfrm flipH="1" flipV="1">
                <a:off x="7460457" y="5067577"/>
                <a:ext cx="152400" cy="62764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Arrow Connector 209"/>
              <p:cNvCxnSpPr/>
              <p:nvPr/>
            </p:nvCxnSpPr>
            <p:spPr>
              <a:xfrm>
                <a:off x="7460457" y="5130341"/>
                <a:ext cx="152400" cy="2381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/>
              <p:cNvCxnSpPr/>
              <p:nvPr/>
            </p:nvCxnSpPr>
            <p:spPr>
              <a:xfrm flipH="1" flipV="1">
                <a:off x="7460457" y="5135103"/>
                <a:ext cx="70876" cy="46497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2" name="Group 211"/>
            <p:cNvGrpSpPr/>
            <p:nvPr/>
          </p:nvGrpSpPr>
          <p:grpSpPr>
            <a:xfrm>
              <a:off x="1955800" y="4584700"/>
              <a:ext cx="152400" cy="289559"/>
              <a:chOff x="7460457" y="4892041"/>
              <a:chExt cx="152400" cy="289559"/>
            </a:xfrm>
          </p:grpSpPr>
          <p:cxnSp>
            <p:nvCxnSpPr>
              <p:cNvPr id="213" name="Straight Arrow Connector 212"/>
              <p:cNvCxnSpPr/>
              <p:nvPr/>
            </p:nvCxnSpPr>
            <p:spPr>
              <a:xfrm flipH="1" flipV="1">
                <a:off x="7529287" y="4892041"/>
                <a:ext cx="83570" cy="46369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Arrow Connector 213"/>
              <p:cNvCxnSpPr/>
              <p:nvPr/>
            </p:nvCxnSpPr>
            <p:spPr>
              <a:xfrm>
                <a:off x="7460457" y="4938410"/>
                <a:ext cx="152400" cy="0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/>
              <p:cNvCxnSpPr/>
              <p:nvPr/>
            </p:nvCxnSpPr>
            <p:spPr>
              <a:xfrm flipH="1" flipV="1">
                <a:off x="7460457" y="4938410"/>
                <a:ext cx="152400" cy="62764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Arrow Connector 215"/>
              <p:cNvCxnSpPr/>
              <p:nvPr/>
            </p:nvCxnSpPr>
            <p:spPr>
              <a:xfrm>
                <a:off x="7460457" y="5001174"/>
                <a:ext cx="152400" cy="0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Arrow Connector 216"/>
              <p:cNvCxnSpPr/>
              <p:nvPr/>
            </p:nvCxnSpPr>
            <p:spPr>
              <a:xfrm flipH="1" flipV="1">
                <a:off x="7460457" y="5003282"/>
                <a:ext cx="152400" cy="62764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Arrow Connector 217"/>
              <p:cNvCxnSpPr/>
              <p:nvPr/>
            </p:nvCxnSpPr>
            <p:spPr>
              <a:xfrm>
                <a:off x="7460457" y="5068427"/>
                <a:ext cx="152400" cy="0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Arrow Connector 218"/>
              <p:cNvCxnSpPr/>
              <p:nvPr/>
            </p:nvCxnSpPr>
            <p:spPr>
              <a:xfrm flipH="1" flipV="1">
                <a:off x="7460457" y="5067577"/>
                <a:ext cx="152400" cy="62764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Arrow Connector 219"/>
              <p:cNvCxnSpPr/>
              <p:nvPr/>
            </p:nvCxnSpPr>
            <p:spPr>
              <a:xfrm>
                <a:off x="7460457" y="5130341"/>
                <a:ext cx="152400" cy="2381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Arrow Connector 220"/>
              <p:cNvCxnSpPr/>
              <p:nvPr/>
            </p:nvCxnSpPr>
            <p:spPr>
              <a:xfrm flipH="1" flipV="1">
                <a:off x="7460457" y="5135103"/>
                <a:ext cx="70876" cy="46497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2" name="Group 221"/>
            <p:cNvGrpSpPr/>
            <p:nvPr/>
          </p:nvGrpSpPr>
          <p:grpSpPr>
            <a:xfrm>
              <a:off x="2413000" y="4599941"/>
              <a:ext cx="152400" cy="289559"/>
              <a:chOff x="7460457" y="4892041"/>
              <a:chExt cx="152400" cy="289559"/>
            </a:xfrm>
          </p:grpSpPr>
          <p:cxnSp>
            <p:nvCxnSpPr>
              <p:cNvPr id="223" name="Straight Arrow Connector 222"/>
              <p:cNvCxnSpPr/>
              <p:nvPr/>
            </p:nvCxnSpPr>
            <p:spPr>
              <a:xfrm flipH="1" flipV="1">
                <a:off x="7529287" y="4892041"/>
                <a:ext cx="83570" cy="46369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Arrow Connector 223"/>
              <p:cNvCxnSpPr/>
              <p:nvPr/>
            </p:nvCxnSpPr>
            <p:spPr>
              <a:xfrm>
                <a:off x="7460457" y="4938410"/>
                <a:ext cx="152400" cy="0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Arrow Connector 224"/>
              <p:cNvCxnSpPr/>
              <p:nvPr/>
            </p:nvCxnSpPr>
            <p:spPr>
              <a:xfrm flipH="1" flipV="1">
                <a:off x="7460457" y="4938410"/>
                <a:ext cx="152400" cy="62764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Arrow Connector 225"/>
              <p:cNvCxnSpPr/>
              <p:nvPr/>
            </p:nvCxnSpPr>
            <p:spPr>
              <a:xfrm>
                <a:off x="7460457" y="5001174"/>
                <a:ext cx="152400" cy="0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Arrow Connector 226"/>
              <p:cNvCxnSpPr/>
              <p:nvPr/>
            </p:nvCxnSpPr>
            <p:spPr>
              <a:xfrm flipH="1" flipV="1">
                <a:off x="7460457" y="5003282"/>
                <a:ext cx="152400" cy="62764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Arrow Connector 227"/>
              <p:cNvCxnSpPr/>
              <p:nvPr/>
            </p:nvCxnSpPr>
            <p:spPr>
              <a:xfrm>
                <a:off x="7460457" y="5068427"/>
                <a:ext cx="152400" cy="0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/>
              <p:cNvCxnSpPr/>
              <p:nvPr/>
            </p:nvCxnSpPr>
            <p:spPr>
              <a:xfrm flipH="1" flipV="1">
                <a:off x="7460457" y="5067577"/>
                <a:ext cx="152400" cy="62764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/>
              <p:cNvCxnSpPr/>
              <p:nvPr/>
            </p:nvCxnSpPr>
            <p:spPr>
              <a:xfrm>
                <a:off x="7460457" y="5130341"/>
                <a:ext cx="152400" cy="2381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Arrow Connector 230"/>
              <p:cNvCxnSpPr/>
              <p:nvPr/>
            </p:nvCxnSpPr>
            <p:spPr>
              <a:xfrm flipH="1" flipV="1">
                <a:off x="7460457" y="5135103"/>
                <a:ext cx="70876" cy="46497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2" name="Group 231"/>
            <p:cNvGrpSpPr/>
            <p:nvPr/>
          </p:nvGrpSpPr>
          <p:grpSpPr>
            <a:xfrm>
              <a:off x="2870200" y="4584700"/>
              <a:ext cx="152400" cy="289559"/>
              <a:chOff x="7460457" y="4892041"/>
              <a:chExt cx="152400" cy="289559"/>
            </a:xfrm>
          </p:grpSpPr>
          <p:cxnSp>
            <p:nvCxnSpPr>
              <p:cNvPr id="233" name="Straight Arrow Connector 232"/>
              <p:cNvCxnSpPr/>
              <p:nvPr/>
            </p:nvCxnSpPr>
            <p:spPr>
              <a:xfrm flipH="1" flipV="1">
                <a:off x="7529287" y="4892041"/>
                <a:ext cx="83570" cy="46369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Arrow Connector 233"/>
              <p:cNvCxnSpPr/>
              <p:nvPr/>
            </p:nvCxnSpPr>
            <p:spPr>
              <a:xfrm>
                <a:off x="7460457" y="4938410"/>
                <a:ext cx="152400" cy="0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Arrow Connector 234"/>
              <p:cNvCxnSpPr/>
              <p:nvPr/>
            </p:nvCxnSpPr>
            <p:spPr>
              <a:xfrm flipH="1" flipV="1">
                <a:off x="7460457" y="4938410"/>
                <a:ext cx="152400" cy="62764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Arrow Connector 235"/>
              <p:cNvCxnSpPr/>
              <p:nvPr/>
            </p:nvCxnSpPr>
            <p:spPr>
              <a:xfrm>
                <a:off x="7460457" y="5001174"/>
                <a:ext cx="152400" cy="0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Arrow Connector 236"/>
              <p:cNvCxnSpPr/>
              <p:nvPr/>
            </p:nvCxnSpPr>
            <p:spPr>
              <a:xfrm flipH="1" flipV="1">
                <a:off x="7460457" y="5003282"/>
                <a:ext cx="152400" cy="62764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Arrow Connector 237"/>
              <p:cNvCxnSpPr/>
              <p:nvPr/>
            </p:nvCxnSpPr>
            <p:spPr>
              <a:xfrm>
                <a:off x="7460457" y="5068427"/>
                <a:ext cx="152400" cy="0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Arrow Connector 238"/>
              <p:cNvCxnSpPr/>
              <p:nvPr/>
            </p:nvCxnSpPr>
            <p:spPr>
              <a:xfrm flipH="1" flipV="1">
                <a:off x="7460457" y="5067577"/>
                <a:ext cx="152400" cy="62764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Arrow Connector 239"/>
              <p:cNvCxnSpPr/>
              <p:nvPr/>
            </p:nvCxnSpPr>
            <p:spPr>
              <a:xfrm>
                <a:off x="7460457" y="5130341"/>
                <a:ext cx="152400" cy="2381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Arrow Connector 240"/>
              <p:cNvCxnSpPr/>
              <p:nvPr/>
            </p:nvCxnSpPr>
            <p:spPr>
              <a:xfrm flipH="1" flipV="1">
                <a:off x="7460457" y="5135103"/>
                <a:ext cx="70876" cy="46497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2" name="Group 241"/>
            <p:cNvGrpSpPr/>
            <p:nvPr/>
          </p:nvGrpSpPr>
          <p:grpSpPr>
            <a:xfrm>
              <a:off x="3327400" y="4599941"/>
              <a:ext cx="152400" cy="289559"/>
              <a:chOff x="7460457" y="4892041"/>
              <a:chExt cx="152400" cy="289559"/>
            </a:xfrm>
          </p:grpSpPr>
          <p:cxnSp>
            <p:nvCxnSpPr>
              <p:cNvPr id="243" name="Straight Arrow Connector 242"/>
              <p:cNvCxnSpPr/>
              <p:nvPr/>
            </p:nvCxnSpPr>
            <p:spPr>
              <a:xfrm flipH="1" flipV="1">
                <a:off x="7529287" y="4892041"/>
                <a:ext cx="83570" cy="46369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Arrow Connector 243"/>
              <p:cNvCxnSpPr/>
              <p:nvPr/>
            </p:nvCxnSpPr>
            <p:spPr>
              <a:xfrm>
                <a:off x="7460457" y="4938410"/>
                <a:ext cx="152400" cy="0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Arrow Connector 244"/>
              <p:cNvCxnSpPr/>
              <p:nvPr/>
            </p:nvCxnSpPr>
            <p:spPr>
              <a:xfrm flipH="1" flipV="1">
                <a:off x="7460457" y="4938410"/>
                <a:ext cx="152400" cy="62764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Arrow Connector 245"/>
              <p:cNvCxnSpPr/>
              <p:nvPr/>
            </p:nvCxnSpPr>
            <p:spPr>
              <a:xfrm>
                <a:off x="7460457" y="5001174"/>
                <a:ext cx="152400" cy="0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Arrow Connector 246"/>
              <p:cNvCxnSpPr/>
              <p:nvPr/>
            </p:nvCxnSpPr>
            <p:spPr>
              <a:xfrm flipH="1" flipV="1">
                <a:off x="7460457" y="5003282"/>
                <a:ext cx="152400" cy="62764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Arrow Connector 247"/>
              <p:cNvCxnSpPr/>
              <p:nvPr/>
            </p:nvCxnSpPr>
            <p:spPr>
              <a:xfrm>
                <a:off x="7460457" y="5068427"/>
                <a:ext cx="152400" cy="0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Arrow Connector 248"/>
              <p:cNvCxnSpPr/>
              <p:nvPr/>
            </p:nvCxnSpPr>
            <p:spPr>
              <a:xfrm flipH="1" flipV="1">
                <a:off x="7460457" y="5067577"/>
                <a:ext cx="152400" cy="62764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Arrow Connector 249"/>
              <p:cNvCxnSpPr/>
              <p:nvPr/>
            </p:nvCxnSpPr>
            <p:spPr>
              <a:xfrm>
                <a:off x="7460457" y="5130341"/>
                <a:ext cx="152400" cy="2381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Arrow Connector 250"/>
              <p:cNvCxnSpPr/>
              <p:nvPr/>
            </p:nvCxnSpPr>
            <p:spPr>
              <a:xfrm flipH="1" flipV="1">
                <a:off x="7460457" y="5135103"/>
                <a:ext cx="70876" cy="46497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2" name="Group 251"/>
            <p:cNvGrpSpPr/>
            <p:nvPr/>
          </p:nvGrpSpPr>
          <p:grpSpPr>
            <a:xfrm>
              <a:off x="3784600" y="4584700"/>
              <a:ext cx="152400" cy="289559"/>
              <a:chOff x="7460457" y="4892041"/>
              <a:chExt cx="152400" cy="289559"/>
            </a:xfrm>
          </p:grpSpPr>
          <p:cxnSp>
            <p:nvCxnSpPr>
              <p:cNvPr id="253" name="Straight Arrow Connector 252"/>
              <p:cNvCxnSpPr/>
              <p:nvPr/>
            </p:nvCxnSpPr>
            <p:spPr>
              <a:xfrm flipH="1" flipV="1">
                <a:off x="7529287" y="4892041"/>
                <a:ext cx="83570" cy="46369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Arrow Connector 253"/>
              <p:cNvCxnSpPr/>
              <p:nvPr/>
            </p:nvCxnSpPr>
            <p:spPr>
              <a:xfrm>
                <a:off x="7460457" y="4938410"/>
                <a:ext cx="152400" cy="0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Arrow Connector 254"/>
              <p:cNvCxnSpPr/>
              <p:nvPr/>
            </p:nvCxnSpPr>
            <p:spPr>
              <a:xfrm flipH="1" flipV="1">
                <a:off x="7460457" y="4938410"/>
                <a:ext cx="152400" cy="62764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Arrow Connector 255"/>
              <p:cNvCxnSpPr/>
              <p:nvPr/>
            </p:nvCxnSpPr>
            <p:spPr>
              <a:xfrm>
                <a:off x="7460457" y="5001174"/>
                <a:ext cx="152400" cy="0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Arrow Connector 256"/>
              <p:cNvCxnSpPr/>
              <p:nvPr/>
            </p:nvCxnSpPr>
            <p:spPr>
              <a:xfrm flipH="1" flipV="1">
                <a:off x="7460457" y="5003282"/>
                <a:ext cx="152400" cy="62764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Arrow Connector 257"/>
              <p:cNvCxnSpPr/>
              <p:nvPr/>
            </p:nvCxnSpPr>
            <p:spPr>
              <a:xfrm>
                <a:off x="7460457" y="5068427"/>
                <a:ext cx="152400" cy="0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Arrow Connector 258"/>
              <p:cNvCxnSpPr/>
              <p:nvPr/>
            </p:nvCxnSpPr>
            <p:spPr>
              <a:xfrm flipH="1" flipV="1">
                <a:off x="7460457" y="5067577"/>
                <a:ext cx="152400" cy="62764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Arrow Connector 259"/>
              <p:cNvCxnSpPr/>
              <p:nvPr/>
            </p:nvCxnSpPr>
            <p:spPr>
              <a:xfrm>
                <a:off x="7460457" y="5130341"/>
                <a:ext cx="152400" cy="2381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Arrow Connector 260"/>
              <p:cNvCxnSpPr/>
              <p:nvPr/>
            </p:nvCxnSpPr>
            <p:spPr>
              <a:xfrm flipH="1" flipV="1">
                <a:off x="7460457" y="5135103"/>
                <a:ext cx="70876" cy="46497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2" name="Rectangle 261"/>
          <p:cNvSpPr/>
          <p:nvPr/>
        </p:nvSpPr>
        <p:spPr>
          <a:xfrm>
            <a:off x="4419600" y="5714998"/>
            <a:ext cx="3962400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 smtClean="0">
                <a:solidFill>
                  <a:prstClr val="black"/>
                </a:solidFill>
                <a:latin typeface="Calibri"/>
              </a:rPr>
              <a:t>Sense Amplifier</a:t>
            </a:r>
            <a:endParaRPr lang="en-US" sz="32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3" name="Content Placeholder 2"/>
          <p:cNvSpPr txBox="1">
            <a:spLocks/>
          </p:cNvSpPr>
          <p:nvPr/>
        </p:nvSpPr>
        <p:spPr>
          <a:xfrm>
            <a:off x="679450" y="2302692"/>
            <a:ext cx="770255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Large </a:t>
            </a:r>
            <a:r>
              <a:rPr lang="en-US" sz="3200" b="1" dirty="0" err="1" smtClean="0">
                <a:solidFill>
                  <a:prstClr val="black"/>
                </a:solidFill>
                <a:latin typeface="Calibri"/>
              </a:rPr>
              <a:t>bitline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 capacitance</a:t>
            </a:r>
          </a:p>
        </p:txBody>
      </p:sp>
      <p:sp>
        <p:nvSpPr>
          <p:cNvPr id="264" name="Content Placeholder 2"/>
          <p:cNvSpPr txBox="1">
            <a:spLocks/>
          </p:cNvSpPr>
          <p:nvPr/>
        </p:nvSpPr>
        <p:spPr>
          <a:xfrm>
            <a:off x="679450" y="2842261"/>
            <a:ext cx="770255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Additional resistance of isolation transistor</a:t>
            </a:r>
          </a:p>
        </p:txBody>
      </p:sp>
      <p:sp>
        <p:nvSpPr>
          <p:cNvPr id="265" name="Content Placeholder 2"/>
          <p:cNvSpPr txBox="1">
            <a:spLocks/>
          </p:cNvSpPr>
          <p:nvPr/>
        </p:nvSpPr>
        <p:spPr>
          <a:xfrm>
            <a:off x="679450" y="1754052"/>
            <a:ext cx="770255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Long </a:t>
            </a:r>
            <a:r>
              <a:rPr lang="en-US" sz="3200" b="1" dirty="0" err="1" smtClean="0">
                <a:solidFill>
                  <a:prstClr val="black"/>
                </a:solidFill>
                <a:latin typeface="Calibri"/>
              </a:rPr>
              <a:t>bitline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 length</a:t>
            </a:r>
          </a:p>
        </p:txBody>
      </p:sp>
      <p:sp>
        <p:nvSpPr>
          <p:cNvPr id="266" name="Content Placeholder 2"/>
          <p:cNvSpPr txBox="1">
            <a:spLocks/>
          </p:cNvSpPr>
          <p:nvPr/>
        </p:nvSpPr>
        <p:spPr>
          <a:xfrm>
            <a:off x="685800" y="3384732"/>
            <a:ext cx="76962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 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High latency &amp; high power</a:t>
            </a:r>
          </a:p>
        </p:txBody>
      </p:sp>
    </p:spTree>
    <p:extLst>
      <p:ext uri="{BB962C8B-B14F-4D97-AF65-F5344CB8AC3E}">
        <p14:creationId xmlns:p14="http://schemas.microsoft.com/office/powerpoint/2010/main" val="3596034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  <p:bldP spid="263" grpId="0" animBg="1"/>
      <p:bldP spid="264" grpId="0" animBg="1"/>
      <p:bldP spid="265" grpId="0" animBg="1"/>
      <p:bldP spid="26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  Latency, Power, and Area Evaluation</a:t>
            </a:r>
            <a:endParaRPr lang="en-US" dirty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381000" y="838200"/>
            <a:ext cx="83058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Commodity DRAM: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512 cells/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b</a:t>
            </a:r>
            <a:r>
              <a:rPr lang="en-US" sz="3200" dirty="0" err="1" smtClean="0">
                <a:solidFill>
                  <a:prstClr val="black"/>
                </a:solidFill>
                <a:latin typeface="Calibri"/>
              </a:rPr>
              <a:t>itline</a:t>
            </a:r>
            <a:endParaRPr lang="en-US" b="1" i="1" dirty="0">
              <a:solidFill>
                <a:srgbClr val="1F497D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TL-DRAM: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512 cells/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b</a:t>
            </a:r>
            <a:r>
              <a:rPr lang="en-US" sz="3200" dirty="0" err="1" smtClean="0">
                <a:solidFill>
                  <a:prstClr val="black"/>
                </a:solidFill>
                <a:latin typeface="Calibri"/>
              </a:rPr>
              <a:t>itline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749300" lvl="1" indent="-349250">
              <a:lnSpc>
                <a:spcPct val="90000"/>
              </a:lnSpc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Near segment: 32 cells</a:t>
            </a:r>
          </a:p>
          <a:p>
            <a:pPr marL="749300" lvl="1" indent="-349250">
              <a:lnSpc>
                <a:spcPct val="90000"/>
              </a:lnSpc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Far segment: 480 cells</a:t>
            </a:r>
          </a:p>
          <a:p>
            <a:pPr marL="349250" indent="-349250">
              <a:lnSpc>
                <a:spcPct val="9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Latency Evaluation</a:t>
            </a:r>
          </a:p>
          <a:p>
            <a:pPr marL="749300" lvl="1" indent="-349250">
              <a:lnSpc>
                <a:spcPct val="90000"/>
              </a:lnSpc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SPICE simulation using circuit-level DRAM model</a:t>
            </a:r>
          </a:p>
          <a:p>
            <a:pPr marL="349250" indent="-349250">
              <a:lnSpc>
                <a:spcPct val="9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Power and Area Evaluation</a:t>
            </a:r>
          </a:p>
          <a:p>
            <a:pPr marL="749300" lvl="1" indent="-349250">
              <a:lnSpc>
                <a:spcPct val="90000"/>
              </a:lnSpc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DRAM area/power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imulator from Rambus</a:t>
            </a:r>
          </a:p>
          <a:p>
            <a:pPr marL="749300" lvl="1" indent="-349250">
              <a:lnSpc>
                <a:spcPct val="90000"/>
              </a:lnSpc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DDR3 energy calculator from Micron</a:t>
            </a:r>
          </a:p>
          <a:p>
            <a:pPr marL="749300" lvl="1" indent="-349250">
              <a:lnSpc>
                <a:spcPct val="90000"/>
              </a:lnSpc>
            </a:pP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749300" lvl="1" indent="-349250">
              <a:lnSpc>
                <a:spcPct val="90000"/>
              </a:lnSpc>
            </a:pPr>
            <a:endParaRPr lang="en-US" sz="4400" b="1" i="1" dirty="0">
              <a:solidFill>
                <a:srgbClr val="1F497D"/>
              </a:solidFill>
              <a:latin typeface="Calibri"/>
            </a:endParaRPr>
          </a:p>
          <a:p>
            <a:pPr marL="746125" lvl="1" indent="-346075">
              <a:lnSpc>
                <a:spcPct val="90000"/>
              </a:lnSpc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7010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371355"/>
              </p:ext>
            </p:extLst>
          </p:nvPr>
        </p:nvGraphicFramePr>
        <p:xfrm>
          <a:off x="4343400" y="1524000"/>
          <a:ext cx="4419600" cy="320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6359501"/>
              </p:ext>
            </p:extLst>
          </p:nvPr>
        </p:nvGraphicFramePr>
        <p:xfrm>
          <a:off x="0" y="1524000"/>
          <a:ext cx="4511039" cy="320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Commodity DRAM </a:t>
            </a:r>
            <a:r>
              <a:rPr lang="en-US" dirty="0" smtClean="0"/>
              <a:t>vs. TL-DRAM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 rot="16200000">
            <a:off x="-571499" y="2689858"/>
            <a:ext cx="2225040" cy="47244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prstClr val="black"/>
                </a:solidFill>
                <a:latin typeface="Calibri"/>
              </a:rPr>
              <a:t>Latency</a:t>
            </a:r>
            <a:endParaRPr lang="en-US" sz="24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3702733" y="2635933"/>
            <a:ext cx="2438402" cy="67173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Power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1989407" y="2857500"/>
            <a:ext cx="1524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buFont typeface="Arial" pitchFamily="34" charset="0"/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Calibri"/>
              </a:rPr>
              <a:t>–56%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2917875" y="1851660"/>
            <a:ext cx="1524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buFont typeface="Arial" pitchFamily="34" charset="0"/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</a:rPr>
              <a:t>+</a:t>
            </a:r>
            <a:r>
              <a:rPr lang="en-US" sz="2800" b="1" smtClean="0">
                <a:solidFill>
                  <a:srgbClr val="FF0000"/>
                </a:solidFill>
                <a:latin typeface="Calibri"/>
              </a:rPr>
              <a:t>23%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6248400" y="2956560"/>
            <a:ext cx="1524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buFont typeface="Arial" pitchFamily="34" charset="0"/>
              <a:buNone/>
            </a:pPr>
            <a:r>
              <a:rPr lang="en-US" sz="2800" b="1" smtClean="0">
                <a:solidFill>
                  <a:srgbClr val="0000FF"/>
                </a:solidFill>
                <a:latin typeface="Calibri"/>
              </a:rPr>
              <a:t>–51%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7162800" y="1432560"/>
            <a:ext cx="1524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buFont typeface="Arial" pitchFamily="34" charset="0"/>
              <a:buNone/>
            </a:pPr>
            <a:r>
              <a:rPr lang="en-US" sz="2800" b="1" smtClean="0">
                <a:solidFill>
                  <a:srgbClr val="FF0000"/>
                </a:solidFill>
                <a:latin typeface="Calibri"/>
              </a:rPr>
              <a:t>+49%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381000" y="838200"/>
            <a:ext cx="4495800" cy="1021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DRAM Latency 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3600" dirty="0" err="1" smtClean="0">
                <a:solidFill>
                  <a:prstClr val="black"/>
                </a:solidFill>
                <a:latin typeface="Calibri"/>
              </a:rPr>
              <a:t>tRC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4648200" y="838200"/>
            <a:ext cx="4114800" cy="1021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DRAM Power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381000" y="5334000"/>
            <a:ext cx="80010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DRAM Area Overhead</a:t>
            </a:r>
          </a:p>
          <a:p>
            <a:pPr marL="457200" lvl="1" indent="0">
              <a:lnSpc>
                <a:spcPct val="90000"/>
              </a:lnSpc>
              <a:buFont typeface="Arial" pitchFamily="34" charset="0"/>
              <a:buNone/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~3%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: mainly due to the isolation transistors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298449" y="4038600"/>
            <a:ext cx="4040188" cy="1219200"/>
            <a:chOff x="298449" y="4038600"/>
            <a:chExt cx="4040188" cy="1219200"/>
          </a:xfrm>
        </p:grpSpPr>
        <p:sp>
          <p:nvSpPr>
            <p:cNvPr id="46" name="Content Placeholder 2"/>
            <p:cNvSpPr txBox="1">
              <a:spLocks/>
            </p:cNvSpPr>
            <p:nvPr/>
          </p:nvSpPr>
          <p:spPr>
            <a:xfrm>
              <a:off x="2116046" y="4572001"/>
              <a:ext cx="2057400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en-US" b="1" smtClean="0">
                  <a:solidFill>
                    <a:prstClr val="black"/>
                  </a:solidFill>
                  <a:latin typeface="Calibri"/>
                </a:rPr>
                <a:t>TL-DRAM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2438400" y="4038600"/>
              <a:ext cx="0" cy="914401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Content Placeholder 2"/>
            <p:cNvSpPr txBox="1">
              <a:spLocks/>
            </p:cNvSpPr>
            <p:nvPr/>
          </p:nvSpPr>
          <p:spPr>
            <a:xfrm>
              <a:off x="298449" y="4267201"/>
              <a:ext cx="2209801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Commodity DRAM</a:t>
              </a:r>
            </a:p>
          </p:txBody>
        </p:sp>
        <p:sp>
          <p:nvSpPr>
            <p:cNvPr id="53" name="Content Placeholder 2"/>
            <p:cNvSpPr txBox="1">
              <a:spLocks/>
            </p:cNvSpPr>
            <p:nvPr/>
          </p:nvSpPr>
          <p:spPr>
            <a:xfrm>
              <a:off x="1970356" y="4114800"/>
              <a:ext cx="2277792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en-US" b="1" smtClean="0">
                  <a:solidFill>
                    <a:prstClr val="black"/>
                  </a:solidFill>
                  <a:latin typeface="Calibri"/>
                </a:rPr>
                <a:t>Near       Far</a:t>
              </a: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V="1">
              <a:off x="3381378" y="4038601"/>
              <a:ext cx="0" cy="457199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4338637" y="4038602"/>
              <a:ext cx="0" cy="914399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748668" y="4089400"/>
              <a:ext cx="746757" cy="228601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748668" y="4318002"/>
              <a:ext cx="0" cy="634999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4586068" y="4038600"/>
            <a:ext cx="4040188" cy="1219199"/>
            <a:chOff x="4586068" y="4038600"/>
            <a:chExt cx="4040188" cy="1219199"/>
          </a:xfrm>
        </p:grpSpPr>
        <p:cxnSp>
          <p:nvCxnSpPr>
            <p:cNvPr id="58" name="Straight Arrow Connector 57"/>
            <p:cNvCxnSpPr/>
            <p:nvPr/>
          </p:nvCxnSpPr>
          <p:spPr>
            <a:xfrm flipV="1">
              <a:off x="6726019" y="4038600"/>
              <a:ext cx="0" cy="914401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ontent Placeholder 2"/>
            <p:cNvSpPr txBox="1">
              <a:spLocks/>
            </p:cNvSpPr>
            <p:nvPr/>
          </p:nvSpPr>
          <p:spPr>
            <a:xfrm>
              <a:off x="4586068" y="4267201"/>
              <a:ext cx="2209801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en-US" b="1" smtClean="0">
                  <a:solidFill>
                    <a:prstClr val="black"/>
                  </a:solidFill>
                  <a:latin typeface="Calibri"/>
                </a:rPr>
                <a:t>Commodity DRAM</a:t>
              </a:r>
            </a:p>
          </p:txBody>
        </p:sp>
        <p:sp>
          <p:nvSpPr>
            <p:cNvPr id="60" name="Content Placeholder 2"/>
            <p:cNvSpPr txBox="1">
              <a:spLocks/>
            </p:cNvSpPr>
            <p:nvPr/>
          </p:nvSpPr>
          <p:spPr>
            <a:xfrm>
              <a:off x="6257975" y="4114800"/>
              <a:ext cx="2277792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en-US" b="1" smtClean="0">
                  <a:solidFill>
                    <a:prstClr val="black"/>
                  </a:solidFill>
                  <a:latin typeface="Calibri"/>
                </a:rPr>
                <a:t>Near       Far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V="1">
              <a:off x="7668997" y="4038601"/>
              <a:ext cx="0" cy="457199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8626256" y="4038602"/>
              <a:ext cx="0" cy="914399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5036287" y="4094163"/>
              <a:ext cx="746757" cy="228601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5036287" y="4322765"/>
              <a:ext cx="0" cy="634999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ontent Placeholder 2"/>
            <p:cNvSpPr txBox="1">
              <a:spLocks/>
            </p:cNvSpPr>
            <p:nvPr/>
          </p:nvSpPr>
          <p:spPr>
            <a:xfrm>
              <a:off x="6400800" y="4572000"/>
              <a:ext cx="2057400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en-US" b="1" smtClean="0">
                  <a:solidFill>
                    <a:prstClr val="black"/>
                  </a:solidFill>
                  <a:latin typeface="Calibri"/>
                </a:rPr>
                <a:t>TL-DRAM</a:t>
              </a:r>
            </a:p>
          </p:txBody>
        </p:sp>
      </p:grpSp>
      <p:sp>
        <p:nvSpPr>
          <p:cNvPr id="38" name="Content Placeholder 2"/>
          <p:cNvSpPr txBox="1">
            <a:spLocks/>
          </p:cNvSpPr>
          <p:nvPr/>
        </p:nvSpPr>
        <p:spPr>
          <a:xfrm>
            <a:off x="879923" y="2188026"/>
            <a:ext cx="1828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buFont typeface="Arial" pitchFamily="34" charset="0"/>
              <a:buNone/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 (52.5ns)</a:t>
            </a:r>
          </a:p>
        </p:txBody>
      </p:sp>
    </p:spTree>
    <p:extLst>
      <p:ext uri="{BB962C8B-B14F-4D97-AF65-F5344CB8AC3E}">
        <p14:creationId xmlns:p14="http://schemas.microsoft.com/office/powerpoint/2010/main" val="2967347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  <p:bldGraphic spid="24" grpId="0">
        <p:bldAsOne/>
      </p:bldGraphic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  Latency vs. Near Segment Length</a:t>
            </a:r>
            <a:endParaRPr lang="en-US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821660"/>
              </p:ext>
            </p:extLst>
          </p:nvPr>
        </p:nvGraphicFramePr>
        <p:xfrm>
          <a:off x="533400" y="8001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/>
          <p:cNvSpPr txBox="1"/>
          <p:nvPr/>
        </p:nvSpPr>
        <p:spPr>
          <a:xfrm rot="16200000">
            <a:off x="-919489" y="2362199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Latency (ns)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54864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Longer near segment length leads to </a:t>
            </a:r>
          </a:p>
          <a:p>
            <a:pPr algn="ctr"/>
            <a:r>
              <a:rPr lang="en-US" sz="3200" b="1" i="1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higher near segment latency  </a:t>
            </a:r>
            <a:endParaRPr lang="en-US" sz="3200" b="1" i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6237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  Latency vs. Near Segment Length</a:t>
            </a:r>
            <a:endParaRPr lang="en-US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5319108"/>
              </p:ext>
            </p:extLst>
          </p:nvPr>
        </p:nvGraphicFramePr>
        <p:xfrm>
          <a:off x="533400" y="8001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/>
          <p:cNvSpPr txBox="1"/>
          <p:nvPr/>
        </p:nvSpPr>
        <p:spPr>
          <a:xfrm rot="16200000">
            <a:off x="-919489" y="2362199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Latency (ns)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54864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Far segment </a:t>
            </a:r>
            <a:r>
              <a:rPr lang="en-US" sz="32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l</a:t>
            </a:r>
            <a:r>
              <a:rPr lang="en-US" sz="3200" b="1" i="1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atency is higher than </a:t>
            </a:r>
          </a:p>
          <a:p>
            <a:pPr algn="ctr"/>
            <a:r>
              <a:rPr lang="en-US" sz="3200" b="1" i="1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commodity DRAM latency</a:t>
            </a:r>
            <a:endParaRPr lang="en-US" sz="3200" b="1" i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66800" y="5029200"/>
            <a:ext cx="7239000" cy="609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buFont typeface="Arial" pitchFamily="34" charset="0"/>
              <a:buNone/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Far Segment Length = 512 – Near Segment Length</a:t>
            </a:r>
          </a:p>
        </p:txBody>
      </p:sp>
    </p:spTree>
    <p:extLst>
      <p:ext uri="{BB962C8B-B14F-4D97-AF65-F5344CB8AC3E}">
        <p14:creationId xmlns:p14="http://schemas.microsoft.com/office/powerpoint/2010/main" val="1680432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Trade-Off: Area (Die-Area) vs. Latency</a:t>
            </a:r>
            <a:endParaRPr lang="en-US" dirty="0"/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596812"/>
              </p:ext>
            </p:extLst>
          </p:nvPr>
        </p:nvGraphicFramePr>
        <p:xfrm>
          <a:off x="990600" y="838200"/>
          <a:ext cx="7391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429000" y="2362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solidFill>
                  <a:prstClr val="black"/>
                </a:solidFill>
                <a:latin typeface="Calibri"/>
              </a:rPr>
              <a:t>64</a:t>
            </a:r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6600" y="1066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solidFill>
                  <a:prstClr val="black"/>
                </a:solidFill>
                <a:latin typeface="Calibri"/>
              </a:rPr>
              <a:t>32</a:t>
            </a:r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19600" y="2743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128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05400" y="30480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256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81700" y="3084493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   512 cells/</a:t>
            </a:r>
            <a:r>
              <a:rPr lang="en-US" sz="2800" b="1" dirty="0" err="1" smtClean="0">
                <a:solidFill>
                  <a:prstClr val="black"/>
                </a:solidFill>
                <a:latin typeface="Calibri"/>
              </a:rPr>
              <a:t>bitline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en-US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  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Left Arrow 6"/>
          <p:cNvSpPr/>
          <p:nvPr/>
        </p:nvSpPr>
        <p:spPr>
          <a:xfrm rot="16200000">
            <a:off x="-1250157" y="2621758"/>
            <a:ext cx="4038601" cy="928686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Calibri"/>
              </a:rPr>
              <a:t>Cheaper</a:t>
            </a:r>
            <a:endParaRPr lang="en-US" sz="3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Left Arrow 40"/>
          <p:cNvSpPr/>
          <p:nvPr/>
        </p:nvSpPr>
        <p:spPr>
          <a:xfrm>
            <a:off x="1676400" y="5550693"/>
            <a:ext cx="6400801" cy="928686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Calibri"/>
              </a:rPr>
              <a:t>Faster</a:t>
            </a:r>
            <a:endParaRPr lang="en-US" sz="3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979398" y="3606018"/>
            <a:ext cx="182880" cy="18288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14699" y="3657600"/>
            <a:ext cx="2628901" cy="55839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Near Segment</a:t>
            </a:r>
            <a:endParaRPr lang="en-US" sz="2800" b="1" i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28561" y="3606018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4002" y="3657600"/>
            <a:ext cx="2447598" cy="55839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i="1" dirty="0" smtClean="0">
                <a:solidFill>
                  <a:srgbClr val="FF0000"/>
                </a:solidFill>
                <a:latin typeface="Calibri"/>
              </a:rPr>
              <a:t>Far Segment</a:t>
            </a:r>
            <a:endParaRPr lang="en-US" sz="2800" b="1" i="1" dirty="0">
              <a:solidFill>
                <a:srgbClr val="FF0000"/>
              </a:solidFill>
              <a:latin typeface="Calibri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60146" y="3533003"/>
            <a:ext cx="1530690" cy="1238005"/>
            <a:chOff x="1760146" y="3533003"/>
            <a:chExt cx="1530690" cy="1238005"/>
          </a:xfrm>
        </p:grpSpPr>
        <p:sp>
          <p:nvSpPr>
            <p:cNvPr id="26" name="Left Arrow 25"/>
            <p:cNvSpPr/>
            <p:nvPr/>
          </p:nvSpPr>
          <p:spPr>
            <a:xfrm rot="18889308">
              <a:off x="1894524" y="3398625"/>
              <a:ext cx="1238005" cy="1506761"/>
            </a:xfrm>
            <a:prstGeom prst="leftArrow">
              <a:avLst>
                <a:gd name="adj1" fmla="val 50000"/>
                <a:gd name="adj2" fmla="val 6158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18932207">
              <a:off x="1798404" y="3826557"/>
              <a:ext cx="1492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FFFF"/>
                  </a:solidFill>
                  <a:latin typeface="Calibri"/>
                </a:rPr>
                <a:t>GOAL</a:t>
              </a:r>
              <a:endParaRPr lang="en-US" sz="2800" b="1" dirty="0">
                <a:solidFill>
                  <a:srgbClr val="FFFFFF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898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  Leveraging Tiered-Latency DRAM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5626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3200" dirty="0" smtClean="0"/>
              <a:t>TL-DRAM is a </a:t>
            </a:r>
            <a:r>
              <a:rPr lang="en-US" sz="3200" b="1" i="1" dirty="0" smtClean="0"/>
              <a:t>substrate</a:t>
            </a:r>
            <a:r>
              <a:rPr lang="en-US" sz="3200" dirty="0" smtClean="0"/>
              <a:t> that can be leveraged by the hardware and/or software</a:t>
            </a:r>
          </a:p>
          <a:p>
            <a:pPr>
              <a:lnSpc>
                <a:spcPct val="85000"/>
              </a:lnSpc>
            </a:pPr>
            <a:endParaRPr lang="en-US" sz="1800" dirty="0"/>
          </a:p>
          <a:p>
            <a:pPr>
              <a:lnSpc>
                <a:spcPct val="85000"/>
              </a:lnSpc>
            </a:pPr>
            <a:r>
              <a:rPr lang="en-US" sz="3200" dirty="0" smtClean="0"/>
              <a:t>Many potential uses</a:t>
            </a:r>
          </a:p>
          <a:p>
            <a:pPr marL="801688" lvl="1" indent="-344488">
              <a:lnSpc>
                <a:spcPct val="85000"/>
              </a:lnSpc>
              <a:buFont typeface="+mj-lt"/>
              <a:buAutoNum type="arabicPeriod"/>
            </a:pPr>
            <a:r>
              <a:rPr lang="en-US" sz="2800" dirty="0" smtClean="0"/>
              <a:t>Use near segment as hardware-managed </a:t>
            </a:r>
            <a:r>
              <a:rPr lang="en-US" sz="2800" b="1" i="1" dirty="0" smtClean="0"/>
              <a:t>inclusive</a:t>
            </a:r>
            <a:r>
              <a:rPr lang="en-US" sz="2800" dirty="0" smtClean="0"/>
              <a:t> cache to far segment</a:t>
            </a:r>
          </a:p>
          <a:p>
            <a:pPr marL="801688" lvl="1" indent="-344488">
              <a:lnSpc>
                <a:spcPct val="85000"/>
              </a:lnSpc>
              <a:buFont typeface="+mj-lt"/>
              <a:buAutoNum type="arabicPeriod"/>
            </a:pPr>
            <a:r>
              <a:rPr lang="en-US" sz="2800" dirty="0" smtClean="0"/>
              <a:t>Use near segment as hardware-managed </a:t>
            </a:r>
            <a:r>
              <a:rPr lang="en-US" sz="2800" b="1" i="1" dirty="0" smtClean="0"/>
              <a:t>exclusive</a:t>
            </a:r>
            <a:r>
              <a:rPr lang="en-US" sz="2800" dirty="0" smtClean="0"/>
              <a:t> cache to far segment</a:t>
            </a:r>
            <a:endParaRPr lang="en-US" sz="2800" dirty="0"/>
          </a:p>
          <a:p>
            <a:pPr marL="801688" lvl="1" indent="-344488">
              <a:lnSpc>
                <a:spcPct val="85000"/>
              </a:lnSpc>
              <a:buFont typeface="+mj-lt"/>
              <a:buAutoNum type="arabicPeriod"/>
            </a:pPr>
            <a:r>
              <a:rPr lang="en-US" sz="2800" dirty="0" smtClean="0"/>
              <a:t>Profile-based page mapping by operating system</a:t>
            </a:r>
          </a:p>
          <a:p>
            <a:pPr marL="801688" lvl="1" indent="-344488">
              <a:lnSpc>
                <a:spcPct val="85000"/>
              </a:lnSpc>
              <a:buFont typeface="+mj-lt"/>
              <a:buAutoNum type="arabicPeriod"/>
            </a:pPr>
            <a:r>
              <a:rPr lang="en-US" sz="2800" dirty="0" smtClean="0"/>
              <a:t>Simply replace DRAM with TL-DRAM </a:t>
            </a:r>
            <a:r>
              <a:rPr lang="en-US" sz="1000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endParaRPr lang="en-US" sz="2800" dirty="0" smtClean="0"/>
          </a:p>
          <a:p>
            <a:pPr marL="801688" lvl="1" indent="-344488">
              <a:lnSpc>
                <a:spcPct val="85000"/>
              </a:lnSpc>
              <a:buFont typeface="+mj-lt"/>
              <a:buAutoNum type="arabicPeriod"/>
            </a:pPr>
            <a:endParaRPr lang="en-US" sz="2800" dirty="0" smtClean="0"/>
          </a:p>
          <a:p>
            <a:pPr marL="801688" lvl="1" indent="-344488">
              <a:lnSpc>
                <a:spcPct val="85000"/>
              </a:lnSpc>
              <a:buFont typeface="+mj-lt"/>
              <a:buAutoNum type="arabicPeriod"/>
            </a:pPr>
            <a:endParaRPr lang="en-US" sz="32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762000" y="2743200"/>
            <a:ext cx="7848600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2743200"/>
            <a:ext cx="7848600" cy="2057400"/>
          </a:xfrm>
          <a:prstGeom prst="roundRect">
            <a:avLst>
              <a:gd name="adj" fmla="val 764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8936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 rot="10800000" flipV="1">
            <a:off x="2819401" y="121920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 rot="10800000" flipV="1">
            <a:off x="2971800" y="1371600"/>
            <a:ext cx="2438393" cy="14478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971802" y="1371600"/>
            <a:ext cx="2438395" cy="3048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err="1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i="1" err="1" smtClean="0">
                <a:solidFill>
                  <a:prstClr val="black"/>
                </a:solidFill>
                <a:latin typeface="Calibri"/>
              </a:rPr>
              <a:t>ubarray</a:t>
            </a:r>
            <a:endParaRPr lang="en-US" sz="28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Near Segment as Hardware-Managed Cache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819400" y="838200"/>
            <a:ext cx="2743201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smtClean="0">
                <a:solidFill>
                  <a:prstClr val="black"/>
                </a:solidFill>
                <a:latin typeface="Calibri"/>
              </a:rPr>
              <a:t>TL-DRAM</a:t>
            </a:r>
            <a:endParaRPr lang="en-US" sz="28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Rectangle 56"/>
          <p:cNvSpPr/>
          <p:nvPr/>
        </p:nvSpPr>
        <p:spPr>
          <a:xfrm rot="10800000" flipV="1">
            <a:off x="2971792" y="3276600"/>
            <a:ext cx="2438404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4191001" y="2819400"/>
            <a:ext cx="0" cy="45720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2971801" y="3276599"/>
            <a:ext cx="2438405" cy="53340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smtClean="0">
                <a:solidFill>
                  <a:prstClr val="black"/>
                </a:solidFill>
                <a:latin typeface="Calibri"/>
              </a:rPr>
              <a:t>I/O</a:t>
            </a:r>
            <a:endParaRPr lang="en-US" sz="28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62600" y="2209798"/>
            <a:ext cx="1447799" cy="3048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prstClr val="black"/>
                </a:solidFill>
                <a:latin typeface="Calibri"/>
              </a:rPr>
              <a:t>c</a:t>
            </a:r>
            <a:r>
              <a:rPr lang="en-US" sz="2800" b="1" smtClean="0">
                <a:solidFill>
                  <a:prstClr val="black"/>
                </a:solidFill>
                <a:latin typeface="Calibri"/>
              </a:rPr>
              <a:t>ache</a:t>
            </a:r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1" y="1447800"/>
            <a:ext cx="1219200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prstClr val="black"/>
                </a:solidFill>
                <a:latin typeface="Calibri"/>
              </a:rPr>
              <a:t>main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62600" y="1752600"/>
            <a:ext cx="1904999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memory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228600" y="4419600"/>
            <a:ext cx="8839200" cy="1752600"/>
          </a:xfrm>
        </p:spPr>
        <p:txBody>
          <a:bodyPr/>
          <a:lstStyle/>
          <a:p>
            <a:pPr>
              <a:lnSpc>
                <a:spcPct val="85000"/>
              </a:lnSpc>
            </a:pPr>
            <a:endParaRPr lang="en-US" b="1" dirty="0" smtClean="0"/>
          </a:p>
          <a:p>
            <a:pPr>
              <a:lnSpc>
                <a:spcPct val="85000"/>
              </a:lnSpc>
            </a:pPr>
            <a:r>
              <a:rPr lang="en-US" b="1" dirty="0" smtClean="0"/>
              <a:t>Challenge 1: </a:t>
            </a:r>
            <a:r>
              <a:rPr lang="en-US" dirty="0"/>
              <a:t>How to </a:t>
            </a:r>
            <a:r>
              <a:rPr lang="en-US" dirty="0" smtClean="0"/>
              <a:t>efficiently migrate a row between segments?</a:t>
            </a:r>
            <a:endParaRPr lang="en-US" b="1" dirty="0">
              <a:solidFill>
                <a:srgbClr val="FF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b="1" dirty="0" smtClean="0"/>
              <a:t>Challenge 2: </a:t>
            </a:r>
            <a:r>
              <a:rPr lang="en-US" dirty="0"/>
              <a:t>How to </a:t>
            </a:r>
            <a:r>
              <a:rPr lang="en-US" dirty="0" smtClean="0"/>
              <a:t>efficiently manage the cache?</a:t>
            </a:r>
            <a:endParaRPr lang="en-US" dirty="0"/>
          </a:p>
          <a:p>
            <a:pPr marL="0" indent="0">
              <a:lnSpc>
                <a:spcPct val="85000"/>
              </a:lnSpc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71794" y="1371599"/>
            <a:ext cx="2438412" cy="1447801"/>
            <a:chOff x="2971794" y="1371599"/>
            <a:chExt cx="2438412" cy="1447801"/>
          </a:xfrm>
        </p:grpSpPr>
        <p:sp>
          <p:nvSpPr>
            <p:cNvPr id="61" name="Rectangle 60"/>
            <p:cNvSpPr/>
            <p:nvPr/>
          </p:nvSpPr>
          <p:spPr>
            <a:xfrm rot="10800000" flipV="1">
              <a:off x="2971794" y="1371599"/>
              <a:ext cx="2438393" cy="83819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971801" y="1371600"/>
              <a:ext cx="2438395" cy="838198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smtClean="0">
                  <a:solidFill>
                    <a:prstClr val="white"/>
                  </a:solidFill>
                  <a:latin typeface="Calibri"/>
                </a:rPr>
                <a:t>far segment</a:t>
              </a:r>
              <a:endParaRPr lang="en-US" sz="2800" b="1" i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V="1">
              <a:off x="2971798" y="2209800"/>
              <a:ext cx="2438393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971801" y="2158999"/>
              <a:ext cx="2438405" cy="304799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>
                  <a:solidFill>
                    <a:prstClr val="white"/>
                  </a:solidFill>
                  <a:latin typeface="Calibri"/>
                </a:rPr>
                <a:t>n</a:t>
              </a:r>
              <a:r>
                <a:rPr lang="en-US" sz="2800" b="1" i="1" smtClean="0">
                  <a:solidFill>
                    <a:prstClr val="white"/>
                  </a:solidFill>
                  <a:latin typeface="Calibri"/>
                </a:rPr>
                <a:t>ear segment</a:t>
              </a:r>
              <a:endParaRPr lang="en-US" sz="2800" b="1" i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0800000" flipV="1">
              <a:off x="2971800" y="2514600"/>
              <a:ext cx="2438393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971803" y="2508250"/>
              <a:ext cx="2438385" cy="304798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smtClean="0">
                  <a:solidFill>
                    <a:prstClr val="white"/>
                  </a:solidFill>
                  <a:latin typeface="Calibri"/>
                </a:rPr>
                <a:t>sense amplifier</a:t>
              </a:r>
              <a:endParaRPr lang="en-US" sz="2800" b="1" i="1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2819400" y="4495800"/>
            <a:ext cx="2743201" cy="0"/>
          </a:xfrm>
          <a:prstGeom prst="line">
            <a:avLst/>
          </a:prstGeom>
          <a:ln w="1270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191001" y="3962400"/>
            <a:ext cx="0" cy="45720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590800" y="4038600"/>
            <a:ext cx="1676400" cy="381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>
                <a:solidFill>
                  <a:prstClr val="black"/>
                </a:solidFill>
                <a:latin typeface="Calibri"/>
              </a:rPr>
              <a:t>c</a:t>
            </a:r>
            <a:r>
              <a:rPr lang="en-US" sz="2800" b="1" i="1" smtClean="0">
                <a:solidFill>
                  <a:prstClr val="black"/>
                </a:solidFill>
                <a:latin typeface="Calibri"/>
              </a:rPr>
              <a:t>hannel</a:t>
            </a:r>
            <a:endParaRPr lang="en-US" sz="28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8600" y="4876800"/>
            <a:ext cx="8382000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2598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  Inter-Segment Migration</a:t>
            </a:r>
            <a:endParaRPr lang="en-US" dirty="0"/>
          </a:p>
        </p:txBody>
      </p:sp>
      <p:cxnSp>
        <p:nvCxnSpPr>
          <p:cNvPr id="177" name="Straight Arrow Connector 176"/>
          <p:cNvCxnSpPr/>
          <p:nvPr/>
        </p:nvCxnSpPr>
        <p:spPr>
          <a:xfrm flipV="1">
            <a:off x="3871686" y="25908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 flipV="1">
            <a:off x="3414486" y="25908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 flipV="1">
            <a:off x="2957286" y="25908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 flipV="1">
            <a:off x="2500086" y="25908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flipV="1">
            <a:off x="2042886" y="25908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 flipV="1">
            <a:off x="1585686" y="25908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endCxn id="185" idx="3"/>
          </p:cNvCxnSpPr>
          <p:nvPr/>
        </p:nvCxnSpPr>
        <p:spPr>
          <a:xfrm flipH="1">
            <a:off x="1280160" y="2927884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/>
          <p:nvPr/>
        </p:nvSpPr>
        <p:spPr>
          <a:xfrm>
            <a:off x="3690853" y="58692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914400" y="2745004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92" name="Straight Arrow Connector 191"/>
          <p:cNvCxnSpPr>
            <a:stCxn id="184" idx="0"/>
          </p:cNvCxnSpPr>
          <p:nvPr/>
        </p:nvCxnSpPr>
        <p:spPr>
          <a:xfrm flipV="1">
            <a:off x="3873733" y="48768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Oval 192"/>
          <p:cNvSpPr/>
          <p:nvPr/>
        </p:nvSpPr>
        <p:spPr>
          <a:xfrm>
            <a:off x="3695616" y="27489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3233653" y="58692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95" name="Straight Arrow Connector 194"/>
          <p:cNvCxnSpPr>
            <a:stCxn id="194" idx="0"/>
          </p:cNvCxnSpPr>
          <p:nvPr/>
        </p:nvCxnSpPr>
        <p:spPr>
          <a:xfrm flipV="1">
            <a:off x="3416533" y="48768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Oval 195"/>
          <p:cNvSpPr/>
          <p:nvPr/>
        </p:nvSpPr>
        <p:spPr>
          <a:xfrm>
            <a:off x="3238416" y="27489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2776453" y="58692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98" name="Straight Arrow Connector 197"/>
          <p:cNvCxnSpPr>
            <a:stCxn id="197" idx="0"/>
          </p:cNvCxnSpPr>
          <p:nvPr/>
        </p:nvCxnSpPr>
        <p:spPr>
          <a:xfrm flipV="1">
            <a:off x="2959333" y="48768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Oval 198"/>
          <p:cNvSpPr/>
          <p:nvPr/>
        </p:nvSpPr>
        <p:spPr>
          <a:xfrm>
            <a:off x="2781216" y="27489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2319253" y="58692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02" name="Straight Arrow Connector 201"/>
          <p:cNvCxnSpPr>
            <a:stCxn id="201" idx="0"/>
          </p:cNvCxnSpPr>
          <p:nvPr/>
        </p:nvCxnSpPr>
        <p:spPr>
          <a:xfrm flipV="1">
            <a:off x="2502133" y="48768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Oval 210"/>
          <p:cNvSpPr/>
          <p:nvPr/>
        </p:nvSpPr>
        <p:spPr>
          <a:xfrm>
            <a:off x="2324016" y="27489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1862053" y="58692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13" name="Straight Arrow Connector 212"/>
          <p:cNvCxnSpPr>
            <a:stCxn id="212" idx="0"/>
          </p:cNvCxnSpPr>
          <p:nvPr/>
        </p:nvCxnSpPr>
        <p:spPr>
          <a:xfrm flipV="1">
            <a:off x="2044933" y="48768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Oval 213"/>
          <p:cNvSpPr/>
          <p:nvPr/>
        </p:nvSpPr>
        <p:spPr>
          <a:xfrm>
            <a:off x="1866816" y="27489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1404853" y="58692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16" name="Straight Arrow Connector 215"/>
          <p:cNvCxnSpPr>
            <a:stCxn id="215" idx="0"/>
          </p:cNvCxnSpPr>
          <p:nvPr/>
        </p:nvCxnSpPr>
        <p:spPr>
          <a:xfrm flipV="1">
            <a:off x="1587733" y="48768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Oval 216"/>
          <p:cNvSpPr/>
          <p:nvPr/>
        </p:nvSpPr>
        <p:spPr>
          <a:xfrm>
            <a:off x="1409616" y="27489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18" name="Straight Arrow Connector 217"/>
          <p:cNvCxnSpPr>
            <a:endCxn id="219" idx="3"/>
          </p:cNvCxnSpPr>
          <p:nvPr/>
        </p:nvCxnSpPr>
        <p:spPr>
          <a:xfrm flipH="1">
            <a:off x="1280160" y="3394610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ctangle 218"/>
          <p:cNvSpPr/>
          <p:nvPr/>
        </p:nvSpPr>
        <p:spPr>
          <a:xfrm>
            <a:off x="914400" y="321173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3695616" y="3215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3238416" y="3215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2781216" y="3215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2324016" y="3215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1866816" y="3215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1409616" y="3215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26" name="Straight Arrow Connector 225"/>
          <p:cNvCxnSpPr>
            <a:endCxn id="227" idx="3"/>
          </p:cNvCxnSpPr>
          <p:nvPr/>
        </p:nvCxnSpPr>
        <p:spPr>
          <a:xfrm flipH="1">
            <a:off x="1280160" y="3851810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Rectangle 226"/>
          <p:cNvSpPr/>
          <p:nvPr/>
        </p:nvSpPr>
        <p:spPr>
          <a:xfrm>
            <a:off x="914400" y="366893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3695616" y="36728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3238416" y="36728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2781216" y="36728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2324016" y="36728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2" name="Oval 231"/>
          <p:cNvSpPr/>
          <p:nvPr/>
        </p:nvSpPr>
        <p:spPr>
          <a:xfrm>
            <a:off x="1866816" y="36728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1409616" y="36728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34" name="Straight Arrow Connector 233"/>
          <p:cNvCxnSpPr>
            <a:endCxn id="235" idx="3"/>
          </p:cNvCxnSpPr>
          <p:nvPr/>
        </p:nvCxnSpPr>
        <p:spPr>
          <a:xfrm flipH="1">
            <a:off x="1280160" y="4309010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Rectangle 234"/>
          <p:cNvSpPr/>
          <p:nvPr/>
        </p:nvSpPr>
        <p:spPr>
          <a:xfrm>
            <a:off x="914400" y="412613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3695616" y="41300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3238416" y="41300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2781216" y="41300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2324016" y="41300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1866816" y="41300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1409616" y="41300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42" name="Straight Arrow Connector 241"/>
          <p:cNvCxnSpPr>
            <a:endCxn id="243" idx="3"/>
          </p:cNvCxnSpPr>
          <p:nvPr/>
        </p:nvCxnSpPr>
        <p:spPr>
          <a:xfrm flipH="1">
            <a:off x="1280160" y="5147210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Rectangle 242"/>
          <p:cNvSpPr/>
          <p:nvPr/>
        </p:nvSpPr>
        <p:spPr>
          <a:xfrm>
            <a:off x="914400" y="496433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3695616" y="49682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3238416" y="49682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2781216" y="49682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2324016" y="49682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1866816" y="49682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1409616" y="49682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50" name="Straight Arrow Connector 249"/>
          <p:cNvCxnSpPr>
            <a:endCxn id="251" idx="3"/>
          </p:cNvCxnSpPr>
          <p:nvPr/>
        </p:nvCxnSpPr>
        <p:spPr>
          <a:xfrm flipH="1">
            <a:off x="1280160" y="5604410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Rectangle 250"/>
          <p:cNvSpPr/>
          <p:nvPr/>
        </p:nvSpPr>
        <p:spPr>
          <a:xfrm>
            <a:off x="914400" y="542153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2" name="Oval 251"/>
          <p:cNvSpPr/>
          <p:nvPr/>
        </p:nvSpPr>
        <p:spPr>
          <a:xfrm>
            <a:off x="3695616" y="54254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3238416" y="54254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2781216" y="54254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2324016" y="54254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6" name="Oval 255"/>
          <p:cNvSpPr/>
          <p:nvPr/>
        </p:nvSpPr>
        <p:spPr>
          <a:xfrm>
            <a:off x="1866816" y="54254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7" name="Oval 256"/>
          <p:cNvSpPr/>
          <p:nvPr/>
        </p:nvSpPr>
        <p:spPr>
          <a:xfrm>
            <a:off x="1409616" y="54254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58" name="Straight Arrow Connector 257"/>
          <p:cNvCxnSpPr/>
          <p:nvPr/>
        </p:nvCxnSpPr>
        <p:spPr>
          <a:xfrm>
            <a:off x="4406366" y="5029200"/>
            <a:ext cx="0" cy="683929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/>
          <p:nvPr/>
        </p:nvCxnSpPr>
        <p:spPr>
          <a:xfrm flipH="1" flipV="1">
            <a:off x="4330168" y="4947563"/>
            <a:ext cx="76198" cy="81637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/>
          <p:nvPr/>
        </p:nvCxnSpPr>
        <p:spPr>
          <a:xfrm flipV="1">
            <a:off x="4330168" y="5713129"/>
            <a:ext cx="76198" cy="83508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Rectangle 266"/>
          <p:cNvSpPr/>
          <p:nvPr/>
        </p:nvSpPr>
        <p:spPr>
          <a:xfrm>
            <a:off x="4419600" y="5181598"/>
            <a:ext cx="2923674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Near Segment</a:t>
            </a:r>
            <a:endParaRPr lang="en-US" sz="3200" b="1" i="1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cxnSp>
        <p:nvCxnSpPr>
          <p:cNvPr id="268" name="Straight Arrow Connector 267"/>
          <p:cNvCxnSpPr/>
          <p:nvPr/>
        </p:nvCxnSpPr>
        <p:spPr>
          <a:xfrm>
            <a:off x="4419598" y="2819400"/>
            <a:ext cx="0" cy="1592892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/>
          <p:nvPr/>
        </p:nvCxnSpPr>
        <p:spPr>
          <a:xfrm flipH="1" flipV="1">
            <a:off x="4343400" y="2737763"/>
            <a:ext cx="76198" cy="81637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V="1">
            <a:off x="4343400" y="4412292"/>
            <a:ext cx="76198" cy="83508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Rectangle 270"/>
          <p:cNvSpPr/>
          <p:nvPr/>
        </p:nvSpPr>
        <p:spPr>
          <a:xfrm>
            <a:off x="4432832" y="3429000"/>
            <a:ext cx="2923674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smtClean="0">
                <a:solidFill>
                  <a:srgbClr val="FF0000"/>
                </a:solidFill>
                <a:latin typeface="Calibri"/>
              </a:rPr>
              <a:t>Far Segment</a:t>
            </a:r>
            <a:endParaRPr lang="en-US" sz="3200" b="1" i="1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2" name="Rectangle 271"/>
          <p:cNvSpPr/>
          <p:nvPr/>
        </p:nvSpPr>
        <p:spPr>
          <a:xfrm>
            <a:off x="4419600" y="4495799"/>
            <a:ext cx="4114800" cy="45176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smtClean="0">
                <a:solidFill>
                  <a:prstClr val="black"/>
                </a:solidFill>
                <a:latin typeface="Calibri"/>
              </a:rPr>
              <a:t>Isolation Transistor</a:t>
            </a:r>
            <a:endParaRPr lang="en-US" sz="32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3" name="Rectangle 272"/>
          <p:cNvSpPr/>
          <p:nvPr/>
        </p:nvSpPr>
        <p:spPr>
          <a:xfrm>
            <a:off x="4419599" y="5867398"/>
            <a:ext cx="3573379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smtClean="0">
                <a:solidFill>
                  <a:prstClr val="black"/>
                </a:solidFill>
                <a:latin typeface="Calibri"/>
              </a:rPr>
              <a:t>Sense Amplifier</a:t>
            </a:r>
            <a:endParaRPr lang="en-US" sz="32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1" name="Rectangle 330"/>
          <p:cNvSpPr/>
          <p:nvPr/>
        </p:nvSpPr>
        <p:spPr>
          <a:xfrm>
            <a:off x="1404853" y="5867400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9" name="Rectangle 338"/>
          <p:cNvSpPr/>
          <p:nvPr/>
        </p:nvSpPr>
        <p:spPr>
          <a:xfrm>
            <a:off x="3690853" y="5869129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2" name="Rectangle 341"/>
          <p:cNvSpPr/>
          <p:nvPr/>
        </p:nvSpPr>
        <p:spPr>
          <a:xfrm>
            <a:off x="3233653" y="5869129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4" name="Rectangle 343"/>
          <p:cNvSpPr/>
          <p:nvPr/>
        </p:nvSpPr>
        <p:spPr>
          <a:xfrm>
            <a:off x="2776453" y="5869129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6" name="Rectangle 345"/>
          <p:cNvSpPr/>
          <p:nvPr/>
        </p:nvSpPr>
        <p:spPr>
          <a:xfrm>
            <a:off x="2319253" y="5869129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" name="Rectangle 347"/>
          <p:cNvSpPr/>
          <p:nvPr/>
        </p:nvSpPr>
        <p:spPr>
          <a:xfrm>
            <a:off x="1862053" y="5869129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14400" y="2590800"/>
            <a:ext cx="3309853" cy="3278329"/>
            <a:chOff x="914400" y="2590800"/>
            <a:chExt cx="3309853" cy="3278329"/>
          </a:xfrm>
        </p:grpSpPr>
        <p:cxnSp>
          <p:nvCxnSpPr>
            <p:cNvPr id="275" name="Straight Arrow Connector 274"/>
            <p:cNvCxnSpPr>
              <a:endCxn id="276" idx="3"/>
            </p:cNvCxnSpPr>
            <p:nvPr/>
          </p:nvCxnSpPr>
          <p:spPr>
            <a:xfrm flipH="1">
              <a:off x="1280160" y="3394610"/>
              <a:ext cx="2944093" cy="0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Rectangle 275"/>
            <p:cNvSpPr/>
            <p:nvPr/>
          </p:nvSpPr>
          <p:spPr>
            <a:xfrm>
              <a:off x="914400" y="3211730"/>
              <a:ext cx="365760" cy="3657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3695616" y="3215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3238416" y="3215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9" name="Oval 278"/>
            <p:cNvSpPr/>
            <p:nvPr/>
          </p:nvSpPr>
          <p:spPr>
            <a:xfrm>
              <a:off x="2781216" y="3215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4" name="Oval 303"/>
            <p:cNvSpPr/>
            <p:nvPr/>
          </p:nvSpPr>
          <p:spPr>
            <a:xfrm>
              <a:off x="2324016" y="3215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5" name="Oval 304"/>
            <p:cNvSpPr/>
            <p:nvPr/>
          </p:nvSpPr>
          <p:spPr>
            <a:xfrm>
              <a:off x="1866816" y="3215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6" name="Oval 305"/>
            <p:cNvSpPr/>
            <p:nvPr/>
          </p:nvSpPr>
          <p:spPr>
            <a:xfrm>
              <a:off x="1409616" y="3215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07" name="Straight Arrow Connector 306"/>
            <p:cNvCxnSpPr>
              <a:endCxn id="308" idx="3"/>
            </p:cNvCxnSpPr>
            <p:nvPr/>
          </p:nvCxnSpPr>
          <p:spPr>
            <a:xfrm flipH="1">
              <a:off x="1280160" y="3851810"/>
              <a:ext cx="2944093" cy="0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Rectangle 307"/>
            <p:cNvSpPr/>
            <p:nvPr/>
          </p:nvSpPr>
          <p:spPr>
            <a:xfrm>
              <a:off x="914400" y="3668930"/>
              <a:ext cx="365760" cy="3657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9" name="Oval 308"/>
            <p:cNvSpPr/>
            <p:nvPr/>
          </p:nvSpPr>
          <p:spPr>
            <a:xfrm>
              <a:off x="3695616" y="36728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0" name="Oval 309"/>
            <p:cNvSpPr/>
            <p:nvPr/>
          </p:nvSpPr>
          <p:spPr>
            <a:xfrm>
              <a:off x="3238416" y="36728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1" name="Oval 310"/>
            <p:cNvSpPr/>
            <p:nvPr/>
          </p:nvSpPr>
          <p:spPr>
            <a:xfrm>
              <a:off x="2781216" y="36728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0" name="Oval 319"/>
            <p:cNvSpPr/>
            <p:nvPr/>
          </p:nvSpPr>
          <p:spPr>
            <a:xfrm>
              <a:off x="2324016" y="36728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1" name="Oval 320"/>
            <p:cNvSpPr/>
            <p:nvPr/>
          </p:nvSpPr>
          <p:spPr>
            <a:xfrm>
              <a:off x="1866816" y="36728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2" name="Oval 321"/>
            <p:cNvSpPr/>
            <p:nvPr/>
          </p:nvSpPr>
          <p:spPr>
            <a:xfrm>
              <a:off x="1409616" y="36728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23" name="Straight Arrow Connector 322"/>
            <p:cNvCxnSpPr>
              <a:endCxn id="324" idx="3"/>
            </p:cNvCxnSpPr>
            <p:nvPr/>
          </p:nvCxnSpPr>
          <p:spPr>
            <a:xfrm flipH="1">
              <a:off x="1280160" y="4309010"/>
              <a:ext cx="2944093" cy="0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4" name="Rectangle 323"/>
            <p:cNvSpPr/>
            <p:nvPr/>
          </p:nvSpPr>
          <p:spPr>
            <a:xfrm>
              <a:off x="914400" y="4126130"/>
              <a:ext cx="365760" cy="3657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5" name="Oval 324"/>
            <p:cNvSpPr/>
            <p:nvPr/>
          </p:nvSpPr>
          <p:spPr>
            <a:xfrm>
              <a:off x="3695616" y="41300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6" name="Oval 325"/>
            <p:cNvSpPr/>
            <p:nvPr/>
          </p:nvSpPr>
          <p:spPr>
            <a:xfrm>
              <a:off x="3238416" y="41300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7" name="Oval 326"/>
            <p:cNvSpPr/>
            <p:nvPr/>
          </p:nvSpPr>
          <p:spPr>
            <a:xfrm>
              <a:off x="2781216" y="41300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2324016" y="41300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1866816" y="41300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1409616" y="41300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32" name="Straight Arrow Connector 331"/>
            <p:cNvCxnSpPr/>
            <p:nvPr/>
          </p:nvCxnSpPr>
          <p:spPr>
            <a:xfrm flipV="1">
              <a:off x="3871686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Arrow Connector 332"/>
            <p:cNvCxnSpPr/>
            <p:nvPr/>
          </p:nvCxnSpPr>
          <p:spPr>
            <a:xfrm flipV="1">
              <a:off x="3414486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Arrow Connector 333"/>
            <p:cNvCxnSpPr/>
            <p:nvPr/>
          </p:nvCxnSpPr>
          <p:spPr>
            <a:xfrm flipV="1">
              <a:off x="2957286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Arrow Connector 334"/>
            <p:cNvCxnSpPr/>
            <p:nvPr/>
          </p:nvCxnSpPr>
          <p:spPr>
            <a:xfrm flipV="1">
              <a:off x="2500086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Arrow Connector 335"/>
            <p:cNvCxnSpPr/>
            <p:nvPr/>
          </p:nvCxnSpPr>
          <p:spPr>
            <a:xfrm flipV="1">
              <a:off x="2042886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Arrow Connector 336"/>
            <p:cNvCxnSpPr/>
            <p:nvPr/>
          </p:nvCxnSpPr>
          <p:spPr>
            <a:xfrm flipV="1">
              <a:off x="1585686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Arrow Connector 337"/>
            <p:cNvCxnSpPr>
              <a:endCxn id="340" idx="3"/>
            </p:cNvCxnSpPr>
            <p:nvPr/>
          </p:nvCxnSpPr>
          <p:spPr>
            <a:xfrm flipH="1">
              <a:off x="1280160" y="2927884"/>
              <a:ext cx="2944093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0" name="Rectangle 339"/>
            <p:cNvSpPr/>
            <p:nvPr/>
          </p:nvSpPr>
          <p:spPr>
            <a:xfrm>
              <a:off x="914400" y="2745004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1" name="Oval 340"/>
            <p:cNvSpPr/>
            <p:nvPr/>
          </p:nvSpPr>
          <p:spPr>
            <a:xfrm>
              <a:off x="3695616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3" name="Oval 342"/>
            <p:cNvSpPr/>
            <p:nvPr/>
          </p:nvSpPr>
          <p:spPr>
            <a:xfrm>
              <a:off x="3238416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5" name="Oval 344"/>
            <p:cNvSpPr/>
            <p:nvPr/>
          </p:nvSpPr>
          <p:spPr>
            <a:xfrm>
              <a:off x="2781216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7" name="Oval 346"/>
            <p:cNvSpPr/>
            <p:nvPr/>
          </p:nvSpPr>
          <p:spPr>
            <a:xfrm>
              <a:off x="2324016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9" name="Oval 348"/>
            <p:cNvSpPr/>
            <p:nvPr/>
          </p:nvSpPr>
          <p:spPr>
            <a:xfrm>
              <a:off x="1866816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0" name="Oval 349"/>
            <p:cNvSpPr/>
            <p:nvPr/>
          </p:nvSpPr>
          <p:spPr>
            <a:xfrm>
              <a:off x="1409616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51" name="Straight Arrow Connector 350"/>
            <p:cNvCxnSpPr>
              <a:endCxn id="352" idx="3"/>
            </p:cNvCxnSpPr>
            <p:nvPr/>
          </p:nvCxnSpPr>
          <p:spPr>
            <a:xfrm flipH="1">
              <a:off x="1280160" y="5604410"/>
              <a:ext cx="2944093" cy="0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2" name="Rectangle 351"/>
            <p:cNvSpPr/>
            <p:nvPr/>
          </p:nvSpPr>
          <p:spPr>
            <a:xfrm>
              <a:off x="914400" y="5421530"/>
              <a:ext cx="365760" cy="3657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3" name="Oval 352"/>
            <p:cNvSpPr/>
            <p:nvPr/>
          </p:nvSpPr>
          <p:spPr>
            <a:xfrm>
              <a:off x="3695616" y="5425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4" name="Oval 353"/>
            <p:cNvSpPr/>
            <p:nvPr/>
          </p:nvSpPr>
          <p:spPr>
            <a:xfrm>
              <a:off x="3238416" y="5425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5" name="Oval 354"/>
            <p:cNvSpPr/>
            <p:nvPr/>
          </p:nvSpPr>
          <p:spPr>
            <a:xfrm>
              <a:off x="2781216" y="5425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6" name="Oval 355"/>
            <p:cNvSpPr/>
            <p:nvPr/>
          </p:nvSpPr>
          <p:spPr>
            <a:xfrm>
              <a:off x="2324016" y="5425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7" name="Oval 356"/>
            <p:cNvSpPr/>
            <p:nvPr/>
          </p:nvSpPr>
          <p:spPr>
            <a:xfrm>
              <a:off x="1866816" y="5425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8" name="Oval 357"/>
            <p:cNvSpPr/>
            <p:nvPr/>
          </p:nvSpPr>
          <p:spPr>
            <a:xfrm>
              <a:off x="1409616" y="5425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59" name="Straight Arrow Connector 358"/>
            <p:cNvCxnSpPr>
              <a:stCxn id="339" idx="0"/>
            </p:cNvCxnSpPr>
            <p:nvPr/>
          </p:nvCxnSpPr>
          <p:spPr>
            <a:xfrm flipV="1">
              <a:off x="3873733" y="4874996"/>
              <a:ext cx="0" cy="994133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Arrow Connector 359"/>
            <p:cNvCxnSpPr>
              <a:stCxn id="342" idx="0"/>
            </p:cNvCxnSpPr>
            <p:nvPr/>
          </p:nvCxnSpPr>
          <p:spPr>
            <a:xfrm flipV="1">
              <a:off x="3416533" y="4874996"/>
              <a:ext cx="0" cy="994133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Arrow Connector 360"/>
            <p:cNvCxnSpPr/>
            <p:nvPr/>
          </p:nvCxnSpPr>
          <p:spPr>
            <a:xfrm flipV="1">
              <a:off x="2959333" y="4876800"/>
              <a:ext cx="0" cy="976725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Arrow Connector 361"/>
            <p:cNvCxnSpPr/>
            <p:nvPr/>
          </p:nvCxnSpPr>
          <p:spPr>
            <a:xfrm flipV="1">
              <a:off x="2497705" y="4876800"/>
              <a:ext cx="0" cy="976725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Arrow Connector 362"/>
            <p:cNvCxnSpPr>
              <a:stCxn id="348" idx="0"/>
            </p:cNvCxnSpPr>
            <p:nvPr/>
          </p:nvCxnSpPr>
          <p:spPr>
            <a:xfrm flipV="1">
              <a:off x="2044933" y="4874996"/>
              <a:ext cx="0" cy="994133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Arrow Connector 363"/>
            <p:cNvCxnSpPr/>
            <p:nvPr/>
          </p:nvCxnSpPr>
          <p:spPr>
            <a:xfrm flipV="1">
              <a:off x="1587733" y="4874996"/>
              <a:ext cx="0" cy="978529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Arrow Connector 364"/>
            <p:cNvCxnSpPr>
              <a:endCxn id="366" idx="3"/>
            </p:cNvCxnSpPr>
            <p:nvPr/>
          </p:nvCxnSpPr>
          <p:spPr>
            <a:xfrm flipH="1">
              <a:off x="1280160" y="5147210"/>
              <a:ext cx="2944093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6" name="Rectangle 365"/>
            <p:cNvSpPr/>
            <p:nvPr/>
          </p:nvSpPr>
          <p:spPr>
            <a:xfrm>
              <a:off x="914400" y="4964330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7" name="Oval 366"/>
            <p:cNvSpPr/>
            <p:nvPr/>
          </p:nvSpPr>
          <p:spPr>
            <a:xfrm>
              <a:off x="3695616" y="4968240"/>
              <a:ext cx="365760" cy="3657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8" name="Oval 367"/>
            <p:cNvSpPr/>
            <p:nvPr/>
          </p:nvSpPr>
          <p:spPr>
            <a:xfrm>
              <a:off x="3238416" y="4968240"/>
              <a:ext cx="365760" cy="3657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9" name="Oval 368"/>
            <p:cNvSpPr/>
            <p:nvPr/>
          </p:nvSpPr>
          <p:spPr>
            <a:xfrm>
              <a:off x="2781216" y="4968240"/>
              <a:ext cx="365760" cy="3657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0" name="Oval 369"/>
            <p:cNvSpPr/>
            <p:nvPr/>
          </p:nvSpPr>
          <p:spPr>
            <a:xfrm>
              <a:off x="2324016" y="4968240"/>
              <a:ext cx="365760" cy="3657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1" name="Oval 370"/>
            <p:cNvSpPr/>
            <p:nvPr/>
          </p:nvSpPr>
          <p:spPr>
            <a:xfrm>
              <a:off x="1866816" y="4968240"/>
              <a:ext cx="365760" cy="3657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2" name="Oval 371"/>
            <p:cNvSpPr/>
            <p:nvPr/>
          </p:nvSpPr>
          <p:spPr>
            <a:xfrm>
              <a:off x="1409616" y="4968240"/>
              <a:ext cx="365760" cy="3657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73" name="Group 372"/>
          <p:cNvGrpSpPr/>
          <p:nvPr/>
        </p:nvGrpSpPr>
        <p:grpSpPr>
          <a:xfrm>
            <a:off x="1580802" y="4572000"/>
            <a:ext cx="2294162" cy="304800"/>
            <a:chOff x="1725846" y="4724400"/>
            <a:chExt cx="2294162" cy="304800"/>
          </a:xfrm>
        </p:grpSpPr>
        <p:cxnSp>
          <p:nvCxnSpPr>
            <p:cNvPr id="374" name="Straight Arrow Connector 373"/>
            <p:cNvCxnSpPr/>
            <p:nvPr/>
          </p:nvCxnSpPr>
          <p:spPr>
            <a:xfrm flipV="1">
              <a:off x="1725846" y="4724400"/>
              <a:ext cx="6931" cy="30480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Arrow Connector 374"/>
            <p:cNvCxnSpPr/>
            <p:nvPr/>
          </p:nvCxnSpPr>
          <p:spPr>
            <a:xfrm flipH="1" flipV="1">
              <a:off x="2187930" y="4724400"/>
              <a:ext cx="1691" cy="30299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Arrow Connector 375"/>
            <p:cNvCxnSpPr/>
            <p:nvPr/>
          </p:nvCxnSpPr>
          <p:spPr>
            <a:xfrm flipV="1">
              <a:off x="2648408" y="4726204"/>
              <a:ext cx="0" cy="30119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Arrow Connector 376"/>
            <p:cNvCxnSpPr/>
            <p:nvPr/>
          </p:nvCxnSpPr>
          <p:spPr>
            <a:xfrm flipH="1" flipV="1">
              <a:off x="3102330" y="4726204"/>
              <a:ext cx="3278" cy="30119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Arrow Connector 377"/>
            <p:cNvCxnSpPr/>
            <p:nvPr/>
          </p:nvCxnSpPr>
          <p:spPr>
            <a:xfrm flipH="1" flipV="1">
              <a:off x="3559530" y="4726204"/>
              <a:ext cx="3278" cy="30119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Arrow Connector 378"/>
            <p:cNvCxnSpPr/>
            <p:nvPr/>
          </p:nvCxnSpPr>
          <p:spPr>
            <a:xfrm flipH="1" flipV="1">
              <a:off x="4016730" y="4726204"/>
              <a:ext cx="3278" cy="30119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0" name="Rectangle 379"/>
          <p:cNvSpPr/>
          <p:nvPr/>
        </p:nvSpPr>
        <p:spPr>
          <a:xfrm>
            <a:off x="1402080" y="2745004"/>
            <a:ext cx="2685013" cy="3794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smtClean="0">
                <a:solidFill>
                  <a:srgbClr val="FFFFFF"/>
                </a:solidFill>
                <a:latin typeface="Calibri"/>
              </a:rPr>
              <a:t>Source</a:t>
            </a:r>
            <a:endParaRPr lang="en-US" sz="3200" b="1" i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9" name="Rectangle 388"/>
          <p:cNvSpPr/>
          <p:nvPr/>
        </p:nvSpPr>
        <p:spPr>
          <a:xfrm>
            <a:off x="1399223" y="4961916"/>
            <a:ext cx="2685013" cy="3794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smtClean="0">
                <a:solidFill>
                  <a:srgbClr val="FFFFFF"/>
                </a:solidFill>
                <a:latin typeface="Calibri"/>
              </a:rPr>
              <a:t>Destination</a:t>
            </a:r>
            <a:endParaRPr lang="en-US" sz="3200" b="1" i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0" name="Content Placeholder 2"/>
          <p:cNvSpPr>
            <a:spLocks noGrp="1"/>
          </p:cNvSpPr>
          <p:nvPr>
            <p:ph idx="1"/>
          </p:nvPr>
        </p:nvSpPr>
        <p:spPr>
          <a:xfrm>
            <a:off x="305834" y="762000"/>
            <a:ext cx="8838163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/>
              <a:t>Goal: </a:t>
            </a:r>
            <a:r>
              <a:rPr lang="en-US" dirty="0" smtClean="0"/>
              <a:t>Migrate</a:t>
            </a:r>
            <a:r>
              <a:rPr lang="en-US" sz="2800" dirty="0" smtClean="0"/>
              <a:t> source row into destination row</a:t>
            </a:r>
          </a:p>
        </p:txBody>
      </p:sp>
      <p:sp>
        <p:nvSpPr>
          <p:cNvPr id="156" name="Content Placeholder 2"/>
          <p:cNvSpPr txBox="1">
            <a:spLocks/>
          </p:cNvSpPr>
          <p:nvPr/>
        </p:nvSpPr>
        <p:spPr>
          <a:xfrm>
            <a:off x="305834" y="1219200"/>
            <a:ext cx="8609566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Naïve way: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Memory controller reads the source row 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byte by byte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and writes to destination row 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byte by byte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5943600" y="2057398"/>
            <a:ext cx="3796768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Calibri"/>
              </a:rPr>
              <a:t>→ High latency</a:t>
            </a:r>
            <a:endParaRPr lang="en-US" sz="3200" b="1" i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4751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  Inter-Segment Migration</a:t>
            </a:r>
            <a:endParaRPr lang="en-US" dirty="0"/>
          </a:p>
        </p:txBody>
      </p:sp>
      <p:sp>
        <p:nvSpPr>
          <p:cNvPr id="1134" name="Content Placeholder 2"/>
          <p:cNvSpPr>
            <a:spLocks noGrp="1"/>
          </p:cNvSpPr>
          <p:nvPr>
            <p:ph idx="1"/>
          </p:nvPr>
        </p:nvSpPr>
        <p:spPr>
          <a:xfrm>
            <a:off x="305835" y="762000"/>
            <a:ext cx="8533366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/>
              <a:t>Our way: 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Source and destination cells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 share </a:t>
            </a:r>
            <a:r>
              <a:rPr lang="en-US" sz="2800" b="1" i="1" dirty="0" err="1" smtClean="0">
                <a:solidFill>
                  <a:schemeClr val="tx2">
                    <a:lumMod val="75000"/>
                  </a:schemeClr>
                </a:solidFill>
              </a:rPr>
              <a:t>bitlines</a:t>
            </a:r>
            <a:endParaRPr lang="en-US" sz="28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Transfer data from source to destination across </a:t>
            </a:r>
            <a:r>
              <a:rPr lang="en-US" sz="2800" b="1" i="1" dirty="0" smtClean="0"/>
              <a:t>shared </a:t>
            </a:r>
            <a:r>
              <a:rPr lang="en-US" sz="2800" b="1" i="1" dirty="0" err="1" smtClean="0"/>
              <a:t>bitlines</a:t>
            </a:r>
            <a:r>
              <a:rPr lang="en-US" sz="2800" dirty="0" smtClean="0"/>
              <a:t> concurrently</a:t>
            </a:r>
          </a:p>
        </p:txBody>
      </p:sp>
      <p:cxnSp>
        <p:nvCxnSpPr>
          <p:cNvPr id="123" name="Straight Arrow Connector 122"/>
          <p:cNvCxnSpPr/>
          <p:nvPr/>
        </p:nvCxnSpPr>
        <p:spPr>
          <a:xfrm flipV="1">
            <a:off x="3871686" y="25908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V="1">
            <a:off x="3414486" y="25908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V="1">
            <a:off x="2957286" y="25908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2500086" y="25908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V="1">
            <a:off x="2042886" y="25908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V="1">
            <a:off x="1585686" y="25908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endCxn id="138" idx="3"/>
          </p:cNvCxnSpPr>
          <p:nvPr/>
        </p:nvCxnSpPr>
        <p:spPr>
          <a:xfrm flipH="1">
            <a:off x="1280160" y="2927884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/>
          <p:cNvSpPr/>
          <p:nvPr/>
        </p:nvSpPr>
        <p:spPr>
          <a:xfrm>
            <a:off x="3690853" y="58692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914400" y="2745004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39" name="Straight Arrow Connector 138"/>
          <p:cNvCxnSpPr>
            <a:stCxn id="137" idx="0"/>
          </p:cNvCxnSpPr>
          <p:nvPr/>
        </p:nvCxnSpPr>
        <p:spPr>
          <a:xfrm flipV="1">
            <a:off x="3873733" y="48768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Oval 142"/>
          <p:cNvSpPr/>
          <p:nvPr/>
        </p:nvSpPr>
        <p:spPr>
          <a:xfrm>
            <a:off x="3695616" y="27489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3233653" y="58692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54" name="Straight Arrow Connector 153"/>
          <p:cNvCxnSpPr>
            <a:stCxn id="153" idx="0"/>
          </p:cNvCxnSpPr>
          <p:nvPr/>
        </p:nvCxnSpPr>
        <p:spPr>
          <a:xfrm flipV="1">
            <a:off x="3416533" y="48768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Oval 154"/>
          <p:cNvSpPr/>
          <p:nvPr/>
        </p:nvSpPr>
        <p:spPr>
          <a:xfrm>
            <a:off x="3238416" y="27489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2776453" y="58692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57" name="Straight Arrow Connector 156"/>
          <p:cNvCxnSpPr>
            <a:stCxn id="156" idx="0"/>
          </p:cNvCxnSpPr>
          <p:nvPr/>
        </p:nvCxnSpPr>
        <p:spPr>
          <a:xfrm flipV="1">
            <a:off x="2959333" y="48768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Oval 157"/>
          <p:cNvSpPr/>
          <p:nvPr/>
        </p:nvSpPr>
        <p:spPr>
          <a:xfrm>
            <a:off x="2781216" y="27489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319253" y="58692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0" name="Straight Arrow Connector 159"/>
          <p:cNvCxnSpPr>
            <a:stCxn id="159" idx="0"/>
          </p:cNvCxnSpPr>
          <p:nvPr/>
        </p:nvCxnSpPr>
        <p:spPr>
          <a:xfrm flipV="1">
            <a:off x="2502133" y="48768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Oval 160"/>
          <p:cNvSpPr/>
          <p:nvPr/>
        </p:nvSpPr>
        <p:spPr>
          <a:xfrm>
            <a:off x="2324016" y="27489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1862053" y="58692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3" name="Straight Arrow Connector 162"/>
          <p:cNvCxnSpPr>
            <a:stCxn id="162" idx="0"/>
          </p:cNvCxnSpPr>
          <p:nvPr/>
        </p:nvCxnSpPr>
        <p:spPr>
          <a:xfrm flipV="1">
            <a:off x="2044933" y="48768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/>
          <p:cNvSpPr/>
          <p:nvPr/>
        </p:nvSpPr>
        <p:spPr>
          <a:xfrm>
            <a:off x="1866816" y="27489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1404853" y="58692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6" name="Straight Arrow Connector 165"/>
          <p:cNvCxnSpPr>
            <a:stCxn id="165" idx="0"/>
          </p:cNvCxnSpPr>
          <p:nvPr/>
        </p:nvCxnSpPr>
        <p:spPr>
          <a:xfrm flipV="1">
            <a:off x="1587733" y="48768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Oval 166"/>
          <p:cNvSpPr/>
          <p:nvPr/>
        </p:nvSpPr>
        <p:spPr>
          <a:xfrm>
            <a:off x="1409616" y="27489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68" name="Straight Arrow Connector 167"/>
          <p:cNvCxnSpPr>
            <a:endCxn id="169" idx="3"/>
          </p:cNvCxnSpPr>
          <p:nvPr/>
        </p:nvCxnSpPr>
        <p:spPr>
          <a:xfrm flipH="1">
            <a:off x="1280160" y="3394610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 168"/>
          <p:cNvSpPr/>
          <p:nvPr/>
        </p:nvSpPr>
        <p:spPr>
          <a:xfrm>
            <a:off x="914400" y="321173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3695616" y="3215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3238416" y="3215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2781216" y="3215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2324016" y="3215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1866816" y="3215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1409616" y="3215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78" name="Straight Arrow Connector 177"/>
          <p:cNvCxnSpPr>
            <a:endCxn id="179" idx="3"/>
          </p:cNvCxnSpPr>
          <p:nvPr/>
        </p:nvCxnSpPr>
        <p:spPr>
          <a:xfrm flipH="1">
            <a:off x="1280160" y="3851810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ectangle 178"/>
          <p:cNvSpPr/>
          <p:nvPr/>
        </p:nvSpPr>
        <p:spPr>
          <a:xfrm>
            <a:off x="914400" y="366893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3695616" y="36728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3238416" y="36728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2781216" y="36728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2324016" y="36728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1866816" y="36728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1409616" y="36728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93" name="Straight Arrow Connector 192"/>
          <p:cNvCxnSpPr>
            <a:endCxn id="194" idx="3"/>
          </p:cNvCxnSpPr>
          <p:nvPr/>
        </p:nvCxnSpPr>
        <p:spPr>
          <a:xfrm flipH="1">
            <a:off x="1280160" y="4309010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ectangle 193"/>
          <p:cNvSpPr/>
          <p:nvPr/>
        </p:nvSpPr>
        <p:spPr>
          <a:xfrm>
            <a:off x="914400" y="412613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3695616" y="41300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3238416" y="41300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2781216" y="41300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2324016" y="41300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1866816" y="41300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1409616" y="41300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14" name="Straight Arrow Connector 213"/>
          <p:cNvCxnSpPr>
            <a:endCxn id="215" idx="3"/>
          </p:cNvCxnSpPr>
          <p:nvPr/>
        </p:nvCxnSpPr>
        <p:spPr>
          <a:xfrm flipH="1">
            <a:off x="1280160" y="5147210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Rectangle 214"/>
          <p:cNvSpPr/>
          <p:nvPr/>
        </p:nvSpPr>
        <p:spPr>
          <a:xfrm>
            <a:off x="914400" y="496433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3695616" y="49682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3238416" y="49682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2781216" y="49682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9" name="Oval 218"/>
          <p:cNvSpPr/>
          <p:nvPr/>
        </p:nvSpPr>
        <p:spPr>
          <a:xfrm>
            <a:off x="2324016" y="49682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1866816" y="49682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1409616" y="49682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22" name="Straight Arrow Connector 221"/>
          <p:cNvCxnSpPr>
            <a:endCxn id="223" idx="3"/>
          </p:cNvCxnSpPr>
          <p:nvPr/>
        </p:nvCxnSpPr>
        <p:spPr>
          <a:xfrm flipH="1">
            <a:off x="1280160" y="5604410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Rectangle 222"/>
          <p:cNvSpPr/>
          <p:nvPr/>
        </p:nvSpPr>
        <p:spPr>
          <a:xfrm>
            <a:off x="914400" y="542153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3695616" y="54254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2" name="Oval 231"/>
          <p:cNvSpPr/>
          <p:nvPr/>
        </p:nvSpPr>
        <p:spPr>
          <a:xfrm>
            <a:off x="3238416" y="54254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2781216" y="54254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4" name="Oval 233"/>
          <p:cNvSpPr/>
          <p:nvPr/>
        </p:nvSpPr>
        <p:spPr>
          <a:xfrm>
            <a:off x="2324016" y="54254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5" name="Oval 234"/>
          <p:cNvSpPr/>
          <p:nvPr/>
        </p:nvSpPr>
        <p:spPr>
          <a:xfrm>
            <a:off x="1866816" y="54254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1409616" y="54254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37" name="Straight Arrow Connector 236"/>
          <p:cNvCxnSpPr/>
          <p:nvPr/>
        </p:nvCxnSpPr>
        <p:spPr>
          <a:xfrm>
            <a:off x="4406366" y="5029200"/>
            <a:ext cx="0" cy="683929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/>
          <p:nvPr/>
        </p:nvCxnSpPr>
        <p:spPr>
          <a:xfrm flipH="1" flipV="1">
            <a:off x="4330168" y="4947563"/>
            <a:ext cx="76198" cy="81637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 flipV="1">
            <a:off x="4330168" y="5713129"/>
            <a:ext cx="76198" cy="83508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Rectangle 245"/>
          <p:cNvSpPr/>
          <p:nvPr/>
        </p:nvSpPr>
        <p:spPr>
          <a:xfrm>
            <a:off x="4419600" y="5181598"/>
            <a:ext cx="2923674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Near Segment</a:t>
            </a:r>
            <a:endParaRPr lang="en-US" sz="3200" b="1" i="1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cxnSp>
        <p:nvCxnSpPr>
          <p:cNvPr id="247" name="Straight Arrow Connector 246"/>
          <p:cNvCxnSpPr/>
          <p:nvPr/>
        </p:nvCxnSpPr>
        <p:spPr>
          <a:xfrm>
            <a:off x="4419598" y="2819400"/>
            <a:ext cx="0" cy="1592892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/>
          <p:nvPr/>
        </p:nvCxnSpPr>
        <p:spPr>
          <a:xfrm flipH="1" flipV="1">
            <a:off x="4343400" y="2737763"/>
            <a:ext cx="76198" cy="81637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/>
          <p:cNvCxnSpPr/>
          <p:nvPr/>
        </p:nvCxnSpPr>
        <p:spPr>
          <a:xfrm flipV="1">
            <a:off x="4343400" y="4412292"/>
            <a:ext cx="76198" cy="83508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Rectangle 249"/>
          <p:cNvSpPr/>
          <p:nvPr/>
        </p:nvSpPr>
        <p:spPr>
          <a:xfrm>
            <a:off x="4432832" y="3429000"/>
            <a:ext cx="2923674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smtClean="0">
                <a:solidFill>
                  <a:srgbClr val="FF0000"/>
                </a:solidFill>
                <a:latin typeface="Calibri"/>
              </a:rPr>
              <a:t>Far Segment</a:t>
            </a:r>
            <a:endParaRPr lang="en-US" sz="3200" b="1" i="1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51" name="Rectangle 250"/>
          <p:cNvSpPr/>
          <p:nvPr/>
        </p:nvSpPr>
        <p:spPr>
          <a:xfrm>
            <a:off x="4419600" y="4495799"/>
            <a:ext cx="4114800" cy="45176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smtClean="0">
                <a:solidFill>
                  <a:prstClr val="black"/>
                </a:solidFill>
                <a:latin typeface="Calibri"/>
              </a:rPr>
              <a:t>Isolation Transistor</a:t>
            </a:r>
            <a:endParaRPr lang="en-US" sz="32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4419599" y="5867398"/>
            <a:ext cx="3573379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smtClean="0">
                <a:solidFill>
                  <a:prstClr val="black"/>
                </a:solidFill>
                <a:latin typeface="Calibri"/>
              </a:rPr>
              <a:t>Sense Amplifier</a:t>
            </a:r>
            <a:endParaRPr lang="en-US" sz="3200" b="1" i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54" name="Straight Arrow Connector 253"/>
          <p:cNvCxnSpPr>
            <a:endCxn id="255" idx="3"/>
          </p:cNvCxnSpPr>
          <p:nvPr/>
        </p:nvCxnSpPr>
        <p:spPr>
          <a:xfrm flipH="1">
            <a:off x="1280160" y="3394610"/>
            <a:ext cx="2944093" cy="0"/>
          </a:xfrm>
          <a:prstGeom prst="straightConnector1">
            <a:avLst/>
          </a:prstGeom>
          <a:ln w="25400" cap="rnd">
            <a:solidFill>
              <a:schemeClr val="bg1">
                <a:lumMod val="75000"/>
              </a:schemeClr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Rectangle 254"/>
          <p:cNvSpPr/>
          <p:nvPr/>
        </p:nvSpPr>
        <p:spPr>
          <a:xfrm>
            <a:off x="914400" y="3211730"/>
            <a:ext cx="365760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" name="Oval 255"/>
          <p:cNvSpPr/>
          <p:nvPr/>
        </p:nvSpPr>
        <p:spPr>
          <a:xfrm>
            <a:off x="3695616" y="32156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7" name="Oval 256"/>
          <p:cNvSpPr/>
          <p:nvPr/>
        </p:nvSpPr>
        <p:spPr>
          <a:xfrm>
            <a:off x="3238416" y="32156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2781216" y="32156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2324016" y="32156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1866816" y="32156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1" name="Oval 260"/>
          <p:cNvSpPr/>
          <p:nvPr/>
        </p:nvSpPr>
        <p:spPr>
          <a:xfrm>
            <a:off x="1409616" y="32156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62" name="Straight Arrow Connector 261"/>
          <p:cNvCxnSpPr>
            <a:endCxn id="263" idx="3"/>
          </p:cNvCxnSpPr>
          <p:nvPr/>
        </p:nvCxnSpPr>
        <p:spPr>
          <a:xfrm flipH="1">
            <a:off x="1280160" y="3851810"/>
            <a:ext cx="2944093" cy="0"/>
          </a:xfrm>
          <a:prstGeom prst="straightConnector1">
            <a:avLst/>
          </a:prstGeom>
          <a:ln w="25400" cap="rnd">
            <a:solidFill>
              <a:schemeClr val="bg1">
                <a:lumMod val="75000"/>
              </a:schemeClr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Rectangle 262"/>
          <p:cNvSpPr/>
          <p:nvPr/>
        </p:nvSpPr>
        <p:spPr>
          <a:xfrm>
            <a:off x="914400" y="3668930"/>
            <a:ext cx="365760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4" name="Oval 263"/>
          <p:cNvSpPr/>
          <p:nvPr/>
        </p:nvSpPr>
        <p:spPr>
          <a:xfrm>
            <a:off x="3695616" y="36728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5" name="Oval 264"/>
          <p:cNvSpPr/>
          <p:nvPr/>
        </p:nvSpPr>
        <p:spPr>
          <a:xfrm>
            <a:off x="3238416" y="36728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6" name="Oval 265"/>
          <p:cNvSpPr/>
          <p:nvPr/>
        </p:nvSpPr>
        <p:spPr>
          <a:xfrm>
            <a:off x="2781216" y="36728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7" name="Oval 266"/>
          <p:cNvSpPr/>
          <p:nvPr/>
        </p:nvSpPr>
        <p:spPr>
          <a:xfrm>
            <a:off x="2324016" y="36728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8" name="Oval 267"/>
          <p:cNvSpPr/>
          <p:nvPr/>
        </p:nvSpPr>
        <p:spPr>
          <a:xfrm>
            <a:off x="1866816" y="36728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1409616" y="36728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70" name="Straight Arrow Connector 269"/>
          <p:cNvCxnSpPr>
            <a:endCxn id="271" idx="3"/>
          </p:cNvCxnSpPr>
          <p:nvPr/>
        </p:nvCxnSpPr>
        <p:spPr>
          <a:xfrm flipH="1">
            <a:off x="1280160" y="4309010"/>
            <a:ext cx="2944093" cy="0"/>
          </a:xfrm>
          <a:prstGeom prst="straightConnector1">
            <a:avLst/>
          </a:prstGeom>
          <a:ln w="25400" cap="rnd">
            <a:solidFill>
              <a:schemeClr val="bg1">
                <a:lumMod val="75000"/>
              </a:schemeClr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Rectangle 270"/>
          <p:cNvSpPr/>
          <p:nvPr/>
        </p:nvSpPr>
        <p:spPr>
          <a:xfrm>
            <a:off x="914400" y="4126130"/>
            <a:ext cx="365760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2" name="Oval 271"/>
          <p:cNvSpPr/>
          <p:nvPr/>
        </p:nvSpPr>
        <p:spPr>
          <a:xfrm>
            <a:off x="3695616" y="41300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3" name="Oval 272"/>
          <p:cNvSpPr/>
          <p:nvPr/>
        </p:nvSpPr>
        <p:spPr>
          <a:xfrm>
            <a:off x="3238416" y="41300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4" name="Oval 273"/>
          <p:cNvSpPr/>
          <p:nvPr/>
        </p:nvSpPr>
        <p:spPr>
          <a:xfrm>
            <a:off x="2781216" y="41300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5" name="Oval 274"/>
          <p:cNvSpPr/>
          <p:nvPr/>
        </p:nvSpPr>
        <p:spPr>
          <a:xfrm>
            <a:off x="2324016" y="41300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6" name="Oval 275"/>
          <p:cNvSpPr/>
          <p:nvPr/>
        </p:nvSpPr>
        <p:spPr>
          <a:xfrm>
            <a:off x="1866816" y="41300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7" name="Oval 276"/>
          <p:cNvSpPr/>
          <p:nvPr/>
        </p:nvSpPr>
        <p:spPr>
          <a:xfrm>
            <a:off x="1409616" y="41300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8" name="Rectangle 277"/>
          <p:cNvSpPr/>
          <p:nvPr/>
        </p:nvSpPr>
        <p:spPr>
          <a:xfrm>
            <a:off x="1404853" y="5867400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79" name="Straight Arrow Connector 278"/>
          <p:cNvCxnSpPr/>
          <p:nvPr/>
        </p:nvCxnSpPr>
        <p:spPr>
          <a:xfrm flipV="1">
            <a:off x="3871686" y="25908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/>
          <p:nvPr/>
        </p:nvCxnSpPr>
        <p:spPr>
          <a:xfrm flipV="1">
            <a:off x="3414486" y="25908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/>
          <p:cNvCxnSpPr/>
          <p:nvPr/>
        </p:nvCxnSpPr>
        <p:spPr>
          <a:xfrm flipV="1">
            <a:off x="2957286" y="25908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 flipV="1">
            <a:off x="2500086" y="25908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/>
          <p:nvPr/>
        </p:nvCxnSpPr>
        <p:spPr>
          <a:xfrm flipV="1">
            <a:off x="2042886" y="25908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 flipV="1">
            <a:off x="1585686" y="25908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>
            <a:endCxn id="287" idx="3"/>
          </p:cNvCxnSpPr>
          <p:nvPr/>
        </p:nvCxnSpPr>
        <p:spPr>
          <a:xfrm flipH="1">
            <a:off x="1280160" y="2927884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Rectangle 285"/>
          <p:cNvSpPr/>
          <p:nvPr/>
        </p:nvSpPr>
        <p:spPr>
          <a:xfrm>
            <a:off x="3690853" y="5869129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7" name="Rectangle 286"/>
          <p:cNvSpPr/>
          <p:nvPr/>
        </p:nvSpPr>
        <p:spPr>
          <a:xfrm>
            <a:off x="914400" y="2745004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8" name="Oval 287"/>
          <p:cNvSpPr/>
          <p:nvPr/>
        </p:nvSpPr>
        <p:spPr>
          <a:xfrm>
            <a:off x="3695616" y="27489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9" name="Rectangle 288"/>
          <p:cNvSpPr/>
          <p:nvPr/>
        </p:nvSpPr>
        <p:spPr>
          <a:xfrm>
            <a:off x="3233653" y="5869129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0" name="Oval 289"/>
          <p:cNvSpPr/>
          <p:nvPr/>
        </p:nvSpPr>
        <p:spPr>
          <a:xfrm>
            <a:off x="3238416" y="27489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1" name="Rectangle 290"/>
          <p:cNvSpPr/>
          <p:nvPr/>
        </p:nvSpPr>
        <p:spPr>
          <a:xfrm>
            <a:off x="2776453" y="5869129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2" name="Oval 291"/>
          <p:cNvSpPr/>
          <p:nvPr/>
        </p:nvSpPr>
        <p:spPr>
          <a:xfrm>
            <a:off x="2781216" y="27489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3" name="Rectangle 292"/>
          <p:cNvSpPr/>
          <p:nvPr/>
        </p:nvSpPr>
        <p:spPr>
          <a:xfrm>
            <a:off x="2319253" y="5869129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4" name="Oval 293"/>
          <p:cNvSpPr/>
          <p:nvPr/>
        </p:nvSpPr>
        <p:spPr>
          <a:xfrm>
            <a:off x="2324016" y="27489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5" name="Rectangle 294"/>
          <p:cNvSpPr/>
          <p:nvPr/>
        </p:nvSpPr>
        <p:spPr>
          <a:xfrm>
            <a:off x="1862053" y="5869129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6" name="Oval 295"/>
          <p:cNvSpPr/>
          <p:nvPr/>
        </p:nvSpPr>
        <p:spPr>
          <a:xfrm>
            <a:off x="1866816" y="27489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7" name="Oval 296"/>
          <p:cNvSpPr/>
          <p:nvPr/>
        </p:nvSpPr>
        <p:spPr>
          <a:xfrm>
            <a:off x="1409616" y="27489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98" name="Straight Arrow Connector 297"/>
          <p:cNvCxnSpPr>
            <a:endCxn id="299" idx="3"/>
          </p:cNvCxnSpPr>
          <p:nvPr/>
        </p:nvCxnSpPr>
        <p:spPr>
          <a:xfrm flipH="1">
            <a:off x="1280160" y="5604410"/>
            <a:ext cx="2944093" cy="0"/>
          </a:xfrm>
          <a:prstGeom prst="straightConnector1">
            <a:avLst/>
          </a:prstGeom>
          <a:ln w="25400" cap="rnd">
            <a:solidFill>
              <a:schemeClr val="bg1">
                <a:lumMod val="75000"/>
              </a:schemeClr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Rectangle 298"/>
          <p:cNvSpPr/>
          <p:nvPr/>
        </p:nvSpPr>
        <p:spPr>
          <a:xfrm>
            <a:off x="914400" y="5421530"/>
            <a:ext cx="365760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0" name="Oval 299"/>
          <p:cNvSpPr/>
          <p:nvPr/>
        </p:nvSpPr>
        <p:spPr>
          <a:xfrm>
            <a:off x="3695616" y="54254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1" name="Oval 300"/>
          <p:cNvSpPr/>
          <p:nvPr/>
        </p:nvSpPr>
        <p:spPr>
          <a:xfrm>
            <a:off x="3238416" y="54254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2" name="Oval 301"/>
          <p:cNvSpPr/>
          <p:nvPr/>
        </p:nvSpPr>
        <p:spPr>
          <a:xfrm>
            <a:off x="2781216" y="54254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3" name="Oval 302"/>
          <p:cNvSpPr/>
          <p:nvPr/>
        </p:nvSpPr>
        <p:spPr>
          <a:xfrm>
            <a:off x="2324016" y="54254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4" name="Oval 303"/>
          <p:cNvSpPr/>
          <p:nvPr/>
        </p:nvSpPr>
        <p:spPr>
          <a:xfrm>
            <a:off x="1866816" y="54254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5" name="Oval 304"/>
          <p:cNvSpPr/>
          <p:nvPr/>
        </p:nvSpPr>
        <p:spPr>
          <a:xfrm>
            <a:off x="1409616" y="54254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06" name="Straight Arrow Connector 305"/>
          <p:cNvCxnSpPr>
            <a:stCxn id="286" idx="0"/>
          </p:cNvCxnSpPr>
          <p:nvPr/>
        </p:nvCxnSpPr>
        <p:spPr>
          <a:xfrm flipV="1">
            <a:off x="3873733" y="4874996"/>
            <a:ext cx="0" cy="994133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/>
          <p:cNvCxnSpPr>
            <a:stCxn id="289" idx="0"/>
          </p:cNvCxnSpPr>
          <p:nvPr/>
        </p:nvCxnSpPr>
        <p:spPr>
          <a:xfrm flipV="1">
            <a:off x="3416533" y="4874996"/>
            <a:ext cx="0" cy="994133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/>
          <p:cNvCxnSpPr/>
          <p:nvPr/>
        </p:nvCxnSpPr>
        <p:spPr>
          <a:xfrm flipV="1">
            <a:off x="2959333" y="4876800"/>
            <a:ext cx="0" cy="976725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/>
          <p:cNvCxnSpPr/>
          <p:nvPr/>
        </p:nvCxnSpPr>
        <p:spPr>
          <a:xfrm flipV="1">
            <a:off x="2497705" y="4876800"/>
            <a:ext cx="0" cy="976725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>
            <a:stCxn id="295" idx="0"/>
          </p:cNvCxnSpPr>
          <p:nvPr/>
        </p:nvCxnSpPr>
        <p:spPr>
          <a:xfrm flipV="1">
            <a:off x="2044933" y="4874996"/>
            <a:ext cx="0" cy="994133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/>
          <p:nvPr/>
        </p:nvCxnSpPr>
        <p:spPr>
          <a:xfrm flipV="1">
            <a:off x="1587733" y="4874996"/>
            <a:ext cx="0" cy="978529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>
            <a:endCxn id="313" idx="3"/>
          </p:cNvCxnSpPr>
          <p:nvPr/>
        </p:nvCxnSpPr>
        <p:spPr>
          <a:xfrm flipH="1">
            <a:off x="1280160" y="5147210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Rectangle 312"/>
          <p:cNvSpPr/>
          <p:nvPr/>
        </p:nvSpPr>
        <p:spPr>
          <a:xfrm>
            <a:off x="914400" y="496433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4" name="Oval 313"/>
          <p:cNvSpPr/>
          <p:nvPr/>
        </p:nvSpPr>
        <p:spPr>
          <a:xfrm>
            <a:off x="3695616" y="49682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5" name="Oval 314"/>
          <p:cNvSpPr/>
          <p:nvPr/>
        </p:nvSpPr>
        <p:spPr>
          <a:xfrm>
            <a:off x="3238416" y="49682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6" name="Oval 315"/>
          <p:cNvSpPr/>
          <p:nvPr/>
        </p:nvSpPr>
        <p:spPr>
          <a:xfrm>
            <a:off x="2781216" y="49682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7" name="Oval 316"/>
          <p:cNvSpPr/>
          <p:nvPr/>
        </p:nvSpPr>
        <p:spPr>
          <a:xfrm>
            <a:off x="2324016" y="49682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8" name="Oval 317"/>
          <p:cNvSpPr/>
          <p:nvPr/>
        </p:nvSpPr>
        <p:spPr>
          <a:xfrm>
            <a:off x="1866816" y="49682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9" name="Oval 318"/>
          <p:cNvSpPr/>
          <p:nvPr/>
        </p:nvSpPr>
        <p:spPr>
          <a:xfrm>
            <a:off x="1409616" y="49682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7" name="Rectangle 326"/>
          <p:cNvSpPr/>
          <p:nvPr/>
        </p:nvSpPr>
        <p:spPr>
          <a:xfrm>
            <a:off x="1402080" y="2742224"/>
            <a:ext cx="2685013" cy="3794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smtClean="0">
                <a:solidFill>
                  <a:srgbClr val="FFFFFF"/>
                </a:solidFill>
                <a:latin typeface="Calibri"/>
              </a:rPr>
              <a:t>Source</a:t>
            </a:r>
            <a:endParaRPr lang="en-US" sz="3200" b="1" i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8" name="Rectangle 327"/>
          <p:cNvSpPr/>
          <p:nvPr/>
        </p:nvSpPr>
        <p:spPr>
          <a:xfrm>
            <a:off x="1401651" y="4968584"/>
            <a:ext cx="2685013" cy="3794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smtClean="0">
                <a:solidFill>
                  <a:srgbClr val="FFFFFF"/>
                </a:solidFill>
                <a:latin typeface="Calibri"/>
              </a:rPr>
              <a:t>Destination</a:t>
            </a:r>
            <a:endParaRPr lang="en-US" sz="3200" b="1" i="1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329" name="Group 328"/>
          <p:cNvGrpSpPr/>
          <p:nvPr/>
        </p:nvGrpSpPr>
        <p:grpSpPr>
          <a:xfrm>
            <a:off x="1416801" y="2756813"/>
            <a:ext cx="2651760" cy="2585086"/>
            <a:chOff x="9533989" y="3384689"/>
            <a:chExt cx="2651760" cy="2585086"/>
          </a:xfrm>
        </p:grpSpPr>
        <p:cxnSp>
          <p:nvCxnSpPr>
            <p:cNvPr id="330" name="Straight Arrow Connector 329"/>
            <p:cNvCxnSpPr>
              <a:endCxn id="336" idx="4"/>
            </p:cNvCxnSpPr>
            <p:nvPr/>
          </p:nvCxnSpPr>
          <p:spPr>
            <a:xfrm flipV="1">
              <a:off x="9710059" y="3750449"/>
              <a:ext cx="6810" cy="1459130"/>
            </a:xfrm>
            <a:prstGeom prst="straightConnector1">
              <a:avLst/>
            </a:prstGeom>
            <a:ln w="50800" cap="rnd">
              <a:solidFill>
                <a:schemeClr val="tx2">
                  <a:lumMod val="75000"/>
                </a:schemeClr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Oval 330"/>
            <p:cNvSpPr/>
            <p:nvPr/>
          </p:nvSpPr>
          <p:spPr>
            <a:xfrm>
              <a:off x="11819989" y="3384689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11362789" y="3384689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>
              <a:off x="10905589" y="3384689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10448389" y="3384689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5" name="Oval 334"/>
            <p:cNvSpPr/>
            <p:nvPr/>
          </p:nvSpPr>
          <p:spPr>
            <a:xfrm>
              <a:off x="9991189" y="3384689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6" name="Oval 335"/>
            <p:cNvSpPr/>
            <p:nvPr/>
          </p:nvSpPr>
          <p:spPr>
            <a:xfrm>
              <a:off x="9533989" y="3384689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37" name="Straight Arrow Connector 336"/>
            <p:cNvCxnSpPr>
              <a:stCxn id="343" idx="4"/>
            </p:cNvCxnSpPr>
            <p:nvPr/>
          </p:nvCxnSpPr>
          <p:spPr>
            <a:xfrm flipH="1" flipV="1">
              <a:off x="11998106" y="5510772"/>
              <a:ext cx="4763" cy="459003"/>
            </a:xfrm>
            <a:prstGeom prst="straightConnector1">
              <a:avLst/>
            </a:prstGeom>
            <a:ln w="50800" cap="rnd">
              <a:solidFill>
                <a:schemeClr val="tx2">
                  <a:lumMod val="75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Arrow Connector 337"/>
            <p:cNvCxnSpPr>
              <a:stCxn id="344" idx="4"/>
            </p:cNvCxnSpPr>
            <p:nvPr/>
          </p:nvCxnSpPr>
          <p:spPr>
            <a:xfrm flipH="1" flipV="1">
              <a:off x="11540906" y="5510772"/>
              <a:ext cx="4763" cy="459003"/>
            </a:xfrm>
            <a:prstGeom prst="straightConnector1">
              <a:avLst/>
            </a:prstGeom>
            <a:ln w="50800" cap="rnd">
              <a:solidFill>
                <a:schemeClr val="tx2">
                  <a:lumMod val="75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Arrow Connector 338"/>
            <p:cNvCxnSpPr>
              <a:stCxn id="345" idx="4"/>
            </p:cNvCxnSpPr>
            <p:nvPr/>
          </p:nvCxnSpPr>
          <p:spPr>
            <a:xfrm flipH="1" flipV="1">
              <a:off x="11083706" y="5512576"/>
              <a:ext cx="4763" cy="457199"/>
            </a:xfrm>
            <a:prstGeom prst="straightConnector1">
              <a:avLst/>
            </a:prstGeom>
            <a:ln w="50800" cap="rnd">
              <a:solidFill>
                <a:schemeClr val="tx2">
                  <a:lumMod val="75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>
              <a:stCxn id="346" idx="4"/>
            </p:cNvCxnSpPr>
            <p:nvPr/>
          </p:nvCxnSpPr>
          <p:spPr>
            <a:xfrm flipH="1" flipV="1">
              <a:off x="10622078" y="5512576"/>
              <a:ext cx="9191" cy="457199"/>
            </a:xfrm>
            <a:prstGeom prst="straightConnector1">
              <a:avLst/>
            </a:prstGeom>
            <a:ln w="50800" cap="rnd">
              <a:solidFill>
                <a:schemeClr val="tx2">
                  <a:lumMod val="75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Arrow Connector 340"/>
            <p:cNvCxnSpPr>
              <a:stCxn id="347" idx="4"/>
            </p:cNvCxnSpPr>
            <p:nvPr/>
          </p:nvCxnSpPr>
          <p:spPr>
            <a:xfrm flipH="1" flipV="1">
              <a:off x="10169306" y="5510772"/>
              <a:ext cx="4763" cy="459003"/>
            </a:xfrm>
            <a:prstGeom prst="straightConnector1">
              <a:avLst/>
            </a:prstGeom>
            <a:ln w="50800" cap="rnd">
              <a:solidFill>
                <a:schemeClr val="tx2">
                  <a:lumMod val="75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Arrow Connector 341"/>
            <p:cNvCxnSpPr>
              <a:stCxn id="348" idx="4"/>
            </p:cNvCxnSpPr>
            <p:nvPr/>
          </p:nvCxnSpPr>
          <p:spPr>
            <a:xfrm flipH="1" flipV="1">
              <a:off x="9712106" y="5510772"/>
              <a:ext cx="4763" cy="459003"/>
            </a:xfrm>
            <a:prstGeom prst="straightConnector1">
              <a:avLst/>
            </a:prstGeom>
            <a:ln w="50800" cap="rnd">
              <a:solidFill>
                <a:schemeClr val="tx2">
                  <a:lumMod val="75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Oval 342"/>
            <p:cNvSpPr/>
            <p:nvPr/>
          </p:nvSpPr>
          <p:spPr>
            <a:xfrm>
              <a:off x="11819989" y="5604015"/>
              <a:ext cx="365760" cy="3657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0800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4" name="Oval 343"/>
            <p:cNvSpPr/>
            <p:nvPr/>
          </p:nvSpPr>
          <p:spPr>
            <a:xfrm>
              <a:off x="11362789" y="5604015"/>
              <a:ext cx="365760" cy="3657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0800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5" name="Oval 344"/>
            <p:cNvSpPr/>
            <p:nvPr/>
          </p:nvSpPr>
          <p:spPr>
            <a:xfrm>
              <a:off x="10905589" y="5604015"/>
              <a:ext cx="365760" cy="3657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0800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6" name="Oval 345"/>
            <p:cNvSpPr/>
            <p:nvPr/>
          </p:nvSpPr>
          <p:spPr>
            <a:xfrm>
              <a:off x="10448389" y="5604015"/>
              <a:ext cx="365760" cy="3657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0800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7" name="Oval 346"/>
            <p:cNvSpPr/>
            <p:nvPr/>
          </p:nvSpPr>
          <p:spPr>
            <a:xfrm>
              <a:off x="9991189" y="5604015"/>
              <a:ext cx="365760" cy="3657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0800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8" name="Oval 347"/>
            <p:cNvSpPr/>
            <p:nvPr/>
          </p:nvSpPr>
          <p:spPr>
            <a:xfrm>
              <a:off x="9533989" y="5604015"/>
              <a:ext cx="365760" cy="3657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0800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49" name="Straight Arrow Connector 348"/>
            <p:cNvCxnSpPr>
              <a:endCxn id="335" idx="4"/>
            </p:cNvCxnSpPr>
            <p:nvPr/>
          </p:nvCxnSpPr>
          <p:spPr>
            <a:xfrm flipV="1">
              <a:off x="10162808" y="3750449"/>
              <a:ext cx="11261" cy="1507351"/>
            </a:xfrm>
            <a:prstGeom prst="straightConnector1">
              <a:avLst/>
            </a:prstGeom>
            <a:ln w="50800" cap="rnd">
              <a:solidFill>
                <a:schemeClr val="tx2">
                  <a:lumMod val="75000"/>
                </a:schemeClr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Arrow Connector 349"/>
            <p:cNvCxnSpPr>
              <a:endCxn id="334" idx="4"/>
            </p:cNvCxnSpPr>
            <p:nvPr/>
          </p:nvCxnSpPr>
          <p:spPr>
            <a:xfrm flipV="1">
              <a:off x="10622280" y="3750449"/>
              <a:ext cx="8989" cy="1461530"/>
            </a:xfrm>
            <a:prstGeom prst="straightConnector1">
              <a:avLst/>
            </a:prstGeom>
            <a:ln w="50800" cap="rnd">
              <a:solidFill>
                <a:schemeClr val="tx2">
                  <a:lumMod val="75000"/>
                </a:schemeClr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Arrow Connector 350"/>
            <p:cNvCxnSpPr>
              <a:endCxn id="333" idx="4"/>
            </p:cNvCxnSpPr>
            <p:nvPr/>
          </p:nvCxnSpPr>
          <p:spPr>
            <a:xfrm flipV="1">
              <a:off x="11077208" y="3750449"/>
              <a:ext cx="11261" cy="1433869"/>
            </a:xfrm>
            <a:prstGeom prst="straightConnector1">
              <a:avLst/>
            </a:prstGeom>
            <a:ln w="50800" cap="rnd">
              <a:solidFill>
                <a:schemeClr val="tx2">
                  <a:lumMod val="75000"/>
                </a:schemeClr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Arrow Connector 351"/>
            <p:cNvCxnSpPr>
              <a:endCxn id="332" idx="4"/>
            </p:cNvCxnSpPr>
            <p:nvPr/>
          </p:nvCxnSpPr>
          <p:spPr>
            <a:xfrm flipV="1">
              <a:off x="11534408" y="3750449"/>
              <a:ext cx="11261" cy="1461530"/>
            </a:xfrm>
            <a:prstGeom prst="straightConnector1">
              <a:avLst/>
            </a:prstGeom>
            <a:ln w="50800" cap="rnd">
              <a:solidFill>
                <a:schemeClr val="tx2">
                  <a:lumMod val="75000"/>
                </a:schemeClr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Arrow Connector 352"/>
            <p:cNvCxnSpPr>
              <a:endCxn id="331" idx="4"/>
            </p:cNvCxnSpPr>
            <p:nvPr/>
          </p:nvCxnSpPr>
          <p:spPr>
            <a:xfrm flipV="1">
              <a:off x="12000487" y="3750449"/>
              <a:ext cx="2382" cy="1459130"/>
            </a:xfrm>
            <a:prstGeom prst="straightConnector1">
              <a:avLst/>
            </a:prstGeom>
            <a:ln w="50800" cap="rnd">
              <a:solidFill>
                <a:schemeClr val="tx2">
                  <a:lumMod val="75000"/>
                </a:schemeClr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4" name="Group 353"/>
            <p:cNvGrpSpPr/>
            <p:nvPr/>
          </p:nvGrpSpPr>
          <p:grpSpPr>
            <a:xfrm>
              <a:off x="9704481" y="5210175"/>
              <a:ext cx="2289399" cy="304800"/>
              <a:chOff x="1571327" y="4572000"/>
              <a:chExt cx="2289399" cy="304800"/>
            </a:xfrm>
          </p:grpSpPr>
          <p:cxnSp>
            <p:nvCxnSpPr>
              <p:cNvPr id="355" name="Straight Arrow Connector 354"/>
              <p:cNvCxnSpPr/>
              <p:nvPr/>
            </p:nvCxnSpPr>
            <p:spPr>
              <a:xfrm flipV="1">
                <a:off x="1571327" y="4572000"/>
                <a:ext cx="0" cy="304800"/>
              </a:xfrm>
              <a:prstGeom prst="straightConnector1">
                <a:avLst/>
              </a:prstGeom>
              <a:ln w="50800" cap="rnd">
                <a:solidFill>
                  <a:schemeClr val="tx2">
                    <a:lumMod val="75000"/>
                  </a:schemeClr>
                </a:solidFill>
                <a:headEnd type="oval" w="med" len="med"/>
                <a:tailEnd type="oval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Arrow Connector 355"/>
              <p:cNvCxnSpPr/>
              <p:nvPr/>
            </p:nvCxnSpPr>
            <p:spPr>
              <a:xfrm flipH="1" flipV="1">
                <a:off x="2029654" y="4573804"/>
                <a:ext cx="685" cy="301192"/>
              </a:xfrm>
              <a:prstGeom prst="straightConnector1">
                <a:avLst/>
              </a:prstGeom>
              <a:ln w="50800" cap="rnd">
                <a:solidFill>
                  <a:schemeClr val="tx2">
                    <a:lumMod val="75000"/>
                  </a:schemeClr>
                </a:solidFill>
                <a:headEnd type="oval" w="med" len="med"/>
                <a:tailEnd type="oval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Arrow Connector 356"/>
              <p:cNvCxnSpPr/>
              <p:nvPr/>
            </p:nvCxnSpPr>
            <p:spPr>
              <a:xfrm flipH="1" flipV="1">
                <a:off x="2486854" y="4573804"/>
                <a:ext cx="2272" cy="301192"/>
              </a:xfrm>
              <a:prstGeom prst="straightConnector1">
                <a:avLst/>
              </a:prstGeom>
              <a:ln w="50800" cap="rnd">
                <a:solidFill>
                  <a:schemeClr val="tx2">
                    <a:lumMod val="75000"/>
                  </a:schemeClr>
                </a:solidFill>
                <a:headEnd type="oval" w="med" len="med"/>
                <a:tailEnd type="oval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Arrow Connector 357"/>
              <p:cNvCxnSpPr/>
              <p:nvPr/>
            </p:nvCxnSpPr>
            <p:spPr>
              <a:xfrm flipH="1" flipV="1">
                <a:off x="2944054" y="4573804"/>
                <a:ext cx="2272" cy="301192"/>
              </a:xfrm>
              <a:prstGeom prst="straightConnector1">
                <a:avLst/>
              </a:prstGeom>
              <a:ln w="50800" cap="rnd">
                <a:solidFill>
                  <a:schemeClr val="tx2">
                    <a:lumMod val="75000"/>
                  </a:schemeClr>
                </a:solidFill>
                <a:headEnd type="oval" w="med" len="med"/>
                <a:tailEnd type="oval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Arrow Connector 358"/>
              <p:cNvCxnSpPr/>
              <p:nvPr/>
            </p:nvCxnSpPr>
            <p:spPr>
              <a:xfrm flipH="1" flipV="1">
                <a:off x="3401254" y="4573804"/>
                <a:ext cx="2272" cy="301192"/>
              </a:xfrm>
              <a:prstGeom prst="straightConnector1">
                <a:avLst/>
              </a:prstGeom>
              <a:ln w="50800" cap="rnd">
                <a:solidFill>
                  <a:schemeClr val="tx2">
                    <a:lumMod val="75000"/>
                  </a:schemeClr>
                </a:solidFill>
                <a:headEnd type="oval" w="med" len="med"/>
                <a:tailEnd type="oval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Arrow Connector 359"/>
              <p:cNvCxnSpPr/>
              <p:nvPr/>
            </p:nvCxnSpPr>
            <p:spPr>
              <a:xfrm flipH="1" flipV="1">
                <a:off x="3860501" y="4572000"/>
                <a:ext cx="225" cy="302996"/>
              </a:xfrm>
              <a:prstGeom prst="straightConnector1">
                <a:avLst/>
              </a:prstGeom>
              <a:ln w="50800" cap="rnd">
                <a:solidFill>
                  <a:schemeClr val="tx2">
                    <a:lumMod val="75000"/>
                  </a:schemeClr>
                </a:solidFill>
                <a:headEnd type="oval" w="med" len="med"/>
                <a:tailEnd type="oval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7" name="Group 186"/>
          <p:cNvGrpSpPr/>
          <p:nvPr/>
        </p:nvGrpSpPr>
        <p:grpSpPr>
          <a:xfrm>
            <a:off x="1580802" y="4572000"/>
            <a:ext cx="2294162" cy="304800"/>
            <a:chOff x="1725846" y="4724400"/>
            <a:chExt cx="2294162" cy="304800"/>
          </a:xfrm>
        </p:grpSpPr>
        <p:cxnSp>
          <p:nvCxnSpPr>
            <p:cNvPr id="188" name="Straight Arrow Connector 187"/>
            <p:cNvCxnSpPr/>
            <p:nvPr/>
          </p:nvCxnSpPr>
          <p:spPr>
            <a:xfrm flipV="1">
              <a:off x="1725846" y="4724400"/>
              <a:ext cx="6931" cy="30480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flipH="1" flipV="1">
              <a:off x="2187930" y="4724400"/>
              <a:ext cx="1691" cy="30299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 flipV="1">
              <a:off x="2648408" y="4726204"/>
              <a:ext cx="0" cy="30119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/>
            <p:nvPr/>
          </p:nvCxnSpPr>
          <p:spPr>
            <a:xfrm flipH="1" flipV="1">
              <a:off x="3102330" y="4726204"/>
              <a:ext cx="3278" cy="30119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>
            <a:xfrm flipH="1" flipV="1">
              <a:off x="3559530" y="4726204"/>
              <a:ext cx="3278" cy="30119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/>
            <p:nvPr/>
          </p:nvCxnSpPr>
          <p:spPr>
            <a:xfrm flipH="1" flipV="1">
              <a:off x="4016730" y="4726204"/>
              <a:ext cx="3278" cy="30119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0855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" grpId="0" animBg="1"/>
      <p:bldP spid="3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>
                <a:solidFill>
                  <a:srgbClr val="006633"/>
                </a:solidFill>
                <a:latin typeface="Garamond" charset="0"/>
              </a:rPr>
              <a:t>Review: Many </a:t>
            </a:r>
            <a:r>
              <a:rPr lang="en-US" sz="3400" dirty="0">
                <a:solidFill>
                  <a:srgbClr val="006633"/>
                </a:solidFill>
                <a:latin typeface="Garamond" charset="0"/>
              </a:rPr>
              <a:t>DRAM Timing Constraints</a:t>
            </a:r>
            <a:endParaRPr lang="en-US" dirty="0">
              <a:latin typeface="Garamond" charset="0"/>
            </a:endParaRPr>
          </a:p>
        </p:txBody>
      </p:sp>
      <p:sp>
        <p:nvSpPr>
          <p:cNvPr id="10035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 sz="2000">
                <a:latin typeface="Tahoma" charset="0"/>
              </a:rPr>
              <a:t>From Lee et al., </a:t>
            </a:r>
            <a:r>
              <a:rPr lang="ja-JP" altLang="en-US" sz="2000">
                <a:latin typeface="Tahoma" charset="0"/>
              </a:rPr>
              <a:t>“</a:t>
            </a:r>
            <a:r>
              <a:rPr lang="en-US" altLang="ja-JP" sz="2000">
                <a:solidFill>
                  <a:srgbClr val="0000FF"/>
                </a:solidFill>
                <a:latin typeface="Tahoma" charset="0"/>
              </a:rPr>
              <a:t>DRAM-Aware Last-Level Cache Writeback: Reducing Write-Caused Interference in Memory Systems</a:t>
            </a:r>
            <a:r>
              <a:rPr lang="en-US" altLang="ja-JP" sz="2000">
                <a:latin typeface="Tahoma" charset="0"/>
              </a:rPr>
              <a:t>,</a:t>
            </a:r>
            <a:r>
              <a:rPr lang="ja-JP" altLang="en-US" sz="2000">
                <a:latin typeface="Tahoma" charset="0"/>
              </a:rPr>
              <a:t>”</a:t>
            </a:r>
            <a:r>
              <a:rPr lang="en-US" altLang="ja-JP" sz="2000">
                <a:latin typeface="Tahoma" charset="0"/>
              </a:rPr>
              <a:t> HPS Technical Report, April 2010.</a:t>
            </a:r>
            <a:endParaRPr lang="en-US" sz="2000">
              <a:latin typeface="Tahoma" charset="0"/>
            </a:endParaRP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C416D8-BCBB-8041-9FE7-ECE4D443510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035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7988"/>
            <a:ext cx="9186863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8758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roup 293"/>
          <p:cNvGrpSpPr/>
          <p:nvPr/>
        </p:nvGrpSpPr>
        <p:grpSpPr>
          <a:xfrm>
            <a:off x="1588645" y="4553876"/>
            <a:ext cx="2289399" cy="304800"/>
            <a:chOff x="1571327" y="4572000"/>
            <a:chExt cx="2289399" cy="304800"/>
          </a:xfrm>
        </p:grpSpPr>
        <p:cxnSp>
          <p:nvCxnSpPr>
            <p:cNvPr id="295" name="Straight Arrow Connector 294"/>
            <p:cNvCxnSpPr/>
            <p:nvPr/>
          </p:nvCxnSpPr>
          <p:spPr>
            <a:xfrm flipV="1">
              <a:off x="1571327" y="4572000"/>
              <a:ext cx="0" cy="30480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Arrow Connector 295"/>
            <p:cNvCxnSpPr/>
            <p:nvPr/>
          </p:nvCxnSpPr>
          <p:spPr>
            <a:xfrm flipH="1" flipV="1">
              <a:off x="2029654" y="4573804"/>
              <a:ext cx="685" cy="30119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Arrow Connector 296"/>
            <p:cNvCxnSpPr/>
            <p:nvPr/>
          </p:nvCxnSpPr>
          <p:spPr>
            <a:xfrm flipH="1" flipV="1">
              <a:off x="2486854" y="4573804"/>
              <a:ext cx="2272" cy="30119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Arrow Connector 297"/>
            <p:cNvCxnSpPr/>
            <p:nvPr/>
          </p:nvCxnSpPr>
          <p:spPr>
            <a:xfrm flipH="1" flipV="1">
              <a:off x="2944054" y="4573804"/>
              <a:ext cx="2272" cy="30119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/>
            <p:nvPr/>
          </p:nvCxnSpPr>
          <p:spPr>
            <a:xfrm flipH="1" flipV="1">
              <a:off x="3401254" y="4573804"/>
              <a:ext cx="2272" cy="30119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Arrow Connector 299"/>
            <p:cNvCxnSpPr/>
            <p:nvPr/>
          </p:nvCxnSpPr>
          <p:spPr>
            <a:xfrm flipH="1" flipV="1">
              <a:off x="3860501" y="4572000"/>
              <a:ext cx="225" cy="30299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  Inter-Segment Migration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330168" y="2737763"/>
            <a:ext cx="4204232" cy="3510637"/>
            <a:chOff x="4330168" y="2737763"/>
            <a:chExt cx="4204232" cy="3510637"/>
          </a:xfrm>
        </p:grpSpPr>
        <p:cxnSp>
          <p:nvCxnSpPr>
            <p:cNvPr id="176" name="Straight Arrow Connector 175"/>
            <p:cNvCxnSpPr/>
            <p:nvPr/>
          </p:nvCxnSpPr>
          <p:spPr>
            <a:xfrm>
              <a:off x="4406366" y="5029200"/>
              <a:ext cx="0" cy="683929"/>
            </a:xfrm>
            <a:prstGeom prst="straightConnector1">
              <a:avLst/>
            </a:prstGeom>
            <a:ln w="25400">
              <a:solidFill>
                <a:schemeClr val="accent3">
                  <a:lumMod val="50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/>
            <p:nvPr/>
          </p:nvCxnSpPr>
          <p:spPr>
            <a:xfrm flipH="1" flipV="1">
              <a:off x="4330168" y="4947563"/>
              <a:ext cx="76198" cy="81637"/>
            </a:xfrm>
            <a:prstGeom prst="straightConnector1">
              <a:avLst/>
            </a:prstGeom>
            <a:ln w="25400">
              <a:solidFill>
                <a:schemeClr val="accent3">
                  <a:lumMod val="50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 flipV="1">
              <a:off x="4330168" y="5713129"/>
              <a:ext cx="76198" cy="83508"/>
            </a:xfrm>
            <a:prstGeom prst="straightConnector1">
              <a:avLst/>
            </a:prstGeom>
            <a:ln w="25400">
              <a:solidFill>
                <a:schemeClr val="accent3">
                  <a:lumMod val="50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Rectangle 185"/>
            <p:cNvSpPr/>
            <p:nvPr/>
          </p:nvSpPr>
          <p:spPr>
            <a:xfrm>
              <a:off x="4419600" y="5181598"/>
              <a:ext cx="2923674" cy="3810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i="1" smtClean="0">
                  <a:solidFill>
                    <a:srgbClr val="9BBB59">
                      <a:lumMod val="50000"/>
                    </a:srgbClr>
                  </a:solidFill>
                  <a:latin typeface="Calibri"/>
                </a:rPr>
                <a:t>Near Segment</a:t>
              </a:r>
              <a:endParaRPr lang="en-US" sz="3200" b="1" i="1">
                <a:solidFill>
                  <a:srgbClr val="9BBB59">
                    <a:lumMod val="50000"/>
                  </a:srgbClr>
                </a:solidFill>
                <a:latin typeface="Calibri"/>
              </a:endParaRPr>
            </a:p>
          </p:txBody>
        </p:sp>
        <p:cxnSp>
          <p:nvCxnSpPr>
            <p:cNvPr id="187" name="Straight Arrow Connector 186"/>
            <p:cNvCxnSpPr/>
            <p:nvPr/>
          </p:nvCxnSpPr>
          <p:spPr>
            <a:xfrm>
              <a:off x="4419598" y="2819400"/>
              <a:ext cx="0" cy="1592892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/>
            <p:nvPr/>
          </p:nvCxnSpPr>
          <p:spPr>
            <a:xfrm flipH="1" flipV="1">
              <a:off x="4343400" y="2737763"/>
              <a:ext cx="76198" cy="81637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flipV="1">
              <a:off x="4343400" y="4412292"/>
              <a:ext cx="76198" cy="8350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Rectangle 189"/>
            <p:cNvSpPr/>
            <p:nvPr/>
          </p:nvSpPr>
          <p:spPr>
            <a:xfrm>
              <a:off x="4432832" y="3429000"/>
              <a:ext cx="2923674" cy="3810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i="1" smtClean="0">
                  <a:solidFill>
                    <a:srgbClr val="FF0000"/>
                  </a:solidFill>
                  <a:latin typeface="Calibri"/>
                </a:rPr>
                <a:t>Far Segment</a:t>
              </a:r>
              <a:endParaRPr lang="en-US" sz="3200" b="1" i="1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419600" y="4495799"/>
              <a:ext cx="4114800" cy="451763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i="1" smtClean="0">
                  <a:solidFill>
                    <a:prstClr val="black"/>
                  </a:solidFill>
                  <a:latin typeface="Calibri"/>
                </a:rPr>
                <a:t>Isolation Transistor</a:t>
              </a:r>
              <a:endParaRPr lang="en-US" sz="3200" b="1" i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4419599" y="5867398"/>
              <a:ext cx="3573379" cy="3810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i="1" dirty="0" smtClean="0">
                  <a:solidFill>
                    <a:prstClr val="black"/>
                  </a:solidFill>
                  <a:latin typeface="Calibri"/>
                </a:rPr>
                <a:t>Sense Amplifier</a:t>
              </a:r>
              <a:endParaRPr lang="en-US" sz="3200" b="1" i="1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914400" y="2590800"/>
            <a:ext cx="3309853" cy="3644089"/>
            <a:chOff x="2628900" y="6744453"/>
            <a:chExt cx="3309853" cy="3644089"/>
          </a:xfrm>
        </p:grpSpPr>
        <p:cxnSp>
          <p:nvCxnSpPr>
            <p:cNvPr id="194" name="Straight Arrow Connector 193"/>
            <p:cNvCxnSpPr>
              <a:endCxn id="195" idx="3"/>
            </p:cNvCxnSpPr>
            <p:nvPr/>
          </p:nvCxnSpPr>
          <p:spPr>
            <a:xfrm flipH="1">
              <a:off x="2994660" y="7548263"/>
              <a:ext cx="2944093" cy="0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Rectangle 194"/>
            <p:cNvSpPr/>
            <p:nvPr/>
          </p:nvSpPr>
          <p:spPr>
            <a:xfrm>
              <a:off x="2628900" y="7365383"/>
              <a:ext cx="365760" cy="3657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6" name="Oval 195"/>
            <p:cNvSpPr/>
            <p:nvPr/>
          </p:nvSpPr>
          <p:spPr>
            <a:xfrm>
              <a:off x="5410116" y="73692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>
              <a:off x="4952916" y="73692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8" name="Oval 197"/>
            <p:cNvSpPr/>
            <p:nvPr/>
          </p:nvSpPr>
          <p:spPr>
            <a:xfrm>
              <a:off x="4495716" y="73692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9" name="Oval 198"/>
            <p:cNvSpPr/>
            <p:nvPr/>
          </p:nvSpPr>
          <p:spPr>
            <a:xfrm>
              <a:off x="4038516" y="73692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3581316" y="73692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3124116" y="73692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18" name="Straight Arrow Connector 217"/>
            <p:cNvCxnSpPr>
              <a:endCxn id="219" idx="3"/>
            </p:cNvCxnSpPr>
            <p:nvPr/>
          </p:nvCxnSpPr>
          <p:spPr>
            <a:xfrm flipH="1">
              <a:off x="2994660" y="8005463"/>
              <a:ext cx="2944093" cy="0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Rectangle 218"/>
            <p:cNvSpPr/>
            <p:nvPr/>
          </p:nvSpPr>
          <p:spPr>
            <a:xfrm>
              <a:off x="2628900" y="7822583"/>
              <a:ext cx="365760" cy="3657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>
              <a:off x="5410116" y="78264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4952916" y="78264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4495716" y="78264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4038516" y="78264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3581316" y="78264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3124116" y="78264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26" name="Straight Arrow Connector 225"/>
            <p:cNvCxnSpPr>
              <a:endCxn id="227" idx="3"/>
            </p:cNvCxnSpPr>
            <p:nvPr/>
          </p:nvCxnSpPr>
          <p:spPr>
            <a:xfrm flipH="1">
              <a:off x="2994660" y="8462663"/>
              <a:ext cx="2944093" cy="0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Rectangle 226"/>
            <p:cNvSpPr/>
            <p:nvPr/>
          </p:nvSpPr>
          <p:spPr>
            <a:xfrm>
              <a:off x="2628900" y="8279783"/>
              <a:ext cx="365760" cy="3657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>
              <a:off x="5410116" y="82836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4952916" y="82836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4495716" y="82836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8" name="Oval 237"/>
            <p:cNvSpPr/>
            <p:nvPr/>
          </p:nvSpPr>
          <p:spPr>
            <a:xfrm>
              <a:off x="4038516" y="82836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>
              <a:off x="3581316" y="82836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3124116" y="82836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3119353" y="10021053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42" name="Straight Arrow Connector 241"/>
            <p:cNvCxnSpPr/>
            <p:nvPr/>
          </p:nvCxnSpPr>
          <p:spPr>
            <a:xfrm flipV="1">
              <a:off x="5586186" y="6744453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/>
            <p:cNvCxnSpPr/>
            <p:nvPr/>
          </p:nvCxnSpPr>
          <p:spPr>
            <a:xfrm flipV="1">
              <a:off x="5128986" y="6744453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/>
            <p:nvPr/>
          </p:nvCxnSpPr>
          <p:spPr>
            <a:xfrm flipV="1">
              <a:off x="4671786" y="6744453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4214586" y="6744453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3757386" y="6744453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Arrow Connector 246"/>
            <p:cNvCxnSpPr/>
            <p:nvPr/>
          </p:nvCxnSpPr>
          <p:spPr>
            <a:xfrm flipV="1">
              <a:off x="3300186" y="6744453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Arrow Connector 247"/>
            <p:cNvCxnSpPr>
              <a:endCxn id="250" idx="3"/>
            </p:cNvCxnSpPr>
            <p:nvPr/>
          </p:nvCxnSpPr>
          <p:spPr>
            <a:xfrm flipH="1">
              <a:off x="2994660" y="7081537"/>
              <a:ext cx="2944093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9" name="Rectangle 248"/>
            <p:cNvSpPr/>
            <p:nvPr/>
          </p:nvSpPr>
          <p:spPr>
            <a:xfrm>
              <a:off x="5405353" y="10022782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2628900" y="6898657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5410116" y="6902567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4948153" y="10022782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4952916" y="6902567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4490953" y="10022782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>
              <a:off x="4495716" y="6902567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4033753" y="10022782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4038516" y="6902567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3576553" y="10022782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9" name="Oval 258"/>
            <p:cNvSpPr/>
            <p:nvPr/>
          </p:nvSpPr>
          <p:spPr>
            <a:xfrm>
              <a:off x="3581316" y="6902567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0" name="Oval 259"/>
            <p:cNvSpPr/>
            <p:nvPr/>
          </p:nvSpPr>
          <p:spPr>
            <a:xfrm>
              <a:off x="3124116" y="6902567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61" name="Straight Arrow Connector 260"/>
            <p:cNvCxnSpPr>
              <a:endCxn id="262" idx="3"/>
            </p:cNvCxnSpPr>
            <p:nvPr/>
          </p:nvCxnSpPr>
          <p:spPr>
            <a:xfrm flipH="1">
              <a:off x="2994660" y="9758063"/>
              <a:ext cx="2944093" cy="0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Rectangle 261"/>
            <p:cNvSpPr/>
            <p:nvPr/>
          </p:nvSpPr>
          <p:spPr>
            <a:xfrm>
              <a:off x="2628900" y="9575183"/>
              <a:ext cx="365760" cy="3657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5410116" y="95790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>
              <a:off x="4952916" y="95790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5" name="Oval 264"/>
            <p:cNvSpPr/>
            <p:nvPr/>
          </p:nvSpPr>
          <p:spPr>
            <a:xfrm>
              <a:off x="4495716" y="95790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6" name="Oval 265"/>
            <p:cNvSpPr/>
            <p:nvPr/>
          </p:nvSpPr>
          <p:spPr>
            <a:xfrm>
              <a:off x="4038516" y="95790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7" name="Oval 266"/>
            <p:cNvSpPr/>
            <p:nvPr/>
          </p:nvSpPr>
          <p:spPr>
            <a:xfrm>
              <a:off x="3581316" y="95790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8" name="Oval 267"/>
            <p:cNvSpPr/>
            <p:nvPr/>
          </p:nvSpPr>
          <p:spPr>
            <a:xfrm>
              <a:off x="3124116" y="95790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69" name="Straight Arrow Connector 268"/>
            <p:cNvCxnSpPr>
              <a:stCxn id="249" idx="0"/>
            </p:cNvCxnSpPr>
            <p:nvPr/>
          </p:nvCxnSpPr>
          <p:spPr>
            <a:xfrm flipV="1">
              <a:off x="5588233" y="9028649"/>
              <a:ext cx="0" cy="994133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Arrow Connector 269"/>
            <p:cNvCxnSpPr>
              <a:stCxn id="252" idx="0"/>
            </p:cNvCxnSpPr>
            <p:nvPr/>
          </p:nvCxnSpPr>
          <p:spPr>
            <a:xfrm flipV="1">
              <a:off x="5131033" y="9028649"/>
              <a:ext cx="0" cy="994133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Arrow Connector 270"/>
            <p:cNvCxnSpPr/>
            <p:nvPr/>
          </p:nvCxnSpPr>
          <p:spPr>
            <a:xfrm flipV="1">
              <a:off x="4673833" y="9030453"/>
              <a:ext cx="0" cy="976725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Arrow Connector 271"/>
            <p:cNvCxnSpPr/>
            <p:nvPr/>
          </p:nvCxnSpPr>
          <p:spPr>
            <a:xfrm flipV="1">
              <a:off x="4212205" y="9030453"/>
              <a:ext cx="0" cy="976725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Arrow Connector 272"/>
            <p:cNvCxnSpPr>
              <a:stCxn id="258" idx="0"/>
            </p:cNvCxnSpPr>
            <p:nvPr/>
          </p:nvCxnSpPr>
          <p:spPr>
            <a:xfrm flipV="1">
              <a:off x="3759433" y="9028649"/>
              <a:ext cx="0" cy="994133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Arrow Connector 273"/>
            <p:cNvCxnSpPr/>
            <p:nvPr/>
          </p:nvCxnSpPr>
          <p:spPr>
            <a:xfrm flipV="1">
              <a:off x="3302233" y="9028649"/>
              <a:ext cx="0" cy="978529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Arrow Connector 274"/>
            <p:cNvCxnSpPr>
              <a:endCxn id="276" idx="3"/>
            </p:cNvCxnSpPr>
            <p:nvPr/>
          </p:nvCxnSpPr>
          <p:spPr>
            <a:xfrm flipH="1">
              <a:off x="2994660" y="9300863"/>
              <a:ext cx="2944093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Rectangle 275"/>
            <p:cNvSpPr/>
            <p:nvPr/>
          </p:nvSpPr>
          <p:spPr>
            <a:xfrm>
              <a:off x="2628900" y="9117983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5410116" y="9121893"/>
              <a:ext cx="365760" cy="3657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4952916" y="9121893"/>
              <a:ext cx="365760" cy="3657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9" name="Oval 278"/>
            <p:cNvSpPr/>
            <p:nvPr/>
          </p:nvSpPr>
          <p:spPr>
            <a:xfrm>
              <a:off x="4495716" y="9121893"/>
              <a:ext cx="365760" cy="3657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0" name="Oval 279"/>
            <p:cNvSpPr/>
            <p:nvPr/>
          </p:nvSpPr>
          <p:spPr>
            <a:xfrm>
              <a:off x="4038516" y="9121893"/>
              <a:ext cx="365760" cy="3657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1" name="Oval 280"/>
            <p:cNvSpPr/>
            <p:nvPr/>
          </p:nvSpPr>
          <p:spPr>
            <a:xfrm>
              <a:off x="3581316" y="9121893"/>
              <a:ext cx="365760" cy="3657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2" name="Oval 281"/>
            <p:cNvSpPr/>
            <p:nvPr/>
          </p:nvSpPr>
          <p:spPr>
            <a:xfrm>
              <a:off x="3124116" y="9121893"/>
              <a:ext cx="365760" cy="3657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90" name="Rectangle 289"/>
          <p:cNvSpPr/>
          <p:nvPr/>
        </p:nvSpPr>
        <p:spPr>
          <a:xfrm>
            <a:off x="1402080" y="2742224"/>
            <a:ext cx="2685013" cy="3794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i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9" name="Rectangle 368"/>
          <p:cNvSpPr/>
          <p:nvPr/>
        </p:nvSpPr>
        <p:spPr>
          <a:xfrm>
            <a:off x="1403350" y="2743200"/>
            <a:ext cx="2685013" cy="3794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i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0" name="Rectangle 369"/>
          <p:cNvSpPr/>
          <p:nvPr/>
        </p:nvSpPr>
        <p:spPr>
          <a:xfrm>
            <a:off x="1402421" y="5862566"/>
            <a:ext cx="2685013" cy="3794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i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0" name="Content Placeholder 2"/>
          <p:cNvSpPr>
            <a:spLocks noGrp="1"/>
          </p:cNvSpPr>
          <p:nvPr>
            <p:ph idx="1"/>
          </p:nvPr>
        </p:nvSpPr>
        <p:spPr>
          <a:xfrm>
            <a:off x="305835" y="762000"/>
            <a:ext cx="8533366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/>
              <a:t>Our way: 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Source and destination cells 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share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75000"/>
                  </a:schemeClr>
                </a:solidFill>
              </a:rPr>
              <a:t>bitlines</a:t>
            </a:r>
            <a:endParaRPr lang="en-US" sz="28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Transfer data from source to destination across</a:t>
            </a:r>
            <a:r>
              <a:rPr lang="en-US" sz="2800" b="1" i="1" dirty="0" smtClean="0"/>
              <a:t> shared </a:t>
            </a:r>
            <a:r>
              <a:rPr lang="en-US" sz="2800" b="1" i="1" dirty="0" err="1" smtClean="0"/>
              <a:t>bitlines</a:t>
            </a:r>
            <a:r>
              <a:rPr lang="en-US" sz="2800" dirty="0" smtClean="0"/>
              <a:t> concurrently</a:t>
            </a:r>
          </a:p>
        </p:txBody>
      </p:sp>
      <p:sp>
        <p:nvSpPr>
          <p:cNvPr id="292" name="Rounded Rectangular Callout 291"/>
          <p:cNvSpPr/>
          <p:nvPr/>
        </p:nvSpPr>
        <p:spPr>
          <a:xfrm>
            <a:off x="4311521" y="3823232"/>
            <a:ext cx="4680079" cy="884595"/>
          </a:xfrm>
          <a:prstGeom prst="wedgeRoundRectCallout">
            <a:avLst>
              <a:gd name="adj1" fmla="val -51805"/>
              <a:gd name="adj2" fmla="val 9935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Step 2: </a:t>
            </a: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Activate destination row to connect cell and </a:t>
            </a:r>
            <a:r>
              <a:rPr lang="en-US" sz="2800" dirty="0" err="1" smtClean="0">
                <a:solidFill>
                  <a:prstClr val="white"/>
                </a:solidFill>
                <a:latin typeface="Calibri"/>
              </a:rPr>
              <a:t>bitline</a:t>
            </a: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3" name="Rounded Rectangular Callout 292"/>
          <p:cNvSpPr/>
          <p:nvPr/>
        </p:nvSpPr>
        <p:spPr>
          <a:xfrm>
            <a:off x="4311521" y="1885948"/>
            <a:ext cx="4680078" cy="627340"/>
          </a:xfrm>
          <a:prstGeom prst="wedgeRoundRectCallout">
            <a:avLst>
              <a:gd name="adj1" fmla="val -51251"/>
              <a:gd name="adj2" fmla="val 11554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Step 1: </a:t>
            </a: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Activate source row</a:t>
            </a: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1" name="Content Placeholder 2"/>
          <p:cNvSpPr txBox="1">
            <a:spLocks/>
          </p:cNvSpPr>
          <p:nvPr/>
        </p:nvSpPr>
        <p:spPr>
          <a:xfrm>
            <a:off x="762000" y="3215640"/>
            <a:ext cx="8229600" cy="548640"/>
          </a:xfrm>
          <a:prstGeom prst="rect">
            <a:avLst/>
          </a:prstGeom>
          <a:solidFill>
            <a:srgbClr val="FFFF00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Additional ~4ns over row 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ccess 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l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atency</a:t>
            </a:r>
          </a:p>
        </p:txBody>
      </p:sp>
      <p:sp>
        <p:nvSpPr>
          <p:cNvPr id="102" name="Content Placeholder 2"/>
          <p:cNvSpPr txBox="1">
            <a:spLocks/>
          </p:cNvSpPr>
          <p:nvPr/>
        </p:nvSpPr>
        <p:spPr>
          <a:xfrm>
            <a:off x="762000" y="2680123"/>
            <a:ext cx="8229600" cy="548640"/>
          </a:xfrm>
          <a:prstGeom prst="rect">
            <a:avLst/>
          </a:prstGeom>
          <a:solidFill>
            <a:srgbClr val="FFFF00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Migration is overlapped with source row access</a:t>
            </a:r>
          </a:p>
        </p:txBody>
      </p:sp>
    </p:spTree>
    <p:extLst>
      <p:ext uri="{BB962C8B-B14F-4D97-AF65-F5344CB8AC3E}">
        <p14:creationId xmlns:p14="http://schemas.microsoft.com/office/powerpoint/2010/main" val="2281594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371 L -3.61111E-6 0.454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463 L -3.61111E-6 -0.1314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 animBg="1"/>
      <p:bldP spid="290" grpId="1" animBg="1"/>
      <p:bldP spid="369" grpId="0" animBg="1"/>
      <p:bldP spid="370" grpId="0" animBg="1"/>
      <p:bldP spid="370" grpId="1" animBg="1"/>
      <p:bldP spid="292" grpId="0" animBg="1"/>
      <p:bldP spid="293" grpId="0" animBg="1"/>
      <p:bldP spid="371" grpId="0" animBg="1"/>
      <p:bldP spid="10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 rot="10800000" flipV="1">
            <a:off x="2819401" y="121920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 rot="10800000" flipV="1">
            <a:off x="2971800" y="1371600"/>
            <a:ext cx="2438393" cy="14478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971802" y="1371600"/>
            <a:ext cx="2438395" cy="3048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err="1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i="1" err="1" smtClean="0">
                <a:solidFill>
                  <a:prstClr val="black"/>
                </a:solidFill>
                <a:latin typeface="Calibri"/>
              </a:rPr>
              <a:t>ubarray</a:t>
            </a:r>
            <a:endParaRPr lang="en-US" sz="28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Near Segment as Hardware-Managed Cache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819400" y="838200"/>
            <a:ext cx="2743201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smtClean="0">
                <a:solidFill>
                  <a:prstClr val="black"/>
                </a:solidFill>
                <a:latin typeface="Calibri"/>
              </a:rPr>
              <a:t>TL-DRAM</a:t>
            </a:r>
            <a:endParaRPr lang="en-US" sz="28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Rectangle 56"/>
          <p:cNvSpPr/>
          <p:nvPr/>
        </p:nvSpPr>
        <p:spPr>
          <a:xfrm rot="10800000" flipV="1">
            <a:off x="2971792" y="3276600"/>
            <a:ext cx="2438404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4191001" y="2819400"/>
            <a:ext cx="0" cy="45720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2971801" y="3276599"/>
            <a:ext cx="2438405" cy="53340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smtClean="0">
                <a:solidFill>
                  <a:prstClr val="black"/>
                </a:solidFill>
                <a:latin typeface="Calibri"/>
              </a:rPr>
              <a:t>I/O</a:t>
            </a:r>
            <a:endParaRPr lang="en-US" sz="28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62600" y="2209798"/>
            <a:ext cx="1447799" cy="3048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prstClr val="black"/>
                </a:solidFill>
                <a:latin typeface="Calibri"/>
              </a:rPr>
              <a:t>c</a:t>
            </a:r>
            <a:r>
              <a:rPr lang="en-US" sz="2800" b="1" smtClean="0">
                <a:solidFill>
                  <a:prstClr val="black"/>
                </a:solidFill>
                <a:latin typeface="Calibri"/>
              </a:rPr>
              <a:t>ache</a:t>
            </a:r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1" y="1447800"/>
            <a:ext cx="1219200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prstClr val="black"/>
                </a:solidFill>
                <a:latin typeface="Calibri"/>
              </a:rPr>
              <a:t>main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62600" y="1752600"/>
            <a:ext cx="1904999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memory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228600" y="4419600"/>
            <a:ext cx="8839200" cy="1752600"/>
          </a:xfrm>
        </p:spPr>
        <p:txBody>
          <a:bodyPr/>
          <a:lstStyle/>
          <a:p>
            <a:pPr>
              <a:lnSpc>
                <a:spcPct val="85000"/>
              </a:lnSpc>
            </a:pPr>
            <a:endParaRPr lang="en-US" b="1" dirty="0" smtClean="0"/>
          </a:p>
          <a:p>
            <a:pPr>
              <a:lnSpc>
                <a:spcPct val="85000"/>
              </a:lnSpc>
            </a:pPr>
            <a:r>
              <a:rPr lang="en-US" b="1" dirty="0" smtClean="0"/>
              <a:t>Challenge 1: </a:t>
            </a:r>
            <a:r>
              <a:rPr lang="en-US" dirty="0"/>
              <a:t>How to </a:t>
            </a:r>
            <a:r>
              <a:rPr lang="en-US" dirty="0" smtClean="0"/>
              <a:t>efficiently migrate a row between segments?</a:t>
            </a:r>
            <a:endParaRPr lang="en-US" b="1" dirty="0">
              <a:solidFill>
                <a:srgbClr val="FF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b="1" dirty="0" smtClean="0"/>
              <a:t>Challenge 2: </a:t>
            </a:r>
            <a:r>
              <a:rPr lang="en-US" dirty="0"/>
              <a:t>How to </a:t>
            </a:r>
            <a:r>
              <a:rPr lang="en-US" dirty="0" smtClean="0"/>
              <a:t>efficiently manage the cache?</a:t>
            </a:r>
            <a:endParaRPr lang="en-US" dirty="0"/>
          </a:p>
          <a:p>
            <a:pPr marL="0" indent="0">
              <a:lnSpc>
                <a:spcPct val="85000"/>
              </a:lnSpc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71794" y="1371599"/>
            <a:ext cx="2438412" cy="1447801"/>
            <a:chOff x="2971794" y="1371599"/>
            <a:chExt cx="2438412" cy="1447801"/>
          </a:xfrm>
        </p:grpSpPr>
        <p:sp>
          <p:nvSpPr>
            <p:cNvPr id="61" name="Rectangle 60"/>
            <p:cNvSpPr/>
            <p:nvPr/>
          </p:nvSpPr>
          <p:spPr>
            <a:xfrm rot="10800000" flipV="1">
              <a:off x="2971794" y="1371599"/>
              <a:ext cx="2438393" cy="83819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971801" y="1371600"/>
              <a:ext cx="2438395" cy="838198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smtClean="0">
                  <a:solidFill>
                    <a:prstClr val="white"/>
                  </a:solidFill>
                  <a:latin typeface="Calibri"/>
                </a:rPr>
                <a:t>far segment</a:t>
              </a:r>
              <a:endParaRPr lang="en-US" sz="2800" b="1" i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V="1">
              <a:off x="2971798" y="2209800"/>
              <a:ext cx="2438393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971801" y="2158999"/>
              <a:ext cx="2438405" cy="304799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>
                  <a:solidFill>
                    <a:prstClr val="white"/>
                  </a:solidFill>
                  <a:latin typeface="Calibri"/>
                </a:rPr>
                <a:t>n</a:t>
              </a:r>
              <a:r>
                <a:rPr lang="en-US" sz="2800" b="1" i="1" smtClean="0">
                  <a:solidFill>
                    <a:prstClr val="white"/>
                  </a:solidFill>
                  <a:latin typeface="Calibri"/>
                </a:rPr>
                <a:t>ear segment</a:t>
              </a:r>
              <a:endParaRPr lang="en-US" sz="2800" b="1" i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0800000" flipV="1">
              <a:off x="2971800" y="2514600"/>
              <a:ext cx="2438393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971803" y="2508250"/>
              <a:ext cx="2438385" cy="304798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smtClean="0">
                  <a:solidFill>
                    <a:prstClr val="white"/>
                  </a:solidFill>
                  <a:latin typeface="Calibri"/>
                </a:rPr>
                <a:t>sense amplifier</a:t>
              </a:r>
              <a:endParaRPr lang="en-US" sz="2800" b="1" i="1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2819400" y="4495800"/>
            <a:ext cx="2743201" cy="0"/>
          </a:xfrm>
          <a:prstGeom prst="line">
            <a:avLst/>
          </a:prstGeom>
          <a:ln w="1270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191001" y="3962400"/>
            <a:ext cx="0" cy="45720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590800" y="4038600"/>
            <a:ext cx="1676400" cy="381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>
                <a:solidFill>
                  <a:prstClr val="black"/>
                </a:solidFill>
                <a:latin typeface="Calibri"/>
              </a:rPr>
              <a:t>c</a:t>
            </a:r>
            <a:r>
              <a:rPr lang="en-US" sz="2800" b="1" i="1" smtClean="0">
                <a:solidFill>
                  <a:prstClr val="black"/>
                </a:solidFill>
                <a:latin typeface="Calibri"/>
              </a:rPr>
              <a:t>hannel</a:t>
            </a:r>
            <a:endParaRPr lang="en-US" sz="28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8600" y="5715000"/>
            <a:ext cx="83820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4988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mtClean="0"/>
              <a:t>   Evaluation Methodology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867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3200" b="1" dirty="0" smtClean="0"/>
              <a:t>System </a:t>
            </a:r>
            <a:r>
              <a:rPr lang="en-US" sz="3200" b="1" dirty="0"/>
              <a:t>s</a:t>
            </a:r>
            <a:r>
              <a:rPr lang="en-US" sz="3200" b="1" dirty="0" smtClean="0"/>
              <a:t>imulator</a:t>
            </a:r>
            <a:endParaRPr lang="en-US" sz="3200" b="1" dirty="0"/>
          </a:p>
          <a:p>
            <a:pPr lvl="1">
              <a:lnSpc>
                <a:spcPct val="85000"/>
              </a:lnSpc>
            </a:pPr>
            <a:r>
              <a:rPr lang="en-US" sz="2800" dirty="0" smtClean="0"/>
              <a:t>CPU: Instruction-trace-based x86 simulator</a:t>
            </a:r>
          </a:p>
          <a:p>
            <a:pPr lvl="1">
              <a:lnSpc>
                <a:spcPct val="85000"/>
              </a:lnSpc>
            </a:pPr>
            <a:r>
              <a:rPr lang="en-US" sz="2800" dirty="0" smtClean="0"/>
              <a:t>Memory</a:t>
            </a:r>
            <a:r>
              <a:rPr lang="en-US" sz="2800" dirty="0"/>
              <a:t>: </a:t>
            </a:r>
            <a:r>
              <a:rPr lang="en-US" sz="2800" dirty="0" smtClean="0"/>
              <a:t>Cycle-accurate </a:t>
            </a:r>
            <a:r>
              <a:rPr lang="en-US" sz="2800" dirty="0"/>
              <a:t>DDR3 DRAM </a:t>
            </a:r>
            <a:r>
              <a:rPr lang="en-US" sz="2800" dirty="0" smtClean="0"/>
              <a:t>simulator</a:t>
            </a:r>
          </a:p>
          <a:p>
            <a:pPr lvl="1">
              <a:lnSpc>
                <a:spcPct val="85000"/>
              </a:lnSpc>
            </a:pPr>
            <a:endParaRPr lang="en-US" sz="2800" dirty="0"/>
          </a:p>
          <a:p>
            <a:pPr>
              <a:lnSpc>
                <a:spcPct val="85000"/>
              </a:lnSpc>
            </a:pPr>
            <a:r>
              <a:rPr lang="en-US" sz="3200" b="1" dirty="0" smtClean="0"/>
              <a:t>Workloads</a:t>
            </a:r>
            <a:endParaRPr lang="en-US" sz="3200" b="1" dirty="0"/>
          </a:p>
          <a:p>
            <a:pPr lvl="1">
              <a:lnSpc>
                <a:spcPct val="85000"/>
              </a:lnSpc>
            </a:pPr>
            <a:r>
              <a:rPr lang="en-US" sz="2800" dirty="0" smtClean="0"/>
              <a:t>32 Benchmarks from TPC</a:t>
            </a:r>
            <a:r>
              <a:rPr lang="en-US" sz="2800" dirty="0"/>
              <a:t>, STREAM, SPEC </a:t>
            </a:r>
            <a:r>
              <a:rPr lang="en-US" sz="2800" dirty="0" smtClean="0"/>
              <a:t>CPU2006</a:t>
            </a:r>
          </a:p>
          <a:p>
            <a:pPr lvl="1">
              <a:lnSpc>
                <a:spcPct val="85000"/>
              </a:lnSpc>
            </a:pPr>
            <a:endParaRPr lang="en-US" sz="2800" dirty="0" smtClean="0"/>
          </a:p>
          <a:p>
            <a:pPr>
              <a:lnSpc>
                <a:spcPct val="85000"/>
              </a:lnSpc>
            </a:pPr>
            <a:r>
              <a:rPr lang="en-US" sz="3200" b="1" dirty="0" smtClean="0"/>
              <a:t>Performance Metrics</a:t>
            </a:r>
          </a:p>
          <a:p>
            <a:pPr lvl="1">
              <a:lnSpc>
                <a:spcPct val="85000"/>
              </a:lnSpc>
            </a:pPr>
            <a:r>
              <a:rPr lang="en-US" sz="2800" dirty="0" smtClean="0"/>
              <a:t>Single-core: Instructions-Per-Cycle</a:t>
            </a:r>
          </a:p>
          <a:p>
            <a:pPr lvl="1">
              <a:lnSpc>
                <a:spcPct val="85000"/>
              </a:lnSpc>
            </a:pPr>
            <a:r>
              <a:rPr lang="en-US" sz="2800" dirty="0" smtClean="0"/>
              <a:t>Multi-core: Weighted </a:t>
            </a:r>
            <a:r>
              <a:rPr lang="en-US" sz="2800" dirty="0"/>
              <a:t>s</a:t>
            </a:r>
            <a:r>
              <a:rPr lang="en-US" sz="2800" dirty="0" smtClean="0"/>
              <a:t>peedup</a:t>
            </a:r>
          </a:p>
          <a:p>
            <a:pPr lvl="1">
              <a:lnSpc>
                <a:spcPct val="85000"/>
              </a:lnSpc>
            </a:pPr>
            <a:endParaRPr lang="en-US" sz="3200" dirty="0"/>
          </a:p>
          <a:p>
            <a:pPr marL="457200" lvl="1" indent="0">
              <a:lnSpc>
                <a:spcPct val="85000"/>
              </a:lnSpc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97640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mtClean="0"/>
              <a:t>  Configurations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867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3200" b="1" dirty="0"/>
              <a:t>System configuration</a:t>
            </a:r>
          </a:p>
          <a:p>
            <a:pPr lvl="1">
              <a:lnSpc>
                <a:spcPct val="85000"/>
              </a:lnSpc>
            </a:pPr>
            <a:r>
              <a:rPr lang="en-US" sz="2800" dirty="0"/>
              <a:t>CPU: 5.3GHz</a:t>
            </a:r>
          </a:p>
          <a:p>
            <a:pPr lvl="1">
              <a:lnSpc>
                <a:spcPct val="85000"/>
              </a:lnSpc>
            </a:pPr>
            <a:r>
              <a:rPr lang="en-US" sz="2800" dirty="0"/>
              <a:t>LLC: 512kB private per core</a:t>
            </a:r>
          </a:p>
          <a:p>
            <a:pPr lvl="1">
              <a:lnSpc>
                <a:spcPct val="85000"/>
              </a:lnSpc>
            </a:pPr>
            <a:r>
              <a:rPr lang="en-US" sz="2800" b="1" dirty="0"/>
              <a:t>Memory: DDR3-1066</a:t>
            </a:r>
          </a:p>
          <a:p>
            <a:pPr lvl="2">
              <a:lnSpc>
                <a:spcPct val="85000"/>
              </a:lnSpc>
            </a:pPr>
            <a:r>
              <a:rPr lang="en-US" sz="2600" dirty="0"/>
              <a:t>1-2 channel, 1 rank/channel</a:t>
            </a:r>
          </a:p>
          <a:p>
            <a:pPr lvl="2">
              <a:lnSpc>
                <a:spcPct val="85000"/>
              </a:lnSpc>
            </a:pPr>
            <a:r>
              <a:rPr lang="en-US" sz="2600" dirty="0"/>
              <a:t>8 banks, 32 </a:t>
            </a:r>
            <a:r>
              <a:rPr lang="en-US" sz="2600" dirty="0" err="1"/>
              <a:t>subarrays</a:t>
            </a:r>
            <a:r>
              <a:rPr lang="en-US" sz="2600" dirty="0"/>
              <a:t>/bank, </a:t>
            </a:r>
            <a:r>
              <a:rPr lang="en-US" sz="2600" b="1" dirty="0"/>
              <a:t>512 cells/</a:t>
            </a:r>
            <a:r>
              <a:rPr lang="en-US" sz="2600" b="1" dirty="0" err="1"/>
              <a:t>bitline</a:t>
            </a:r>
            <a:endParaRPr lang="en-US" sz="2600" b="1" dirty="0"/>
          </a:p>
          <a:p>
            <a:pPr lvl="2">
              <a:lnSpc>
                <a:spcPct val="85000"/>
              </a:lnSpc>
            </a:pPr>
            <a:r>
              <a:rPr lang="en-US" sz="2600" dirty="0"/>
              <a:t>Row-interleaved mapping &amp; closed-row policy</a:t>
            </a:r>
          </a:p>
          <a:p>
            <a:pPr>
              <a:lnSpc>
                <a:spcPct val="85000"/>
              </a:lnSpc>
            </a:pPr>
            <a:endParaRPr lang="en-US" sz="3200" b="1" dirty="0" smtClean="0"/>
          </a:p>
          <a:p>
            <a:pPr>
              <a:lnSpc>
                <a:spcPct val="85000"/>
              </a:lnSpc>
            </a:pPr>
            <a:r>
              <a:rPr lang="en-US" sz="3200" b="1" dirty="0" smtClean="0"/>
              <a:t>TL</a:t>
            </a:r>
            <a:r>
              <a:rPr lang="en-US" sz="3200" b="1" dirty="0"/>
              <a:t>-DRAM </a:t>
            </a:r>
            <a:r>
              <a:rPr lang="en-US" sz="3200" b="1" dirty="0" smtClean="0"/>
              <a:t>configuration</a:t>
            </a:r>
            <a:endParaRPr lang="en-US" sz="2800" dirty="0"/>
          </a:p>
          <a:p>
            <a:pPr lvl="1">
              <a:lnSpc>
                <a:spcPct val="85000"/>
              </a:lnSpc>
            </a:pPr>
            <a:r>
              <a:rPr lang="en-US" sz="2800" dirty="0"/>
              <a:t>Total </a:t>
            </a:r>
            <a:r>
              <a:rPr lang="en-US" sz="2800" dirty="0" err="1"/>
              <a:t>bitline</a:t>
            </a:r>
            <a:r>
              <a:rPr lang="en-US" sz="2800" dirty="0"/>
              <a:t> length: </a:t>
            </a:r>
            <a:r>
              <a:rPr lang="en-US" sz="2800" b="1" dirty="0"/>
              <a:t>512 </a:t>
            </a:r>
            <a:r>
              <a:rPr lang="en-US" sz="2800" b="1" dirty="0" smtClean="0"/>
              <a:t>cells/</a:t>
            </a:r>
            <a:r>
              <a:rPr lang="en-US" sz="2800" b="1" dirty="0" err="1" smtClean="0"/>
              <a:t>bitline</a:t>
            </a:r>
            <a:endParaRPr lang="en-US" sz="2800" b="1" dirty="0"/>
          </a:p>
          <a:p>
            <a:pPr lvl="1">
              <a:lnSpc>
                <a:spcPct val="85000"/>
              </a:lnSpc>
            </a:pPr>
            <a:r>
              <a:rPr lang="en-US" sz="2800" dirty="0"/>
              <a:t>Near segment length: 1-256 </a:t>
            </a:r>
            <a:r>
              <a:rPr lang="en-US" sz="2800" dirty="0" smtClean="0"/>
              <a:t>cells</a:t>
            </a:r>
          </a:p>
          <a:p>
            <a:pPr lvl="1">
              <a:lnSpc>
                <a:spcPct val="85000"/>
              </a:lnSpc>
            </a:pPr>
            <a:r>
              <a:rPr lang="en-US" sz="2800" dirty="0" smtClean="0"/>
              <a:t>Hardware-managed inclusive cache: near segment</a:t>
            </a:r>
            <a:endParaRPr lang="en-US" sz="2800" dirty="0"/>
          </a:p>
          <a:p>
            <a:pPr>
              <a:lnSpc>
                <a:spcPct val="85000"/>
              </a:lnSpc>
            </a:pPr>
            <a:endParaRPr lang="en-US" sz="3200" b="1" dirty="0" smtClean="0"/>
          </a:p>
          <a:p>
            <a:pPr lvl="1">
              <a:lnSpc>
                <a:spcPct val="85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206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6385533"/>
              </p:ext>
            </p:extLst>
          </p:nvPr>
        </p:nvGraphicFramePr>
        <p:xfrm>
          <a:off x="832431" y="914400"/>
          <a:ext cx="3355729" cy="3993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181978"/>
              </p:ext>
            </p:extLst>
          </p:nvPr>
        </p:nvGraphicFramePr>
        <p:xfrm>
          <a:off x="5083421" y="914400"/>
          <a:ext cx="3355729" cy="3993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  Performance &amp; Power Consumption  </a:t>
            </a:r>
            <a:endParaRPr lang="en-US" dirty="0"/>
          </a:p>
        </p:txBody>
      </p:sp>
      <p:sp>
        <p:nvSpPr>
          <p:cNvPr id="23" name="TextBox 1"/>
          <p:cNvSpPr txBox="1"/>
          <p:nvPr/>
        </p:nvSpPr>
        <p:spPr>
          <a:xfrm>
            <a:off x="2241550" y="1000123"/>
            <a:ext cx="1257300" cy="46672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11.5%</a:t>
            </a:r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  <a:p>
            <a:pPr algn="ctr"/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 rot="16200000">
            <a:off x="-1261544" y="2514599"/>
            <a:ext cx="3657601" cy="6096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prstClr val="black"/>
                </a:solidFill>
                <a:latin typeface="Calibri"/>
              </a:rPr>
              <a:t>Normalized Performance</a:t>
            </a:r>
            <a:endParaRPr lang="en-US" sz="2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7256" y="4837138"/>
            <a:ext cx="3547544" cy="45720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600" b="1" dirty="0" smtClean="0">
                <a:solidFill>
                  <a:prstClr val="black"/>
                </a:solidFill>
                <a:latin typeface="Calibri"/>
              </a:rPr>
              <a:t>Core-Count (Channel)</a:t>
            </a:r>
            <a:endParaRPr lang="en-US" sz="2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 rot="16200000">
            <a:off x="3098992" y="2476498"/>
            <a:ext cx="3581401" cy="6096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prstClr val="black"/>
                </a:solidFill>
                <a:latin typeface="Calibri"/>
              </a:rPr>
              <a:t>Normalized Power</a:t>
            </a:r>
            <a:endParaRPr lang="en-US" sz="2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53000" y="4837138"/>
            <a:ext cx="3429000" cy="45720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600" b="1" dirty="0" smtClean="0">
                <a:solidFill>
                  <a:prstClr val="black"/>
                </a:solidFill>
                <a:latin typeface="Calibri"/>
              </a:rPr>
              <a:t>Core-Count (Channel)</a:t>
            </a:r>
            <a:endParaRPr lang="en-US" sz="2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3149600" y="1000123"/>
            <a:ext cx="1069729" cy="46672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10.7%</a:t>
            </a:r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  <a:p>
            <a:pPr algn="ctr"/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1546471" y="1000123"/>
            <a:ext cx="1069729" cy="46672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12.4%</a:t>
            </a:r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  <a:p>
            <a:pPr algn="ctr"/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1590675" y="1676400"/>
            <a:ext cx="2438402" cy="0"/>
          </a:xfrm>
          <a:prstGeom prst="straightConnector1">
            <a:avLst/>
          </a:prstGeom>
          <a:ln w="50800" cap="rnd">
            <a:solidFill>
              <a:schemeClr val="tx2">
                <a:lumMod val="75000"/>
              </a:schemeClr>
            </a:solidFill>
            <a:headEnd type="none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839531" y="1676400"/>
            <a:ext cx="2438402" cy="0"/>
          </a:xfrm>
          <a:prstGeom prst="straightConnector1">
            <a:avLst/>
          </a:prstGeom>
          <a:ln w="50800" cap="rnd">
            <a:solidFill>
              <a:schemeClr val="tx2">
                <a:lumMod val="75000"/>
              </a:schemeClr>
            </a:solidFill>
            <a:headEnd type="none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1"/>
          <p:cNvSpPr txBox="1"/>
          <p:nvPr/>
        </p:nvSpPr>
        <p:spPr>
          <a:xfrm>
            <a:off x="5805489" y="1288595"/>
            <a:ext cx="990600" cy="38780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–23%</a:t>
            </a:r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  <a:p>
            <a:pPr algn="ctr"/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41" name="Down Arrow 40"/>
          <p:cNvSpPr/>
          <p:nvPr/>
        </p:nvSpPr>
        <p:spPr>
          <a:xfrm>
            <a:off x="6175683" y="1676400"/>
            <a:ext cx="233629" cy="638172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Down Arrow 41"/>
          <p:cNvSpPr/>
          <p:nvPr/>
        </p:nvSpPr>
        <p:spPr>
          <a:xfrm>
            <a:off x="6981559" y="1683207"/>
            <a:ext cx="233629" cy="669470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TextBox 1"/>
          <p:cNvSpPr txBox="1"/>
          <p:nvPr/>
        </p:nvSpPr>
        <p:spPr>
          <a:xfrm>
            <a:off x="6600822" y="1288595"/>
            <a:ext cx="990600" cy="38780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–24%</a:t>
            </a:r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  <a:p>
            <a:pPr algn="ctr"/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7781926" y="1683206"/>
            <a:ext cx="233629" cy="719479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7400926" y="1295400"/>
            <a:ext cx="990600" cy="38780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–26%</a:t>
            </a:r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  <a:p>
            <a:pPr algn="ctr"/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4324" y="5323582"/>
            <a:ext cx="8601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Using near segment as a cache improves performance and reduces power consumption</a:t>
            </a:r>
            <a:endParaRPr lang="en-US" sz="3200" b="1" i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9504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P spid="23" grpId="0"/>
      <p:bldP spid="26" grpId="0"/>
      <p:bldP spid="28" grpId="0"/>
      <p:bldP spid="32" grpId="0"/>
      <p:bldP spid="22" grpId="0"/>
      <p:bldP spid="40" grpId="0"/>
      <p:bldP spid="41" grpId="0" animBg="1"/>
      <p:bldP spid="42" grpId="0" animBg="1"/>
      <p:bldP spid="43" grpId="0"/>
      <p:bldP spid="44" grpId="0" animBg="1"/>
      <p:bldP spid="45" grpId="0"/>
      <p:bldP spid="4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690623"/>
              </p:ext>
            </p:extLst>
          </p:nvPr>
        </p:nvGraphicFramePr>
        <p:xfrm>
          <a:off x="873630" y="1104423"/>
          <a:ext cx="793242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838200"/>
          </a:xfrm>
        </p:spPr>
        <p:txBody>
          <a:bodyPr>
            <a:noAutofit/>
          </a:bodyPr>
          <a:lstStyle/>
          <a:p>
            <a:r>
              <a:rPr lang="en-US" sz="3900" dirty="0" smtClean="0"/>
              <a:t> Single-Core: Varying Near Segment Length</a:t>
            </a:r>
            <a:endParaRPr lang="en-US" sz="3900" dirty="0"/>
          </a:p>
        </p:txBody>
      </p:sp>
      <p:sp>
        <p:nvSpPr>
          <p:cNvPr id="7" name="TextBox 6"/>
          <p:cNvSpPr txBox="1"/>
          <p:nvPr/>
        </p:nvSpPr>
        <p:spPr>
          <a:xfrm>
            <a:off x="360044" y="5392162"/>
            <a:ext cx="8601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By adjusting the near segment length, we can trade off cache capacity for cache latency  </a:t>
            </a:r>
            <a:endParaRPr lang="en-US" sz="3200" b="1" i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9" name="Left Arrow 8"/>
          <p:cNvSpPr/>
          <p:nvPr/>
        </p:nvSpPr>
        <p:spPr>
          <a:xfrm flipH="1">
            <a:off x="1709195" y="2438399"/>
            <a:ext cx="6563331" cy="874971"/>
          </a:xfrm>
          <a:prstGeom prst="lef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Calibri"/>
              </a:rPr>
              <a:t>Larger cache capacity</a:t>
            </a:r>
            <a:endParaRPr lang="en-US" sz="3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Left Arrow 9"/>
          <p:cNvSpPr/>
          <p:nvPr/>
        </p:nvSpPr>
        <p:spPr>
          <a:xfrm flipH="1">
            <a:off x="1709197" y="3313370"/>
            <a:ext cx="6563330" cy="87763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Calibri"/>
              </a:rPr>
              <a:t>Higher cache access latency</a:t>
            </a:r>
            <a:endParaRPr lang="en-US" sz="3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Oval 2"/>
          <p:cNvSpPr/>
          <p:nvPr/>
        </p:nvSpPr>
        <p:spPr>
          <a:xfrm>
            <a:off x="5360964" y="1524000"/>
            <a:ext cx="762000" cy="685800"/>
          </a:xfrm>
          <a:prstGeom prst="ellipse">
            <a:avLst/>
          </a:prstGeom>
          <a:noFill/>
          <a:ln w="508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5979033" y="838200"/>
            <a:ext cx="2285999" cy="101048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008000"/>
                </a:solidFill>
                <a:latin typeface="Calibri"/>
              </a:rPr>
              <a:t>Maximum IPC Improvement</a:t>
            </a:r>
            <a:endParaRPr lang="en-US" sz="2800" b="1" dirty="0">
              <a:solidFill>
                <a:srgbClr val="008000"/>
              </a:solidFill>
              <a:latin typeface="Calibri"/>
            </a:endParaRPr>
          </a:p>
          <a:p>
            <a:pPr algn="ctr"/>
            <a:endParaRPr lang="en-US" sz="2800" b="1" dirty="0">
              <a:solidFill>
                <a:srgbClr val="9BBB59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7" name="TextBox 1"/>
          <p:cNvSpPr txBox="1"/>
          <p:nvPr/>
        </p:nvSpPr>
        <p:spPr>
          <a:xfrm rot="16200000">
            <a:off x="-1323358" y="2808780"/>
            <a:ext cx="3924780" cy="51605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Performance 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Improvement</a:t>
            </a:r>
          </a:p>
          <a:p>
            <a:pPr algn="ctr"/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1743101" y="4953000"/>
            <a:ext cx="6633556" cy="3649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prstClr val="black"/>
                </a:solidFill>
                <a:latin typeface="Calibri"/>
              </a:rPr>
              <a:t>Near Segment Length (cells)</a:t>
            </a:r>
          </a:p>
          <a:p>
            <a:pPr algn="ctr"/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5885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3" grpId="0" animBg="1"/>
      <p:bldP spid="11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  Other Mechanisms &amp; Results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05834" y="914400"/>
            <a:ext cx="8533365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More mechanisms </a:t>
            </a:r>
            <a:r>
              <a:rPr lang="en-US" dirty="0" smtClean="0">
                <a:solidFill>
                  <a:srgbClr val="0000FF"/>
                </a:solidFill>
              </a:rPr>
              <a:t>for leveraging TL-DRAM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Hardware-managed </a:t>
            </a:r>
            <a:r>
              <a:rPr lang="en-US" sz="2600" b="1" i="1" dirty="0" smtClean="0"/>
              <a:t>exclusive</a:t>
            </a:r>
            <a:r>
              <a:rPr lang="en-US" sz="2600" dirty="0" smtClean="0"/>
              <a:t> caching mechanism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Profile-based page mapping to near segment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>
                <a:solidFill>
                  <a:srgbClr val="008000"/>
                </a:solidFill>
              </a:rPr>
              <a:t>TL-DRAM improves performance and reduces power consumption with other mechanisms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More than two </a:t>
            </a:r>
            <a:r>
              <a:rPr lang="en-US" b="1" dirty="0">
                <a:solidFill>
                  <a:srgbClr val="0000FF"/>
                </a:solidFill>
              </a:rPr>
              <a:t>t</a:t>
            </a:r>
            <a:r>
              <a:rPr lang="en-US" b="1" dirty="0" smtClean="0">
                <a:solidFill>
                  <a:srgbClr val="0000FF"/>
                </a:solidFill>
              </a:rPr>
              <a:t>iers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Latency evaluation for three-tier TL-DRAM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Detailed circuit evaluation</a:t>
            </a:r>
            <a:r>
              <a:rPr lang="en-US" dirty="0" smtClean="0">
                <a:solidFill>
                  <a:srgbClr val="0000FF"/>
                </a:solidFill>
              </a:rPr>
              <a:t>                                               </a:t>
            </a:r>
            <a:r>
              <a:rPr lang="en-US" dirty="0" smtClean="0"/>
              <a:t>for DRAM latency and power consumption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Examination of </a:t>
            </a:r>
            <a:r>
              <a:rPr lang="en-US" sz="2600" dirty="0" err="1" smtClean="0"/>
              <a:t>tRC</a:t>
            </a:r>
            <a:r>
              <a:rPr lang="en-US" sz="2600" dirty="0" smtClean="0"/>
              <a:t> and </a:t>
            </a:r>
            <a:r>
              <a:rPr lang="en-US" sz="2600" dirty="0" err="1" smtClean="0"/>
              <a:t>tRCD</a:t>
            </a: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Implementation details </a:t>
            </a:r>
            <a:r>
              <a:rPr lang="en-US" dirty="0" smtClean="0">
                <a:solidFill>
                  <a:srgbClr val="0000FF"/>
                </a:solidFill>
              </a:rPr>
              <a:t>and </a:t>
            </a:r>
            <a:r>
              <a:rPr lang="en-US" b="1" dirty="0" smtClean="0">
                <a:solidFill>
                  <a:srgbClr val="0000FF"/>
                </a:solidFill>
              </a:rPr>
              <a:t>storage cost analysis       </a:t>
            </a:r>
            <a:r>
              <a:rPr lang="en-US" dirty="0" smtClean="0"/>
              <a:t>in memory controller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sz="3200" dirty="0" smtClean="0"/>
          </a:p>
          <a:p>
            <a:pPr lvl="1">
              <a:lnSpc>
                <a:spcPct val="90000"/>
              </a:lnSpc>
            </a:pPr>
            <a:endParaRPr lang="en-US" sz="3200" dirty="0" smtClean="0"/>
          </a:p>
          <a:p>
            <a:pPr>
              <a:lnSpc>
                <a:spcPct val="90000"/>
              </a:lnSpc>
            </a:pPr>
            <a:endParaRPr lang="en-US" sz="3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3200" dirty="0" smtClean="0"/>
          </a:p>
          <a:p>
            <a:pPr lvl="1">
              <a:lnSpc>
                <a:spcPct val="90000"/>
              </a:lnSpc>
            </a:pPr>
            <a:endParaRPr lang="en-US" sz="3200" dirty="0" smtClean="0"/>
          </a:p>
          <a:p>
            <a:pPr>
              <a:lnSpc>
                <a:spcPct val="9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3725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  Summary of TL-DRAM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9067800" cy="5410200"/>
          </a:xfrm>
        </p:spPr>
        <p:txBody>
          <a:bodyPr/>
          <a:lstStyle/>
          <a:p>
            <a:pPr marL="227013" indent="-227013"/>
            <a:r>
              <a:rPr lang="en-US" sz="2600" b="1" u="sng" dirty="0" smtClean="0">
                <a:solidFill>
                  <a:srgbClr val="FF0000"/>
                </a:solidFill>
              </a:rPr>
              <a:t>Problem</a:t>
            </a:r>
            <a:r>
              <a:rPr lang="en-US" sz="2600" b="1" dirty="0" smtClean="0">
                <a:solidFill>
                  <a:srgbClr val="FF0000"/>
                </a:solidFill>
              </a:rPr>
              <a:t>: DRAM latency is a critical performance bottleneck </a:t>
            </a:r>
          </a:p>
          <a:p>
            <a:pPr marL="227013" indent="-227013"/>
            <a:r>
              <a:rPr lang="en-US" sz="2600" b="1" u="sng" dirty="0" smtClean="0"/>
              <a:t>Our Goal</a:t>
            </a:r>
            <a:r>
              <a:rPr lang="en-US" sz="2600" dirty="0" smtClean="0"/>
              <a:t>: Reduce DRAM latency with low area cost</a:t>
            </a:r>
          </a:p>
          <a:p>
            <a:pPr marL="227013" indent="-227013"/>
            <a:r>
              <a:rPr lang="en-US" sz="2600" b="1" u="sng" dirty="0" smtClean="0"/>
              <a:t>Observation</a:t>
            </a:r>
            <a:r>
              <a:rPr lang="en-US" sz="2600" dirty="0" smtClean="0"/>
              <a:t>: Long </a:t>
            </a:r>
            <a:r>
              <a:rPr lang="en-US" sz="2600" dirty="0" err="1" smtClean="0"/>
              <a:t>bitlines</a:t>
            </a:r>
            <a:r>
              <a:rPr lang="en-US" sz="2600" dirty="0" smtClean="0"/>
              <a:t> in DRAM are the dominant source   of DRAM latency</a:t>
            </a:r>
            <a:endParaRPr lang="en-US" sz="2600" dirty="0"/>
          </a:p>
          <a:p>
            <a:pPr marL="227013" indent="-227013"/>
            <a:r>
              <a:rPr lang="en-US" sz="2600" b="1" u="sng" dirty="0" smtClean="0">
                <a:solidFill>
                  <a:srgbClr val="008000"/>
                </a:solidFill>
              </a:rPr>
              <a:t>Key Idea</a:t>
            </a:r>
            <a:r>
              <a:rPr lang="en-US" sz="2600" b="1" dirty="0" smtClean="0">
                <a:solidFill>
                  <a:srgbClr val="008000"/>
                </a:solidFill>
              </a:rPr>
              <a:t>: Divide long </a:t>
            </a:r>
            <a:r>
              <a:rPr lang="en-US" sz="2600" b="1" dirty="0" err="1" smtClean="0">
                <a:solidFill>
                  <a:srgbClr val="008000"/>
                </a:solidFill>
              </a:rPr>
              <a:t>bitlines</a:t>
            </a:r>
            <a:r>
              <a:rPr lang="en-US" sz="2600" b="1" dirty="0" smtClean="0">
                <a:solidFill>
                  <a:srgbClr val="008000"/>
                </a:solidFill>
              </a:rPr>
              <a:t> into two shorter segments</a:t>
            </a:r>
          </a:p>
          <a:p>
            <a:pPr marL="627063" lvl="1" indent="-227013"/>
            <a:r>
              <a:rPr lang="en-US" sz="2600" b="1" dirty="0" smtClean="0"/>
              <a:t>Fast </a:t>
            </a:r>
            <a:r>
              <a:rPr lang="en-US" sz="2600" b="1" dirty="0"/>
              <a:t>and slow </a:t>
            </a:r>
            <a:r>
              <a:rPr lang="en-US" sz="2600" b="1" dirty="0" smtClean="0"/>
              <a:t>segments</a:t>
            </a:r>
            <a:endParaRPr lang="en-US" sz="2600" b="1" dirty="0" smtClean="0">
              <a:solidFill>
                <a:srgbClr val="008000"/>
              </a:solidFill>
            </a:endParaRPr>
          </a:p>
          <a:p>
            <a:pPr marL="227013" indent="-227013"/>
            <a:r>
              <a:rPr lang="en-US" sz="2600" b="1" u="sng" dirty="0">
                <a:solidFill>
                  <a:srgbClr val="0000FF"/>
                </a:solidFill>
              </a:rPr>
              <a:t>Tiered-latency DRAM</a:t>
            </a:r>
            <a:r>
              <a:rPr lang="en-US" sz="2600" b="1" dirty="0"/>
              <a:t>: </a:t>
            </a:r>
            <a:r>
              <a:rPr lang="en-US" sz="2600" b="1" dirty="0" smtClean="0"/>
              <a:t>Enables </a:t>
            </a:r>
            <a:r>
              <a:rPr lang="en-US" sz="2600" b="1" dirty="0" smtClean="0">
                <a:solidFill>
                  <a:srgbClr val="0000FF"/>
                </a:solidFill>
              </a:rPr>
              <a:t>latency </a:t>
            </a:r>
            <a:r>
              <a:rPr lang="en-US" sz="2600" b="1" dirty="0">
                <a:solidFill>
                  <a:srgbClr val="0000FF"/>
                </a:solidFill>
              </a:rPr>
              <a:t>heterogeneity </a:t>
            </a:r>
            <a:r>
              <a:rPr lang="en-US" sz="2600" b="1" dirty="0"/>
              <a:t>in </a:t>
            </a:r>
            <a:r>
              <a:rPr lang="en-US" sz="2600" b="1" dirty="0" smtClean="0"/>
              <a:t>DRAM</a:t>
            </a:r>
          </a:p>
          <a:p>
            <a:pPr marL="627063" lvl="1" indent="-227013"/>
            <a:r>
              <a:rPr lang="en-US" sz="2600" b="1" dirty="0" smtClean="0">
                <a:sym typeface="Wingdings"/>
              </a:rPr>
              <a:t>Can leverage this in many ways to improve performance and reduce power consumption</a:t>
            </a:r>
            <a:endParaRPr lang="en-US" sz="2600" b="1" dirty="0" smtClean="0"/>
          </a:p>
          <a:p>
            <a:pPr marL="227013" indent="-227013"/>
            <a:r>
              <a:rPr lang="en-US" sz="2600" b="1" u="sng" dirty="0" smtClean="0"/>
              <a:t>Results</a:t>
            </a:r>
            <a:r>
              <a:rPr lang="en-US" sz="2600" dirty="0" smtClean="0"/>
              <a:t>: When the fast segment is used as a cache to the slow segment </a:t>
            </a:r>
            <a:r>
              <a:rPr lang="en-US" sz="2600" dirty="0" smtClean="0">
                <a:sym typeface="Wingdings"/>
              </a:rPr>
              <a:t> Significant performance improvement (&gt;12%) and power reduction (&gt;23%) at low area cost (3%)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276437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New DRAM Architectures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RAIDR: Reducing Refresh Impact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TL-DRAM: Reducing DRAM Latency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SALP: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Reducing Bank Conflict Impact</a:t>
            </a:r>
          </a:p>
          <a:p>
            <a:pPr eaLnBrk="1" hangingPunct="1"/>
            <a:r>
              <a:rPr lang="en-US" dirty="0" err="1" smtClean="0">
                <a:solidFill>
                  <a:srgbClr val="000000"/>
                </a:solidFill>
                <a:latin typeface="Tahoma" charset="0"/>
              </a:rPr>
              <a:t>RowClone</a:t>
            </a: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>: Fast Bulk Data Copy and Initialization</a:t>
            </a:r>
          </a:p>
          <a:p>
            <a:pPr eaLnBrk="1" hangingPunct="1"/>
            <a:endParaRPr lang="en-US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latin typeface="Garamond" charset="0"/>
              </a:rPr>
              <a:pPr eaLnBrk="1" hangingPunct="1"/>
              <a:t>88</a:t>
            </a:fld>
            <a:endParaRPr lang="en-US" sz="160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5245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Covered in Lecture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807896" cy="4876800"/>
          </a:xfrm>
        </p:spPr>
        <p:txBody>
          <a:bodyPr/>
          <a:lstStyle/>
          <a:p>
            <a:r>
              <a:rPr lang="en-US" sz="2000" dirty="0" err="1"/>
              <a:t>Yoongu</a:t>
            </a:r>
            <a:r>
              <a:rPr lang="en-US" sz="2000" dirty="0"/>
              <a:t> Kim, Vivek Seshadri, Donghyuk Lee, Jamie Liu, and </a:t>
            </a:r>
            <a:r>
              <a:rPr lang="en-US" sz="2000" u="sng" dirty="0"/>
              <a:t>Onur Mutlu</a:t>
            </a:r>
            <a:r>
              <a:rPr lang="en-US" sz="2000" dirty="0"/>
              <a:t>,</a:t>
            </a:r>
            <a:br>
              <a:rPr lang="en-US" sz="2000" dirty="0"/>
            </a:br>
            <a:r>
              <a:rPr lang="en-US" sz="2000" b="1" dirty="0">
                <a:hlinkClick r:id="rId2"/>
              </a:rPr>
              <a:t>"A Case for Exploiting Subarray-Level Parallelism (SALP) in DRAM"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i="1" dirty="0"/>
              <a:t>Proceedings of the </a:t>
            </a:r>
            <a:r>
              <a:rPr lang="en-US" sz="2000" i="1" dirty="0">
                <a:hlinkClick r:id="rId3"/>
              </a:rPr>
              <a:t>39th International Symposium on Computer Architecture</a:t>
            </a:r>
            <a:r>
              <a:rPr lang="en-US" sz="2000" i="1" dirty="0"/>
              <a:t> (</a:t>
            </a:r>
            <a:r>
              <a:rPr lang="en-US" sz="2000" b="1" i="1" dirty="0"/>
              <a:t>ISCA</a:t>
            </a:r>
            <a:r>
              <a:rPr lang="en-US" sz="2000" i="1" dirty="0"/>
              <a:t>)</a:t>
            </a:r>
            <a:r>
              <a:rPr lang="en-US" sz="2000" dirty="0"/>
              <a:t>, Portland, OR, June 2012. </a:t>
            </a:r>
            <a:r>
              <a:rPr lang="en-US" sz="2000" dirty="0">
                <a:hlinkClick r:id="rId4"/>
              </a:rPr>
              <a:t>Slides (pptx)</a:t>
            </a:r>
            <a:r>
              <a:rPr lang="en-US" sz="2000" dirty="0"/>
              <a:t>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Vivek Seshadri, </a:t>
            </a:r>
            <a:r>
              <a:rPr lang="en-US" sz="2000" dirty="0" err="1"/>
              <a:t>Yoongu</a:t>
            </a:r>
            <a:r>
              <a:rPr lang="en-US" sz="2000" dirty="0"/>
              <a:t> Kim, Chris Fallin, Donghyuk Lee, </a:t>
            </a:r>
            <a:r>
              <a:rPr lang="en-US" sz="2000" dirty="0" err="1"/>
              <a:t>Rachata</a:t>
            </a:r>
            <a:r>
              <a:rPr lang="en-US" sz="2000" dirty="0"/>
              <a:t> </a:t>
            </a:r>
            <a:r>
              <a:rPr lang="en-US" sz="2000" dirty="0" err="1"/>
              <a:t>Ausavarungnirun</a:t>
            </a:r>
            <a:r>
              <a:rPr lang="en-US" sz="2000" dirty="0"/>
              <a:t>, Gennady </a:t>
            </a:r>
            <a:r>
              <a:rPr lang="en-US" sz="2000" dirty="0" err="1"/>
              <a:t>Pekhimenko</a:t>
            </a:r>
            <a:r>
              <a:rPr lang="en-US" sz="2000" dirty="0"/>
              <a:t>, </a:t>
            </a:r>
            <a:r>
              <a:rPr lang="en-US" sz="2000" dirty="0" err="1"/>
              <a:t>Yixin</a:t>
            </a:r>
            <a:r>
              <a:rPr lang="en-US" sz="2000" dirty="0"/>
              <a:t> </a:t>
            </a:r>
            <a:r>
              <a:rPr lang="en-US" sz="2000" dirty="0" err="1"/>
              <a:t>Luo</a:t>
            </a:r>
            <a:r>
              <a:rPr lang="en-US" sz="2000" dirty="0"/>
              <a:t>, </a:t>
            </a:r>
            <a:r>
              <a:rPr lang="en-US" sz="2000" u="sng" dirty="0"/>
              <a:t>Onur Mutlu</a:t>
            </a:r>
            <a:r>
              <a:rPr lang="en-US" sz="2000" dirty="0"/>
              <a:t>, Phillip B. Gibbons, Michael A. </a:t>
            </a:r>
            <a:r>
              <a:rPr lang="en-US" sz="2000" dirty="0" err="1"/>
              <a:t>Kozuch</a:t>
            </a:r>
            <a:r>
              <a:rPr lang="en-US" sz="2000" dirty="0"/>
              <a:t>, Todd C. </a:t>
            </a:r>
            <a:r>
              <a:rPr lang="en-US" sz="2000" dirty="0" err="1"/>
              <a:t>Mowry</a:t>
            </a:r>
            <a:r>
              <a:rPr lang="en-US" sz="2000" dirty="0"/>
              <a:t>,</a:t>
            </a:r>
            <a:br>
              <a:rPr lang="en-US" sz="2000" dirty="0"/>
            </a:br>
            <a:r>
              <a:rPr lang="en-US" sz="2000" b="1" dirty="0">
                <a:hlinkClick r:id="rId5"/>
              </a:rPr>
              <a:t>"RowClone: Fast and Efficient In-DRAM Copy and Initialization of Bulk Data"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i="1" dirty="0"/>
              <a:t>CMU Computer Science Technical Report</a:t>
            </a:r>
            <a:r>
              <a:rPr lang="en-US" sz="2000" dirty="0"/>
              <a:t>, CMU-CS-13-108, Carnegie Mellon University, April 2013. 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89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894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Review: More </a:t>
            </a:r>
            <a:r>
              <a:rPr lang="en-US" dirty="0">
                <a:latin typeface="Garamond" charset="0"/>
              </a:rPr>
              <a:t>on DRAM Operation</a:t>
            </a:r>
          </a:p>
        </p:txBody>
      </p:sp>
      <p:sp>
        <p:nvSpPr>
          <p:cNvPr id="15360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Kim et al., 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</a:rPr>
              <a:t>A Case for Exploiting Subarray-Level Parallelism (SALP) in DRAM</a:t>
            </a:r>
            <a:r>
              <a:rPr lang="en-US" altLang="ja-JP" dirty="0">
                <a:latin typeface="Tahoma" charset="0"/>
              </a:rPr>
              <a:t>,</a:t>
            </a:r>
            <a:r>
              <a:rPr lang="en-US" dirty="0">
                <a:latin typeface="Tahoma" charset="0"/>
              </a:rPr>
              <a:t>”</a:t>
            </a:r>
            <a:r>
              <a:rPr lang="en-US" altLang="ja-JP" dirty="0">
                <a:latin typeface="Tahoma" charset="0"/>
              </a:rPr>
              <a:t> ISCA 2012.</a:t>
            </a:r>
          </a:p>
          <a:p>
            <a:r>
              <a:rPr lang="en-US" dirty="0">
                <a:latin typeface="Tahoma" charset="0"/>
              </a:rPr>
              <a:t>Lee et al., 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</a:rPr>
              <a:t>Tiered-Latency DRAM: A Low Latency and Low Cost DRAM Architecture</a:t>
            </a:r>
            <a:r>
              <a:rPr lang="en-US" altLang="ja-JP" dirty="0">
                <a:latin typeface="Tahoma" charset="0"/>
              </a:rPr>
              <a:t>,</a:t>
            </a:r>
            <a:r>
              <a:rPr lang="en-US" dirty="0">
                <a:latin typeface="Tahoma" charset="0"/>
              </a:rPr>
              <a:t>”</a:t>
            </a:r>
            <a:r>
              <a:rPr lang="en-US" altLang="ja-JP" dirty="0">
                <a:latin typeface="Tahoma" charset="0"/>
              </a:rPr>
              <a:t> HPCA 2013.</a:t>
            </a:r>
            <a:endParaRPr lang="en-US" dirty="0">
              <a:latin typeface="Tahoma" charset="0"/>
            </a:endParaRPr>
          </a:p>
        </p:txBody>
      </p:sp>
      <p:sp>
        <p:nvSpPr>
          <p:cNvPr id="1536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8B3E27-5D4F-FA40-B496-EABCBE23577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5360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91440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8960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68760"/>
            <a:ext cx="8382000" cy="2057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Scalable Many-Core Memory Systems Lecture 2, Topic 1: DRAM Basics and </a:t>
            </a:r>
            <a:br>
              <a:rPr lang="en-US" sz="4000" dirty="0" smtClean="0"/>
            </a:br>
            <a:r>
              <a:rPr lang="en-US" sz="4000" dirty="0" smtClean="0"/>
              <a:t>DRAM Scaling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3717032"/>
            <a:ext cx="4590256" cy="614362"/>
          </a:xfrm>
        </p:spPr>
        <p:txBody>
          <a:bodyPr>
            <a:noAutofit/>
          </a:bodyPr>
          <a:lstStyle/>
          <a:p>
            <a:pPr eaLnBrk="1" hangingPunct="1"/>
            <a:r>
              <a:rPr lang="en-US" sz="2000" dirty="0">
                <a:solidFill>
                  <a:srgbClr val="003399"/>
                </a:solidFill>
                <a:latin typeface="Tahoma" charset="0"/>
              </a:rPr>
              <a:t>Prof. Onur Mutlu</a:t>
            </a:r>
          </a:p>
          <a:p>
            <a:pPr eaLnBrk="1" hangingPunct="1"/>
            <a:r>
              <a:rPr lang="en-US" sz="2000" dirty="0">
                <a:latin typeface="Tahoma" charset="0"/>
                <a:hlinkClick r:id="rId3"/>
              </a:rPr>
              <a:t>http://www.ece.cmu.edu/~omutlu</a:t>
            </a:r>
            <a:endParaRPr lang="en-US" sz="2000" dirty="0">
              <a:solidFill>
                <a:srgbClr val="003399"/>
              </a:solidFill>
              <a:latin typeface="Tahoma" charset="0"/>
            </a:endParaRPr>
          </a:p>
          <a:p>
            <a:pPr eaLnBrk="1" hangingPunct="1"/>
            <a:r>
              <a:rPr lang="en-US" sz="2000" dirty="0">
                <a:latin typeface="Tahoma" charset="0"/>
                <a:hlinkClick r:id="rId4"/>
              </a:rPr>
              <a:t>onur@</a:t>
            </a:r>
            <a:r>
              <a:rPr lang="en-US" sz="2000" dirty="0" smtClean="0">
                <a:latin typeface="Tahoma" charset="0"/>
                <a:hlinkClick r:id="rId4"/>
              </a:rPr>
              <a:t>cmu.edu</a:t>
            </a:r>
            <a:endParaRPr lang="en-US" sz="2000" dirty="0" smtClean="0">
              <a:latin typeface="Tahoma" charset="0"/>
            </a:endParaRPr>
          </a:p>
          <a:p>
            <a:pPr eaLnBrk="1" hangingPunct="1"/>
            <a:r>
              <a:rPr lang="en-US" sz="2000" dirty="0" err="1" smtClean="0">
                <a:latin typeface="Tahoma" charset="0"/>
              </a:rPr>
              <a:t>HiPEAC</a:t>
            </a:r>
            <a:r>
              <a:rPr lang="en-US" sz="2000" dirty="0" smtClean="0">
                <a:latin typeface="Tahoma" charset="0"/>
              </a:rPr>
              <a:t> ACACES Summer School 2013</a:t>
            </a:r>
            <a:endParaRPr lang="en-US" sz="2000" dirty="0">
              <a:latin typeface="Tahoma" charset="0"/>
            </a:endParaRPr>
          </a:p>
          <a:p>
            <a:pPr eaLnBrk="1" hangingPunct="1"/>
            <a:r>
              <a:rPr lang="en-US" sz="2000" dirty="0" smtClean="0">
                <a:latin typeface="Tahoma" charset="0"/>
              </a:rPr>
              <a:t>July 16, </a:t>
            </a:r>
            <a:r>
              <a:rPr lang="en-US" sz="2000" dirty="0">
                <a:latin typeface="Tahoma" charset="0"/>
              </a:rPr>
              <a:t>2013</a:t>
            </a:r>
          </a:p>
          <a:p>
            <a:pPr algn="l"/>
            <a:endParaRPr lang="en-US" sz="2200" dirty="0" smtClean="0"/>
          </a:p>
          <a:p>
            <a:pPr algn="l"/>
            <a:endParaRPr lang="en-US" sz="2200" dirty="0"/>
          </a:p>
        </p:txBody>
      </p:sp>
      <p:pic>
        <p:nvPicPr>
          <p:cNvPr id="6" name="Picture 5" descr="Burgundy_CMU_JPG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5518140"/>
            <a:ext cx="3786214" cy="1367244"/>
          </a:xfrm>
          <a:prstGeom prst="rect">
            <a:avLst/>
          </a:prstGeom>
        </p:spPr>
      </p:pic>
      <p:pic>
        <p:nvPicPr>
          <p:cNvPr id="7" name="Picture 6" descr="safar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3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479550"/>
            <a:ext cx="8428037" cy="1720850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Garamond" charset="0"/>
              </a:rPr>
              <a:t>Computer Architecture:</a:t>
            </a:r>
            <a:br>
              <a:rPr lang="en-US" sz="4000" dirty="0">
                <a:latin typeface="Garamond" charset="0"/>
              </a:rPr>
            </a:br>
            <a:r>
              <a:rPr lang="en-US" sz="4000" dirty="0" smtClean="0">
                <a:latin typeface="Garamond" charset="0"/>
              </a:rPr>
              <a:t>Main Memory (Part II)</a:t>
            </a:r>
            <a:endParaRPr lang="en-US" sz="4000" dirty="0">
              <a:latin typeface="Garamond" charset="0"/>
            </a:endParaRPr>
          </a:p>
        </p:txBody>
      </p:sp>
      <p:sp>
        <p:nvSpPr>
          <p:cNvPr id="2867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>
                <a:solidFill>
                  <a:srgbClr val="003399"/>
                </a:solidFill>
                <a:latin typeface="Tahoma" charset="0"/>
              </a:rPr>
              <a:t>Prof. Onur Mutlu</a:t>
            </a:r>
          </a:p>
          <a:p>
            <a:pPr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Carnegie Mellon University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3218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3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solidFill>
            <a:schemeClr val="tx1"/>
          </a:solidFill>
          <a:headEnd type="none" w="lg" len="med"/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6.xml><?xml version="1.0" encoding="utf-8"?>
<a:theme xmlns:a="http://schemas.openxmlformats.org/drawingml/2006/main" name="3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4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4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SAFARI_Templat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8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9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5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51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2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4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5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6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7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8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Office Theme">
  <a:themeElements>
    <a:clrScheme name="Custom 7">
      <a:dk1>
        <a:srgbClr val="990000"/>
      </a:dk1>
      <a:lt1>
        <a:srgbClr val="FFFFFF"/>
      </a:lt1>
      <a:dk2>
        <a:srgbClr val="FFFFFF"/>
      </a:dk2>
      <a:lt2>
        <a:srgbClr val="FFFFFF"/>
      </a:lt2>
      <a:accent1>
        <a:srgbClr val="606060"/>
      </a:accent1>
      <a:accent2>
        <a:srgbClr val="A9A9A9"/>
      </a:accent2>
      <a:accent3>
        <a:srgbClr val="CCCCCC"/>
      </a:accent3>
      <a:accent4>
        <a:srgbClr val="990000"/>
      </a:accent4>
      <a:accent5>
        <a:srgbClr val="000000"/>
      </a:accent5>
      <a:accent6>
        <a:srgbClr val="969696"/>
      </a:accent6>
      <a:hlink>
        <a:srgbClr val="990000"/>
      </a:hlink>
      <a:folHlink>
        <a:srgbClr val="AEAE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52560</TotalTime>
  <Words>6691</Words>
  <Application>Microsoft Macintosh PowerPoint</Application>
  <PresentationFormat>On-screen Show (4:3)</PresentationFormat>
  <Paragraphs>1048</Paragraphs>
  <Slides>91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56</vt:i4>
      </vt:variant>
      <vt:variant>
        <vt:lpstr>Slide Titles</vt:lpstr>
      </vt:variant>
      <vt:variant>
        <vt:i4>91</vt:i4>
      </vt:variant>
    </vt:vector>
  </HeadingPairs>
  <TitlesOfParts>
    <vt:vector size="147" baseType="lpstr">
      <vt:lpstr>Edge</vt:lpstr>
      <vt:lpstr>1_Edge</vt:lpstr>
      <vt:lpstr>3_Edge</vt:lpstr>
      <vt:lpstr>4_Edge</vt:lpstr>
      <vt:lpstr>5_Edge</vt:lpstr>
      <vt:lpstr>6_Edge</vt:lpstr>
      <vt:lpstr>7_Edge</vt:lpstr>
      <vt:lpstr>8_Edge</vt:lpstr>
      <vt:lpstr>2_Office Theme</vt:lpstr>
      <vt:lpstr>10_Edge</vt:lpstr>
      <vt:lpstr>9_Edge</vt:lpstr>
      <vt:lpstr>11_Edge</vt:lpstr>
      <vt:lpstr>12_Edge</vt:lpstr>
      <vt:lpstr>14_Edge</vt:lpstr>
      <vt:lpstr>15_Edge</vt:lpstr>
      <vt:lpstr>17_Edge</vt:lpstr>
      <vt:lpstr>13_Edge</vt:lpstr>
      <vt:lpstr>18_Edge</vt:lpstr>
      <vt:lpstr>19_Edge</vt:lpstr>
      <vt:lpstr>22_Edge</vt:lpstr>
      <vt:lpstr>23_Edge</vt:lpstr>
      <vt:lpstr>25_Edge</vt:lpstr>
      <vt:lpstr>21_Edge</vt:lpstr>
      <vt:lpstr>24_Edge</vt:lpstr>
      <vt:lpstr>26_Edge</vt:lpstr>
      <vt:lpstr>27_Edge</vt:lpstr>
      <vt:lpstr>28_Edge</vt:lpstr>
      <vt:lpstr>29_Edge</vt:lpstr>
      <vt:lpstr>30_Edge</vt:lpstr>
      <vt:lpstr>31_Edge</vt:lpstr>
      <vt:lpstr>32_Edge</vt:lpstr>
      <vt:lpstr>33_Edge</vt:lpstr>
      <vt:lpstr>35_Edge</vt:lpstr>
      <vt:lpstr>34_Edge</vt:lpstr>
      <vt:lpstr>8_Office Theme</vt:lpstr>
      <vt:lpstr>36_Edge</vt:lpstr>
      <vt:lpstr>37_Edge</vt:lpstr>
      <vt:lpstr>39_Edge</vt:lpstr>
      <vt:lpstr>41_Edge</vt:lpstr>
      <vt:lpstr>42_Edge</vt:lpstr>
      <vt:lpstr>43_Edge</vt:lpstr>
      <vt:lpstr>45_Edge</vt:lpstr>
      <vt:lpstr>46_Edge</vt:lpstr>
      <vt:lpstr>47_Edge</vt:lpstr>
      <vt:lpstr>SAFARI_Template</vt:lpstr>
      <vt:lpstr>2_Edge</vt:lpstr>
      <vt:lpstr>48_Edge</vt:lpstr>
      <vt:lpstr>49_Edge</vt:lpstr>
      <vt:lpstr>50_Edge</vt:lpstr>
      <vt:lpstr>51_Edge</vt:lpstr>
      <vt:lpstr>52_Edge</vt:lpstr>
      <vt:lpstr>54_Edge</vt:lpstr>
      <vt:lpstr>55_Edge</vt:lpstr>
      <vt:lpstr>56_Edge</vt:lpstr>
      <vt:lpstr>57_Edge</vt:lpstr>
      <vt:lpstr>58_Edge</vt:lpstr>
      <vt:lpstr>Computer Architecture: Main Memory (Part II)</vt:lpstr>
      <vt:lpstr>Main Memory Lectures</vt:lpstr>
      <vt:lpstr>Scalable Many-Core Memory Systems Lecture 2, Topic 1: DRAM Basics and  DRAM Scaling</vt:lpstr>
      <vt:lpstr>Agenda for Topic 1 (DRAM Scaling)</vt:lpstr>
      <vt:lpstr>Review: DRAM Controller: Functions</vt:lpstr>
      <vt:lpstr>DRAM Power Management</vt:lpstr>
      <vt:lpstr>Review: Why are DRAM Controllers Difficult to Design?</vt:lpstr>
      <vt:lpstr>Review: Many DRAM Timing Constraints</vt:lpstr>
      <vt:lpstr>Review: More on DRAM Operation</vt:lpstr>
      <vt:lpstr>Self-Optimizing DRAM Controllers</vt:lpstr>
      <vt:lpstr>Self-Optimizing DRAM Controllers</vt:lpstr>
      <vt:lpstr>Self-Optimizing DRAM Controllers</vt:lpstr>
      <vt:lpstr>Self-Optimizing DRAM Controllers</vt:lpstr>
      <vt:lpstr>States, Actions, Rewards</vt:lpstr>
      <vt:lpstr>Performance Results</vt:lpstr>
      <vt:lpstr>Self Optimizing DRAM Controllers</vt:lpstr>
      <vt:lpstr>Trends Affecting Main Memory</vt:lpstr>
      <vt:lpstr>Agenda for Topic 1 (DRAM Scaling)</vt:lpstr>
      <vt:lpstr>Major Trends Affecting Main Memory (I)</vt:lpstr>
      <vt:lpstr>Major Trends Affecting Main Memory (II)</vt:lpstr>
      <vt:lpstr>Major Trends Affecting Main Memory (III)</vt:lpstr>
      <vt:lpstr>Major Trends Affecting Main Memory (IV)</vt:lpstr>
      <vt:lpstr>Agenda for Today</vt:lpstr>
      <vt:lpstr>The DRAM Scaling Problem</vt:lpstr>
      <vt:lpstr>Solutions to the DRAM Scaling Problem</vt:lpstr>
      <vt:lpstr>Solution 1: Tolerate DRAM</vt:lpstr>
      <vt:lpstr>Tolerating DRAM: System-DRAM Co-Design</vt:lpstr>
      <vt:lpstr>New DRAM Architectures</vt:lpstr>
      <vt:lpstr>RAIDR: Reducing  DRAM Refresh Impact</vt:lpstr>
      <vt:lpstr>DRAM Refresh</vt:lpstr>
      <vt:lpstr>Refresh Today: Auto Refresh</vt:lpstr>
      <vt:lpstr>Refresh Overhead: Performance</vt:lpstr>
      <vt:lpstr>Refresh Overhead: Energy</vt:lpstr>
      <vt:lpstr>Problem with Conventional Refresh</vt:lpstr>
      <vt:lpstr>Retention Time of DRAM Rows</vt:lpstr>
      <vt:lpstr>Reducing DRAM Refresh Operations</vt:lpstr>
      <vt:lpstr>RAIDR: Mechanism</vt:lpstr>
      <vt:lpstr>1. Profiling</vt:lpstr>
      <vt:lpstr>2. Binning</vt:lpstr>
      <vt:lpstr>Bloom Filter Operation Example</vt:lpstr>
      <vt:lpstr>Bloom Filter Operation Example</vt:lpstr>
      <vt:lpstr>Bloom Filter Operation Example</vt:lpstr>
      <vt:lpstr>Bloom Filter Operation Example</vt:lpstr>
      <vt:lpstr>Benefits of Bloom Filters as Bins</vt:lpstr>
      <vt:lpstr>3. Refreshing (RAIDR Refresh Controller)</vt:lpstr>
      <vt:lpstr>3. Refreshing (RAIDR Refresh Controller)</vt:lpstr>
      <vt:lpstr>Tolerating Temperature Changes</vt:lpstr>
      <vt:lpstr>RAIDR: Baseline Design</vt:lpstr>
      <vt:lpstr>RAIDR in Memory Controller: Option 1</vt:lpstr>
      <vt:lpstr>RAIDR in DRAM Chip: Option 2</vt:lpstr>
      <vt:lpstr>RAIDR Results</vt:lpstr>
      <vt:lpstr>RAIDR Refresh Reduction</vt:lpstr>
      <vt:lpstr>RAIDR: Performance</vt:lpstr>
      <vt:lpstr>RAIDR: DRAM Energy Efficiency</vt:lpstr>
      <vt:lpstr>DRAM Device Capacity Scaling: Performance</vt:lpstr>
      <vt:lpstr>DRAM Device Capacity Scaling: Energy</vt:lpstr>
      <vt:lpstr>More Readings Related to RAIDR</vt:lpstr>
      <vt:lpstr>New DRAM Architectures</vt:lpstr>
      <vt:lpstr>Tiered-Latency DRAM:  Reducing DRAM Latency</vt:lpstr>
      <vt:lpstr>PowerPoint Presentation</vt:lpstr>
      <vt:lpstr>   What Causes the Long Latency?</vt:lpstr>
      <vt:lpstr>   What Causes the Long Latency?</vt:lpstr>
      <vt:lpstr>   Why is the Subarray So Slow?</vt:lpstr>
      <vt:lpstr>   Trade-Off: Area (Die Size) vs. Latency</vt:lpstr>
      <vt:lpstr>   Trade-Off: Area (Die Size) vs. Latency</vt:lpstr>
      <vt:lpstr>   Approximating the Best of Both Worlds</vt:lpstr>
      <vt:lpstr>   Approximating the Best of Both Worlds</vt:lpstr>
      <vt:lpstr>   Tiered-Latency DRAM</vt:lpstr>
      <vt:lpstr>   Near Segment Access</vt:lpstr>
      <vt:lpstr>   Far Segment Access</vt:lpstr>
      <vt:lpstr>   Latency, Power, and Area Evaluation</vt:lpstr>
      <vt:lpstr> Commodity DRAM vs. TL-DRAM </vt:lpstr>
      <vt:lpstr>   Latency vs. Near Segment Length</vt:lpstr>
      <vt:lpstr>   Latency vs. Near Segment Length</vt:lpstr>
      <vt:lpstr>   Trade-Off: Area (Die-Area) vs. Latency</vt:lpstr>
      <vt:lpstr>   Leveraging Tiered-Latency DRAM</vt:lpstr>
      <vt:lpstr>   Near Segment as Hardware-Managed Cache</vt:lpstr>
      <vt:lpstr>   Inter-Segment Migration</vt:lpstr>
      <vt:lpstr>   Inter-Segment Migration</vt:lpstr>
      <vt:lpstr>   Inter-Segment Migration</vt:lpstr>
      <vt:lpstr>   Near Segment as Hardware-Managed Cache</vt:lpstr>
      <vt:lpstr>   Evaluation Methodology</vt:lpstr>
      <vt:lpstr>  Configurations</vt:lpstr>
      <vt:lpstr>   Performance &amp; Power Consumption  </vt:lpstr>
      <vt:lpstr> Single-Core: Varying Near Segment Length</vt:lpstr>
      <vt:lpstr>   Other Mechanisms &amp; Results</vt:lpstr>
      <vt:lpstr>   Summary of TL-DRAM</vt:lpstr>
      <vt:lpstr>New DRAM Architectures</vt:lpstr>
      <vt:lpstr>To Be Covered in Lecture 3</vt:lpstr>
      <vt:lpstr>Scalable Many-Core Memory Systems Lecture 2, Topic 1: DRAM Basics and  DRAM Scaling</vt:lpstr>
      <vt:lpstr>Computer Architecture: Main Memory (Part II)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ATLAS: A Scalable and High-Performance Scheduling Algorithm for Multiple Memory Controllers</dc:title>
  <dc:creator>yoongu</dc:creator>
  <cp:lastModifiedBy>Onur Mutlu</cp:lastModifiedBy>
  <cp:revision>1705</cp:revision>
  <cp:lastPrinted>2010-05-26T16:43:32Z</cp:lastPrinted>
  <dcterms:created xsi:type="dcterms:W3CDTF">2010-10-08T20:41:54Z</dcterms:created>
  <dcterms:modified xsi:type="dcterms:W3CDTF">2013-09-21T23:11:13Z</dcterms:modified>
</cp:coreProperties>
</file>