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7.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theme/theme58.xml" ContentType="application/vnd.openxmlformats-officedocument.theme+xml"/>
  <Override PartName="/ppt/slideLayouts/slideLayout605.xml" ContentType="application/vnd.openxmlformats-officedocument.presentationml.slideLayout+xml"/>
  <Override PartName="/ppt/theme/theme59.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41.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47.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notesSlides/notesSlide48.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notesSlides/notesSlide49.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23" r:id="rId19"/>
    <p:sldMasterId id="2147484195" r:id="rId20"/>
    <p:sldMasterId id="2147484245" r:id="rId21"/>
    <p:sldMasterId id="2147484281" r:id="rId22"/>
    <p:sldMasterId id="2147484306" r:id="rId23"/>
    <p:sldMasterId id="2147484342" r:id="rId24"/>
    <p:sldMasterId id="2147484354" r:id="rId25"/>
    <p:sldMasterId id="2147484366" r:id="rId26"/>
    <p:sldMasterId id="2147484378" r:id="rId27"/>
    <p:sldMasterId id="2147484402" r:id="rId28"/>
    <p:sldMasterId id="2147484414" r:id="rId29"/>
    <p:sldMasterId id="2147484438" r:id="rId30"/>
    <p:sldMasterId id="2147484450" r:id="rId31"/>
    <p:sldMasterId id="2147484462" r:id="rId32"/>
    <p:sldMasterId id="2147484474" r:id="rId33"/>
    <p:sldMasterId id="2147484486" r:id="rId34"/>
    <p:sldMasterId id="2147484498" r:id="rId35"/>
    <p:sldMasterId id="2147484510" r:id="rId36"/>
    <p:sldMasterId id="2147484534" r:id="rId37"/>
    <p:sldMasterId id="2147484546" r:id="rId38"/>
    <p:sldMasterId id="2147484558" r:id="rId39"/>
    <p:sldMasterId id="2147484630" r:id="rId40"/>
    <p:sldMasterId id="2147484642" r:id="rId41"/>
    <p:sldMasterId id="2147484679" r:id="rId42"/>
    <p:sldMasterId id="2147484704" r:id="rId43"/>
    <p:sldMasterId id="2147484768" r:id="rId44"/>
    <p:sldMasterId id="2147484780" r:id="rId45"/>
    <p:sldMasterId id="2147484792" r:id="rId46"/>
    <p:sldMasterId id="2147484804" r:id="rId47"/>
    <p:sldMasterId id="2147484816" r:id="rId48"/>
    <p:sldMasterId id="2147484828" r:id="rId49"/>
    <p:sldMasterId id="2147484840" r:id="rId50"/>
    <p:sldMasterId id="2147484853" r:id="rId51"/>
    <p:sldMasterId id="2147484865" r:id="rId52"/>
    <p:sldMasterId id="2147484877" r:id="rId53"/>
    <p:sldMasterId id="2147484903" r:id="rId54"/>
    <p:sldMasterId id="2147484917" r:id="rId55"/>
    <p:sldMasterId id="2147484920" r:id="rId56"/>
    <p:sldMasterId id="2147484934" r:id="rId57"/>
    <p:sldMasterId id="2147484948" r:id="rId58"/>
    <p:sldMasterId id="2147484951" r:id="rId59"/>
    <p:sldMasterId id="2147484953" r:id="rId60"/>
  </p:sldMasterIdLst>
  <p:notesMasterIdLst>
    <p:notesMasterId r:id="rId255"/>
  </p:notesMasterIdLst>
  <p:handoutMasterIdLst>
    <p:handoutMasterId r:id="rId256"/>
  </p:handoutMasterIdLst>
  <p:sldIdLst>
    <p:sldId id="2064" r:id="rId61"/>
    <p:sldId id="2065" r:id="rId62"/>
    <p:sldId id="2066" r:id="rId63"/>
    <p:sldId id="1814" r:id="rId64"/>
    <p:sldId id="1815" r:id="rId65"/>
    <p:sldId id="1302" r:id="rId66"/>
    <p:sldId id="1004" r:id="rId67"/>
    <p:sldId id="1005" r:id="rId68"/>
    <p:sldId id="1310" r:id="rId69"/>
    <p:sldId id="1311" r:id="rId70"/>
    <p:sldId id="1312" r:id="rId71"/>
    <p:sldId id="1313" r:id="rId72"/>
    <p:sldId id="1314" r:id="rId73"/>
    <p:sldId id="1315" r:id="rId74"/>
    <p:sldId id="1316" r:id="rId75"/>
    <p:sldId id="1317" r:id="rId76"/>
    <p:sldId id="1318" r:id="rId77"/>
    <p:sldId id="1319" r:id="rId78"/>
    <p:sldId id="1320" r:id="rId79"/>
    <p:sldId id="1445" r:id="rId80"/>
    <p:sldId id="1446" r:id="rId81"/>
    <p:sldId id="1447" r:id="rId82"/>
    <p:sldId id="1448" r:id="rId83"/>
    <p:sldId id="1321" r:id="rId84"/>
    <p:sldId id="1322" r:id="rId85"/>
    <p:sldId id="1323" r:id="rId86"/>
    <p:sldId id="1844" r:id="rId87"/>
    <p:sldId id="1845" r:id="rId88"/>
    <p:sldId id="1846" r:id="rId89"/>
    <p:sldId id="1847" r:id="rId90"/>
    <p:sldId id="1848" r:id="rId91"/>
    <p:sldId id="1849" r:id="rId92"/>
    <p:sldId id="1853" r:id="rId93"/>
    <p:sldId id="1856" r:id="rId94"/>
    <p:sldId id="1857" r:id="rId95"/>
    <p:sldId id="1858" r:id="rId96"/>
    <p:sldId id="1859" r:id="rId97"/>
    <p:sldId id="1850" r:id="rId98"/>
    <p:sldId id="2062" r:id="rId99"/>
    <p:sldId id="2061" r:id="rId100"/>
    <p:sldId id="1860" r:id="rId101"/>
    <p:sldId id="1991" r:id="rId102"/>
    <p:sldId id="2060" r:id="rId103"/>
    <p:sldId id="1616" r:id="rId104"/>
    <p:sldId id="2063" r:id="rId105"/>
    <p:sldId id="1900" r:id="rId106"/>
    <p:sldId id="2067" r:id="rId107"/>
    <p:sldId id="1901" r:id="rId108"/>
    <p:sldId id="1902" r:id="rId109"/>
    <p:sldId id="1869" r:id="rId110"/>
    <p:sldId id="1870" r:id="rId111"/>
    <p:sldId id="1871" r:id="rId112"/>
    <p:sldId id="1872" r:id="rId113"/>
    <p:sldId id="1873" r:id="rId114"/>
    <p:sldId id="1874" r:id="rId115"/>
    <p:sldId id="1875" r:id="rId116"/>
    <p:sldId id="1876" r:id="rId117"/>
    <p:sldId id="1877" r:id="rId118"/>
    <p:sldId id="1878" r:id="rId119"/>
    <p:sldId id="1879" r:id="rId120"/>
    <p:sldId id="1880" r:id="rId121"/>
    <p:sldId id="1881" r:id="rId122"/>
    <p:sldId id="1882" r:id="rId123"/>
    <p:sldId id="1883" r:id="rId124"/>
    <p:sldId id="1884" r:id="rId125"/>
    <p:sldId id="1885" r:id="rId126"/>
    <p:sldId id="1886" r:id="rId127"/>
    <p:sldId id="1887" r:id="rId128"/>
    <p:sldId id="1888" r:id="rId129"/>
    <p:sldId id="1889" r:id="rId130"/>
    <p:sldId id="1890" r:id="rId131"/>
    <p:sldId id="1891" r:id="rId132"/>
    <p:sldId id="1892" r:id="rId133"/>
    <p:sldId id="1893" r:id="rId134"/>
    <p:sldId id="1894" r:id="rId135"/>
    <p:sldId id="1895" r:id="rId136"/>
    <p:sldId id="1896" r:id="rId137"/>
    <p:sldId id="1897" r:id="rId138"/>
    <p:sldId id="1898" r:id="rId139"/>
    <p:sldId id="1899" r:id="rId140"/>
    <p:sldId id="1904" r:id="rId141"/>
    <p:sldId id="1957" r:id="rId142"/>
    <p:sldId id="1958" r:id="rId143"/>
    <p:sldId id="1905" r:id="rId144"/>
    <p:sldId id="1906" r:id="rId145"/>
    <p:sldId id="1907" r:id="rId146"/>
    <p:sldId id="1908" r:id="rId147"/>
    <p:sldId id="1909" r:id="rId148"/>
    <p:sldId id="1910" r:id="rId149"/>
    <p:sldId id="1911" r:id="rId150"/>
    <p:sldId id="1912" r:id="rId151"/>
    <p:sldId id="1913" r:id="rId152"/>
    <p:sldId id="1914" r:id="rId153"/>
    <p:sldId id="1915" r:id="rId154"/>
    <p:sldId id="1916" r:id="rId155"/>
    <p:sldId id="1917" r:id="rId156"/>
    <p:sldId id="1918" r:id="rId157"/>
    <p:sldId id="1919" r:id="rId158"/>
    <p:sldId id="1920" r:id="rId159"/>
    <p:sldId id="1921" r:id="rId160"/>
    <p:sldId id="1922" r:id="rId161"/>
    <p:sldId id="1923" r:id="rId162"/>
    <p:sldId id="1924" r:id="rId163"/>
    <p:sldId id="1925" r:id="rId164"/>
    <p:sldId id="1926" r:id="rId165"/>
    <p:sldId id="1927" r:id="rId166"/>
    <p:sldId id="1928" r:id="rId167"/>
    <p:sldId id="1929" r:id="rId168"/>
    <p:sldId id="1930" r:id="rId169"/>
    <p:sldId id="1931" r:id="rId170"/>
    <p:sldId id="1932" r:id="rId171"/>
    <p:sldId id="1933" r:id="rId172"/>
    <p:sldId id="1934" r:id="rId173"/>
    <p:sldId id="1935" r:id="rId174"/>
    <p:sldId id="1936" r:id="rId175"/>
    <p:sldId id="1937" r:id="rId176"/>
    <p:sldId id="1938" r:id="rId177"/>
    <p:sldId id="1939" r:id="rId178"/>
    <p:sldId id="1940" r:id="rId179"/>
    <p:sldId id="1941" r:id="rId180"/>
    <p:sldId id="1942" r:id="rId181"/>
    <p:sldId id="1943" r:id="rId182"/>
    <p:sldId id="1944" r:id="rId183"/>
    <p:sldId id="1945" r:id="rId184"/>
    <p:sldId id="1946" r:id="rId185"/>
    <p:sldId id="1947" r:id="rId186"/>
    <p:sldId id="1948" r:id="rId187"/>
    <p:sldId id="1949" r:id="rId188"/>
    <p:sldId id="1950" r:id="rId189"/>
    <p:sldId id="1951" r:id="rId190"/>
    <p:sldId id="1952" r:id="rId191"/>
    <p:sldId id="1953" r:id="rId192"/>
    <p:sldId id="1954" r:id="rId193"/>
    <p:sldId id="1955" r:id="rId194"/>
    <p:sldId id="1956" r:id="rId195"/>
    <p:sldId id="1993" r:id="rId196"/>
    <p:sldId id="2051" r:id="rId197"/>
    <p:sldId id="1994" r:id="rId198"/>
    <p:sldId id="1995" r:id="rId199"/>
    <p:sldId id="1996" r:id="rId200"/>
    <p:sldId id="1997" r:id="rId201"/>
    <p:sldId id="1998" r:id="rId202"/>
    <p:sldId id="1999" r:id="rId203"/>
    <p:sldId id="2000" r:id="rId204"/>
    <p:sldId id="2001" r:id="rId205"/>
    <p:sldId id="2002" r:id="rId206"/>
    <p:sldId id="2003" r:id="rId207"/>
    <p:sldId id="2004" r:id="rId208"/>
    <p:sldId id="2005" r:id="rId209"/>
    <p:sldId id="2006" r:id="rId210"/>
    <p:sldId id="2007" r:id="rId211"/>
    <p:sldId id="2008" r:id="rId212"/>
    <p:sldId id="2009" r:id="rId213"/>
    <p:sldId id="2010" r:id="rId214"/>
    <p:sldId id="2011" r:id="rId215"/>
    <p:sldId id="2012" r:id="rId216"/>
    <p:sldId id="2013" r:id="rId217"/>
    <p:sldId id="2014" r:id="rId218"/>
    <p:sldId id="2015" r:id="rId219"/>
    <p:sldId id="2016" r:id="rId220"/>
    <p:sldId id="2017" r:id="rId221"/>
    <p:sldId id="2018" r:id="rId222"/>
    <p:sldId id="2019" r:id="rId223"/>
    <p:sldId id="2020" r:id="rId224"/>
    <p:sldId id="2021" r:id="rId225"/>
    <p:sldId id="2022" r:id="rId226"/>
    <p:sldId id="2023" r:id="rId227"/>
    <p:sldId id="2024" r:id="rId228"/>
    <p:sldId id="2025" r:id="rId229"/>
    <p:sldId id="2026" r:id="rId230"/>
    <p:sldId id="2027" r:id="rId231"/>
    <p:sldId id="2028" r:id="rId232"/>
    <p:sldId id="2029" r:id="rId233"/>
    <p:sldId id="2030" r:id="rId234"/>
    <p:sldId id="2031" r:id="rId235"/>
    <p:sldId id="2032" r:id="rId236"/>
    <p:sldId id="2033" r:id="rId237"/>
    <p:sldId id="2034" r:id="rId238"/>
    <p:sldId id="2035" r:id="rId239"/>
    <p:sldId id="2036" r:id="rId240"/>
    <p:sldId id="2037" r:id="rId241"/>
    <p:sldId id="2038" r:id="rId242"/>
    <p:sldId id="2039" r:id="rId243"/>
    <p:sldId id="2040" r:id="rId244"/>
    <p:sldId id="2041" r:id="rId245"/>
    <p:sldId id="2042" r:id="rId246"/>
    <p:sldId id="2043" r:id="rId247"/>
    <p:sldId id="2044" r:id="rId248"/>
    <p:sldId id="2045" r:id="rId249"/>
    <p:sldId id="2046" r:id="rId250"/>
    <p:sldId id="2047" r:id="rId251"/>
    <p:sldId id="2048" r:id="rId252"/>
    <p:sldId id="2049" r:id="rId253"/>
    <p:sldId id="2050" r:id="rId2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9219" autoAdjust="0"/>
  </p:normalViewPr>
  <p:slideViewPr>
    <p:cSldViewPr>
      <p:cViewPr varScale="1">
        <p:scale>
          <a:sx n="109" d="100"/>
          <a:sy n="109" d="100"/>
        </p:scale>
        <p:origin x="-328" y="-112"/>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46.xml"/><Relationship Id="rId107" Type="http://schemas.openxmlformats.org/officeDocument/2006/relationships/slide" Target="slides/slide47.xml"/><Relationship Id="rId108" Type="http://schemas.openxmlformats.org/officeDocument/2006/relationships/slide" Target="slides/slide48.xml"/><Relationship Id="rId109" Type="http://schemas.openxmlformats.org/officeDocument/2006/relationships/slide" Target="slides/slide49.xml"/><Relationship Id="rId70" Type="http://schemas.openxmlformats.org/officeDocument/2006/relationships/slide" Target="slides/slide10.xml"/><Relationship Id="rId71" Type="http://schemas.openxmlformats.org/officeDocument/2006/relationships/slide" Target="slides/slide11.xml"/><Relationship Id="rId72" Type="http://schemas.openxmlformats.org/officeDocument/2006/relationships/slide" Target="slides/slide12.xml"/><Relationship Id="rId73" Type="http://schemas.openxmlformats.org/officeDocument/2006/relationships/slide" Target="slides/slide13.xml"/><Relationship Id="rId74" Type="http://schemas.openxmlformats.org/officeDocument/2006/relationships/slide" Target="slides/slide14.xml"/><Relationship Id="rId75" Type="http://schemas.openxmlformats.org/officeDocument/2006/relationships/slide" Target="slides/slide15.xml"/><Relationship Id="rId76" Type="http://schemas.openxmlformats.org/officeDocument/2006/relationships/slide" Target="slides/slide16.xml"/><Relationship Id="rId77" Type="http://schemas.openxmlformats.org/officeDocument/2006/relationships/slide" Target="slides/slide17.xml"/><Relationship Id="rId78" Type="http://schemas.openxmlformats.org/officeDocument/2006/relationships/slide" Target="slides/slide18.xml"/><Relationship Id="rId79" Type="http://schemas.openxmlformats.org/officeDocument/2006/relationships/slide" Target="slides/slide19.xml"/><Relationship Id="rId170" Type="http://schemas.openxmlformats.org/officeDocument/2006/relationships/slide" Target="slides/slide110.xml"/><Relationship Id="rId171" Type="http://schemas.openxmlformats.org/officeDocument/2006/relationships/slide" Target="slides/slide111.xml"/><Relationship Id="rId172" Type="http://schemas.openxmlformats.org/officeDocument/2006/relationships/slide" Target="slides/slide112.xml"/><Relationship Id="rId173" Type="http://schemas.openxmlformats.org/officeDocument/2006/relationships/slide" Target="slides/slide113.xml"/><Relationship Id="rId174" Type="http://schemas.openxmlformats.org/officeDocument/2006/relationships/slide" Target="slides/slide114.xml"/><Relationship Id="rId175" Type="http://schemas.openxmlformats.org/officeDocument/2006/relationships/slide" Target="slides/slide115.xml"/><Relationship Id="rId176" Type="http://schemas.openxmlformats.org/officeDocument/2006/relationships/slide" Target="slides/slide116.xml"/><Relationship Id="rId177" Type="http://schemas.openxmlformats.org/officeDocument/2006/relationships/slide" Target="slides/slide117.xml"/><Relationship Id="rId178" Type="http://schemas.openxmlformats.org/officeDocument/2006/relationships/slide" Target="slides/slide118.xml"/><Relationship Id="rId179" Type="http://schemas.openxmlformats.org/officeDocument/2006/relationships/slide" Target="slides/slide119.xml"/><Relationship Id="rId260"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tableStyles" Target="tableStyles.xml"/><Relationship Id="rId110" Type="http://schemas.openxmlformats.org/officeDocument/2006/relationships/slide" Target="slides/slide50.xml"/><Relationship Id="rId111" Type="http://schemas.openxmlformats.org/officeDocument/2006/relationships/slide" Target="slides/slide51.xml"/><Relationship Id="rId112" Type="http://schemas.openxmlformats.org/officeDocument/2006/relationships/slide" Target="slides/slide52.xml"/><Relationship Id="rId113" Type="http://schemas.openxmlformats.org/officeDocument/2006/relationships/slide" Target="slides/slide53.xml"/><Relationship Id="rId114" Type="http://schemas.openxmlformats.org/officeDocument/2006/relationships/slide" Target="slides/slide54.xml"/><Relationship Id="rId115" Type="http://schemas.openxmlformats.org/officeDocument/2006/relationships/slide" Target="slides/slide55.xml"/><Relationship Id="rId116" Type="http://schemas.openxmlformats.org/officeDocument/2006/relationships/slide" Target="slides/slide56.xml"/><Relationship Id="rId117" Type="http://schemas.openxmlformats.org/officeDocument/2006/relationships/slide" Target="slides/slide57.xml"/><Relationship Id="rId118" Type="http://schemas.openxmlformats.org/officeDocument/2006/relationships/slide" Target="slides/slide58.xml"/><Relationship Id="rId119" Type="http://schemas.openxmlformats.org/officeDocument/2006/relationships/slide" Target="slides/slide59.xml"/><Relationship Id="rId200" Type="http://schemas.openxmlformats.org/officeDocument/2006/relationships/slide" Target="slides/slide140.xml"/><Relationship Id="rId201" Type="http://schemas.openxmlformats.org/officeDocument/2006/relationships/slide" Target="slides/slide141.xml"/><Relationship Id="rId202" Type="http://schemas.openxmlformats.org/officeDocument/2006/relationships/slide" Target="slides/slide142.xml"/><Relationship Id="rId203" Type="http://schemas.openxmlformats.org/officeDocument/2006/relationships/slide" Target="slides/slide143.xml"/><Relationship Id="rId204" Type="http://schemas.openxmlformats.org/officeDocument/2006/relationships/slide" Target="slides/slide144.xml"/><Relationship Id="rId205" Type="http://schemas.openxmlformats.org/officeDocument/2006/relationships/slide" Target="slides/slide145.xml"/><Relationship Id="rId206" Type="http://schemas.openxmlformats.org/officeDocument/2006/relationships/slide" Target="slides/slide146.xml"/><Relationship Id="rId207" Type="http://schemas.openxmlformats.org/officeDocument/2006/relationships/slide" Target="slides/slide147.xml"/><Relationship Id="rId208" Type="http://schemas.openxmlformats.org/officeDocument/2006/relationships/slide" Target="slides/slide148.xml"/><Relationship Id="rId209" Type="http://schemas.openxmlformats.org/officeDocument/2006/relationships/slide" Target="slides/slide1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0.xml"/><Relationship Id="rId81" Type="http://schemas.openxmlformats.org/officeDocument/2006/relationships/slide" Target="slides/slide21.xml"/><Relationship Id="rId82" Type="http://schemas.openxmlformats.org/officeDocument/2006/relationships/slide" Target="slides/slide22.xml"/><Relationship Id="rId83" Type="http://schemas.openxmlformats.org/officeDocument/2006/relationships/slide" Target="slides/slide23.xml"/><Relationship Id="rId84" Type="http://schemas.openxmlformats.org/officeDocument/2006/relationships/slide" Target="slides/slide24.xml"/><Relationship Id="rId85" Type="http://schemas.openxmlformats.org/officeDocument/2006/relationships/slide" Target="slides/slide25.xml"/><Relationship Id="rId86" Type="http://schemas.openxmlformats.org/officeDocument/2006/relationships/slide" Target="slides/slide26.xml"/><Relationship Id="rId87" Type="http://schemas.openxmlformats.org/officeDocument/2006/relationships/slide" Target="slides/slide27.xml"/><Relationship Id="rId88" Type="http://schemas.openxmlformats.org/officeDocument/2006/relationships/slide" Target="slides/slide28.xml"/><Relationship Id="rId89" Type="http://schemas.openxmlformats.org/officeDocument/2006/relationships/slide" Target="slides/slide29.xml"/><Relationship Id="rId180" Type="http://schemas.openxmlformats.org/officeDocument/2006/relationships/slide" Target="slides/slide120.xml"/><Relationship Id="rId181" Type="http://schemas.openxmlformats.org/officeDocument/2006/relationships/slide" Target="slides/slide121.xml"/><Relationship Id="rId182" Type="http://schemas.openxmlformats.org/officeDocument/2006/relationships/slide" Target="slides/slide122.xml"/><Relationship Id="rId183" Type="http://schemas.openxmlformats.org/officeDocument/2006/relationships/slide" Target="slides/slide123.xml"/><Relationship Id="rId184" Type="http://schemas.openxmlformats.org/officeDocument/2006/relationships/slide" Target="slides/slide124.xml"/><Relationship Id="rId185" Type="http://schemas.openxmlformats.org/officeDocument/2006/relationships/slide" Target="slides/slide125.xml"/><Relationship Id="rId186" Type="http://schemas.openxmlformats.org/officeDocument/2006/relationships/slide" Target="slides/slide126.xml"/><Relationship Id="rId187" Type="http://schemas.openxmlformats.org/officeDocument/2006/relationships/slide" Target="slides/slide127.xml"/><Relationship Id="rId188" Type="http://schemas.openxmlformats.org/officeDocument/2006/relationships/slide" Target="slides/slide128.xml"/><Relationship Id="rId189" Type="http://schemas.openxmlformats.org/officeDocument/2006/relationships/slide" Target="slides/slide12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60.xml"/><Relationship Id="rId121" Type="http://schemas.openxmlformats.org/officeDocument/2006/relationships/slide" Target="slides/slide61.xml"/><Relationship Id="rId122" Type="http://schemas.openxmlformats.org/officeDocument/2006/relationships/slide" Target="slides/slide62.xml"/><Relationship Id="rId123" Type="http://schemas.openxmlformats.org/officeDocument/2006/relationships/slide" Target="slides/slide63.xml"/><Relationship Id="rId124" Type="http://schemas.openxmlformats.org/officeDocument/2006/relationships/slide" Target="slides/slide64.xml"/><Relationship Id="rId125" Type="http://schemas.openxmlformats.org/officeDocument/2006/relationships/slide" Target="slides/slide65.xml"/><Relationship Id="rId126" Type="http://schemas.openxmlformats.org/officeDocument/2006/relationships/slide" Target="slides/slide66.xml"/><Relationship Id="rId127" Type="http://schemas.openxmlformats.org/officeDocument/2006/relationships/slide" Target="slides/slide67.xml"/><Relationship Id="rId128" Type="http://schemas.openxmlformats.org/officeDocument/2006/relationships/slide" Target="slides/slide68.xml"/><Relationship Id="rId129" Type="http://schemas.openxmlformats.org/officeDocument/2006/relationships/slide" Target="slides/slide69.xml"/><Relationship Id="rId210" Type="http://schemas.openxmlformats.org/officeDocument/2006/relationships/slide" Target="slides/slide150.xml"/><Relationship Id="rId211" Type="http://schemas.openxmlformats.org/officeDocument/2006/relationships/slide" Target="slides/slide151.xml"/><Relationship Id="rId212" Type="http://schemas.openxmlformats.org/officeDocument/2006/relationships/slide" Target="slides/slide152.xml"/><Relationship Id="rId213" Type="http://schemas.openxmlformats.org/officeDocument/2006/relationships/slide" Target="slides/slide153.xml"/><Relationship Id="rId214" Type="http://schemas.openxmlformats.org/officeDocument/2006/relationships/slide" Target="slides/slide154.xml"/><Relationship Id="rId215" Type="http://schemas.openxmlformats.org/officeDocument/2006/relationships/slide" Target="slides/slide155.xml"/><Relationship Id="rId216" Type="http://schemas.openxmlformats.org/officeDocument/2006/relationships/slide" Target="slides/slide156.xml"/><Relationship Id="rId217" Type="http://schemas.openxmlformats.org/officeDocument/2006/relationships/slide" Target="slides/slide157.xml"/><Relationship Id="rId218" Type="http://schemas.openxmlformats.org/officeDocument/2006/relationships/slide" Target="slides/slide158.xml"/><Relationship Id="rId219" Type="http://schemas.openxmlformats.org/officeDocument/2006/relationships/slide" Target="slides/slide159.xml"/><Relationship Id="rId90" Type="http://schemas.openxmlformats.org/officeDocument/2006/relationships/slide" Target="slides/slide30.xml"/><Relationship Id="rId91" Type="http://schemas.openxmlformats.org/officeDocument/2006/relationships/slide" Target="slides/slide31.xml"/><Relationship Id="rId92" Type="http://schemas.openxmlformats.org/officeDocument/2006/relationships/slide" Target="slides/slide32.xml"/><Relationship Id="rId93" Type="http://schemas.openxmlformats.org/officeDocument/2006/relationships/slide" Target="slides/slide33.xml"/><Relationship Id="rId94" Type="http://schemas.openxmlformats.org/officeDocument/2006/relationships/slide" Target="slides/slide34.xml"/><Relationship Id="rId95" Type="http://schemas.openxmlformats.org/officeDocument/2006/relationships/slide" Target="slides/slide35.xml"/><Relationship Id="rId96" Type="http://schemas.openxmlformats.org/officeDocument/2006/relationships/slide" Target="slides/slide36.xml"/><Relationship Id="rId97" Type="http://schemas.openxmlformats.org/officeDocument/2006/relationships/slide" Target="slides/slide37.xml"/><Relationship Id="rId98" Type="http://schemas.openxmlformats.org/officeDocument/2006/relationships/slide" Target="slides/slide38.xml"/><Relationship Id="rId99" Type="http://schemas.openxmlformats.org/officeDocument/2006/relationships/slide" Target="slides/slide39.xml"/><Relationship Id="rId190" Type="http://schemas.openxmlformats.org/officeDocument/2006/relationships/slide" Target="slides/slide130.xml"/><Relationship Id="rId191" Type="http://schemas.openxmlformats.org/officeDocument/2006/relationships/slide" Target="slides/slide131.xml"/><Relationship Id="rId192" Type="http://schemas.openxmlformats.org/officeDocument/2006/relationships/slide" Target="slides/slide132.xml"/><Relationship Id="rId193" Type="http://schemas.openxmlformats.org/officeDocument/2006/relationships/slide" Target="slides/slide133.xml"/><Relationship Id="rId194" Type="http://schemas.openxmlformats.org/officeDocument/2006/relationships/slide" Target="slides/slide134.xml"/><Relationship Id="rId195" Type="http://schemas.openxmlformats.org/officeDocument/2006/relationships/slide" Target="slides/slide135.xml"/><Relationship Id="rId196" Type="http://schemas.openxmlformats.org/officeDocument/2006/relationships/slide" Target="slides/slide136.xml"/><Relationship Id="rId197" Type="http://schemas.openxmlformats.org/officeDocument/2006/relationships/slide" Target="slides/slide137.xml"/><Relationship Id="rId198" Type="http://schemas.openxmlformats.org/officeDocument/2006/relationships/slide" Target="slides/slide138.xml"/><Relationship Id="rId199" Type="http://schemas.openxmlformats.org/officeDocument/2006/relationships/slide" Target="slides/slide13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70.xml"/><Relationship Id="rId131" Type="http://schemas.openxmlformats.org/officeDocument/2006/relationships/slide" Target="slides/slide71.xml"/><Relationship Id="rId132" Type="http://schemas.openxmlformats.org/officeDocument/2006/relationships/slide" Target="slides/slide72.xml"/><Relationship Id="rId133" Type="http://schemas.openxmlformats.org/officeDocument/2006/relationships/slide" Target="slides/slide73.xml"/><Relationship Id="rId220" Type="http://schemas.openxmlformats.org/officeDocument/2006/relationships/slide" Target="slides/slide160.xml"/><Relationship Id="rId221" Type="http://schemas.openxmlformats.org/officeDocument/2006/relationships/slide" Target="slides/slide161.xml"/><Relationship Id="rId222" Type="http://schemas.openxmlformats.org/officeDocument/2006/relationships/slide" Target="slides/slide162.xml"/><Relationship Id="rId223" Type="http://schemas.openxmlformats.org/officeDocument/2006/relationships/slide" Target="slides/slide163.xml"/><Relationship Id="rId224" Type="http://schemas.openxmlformats.org/officeDocument/2006/relationships/slide" Target="slides/slide164.xml"/><Relationship Id="rId225" Type="http://schemas.openxmlformats.org/officeDocument/2006/relationships/slide" Target="slides/slide165.xml"/><Relationship Id="rId226" Type="http://schemas.openxmlformats.org/officeDocument/2006/relationships/slide" Target="slides/slide166.xml"/><Relationship Id="rId227" Type="http://schemas.openxmlformats.org/officeDocument/2006/relationships/slide" Target="slides/slide167.xml"/><Relationship Id="rId228" Type="http://schemas.openxmlformats.org/officeDocument/2006/relationships/slide" Target="slides/slide168.xml"/><Relationship Id="rId229" Type="http://schemas.openxmlformats.org/officeDocument/2006/relationships/slide" Target="slides/slide169.xml"/><Relationship Id="rId134" Type="http://schemas.openxmlformats.org/officeDocument/2006/relationships/slide" Target="slides/slide74.xml"/><Relationship Id="rId135" Type="http://schemas.openxmlformats.org/officeDocument/2006/relationships/slide" Target="slides/slide75.xml"/><Relationship Id="rId136" Type="http://schemas.openxmlformats.org/officeDocument/2006/relationships/slide" Target="slides/slide76.xml"/><Relationship Id="rId137" Type="http://schemas.openxmlformats.org/officeDocument/2006/relationships/slide" Target="slides/slide77.xml"/><Relationship Id="rId138" Type="http://schemas.openxmlformats.org/officeDocument/2006/relationships/slide" Target="slides/slide78.xml"/><Relationship Id="rId139" Type="http://schemas.openxmlformats.org/officeDocument/2006/relationships/slide" Target="slides/slide7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80.xml"/><Relationship Id="rId141" Type="http://schemas.openxmlformats.org/officeDocument/2006/relationships/slide" Target="slides/slide81.xml"/><Relationship Id="rId142" Type="http://schemas.openxmlformats.org/officeDocument/2006/relationships/slide" Target="slides/slide82.xml"/><Relationship Id="rId143" Type="http://schemas.openxmlformats.org/officeDocument/2006/relationships/slide" Target="slides/slide83.xml"/><Relationship Id="rId144" Type="http://schemas.openxmlformats.org/officeDocument/2006/relationships/slide" Target="slides/slide84.xml"/><Relationship Id="rId145" Type="http://schemas.openxmlformats.org/officeDocument/2006/relationships/slide" Target="slides/slide85.xml"/><Relationship Id="rId146" Type="http://schemas.openxmlformats.org/officeDocument/2006/relationships/slide" Target="slides/slide86.xml"/><Relationship Id="rId147" Type="http://schemas.openxmlformats.org/officeDocument/2006/relationships/slide" Target="slides/slide87.xml"/><Relationship Id="rId148" Type="http://schemas.openxmlformats.org/officeDocument/2006/relationships/slide" Target="slides/slide88.xml"/><Relationship Id="rId149" Type="http://schemas.openxmlformats.org/officeDocument/2006/relationships/slide" Target="slides/slide89.xml"/><Relationship Id="rId230" Type="http://schemas.openxmlformats.org/officeDocument/2006/relationships/slide" Target="slides/slide170.xml"/><Relationship Id="rId231" Type="http://schemas.openxmlformats.org/officeDocument/2006/relationships/slide" Target="slides/slide171.xml"/><Relationship Id="rId232" Type="http://schemas.openxmlformats.org/officeDocument/2006/relationships/slide" Target="slides/slide172.xml"/><Relationship Id="rId233" Type="http://schemas.openxmlformats.org/officeDocument/2006/relationships/slide" Target="slides/slide173.xml"/><Relationship Id="rId234" Type="http://schemas.openxmlformats.org/officeDocument/2006/relationships/slide" Target="slides/slide174.xml"/><Relationship Id="rId235" Type="http://schemas.openxmlformats.org/officeDocument/2006/relationships/slide" Target="slides/slide175.xml"/><Relationship Id="rId236" Type="http://schemas.openxmlformats.org/officeDocument/2006/relationships/slide" Target="slides/slide176.xml"/><Relationship Id="rId237" Type="http://schemas.openxmlformats.org/officeDocument/2006/relationships/slide" Target="slides/slide177.xml"/><Relationship Id="rId238" Type="http://schemas.openxmlformats.org/officeDocument/2006/relationships/slide" Target="slides/slide178.xml"/><Relationship Id="rId239" Type="http://schemas.openxmlformats.org/officeDocument/2006/relationships/slide" Target="slides/slide17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50" Type="http://schemas.openxmlformats.org/officeDocument/2006/relationships/slide" Target="slides/slide90.xml"/><Relationship Id="rId151" Type="http://schemas.openxmlformats.org/officeDocument/2006/relationships/slide" Target="slides/slide91.xml"/><Relationship Id="rId152" Type="http://schemas.openxmlformats.org/officeDocument/2006/relationships/slide" Target="slides/slide92.xml"/><Relationship Id="rId153" Type="http://schemas.openxmlformats.org/officeDocument/2006/relationships/slide" Target="slides/slide93.xml"/><Relationship Id="rId154" Type="http://schemas.openxmlformats.org/officeDocument/2006/relationships/slide" Target="slides/slide94.xml"/><Relationship Id="rId155" Type="http://schemas.openxmlformats.org/officeDocument/2006/relationships/slide" Target="slides/slide95.xml"/><Relationship Id="rId156" Type="http://schemas.openxmlformats.org/officeDocument/2006/relationships/slide" Target="slides/slide96.xml"/><Relationship Id="rId157" Type="http://schemas.openxmlformats.org/officeDocument/2006/relationships/slide" Target="slides/slide97.xml"/><Relationship Id="rId158" Type="http://schemas.openxmlformats.org/officeDocument/2006/relationships/slide" Target="slides/slide98.xml"/><Relationship Id="rId159" Type="http://schemas.openxmlformats.org/officeDocument/2006/relationships/slide" Target="slides/slide99.xml"/><Relationship Id="rId240" Type="http://schemas.openxmlformats.org/officeDocument/2006/relationships/slide" Target="slides/slide180.xml"/><Relationship Id="rId241" Type="http://schemas.openxmlformats.org/officeDocument/2006/relationships/slide" Target="slides/slide181.xml"/><Relationship Id="rId242" Type="http://schemas.openxmlformats.org/officeDocument/2006/relationships/slide" Target="slides/slide182.xml"/><Relationship Id="rId243" Type="http://schemas.openxmlformats.org/officeDocument/2006/relationships/slide" Target="slides/slide183.xml"/><Relationship Id="rId244" Type="http://schemas.openxmlformats.org/officeDocument/2006/relationships/slide" Target="slides/slide184.xml"/><Relationship Id="rId245" Type="http://schemas.openxmlformats.org/officeDocument/2006/relationships/slide" Target="slides/slide185.xml"/><Relationship Id="rId246" Type="http://schemas.openxmlformats.org/officeDocument/2006/relationships/slide" Target="slides/slide186.xml"/><Relationship Id="rId247" Type="http://schemas.openxmlformats.org/officeDocument/2006/relationships/slide" Target="slides/slide187.xml"/><Relationship Id="rId248" Type="http://schemas.openxmlformats.org/officeDocument/2006/relationships/slide" Target="slides/slide188.xml"/><Relationship Id="rId249" Type="http://schemas.openxmlformats.org/officeDocument/2006/relationships/slide" Target="slides/slide189.xml"/><Relationship Id="rId60" Type="http://schemas.openxmlformats.org/officeDocument/2006/relationships/slideMaster" Target="slideMasters/slideMaster60.xml"/><Relationship Id="rId61" Type="http://schemas.openxmlformats.org/officeDocument/2006/relationships/slide" Target="slides/slide1.xml"/><Relationship Id="rId62" Type="http://schemas.openxmlformats.org/officeDocument/2006/relationships/slide" Target="slides/slide2.xml"/><Relationship Id="rId63" Type="http://schemas.openxmlformats.org/officeDocument/2006/relationships/slide" Target="slides/slide3.xml"/><Relationship Id="rId64" Type="http://schemas.openxmlformats.org/officeDocument/2006/relationships/slide" Target="slides/slide4.xml"/><Relationship Id="rId65" Type="http://schemas.openxmlformats.org/officeDocument/2006/relationships/slide" Target="slides/slide5.xml"/><Relationship Id="rId66" Type="http://schemas.openxmlformats.org/officeDocument/2006/relationships/slide" Target="slides/slide6.xml"/><Relationship Id="rId67" Type="http://schemas.openxmlformats.org/officeDocument/2006/relationships/slide" Target="slides/slide7.xml"/><Relationship Id="rId68" Type="http://schemas.openxmlformats.org/officeDocument/2006/relationships/slide" Target="slides/slide8.xml"/><Relationship Id="rId69" Type="http://schemas.openxmlformats.org/officeDocument/2006/relationships/slide" Target="slides/slide9.xml"/><Relationship Id="rId160" Type="http://schemas.openxmlformats.org/officeDocument/2006/relationships/slide" Target="slides/slide100.xml"/><Relationship Id="rId161" Type="http://schemas.openxmlformats.org/officeDocument/2006/relationships/slide" Target="slides/slide101.xml"/><Relationship Id="rId162" Type="http://schemas.openxmlformats.org/officeDocument/2006/relationships/slide" Target="slides/slide102.xml"/><Relationship Id="rId163" Type="http://schemas.openxmlformats.org/officeDocument/2006/relationships/slide" Target="slides/slide103.xml"/><Relationship Id="rId164" Type="http://schemas.openxmlformats.org/officeDocument/2006/relationships/slide" Target="slides/slide104.xml"/><Relationship Id="rId165" Type="http://schemas.openxmlformats.org/officeDocument/2006/relationships/slide" Target="slides/slide105.xml"/><Relationship Id="rId166" Type="http://schemas.openxmlformats.org/officeDocument/2006/relationships/slide" Target="slides/slide106.xml"/><Relationship Id="rId167" Type="http://schemas.openxmlformats.org/officeDocument/2006/relationships/slide" Target="slides/slide107.xml"/><Relationship Id="rId168" Type="http://schemas.openxmlformats.org/officeDocument/2006/relationships/slide" Target="slides/slide108.xml"/><Relationship Id="rId169" Type="http://schemas.openxmlformats.org/officeDocument/2006/relationships/slide" Target="slides/slide109.xml"/><Relationship Id="rId250" Type="http://schemas.openxmlformats.org/officeDocument/2006/relationships/slide" Target="slides/slide190.xml"/><Relationship Id="rId251" Type="http://schemas.openxmlformats.org/officeDocument/2006/relationships/slide" Target="slides/slide191.xml"/><Relationship Id="rId252" Type="http://schemas.openxmlformats.org/officeDocument/2006/relationships/slide" Target="slides/slide192.xml"/><Relationship Id="rId253" Type="http://schemas.openxmlformats.org/officeDocument/2006/relationships/slide" Target="slides/slide193.xml"/><Relationship Id="rId254" Type="http://schemas.openxmlformats.org/officeDocument/2006/relationships/slide" Target="slides/slide194.xml"/><Relationship Id="rId255" Type="http://schemas.openxmlformats.org/officeDocument/2006/relationships/notesMaster" Target="notesMasters/notesMaster1.xml"/><Relationship Id="rId256" Type="http://schemas.openxmlformats.org/officeDocument/2006/relationships/handoutMaster" Target="handoutMasters/handoutMaster1.xml"/><Relationship Id="rId257" Type="http://schemas.openxmlformats.org/officeDocument/2006/relationships/printerSettings" Target="printerSettings/printerSettings1.bin"/><Relationship Id="rId258" Type="http://schemas.openxmlformats.org/officeDocument/2006/relationships/presProps" Target="presProps.xml"/><Relationship Id="rId259" Type="http://schemas.openxmlformats.org/officeDocument/2006/relationships/viewProps" Target="viewProps.xml"/><Relationship Id="rId100" Type="http://schemas.openxmlformats.org/officeDocument/2006/relationships/slide" Target="slides/slide40.xml"/><Relationship Id="rId101" Type="http://schemas.openxmlformats.org/officeDocument/2006/relationships/slide" Target="slides/slide41.xml"/><Relationship Id="rId102" Type="http://schemas.openxmlformats.org/officeDocument/2006/relationships/slide" Target="slides/slide42.xml"/><Relationship Id="rId103" Type="http://schemas.openxmlformats.org/officeDocument/2006/relationships/slide" Target="slides/slide43.xml"/><Relationship Id="rId104" Type="http://schemas.openxmlformats.org/officeDocument/2006/relationships/slide" Target="slides/slide44.xml"/><Relationship Id="rId105"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vboxsvr\cfallin\ICAC\plots.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vboxsvr\cfallin\ICAC\plots.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vboxsvr\cfallin\ICAC\plot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vboxsvr\cfallin\Research\SAFARIvn\writeups\MemDVFS\camera-apr2011\spreadsheets\HstatePape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vboxsvr\cfallin\Research\SAFARIvn\writeups\MemDVFS\camera-apr2011\spreadsheets\HstatePaper.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vboxsvr\cfallin\ICAC\plot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vboxsvr\cfallin\ICAC\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vboxsvr\cfallin\Research\SAFARIvn\writeups\MemDVFS\conference-jun2011\plots.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vboxsvr\cfallin\ICAC\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vboxsvr\cfallin\ICAC\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yucai\ICCD2012\camera_ready\Figures_presentation.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yucai\ICCD2012\camera_ready\Figures_presentation.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file:///C:\yucai\ICCD2012\camera_ready\ECC_speedup_comparison_new.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oleObject" Target="Book3"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oleObject" Target="file:///C:\yucai\SuperComputing2012\FlashResults_v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boxsvr\cfallin\icac\plot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vboxsvr\cfallin\ICAC\hstate.0819.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vboxsvr\cfallin\ICAC\plot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boxsvr\cfallin\ICAC\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686160040"/>
        <c:axId val="1686152312"/>
      </c:barChart>
      <c:catAx>
        <c:axId val="1686160040"/>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686152312"/>
        <c:crosses val="autoZero"/>
        <c:auto val="1"/>
        <c:lblAlgn val="ctr"/>
        <c:lblOffset val="0"/>
        <c:noMultiLvlLbl val="0"/>
      </c:catAx>
      <c:valAx>
        <c:axId val="1686152312"/>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686160040"/>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6.637907046666624</c:v>
                </c:pt>
                <c:pt idx="1">
                  <c:v>5.811353938333332</c:v>
                </c:pt>
                <c:pt idx="2">
                  <c:v>5.724130659999933</c:v>
                </c:pt>
                <c:pt idx="3">
                  <c:v>5.546507913333337</c:v>
                </c:pt>
                <c:pt idx="4">
                  <c:v>5.221419963333331</c:v>
                </c:pt>
                <c:pt idx="5">
                  <c:v>4.84549175833333</c:v>
                </c:pt>
                <c:pt idx="6">
                  <c:v>4.132905468333329</c:v>
                </c:pt>
                <c:pt idx="7">
                  <c:v>2.844678053333327</c:v>
                </c:pt>
                <c:pt idx="8">
                  <c:v>2.777398048333334</c:v>
                </c:pt>
                <c:pt idx="9">
                  <c:v>1.886369495</c:v>
                </c:pt>
                <c:pt idx="10">
                  <c:v>1.168853330666662</c:v>
                </c:pt>
                <c:pt idx="11">
                  <c:v>1.133251031333331</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692990616"/>
        <c:axId val="1692993656"/>
      </c:barChart>
      <c:catAx>
        <c:axId val="1692990616"/>
        <c:scaling>
          <c:orientation val="minMax"/>
        </c:scaling>
        <c:delete val="0"/>
        <c:axPos val="b"/>
        <c:majorTickMark val="out"/>
        <c:minorTickMark val="none"/>
        <c:tickLblPos val="nextTo"/>
        <c:txPr>
          <a:bodyPr/>
          <a:lstStyle/>
          <a:p>
            <a:pPr>
              <a:defRPr sz="2000"/>
            </a:pPr>
            <a:endParaRPr lang="en-US"/>
          </a:p>
        </c:txPr>
        <c:crossAx val="1692993656"/>
        <c:crosses val="autoZero"/>
        <c:auto val="1"/>
        <c:lblAlgn val="ctr"/>
        <c:lblOffset val="100"/>
        <c:noMultiLvlLbl val="0"/>
      </c:catAx>
      <c:valAx>
        <c:axId val="1692993656"/>
        <c:scaling>
          <c:orientation val="minMax"/>
        </c:scaling>
        <c:delete val="0"/>
        <c:axPos val="l"/>
        <c:majorGridlines/>
        <c:title>
          <c:tx>
            <c:rich>
              <a:bodyPr rot="-5400000" vert="horz"/>
              <a:lstStyle/>
              <a:p>
                <a:pPr>
                  <a:defRPr sz="2400"/>
                </a:pPr>
                <a:r>
                  <a:rPr lang="en-US" sz="2400"/>
                  <a:t>Bandwidth/channel (GB/s)</a:t>
                </a:r>
              </a:p>
            </c:rich>
          </c:tx>
          <c:layout/>
          <c:overlay val="0"/>
        </c:title>
        <c:numFmt formatCode="General" sourceLinked="1"/>
        <c:majorTickMark val="out"/>
        <c:minorTickMark val="none"/>
        <c:tickLblPos val="nextTo"/>
        <c:txPr>
          <a:bodyPr/>
          <a:lstStyle/>
          <a:p>
            <a:pPr>
              <a:defRPr sz="2400"/>
            </a:pPr>
            <a:endParaRPr lang="en-US"/>
          </a:p>
        </c:txPr>
        <c:crossAx val="169299061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3493471083105"/>
          <c:y val="0.144763119052132"/>
          <c:w val="0.811818377071798"/>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67.62680091999937</c:v>
                </c:pt>
                <c:pt idx="1">
                  <c:v>44.41965237</c:v>
                </c:pt>
                <c:pt idx="2">
                  <c:v>43.63567852000001</c:v>
                </c:pt>
                <c:pt idx="3">
                  <c:v>38.56769292000001</c:v>
                </c:pt>
                <c:pt idx="4">
                  <c:v>33.40972926</c:v>
                </c:pt>
                <c:pt idx="5">
                  <c:v>29.75274361999992</c:v>
                </c:pt>
                <c:pt idx="6">
                  <c:v>20.57842855999996</c:v>
                </c:pt>
                <c:pt idx="7">
                  <c:v>11.05759877</c:v>
                </c:pt>
                <c:pt idx="8">
                  <c:v>7.657105835999939</c:v>
                </c:pt>
                <c:pt idx="9">
                  <c:v>5.657053379999951</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687350456"/>
        <c:axId val="1687353464"/>
      </c:barChart>
      <c:catAx>
        <c:axId val="1687350456"/>
        <c:scaling>
          <c:orientation val="minMax"/>
        </c:scaling>
        <c:delete val="0"/>
        <c:axPos val="b"/>
        <c:majorTickMark val="out"/>
        <c:minorTickMark val="none"/>
        <c:tickLblPos val="nextTo"/>
        <c:txPr>
          <a:bodyPr rot="-5400000" vert="horz"/>
          <a:lstStyle/>
          <a:p>
            <a:pPr>
              <a:defRPr sz="1400"/>
            </a:pPr>
            <a:endParaRPr lang="en-US"/>
          </a:p>
        </c:txPr>
        <c:crossAx val="1687353464"/>
        <c:crosses val="autoZero"/>
        <c:auto val="1"/>
        <c:lblAlgn val="ctr"/>
        <c:lblOffset val="100"/>
        <c:noMultiLvlLbl val="0"/>
      </c:catAx>
      <c:valAx>
        <c:axId val="1687353464"/>
        <c:scaling>
          <c:orientation val="minMax"/>
          <c:max val="80.0"/>
          <c:min val="0.0"/>
        </c:scaling>
        <c:delete val="0"/>
        <c:axPos val="l"/>
        <c:majorGridlines/>
        <c:title>
          <c:tx>
            <c:rich>
              <a:bodyPr rot="-5400000" vert="horz"/>
              <a:lstStyle/>
              <a:p>
                <a:pPr>
                  <a:defRPr sz="2000"/>
                </a:pPr>
                <a:r>
                  <a:rPr lang="en-US" sz="2000" dirty="0" smtClean="0"/>
                  <a:t>Performance</a:t>
                </a:r>
                <a:r>
                  <a:rPr lang="en-US" sz="2000" baseline="0" dirty="0" smtClean="0"/>
                  <a:t> </a:t>
                </a:r>
                <a:r>
                  <a:rPr lang="en-US" sz="2000" dirty="0" smtClean="0"/>
                  <a:t>Drop </a:t>
                </a:r>
                <a:r>
                  <a:rPr lang="en-US" sz="2000" dirty="0"/>
                  <a:t>(%)</a:t>
                </a:r>
              </a:p>
            </c:rich>
          </c:tx>
          <c:layout/>
          <c:overlay val="0"/>
        </c:title>
        <c:numFmt formatCode="General" sourceLinked="1"/>
        <c:majorTickMark val="out"/>
        <c:minorTickMark val="none"/>
        <c:tickLblPos val="nextTo"/>
        <c:txPr>
          <a:bodyPr/>
          <a:lstStyle/>
          <a:p>
            <a:pPr>
              <a:defRPr sz="2400"/>
            </a:pPr>
            <a:endParaRPr lang="en-US"/>
          </a:p>
        </c:txPr>
        <c:crossAx val="1687350456"/>
        <c:crosses val="autoZero"/>
        <c:crossBetween val="between"/>
        <c:majorUnit val="10.0"/>
        <c:minorUnit val="2.0"/>
      </c:valAx>
    </c:plotArea>
    <c:legend>
      <c:legendPos val="r"/>
      <c:layout>
        <c:manualLayout>
          <c:xMode val="edge"/>
          <c:yMode val="edge"/>
          <c:x val="0.520954929177542"/>
          <c:y val="0.318382926423037"/>
          <c:w val="0.298476088547184"/>
          <c:h val="0.26210927135202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4768311728024"/>
          <c:y val="0.144763119052132"/>
          <c:w val="0.806270526863754"/>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67.62680091999937</c:v>
                </c:pt>
                <c:pt idx="1">
                  <c:v>44.41965237</c:v>
                </c:pt>
                <c:pt idx="2">
                  <c:v>43.63567852000001</c:v>
                </c:pt>
                <c:pt idx="3">
                  <c:v>38.56769292000001</c:v>
                </c:pt>
                <c:pt idx="4">
                  <c:v>33.40972926</c:v>
                </c:pt>
                <c:pt idx="5">
                  <c:v>29.75274361999992</c:v>
                </c:pt>
                <c:pt idx="6">
                  <c:v>20.57842855999996</c:v>
                </c:pt>
                <c:pt idx="7">
                  <c:v>11.05759877</c:v>
                </c:pt>
                <c:pt idx="8">
                  <c:v>7.657105835999939</c:v>
                </c:pt>
                <c:pt idx="9">
                  <c:v>5.657053379999951</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691315960"/>
        <c:axId val="1691318968"/>
      </c:barChart>
      <c:catAx>
        <c:axId val="1691315960"/>
        <c:scaling>
          <c:orientation val="minMax"/>
        </c:scaling>
        <c:delete val="0"/>
        <c:axPos val="b"/>
        <c:majorTickMark val="out"/>
        <c:minorTickMark val="none"/>
        <c:tickLblPos val="nextTo"/>
        <c:txPr>
          <a:bodyPr rot="-5400000" vert="horz"/>
          <a:lstStyle/>
          <a:p>
            <a:pPr>
              <a:defRPr sz="1400"/>
            </a:pPr>
            <a:endParaRPr lang="en-US"/>
          </a:p>
        </c:txPr>
        <c:crossAx val="1691318968"/>
        <c:crosses val="autoZero"/>
        <c:auto val="1"/>
        <c:lblAlgn val="ctr"/>
        <c:lblOffset val="100"/>
        <c:noMultiLvlLbl val="0"/>
      </c:catAx>
      <c:valAx>
        <c:axId val="1691318968"/>
        <c:scaling>
          <c:orientation val="minMax"/>
          <c:max val="8.0"/>
          <c:min val="0.0"/>
        </c:scaling>
        <c:delete val="0"/>
        <c:axPos val="l"/>
        <c:majorGridlines/>
        <c:title>
          <c:tx>
            <c:rich>
              <a:bodyPr rot="-5400000" vert="horz"/>
              <a:lstStyle/>
              <a:p>
                <a:pPr>
                  <a:defRPr sz="1400"/>
                </a:pPr>
                <a:r>
                  <a:rPr lang="en-US" sz="2000" dirty="0" smtClean="0"/>
                  <a:t>Performance</a:t>
                </a:r>
                <a:r>
                  <a:rPr lang="en-US" sz="2000" baseline="0" dirty="0" smtClean="0"/>
                  <a:t> </a:t>
                </a:r>
                <a:r>
                  <a:rPr lang="en-US" sz="2000" dirty="0" smtClean="0"/>
                  <a:t> </a:t>
                </a:r>
                <a:r>
                  <a:rPr lang="en-US" sz="2000" dirty="0"/>
                  <a:t>Drop (%)</a:t>
                </a:r>
              </a:p>
            </c:rich>
          </c:tx>
          <c:layout/>
          <c:overlay val="0"/>
        </c:title>
        <c:numFmt formatCode="General" sourceLinked="1"/>
        <c:majorTickMark val="out"/>
        <c:minorTickMark val="none"/>
        <c:tickLblPos val="nextTo"/>
        <c:txPr>
          <a:bodyPr/>
          <a:lstStyle/>
          <a:p>
            <a:pPr>
              <a:defRPr sz="2400"/>
            </a:pPr>
            <a:endParaRPr lang="en-US"/>
          </a:p>
        </c:txPr>
        <c:crossAx val="1691315960"/>
        <c:crosses val="autoZero"/>
        <c:crossBetween val="between"/>
        <c:majorUnit val="2.0"/>
        <c:minorUnit val="2.0"/>
      </c:valAx>
    </c:plotArea>
    <c:legend>
      <c:legendPos val="r"/>
      <c:layout>
        <c:manualLayout>
          <c:xMode val="edge"/>
          <c:yMode val="edge"/>
          <c:x val="0.54314633000972"/>
          <c:y val="0.332970818472636"/>
          <c:w val="0.307722505560591"/>
          <c:h val="0.18041707587426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smtClean="0"/>
              <a:t>Mem</a:t>
            </a:r>
            <a:r>
              <a:rPr lang="en-US" sz="1800" dirty="0" smtClean="0"/>
              <a:t> Frequency</a:t>
            </a:r>
            <a:endParaRPr lang="en-US" sz="1800" dirty="0"/>
          </a:p>
        </c:rich>
      </c:tx>
      <c:layout>
        <c:manualLayout>
          <c:xMode val="edge"/>
          <c:yMode val="edge"/>
          <c:x val="0.113190703135792"/>
          <c:y val="0.0225988700564972"/>
        </c:manualLayout>
      </c:layout>
      <c:overlay val="0"/>
    </c:title>
    <c:autoTitleDeleted val="0"/>
    <c:plotArea>
      <c:layout>
        <c:manualLayout>
          <c:layoutTarget val="inner"/>
          <c:xMode val="edge"/>
          <c:yMode val="edge"/>
          <c:x val="0.159219403130164"/>
          <c:y val="0.223786758798007"/>
          <c:w val="0.786262880334402"/>
          <c:h val="0.470178638384488"/>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4278.56666666668</c:v>
                </c:pt>
                <c:pt idx="1">
                  <c:v>4278.56666666668</c:v>
                </c:pt>
                <c:pt idx="2">
                  <c:v>4278.7</c:v>
                </c:pt>
                <c:pt idx="3">
                  <c:v>4277.933333333308</c:v>
                </c:pt>
                <c:pt idx="4">
                  <c:v>4278.033333333326</c:v>
                </c:pt>
                <c:pt idx="5">
                  <c:v>4277.66666666668</c:v>
                </c:pt>
                <c:pt idx="6">
                  <c:v>4277.7</c:v>
                </c:pt>
                <c:pt idx="7">
                  <c:v>4275.76666666668</c:v>
                </c:pt>
                <c:pt idx="8">
                  <c:v>4273.033333333326</c:v>
                </c:pt>
                <c:pt idx="9">
                  <c:v>4268.533333333326</c:v>
                </c:pt>
                <c:pt idx="10">
                  <c:v>4267.533333333326</c:v>
                </c:pt>
                <c:pt idx="11">
                  <c:v>4266.7</c:v>
                </c:pt>
                <c:pt idx="12">
                  <c:v>4258.16666666668</c:v>
                </c:pt>
                <c:pt idx="13">
                  <c:v>4229.433333333308</c:v>
                </c:pt>
                <c:pt idx="14">
                  <c:v>4149.26666666668</c:v>
                </c:pt>
                <c:pt idx="15">
                  <c:v>4122.96666666668</c:v>
                </c:pt>
                <c:pt idx="16">
                  <c:v>4120.400000000001</c:v>
                </c:pt>
                <c:pt idx="17">
                  <c:v>4104.0</c:v>
                </c:pt>
                <c:pt idx="18">
                  <c:v>4092.3</c:v>
                </c:pt>
                <c:pt idx="19">
                  <c:v>4071.566666666663</c:v>
                </c:pt>
                <c:pt idx="20">
                  <c:v>4047.7</c:v>
                </c:pt>
                <c:pt idx="21">
                  <c:v>4006.2</c:v>
                </c:pt>
                <c:pt idx="22">
                  <c:v>3939.2</c:v>
                </c:pt>
                <c:pt idx="23">
                  <c:v>3824.966666666664</c:v>
                </c:pt>
                <c:pt idx="24">
                  <c:v>3652.766666666644</c:v>
                </c:pt>
                <c:pt idx="25">
                  <c:v>3371.766666666644</c:v>
                </c:pt>
                <c:pt idx="26">
                  <c:v>2964.666666666644</c:v>
                </c:pt>
                <c:pt idx="27">
                  <c:v>2576.433333333337</c:v>
                </c:pt>
                <c:pt idx="28">
                  <c:v>2211.0</c:v>
                </c:pt>
                <c:pt idx="29">
                  <c:v>1831.733333333332</c:v>
                </c:pt>
                <c:pt idx="30">
                  <c:v>1573.833333333332</c:v>
                </c:pt>
                <c:pt idx="31">
                  <c:v>1336.9</c:v>
                </c:pt>
                <c:pt idx="32">
                  <c:v>1139.833333333332</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325.1333333333335</c:v>
                </c:pt>
                <c:pt idx="45">
                  <c:v>313.4333333333333</c:v>
                </c:pt>
                <c:pt idx="46">
                  <c:v>303.1333333333335</c:v>
                </c:pt>
                <c:pt idx="47">
                  <c:v>295.7666666666667</c:v>
                </c:pt>
                <c:pt idx="48">
                  <c:v>289.8333333333333</c:v>
                </c:pt>
                <c:pt idx="49">
                  <c:v>284.3333333333333</c:v>
                </c:pt>
                <c:pt idx="50">
                  <c:v>280.8999999999999</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5469.66666666668</c:v>
                </c:pt>
                <c:pt idx="3">
                  <c:v>5470.433333333308</c:v>
                </c:pt>
                <c:pt idx="4">
                  <c:v>5470.16666666668</c:v>
                </c:pt>
                <c:pt idx="5">
                  <c:v>5469.3</c:v>
                </c:pt>
                <c:pt idx="6">
                  <c:v>5469.433333333308</c:v>
                </c:pt>
                <c:pt idx="7">
                  <c:v>5465.733333333311</c:v>
                </c:pt>
                <c:pt idx="8">
                  <c:v>5460.16666666668</c:v>
                </c:pt>
                <c:pt idx="9">
                  <c:v>5449.033333333326</c:v>
                </c:pt>
                <c:pt idx="10">
                  <c:v>5443.26666666668</c:v>
                </c:pt>
                <c:pt idx="11">
                  <c:v>5442.033333333326</c:v>
                </c:pt>
                <c:pt idx="12">
                  <c:v>5424.833333333328</c:v>
                </c:pt>
                <c:pt idx="13">
                  <c:v>5368.76666666668</c:v>
                </c:pt>
                <c:pt idx="14">
                  <c:v>5230.36666666668</c:v>
                </c:pt>
                <c:pt idx="15">
                  <c:v>5187.16666666668</c:v>
                </c:pt>
                <c:pt idx="16">
                  <c:v>5182.46666666668</c:v>
                </c:pt>
                <c:pt idx="17">
                  <c:v>5155.06666666668</c:v>
                </c:pt>
                <c:pt idx="18">
                  <c:v>5131.86666666668</c:v>
                </c:pt>
                <c:pt idx="19">
                  <c:v>5091.2</c:v>
                </c:pt>
                <c:pt idx="20">
                  <c:v>5041.8</c:v>
                </c:pt>
                <c:pt idx="21">
                  <c:v>4941.0</c:v>
                </c:pt>
                <c:pt idx="22">
                  <c:v>4783.16666666668</c:v>
                </c:pt>
                <c:pt idx="23">
                  <c:v>4494.433333333308</c:v>
                </c:pt>
                <c:pt idx="24">
                  <c:v>4099.533333333326</c:v>
                </c:pt>
                <c:pt idx="25">
                  <c:v>3634.733333333336</c:v>
                </c:pt>
                <c:pt idx="26">
                  <c:v>3110.633333333336</c:v>
                </c:pt>
                <c:pt idx="27">
                  <c:v>2668.233333333335</c:v>
                </c:pt>
                <c:pt idx="28">
                  <c:v>2272.633333333336</c:v>
                </c:pt>
                <c:pt idx="29">
                  <c:v>1876.833333333332</c:v>
                </c:pt>
                <c:pt idx="30">
                  <c:v>1606.066666666668</c:v>
                </c:pt>
                <c:pt idx="31">
                  <c:v>1359.533333333332</c:v>
                </c:pt>
                <c:pt idx="32">
                  <c:v>1159.633333333332</c:v>
                </c:pt>
                <c:pt idx="33">
                  <c:v>977.0333333333335</c:v>
                </c:pt>
                <c:pt idx="34">
                  <c:v>843.1666666666666</c:v>
                </c:pt>
                <c:pt idx="35">
                  <c:v>734.1</c:v>
                </c:pt>
                <c:pt idx="36">
                  <c:v>636.9</c:v>
                </c:pt>
                <c:pt idx="37">
                  <c:v>566.4</c:v>
                </c:pt>
                <c:pt idx="38">
                  <c:v>509.5333333333333</c:v>
                </c:pt>
                <c:pt idx="39">
                  <c:v>456.666666666667</c:v>
                </c:pt>
                <c:pt idx="40">
                  <c:v>422.0999999999996</c:v>
                </c:pt>
                <c:pt idx="41">
                  <c:v>393.9666666666667</c:v>
                </c:pt>
                <c:pt idx="42">
                  <c:v>370.5</c:v>
                </c:pt>
                <c:pt idx="43">
                  <c:v>350.0</c:v>
                </c:pt>
                <c:pt idx="44">
                  <c:v>335.2</c:v>
                </c:pt>
                <c:pt idx="45">
                  <c:v>323.3999999999999</c:v>
                </c:pt>
                <c:pt idx="46">
                  <c:v>313.0666666666667</c:v>
                </c:pt>
                <c:pt idx="47">
                  <c:v>305.666666666667</c:v>
                </c:pt>
                <c:pt idx="48">
                  <c:v>299.7333333333333</c:v>
                </c:pt>
                <c:pt idx="49">
                  <c:v>294.2333333333333</c:v>
                </c:pt>
                <c:pt idx="50">
                  <c:v>290.8333333333333</c:v>
                </c:pt>
                <c:pt idx="51">
                  <c:v>287.8</c:v>
                </c:pt>
                <c:pt idx="52">
                  <c:v>285.4333333333333</c:v>
                </c:pt>
                <c:pt idx="53">
                  <c:v>283.3333333333333</c:v>
                </c:pt>
                <c:pt idx="54">
                  <c:v>281.8333333333333</c:v>
                </c:pt>
                <c:pt idx="55">
                  <c:v>280.6333333333335</c:v>
                </c:pt>
                <c:pt idx="56">
                  <c:v>279.5999999999996</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6616.86666666668</c:v>
                </c:pt>
                <c:pt idx="1">
                  <c:v>6616.5</c:v>
                </c:pt>
                <c:pt idx="2">
                  <c:v>6613.86666666668</c:v>
                </c:pt>
                <c:pt idx="3">
                  <c:v>6613.13333333333</c:v>
                </c:pt>
                <c:pt idx="4">
                  <c:v>6612.0</c:v>
                </c:pt>
                <c:pt idx="5">
                  <c:v>6611.400000000001</c:v>
                </c:pt>
                <c:pt idx="6">
                  <c:v>6611.400000000001</c:v>
                </c:pt>
                <c:pt idx="7">
                  <c:v>6609.26666666668</c:v>
                </c:pt>
                <c:pt idx="8">
                  <c:v>6605.96666666668</c:v>
                </c:pt>
                <c:pt idx="9">
                  <c:v>6593.400000000001</c:v>
                </c:pt>
                <c:pt idx="10">
                  <c:v>6586.5</c:v>
                </c:pt>
                <c:pt idx="11">
                  <c:v>6586.63333333333</c:v>
                </c:pt>
                <c:pt idx="12">
                  <c:v>6573.533333333326</c:v>
                </c:pt>
                <c:pt idx="13">
                  <c:v>6497.76666666668</c:v>
                </c:pt>
                <c:pt idx="14">
                  <c:v>6267.2</c:v>
                </c:pt>
                <c:pt idx="15">
                  <c:v>6194.0</c:v>
                </c:pt>
                <c:pt idx="16">
                  <c:v>6188.36666666668</c:v>
                </c:pt>
                <c:pt idx="17">
                  <c:v>6142.46666666668</c:v>
                </c:pt>
                <c:pt idx="18">
                  <c:v>6102.3</c:v>
                </c:pt>
                <c:pt idx="19">
                  <c:v>6017.3</c:v>
                </c:pt>
                <c:pt idx="20">
                  <c:v>5914.100000000001</c:v>
                </c:pt>
                <c:pt idx="21">
                  <c:v>5700.66666666668</c:v>
                </c:pt>
                <c:pt idx="22">
                  <c:v>5367.0</c:v>
                </c:pt>
                <c:pt idx="23">
                  <c:v>4872.833333333328</c:v>
                </c:pt>
                <c:pt idx="24">
                  <c:v>4338.8</c:v>
                </c:pt>
                <c:pt idx="25">
                  <c:v>3791.266666666644</c:v>
                </c:pt>
                <c:pt idx="26">
                  <c:v>3215.533333333337</c:v>
                </c:pt>
                <c:pt idx="27">
                  <c:v>2743.433333333337</c:v>
                </c:pt>
                <c:pt idx="28">
                  <c:v>2324.566666666663</c:v>
                </c:pt>
                <c:pt idx="29">
                  <c:v>1901.8</c:v>
                </c:pt>
                <c:pt idx="30">
                  <c:v>1640.2</c:v>
                </c:pt>
                <c:pt idx="31">
                  <c:v>1390.966666666668</c:v>
                </c:pt>
                <c:pt idx="32">
                  <c:v>1094.433333333332</c:v>
                </c:pt>
                <c:pt idx="33">
                  <c:v>1002.5</c:v>
                </c:pt>
                <c:pt idx="34">
                  <c:v>805.9666666666667</c:v>
                </c:pt>
                <c:pt idx="35">
                  <c:v>756.2666666666675</c:v>
                </c:pt>
                <c:pt idx="36">
                  <c:v>658.1666666666666</c:v>
                </c:pt>
                <c:pt idx="37">
                  <c:v>587.3000000000001</c:v>
                </c:pt>
                <c:pt idx="38">
                  <c:v>530.2</c:v>
                </c:pt>
                <c:pt idx="39">
                  <c:v>457.2</c:v>
                </c:pt>
                <c:pt idx="40">
                  <c:v>443.4666666666667</c:v>
                </c:pt>
                <c:pt idx="41">
                  <c:v>414.1333333333335</c:v>
                </c:pt>
                <c:pt idx="42">
                  <c:v>390.3</c:v>
                </c:pt>
                <c:pt idx="43">
                  <c:v>364.7333333333333</c:v>
                </c:pt>
                <c:pt idx="44">
                  <c:v>355.1333333333335</c:v>
                </c:pt>
                <c:pt idx="45">
                  <c:v>343.4</c:v>
                </c:pt>
                <c:pt idx="46">
                  <c:v>333.0333333333334</c:v>
                </c:pt>
                <c:pt idx="47">
                  <c:v>325.666666666667</c:v>
                </c:pt>
                <c:pt idx="48">
                  <c:v>319.7666666666667</c:v>
                </c:pt>
                <c:pt idx="49">
                  <c:v>314.2666666666667</c:v>
                </c:pt>
                <c:pt idx="50">
                  <c:v>310.866666666667</c:v>
                </c:pt>
                <c:pt idx="51">
                  <c:v>307.8999999999999</c:v>
                </c:pt>
                <c:pt idx="52">
                  <c:v>305.5</c:v>
                </c:pt>
                <c:pt idx="53">
                  <c:v>303.4666666666667</c:v>
                </c:pt>
                <c:pt idx="54">
                  <c:v>301.9333333333333</c:v>
                </c:pt>
                <c:pt idx="55">
                  <c:v>300.2</c:v>
                </c:pt>
                <c:pt idx="56">
                  <c:v>299.666666666667</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2666.666666666644</c:v>
                </c:pt>
                <c:pt idx="9">
                  <c:v>3000.0</c:v>
                </c:pt>
                <c:pt idx="10">
                  <c:v>3333.33333333334</c:v>
                </c:pt>
                <c:pt idx="11">
                  <c:v>3666.666666666644</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Sheet2!$N$2:$N$26</c:f>
              <c:numCache>
                <c:formatCode>0.00</c:formatCode>
                <c:ptCount val="25"/>
                <c:pt idx="0">
                  <c:v>77.98037999006955</c:v>
                </c:pt>
                <c:pt idx="1">
                  <c:v>78.5292559082245</c:v>
                </c:pt>
                <c:pt idx="2">
                  <c:v>79.1697401404973</c:v>
                </c:pt>
                <c:pt idx="3">
                  <c:v>79.92685521010938</c:v>
                </c:pt>
                <c:pt idx="4">
                  <c:v>80.83564959071623</c:v>
                </c:pt>
                <c:pt idx="5">
                  <c:v>81.9467781560458</c:v>
                </c:pt>
                <c:pt idx="6">
                  <c:v>83.33627682558239</c:v>
                </c:pt>
                <c:pt idx="7">
                  <c:v>85.1237357512136</c:v>
                </c:pt>
                <c:pt idx="8">
                  <c:v>87.50869701470315</c:v>
                </c:pt>
                <c:pt idx="9">
                  <c:v>90.85087766811028</c:v>
                </c:pt>
                <c:pt idx="10">
                  <c:v>95.87123782358759</c:v>
                </c:pt>
                <c:pt idx="11">
                  <c:v>104.2574627576699</c:v>
                </c:pt>
                <c:pt idx="12">
                  <c:v>121.1013686091182</c:v>
                </c:pt>
                <c:pt idx="13">
                  <c:v>138.0412275324204</c:v>
                </c:pt>
                <c:pt idx="14">
                  <c:v>172.2121030247109</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2666.666666666644</c:v>
                </c:pt>
                <c:pt idx="9">
                  <c:v>3000.0</c:v>
                </c:pt>
                <c:pt idx="10">
                  <c:v>3333.33333333334</c:v>
                </c:pt>
                <c:pt idx="11">
                  <c:v>3666.666666666644</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Sheet2!$M$2:$M$26</c:f>
              <c:numCache>
                <c:formatCode>0.00</c:formatCode>
                <c:ptCount val="25"/>
                <c:pt idx="0">
                  <c:v>74.3647143972682</c:v>
                </c:pt>
                <c:pt idx="1">
                  <c:v>74.68802538684155</c:v>
                </c:pt>
                <c:pt idx="2">
                  <c:v>75.05158330642759</c:v>
                </c:pt>
                <c:pt idx="3">
                  <c:v>75.46340208426062</c:v>
                </c:pt>
                <c:pt idx="4">
                  <c:v>75.93377453914834</c:v>
                </c:pt>
                <c:pt idx="5">
                  <c:v>76.4761444248777</c:v>
                </c:pt>
                <c:pt idx="6">
                  <c:v>77.10841209859475</c:v>
                </c:pt>
                <c:pt idx="7">
                  <c:v>77.85494810080748</c:v>
                </c:pt>
                <c:pt idx="8">
                  <c:v>78.74980691803468</c:v>
                </c:pt>
                <c:pt idx="9">
                  <c:v>79.84206757027628</c:v>
                </c:pt>
                <c:pt idx="10">
                  <c:v>81.20514668345685</c:v>
                </c:pt>
                <c:pt idx="11">
                  <c:v>82.95401922200156</c:v>
                </c:pt>
                <c:pt idx="12">
                  <c:v>85.27947155433056</c:v>
                </c:pt>
                <c:pt idx="13">
                  <c:v>86.7555239902867</c:v>
                </c:pt>
                <c:pt idx="14">
                  <c:v>88.52291975214148</c:v>
                </c:pt>
                <c:pt idx="15">
                  <c:v>93.3616236583959</c:v>
                </c:pt>
                <c:pt idx="16">
                  <c:v>101.3563116287097</c:v>
                </c:pt>
                <c:pt idx="17">
                  <c:v>117.0889135284606</c:v>
                </c:pt>
                <c:pt idx="18">
                  <c:v>132.4882164084882</c:v>
                </c:pt>
                <c:pt idx="19">
                  <c:v>162.3284123202445</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2666.666666666644</c:v>
                </c:pt>
                <c:pt idx="9">
                  <c:v>3000.0</c:v>
                </c:pt>
                <c:pt idx="10">
                  <c:v>3333.33333333334</c:v>
                </c:pt>
                <c:pt idx="11">
                  <c:v>3666.666666666644</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Sheet2!$L$2:$L$26</c:f>
              <c:numCache>
                <c:formatCode>0.00</c:formatCode>
                <c:ptCount val="25"/>
                <c:pt idx="0">
                  <c:v>69.68139362688228</c:v>
                </c:pt>
                <c:pt idx="1">
                  <c:v>69.92914582547627</c:v>
                </c:pt>
                <c:pt idx="2">
                  <c:v>70.20073119389257</c:v>
                </c:pt>
                <c:pt idx="3">
                  <c:v>70.49976254515296</c:v>
                </c:pt>
                <c:pt idx="4">
                  <c:v>70.8306217630129</c:v>
                </c:pt>
                <c:pt idx="5">
                  <c:v>71.19867594798328</c:v>
                </c:pt>
                <c:pt idx="6">
                  <c:v>71.61057080185735</c:v>
                </c:pt>
                <c:pt idx="7">
                  <c:v>72.07463549085351</c:v>
                </c:pt>
                <c:pt idx="8">
                  <c:v>72.60145174747957</c:v>
                </c:pt>
                <c:pt idx="9">
                  <c:v>73.20467057778085</c:v>
                </c:pt>
                <c:pt idx="10">
                  <c:v>73.9022120833456</c:v>
                </c:pt>
                <c:pt idx="11">
                  <c:v>74.71807585194801</c:v>
                </c:pt>
                <c:pt idx="12">
                  <c:v>75.68515800281338</c:v>
                </c:pt>
                <c:pt idx="13">
                  <c:v>76.23918243772515</c:v>
                </c:pt>
                <c:pt idx="14">
                  <c:v>76.84979462050833</c:v>
                </c:pt>
                <c:pt idx="15">
                  <c:v>78.2794063194593</c:v>
                </c:pt>
                <c:pt idx="16">
                  <c:v>80.07603038562929</c:v>
                </c:pt>
                <c:pt idx="17">
                  <c:v>82.40180968256262</c:v>
                </c:pt>
                <c:pt idx="18">
                  <c:v>83.84199433686581</c:v>
                </c:pt>
                <c:pt idx="19">
                  <c:v>85.53089248242634</c:v>
                </c:pt>
                <c:pt idx="20">
                  <c:v>89.96633523748953</c:v>
                </c:pt>
                <c:pt idx="21">
                  <c:v>96.742049487334</c:v>
                </c:pt>
                <c:pt idx="22">
                  <c:v>108.3739720135895</c:v>
                </c:pt>
                <c:pt idx="23">
                  <c:v>132.998558783444</c:v>
                </c:pt>
                <c:pt idx="24">
                  <c:v>167.6295646482955</c:v>
                </c:pt>
              </c:numCache>
            </c:numRef>
          </c:yVal>
          <c:smooth val="0"/>
        </c:ser>
        <c:dLbls>
          <c:showLegendKey val="0"/>
          <c:showVal val="0"/>
          <c:showCatName val="0"/>
          <c:showSerName val="0"/>
          <c:showPercent val="0"/>
          <c:showBubbleSize val="0"/>
        </c:dLbls>
        <c:axId val="1693111352"/>
        <c:axId val="1693117176"/>
      </c:scatterChart>
      <c:valAx>
        <c:axId val="1693111352"/>
        <c:scaling>
          <c:orientation val="minMax"/>
        </c:scaling>
        <c:delete val="0"/>
        <c:axPos val="b"/>
        <c:title>
          <c:tx>
            <c:rich>
              <a:bodyPr/>
              <a:lstStyle/>
              <a:p>
                <a:pPr>
                  <a:defRPr sz="1400"/>
                </a:pPr>
                <a:r>
                  <a:rPr lang="en-US" sz="2000" dirty="0" smtClean="0"/>
                  <a:t>Utilized Channel Bandwidth </a:t>
                </a:r>
                <a:r>
                  <a:rPr lang="en-US" sz="2000" dirty="0"/>
                  <a:t>(MB/s)</a:t>
                </a:r>
              </a:p>
            </c:rich>
          </c:tx>
          <c:layout/>
          <c:overlay val="0"/>
        </c:title>
        <c:numFmt formatCode="General" sourceLinked="1"/>
        <c:majorTickMark val="out"/>
        <c:minorTickMark val="none"/>
        <c:tickLblPos val="nextTo"/>
        <c:txPr>
          <a:bodyPr/>
          <a:lstStyle/>
          <a:p>
            <a:pPr>
              <a:defRPr sz="2400"/>
            </a:pPr>
            <a:endParaRPr lang="en-US"/>
          </a:p>
        </c:txPr>
        <c:crossAx val="1693117176"/>
        <c:crosses val="autoZero"/>
        <c:crossBetween val="midCat"/>
      </c:valAx>
      <c:valAx>
        <c:axId val="169311717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693111352"/>
        <c:crosses val="autoZero"/>
        <c:crossBetween val="midCat"/>
        <c:majorUnit val="30.0"/>
      </c:valAx>
    </c:plotArea>
    <c:legend>
      <c:legendPos val="t"/>
      <c:layout>
        <c:manualLayout>
          <c:xMode val="edge"/>
          <c:yMode val="edge"/>
          <c:x val="0.30219298245614"/>
          <c:y val="0.120866290018833"/>
          <c:w val="0.485526315789475"/>
          <c:h val="0.068108901641532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a:t>Mem</a:t>
            </a:r>
            <a:r>
              <a:rPr lang="en-US" sz="1800" dirty="0"/>
              <a:t> </a:t>
            </a:r>
            <a:r>
              <a:rPr lang="en-US" sz="1800" dirty="0" smtClean="0"/>
              <a:t>Frequency</a:t>
            </a:r>
            <a:endParaRPr lang="en-US" sz="1800" dirty="0"/>
          </a:p>
        </c:rich>
      </c:tx>
      <c:layout>
        <c:manualLayout>
          <c:xMode val="edge"/>
          <c:yMode val="edge"/>
          <c:x val="0.111647467677651"/>
          <c:y val="0.000376786235053951"/>
        </c:manualLayout>
      </c:layout>
      <c:overlay val="0"/>
    </c:title>
    <c:autoTitleDeleted val="0"/>
    <c:plotArea>
      <c:layout>
        <c:manualLayout>
          <c:layoutTarget val="inner"/>
          <c:xMode val="edge"/>
          <c:yMode val="edge"/>
          <c:x val="0.159219403130164"/>
          <c:y val="0.244913385826772"/>
          <c:w val="0.786262880334402"/>
          <c:h val="0.48851560221639"/>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4278.56666666669</c:v>
                </c:pt>
                <c:pt idx="1">
                  <c:v>4278.56666666669</c:v>
                </c:pt>
                <c:pt idx="2">
                  <c:v>4278.7</c:v>
                </c:pt>
                <c:pt idx="3">
                  <c:v>4277.933333333293</c:v>
                </c:pt>
                <c:pt idx="4">
                  <c:v>4278.033333333316</c:v>
                </c:pt>
                <c:pt idx="5">
                  <c:v>4277.66666666669</c:v>
                </c:pt>
                <c:pt idx="6">
                  <c:v>4277.7</c:v>
                </c:pt>
                <c:pt idx="7">
                  <c:v>4275.76666666669</c:v>
                </c:pt>
                <c:pt idx="8">
                  <c:v>4273.033333333316</c:v>
                </c:pt>
                <c:pt idx="9">
                  <c:v>4268.533333333316</c:v>
                </c:pt>
                <c:pt idx="10">
                  <c:v>4267.533333333316</c:v>
                </c:pt>
                <c:pt idx="11">
                  <c:v>4266.7</c:v>
                </c:pt>
                <c:pt idx="12">
                  <c:v>4258.16666666669</c:v>
                </c:pt>
                <c:pt idx="13">
                  <c:v>4229.433333333293</c:v>
                </c:pt>
                <c:pt idx="14">
                  <c:v>4149.26666666669</c:v>
                </c:pt>
                <c:pt idx="15">
                  <c:v>4122.96666666669</c:v>
                </c:pt>
                <c:pt idx="16">
                  <c:v>4120.400000000001</c:v>
                </c:pt>
                <c:pt idx="17">
                  <c:v>4104.0</c:v>
                </c:pt>
                <c:pt idx="18">
                  <c:v>4092.3</c:v>
                </c:pt>
                <c:pt idx="19">
                  <c:v>4071.566666666658</c:v>
                </c:pt>
                <c:pt idx="20">
                  <c:v>4047.7</c:v>
                </c:pt>
                <c:pt idx="21">
                  <c:v>4006.2</c:v>
                </c:pt>
                <c:pt idx="22">
                  <c:v>3939.2</c:v>
                </c:pt>
                <c:pt idx="23">
                  <c:v>3824.966666666659</c:v>
                </c:pt>
                <c:pt idx="24">
                  <c:v>3652.766666666631</c:v>
                </c:pt>
                <c:pt idx="25">
                  <c:v>3371.766666666631</c:v>
                </c:pt>
                <c:pt idx="26">
                  <c:v>2964.666666666633</c:v>
                </c:pt>
                <c:pt idx="27">
                  <c:v>2576.433333333342</c:v>
                </c:pt>
                <c:pt idx="28">
                  <c:v>2211.0</c:v>
                </c:pt>
                <c:pt idx="29">
                  <c:v>1831.73333333333</c:v>
                </c:pt>
                <c:pt idx="30">
                  <c:v>1573.83333333333</c:v>
                </c:pt>
                <c:pt idx="31">
                  <c:v>1336.9</c:v>
                </c:pt>
                <c:pt idx="32">
                  <c:v>1139.83333333333</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325.1333333333336</c:v>
                </c:pt>
                <c:pt idx="45">
                  <c:v>313.4333333333333</c:v>
                </c:pt>
                <c:pt idx="46">
                  <c:v>303.1333333333336</c:v>
                </c:pt>
                <c:pt idx="47">
                  <c:v>295.7666666666667</c:v>
                </c:pt>
                <c:pt idx="48">
                  <c:v>289.8333333333333</c:v>
                </c:pt>
                <c:pt idx="49">
                  <c:v>284.3333333333333</c:v>
                </c:pt>
                <c:pt idx="50">
                  <c:v>280.8999999999996</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5469.66666666669</c:v>
                </c:pt>
                <c:pt idx="3">
                  <c:v>5470.433333333293</c:v>
                </c:pt>
                <c:pt idx="4">
                  <c:v>5470.16666666669</c:v>
                </c:pt>
                <c:pt idx="5">
                  <c:v>5469.3</c:v>
                </c:pt>
                <c:pt idx="6">
                  <c:v>5469.433333333293</c:v>
                </c:pt>
                <c:pt idx="7">
                  <c:v>5465.733333333298</c:v>
                </c:pt>
                <c:pt idx="8">
                  <c:v>5460.16666666669</c:v>
                </c:pt>
                <c:pt idx="9">
                  <c:v>5449.033333333316</c:v>
                </c:pt>
                <c:pt idx="10">
                  <c:v>5443.26666666669</c:v>
                </c:pt>
                <c:pt idx="11">
                  <c:v>5442.033333333316</c:v>
                </c:pt>
                <c:pt idx="12">
                  <c:v>5424.833333333328</c:v>
                </c:pt>
                <c:pt idx="13">
                  <c:v>5368.76666666669</c:v>
                </c:pt>
                <c:pt idx="14">
                  <c:v>5230.36666666669</c:v>
                </c:pt>
                <c:pt idx="15">
                  <c:v>5187.16666666669</c:v>
                </c:pt>
                <c:pt idx="16">
                  <c:v>5182.46666666669</c:v>
                </c:pt>
                <c:pt idx="17">
                  <c:v>5155.06666666669</c:v>
                </c:pt>
                <c:pt idx="18">
                  <c:v>5131.86666666669</c:v>
                </c:pt>
                <c:pt idx="19">
                  <c:v>5091.2</c:v>
                </c:pt>
                <c:pt idx="20">
                  <c:v>5041.8</c:v>
                </c:pt>
                <c:pt idx="21">
                  <c:v>4941.0</c:v>
                </c:pt>
                <c:pt idx="22">
                  <c:v>4783.16666666669</c:v>
                </c:pt>
                <c:pt idx="23">
                  <c:v>4494.433333333293</c:v>
                </c:pt>
                <c:pt idx="24">
                  <c:v>4099.533333333316</c:v>
                </c:pt>
                <c:pt idx="25">
                  <c:v>3634.733333333341</c:v>
                </c:pt>
                <c:pt idx="26">
                  <c:v>3110.63333333334</c:v>
                </c:pt>
                <c:pt idx="27">
                  <c:v>2668.23333333334</c:v>
                </c:pt>
                <c:pt idx="28">
                  <c:v>2272.63333333334</c:v>
                </c:pt>
                <c:pt idx="29">
                  <c:v>1876.83333333333</c:v>
                </c:pt>
                <c:pt idx="30">
                  <c:v>1606.06666666667</c:v>
                </c:pt>
                <c:pt idx="31">
                  <c:v>1359.53333333333</c:v>
                </c:pt>
                <c:pt idx="32">
                  <c:v>1159.63333333333</c:v>
                </c:pt>
                <c:pt idx="33">
                  <c:v>977.0333333333335</c:v>
                </c:pt>
                <c:pt idx="34">
                  <c:v>843.1666666666666</c:v>
                </c:pt>
                <c:pt idx="35">
                  <c:v>734.1</c:v>
                </c:pt>
                <c:pt idx="36">
                  <c:v>636.9</c:v>
                </c:pt>
                <c:pt idx="37">
                  <c:v>566.4</c:v>
                </c:pt>
                <c:pt idx="38">
                  <c:v>509.5333333333333</c:v>
                </c:pt>
                <c:pt idx="39">
                  <c:v>456.6666666666672</c:v>
                </c:pt>
                <c:pt idx="40">
                  <c:v>422.0999999999992</c:v>
                </c:pt>
                <c:pt idx="41">
                  <c:v>393.9666666666667</c:v>
                </c:pt>
                <c:pt idx="42">
                  <c:v>370.5</c:v>
                </c:pt>
                <c:pt idx="43">
                  <c:v>350.0</c:v>
                </c:pt>
                <c:pt idx="44">
                  <c:v>335.2</c:v>
                </c:pt>
                <c:pt idx="45">
                  <c:v>323.3999999999996</c:v>
                </c:pt>
                <c:pt idx="46">
                  <c:v>313.0666666666667</c:v>
                </c:pt>
                <c:pt idx="47">
                  <c:v>305.6666666666672</c:v>
                </c:pt>
                <c:pt idx="48">
                  <c:v>299.7333333333333</c:v>
                </c:pt>
                <c:pt idx="49">
                  <c:v>294.2333333333333</c:v>
                </c:pt>
                <c:pt idx="50">
                  <c:v>290.8333333333333</c:v>
                </c:pt>
                <c:pt idx="51">
                  <c:v>287.8</c:v>
                </c:pt>
                <c:pt idx="52">
                  <c:v>285.4333333333333</c:v>
                </c:pt>
                <c:pt idx="53">
                  <c:v>283.3333333333333</c:v>
                </c:pt>
                <c:pt idx="54">
                  <c:v>281.8333333333333</c:v>
                </c:pt>
                <c:pt idx="55">
                  <c:v>280.6333333333336</c:v>
                </c:pt>
                <c:pt idx="56">
                  <c:v>279.5999999999992</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6616.86666666669</c:v>
                </c:pt>
                <c:pt idx="1">
                  <c:v>6616.5</c:v>
                </c:pt>
                <c:pt idx="2">
                  <c:v>6613.86666666669</c:v>
                </c:pt>
                <c:pt idx="3">
                  <c:v>6613.13333333333</c:v>
                </c:pt>
                <c:pt idx="4">
                  <c:v>6612.0</c:v>
                </c:pt>
                <c:pt idx="5">
                  <c:v>6611.400000000001</c:v>
                </c:pt>
                <c:pt idx="6">
                  <c:v>6611.400000000001</c:v>
                </c:pt>
                <c:pt idx="7">
                  <c:v>6609.26666666669</c:v>
                </c:pt>
                <c:pt idx="8">
                  <c:v>6605.96666666669</c:v>
                </c:pt>
                <c:pt idx="9">
                  <c:v>6593.400000000001</c:v>
                </c:pt>
                <c:pt idx="10">
                  <c:v>6586.5</c:v>
                </c:pt>
                <c:pt idx="11">
                  <c:v>6586.63333333333</c:v>
                </c:pt>
                <c:pt idx="12">
                  <c:v>6573.533333333316</c:v>
                </c:pt>
                <c:pt idx="13">
                  <c:v>6497.76666666669</c:v>
                </c:pt>
                <c:pt idx="14">
                  <c:v>6267.2</c:v>
                </c:pt>
                <c:pt idx="15">
                  <c:v>6194.0</c:v>
                </c:pt>
                <c:pt idx="16">
                  <c:v>6188.36666666669</c:v>
                </c:pt>
                <c:pt idx="17">
                  <c:v>6142.46666666669</c:v>
                </c:pt>
                <c:pt idx="18">
                  <c:v>6102.3</c:v>
                </c:pt>
                <c:pt idx="19">
                  <c:v>6017.3</c:v>
                </c:pt>
                <c:pt idx="20">
                  <c:v>5914.100000000001</c:v>
                </c:pt>
                <c:pt idx="21">
                  <c:v>5700.66666666669</c:v>
                </c:pt>
                <c:pt idx="22">
                  <c:v>5367.0</c:v>
                </c:pt>
                <c:pt idx="23">
                  <c:v>4872.833333333328</c:v>
                </c:pt>
                <c:pt idx="24">
                  <c:v>4338.8</c:v>
                </c:pt>
                <c:pt idx="25">
                  <c:v>3791.266666666631</c:v>
                </c:pt>
                <c:pt idx="26">
                  <c:v>3215.533333333341</c:v>
                </c:pt>
                <c:pt idx="27">
                  <c:v>2743.433333333342</c:v>
                </c:pt>
                <c:pt idx="28">
                  <c:v>2324.566666666658</c:v>
                </c:pt>
                <c:pt idx="29">
                  <c:v>1901.8</c:v>
                </c:pt>
                <c:pt idx="30">
                  <c:v>1640.2</c:v>
                </c:pt>
                <c:pt idx="31">
                  <c:v>1390.96666666667</c:v>
                </c:pt>
                <c:pt idx="32">
                  <c:v>1094.43333333333</c:v>
                </c:pt>
                <c:pt idx="33">
                  <c:v>1002.5</c:v>
                </c:pt>
                <c:pt idx="34">
                  <c:v>805.9666666666667</c:v>
                </c:pt>
                <c:pt idx="35">
                  <c:v>756.266666666668</c:v>
                </c:pt>
                <c:pt idx="36">
                  <c:v>658.1666666666666</c:v>
                </c:pt>
                <c:pt idx="37">
                  <c:v>587.3000000000001</c:v>
                </c:pt>
                <c:pt idx="38">
                  <c:v>530.2</c:v>
                </c:pt>
                <c:pt idx="39">
                  <c:v>457.2</c:v>
                </c:pt>
                <c:pt idx="40">
                  <c:v>443.4666666666667</c:v>
                </c:pt>
                <c:pt idx="41">
                  <c:v>414.1333333333336</c:v>
                </c:pt>
                <c:pt idx="42">
                  <c:v>390.3</c:v>
                </c:pt>
                <c:pt idx="43">
                  <c:v>364.7333333333333</c:v>
                </c:pt>
                <c:pt idx="44">
                  <c:v>355.1333333333336</c:v>
                </c:pt>
                <c:pt idx="45">
                  <c:v>343.4</c:v>
                </c:pt>
                <c:pt idx="46">
                  <c:v>333.0333333333334</c:v>
                </c:pt>
                <c:pt idx="47">
                  <c:v>325.6666666666672</c:v>
                </c:pt>
                <c:pt idx="48">
                  <c:v>319.7666666666667</c:v>
                </c:pt>
                <c:pt idx="49">
                  <c:v>314.2666666666667</c:v>
                </c:pt>
                <c:pt idx="50">
                  <c:v>310.866666666667</c:v>
                </c:pt>
                <c:pt idx="51">
                  <c:v>307.8999999999996</c:v>
                </c:pt>
                <c:pt idx="52">
                  <c:v>305.5</c:v>
                </c:pt>
                <c:pt idx="53">
                  <c:v>303.4666666666667</c:v>
                </c:pt>
                <c:pt idx="54">
                  <c:v>301.9333333333333</c:v>
                </c:pt>
                <c:pt idx="55">
                  <c:v>300.2</c:v>
                </c:pt>
                <c:pt idx="56">
                  <c:v>299.6666666666672</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2666.666666666633</c:v>
                </c:pt>
                <c:pt idx="9">
                  <c:v>3000.0</c:v>
                </c:pt>
                <c:pt idx="10">
                  <c:v>3333.33333333335</c:v>
                </c:pt>
                <c:pt idx="11">
                  <c:v>3666.666666666633</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Sheet2!$N$2:$N$26</c:f>
              <c:numCache>
                <c:formatCode>0.00</c:formatCode>
                <c:ptCount val="25"/>
                <c:pt idx="0">
                  <c:v>77.98037999006955</c:v>
                </c:pt>
                <c:pt idx="1">
                  <c:v>78.5292559082245</c:v>
                </c:pt>
                <c:pt idx="2">
                  <c:v>79.16974014049708</c:v>
                </c:pt>
                <c:pt idx="3">
                  <c:v>79.92685521010938</c:v>
                </c:pt>
                <c:pt idx="4">
                  <c:v>80.83564959071623</c:v>
                </c:pt>
                <c:pt idx="5">
                  <c:v>81.94677815604557</c:v>
                </c:pt>
                <c:pt idx="6">
                  <c:v>83.33627682558235</c:v>
                </c:pt>
                <c:pt idx="7">
                  <c:v>85.12373575121345</c:v>
                </c:pt>
                <c:pt idx="8">
                  <c:v>87.50869701470305</c:v>
                </c:pt>
                <c:pt idx="9">
                  <c:v>90.85087766811028</c:v>
                </c:pt>
                <c:pt idx="10">
                  <c:v>95.87123782358726</c:v>
                </c:pt>
                <c:pt idx="11">
                  <c:v>104.2574627576698</c:v>
                </c:pt>
                <c:pt idx="12">
                  <c:v>121.1013686091183</c:v>
                </c:pt>
                <c:pt idx="13">
                  <c:v>138.0412275324206</c:v>
                </c:pt>
                <c:pt idx="14">
                  <c:v>172.2121030247107</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2666.666666666633</c:v>
                </c:pt>
                <c:pt idx="9">
                  <c:v>3000.0</c:v>
                </c:pt>
                <c:pt idx="10">
                  <c:v>3333.33333333335</c:v>
                </c:pt>
                <c:pt idx="11">
                  <c:v>3666.666666666633</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Sheet2!$M$2:$M$26</c:f>
              <c:numCache>
                <c:formatCode>0.00</c:formatCode>
                <c:ptCount val="25"/>
                <c:pt idx="0">
                  <c:v>74.3647143972682</c:v>
                </c:pt>
                <c:pt idx="1">
                  <c:v>74.68802538684145</c:v>
                </c:pt>
                <c:pt idx="2">
                  <c:v>75.05158330642755</c:v>
                </c:pt>
                <c:pt idx="3">
                  <c:v>75.46340208426062</c:v>
                </c:pt>
                <c:pt idx="4">
                  <c:v>75.93377453914834</c:v>
                </c:pt>
                <c:pt idx="5">
                  <c:v>76.4761444248778</c:v>
                </c:pt>
                <c:pt idx="6">
                  <c:v>77.10841209859431</c:v>
                </c:pt>
                <c:pt idx="7">
                  <c:v>77.85494810080745</c:v>
                </c:pt>
                <c:pt idx="8">
                  <c:v>78.74980691803468</c:v>
                </c:pt>
                <c:pt idx="9">
                  <c:v>79.84206757027628</c:v>
                </c:pt>
                <c:pt idx="10">
                  <c:v>81.20514668345675</c:v>
                </c:pt>
                <c:pt idx="11">
                  <c:v>82.95401922200156</c:v>
                </c:pt>
                <c:pt idx="12">
                  <c:v>85.27947155433037</c:v>
                </c:pt>
                <c:pt idx="13">
                  <c:v>86.7555239902867</c:v>
                </c:pt>
                <c:pt idx="14">
                  <c:v>88.52291975214145</c:v>
                </c:pt>
                <c:pt idx="15">
                  <c:v>93.3616236583961</c:v>
                </c:pt>
                <c:pt idx="16">
                  <c:v>101.3563116287097</c:v>
                </c:pt>
                <c:pt idx="17">
                  <c:v>117.0889135284606</c:v>
                </c:pt>
                <c:pt idx="18">
                  <c:v>132.4882164084884</c:v>
                </c:pt>
                <c:pt idx="19">
                  <c:v>162.3284123202447</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2666.666666666633</c:v>
                </c:pt>
                <c:pt idx="9">
                  <c:v>3000.0</c:v>
                </c:pt>
                <c:pt idx="10">
                  <c:v>3333.33333333335</c:v>
                </c:pt>
                <c:pt idx="11">
                  <c:v>3666.666666666633</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Sheet2!$L$2:$L$26</c:f>
              <c:numCache>
                <c:formatCode>0.00</c:formatCode>
                <c:ptCount val="25"/>
                <c:pt idx="0">
                  <c:v>69.68139362688228</c:v>
                </c:pt>
                <c:pt idx="1">
                  <c:v>69.92914582547627</c:v>
                </c:pt>
                <c:pt idx="2">
                  <c:v>70.20073119389232</c:v>
                </c:pt>
                <c:pt idx="3">
                  <c:v>70.49976254515296</c:v>
                </c:pt>
                <c:pt idx="4">
                  <c:v>70.830621763013</c:v>
                </c:pt>
                <c:pt idx="5">
                  <c:v>71.19867594798318</c:v>
                </c:pt>
                <c:pt idx="6">
                  <c:v>71.61057080185735</c:v>
                </c:pt>
                <c:pt idx="7">
                  <c:v>72.07463549085351</c:v>
                </c:pt>
                <c:pt idx="8">
                  <c:v>72.60145174747939</c:v>
                </c:pt>
                <c:pt idx="9">
                  <c:v>73.20467057778085</c:v>
                </c:pt>
                <c:pt idx="10">
                  <c:v>73.9022120833457</c:v>
                </c:pt>
                <c:pt idx="11">
                  <c:v>74.71807585194801</c:v>
                </c:pt>
                <c:pt idx="12">
                  <c:v>75.68515800281315</c:v>
                </c:pt>
                <c:pt idx="13">
                  <c:v>76.23918243772515</c:v>
                </c:pt>
                <c:pt idx="14">
                  <c:v>76.84979462050833</c:v>
                </c:pt>
                <c:pt idx="15">
                  <c:v>78.27940631945891</c:v>
                </c:pt>
                <c:pt idx="16">
                  <c:v>80.07603038562905</c:v>
                </c:pt>
                <c:pt idx="17">
                  <c:v>82.4018096825627</c:v>
                </c:pt>
                <c:pt idx="18">
                  <c:v>83.84199433686581</c:v>
                </c:pt>
                <c:pt idx="19">
                  <c:v>85.53089248242613</c:v>
                </c:pt>
                <c:pt idx="20">
                  <c:v>89.9663352374892</c:v>
                </c:pt>
                <c:pt idx="21">
                  <c:v>96.7420494873341</c:v>
                </c:pt>
                <c:pt idx="22">
                  <c:v>108.3739720135893</c:v>
                </c:pt>
                <c:pt idx="23">
                  <c:v>132.998558783444</c:v>
                </c:pt>
                <c:pt idx="24">
                  <c:v>167.6295646482953</c:v>
                </c:pt>
              </c:numCache>
            </c:numRef>
          </c:yVal>
          <c:smooth val="0"/>
        </c:ser>
        <c:dLbls>
          <c:showLegendKey val="0"/>
          <c:showVal val="0"/>
          <c:showCatName val="0"/>
          <c:showSerName val="0"/>
          <c:showPercent val="0"/>
          <c:showBubbleSize val="0"/>
        </c:dLbls>
        <c:axId val="1692361160"/>
        <c:axId val="1692367016"/>
      </c:scatterChart>
      <c:valAx>
        <c:axId val="1692361160"/>
        <c:scaling>
          <c:orientation val="minMax"/>
        </c:scaling>
        <c:delete val="0"/>
        <c:axPos val="b"/>
        <c:title>
          <c:tx>
            <c:rich>
              <a:bodyPr/>
              <a:lstStyle/>
              <a:p>
                <a:pPr>
                  <a:defRPr sz="2000"/>
                </a:pPr>
                <a:r>
                  <a:rPr lang="en-US" sz="2000" dirty="0" smtClean="0"/>
                  <a:t>Utilized Channel Bandwidth (MB/s)</a:t>
                </a:r>
                <a:endParaRPr lang="en-US" sz="2000" dirty="0"/>
              </a:p>
            </c:rich>
          </c:tx>
          <c:layout/>
          <c:overlay val="0"/>
        </c:title>
        <c:numFmt formatCode="General" sourceLinked="1"/>
        <c:majorTickMark val="out"/>
        <c:minorTickMark val="none"/>
        <c:tickLblPos val="nextTo"/>
        <c:txPr>
          <a:bodyPr/>
          <a:lstStyle/>
          <a:p>
            <a:pPr>
              <a:defRPr sz="2400"/>
            </a:pPr>
            <a:endParaRPr lang="en-US"/>
          </a:p>
        </c:txPr>
        <c:crossAx val="1692367016"/>
        <c:crosses val="autoZero"/>
        <c:crossBetween val="midCat"/>
      </c:valAx>
      <c:valAx>
        <c:axId val="169236701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692361160"/>
        <c:crosses val="autoZero"/>
        <c:crossBetween val="midCat"/>
        <c:majorUnit val="30.0"/>
      </c:valAx>
      <c:spPr>
        <a:noFill/>
        <a:ln w="25400">
          <a:noFill/>
        </a:ln>
      </c:spPr>
    </c:plotArea>
    <c:legend>
      <c:legendPos val="t"/>
      <c:layout>
        <c:manualLayout>
          <c:xMode val="edge"/>
          <c:yMode val="edge"/>
          <c:x val="0.109291703120443"/>
          <c:y val="0.087533100029163"/>
          <c:w val="0.797254666083406"/>
          <c:h val="0.11255322251385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0524855683"/>
          <c:y val="0.0326150756579157"/>
          <c:w val="0.865944193257702"/>
          <c:h val="0.629738994490097"/>
        </c:manualLayout>
      </c:layout>
      <c:barChart>
        <c:barDir val="col"/>
        <c:grouping val="clustered"/>
        <c:varyColors val="0"/>
        <c:ser>
          <c:idx val="0"/>
          <c:order val="0"/>
          <c:tx>
            <c:v>BW(0.5,1)</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perf!$D$1:$D$24</c:f>
              <c:numCache>
                <c:formatCode>General</c:formatCode>
                <c:ptCount val="24"/>
                <c:pt idx="0">
                  <c:v>-0.952087983</c:v>
                </c:pt>
                <c:pt idx="1">
                  <c:v>0.072567638</c:v>
                </c:pt>
                <c:pt idx="2">
                  <c:v>-0.298113714</c:v>
                </c:pt>
                <c:pt idx="3">
                  <c:v>0.009398058</c:v>
                </c:pt>
                <c:pt idx="4">
                  <c:v>-0.050564928</c:v>
                </c:pt>
                <c:pt idx="5">
                  <c:v>0.973210599</c:v>
                </c:pt>
                <c:pt idx="6">
                  <c:v>0.425859348</c:v>
                </c:pt>
                <c:pt idx="7">
                  <c:v>-0.008338043</c:v>
                </c:pt>
                <c:pt idx="8">
                  <c:v>-0.21794505</c:v>
                </c:pt>
                <c:pt idx="9">
                  <c:v>0.397904917</c:v>
                </c:pt>
                <c:pt idx="10">
                  <c:v>0.364498648</c:v>
                </c:pt>
                <c:pt idx="11">
                  <c:v>0.019834458</c:v>
                </c:pt>
                <c:pt idx="12">
                  <c:v>0.787877225</c:v>
                </c:pt>
                <c:pt idx="13">
                  <c:v>0.428582453</c:v>
                </c:pt>
                <c:pt idx="14">
                  <c:v>1.013232374</c:v>
                </c:pt>
                <c:pt idx="15">
                  <c:v>0.234086221</c:v>
                </c:pt>
                <c:pt idx="16">
                  <c:v>1.274864234999999</c:v>
                </c:pt>
                <c:pt idx="17">
                  <c:v>0.560023986</c:v>
                </c:pt>
                <c:pt idx="18">
                  <c:v>0.121794703</c:v>
                </c:pt>
                <c:pt idx="19">
                  <c:v>-0.043160587</c:v>
                </c:pt>
                <c:pt idx="20">
                  <c:v>-0.126959759</c:v>
                </c:pt>
                <c:pt idx="21">
                  <c:v>-0.33347204</c:v>
                </c:pt>
                <c:pt idx="22">
                  <c:v>0.22563739</c:v>
                </c:pt>
                <c:pt idx="23">
                  <c:v>0.212118702130434</c:v>
                </c:pt>
              </c:numCache>
            </c:numRef>
          </c:val>
        </c:ser>
        <c:ser>
          <c:idx val="1"/>
          <c:order val="1"/>
          <c:tx>
            <c:v>BW(0.5,2)</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perf!$E$1:$E$24</c:f>
              <c:numCache>
                <c:formatCode>General</c:formatCode>
                <c:ptCount val="24"/>
                <c:pt idx="0">
                  <c:v>0.130252526</c:v>
                </c:pt>
                <c:pt idx="1">
                  <c:v>0.043761519</c:v>
                </c:pt>
                <c:pt idx="2">
                  <c:v>-0.20782418</c:v>
                </c:pt>
                <c:pt idx="3">
                  <c:v>0.615465186</c:v>
                </c:pt>
                <c:pt idx="4">
                  <c:v>0.021093654</c:v>
                </c:pt>
                <c:pt idx="5">
                  <c:v>-0.121898307</c:v>
                </c:pt>
                <c:pt idx="6">
                  <c:v>-0.122748089</c:v>
                </c:pt>
                <c:pt idx="7">
                  <c:v>-0.893738415</c:v>
                </c:pt>
                <c:pt idx="8">
                  <c:v>-0.421602338</c:v>
                </c:pt>
                <c:pt idx="9">
                  <c:v>1.694033797</c:v>
                </c:pt>
                <c:pt idx="10">
                  <c:v>0.589426611</c:v>
                </c:pt>
                <c:pt idx="11">
                  <c:v>0.119940657</c:v>
                </c:pt>
                <c:pt idx="12">
                  <c:v>0.753337653</c:v>
                </c:pt>
                <c:pt idx="13">
                  <c:v>0.570828981</c:v>
                </c:pt>
                <c:pt idx="14">
                  <c:v>0.97525405</c:v>
                </c:pt>
                <c:pt idx="15">
                  <c:v>0.445903697</c:v>
                </c:pt>
                <c:pt idx="16">
                  <c:v>0.517480343</c:v>
                </c:pt>
                <c:pt idx="17">
                  <c:v>0.102299944</c:v>
                </c:pt>
                <c:pt idx="18">
                  <c:v>0.002142423</c:v>
                </c:pt>
                <c:pt idx="19">
                  <c:v>-0.281945844</c:v>
                </c:pt>
                <c:pt idx="20">
                  <c:v>0.0798666820000001</c:v>
                </c:pt>
                <c:pt idx="21">
                  <c:v>-0.411432951</c:v>
                </c:pt>
                <c:pt idx="22">
                  <c:v>-0.176062373</c:v>
                </c:pt>
                <c:pt idx="23">
                  <c:v>0.174949357652173</c:v>
                </c:pt>
              </c:numCache>
            </c:numRef>
          </c:val>
        </c:ser>
        <c:dLbls>
          <c:showLegendKey val="0"/>
          <c:showVal val="0"/>
          <c:showCatName val="0"/>
          <c:showSerName val="0"/>
          <c:showPercent val="0"/>
          <c:showBubbleSize val="0"/>
        </c:dLbls>
        <c:gapWidth val="150"/>
        <c:axId val="1691698152"/>
        <c:axId val="1691695128"/>
      </c:barChart>
      <c:catAx>
        <c:axId val="1691698152"/>
        <c:scaling>
          <c:orientation val="minMax"/>
        </c:scaling>
        <c:delete val="0"/>
        <c:axPos val="b"/>
        <c:majorTickMark val="out"/>
        <c:minorTickMark val="none"/>
        <c:tickLblPos val="low"/>
        <c:txPr>
          <a:bodyPr rot="-5400000" vert="horz"/>
          <a:lstStyle/>
          <a:p>
            <a:pPr>
              <a:defRPr sz="1400"/>
            </a:pPr>
            <a:endParaRPr lang="en-US"/>
          </a:p>
        </c:txPr>
        <c:crossAx val="1691695128"/>
        <c:crosses val="autoZero"/>
        <c:auto val="1"/>
        <c:lblAlgn val="ctr"/>
        <c:lblOffset val="100"/>
        <c:noMultiLvlLbl val="0"/>
      </c:catAx>
      <c:valAx>
        <c:axId val="1691695128"/>
        <c:scaling>
          <c:orientation val="minMax"/>
          <c:max val="4.0"/>
          <c:min val="-1.0"/>
        </c:scaling>
        <c:delete val="0"/>
        <c:axPos val="l"/>
        <c:majorGridlines/>
        <c:minorGridlines/>
        <c:title>
          <c:tx>
            <c:rich>
              <a:bodyPr rot="-5400000" vert="horz"/>
              <a:lstStyle/>
              <a:p>
                <a:pPr>
                  <a:defRPr sz="1800"/>
                </a:pPr>
                <a:r>
                  <a:rPr lang="en-US" sz="1800"/>
                  <a:t>Performance Degradation (%)</a:t>
                </a:r>
              </a:p>
            </c:rich>
          </c:tx>
          <c:layout/>
          <c:overlay val="0"/>
        </c:title>
        <c:numFmt formatCode="General" sourceLinked="1"/>
        <c:majorTickMark val="out"/>
        <c:minorTickMark val="out"/>
        <c:tickLblPos val="nextTo"/>
        <c:txPr>
          <a:bodyPr/>
          <a:lstStyle/>
          <a:p>
            <a:pPr>
              <a:defRPr sz="2400"/>
            </a:pPr>
            <a:endParaRPr lang="en-US"/>
          </a:p>
        </c:txPr>
        <c:crossAx val="1691698152"/>
        <c:crosses val="autoZero"/>
        <c:crossBetween val="between"/>
        <c:majorUnit val="1.0"/>
        <c:minorUnit val="0.5"/>
      </c:valAx>
    </c:plotArea>
    <c:legend>
      <c:legendPos val="r"/>
      <c:layout>
        <c:manualLayout>
          <c:xMode val="edge"/>
          <c:yMode val="edge"/>
          <c:x val="0.67641580784411"/>
          <c:y val="0.186308745305142"/>
          <c:w val="0.25072865142232"/>
          <c:h val="0.16897040412321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freqdist!$B$1</c:f>
              <c:strCache>
                <c:ptCount val="1"/>
                <c:pt idx="0">
                  <c:v>800</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freqdist!$B$2:$B$24</c:f>
              <c:numCache>
                <c:formatCode>General</c:formatCode>
                <c:ptCount val="23"/>
                <c:pt idx="0">
                  <c:v>0.01</c:v>
                </c:pt>
                <c:pt idx="1">
                  <c:v>0.01</c:v>
                </c:pt>
                <c:pt idx="2">
                  <c:v>0.01</c:v>
                </c:pt>
                <c:pt idx="3">
                  <c:v>0.01</c:v>
                </c:pt>
                <c:pt idx="4">
                  <c:v>0.02</c:v>
                </c:pt>
                <c:pt idx="5">
                  <c:v>0.11</c:v>
                </c:pt>
                <c:pt idx="6">
                  <c:v>0.05</c:v>
                </c:pt>
                <c:pt idx="7">
                  <c:v>0.02</c:v>
                </c:pt>
                <c:pt idx="8">
                  <c:v>0.01</c:v>
                </c:pt>
                <c:pt idx="9">
                  <c:v>0.19</c:v>
                </c:pt>
                <c:pt idx="10">
                  <c:v>0.69</c:v>
                </c:pt>
                <c:pt idx="11">
                  <c:v>0.62</c:v>
                </c:pt>
                <c:pt idx="12">
                  <c:v>0.43</c:v>
                </c:pt>
                <c:pt idx="13">
                  <c:v>0.88</c:v>
                </c:pt>
                <c:pt idx="14">
                  <c:v>0.99</c:v>
                </c:pt>
                <c:pt idx="15">
                  <c:v>0.51</c:v>
                </c:pt>
                <c:pt idx="16">
                  <c:v>0.96</c:v>
                </c:pt>
                <c:pt idx="17">
                  <c:v>0.66</c:v>
                </c:pt>
                <c:pt idx="18">
                  <c:v>1.0</c:v>
                </c:pt>
                <c:pt idx="19">
                  <c:v>0.99</c:v>
                </c:pt>
                <c:pt idx="20">
                  <c:v>1.0</c:v>
                </c:pt>
                <c:pt idx="21">
                  <c:v>1.0</c:v>
                </c:pt>
                <c:pt idx="22">
                  <c:v>0.52</c:v>
                </c:pt>
              </c:numCache>
            </c:numRef>
          </c:val>
        </c:ser>
        <c:ser>
          <c:idx val="1"/>
          <c:order val="1"/>
          <c:tx>
            <c:strRef>
              <c:f>freqdist!$C$1</c:f>
              <c:strCache>
                <c:ptCount val="1"/>
                <c:pt idx="0">
                  <c:v>1066</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freqdist!$C$2:$C$24</c:f>
              <c:numCache>
                <c:formatCode>General</c:formatCode>
                <c:ptCount val="23"/>
                <c:pt idx="0">
                  <c:v>0.0</c:v>
                </c:pt>
                <c:pt idx="1">
                  <c:v>0.0</c:v>
                </c:pt>
                <c:pt idx="2">
                  <c:v>0.0</c:v>
                </c:pt>
                <c:pt idx="3">
                  <c:v>0.0</c:v>
                </c:pt>
                <c:pt idx="4">
                  <c:v>0.0</c:v>
                </c:pt>
                <c:pt idx="5">
                  <c:v>0.03</c:v>
                </c:pt>
                <c:pt idx="6">
                  <c:v>0.0</c:v>
                </c:pt>
                <c:pt idx="7">
                  <c:v>0.0</c:v>
                </c:pt>
                <c:pt idx="8">
                  <c:v>0.0</c:v>
                </c:pt>
                <c:pt idx="9">
                  <c:v>0.24</c:v>
                </c:pt>
                <c:pt idx="10">
                  <c:v>0.07</c:v>
                </c:pt>
                <c:pt idx="11">
                  <c:v>0.05</c:v>
                </c:pt>
                <c:pt idx="12">
                  <c:v>0.45</c:v>
                </c:pt>
                <c:pt idx="13">
                  <c:v>0.07</c:v>
                </c:pt>
                <c:pt idx="14">
                  <c:v>0.0</c:v>
                </c:pt>
                <c:pt idx="15">
                  <c:v>0.36</c:v>
                </c:pt>
                <c:pt idx="16">
                  <c:v>0.03</c:v>
                </c:pt>
                <c:pt idx="17">
                  <c:v>0.34</c:v>
                </c:pt>
                <c:pt idx="18">
                  <c:v>0.0</c:v>
                </c:pt>
                <c:pt idx="19">
                  <c:v>0.0</c:v>
                </c:pt>
                <c:pt idx="20">
                  <c:v>0.0</c:v>
                </c:pt>
                <c:pt idx="21">
                  <c:v>0.0</c:v>
                </c:pt>
                <c:pt idx="22">
                  <c:v>0.23</c:v>
                </c:pt>
              </c:numCache>
            </c:numRef>
          </c:val>
        </c:ser>
        <c:ser>
          <c:idx val="2"/>
          <c:order val="2"/>
          <c:tx>
            <c:strRef>
              <c:f>freqdist!$D$1</c:f>
              <c:strCache>
                <c:ptCount val="1"/>
                <c:pt idx="0">
                  <c:v>1333</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freqdist!$D$2:$D$24</c:f>
              <c:numCache>
                <c:formatCode>General</c:formatCode>
                <c:ptCount val="23"/>
                <c:pt idx="0">
                  <c:v>0.99</c:v>
                </c:pt>
                <c:pt idx="1">
                  <c:v>0.99</c:v>
                </c:pt>
                <c:pt idx="2">
                  <c:v>0.99</c:v>
                </c:pt>
                <c:pt idx="3">
                  <c:v>0.99</c:v>
                </c:pt>
                <c:pt idx="4">
                  <c:v>0.97</c:v>
                </c:pt>
                <c:pt idx="5">
                  <c:v>0.85</c:v>
                </c:pt>
                <c:pt idx="6">
                  <c:v>0.95</c:v>
                </c:pt>
                <c:pt idx="7">
                  <c:v>0.98</c:v>
                </c:pt>
                <c:pt idx="8">
                  <c:v>0.99</c:v>
                </c:pt>
                <c:pt idx="9">
                  <c:v>0.56</c:v>
                </c:pt>
                <c:pt idx="10">
                  <c:v>0.25</c:v>
                </c:pt>
                <c:pt idx="11">
                  <c:v>0.33</c:v>
                </c:pt>
                <c:pt idx="12">
                  <c:v>0.13</c:v>
                </c:pt>
                <c:pt idx="13">
                  <c:v>0.05</c:v>
                </c:pt>
                <c:pt idx="14">
                  <c:v>0.01</c:v>
                </c:pt>
                <c:pt idx="15">
                  <c:v>0.13</c:v>
                </c:pt>
                <c:pt idx="16">
                  <c:v>0.01</c:v>
                </c:pt>
                <c:pt idx="17">
                  <c:v>0.0</c:v>
                </c:pt>
                <c:pt idx="18">
                  <c:v>0.0</c:v>
                </c:pt>
                <c:pt idx="19">
                  <c:v>0.0</c:v>
                </c:pt>
                <c:pt idx="20">
                  <c:v>0.0</c:v>
                </c:pt>
                <c:pt idx="21">
                  <c:v>0.0</c:v>
                </c:pt>
                <c:pt idx="22">
                  <c:v>0.25</c:v>
                </c:pt>
              </c:numCache>
            </c:numRef>
          </c:val>
        </c:ser>
        <c:dLbls>
          <c:showLegendKey val="0"/>
          <c:showVal val="0"/>
          <c:showCatName val="0"/>
          <c:showSerName val="0"/>
          <c:showPercent val="0"/>
          <c:showBubbleSize val="0"/>
        </c:dLbls>
        <c:gapWidth val="150"/>
        <c:overlap val="100"/>
        <c:axId val="1693276216"/>
        <c:axId val="1693279224"/>
      </c:barChart>
      <c:catAx>
        <c:axId val="1693276216"/>
        <c:scaling>
          <c:orientation val="minMax"/>
        </c:scaling>
        <c:delete val="0"/>
        <c:axPos val="b"/>
        <c:majorTickMark val="out"/>
        <c:minorTickMark val="none"/>
        <c:tickLblPos val="nextTo"/>
        <c:txPr>
          <a:bodyPr/>
          <a:lstStyle/>
          <a:p>
            <a:pPr>
              <a:defRPr sz="1600"/>
            </a:pPr>
            <a:endParaRPr lang="en-US"/>
          </a:p>
        </c:txPr>
        <c:crossAx val="1693279224"/>
        <c:crosses val="autoZero"/>
        <c:auto val="1"/>
        <c:lblAlgn val="ctr"/>
        <c:lblOffset val="100"/>
        <c:noMultiLvlLbl val="0"/>
      </c:catAx>
      <c:valAx>
        <c:axId val="1693279224"/>
        <c:scaling>
          <c:orientation val="minMax"/>
        </c:scaling>
        <c:delete val="0"/>
        <c:axPos val="l"/>
        <c:majorGridlines/>
        <c:numFmt formatCode="0%" sourceLinked="1"/>
        <c:majorTickMark val="out"/>
        <c:minorTickMark val="none"/>
        <c:tickLblPos val="nextTo"/>
        <c:txPr>
          <a:bodyPr/>
          <a:lstStyle/>
          <a:p>
            <a:pPr>
              <a:defRPr sz="2400"/>
            </a:pPr>
            <a:endParaRPr lang="en-US"/>
          </a:p>
        </c:txPr>
        <c:crossAx val="1693276216"/>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8313253346"/>
          <c:y val="0.0407723877939057"/>
          <c:w val="0.869631686746654"/>
          <c:h val="0.660638140482961"/>
        </c:manualLayout>
      </c:layout>
      <c:barChart>
        <c:barDir val="col"/>
        <c:grouping val="clustered"/>
        <c:varyColors val="0"/>
        <c:ser>
          <c:idx val="0"/>
          <c:order val="0"/>
          <c:tx>
            <c:v>BW(0.5,1)</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mempower!$G$2:$G$25</c:f>
              <c:numCache>
                <c:formatCode>General</c:formatCode>
                <c:ptCount val="24"/>
                <c:pt idx="0">
                  <c:v>0.292109157523076</c:v>
                </c:pt>
                <c:pt idx="1">
                  <c:v>0.345781708772333</c:v>
                </c:pt>
                <c:pt idx="2">
                  <c:v>0.441992547364406</c:v>
                </c:pt>
                <c:pt idx="3">
                  <c:v>0.348218765244773</c:v>
                </c:pt>
                <c:pt idx="4">
                  <c:v>0.874800839904377</c:v>
                </c:pt>
                <c:pt idx="5">
                  <c:v>0.837694670157773</c:v>
                </c:pt>
                <c:pt idx="6">
                  <c:v>0.694239883237656</c:v>
                </c:pt>
                <c:pt idx="7">
                  <c:v>0.924064999850188</c:v>
                </c:pt>
                <c:pt idx="8">
                  <c:v>0.41245647081615</c:v>
                </c:pt>
                <c:pt idx="9">
                  <c:v>5.501677372985465</c:v>
                </c:pt>
                <c:pt idx="10">
                  <c:v>13.01405958936254</c:v>
                </c:pt>
                <c:pt idx="11">
                  <c:v>10.4220606622563</c:v>
                </c:pt>
                <c:pt idx="12">
                  <c:v>12.0611987486698</c:v>
                </c:pt>
                <c:pt idx="13">
                  <c:v>17.58623412388903</c:v>
                </c:pt>
                <c:pt idx="14">
                  <c:v>19.50062644389936</c:v>
                </c:pt>
                <c:pt idx="15">
                  <c:v>13.53509505154593</c:v>
                </c:pt>
                <c:pt idx="16">
                  <c:v>18.20762040551001</c:v>
                </c:pt>
                <c:pt idx="17">
                  <c:v>18.78207290968745</c:v>
                </c:pt>
                <c:pt idx="18">
                  <c:v>20.27339997672351</c:v>
                </c:pt>
                <c:pt idx="19">
                  <c:v>19.74486763268028</c:v>
                </c:pt>
                <c:pt idx="20">
                  <c:v>20.36004602007118</c:v>
                </c:pt>
                <c:pt idx="21">
                  <c:v>20.48491474717362</c:v>
                </c:pt>
                <c:pt idx="22">
                  <c:v>16.26586241780564</c:v>
                </c:pt>
                <c:pt idx="23">
                  <c:v>10.039612832397</c:v>
                </c:pt>
              </c:numCache>
            </c:numRef>
          </c:val>
        </c:ser>
        <c:ser>
          <c:idx val="1"/>
          <c:order val="1"/>
          <c:tx>
            <c:v>BW(0.5,2)</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mempower!$H$2:$H$25</c:f>
              <c:numCache>
                <c:formatCode>General</c:formatCode>
                <c:ptCount val="24"/>
                <c:pt idx="0">
                  <c:v>0.377605806212566</c:v>
                </c:pt>
                <c:pt idx="1">
                  <c:v>0.353628306415384</c:v>
                </c:pt>
                <c:pt idx="2">
                  <c:v>0.441926006889191</c:v>
                </c:pt>
                <c:pt idx="3">
                  <c:v>0.367768291617007</c:v>
                </c:pt>
                <c:pt idx="4">
                  <c:v>1.010372854063164</c:v>
                </c:pt>
                <c:pt idx="5">
                  <c:v>0.762296327678549</c:v>
                </c:pt>
                <c:pt idx="6">
                  <c:v>0.694258669470932</c:v>
                </c:pt>
                <c:pt idx="7">
                  <c:v>1.09875553886603</c:v>
                </c:pt>
                <c:pt idx="8">
                  <c:v>0.620382821364937</c:v>
                </c:pt>
                <c:pt idx="9">
                  <c:v>7.98446026168514</c:v>
                </c:pt>
                <c:pt idx="10">
                  <c:v>13.48131811073171</c:v>
                </c:pt>
                <c:pt idx="11">
                  <c:v>11.93307117969783</c:v>
                </c:pt>
                <c:pt idx="12">
                  <c:v>13.2872450527893</c:v>
                </c:pt>
                <c:pt idx="13">
                  <c:v>18.01530689510582</c:v>
                </c:pt>
                <c:pt idx="14">
                  <c:v>19.52903876368068</c:v>
                </c:pt>
                <c:pt idx="15">
                  <c:v>14.58229722985125</c:v>
                </c:pt>
                <c:pt idx="16">
                  <c:v>18.39528079585878</c:v>
                </c:pt>
                <c:pt idx="17">
                  <c:v>18.80442051401755</c:v>
                </c:pt>
                <c:pt idx="18">
                  <c:v>20.28196145007924</c:v>
                </c:pt>
                <c:pt idx="19">
                  <c:v>19.81060716141716</c:v>
                </c:pt>
                <c:pt idx="20">
                  <c:v>20.34376587709351</c:v>
                </c:pt>
                <c:pt idx="21">
                  <c:v>20.48668329073042</c:v>
                </c:pt>
                <c:pt idx="22">
                  <c:v>17.38977281095456</c:v>
                </c:pt>
                <c:pt idx="23">
                  <c:v>10.43705321809873</c:v>
                </c:pt>
              </c:numCache>
            </c:numRef>
          </c:val>
        </c:ser>
        <c:dLbls>
          <c:showLegendKey val="0"/>
          <c:showVal val="0"/>
          <c:showCatName val="0"/>
          <c:showSerName val="0"/>
          <c:showPercent val="0"/>
          <c:showBubbleSize val="0"/>
        </c:dLbls>
        <c:gapWidth val="150"/>
        <c:axId val="1691602904"/>
        <c:axId val="1691599880"/>
      </c:barChart>
      <c:catAx>
        <c:axId val="1691602904"/>
        <c:scaling>
          <c:orientation val="minMax"/>
        </c:scaling>
        <c:delete val="0"/>
        <c:axPos val="b"/>
        <c:majorTickMark val="out"/>
        <c:minorTickMark val="none"/>
        <c:tickLblPos val="nextTo"/>
        <c:txPr>
          <a:bodyPr rot="-5400000" vert="horz"/>
          <a:lstStyle/>
          <a:p>
            <a:pPr>
              <a:defRPr sz="1800"/>
            </a:pPr>
            <a:endParaRPr lang="en-US"/>
          </a:p>
        </c:txPr>
        <c:crossAx val="1691599880"/>
        <c:crosses val="autoZero"/>
        <c:auto val="1"/>
        <c:lblAlgn val="ctr"/>
        <c:lblOffset val="100"/>
        <c:noMultiLvlLbl val="0"/>
      </c:catAx>
      <c:valAx>
        <c:axId val="1691599880"/>
        <c:scaling>
          <c:orientation val="minMax"/>
        </c:scaling>
        <c:delete val="0"/>
        <c:axPos val="l"/>
        <c:majorGridlines/>
        <c:title>
          <c:tx>
            <c:rich>
              <a:bodyPr rot="-5400000" vert="horz"/>
              <a:lstStyle/>
              <a:p>
                <a:pPr>
                  <a:defRPr sz="2200"/>
                </a:pPr>
                <a:r>
                  <a:rPr lang="en-US" sz="2200"/>
                  <a:t>Memory Power Reduction (%)</a:t>
                </a:r>
              </a:p>
            </c:rich>
          </c:tx>
          <c:layout>
            <c:manualLayout>
              <c:xMode val="edge"/>
              <c:yMode val="edge"/>
              <c:x val="0.0151988182047466"/>
              <c:y val="0.0175424836601307"/>
            </c:manualLayout>
          </c:layout>
          <c:overlay val="0"/>
        </c:title>
        <c:numFmt formatCode="General" sourceLinked="1"/>
        <c:majorTickMark val="out"/>
        <c:minorTickMark val="none"/>
        <c:tickLblPos val="nextTo"/>
        <c:txPr>
          <a:bodyPr/>
          <a:lstStyle/>
          <a:p>
            <a:pPr>
              <a:defRPr sz="2400"/>
            </a:pPr>
            <a:endParaRPr lang="en-US"/>
          </a:p>
        </c:txPr>
        <c:crossAx val="1691602904"/>
        <c:crosses val="autoZero"/>
        <c:crossBetween val="between"/>
      </c:valAx>
    </c:plotArea>
    <c:legend>
      <c:legendPos val="r"/>
      <c:layout>
        <c:manualLayout>
          <c:xMode val="edge"/>
          <c:yMode val="edge"/>
          <c:x val="0.162850388157658"/>
          <c:y val="0.1365959549174"/>
          <c:w val="0.18245056221193"/>
          <c:h val="0.18301724049199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42621033757"/>
          <c:y val="0.0459540649021926"/>
          <c:w val="0.842057378966243"/>
          <c:h val="0.645149666791011"/>
        </c:manualLayout>
      </c:layout>
      <c:barChart>
        <c:barDir val="col"/>
        <c:grouping val="clustered"/>
        <c:varyColors val="0"/>
        <c:ser>
          <c:idx val="0"/>
          <c:order val="0"/>
          <c:tx>
            <c:strRef>
              <c:f>power!$D$1</c:f>
              <c:strCache>
                <c:ptCount val="1"/>
                <c:pt idx="0">
                  <c:v>BW(0.5,1)</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power!$D$2:$D$25</c:f>
              <c:numCache>
                <c:formatCode>General</c:formatCode>
                <c:ptCount val="24"/>
                <c:pt idx="0">
                  <c:v>0.060672588</c:v>
                </c:pt>
                <c:pt idx="1">
                  <c:v>0.072567638</c:v>
                </c:pt>
                <c:pt idx="2">
                  <c:v>0.091116841</c:v>
                </c:pt>
                <c:pt idx="3">
                  <c:v>0.072783364</c:v>
                </c:pt>
                <c:pt idx="4">
                  <c:v>0.179241542</c:v>
                </c:pt>
                <c:pt idx="5">
                  <c:v>0.17838699</c:v>
                </c:pt>
                <c:pt idx="6">
                  <c:v>0.143034774</c:v>
                </c:pt>
                <c:pt idx="7">
                  <c:v>0.190204325</c:v>
                </c:pt>
                <c:pt idx="8">
                  <c:v>0.0839240280000001</c:v>
                </c:pt>
                <c:pt idx="9">
                  <c:v>1.099849471</c:v>
                </c:pt>
                <c:pt idx="10">
                  <c:v>2.390294753</c:v>
                </c:pt>
                <c:pt idx="11">
                  <c:v>1.913469975</c:v>
                </c:pt>
                <c:pt idx="12">
                  <c:v>2.240970538000002</c:v>
                </c:pt>
                <c:pt idx="13">
                  <c:v>3.16677668</c:v>
                </c:pt>
                <c:pt idx="14">
                  <c:v>3.494802893999997</c:v>
                </c:pt>
                <c:pt idx="15">
                  <c:v>2.343450975</c:v>
                </c:pt>
                <c:pt idx="16">
                  <c:v>3.222536867000002</c:v>
                </c:pt>
                <c:pt idx="17">
                  <c:v>3.324973079</c:v>
                </c:pt>
                <c:pt idx="18">
                  <c:v>3.547082359</c:v>
                </c:pt>
                <c:pt idx="19">
                  <c:v>3.450129457</c:v>
                </c:pt>
                <c:pt idx="20">
                  <c:v>3.409123841000002</c:v>
                </c:pt>
                <c:pt idx="21">
                  <c:v>3.475332943</c:v>
                </c:pt>
                <c:pt idx="22">
                  <c:v>2.836723742</c:v>
                </c:pt>
                <c:pt idx="23">
                  <c:v>1.78206302886956</c:v>
                </c:pt>
              </c:numCache>
            </c:numRef>
          </c:val>
        </c:ser>
        <c:ser>
          <c:idx val="1"/>
          <c:order val="1"/>
          <c:tx>
            <c:strRef>
              <c:f>power!$E$1</c:f>
              <c:strCache>
                <c:ptCount val="1"/>
                <c:pt idx="0">
                  <c:v>BW(0.5,2)</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power!$E$2:$E$25</c:f>
              <c:numCache>
                <c:formatCode>General</c:formatCode>
                <c:ptCount val="24"/>
                <c:pt idx="0">
                  <c:v>0.0787446740000001</c:v>
                </c:pt>
                <c:pt idx="1">
                  <c:v>0.074162865</c:v>
                </c:pt>
                <c:pt idx="2">
                  <c:v>0.091157749</c:v>
                </c:pt>
                <c:pt idx="3">
                  <c:v>0.076972475</c:v>
                </c:pt>
                <c:pt idx="4">
                  <c:v>0.206976282</c:v>
                </c:pt>
                <c:pt idx="5">
                  <c:v>0.161610132</c:v>
                </c:pt>
                <c:pt idx="6">
                  <c:v>0.142751237</c:v>
                </c:pt>
                <c:pt idx="7">
                  <c:v>0.225449615</c:v>
                </c:pt>
                <c:pt idx="8">
                  <c:v>0.126142227</c:v>
                </c:pt>
                <c:pt idx="9">
                  <c:v>1.5984337</c:v>
                </c:pt>
                <c:pt idx="10">
                  <c:v>2.475392982</c:v>
                </c:pt>
                <c:pt idx="11">
                  <c:v>2.190521434</c:v>
                </c:pt>
                <c:pt idx="12">
                  <c:v>2.466816952999999</c:v>
                </c:pt>
                <c:pt idx="13">
                  <c:v>3.245026437</c:v>
                </c:pt>
                <c:pt idx="14">
                  <c:v>3.498245721999999</c:v>
                </c:pt>
                <c:pt idx="15">
                  <c:v>2.52266877</c:v>
                </c:pt>
                <c:pt idx="16">
                  <c:v>3.248635509</c:v>
                </c:pt>
                <c:pt idx="17">
                  <c:v>3.325656449999998</c:v>
                </c:pt>
                <c:pt idx="18">
                  <c:v>3.545914233</c:v>
                </c:pt>
                <c:pt idx="19">
                  <c:v>3.460777006000001</c:v>
                </c:pt>
                <c:pt idx="20">
                  <c:v>3.407934774000002</c:v>
                </c:pt>
                <c:pt idx="21">
                  <c:v>3.475473337999999</c:v>
                </c:pt>
                <c:pt idx="22">
                  <c:v>3.030426298</c:v>
                </c:pt>
                <c:pt idx="23">
                  <c:v>1.85547351573913</c:v>
                </c:pt>
              </c:numCache>
            </c:numRef>
          </c:val>
        </c:ser>
        <c:dLbls>
          <c:showLegendKey val="0"/>
          <c:showVal val="0"/>
          <c:showCatName val="0"/>
          <c:showSerName val="0"/>
          <c:showPercent val="0"/>
          <c:showBubbleSize val="0"/>
        </c:dLbls>
        <c:gapWidth val="150"/>
        <c:axId val="1690475992"/>
        <c:axId val="1690472968"/>
      </c:barChart>
      <c:catAx>
        <c:axId val="1690475992"/>
        <c:scaling>
          <c:orientation val="minMax"/>
        </c:scaling>
        <c:delete val="0"/>
        <c:axPos val="b"/>
        <c:majorTickMark val="out"/>
        <c:minorTickMark val="none"/>
        <c:tickLblPos val="nextTo"/>
        <c:txPr>
          <a:bodyPr rot="-5400000" vert="horz"/>
          <a:lstStyle/>
          <a:p>
            <a:pPr>
              <a:defRPr sz="1800"/>
            </a:pPr>
            <a:endParaRPr lang="en-US"/>
          </a:p>
        </c:txPr>
        <c:crossAx val="1690472968"/>
        <c:crosses val="autoZero"/>
        <c:auto val="1"/>
        <c:lblAlgn val="ctr"/>
        <c:lblOffset val="100"/>
        <c:noMultiLvlLbl val="0"/>
      </c:catAx>
      <c:valAx>
        <c:axId val="1690472968"/>
        <c:scaling>
          <c:orientation val="minMax"/>
        </c:scaling>
        <c:delete val="0"/>
        <c:axPos val="l"/>
        <c:majorGridlines/>
        <c:title>
          <c:tx>
            <c:rich>
              <a:bodyPr rot="-5400000" vert="horz"/>
              <a:lstStyle/>
              <a:p>
                <a:pPr>
                  <a:defRPr sz="2200"/>
                </a:pPr>
                <a:r>
                  <a:rPr lang="en-US" sz="2200" dirty="0" smtClean="0"/>
                  <a:t>System Power </a:t>
                </a:r>
                <a:r>
                  <a:rPr lang="en-US" sz="2200" dirty="0"/>
                  <a:t>Reduction (%)</a:t>
                </a:r>
              </a:p>
            </c:rich>
          </c:tx>
          <c:layout/>
          <c:overlay val="0"/>
        </c:title>
        <c:numFmt formatCode="General" sourceLinked="1"/>
        <c:majorTickMark val="out"/>
        <c:minorTickMark val="none"/>
        <c:tickLblPos val="nextTo"/>
        <c:txPr>
          <a:bodyPr/>
          <a:lstStyle/>
          <a:p>
            <a:pPr>
              <a:defRPr sz="2400"/>
            </a:pPr>
            <a:endParaRPr lang="en-US"/>
          </a:p>
        </c:txPr>
        <c:crossAx val="1690475992"/>
        <c:crosses val="autoZero"/>
        <c:crossBetween val="between"/>
      </c:valAx>
    </c:plotArea>
    <c:legend>
      <c:legendPos val="r"/>
      <c:layout>
        <c:manualLayout>
          <c:xMode val="edge"/>
          <c:yMode val="edge"/>
          <c:x val="0.198678519094578"/>
          <c:y val="0.22221323511689"/>
          <c:w val="0.217214457567804"/>
          <c:h val="0.14913702157955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95607739298"/>
          <c:y val="0.0514005540974045"/>
          <c:w val="0.859382505284185"/>
          <c:h val="0.860867964421114"/>
        </c:manualLayout>
      </c:layout>
      <c:barChart>
        <c:barDir val="col"/>
        <c:grouping val="clustered"/>
        <c:varyColors val="0"/>
        <c:ser>
          <c:idx val="0"/>
          <c:order val="0"/>
          <c:tx>
            <c:strRef>
              <c:f>energy!$D$1</c:f>
              <c:strCache>
                <c:ptCount val="1"/>
                <c:pt idx="0">
                  <c:v>BW(0.5,1)</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energy!$D$2:$D$25</c:f>
              <c:numCache>
                <c:formatCode>General</c:formatCode>
                <c:ptCount val="24"/>
                <c:pt idx="0">
                  <c:v>0.713052617</c:v>
                </c:pt>
                <c:pt idx="1">
                  <c:v>0.019213625</c:v>
                </c:pt>
                <c:pt idx="2">
                  <c:v>0.295202578</c:v>
                </c:pt>
                <c:pt idx="3">
                  <c:v>0.157280032</c:v>
                </c:pt>
                <c:pt idx="4">
                  <c:v>0.287793485</c:v>
                </c:pt>
                <c:pt idx="5">
                  <c:v>-0.336701447</c:v>
                </c:pt>
                <c:pt idx="6">
                  <c:v>-0.05878707</c:v>
                </c:pt>
                <c:pt idx="7">
                  <c:v>0.274729805</c:v>
                </c:pt>
                <c:pt idx="8">
                  <c:v>0.270937348</c:v>
                </c:pt>
                <c:pt idx="9">
                  <c:v>1.195913016</c:v>
                </c:pt>
                <c:pt idx="10">
                  <c:v>3.143970194</c:v>
                </c:pt>
                <c:pt idx="11">
                  <c:v>2.669049801</c:v>
                </c:pt>
                <c:pt idx="12">
                  <c:v>2.414278769</c:v>
                </c:pt>
                <c:pt idx="13">
                  <c:v>3.974222682999999</c:v>
                </c:pt>
                <c:pt idx="14">
                  <c:v>4.189024511999984</c:v>
                </c:pt>
                <c:pt idx="15">
                  <c:v>3.091698943999999</c:v>
                </c:pt>
                <c:pt idx="16">
                  <c:v>3.597581786000002</c:v>
                </c:pt>
                <c:pt idx="17">
                  <c:v>4.218003271999986</c:v>
                </c:pt>
                <c:pt idx="18">
                  <c:v>4.888628600000001</c:v>
                </c:pt>
                <c:pt idx="19">
                  <c:v>4.931085806</c:v>
                </c:pt>
                <c:pt idx="20">
                  <c:v>4.859170848999957</c:v>
                </c:pt>
                <c:pt idx="21">
                  <c:v>5.055607522999995</c:v>
                </c:pt>
                <c:pt idx="22">
                  <c:v>3.800768620999999</c:v>
                </c:pt>
                <c:pt idx="23">
                  <c:v>2.332683710826079</c:v>
                </c:pt>
              </c:numCache>
            </c:numRef>
          </c:val>
        </c:ser>
        <c:ser>
          <c:idx val="1"/>
          <c:order val="1"/>
          <c:tx>
            <c:strRef>
              <c:f>energy!$E$1</c:f>
              <c:strCache>
                <c:ptCount val="1"/>
                <c:pt idx="0">
                  <c:v>BW(0.5,2)</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energy!$E$2:$E$25</c:f>
              <c:numCache>
                <c:formatCode>General</c:formatCode>
                <c:ptCount val="24"/>
                <c:pt idx="0">
                  <c:v>0.053352798</c:v>
                </c:pt>
                <c:pt idx="1">
                  <c:v>0.081996469</c:v>
                </c:pt>
                <c:pt idx="2">
                  <c:v>0.264768489</c:v>
                </c:pt>
                <c:pt idx="3">
                  <c:v>-0.307616134</c:v>
                </c:pt>
                <c:pt idx="4">
                  <c:v>0.23390161</c:v>
                </c:pt>
                <c:pt idx="5">
                  <c:v>0.285645028</c:v>
                </c:pt>
                <c:pt idx="6">
                  <c:v>0.287070677</c:v>
                </c:pt>
                <c:pt idx="7">
                  <c:v>0.894101435</c:v>
                </c:pt>
                <c:pt idx="8">
                  <c:v>0.462264919</c:v>
                </c:pt>
                <c:pt idx="9">
                  <c:v>0.761367219</c:v>
                </c:pt>
                <c:pt idx="10">
                  <c:v>3.016825685999997</c:v>
                </c:pt>
                <c:pt idx="11">
                  <c:v>2.939135248000002</c:v>
                </c:pt>
                <c:pt idx="12">
                  <c:v>2.685438265</c:v>
                </c:pt>
                <c:pt idx="13">
                  <c:v>3.976320691</c:v>
                </c:pt>
                <c:pt idx="14">
                  <c:v>4.184696404</c:v>
                </c:pt>
                <c:pt idx="15">
                  <c:v>3.055487238</c:v>
                </c:pt>
                <c:pt idx="16">
                  <c:v>4.145223959</c:v>
                </c:pt>
                <c:pt idx="17">
                  <c:v>4.561094417999985</c:v>
                </c:pt>
                <c:pt idx="18">
                  <c:v>4.929250865</c:v>
                </c:pt>
                <c:pt idx="19">
                  <c:v>5.149869977999995</c:v>
                </c:pt>
                <c:pt idx="20">
                  <c:v>4.70349379100001</c:v>
                </c:pt>
                <c:pt idx="21">
                  <c:v>5.125710546999924</c:v>
                </c:pt>
                <c:pt idx="22">
                  <c:v>4.381047835</c:v>
                </c:pt>
                <c:pt idx="23">
                  <c:v>2.429149888478259</c:v>
                </c:pt>
              </c:numCache>
            </c:numRef>
          </c:val>
        </c:ser>
        <c:dLbls>
          <c:showLegendKey val="0"/>
          <c:showVal val="0"/>
          <c:showCatName val="0"/>
          <c:showSerName val="0"/>
          <c:showPercent val="0"/>
          <c:showBubbleSize val="0"/>
        </c:dLbls>
        <c:gapWidth val="150"/>
        <c:axId val="1687221864"/>
        <c:axId val="1687224872"/>
      </c:barChart>
      <c:catAx>
        <c:axId val="1687221864"/>
        <c:scaling>
          <c:orientation val="minMax"/>
        </c:scaling>
        <c:delete val="0"/>
        <c:axPos val="b"/>
        <c:majorTickMark val="out"/>
        <c:minorTickMark val="none"/>
        <c:tickLblPos val="low"/>
        <c:txPr>
          <a:bodyPr rot="-5400000" vert="horz"/>
          <a:lstStyle/>
          <a:p>
            <a:pPr>
              <a:defRPr sz="1800"/>
            </a:pPr>
            <a:endParaRPr lang="en-US"/>
          </a:p>
        </c:txPr>
        <c:crossAx val="1687224872"/>
        <c:crosses val="autoZero"/>
        <c:auto val="1"/>
        <c:lblAlgn val="ctr"/>
        <c:lblOffset val="100"/>
        <c:noMultiLvlLbl val="0"/>
      </c:catAx>
      <c:valAx>
        <c:axId val="1687224872"/>
        <c:scaling>
          <c:orientation val="minMax"/>
          <c:max val="6.0"/>
          <c:min val="-1.0"/>
        </c:scaling>
        <c:delete val="0"/>
        <c:axPos val="l"/>
        <c:majorGridlines/>
        <c:title>
          <c:tx>
            <c:rich>
              <a:bodyPr rot="-5400000" vert="horz"/>
              <a:lstStyle/>
              <a:p>
                <a:pPr>
                  <a:defRPr sz="2200"/>
                </a:pPr>
                <a:r>
                  <a:rPr lang="en-US" sz="2200" dirty="0" smtClean="0"/>
                  <a:t>System Energy </a:t>
                </a:r>
                <a:r>
                  <a:rPr lang="en-US" sz="2200" dirty="0"/>
                  <a:t>Reduction</a:t>
                </a:r>
                <a:r>
                  <a:rPr lang="en-US" sz="2200" baseline="0" dirty="0"/>
                  <a:t> (%)</a:t>
                </a:r>
                <a:endParaRPr lang="en-US" sz="2200" dirty="0"/>
              </a:p>
            </c:rich>
          </c:tx>
          <c:layout/>
          <c:overlay val="0"/>
        </c:title>
        <c:numFmt formatCode="General" sourceLinked="1"/>
        <c:majorTickMark val="out"/>
        <c:minorTickMark val="none"/>
        <c:tickLblPos val="nextTo"/>
        <c:txPr>
          <a:bodyPr/>
          <a:lstStyle/>
          <a:p>
            <a:pPr>
              <a:defRPr sz="2400"/>
            </a:pPr>
            <a:endParaRPr lang="en-US"/>
          </a:p>
        </c:txPr>
        <c:crossAx val="1687221864"/>
        <c:crosses val="autoZero"/>
        <c:crossBetween val="between"/>
        <c:majorUnit val="1.0"/>
        <c:minorUnit val="0.2"/>
      </c:valAx>
    </c:plotArea>
    <c:legend>
      <c:legendPos val="r"/>
      <c:layout>
        <c:manualLayout>
          <c:xMode val="edge"/>
          <c:yMode val="edge"/>
          <c:x val="0.148962702592977"/>
          <c:y val="0.209206303963136"/>
          <c:w val="0.257249320604836"/>
          <c:h val="0.152848540991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689057576"/>
        <c:axId val="1689060696"/>
      </c:barChart>
      <c:catAx>
        <c:axId val="1689057576"/>
        <c:scaling>
          <c:orientation val="minMax"/>
        </c:scaling>
        <c:delete val="1"/>
        <c:axPos val="b"/>
        <c:majorGridlines/>
        <c:numFmt formatCode="General" sourceLinked="1"/>
        <c:majorTickMark val="none"/>
        <c:minorTickMark val="none"/>
        <c:tickLblPos val="nextTo"/>
        <c:crossAx val="1689060696"/>
        <c:crosses val="autoZero"/>
        <c:auto val="1"/>
        <c:lblAlgn val="ctr"/>
        <c:lblOffset val="0"/>
        <c:noMultiLvlLbl val="0"/>
      </c:catAx>
      <c:valAx>
        <c:axId val="1689060696"/>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689057576"/>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695298488"/>
        <c:axId val="1695301432"/>
      </c:barChart>
      <c:catAx>
        <c:axId val="1695298488"/>
        <c:scaling>
          <c:orientation val="minMax"/>
        </c:scaling>
        <c:delete val="0"/>
        <c:axPos val="b"/>
        <c:majorTickMark val="out"/>
        <c:minorTickMark val="none"/>
        <c:tickLblPos val="nextTo"/>
        <c:txPr>
          <a:bodyPr/>
          <a:lstStyle/>
          <a:p>
            <a:pPr>
              <a:defRPr sz="1800"/>
            </a:pPr>
            <a:endParaRPr lang="en-US"/>
          </a:p>
        </c:txPr>
        <c:crossAx val="1695301432"/>
        <c:crosses val="autoZero"/>
        <c:auto val="1"/>
        <c:lblAlgn val="ctr"/>
        <c:lblOffset val="100"/>
        <c:noMultiLvlLbl val="0"/>
      </c:catAx>
      <c:valAx>
        <c:axId val="1695301432"/>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1695298488"/>
        <c:crosses val="autoZero"/>
        <c:crossBetween val="between"/>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699081352"/>
        <c:axId val="1699083592"/>
      </c:barChart>
      <c:catAx>
        <c:axId val="1699081352"/>
        <c:scaling>
          <c:orientation val="minMax"/>
        </c:scaling>
        <c:delete val="0"/>
        <c:axPos val="b"/>
        <c:majorTickMark val="out"/>
        <c:minorTickMark val="none"/>
        <c:tickLblPos val="nextTo"/>
        <c:txPr>
          <a:bodyPr/>
          <a:lstStyle/>
          <a:p>
            <a:pPr>
              <a:defRPr sz="1800"/>
            </a:pPr>
            <a:endParaRPr lang="en-US"/>
          </a:p>
        </c:txPr>
        <c:crossAx val="1699083592"/>
        <c:crosses val="autoZero"/>
        <c:auto val="1"/>
        <c:lblAlgn val="ctr"/>
        <c:lblOffset val="100"/>
        <c:noMultiLvlLbl val="0"/>
      </c:catAx>
      <c:valAx>
        <c:axId val="1699083592"/>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1699081352"/>
        <c:crosses val="autoZero"/>
        <c:crossBetween val="between"/>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1694346904"/>
        <c:axId val="1694349992"/>
      </c:barChart>
      <c:catAx>
        <c:axId val="1694346904"/>
        <c:scaling>
          <c:orientation val="minMax"/>
        </c:scaling>
        <c:delete val="0"/>
        <c:axPos val="b"/>
        <c:majorTickMark val="out"/>
        <c:minorTickMark val="none"/>
        <c:tickLblPos val="nextTo"/>
        <c:txPr>
          <a:bodyPr/>
          <a:lstStyle/>
          <a:p>
            <a:pPr>
              <a:defRPr sz="1600"/>
            </a:pPr>
            <a:endParaRPr lang="en-US"/>
          </a:p>
        </c:txPr>
        <c:crossAx val="1694349992"/>
        <c:crosses val="autoZero"/>
        <c:auto val="1"/>
        <c:lblAlgn val="ctr"/>
        <c:lblOffset val="100"/>
        <c:noMultiLvlLbl val="0"/>
      </c:catAx>
      <c:valAx>
        <c:axId val="1694349992"/>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1694346904"/>
        <c:crosses val="autoZero"/>
        <c:crossBetween val="between"/>
      </c:valAx>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1697837384"/>
        <c:axId val="1697834248"/>
      </c:barChart>
      <c:catAx>
        <c:axId val="1697837384"/>
        <c:scaling>
          <c:orientation val="minMax"/>
        </c:scaling>
        <c:delete val="0"/>
        <c:axPos val="b"/>
        <c:majorTickMark val="out"/>
        <c:minorTickMark val="none"/>
        <c:tickLblPos val="nextTo"/>
        <c:txPr>
          <a:bodyPr/>
          <a:lstStyle/>
          <a:p>
            <a:pPr>
              <a:defRPr sz="2000"/>
            </a:pPr>
            <a:endParaRPr lang="en-US"/>
          </a:p>
        </c:txPr>
        <c:crossAx val="1697834248"/>
        <c:crosses val="autoZero"/>
        <c:auto val="1"/>
        <c:lblAlgn val="ctr"/>
        <c:lblOffset val="100"/>
        <c:noMultiLvlLbl val="0"/>
      </c:catAx>
      <c:valAx>
        <c:axId val="1697834248"/>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697837384"/>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1700541688"/>
        <c:axId val="1700544600"/>
      </c:barChart>
      <c:catAx>
        <c:axId val="1700541688"/>
        <c:scaling>
          <c:orientation val="minMax"/>
        </c:scaling>
        <c:delete val="0"/>
        <c:axPos val="b"/>
        <c:majorTickMark val="out"/>
        <c:minorTickMark val="none"/>
        <c:tickLblPos val="nextTo"/>
        <c:crossAx val="1700544600"/>
        <c:crosses val="autoZero"/>
        <c:auto val="1"/>
        <c:lblAlgn val="ctr"/>
        <c:lblOffset val="100"/>
        <c:noMultiLvlLbl val="0"/>
      </c:catAx>
      <c:valAx>
        <c:axId val="1700544600"/>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1700541688"/>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686112136"/>
        <c:axId val="1690664456"/>
      </c:barChart>
      <c:catAx>
        <c:axId val="1686112136"/>
        <c:scaling>
          <c:orientation val="minMax"/>
        </c:scaling>
        <c:delete val="1"/>
        <c:axPos val="b"/>
        <c:numFmt formatCode="General" sourceLinked="1"/>
        <c:majorTickMark val="none"/>
        <c:minorTickMark val="none"/>
        <c:tickLblPos val="nextTo"/>
        <c:crossAx val="1690664456"/>
        <c:crosses val="autoZero"/>
        <c:auto val="1"/>
        <c:lblAlgn val="ctr"/>
        <c:lblOffset val="0"/>
        <c:noMultiLvlLbl val="0"/>
      </c:catAx>
      <c:valAx>
        <c:axId val="1690664456"/>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68611213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689737032"/>
        <c:axId val="1689740008"/>
      </c:barChart>
      <c:catAx>
        <c:axId val="1689737032"/>
        <c:scaling>
          <c:orientation val="minMax"/>
        </c:scaling>
        <c:delete val="1"/>
        <c:axPos val="b"/>
        <c:numFmt formatCode="General" sourceLinked="1"/>
        <c:majorTickMark val="none"/>
        <c:minorTickMark val="none"/>
        <c:tickLblPos val="nextTo"/>
        <c:crossAx val="1689740008"/>
        <c:crosses val="autoZero"/>
        <c:auto val="1"/>
        <c:lblAlgn val="ctr"/>
        <c:lblOffset val="0"/>
        <c:noMultiLvlLbl val="0"/>
      </c:catAx>
      <c:valAx>
        <c:axId val="1689740008"/>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689737032"/>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690281976"/>
        <c:axId val="1689606296"/>
      </c:barChart>
      <c:catAx>
        <c:axId val="1690281976"/>
        <c:scaling>
          <c:orientation val="minMax"/>
        </c:scaling>
        <c:delete val="0"/>
        <c:axPos val="b"/>
        <c:majorTickMark val="out"/>
        <c:minorTickMark val="none"/>
        <c:tickLblPos val="nextTo"/>
        <c:txPr>
          <a:bodyPr/>
          <a:lstStyle/>
          <a:p>
            <a:pPr>
              <a:defRPr sz="2400"/>
            </a:pPr>
            <a:endParaRPr lang="en-US"/>
          </a:p>
        </c:txPr>
        <c:crossAx val="1689606296"/>
        <c:crosses val="autoZero"/>
        <c:auto val="1"/>
        <c:lblAlgn val="ctr"/>
        <c:lblOffset val="100"/>
        <c:noMultiLvlLbl val="0"/>
      </c:catAx>
      <c:valAx>
        <c:axId val="1689606296"/>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690281976"/>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6937279392"/>
          <c:y val="0.222897755758058"/>
          <c:w val="0.879432075300932"/>
          <c:h val="0.375975699666755"/>
        </c:manualLayout>
      </c:layout>
      <c:barChart>
        <c:barDir val="col"/>
        <c:grouping val="clustered"/>
        <c:varyColors val="0"/>
        <c:ser>
          <c:idx val="0"/>
          <c:order val="0"/>
          <c:tx>
            <c:strRef>
              <c:f>mempower1333!$B$1</c:f>
              <c:strCache>
                <c:ptCount val="1"/>
                <c:pt idx="0">
                  <c:v>System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mempower1333!$B$2:$B$24</c:f>
              <c:numCache>
                <c:formatCode>General</c:formatCode>
                <c:ptCount val="23"/>
                <c:pt idx="0">
                  <c:v>382.4108982</c:v>
                </c:pt>
                <c:pt idx="1">
                  <c:v>375.150301</c:v>
                </c:pt>
                <c:pt idx="2">
                  <c:v>378.5933731999992</c:v>
                </c:pt>
                <c:pt idx="3">
                  <c:v>375.4158893</c:v>
                </c:pt>
                <c:pt idx="4">
                  <c:v>379.087827</c:v>
                </c:pt>
                <c:pt idx="5">
                  <c:v>361.1151083999997</c:v>
                </c:pt>
                <c:pt idx="6">
                  <c:v>362.3146871000007</c:v>
                </c:pt>
                <c:pt idx="7">
                  <c:v>335.9756506</c:v>
                </c:pt>
                <c:pt idx="8">
                  <c:v>344.1894657000003</c:v>
                </c:pt>
                <c:pt idx="9">
                  <c:v>326.7161427999986</c:v>
                </c:pt>
                <c:pt idx="10">
                  <c:v>334.3452882000003</c:v>
                </c:pt>
                <c:pt idx="11">
                  <c:v>336.6094693000005</c:v>
                </c:pt>
                <c:pt idx="12">
                  <c:v>321.7236736999999</c:v>
                </c:pt>
                <c:pt idx="13">
                  <c:v>317.1998895000003</c:v>
                </c:pt>
                <c:pt idx="14">
                  <c:v>318.8862098999996</c:v>
                </c:pt>
                <c:pt idx="15">
                  <c:v>339.4203479999986</c:v>
                </c:pt>
                <c:pt idx="16">
                  <c:v>323.4100757999992</c:v>
                </c:pt>
                <c:pt idx="17">
                  <c:v>319.6471048</c:v>
                </c:pt>
                <c:pt idx="18">
                  <c:v>318.3552903000003</c:v>
                </c:pt>
                <c:pt idx="19">
                  <c:v>324.5306313999999</c:v>
                </c:pt>
                <c:pt idx="20">
                  <c:v>332.3532694</c:v>
                </c:pt>
                <c:pt idx="21">
                  <c:v>319.7156318999999</c:v>
                </c:pt>
                <c:pt idx="22">
                  <c:v>329.6844173</c:v>
                </c:pt>
              </c:numCache>
            </c:numRef>
          </c:val>
        </c:ser>
        <c:ser>
          <c:idx val="1"/>
          <c:order val="1"/>
          <c:tx>
            <c:strRef>
              <c:f>mempower1333!$C$1</c:f>
              <c:strCache>
                <c:ptCount val="1"/>
                <c:pt idx="0">
                  <c:v>Memory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mempower1333!$C$2:$C$24</c:f>
              <c:numCache>
                <c:formatCode>General</c:formatCode>
                <c:ptCount val="23"/>
                <c:pt idx="0">
                  <c:v>79.68733399999998</c:v>
                </c:pt>
                <c:pt idx="1">
                  <c:v>78.65829599999998</c:v>
                </c:pt>
                <c:pt idx="2">
                  <c:v>78.1479240000002</c:v>
                </c:pt>
                <c:pt idx="3">
                  <c:v>78.4162220000002</c:v>
                </c:pt>
                <c:pt idx="4">
                  <c:v>77.6812240000002</c:v>
                </c:pt>
                <c:pt idx="5">
                  <c:v>76.60380599999995</c:v>
                </c:pt>
                <c:pt idx="6">
                  <c:v>74.522656</c:v>
                </c:pt>
                <c:pt idx="7">
                  <c:v>69.153144</c:v>
                </c:pt>
                <c:pt idx="8">
                  <c:v>70.077698</c:v>
                </c:pt>
                <c:pt idx="9">
                  <c:v>65.271112</c:v>
                </c:pt>
                <c:pt idx="10">
                  <c:v>61.29026800000001</c:v>
                </c:pt>
                <c:pt idx="11">
                  <c:v>61.77548</c:v>
                </c:pt>
                <c:pt idx="12">
                  <c:v>59.72971800000011</c:v>
                </c:pt>
                <c:pt idx="13">
                  <c:v>57.11805000000001</c:v>
                </c:pt>
                <c:pt idx="14">
                  <c:v>56.961206</c:v>
                </c:pt>
                <c:pt idx="15">
                  <c:v>58.72161200000008</c:v>
                </c:pt>
                <c:pt idx="16">
                  <c:v>57.02961600000001</c:v>
                </c:pt>
                <c:pt idx="17">
                  <c:v>56.498226</c:v>
                </c:pt>
                <c:pt idx="18">
                  <c:v>55.644628</c:v>
                </c:pt>
                <c:pt idx="19">
                  <c:v>56.63867800000001</c:v>
                </c:pt>
                <c:pt idx="20">
                  <c:v>55.63833200000011</c:v>
                </c:pt>
                <c:pt idx="21">
                  <c:v>54.28195400000001</c:v>
                </c:pt>
                <c:pt idx="22">
                  <c:v>57.44159</c:v>
                </c:pt>
              </c:numCache>
            </c:numRef>
          </c:val>
        </c:ser>
        <c:dLbls>
          <c:showLegendKey val="0"/>
          <c:showVal val="0"/>
          <c:showCatName val="0"/>
          <c:showSerName val="0"/>
          <c:showPercent val="0"/>
          <c:showBubbleSize val="0"/>
        </c:dLbls>
        <c:gapWidth val="150"/>
        <c:axId val="1691962744"/>
        <c:axId val="1691965752"/>
      </c:barChart>
      <c:catAx>
        <c:axId val="1691962744"/>
        <c:scaling>
          <c:orientation val="minMax"/>
        </c:scaling>
        <c:delete val="0"/>
        <c:axPos val="b"/>
        <c:majorTickMark val="out"/>
        <c:minorTickMark val="none"/>
        <c:tickLblPos val="nextTo"/>
        <c:txPr>
          <a:bodyPr rot="-5400000" vert="horz"/>
          <a:lstStyle/>
          <a:p>
            <a:pPr>
              <a:defRPr sz="1800"/>
            </a:pPr>
            <a:endParaRPr lang="en-US"/>
          </a:p>
        </c:txPr>
        <c:crossAx val="1691965752"/>
        <c:crosses val="autoZero"/>
        <c:auto val="1"/>
        <c:lblAlgn val="ctr"/>
        <c:lblOffset val="100"/>
        <c:noMultiLvlLbl val="0"/>
      </c:catAx>
      <c:valAx>
        <c:axId val="1691965752"/>
        <c:scaling>
          <c:orientation val="minMax"/>
          <c:max val="400.0"/>
        </c:scaling>
        <c:delete val="0"/>
        <c:axPos val="l"/>
        <c:majorGridlines/>
        <c:title>
          <c:tx>
            <c:rich>
              <a:bodyPr rot="-5400000" vert="horz"/>
              <a:lstStyle/>
              <a:p>
                <a:pPr>
                  <a:defRPr sz="2000"/>
                </a:pPr>
                <a:r>
                  <a:rPr lang="en-US" sz="2000"/>
                  <a:t>Power (W)</a:t>
                </a:r>
              </a:p>
            </c:rich>
          </c:tx>
          <c:layout/>
          <c:overlay val="0"/>
        </c:title>
        <c:numFmt formatCode="General" sourceLinked="1"/>
        <c:majorTickMark val="out"/>
        <c:minorTickMark val="none"/>
        <c:tickLblPos val="nextTo"/>
        <c:txPr>
          <a:bodyPr/>
          <a:lstStyle/>
          <a:p>
            <a:pPr>
              <a:defRPr sz="2000"/>
            </a:pPr>
            <a:endParaRPr lang="en-US"/>
          </a:p>
        </c:txPr>
        <c:crossAx val="1691962744"/>
        <c:crosses val="autoZero"/>
        <c:crossBetween val="between"/>
        <c:majorUnit val="100.0"/>
      </c:valAx>
    </c:plotArea>
    <c:legend>
      <c:legendPos val="r"/>
      <c:layout>
        <c:manualLayout>
          <c:xMode val="edge"/>
          <c:yMode val="edge"/>
          <c:x val="0.800126368902163"/>
          <c:y val="0.0644253737945678"/>
          <c:w val="0.178321906959906"/>
          <c:h val="0.156460231796868"/>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Sleep State Residency</a:t>
            </a:r>
          </a:p>
        </c:rich>
      </c:tx>
      <c:layout/>
      <c:overlay val="0"/>
    </c:title>
    <c:autoTitleDeleted val="0"/>
    <c:plotArea>
      <c:layout/>
      <c:barChart>
        <c:barDir val="col"/>
        <c:grouping val="clustered"/>
        <c:varyColors val="0"/>
        <c:ser>
          <c:idx val="0"/>
          <c:order val="0"/>
          <c:tx>
            <c:strRef>
              <c:f>ckelow!$B$1</c:f>
              <c:strCache>
                <c:ptCount val="1"/>
                <c:pt idx="0">
                  <c:v>CKE-low Residency</c:v>
                </c:pt>
              </c:strCache>
            </c:strRef>
          </c:tx>
          <c:invertIfNegative val="0"/>
          <c:cat>
            <c:strRef>
              <c:f>ckelow!$A$2:$A$24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ckelow!$B$2:$B$24</c:f>
              <c:numCache>
                <c:formatCode>0.00%</c:formatCode>
                <c:ptCount val="23"/>
                <c:pt idx="0">
                  <c:v>0.015242</c:v>
                </c:pt>
                <c:pt idx="1">
                  <c:v>0.018593</c:v>
                </c:pt>
                <c:pt idx="2">
                  <c:v>0.026642</c:v>
                </c:pt>
                <c:pt idx="3">
                  <c:v>0.02386</c:v>
                </c:pt>
                <c:pt idx="4">
                  <c:v>0.048702</c:v>
                </c:pt>
                <c:pt idx="5">
                  <c:v>0.04293</c:v>
                </c:pt>
                <c:pt idx="6">
                  <c:v>0.022079</c:v>
                </c:pt>
                <c:pt idx="7">
                  <c:v>0.048622</c:v>
                </c:pt>
                <c:pt idx="8">
                  <c:v>0.032973</c:v>
                </c:pt>
                <c:pt idx="9">
                  <c:v>0.040465</c:v>
                </c:pt>
                <c:pt idx="10">
                  <c:v>0.040275</c:v>
                </c:pt>
                <c:pt idx="11">
                  <c:v>0.026781</c:v>
                </c:pt>
                <c:pt idx="12">
                  <c:v>0.024897</c:v>
                </c:pt>
                <c:pt idx="13">
                  <c:v>0.027754</c:v>
                </c:pt>
                <c:pt idx="14">
                  <c:v>0.024359</c:v>
                </c:pt>
                <c:pt idx="15">
                  <c:v>0.038534</c:v>
                </c:pt>
                <c:pt idx="16">
                  <c:v>0.03365</c:v>
                </c:pt>
                <c:pt idx="17">
                  <c:v>0.018367</c:v>
                </c:pt>
                <c:pt idx="18">
                  <c:v>0.025418</c:v>
                </c:pt>
                <c:pt idx="19">
                  <c:v>0.037019</c:v>
                </c:pt>
                <c:pt idx="20">
                  <c:v>0.014163</c:v>
                </c:pt>
                <c:pt idx="21">
                  <c:v>0.080439</c:v>
                </c:pt>
                <c:pt idx="22">
                  <c:v>0.030256</c:v>
                </c:pt>
              </c:numCache>
            </c:numRef>
          </c:val>
        </c:ser>
        <c:dLbls>
          <c:showLegendKey val="0"/>
          <c:showVal val="0"/>
          <c:showCatName val="0"/>
          <c:showSerName val="0"/>
          <c:showPercent val="0"/>
          <c:showBubbleSize val="0"/>
        </c:dLbls>
        <c:gapWidth val="150"/>
        <c:axId val="1692055672"/>
        <c:axId val="1692058776"/>
      </c:barChart>
      <c:catAx>
        <c:axId val="1692055672"/>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1692058776"/>
        <c:crosses val="autoZero"/>
        <c:auto val="1"/>
        <c:lblAlgn val="ctr"/>
        <c:lblOffset val="100"/>
        <c:noMultiLvlLbl val="0"/>
      </c:catAx>
      <c:valAx>
        <c:axId val="1692058776"/>
        <c:scaling>
          <c:orientation val="minMax"/>
          <c:max val="0.08"/>
          <c:min val="0.0"/>
        </c:scaling>
        <c:delete val="0"/>
        <c:axPos val="l"/>
        <c:majorGridlines/>
        <c:title>
          <c:tx>
            <c:rich>
              <a:bodyPr rot="-5400000" vert="horz"/>
              <a:lstStyle/>
              <a:p>
                <a:pPr>
                  <a:defRPr sz="1800"/>
                </a:pPr>
                <a:r>
                  <a:rPr lang="en-US" sz="1700" dirty="0" smtClean="0"/>
                  <a:t>Time Spent in Sleep </a:t>
                </a:r>
                <a:r>
                  <a:rPr lang="en-US" sz="1700" baseline="0" dirty="0" smtClean="0"/>
                  <a:t> States</a:t>
                </a:r>
                <a:endParaRPr lang="en-US" sz="1700" dirty="0"/>
              </a:p>
            </c:rich>
          </c:tx>
          <c:layout>
            <c:manualLayout>
              <c:xMode val="edge"/>
              <c:yMode val="edge"/>
              <c:x val="0.0152777777777778"/>
              <c:y val="0.0752035646706952"/>
            </c:manualLayout>
          </c:layout>
          <c:overlay val="0"/>
        </c:title>
        <c:numFmt formatCode="0%" sourceLinked="0"/>
        <c:majorTickMark val="out"/>
        <c:minorTickMark val="none"/>
        <c:tickLblPos val="nextTo"/>
        <c:txPr>
          <a:bodyPr/>
          <a:lstStyle/>
          <a:p>
            <a:pPr>
              <a:defRPr sz="2200"/>
            </a:pPr>
            <a:endParaRPr lang="en-US"/>
          </a:p>
        </c:txPr>
        <c:crossAx val="1692055672"/>
        <c:crosses val="autoZero"/>
        <c:crossBetween val="between"/>
        <c:majorUnit val="0.02"/>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6.637907046666624</c:v>
                </c:pt>
                <c:pt idx="1">
                  <c:v>5.811353938333332</c:v>
                </c:pt>
                <c:pt idx="2">
                  <c:v>5.724130659999929</c:v>
                </c:pt>
                <c:pt idx="3">
                  <c:v>5.546507913333337</c:v>
                </c:pt>
                <c:pt idx="4">
                  <c:v>5.221419963333331</c:v>
                </c:pt>
                <c:pt idx="5">
                  <c:v>4.84549175833333</c:v>
                </c:pt>
                <c:pt idx="6">
                  <c:v>4.132905468333329</c:v>
                </c:pt>
                <c:pt idx="7">
                  <c:v>2.844678053333327</c:v>
                </c:pt>
                <c:pt idx="8">
                  <c:v>2.777398048333337</c:v>
                </c:pt>
                <c:pt idx="9">
                  <c:v>1.886369495</c:v>
                </c:pt>
                <c:pt idx="10">
                  <c:v>1.168853330666662</c:v>
                </c:pt>
                <c:pt idx="11">
                  <c:v>1.133251031333332</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689410184"/>
        <c:axId val="1689413272"/>
      </c:barChart>
      <c:catAx>
        <c:axId val="1689410184"/>
        <c:scaling>
          <c:orientation val="minMax"/>
        </c:scaling>
        <c:delete val="0"/>
        <c:axPos val="b"/>
        <c:majorTickMark val="out"/>
        <c:minorTickMark val="none"/>
        <c:tickLblPos val="nextTo"/>
        <c:txPr>
          <a:bodyPr/>
          <a:lstStyle/>
          <a:p>
            <a:pPr>
              <a:defRPr sz="1600"/>
            </a:pPr>
            <a:endParaRPr lang="en-US"/>
          </a:p>
        </c:txPr>
        <c:crossAx val="1689413272"/>
        <c:crosses val="autoZero"/>
        <c:auto val="1"/>
        <c:lblAlgn val="ctr"/>
        <c:lblOffset val="100"/>
        <c:noMultiLvlLbl val="0"/>
      </c:catAx>
      <c:valAx>
        <c:axId val="1689413272"/>
        <c:scaling>
          <c:orientation val="minMax"/>
        </c:scaling>
        <c:delete val="0"/>
        <c:axPos val="l"/>
        <c:majorGridlines/>
        <c:title>
          <c:tx>
            <c:rich>
              <a:bodyPr rot="-5400000" vert="horz"/>
              <a:lstStyle/>
              <a:p>
                <a:pPr>
                  <a:defRPr sz="2000"/>
                </a:pPr>
                <a:r>
                  <a:rPr lang="en-US" sz="2000"/>
                  <a:t>Bandwidth/channel (GB/s)</a:t>
                </a:r>
              </a:p>
            </c:rich>
          </c:tx>
          <c:layout/>
          <c:overlay val="0"/>
        </c:title>
        <c:numFmt formatCode="General" sourceLinked="1"/>
        <c:majorTickMark val="out"/>
        <c:minorTickMark val="none"/>
        <c:tickLblPos val="nextTo"/>
        <c:txPr>
          <a:bodyPr/>
          <a:lstStyle/>
          <a:p>
            <a:pPr>
              <a:defRPr sz="2400"/>
            </a:pPr>
            <a:endParaRPr lang="en-US"/>
          </a:p>
        </c:txPr>
        <c:crossAx val="168941018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Minimum</a:t>
            </a:r>
            <a:r>
              <a:rPr lang="en-US" sz="2000" baseline="0" dirty="0"/>
              <a:t> Stable Voltage for 8 </a:t>
            </a:r>
            <a:r>
              <a:rPr lang="en-US" sz="2000" baseline="0" dirty="0" smtClean="0"/>
              <a:t>DIMMs in a Real System</a:t>
            </a:r>
            <a:endParaRPr lang="en-US" sz="2000" dirty="0"/>
          </a:p>
        </c:rich>
      </c:tx>
      <c:layout/>
      <c:overlay val="0"/>
    </c:title>
    <c:autoTitleDeleted val="0"/>
    <c:plotArea>
      <c:layout>
        <c:manualLayout>
          <c:layoutTarget val="inner"/>
          <c:xMode val="edge"/>
          <c:yMode val="edge"/>
          <c:x val="0.232868309939518"/>
          <c:y val="0.195423017036592"/>
          <c:w val="0.767131690060482"/>
          <c:h val="0.596029327855757"/>
        </c:manualLayout>
      </c:layout>
      <c:lineChart>
        <c:grouping val="standard"/>
        <c:varyColors val="0"/>
        <c:ser>
          <c:idx val="0"/>
          <c:order val="0"/>
          <c:tx>
            <c:v/>
          </c:tx>
          <c:cat>
            <c:strRef>
              <c:f>voltage!$B$1:$D$1</c:f>
              <c:strCache>
                <c:ptCount val="3"/>
                <c:pt idx="0">
                  <c:v>1333MHz</c:v>
                </c:pt>
                <c:pt idx="1">
                  <c:v>1066MHz</c:v>
                </c:pt>
                <c:pt idx="2">
                  <c:v>800MHz</c:v>
                </c:pt>
              </c:strCache>
            </c:strRef>
          </c:cat>
          <c:val>
            <c:numRef>
              <c:f>voltage!$B$2:$D$2</c:f>
              <c:numCache>
                <c:formatCode>General</c:formatCode>
                <c:ptCount val="3"/>
                <c:pt idx="0">
                  <c:v>1.27</c:v>
                </c:pt>
                <c:pt idx="1">
                  <c:v>1.180000000000001</c:v>
                </c:pt>
                <c:pt idx="2">
                  <c:v>1.159999999999997</c:v>
                </c:pt>
              </c:numCache>
            </c:numRef>
          </c:val>
          <c:smooth val="0"/>
        </c:ser>
        <c:ser>
          <c:idx val="1"/>
          <c:order val="1"/>
          <c:tx>
            <c:v/>
          </c:tx>
          <c:cat>
            <c:strRef>
              <c:f>voltage!$B$1:$D$1</c:f>
              <c:strCache>
                <c:ptCount val="3"/>
                <c:pt idx="0">
                  <c:v>1333MHz</c:v>
                </c:pt>
                <c:pt idx="1">
                  <c:v>1066MHz</c:v>
                </c:pt>
                <c:pt idx="2">
                  <c:v>800MHz</c:v>
                </c:pt>
              </c:strCache>
            </c:strRef>
          </c:cat>
          <c:val>
            <c:numRef>
              <c:f>voltage!$B$3:$D$3</c:f>
              <c:numCache>
                <c:formatCode>General</c:formatCode>
                <c:ptCount val="3"/>
                <c:pt idx="0">
                  <c:v>1.35</c:v>
                </c:pt>
                <c:pt idx="1">
                  <c:v>1.24</c:v>
                </c:pt>
                <c:pt idx="2">
                  <c:v>1.2</c:v>
                </c:pt>
              </c:numCache>
            </c:numRef>
          </c:val>
          <c:smooth val="0"/>
        </c:ser>
        <c:ser>
          <c:idx val="2"/>
          <c:order val="2"/>
          <c:tx>
            <c:v/>
          </c:tx>
          <c:cat>
            <c:strRef>
              <c:f>voltage!$B$1:$D$1</c:f>
              <c:strCache>
                <c:ptCount val="3"/>
                <c:pt idx="0">
                  <c:v>1333MHz</c:v>
                </c:pt>
                <c:pt idx="1">
                  <c:v>1066MHz</c:v>
                </c:pt>
                <c:pt idx="2">
                  <c:v>800MHz</c:v>
                </c:pt>
              </c:strCache>
            </c:strRef>
          </c:cat>
          <c:val>
            <c:numRef>
              <c:f>voltage!$B$4:$D$4</c:f>
              <c:numCache>
                <c:formatCode>General</c:formatCode>
                <c:ptCount val="3"/>
                <c:pt idx="0">
                  <c:v>1.31</c:v>
                </c:pt>
                <c:pt idx="1">
                  <c:v>1.180000000000001</c:v>
                </c:pt>
                <c:pt idx="2">
                  <c:v>1.170000000000001</c:v>
                </c:pt>
              </c:numCache>
            </c:numRef>
          </c:val>
          <c:smooth val="0"/>
        </c:ser>
        <c:ser>
          <c:idx val="3"/>
          <c:order val="3"/>
          <c:tx>
            <c:v/>
          </c:tx>
          <c:cat>
            <c:strRef>
              <c:f>voltage!$B$1:$D$1</c:f>
              <c:strCache>
                <c:ptCount val="3"/>
                <c:pt idx="0">
                  <c:v>1333MHz</c:v>
                </c:pt>
                <c:pt idx="1">
                  <c:v>1066MHz</c:v>
                </c:pt>
                <c:pt idx="2">
                  <c:v>800MHz</c:v>
                </c:pt>
              </c:strCache>
            </c:strRef>
          </c:cat>
          <c:val>
            <c:numRef>
              <c:f>voltage!$B$5:$D$5</c:f>
              <c:numCache>
                <c:formatCode>General</c:formatCode>
                <c:ptCount val="3"/>
                <c:pt idx="0">
                  <c:v>1.27</c:v>
                </c:pt>
                <c:pt idx="1">
                  <c:v>1.190000000000001</c:v>
                </c:pt>
                <c:pt idx="2">
                  <c:v>1.2</c:v>
                </c:pt>
              </c:numCache>
            </c:numRef>
          </c:val>
          <c:smooth val="0"/>
        </c:ser>
        <c:ser>
          <c:idx val="4"/>
          <c:order val="4"/>
          <c:tx>
            <c:v/>
          </c:tx>
          <c:cat>
            <c:strRef>
              <c:f>voltage!$B$1:$D$1</c:f>
              <c:strCache>
                <c:ptCount val="3"/>
                <c:pt idx="0">
                  <c:v>1333MHz</c:v>
                </c:pt>
                <c:pt idx="1">
                  <c:v>1066MHz</c:v>
                </c:pt>
                <c:pt idx="2">
                  <c:v>800MHz</c:v>
                </c:pt>
              </c:strCache>
            </c:strRef>
          </c:cat>
          <c:val>
            <c:numRef>
              <c:f>voltage!$B$6:$D$6</c:f>
              <c:numCache>
                <c:formatCode>General</c:formatCode>
                <c:ptCount val="3"/>
                <c:pt idx="0">
                  <c:v>1.22</c:v>
                </c:pt>
                <c:pt idx="1">
                  <c:v>1.129999999999997</c:v>
                </c:pt>
                <c:pt idx="2">
                  <c:v>1.1</c:v>
                </c:pt>
              </c:numCache>
            </c:numRef>
          </c:val>
          <c:smooth val="0"/>
        </c:ser>
        <c:ser>
          <c:idx val="5"/>
          <c:order val="5"/>
          <c:tx>
            <c:v/>
          </c:tx>
          <c:cat>
            <c:strRef>
              <c:f>voltage!$B$1:$D$1</c:f>
              <c:strCache>
                <c:ptCount val="3"/>
                <c:pt idx="0">
                  <c:v>1333MHz</c:v>
                </c:pt>
                <c:pt idx="1">
                  <c:v>1066MHz</c:v>
                </c:pt>
                <c:pt idx="2">
                  <c:v>800MHz</c:v>
                </c:pt>
              </c:strCache>
            </c:strRef>
          </c:cat>
          <c:val>
            <c:numRef>
              <c:f>voltage!$B$7:$D$7</c:f>
              <c:numCache>
                <c:formatCode>General</c:formatCode>
                <c:ptCount val="3"/>
                <c:pt idx="0">
                  <c:v>1.24</c:v>
                </c:pt>
                <c:pt idx="1">
                  <c:v>1.170000000000001</c:v>
                </c:pt>
                <c:pt idx="2">
                  <c:v>1.1</c:v>
                </c:pt>
              </c:numCache>
            </c:numRef>
          </c:val>
          <c:smooth val="0"/>
        </c:ser>
        <c:ser>
          <c:idx val="6"/>
          <c:order val="6"/>
          <c:tx>
            <c:v/>
          </c:tx>
          <c:cat>
            <c:strRef>
              <c:f>voltage!$B$1:$D$1</c:f>
              <c:strCache>
                <c:ptCount val="3"/>
                <c:pt idx="0">
                  <c:v>1333MHz</c:v>
                </c:pt>
                <c:pt idx="1">
                  <c:v>1066MHz</c:v>
                </c:pt>
                <c:pt idx="2">
                  <c:v>800MHz</c:v>
                </c:pt>
              </c:strCache>
            </c:strRef>
          </c:cat>
          <c:val>
            <c:numRef>
              <c:f>voltage!$B$8:$D$8</c:f>
              <c:numCache>
                <c:formatCode>General</c:formatCode>
                <c:ptCount val="3"/>
                <c:pt idx="0">
                  <c:v>1.32</c:v>
                </c:pt>
                <c:pt idx="1">
                  <c:v>1.27</c:v>
                </c:pt>
                <c:pt idx="2">
                  <c:v>1.24</c:v>
                </c:pt>
              </c:numCache>
            </c:numRef>
          </c:val>
          <c:smooth val="0"/>
        </c:ser>
        <c:ser>
          <c:idx val="7"/>
          <c:order val="7"/>
          <c:tx>
            <c:v/>
          </c:tx>
          <c:cat>
            <c:strRef>
              <c:f>voltage!$B$1:$D$1</c:f>
              <c:strCache>
                <c:ptCount val="3"/>
                <c:pt idx="0">
                  <c:v>1333MHz</c:v>
                </c:pt>
                <c:pt idx="1">
                  <c:v>1066MHz</c:v>
                </c:pt>
                <c:pt idx="2">
                  <c:v>800MHz</c:v>
                </c:pt>
              </c:strCache>
            </c:strRef>
          </c:cat>
          <c:val>
            <c:numRef>
              <c:f>voltage!$B$9:$D$9</c:f>
              <c:numCache>
                <c:formatCode>General</c:formatCode>
                <c:ptCount val="3"/>
                <c:pt idx="0">
                  <c:v>1.26</c:v>
                </c:pt>
                <c:pt idx="1">
                  <c:v>1.26</c:v>
                </c:pt>
                <c:pt idx="2">
                  <c:v>1.21</c:v>
                </c:pt>
              </c:numCache>
            </c:numRef>
          </c:val>
          <c:smooth val="0"/>
        </c:ser>
        <c:ser>
          <c:idx val="8"/>
          <c:order val="8"/>
          <c:tx>
            <c:v>Vdd for Power Model</c:v>
          </c:tx>
          <c:spPr>
            <a:ln w="50800">
              <a:solidFill>
                <a:schemeClr val="tx1"/>
              </a:solidFill>
            </a:ln>
          </c:spPr>
          <c:marker>
            <c:symbol val="none"/>
          </c:marker>
          <c:cat>
            <c:strRef>
              <c:f>voltage!$B$1:$D$1</c:f>
              <c:strCache>
                <c:ptCount val="3"/>
                <c:pt idx="0">
                  <c:v>1333MHz</c:v>
                </c:pt>
                <c:pt idx="1">
                  <c:v>1066MHz</c:v>
                </c:pt>
                <c:pt idx="2">
                  <c:v>800MHz</c:v>
                </c:pt>
              </c:strCache>
            </c:strRef>
          </c:cat>
          <c:val>
            <c:numRef>
              <c:f>voltage!$B$10:$D$10</c:f>
              <c:numCache>
                <c:formatCode>General</c:formatCode>
                <c:ptCount val="3"/>
                <c:pt idx="0">
                  <c:v>1.5</c:v>
                </c:pt>
                <c:pt idx="1">
                  <c:v>1.424999999999998</c:v>
                </c:pt>
                <c:pt idx="2">
                  <c:v>1.35</c:v>
                </c:pt>
              </c:numCache>
            </c:numRef>
          </c:val>
          <c:smooth val="0"/>
        </c:ser>
        <c:dLbls>
          <c:showLegendKey val="0"/>
          <c:showVal val="0"/>
          <c:showCatName val="0"/>
          <c:showSerName val="0"/>
          <c:showPercent val="0"/>
          <c:showBubbleSize val="0"/>
        </c:dLbls>
        <c:marker val="1"/>
        <c:smooth val="0"/>
        <c:axId val="1692948888"/>
        <c:axId val="1692951864"/>
      </c:lineChart>
      <c:catAx>
        <c:axId val="1692948888"/>
        <c:scaling>
          <c:orientation val="minMax"/>
        </c:scaling>
        <c:delete val="0"/>
        <c:axPos val="b"/>
        <c:numFmt formatCode="General" sourceLinked="1"/>
        <c:majorTickMark val="out"/>
        <c:minorTickMark val="none"/>
        <c:tickLblPos val="nextTo"/>
        <c:txPr>
          <a:bodyPr/>
          <a:lstStyle/>
          <a:p>
            <a:pPr>
              <a:defRPr sz="2400"/>
            </a:pPr>
            <a:endParaRPr lang="en-US"/>
          </a:p>
        </c:txPr>
        <c:crossAx val="1692951864"/>
        <c:crosses val="autoZero"/>
        <c:auto val="1"/>
        <c:lblAlgn val="ctr"/>
        <c:lblOffset val="100"/>
        <c:noMultiLvlLbl val="0"/>
      </c:catAx>
      <c:valAx>
        <c:axId val="1692951864"/>
        <c:scaling>
          <c:orientation val="minMax"/>
          <c:max val="1.6"/>
          <c:min val="1.0"/>
        </c:scaling>
        <c:delete val="0"/>
        <c:axPos val="l"/>
        <c:majorGridlines/>
        <c:title>
          <c:tx>
            <c:rich>
              <a:bodyPr rot="-5400000" vert="horz"/>
              <a:lstStyle/>
              <a:p>
                <a:pPr>
                  <a:defRPr sz="2000"/>
                </a:pPr>
                <a:r>
                  <a:rPr lang="en-US" sz="2000"/>
                  <a:t>DIMM Voltage</a:t>
                </a:r>
                <a:r>
                  <a:rPr lang="en-US" sz="2000" baseline="0"/>
                  <a:t> (V)</a:t>
                </a:r>
                <a:endParaRPr lang="en-US" sz="2000"/>
              </a:p>
            </c:rich>
          </c:tx>
          <c:layout/>
          <c:overlay val="0"/>
        </c:title>
        <c:numFmt formatCode="General" sourceLinked="1"/>
        <c:majorTickMark val="out"/>
        <c:minorTickMark val="none"/>
        <c:tickLblPos val="nextTo"/>
        <c:txPr>
          <a:bodyPr/>
          <a:lstStyle/>
          <a:p>
            <a:pPr>
              <a:defRPr sz="2400"/>
            </a:pPr>
            <a:endParaRPr lang="en-US"/>
          </a:p>
        </c:txPr>
        <c:crossAx val="1692948888"/>
        <c:crosses val="autoZero"/>
        <c:crossBetween val="between"/>
        <c:majorUnit val="0.1"/>
        <c:minorUnit val="0.05"/>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3345505724828"/>
          <c:y val="0.169685254752416"/>
          <c:w val="0.588475158883078"/>
          <c:h val="0.139656605424322"/>
        </c:manualLayout>
      </c:layout>
      <c:overlay val="0"/>
      <c:txPr>
        <a:bodyPr/>
        <a:lstStyle/>
        <a:p>
          <a:pPr>
            <a:defRPr sz="20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28</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47</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193684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246986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160533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413528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341969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83434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5</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outline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3751834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819885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3496810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3808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3242998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536243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1876054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26540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1265077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1068334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2282823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856070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3933731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2592173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222600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3758329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1447917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167DF-E799-2C49-9FF4-B6F0F0054DEC}" type="slidenum">
              <a:rPr lang="en-US" sz="1200">
                <a:solidFill>
                  <a:srgbClr val="000000"/>
                </a:solidFill>
              </a:rPr>
              <a:pPr eaLnBrk="1" hangingPunct="1"/>
              <a:t>81</a:t>
            </a:fld>
            <a:endParaRPr lang="en-US" sz="1200">
              <a:solidFill>
                <a:srgbClr val="000000"/>
              </a:solidFill>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a:ln/>
        </p:spPr>
      </p:sp>
      <p:sp>
        <p:nvSpPr>
          <p:cNvPr id="212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2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77C1F-3C73-E248-8426-362D53A15ACD}" type="slidenum">
              <a:rPr lang="en-US" sz="1200">
                <a:solidFill>
                  <a:prstClr val="black"/>
                </a:solidFill>
              </a:rPr>
              <a:pPr eaLnBrk="1" hangingPunct="1"/>
              <a:t>84</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991AF-9976-2E4D-957F-C1DBA7C7263D}" type="slidenum">
              <a:rPr lang="en-US" sz="1200">
                <a:solidFill>
                  <a:prstClr val="black"/>
                </a:solidFill>
              </a:rPr>
              <a:pPr eaLnBrk="1" hangingPunct="1"/>
              <a:t>85</a:t>
            </a:fld>
            <a:endParaRPr 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E3EE4C-F139-DB40-B478-D4B8A8C5F575}" type="slidenum">
              <a:rPr lang="en-US" sz="1200">
                <a:solidFill>
                  <a:prstClr val="black"/>
                </a:solidFill>
              </a:rPr>
              <a:pPr eaLnBrk="1" hangingPunct="1"/>
              <a:t>92</a:t>
            </a:fld>
            <a:endParaRPr 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If a cell has lost enough charge, this noise can be large enough to cause a failure on a read</a:t>
            </a:r>
          </a:p>
          <a:p>
            <a:r>
              <a:rPr lang="en-US">
                <a:latin typeface="Arial" charset="0"/>
                <a:ea typeface="ＭＳ Ｐゴシック" charset="0"/>
                <a:cs typeface="ＭＳ Ｐゴシック" charset="0"/>
              </a:rPr>
              <a:t>(normally, there is enough noise margin to tolerate the coupling noise)</a:t>
            </a: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41A33C-C523-A443-917F-847F9295771C}" type="slidenum">
              <a:rPr lang="en-US" sz="1200">
                <a:solidFill>
                  <a:prstClr val="black"/>
                </a:solidFill>
              </a:rPr>
              <a:pPr eaLnBrk="1" hangingPunct="1"/>
              <a:t>95</a:t>
            </a:fld>
            <a:endParaRPr 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8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DA5E1C-974B-B04D-A9C1-23FD2ECCD789}" type="slidenum">
              <a:rPr lang="en-US" sz="1200">
                <a:solidFill>
                  <a:prstClr val="black"/>
                </a:solidFill>
              </a:rPr>
              <a:pPr eaLnBrk="1" hangingPunct="1"/>
              <a:t>98</a:t>
            </a:fld>
            <a:endParaRPr 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Add number of chips</a:t>
            </a: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ED9EAC-EFB3-3B4D-9B71-B058F9A1144A}" type="slidenum">
              <a:rPr lang="en-US" sz="1200">
                <a:solidFill>
                  <a:prstClr val="black"/>
                </a:solidFill>
              </a:rPr>
              <a:pPr eaLnBrk="1" hangingPunct="1"/>
              <a:t>99</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Highlight test and round here.</a:t>
            </a:r>
          </a:p>
          <a:p>
            <a:r>
              <a:rPr lang="en-US">
                <a:latin typeface="Arial" charset="0"/>
                <a:ea typeface="ＭＳ Ｐゴシック" charset="0"/>
                <a:cs typeface="ＭＳ Ｐゴシック" charset="0"/>
              </a:rPr>
              <a:t>Say each data pattern and its complement is tested to account for true and anti cells</a:t>
            </a: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DC7B44-D6E4-9347-ADFA-FEDAEA55595A}" type="slidenum">
              <a:rPr lang="en-US" sz="1200">
                <a:solidFill>
                  <a:prstClr val="black"/>
                </a:solidFill>
              </a:rPr>
              <a:pPr eaLnBrk="1" hangingPunct="1"/>
              <a:t>101</a:t>
            </a:fld>
            <a:endParaRPr 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a:ln/>
        </p:spPr>
      </p:sp>
      <p:sp>
        <p:nvSpPr>
          <p:cNvPr id="237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7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92954-487C-1440-80FA-12F46BA40780}" type="slidenum">
              <a:rPr lang="en-US" sz="1200">
                <a:solidFill>
                  <a:prstClr val="black"/>
                </a:solidFill>
              </a:rPr>
              <a:pPr eaLnBrk="1" hangingPunct="1"/>
              <a:t>104</a:t>
            </a:fld>
            <a:endParaRPr lang="en-US" sz="120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a:ln/>
        </p:spPr>
      </p:sp>
      <p:sp>
        <p:nvSpPr>
          <p:cNvPr id="243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43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1847E1-DD6E-BB4C-BDE7-63462E3D1112}" type="slidenum">
              <a:rPr lang="en-US" sz="1200">
                <a:solidFill>
                  <a:prstClr val="black"/>
                </a:solidFill>
              </a:rPr>
              <a:pPr eaLnBrk="1" hangingPunct="1"/>
              <a:t>109</a:t>
            </a:fld>
            <a:endParaRPr lang="en-US" sz="120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a:ln/>
        </p:spPr>
      </p:sp>
      <p:sp>
        <p:nvSpPr>
          <p:cNvPr id="251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1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B2065-35CA-994A-88C1-19F6326B7B1B}" type="slidenum">
              <a:rPr lang="en-US" sz="1200">
                <a:solidFill>
                  <a:prstClr val="black"/>
                </a:solidFill>
              </a:rPr>
              <a:pPr eaLnBrk="1" hangingPunct="1"/>
              <a:t>120</a:t>
            </a:fld>
            <a:endParaRPr lang="en-US" sz="120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65ECD-50FF-8840-AE92-16ECF30D4ECC}" type="slidenum">
              <a:rPr lang="en-US" sz="1200">
                <a:solidFill>
                  <a:prstClr val="black"/>
                </a:solidFill>
              </a:rPr>
              <a:pPr eaLnBrk="1" hangingPunct="1"/>
              <a:t>122</a:t>
            </a:fld>
            <a:endParaRPr lang="en-US" sz="120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ln/>
        </p:spPr>
      </p:sp>
      <p:sp>
        <p:nvSpPr>
          <p:cNvPr id="261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61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323F-CD4D-5A46-8AE4-B1E5636BE8BC}" type="slidenum">
              <a:rPr lang="en-US" sz="1200">
                <a:solidFill>
                  <a:prstClr val="black"/>
                </a:solidFill>
              </a:rPr>
              <a:pPr eaLnBrk="1" hangingPunct="1"/>
              <a:t>133</a:t>
            </a:fld>
            <a:endParaRPr lang="en-US" sz="120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02CFD-8910-8A43-88FE-48B59AE4FBF5}" type="slidenum">
              <a:rPr lang="en-US" sz="1200">
                <a:solidFill>
                  <a:srgbClr val="000000"/>
                </a:solidFill>
              </a:rPr>
              <a:pPr eaLnBrk="1" hangingPunct="1"/>
              <a:t>135</a:t>
            </a:fld>
            <a:endParaRPr lang="en-US" sz="1200">
              <a:solidFill>
                <a:srgbClr val="000000"/>
              </a:solidFill>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136</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140</a:t>
            </a:fld>
            <a:endParaRPr lang="en-US" sz="120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141</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142</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144</a:t>
            </a:fld>
            <a:endParaRPr lang="en-US" altLang="zh-CN" sz="1200">
              <a:solidFill>
                <a:srgbClr val="000000"/>
              </a:solidFill>
              <a:ea typeface="宋体" charset="0"/>
              <a:cs typeface="宋体"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146</a:t>
            </a:fld>
            <a:endParaRPr lang="en-US" sz="120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147</a:t>
            </a:fld>
            <a:endParaRPr lang="en-US" altLang="zh-CN" sz="1200">
              <a:solidFill>
                <a:srgbClr val="000000"/>
              </a:solidFill>
              <a:ea typeface="宋体" charset="0"/>
              <a:cs typeface="宋体"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150</a:t>
            </a:fld>
            <a:endParaRPr lang="en-US" altLang="zh-CN" sz="1200">
              <a:solidFill>
                <a:srgbClr val="000000"/>
              </a:solidFill>
              <a:ea typeface="宋体" charset="0"/>
              <a:cs typeface="宋体"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152</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153</a:t>
            </a:fld>
            <a:endParaRPr lang="en-US" sz="120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154</a:t>
            </a:fld>
            <a:endParaRPr lang="en-US" sz="120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156</a:t>
            </a:fld>
            <a:endParaRPr lang="en-US" sz="120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158</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161</a:t>
            </a:fld>
            <a:endParaRPr lang="en-US" sz="120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163</a:t>
            </a:fld>
            <a:endParaRPr lang="en-US" sz="120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164</a:t>
            </a:fld>
            <a:endParaRPr lang="en-US" sz="120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166</a:t>
            </a:fld>
            <a:endParaRPr lang="en-US" sz="120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170</a:t>
            </a:fld>
            <a:endParaRPr lang="en-US"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171</a:t>
            </a:fld>
            <a:endParaRPr lang="en-US" sz="120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173</a:t>
            </a:fld>
            <a:endParaRPr lang="en-US" sz="120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174</a:t>
            </a:fld>
            <a:endParaRPr lang="en-US" sz="120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177</a:t>
            </a:fld>
            <a:endParaRPr lang="en-US" sz="120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179</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182</a:t>
            </a:fld>
            <a:endParaRPr lang="en-US" sz="120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184</a:t>
            </a:fld>
            <a:endParaRPr lang="en-US" sz="120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185</a:t>
            </a:fld>
            <a:endParaRPr lang="en-US" sz="120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186</a:t>
            </a:fld>
            <a:endParaRPr lang="en-US" sz="120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187</a:t>
            </a:fld>
            <a:endParaRPr lang="en-US" sz="120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192</a:t>
            </a:fld>
            <a:endParaRPr lang="en-US" sz="120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193</a:t>
            </a:fld>
            <a:endParaRPr lang="en-US" sz="1200">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194</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 Id="rId2" Type="http://schemas.openxmlformats.org/officeDocument/2006/relationships/image" Target="../media/image1.png"/></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 Id="rId2" Type="http://schemas.openxmlformats.org/officeDocument/2006/relationships/image" Target="../media/image1.png"/></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1.png"/></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146981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1603846741"/>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1638156837"/>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46511627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27386832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75013591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73956182"/>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139570501"/>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774177116"/>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32611233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37854149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511448805"/>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4042123704"/>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605482547"/>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230696574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4081534449"/>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74787205"/>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342622184"/>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025794171"/>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9172899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246801864"/>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439897358"/>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3252597560"/>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40130046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708021244"/>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331855703"/>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2899593427"/>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44191184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5.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5.xml"/><Relationship Id="rId2" Type="http://schemas.openxmlformats.org/officeDocument/2006/relationships/slideLayout" Target="../slideLayouts/slideLayout456.xml"/><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6.xml"/><Relationship Id="rId12" Type="http://schemas.openxmlformats.org/officeDocument/2006/relationships/theme" Target="../theme/theme44.xml"/><Relationship Id="rId1" Type="http://schemas.openxmlformats.org/officeDocument/2006/relationships/slideLayout" Target="../slideLayouts/slideLayout466.xml"/><Relationship Id="rId2" Type="http://schemas.openxmlformats.org/officeDocument/2006/relationships/slideLayout" Target="../slideLayouts/slideLayout467.xml"/><Relationship Id="rId3" Type="http://schemas.openxmlformats.org/officeDocument/2006/relationships/slideLayout" Target="../slideLayouts/slideLayout468.xml"/><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09.xml"/><Relationship Id="rId12" Type="http://schemas.openxmlformats.org/officeDocument/2006/relationships/theme" Target="../theme/theme47.xml"/><Relationship Id="rId1" Type="http://schemas.openxmlformats.org/officeDocument/2006/relationships/slideLayout" Target="../slideLayouts/slideLayout499.xml"/><Relationship Id="rId2" Type="http://schemas.openxmlformats.org/officeDocument/2006/relationships/slideLayout" Target="../slideLayouts/slideLayout500.xml"/><Relationship Id="rId3" Type="http://schemas.openxmlformats.org/officeDocument/2006/relationships/slideLayout" Target="../slideLayouts/slideLayout501.xml"/><Relationship Id="rId4" Type="http://schemas.openxmlformats.org/officeDocument/2006/relationships/slideLayout" Target="../slideLayouts/slideLayout502.xml"/><Relationship Id="rId5" Type="http://schemas.openxmlformats.org/officeDocument/2006/relationships/slideLayout" Target="../slideLayouts/slideLayout503.xml"/><Relationship Id="rId6" Type="http://schemas.openxmlformats.org/officeDocument/2006/relationships/slideLayout" Target="../slideLayouts/slideLayout504.xml"/><Relationship Id="rId7" Type="http://schemas.openxmlformats.org/officeDocument/2006/relationships/slideLayout" Target="../slideLayouts/slideLayout505.xml"/><Relationship Id="rId8" Type="http://schemas.openxmlformats.org/officeDocument/2006/relationships/slideLayout" Target="../slideLayouts/slideLayout506.xml"/><Relationship Id="rId9" Type="http://schemas.openxmlformats.org/officeDocument/2006/relationships/slideLayout" Target="../slideLayouts/slideLayout507.xml"/><Relationship Id="rId10" Type="http://schemas.openxmlformats.org/officeDocument/2006/relationships/slideLayout" Target="../slideLayouts/slideLayout508.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0.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0.xml"/><Relationship Id="rId2" Type="http://schemas.openxmlformats.org/officeDocument/2006/relationships/slideLayout" Target="../slideLayouts/slideLayout511.xml"/><Relationship Id="rId3" Type="http://schemas.openxmlformats.org/officeDocument/2006/relationships/slideLayout" Target="../slideLayouts/slideLayout512.xml"/><Relationship Id="rId4" Type="http://schemas.openxmlformats.org/officeDocument/2006/relationships/slideLayout" Target="../slideLayouts/slideLayout513.xml"/><Relationship Id="rId5" Type="http://schemas.openxmlformats.org/officeDocument/2006/relationships/slideLayout" Target="../slideLayouts/slideLayout514.xml"/><Relationship Id="rId6" Type="http://schemas.openxmlformats.org/officeDocument/2006/relationships/slideLayout" Target="../slideLayouts/slideLayout515.xml"/><Relationship Id="rId7" Type="http://schemas.openxmlformats.org/officeDocument/2006/relationships/slideLayout" Target="../slideLayouts/slideLayout516.xml"/><Relationship Id="rId8" Type="http://schemas.openxmlformats.org/officeDocument/2006/relationships/slideLayout" Target="../slideLayouts/slideLayout517.xml"/><Relationship Id="rId9" Type="http://schemas.openxmlformats.org/officeDocument/2006/relationships/slideLayout" Target="../slideLayouts/slideLayout518.xml"/><Relationship Id="rId10" Type="http://schemas.openxmlformats.org/officeDocument/2006/relationships/slideLayout" Target="../slideLayouts/slideLayout519.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1.xml"/><Relationship Id="rId12" Type="http://schemas.openxmlformats.org/officeDocument/2006/relationships/theme" Target="../theme/theme49.xml"/><Relationship Id="rId1" Type="http://schemas.openxmlformats.org/officeDocument/2006/relationships/slideLayout" Target="../slideLayouts/slideLayout521.xml"/><Relationship Id="rId2" Type="http://schemas.openxmlformats.org/officeDocument/2006/relationships/slideLayout" Target="../slideLayouts/slideLayout522.xml"/><Relationship Id="rId3" Type="http://schemas.openxmlformats.org/officeDocument/2006/relationships/slideLayout" Target="../slideLayouts/slideLayout523.xml"/><Relationship Id="rId4" Type="http://schemas.openxmlformats.org/officeDocument/2006/relationships/slideLayout" Target="../slideLayouts/slideLayout524.xml"/><Relationship Id="rId5" Type="http://schemas.openxmlformats.org/officeDocument/2006/relationships/slideLayout" Target="../slideLayouts/slideLayout525.xml"/><Relationship Id="rId6" Type="http://schemas.openxmlformats.org/officeDocument/2006/relationships/slideLayout" Target="../slideLayouts/slideLayout526.xml"/><Relationship Id="rId7" Type="http://schemas.openxmlformats.org/officeDocument/2006/relationships/slideLayout" Target="../slideLayouts/slideLayout527.xml"/><Relationship Id="rId8" Type="http://schemas.openxmlformats.org/officeDocument/2006/relationships/slideLayout" Target="../slideLayouts/slideLayout528.xml"/><Relationship Id="rId9" Type="http://schemas.openxmlformats.org/officeDocument/2006/relationships/slideLayout" Target="../slideLayouts/slideLayout529.xml"/><Relationship Id="rId10" Type="http://schemas.openxmlformats.org/officeDocument/2006/relationships/slideLayout" Target="../slideLayouts/slideLayout5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2.xml"/><Relationship Id="rId12" Type="http://schemas.openxmlformats.org/officeDocument/2006/relationships/slideLayout" Target="../slideLayouts/slideLayout543.xml"/><Relationship Id="rId13" Type="http://schemas.openxmlformats.org/officeDocument/2006/relationships/theme" Target="../theme/theme50.xml"/><Relationship Id="rId14" Type="http://schemas.openxmlformats.org/officeDocument/2006/relationships/image" Target="../media/image1.png"/><Relationship Id="rId1" Type="http://schemas.openxmlformats.org/officeDocument/2006/relationships/slideLayout" Target="../slideLayouts/slideLayout532.xml"/><Relationship Id="rId2" Type="http://schemas.openxmlformats.org/officeDocument/2006/relationships/slideLayout" Target="../slideLayouts/slideLayout533.xml"/><Relationship Id="rId3" Type="http://schemas.openxmlformats.org/officeDocument/2006/relationships/slideLayout" Target="../slideLayouts/slideLayout534.xml"/><Relationship Id="rId4" Type="http://schemas.openxmlformats.org/officeDocument/2006/relationships/slideLayout" Target="../slideLayouts/slideLayout535.xml"/><Relationship Id="rId5" Type="http://schemas.openxmlformats.org/officeDocument/2006/relationships/slideLayout" Target="../slideLayouts/slideLayout536.xml"/><Relationship Id="rId6" Type="http://schemas.openxmlformats.org/officeDocument/2006/relationships/slideLayout" Target="../slideLayouts/slideLayout537.xml"/><Relationship Id="rId7" Type="http://schemas.openxmlformats.org/officeDocument/2006/relationships/slideLayout" Target="../slideLayouts/slideLayout538.xml"/><Relationship Id="rId8" Type="http://schemas.openxmlformats.org/officeDocument/2006/relationships/slideLayout" Target="../slideLayouts/slideLayout539.xml"/><Relationship Id="rId9" Type="http://schemas.openxmlformats.org/officeDocument/2006/relationships/slideLayout" Target="../slideLayouts/slideLayout540.xml"/><Relationship Id="rId10" Type="http://schemas.openxmlformats.org/officeDocument/2006/relationships/slideLayout" Target="../slideLayouts/slideLayout541.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4.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4.xml"/><Relationship Id="rId2" Type="http://schemas.openxmlformats.org/officeDocument/2006/relationships/slideLayout" Target="../slideLayouts/slideLayout545.xml"/><Relationship Id="rId3" Type="http://schemas.openxmlformats.org/officeDocument/2006/relationships/slideLayout" Target="../slideLayouts/slideLayout546.xml"/><Relationship Id="rId4" Type="http://schemas.openxmlformats.org/officeDocument/2006/relationships/slideLayout" Target="../slideLayouts/slideLayout547.xml"/><Relationship Id="rId5" Type="http://schemas.openxmlformats.org/officeDocument/2006/relationships/slideLayout" Target="../slideLayouts/slideLayout548.xml"/><Relationship Id="rId6" Type="http://schemas.openxmlformats.org/officeDocument/2006/relationships/slideLayout" Target="../slideLayouts/slideLayout549.xml"/><Relationship Id="rId7" Type="http://schemas.openxmlformats.org/officeDocument/2006/relationships/slideLayout" Target="../slideLayouts/slideLayout550.xml"/><Relationship Id="rId8" Type="http://schemas.openxmlformats.org/officeDocument/2006/relationships/slideLayout" Target="../slideLayouts/slideLayout551.xml"/><Relationship Id="rId9" Type="http://schemas.openxmlformats.org/officeDocument/2006/relationships/slideLayout" Target="../slideLayouts/slideLayout552.xml"/><Relationship Id="rId10" Type="http://schemas.openxmlformats.org/officeDocument/2006/relationships/slideLayout" Target="../slideLayouts/slideLayout55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theme" Target="../theme/theme52.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6.xml"/><Relationship Id="rId12" Type="http://schemas.openxmlformats.org/officeDocument/2006/relationships/slideLayout" Target="../slideLayouts/slideLayout577.xml"/><Relationship Id="rId13" Type="http://schemas.openxmlformats.org/officeDocument/2006/relationships/theme" Target="../theme/theme53.xml"/><Relationship Id="rId14" Type="http://schemas.openxmlformats.org/officeDocument/2006/relationships/image" Target="../media/image1.png"/><Relationship Id="rId1" Type="http://schemas.openxmlformats.org/officeDocument/2006/relationships/slideLayout" Target="../slideLayouts/slideLayout566.xml"/><Relationship Id="rId2" Type="http://schemas.openxmlformats.org/officeDocument/2006/relationships/slideLayout" Target="../slideLayouts/slideLayout567.xml"/><Relationship Id="rId3" Type="http://schemas.openxmlformats.org/officeDocument/2006/relationships/slideLayout" Target="../slideLayouts/slideLayout568.xml"/><Relationship Id="rId4" Type="http://schemas.openxmlformats.org/officeDocument/2006/relationships/slideLayout" Target="../slideLayouts/slideLayout569.xml"/><Relationship Id="rId5" Type="http://schemas.openxmlformats.org/officeDocument/2006/relationships/slideLayout" Target="../slideLayouts/slideLayout570.xml"/><Relationship Id="rId6" Type="http://schemas.openxmlformats.org/officeDocument/2006/relationships/slideLayout" Target="../slideLayouts/slideLayout571.xml"/><Relationship Id="rId7" Type="http://schemas.openxmlformats.org/officeDocument/2006/relationships/slideLayout" Target="../slideLayouts/slideLayout572.xml"/><Relationship Id="rId8" Type="http://schemas.openxmlformats.org/officeDocument/2006/relationships/slideLayout" Target="../slideLayouts/slideLayout573.xml"/><Relationship Id="rId9" Type="http://schemas.openxmlformats.org/officeDocument/2006/relationships/slideLayout" Target="../slideLayouts/slideLayout574.xml"/><Relationship Id="rId10"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88.xml"/><Relationship Id="rId12" Type="http://schemas.openxmlformats.org/officeDocument/2006/relationships/slideLayout" Target="../slideLayouts/slideLayout589.xml"/><Relationship Id="rId13" Type="http://schemas.openxmlformats.org/officeDocument/2006/relationships/slideLayout" Target="../slideLayouts/slideLayout590.xml"/><Relationship Id="rId14" Type="http://schemas.openxmlformats.org/officeDocument/2006/relationships/theme" Target="../theme/theme54.xml"/><Relationship Id="rId15" Type="http://schemas.openxmlformats.org/officeDocument/2006/relationships/image" Target="../media/image8.jpeg"/><Relationship Id="rId16" Type="http://schemas.openxmlformats.org/officeDocument/2006/relationships/image" Target="../media/image1.png"/><Relationship Id="rId1" Type="http://schemas.openxmlformats.org/officeDocument/2006/relationships/slideLayout" Target="../slideLayouts/slideLayout578.xml"/><Relationship Id="rId2" Type="http://schemas.openxmlformats.org/officeDocument/2006/relationships/slideLayout" Target="../slideLayouts/slideLayout579.xml"/><Relationship Id="rId3" Type="http://schemas.openxmlformats.org/officeDocument/2006/relationships/slideLayout" Target="../slideLayouts/slideLayout580.xml"/><Relationship Id="rId4" Type="http://schemas.openxmlformats.org/officeDocument/2006/relationships/slideLayout" Target="../slideLayouts/slideLayout581.xml"/><Relationship Id="rId5" Type="http://schemas.openxmlformats.org/officeDocument/2006/relationships/slideLayout" Target="../slideLayouts/slideLayout582.xml"/><Relationship Id="rId6" Type="http://schemas.openxmlformats.org/officeDocument/2006/relationships/slideLayout" Target="../slideLayouts/slideLayout583.xml"/><Relationship Id="rId7" Type="http://schemas.openxmlformats.org/officeDocument/2006/relationships/slideLayout" Target="../slideLayouts/slideLayout584.xml"/><Relationship Id="rId8" Type="http://schemas.openxmlformats.org/officeDocument/2006/relationships/slideLayout" Target="../slideLayouts/slideLayout585.xml"/><Relationship Id="rId9" Type="http://schemas.openxmlformats.org/officeDocument/2006/relationships/slideLayout" Target="../slideLayouts/slideLayout586.xml"/><Relationship Id="rId10" Type="http://schemas.openxmlformats.org/officeDocument/2006/relationships/slideLayout" Target="../slideLayouts/slideLayout587.xml"/></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01.xml"/><Relationship Id="rId12" Type="http://schemas.openxmlformats.org/officeDocument/2006/relationships/slideLayout" Target="../slideLayouts/slideLayout602.xml"/><Relationship Id="rId13" Type="http://schemas.openxmlformats.org/officeDocument/2006/relationships/theme" Target="../theme/theme57.xml"/><Relationship Id="rId14" Type="http://schemas.openxmlformats.org/officeDocument/2006/relationships/image" Target="../media/image1.png"/><Relationship Id="rId1" Type="http://schemas.openxmlformats.org/officeDocument/2006/relationships/slideLayout" Target="../slideLayouts/slideLayout591.xml"/><Relationship Id="rId2" Type="http://schemas.openxmlformats.org/officeDocument/2006/relationships/slideLayout" Target="../slideLayouts/slideLayout592.xml"/><Relationship Id="rId3" Type="http://schemas.openxmlformats.org/officeDocument/2006/relationships/slideLayout" Target="../slideLayouts/slideLayout593.xml"/><Relationship Id="rId4" Type="http://schemas.openxmlformats.org/officeDocument/2006/relationships/slideLayout" Target="../slideLayouts/slideLayout594.xml"/><Relationship Id="rId5" Type="http://schemas.openxmlformats.org/officeDocument/2006/relationships/slideLayout" Target="../slideLayouts/slideLayout595.xml"/><Relationship Id="rId6" Type="http://schemas.openxmlformats.org/officeDocument/2006/relationships/slideLayout" Target="../slideLayouts/slideLayout596.xml"/><Relationship Id="rId7" Type="http://schemas.openxmlformats.org/officeDocument/2006/relationships/slideLayout" Target="../slideLayouts/slideLayout597.xml"/><Relationship Id="rId8" Type="http://schemas.openxmlformats.org/officeDocument/2006/relationships/slideLayout" Target="../slideLayouts/slideLayout598.xml"/><Relationship Id="rId9" Type="http://schemas.openxmlformats.org/officeDocument/2006/relationships/slideLayout" Target="../slideLayouts/slideLayout599.xml"/><Relationship Id="rId10" Type="http://schemas.openxmlformats.org/officeDocument/2006/relationships/slideLayout" Target="../slideLayouts/slideLayout600.xml"/></Relationships>
</file>

<file path=ppt/slideMasters/_rels/slideMaster58.xml.rels><?xml version="1.0" encoding="UTF-8" standalone="yes"?>
<Relationships xmlns="http://schemas.openxmlformats.org/package/2006/relationships"><Relationship Id="rId1" Type="http://schemas.openxmlformats.org/officeDocument/2006/relationships/slideLayout" Target="../slideLayouts/slideLayout603.xml"/><Relationship Id="rId2" Type="http://schemas.openxmlformats.org/officeDocument/2006/relationships/slideLayout" Target="../slideLayouts/slideLayout604.xml"/><Relationship Id="rId3"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slideLayout" Target="../slideLayouts/slideLayout605.xml"/><Relationship Id="rId2"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slideLayout" Target="../slideLayouts/slideLayout617.xml"/><Relationship Id="rId13" Type="http://schemas.openxmlformats.org/officeDocument/2006/relationships/theme" Target="../theme/theme60.xml"/><Relationship Id="rId14" Type="http://schemas.openxmlformats.org/officeDocument/2006/relationships/image" Target="../media/image1.png"/><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4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888468192"/>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sldLayoutIdLst>
    <p:sldLayoutId id="2147484949" r:id="rId1"/>
    <p:sldLayoutId id="214748495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sldLayoutIdLst>
    <p:sldLayoutId id="2147484952"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03902258"/>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0.xml"/><Relationship Id="rId3" Type="http://schemas.openxmlformats.org/officeDocument/2006/relationships/image" Target="../media/image20.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1.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2.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2.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3.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4.e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5.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6.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7.emf"/><Relationship Id="rId3" Type="http://schemas.openxmlformats.org/officeDocument/2006/relationships/image" Target="../media/image24.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4.xml"/><Relationship Id="rId3" Type="http://schemas.openxmlformats.org/officeDocument/2006/relationships/image" Target="../media/image28.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9.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0.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1.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3.e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4.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3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555.xml"/><Relationship Id="rId2" Type="http://schemas.openxmlformats.org/officeDocument/2006/relationships/notesSlide" Target="../notesSlides/notesSlide6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1.xml"/><Relationship Id="rId2" Type="http://schemas.openxmlformats.org/officeDocument/2006/relationships/notesSlide" Target="../notesSlides/notesSlide6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07.xml"/></Relationships>
</file>

<file path=ppt/slides/_rels/slide138.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92.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68.xml"/><Relationship Id="rId3" Type="http://schemas.openxmlformats.org/officeDocument/2006/relationships/chart" Target="../charts/chart20.xml"/></Relationships>
</file>

<file path=ppt/slides/_rels/slide14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90.xml"/><Relationship Id="rId2" Type="http://schemas.openxmlformats.org/officeDocument/2006/relationships/notesSlide" Target="../notesSlides/notesSlide6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38.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04.xml"/><Relationship Id="rId2" Type="http://schemas.openxmlformats.org/officeDocument/2006/relationships/notesSlide" Target="../notesSlides/notesSlide72.xml"/><Relationship Id="rId3" Type="http://schemas.openxmlformats.org/officeDocument/2006/relationships/image" Target="../media/image39.png"/></Relationships>
</file>

<file path=ppt/slides/_rels/slide14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79.xml"/><Relationship Id="rId2" Type="http://schemas.openxmlformats.org/officeDocument/2006/relationships/notesSlide" Target="../notesSlides/notesSlide7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42.png"/><Relationship Id="rId3" Type="http://schemas.openxmlformats.org/officeDocument/2006/relationships/image" Target="../media/image43.png"/></Relationships>
</file>

<file path=ppt/slides/_rels/slide149.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79.xml"/><Relationship Id="rId2" Type="http://schemas.openxmlformats.org/officeDocument/2006/relationships/hyperlink" Target="http://users.ece.cmu.edu/~omutlu/pub/flash-error-patterns_date1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4.xml"/><Relationship Id="rId3" Type="http://schemas.openxmlformats.org/officeDocument/2006/relationships/image" Target="../media/image44.emf"/></Relationships>
</file>

<file path=ppt/slides/_rels/slide151.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79.xml"/><Relationship Id="rId2" Type="http://schemas.openxmlformats.org/officeDocument/2006/relationships/hyperlink" Target="http://users.ece.cmu.edu/~omutlu/pub/flash-memory-voltage-characterization_date13.pdf"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5.jpeg"/><Relationship Id="rId5" Type="http://schemas.openxmlformats.org/officeDocument/2006/relationships/image" Target="../media/image1.png"/><Relationship Id="rId1" Type="http://schemas.openxmlformats.org/officeDocument/2006/relationships/slideLayout" Target="../slideLayouts/slideLayout603.xml"/><Relationship Id="rId2" Type="http://schemas.openxmlformats.org/officeDocument/2006/relationships/notesSlide" Target="../notesSlides/notesSlide7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8.xml"/><Relationship Id="rId3" Type="http://schemas.openxmlformats.org/officeDocument/2006/relationships/chart" Target="../charts/chart2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0.xml"/><Relationship Id="rId3" Type="http://schemas.openxmlformats.org/officeDocument/2006/relationships/image" Target="../media/image39.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1.xml"/><Relationship Id="rId3" Type="http://schemas.openxmlformats.org/officeDocument/2006/relationships/image" Target="../media/image46.w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2.xml"/><Relationship Id="rId3" Type="http://schemas.openxmlformats.org/officeDocument/2006/relationships/chart" Target="../charts/chart2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47.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7.xml"/><Relationship Id="rId3" Type="http://schemas.openxmlformats.org/officeDocument/2006/relationships/image" Target="../media/image47.png"/></Relationships>
</file>

<file path=ppt/slides/_rels/slide17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79.xml"/><Relationship Id="rId2" Type="http://schemas.openxmlformats.org/officeDocument/2006/relationships/image" Target="../media/image48.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79.xml"/><Relationship Id="rId2" Type="http://schemas.openxmlformats.org/officeDocument/2006/relationships/notesSlide" Target="../notesSlides/notesSlide8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51.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4.xml"/><Relationship Id="rId3" Type="http://schemas.openxmlformats.org/officeDocument/2006/relationships/chart" Target="../charts/chart2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chart" Target="../charts/char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6.xml"/></Relationships>
</file>

<file path=ppt/slides/_rels/slide19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5.jpeg"/><Relationship Id="rId5" Type="http://schemas.openxmlformats.org/officeDocument/2006/relationships/image" Target="../media/image1.png"/><Relationship Id="rId1" Type="http://schemas.openxmlformats.org/officeDocument/2006/relationships/slideLayout" Target="../slideLayouts/slideLayout605.xml"/><Relationship Id="rId2" Type="http://schemas.openxmlformats.org/officeDocument/2006/relationships/notesSlide" Target="../notesSlides/notesSlide97.xml"/></Relationships>
</file>

<file path=ppt/slides/_rels/slide2.xml.rels><?xml version="1.0" encoding="UTF-8" standalone="yes"?>
<Relationships xmlns="http://schemas.openxmlformats.org/package/2006/relationships"><Relationship Id="rId3" Type="http://schemas.openxmlformats.org/officeDocument/2006/relationships/hyperlink" Target="http://users.ece.cmu.edu/~omutlu/pub/onur-ACACES2013-Lecture3a-dram-basics-and-scaling-afterlecture.pptx" TargetMode="External"/><Relationship Id="rId4" Type="http://schemas.openxmlformats.org/officeDocument/2006/relationships/hyperlink" Target="http://users.ece.cmu.edu/~omutlu/pub/onur-ACACES2013-Lecture3a-dram-basics-and-scaling-afterlecture.pdf" TargetMode="External"/><Relationship Id="rId1" Type="http://schemas.openxmlformats.org/officeDocument/2006/relationships/slideLayout" Target="../slideLayouts/slideLayout2.xml"/><Relationship Id="rId2" Type="http://schemas.openxmlformats.org/officeDocument/2006/relationships/hyperlink" Target="http://users.ece.cmu.edu/~omutlu/acaces2013-memor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3.xml"/><Relationship Id="rId3"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users.ece.cmu.edu/~omutlu/pub/rowclone_CMU-CS-TR-13-108.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8.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8.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image" Target="../media/image11.png"/><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2.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dram-retention-time-characterization_isca13.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4.xml"/></Relationships>
</file>

<file path=ppt/slides/_rels/slide45.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6" Type="http://schemas.openxmlformats.org/officeDocument/2006/relationships/hyperlink" Target="http://users.ece.cmu.edu/~omutlu/pub/memory-dvfs_icac11.pdf" TargetMode="External"/><Relationship Id="rId7" Type="http://schemas.openxmlformats.org/officeDocument/2006/relationships/hyperlink" Target="http://www.cis.fiu.edu/conferences/icac2011/" TargetMode="External"/><Relationship Id="rId8" Type="http://schemas.openxmlformats.org/officeDocument/2006/relationships/hyperlink" Target="http://users.ece.cmu.edu/~omutlu/pub/fallin_icac11_talk.pptx" TargetMode="External"/><Relationship Id="rId9" Type="http://schemas.openxmlformats.org/officeDocument/2006/relationships/hyperlink" Target="http://users.ece.cmu.edu/~omutlu/pub/fallin_icac11_talk.pdf" TargetMode="External"/><Relationship Id="rId1" Type="http://schemas.openxmlformats.org/officeDocument/2006/relationships/slideLayout" Target="../slideLayouts/slideLayout434.xml"/><Relationship Id="rId2" Type="http://schemas.openxmlformats.org/officeDocument/2006/relationships/hyperlink" Target="http://users.ece.cmu.edu/~omutlu/pub/dram-retention-time-characterization_isca13.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510.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0.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cis.fiu.edu/conferences/icac2011/" TargetMode="External"/><Relationship Id="rId4" Type="http://schemas.openxmlformats.org/officeDocument/2006/relationships/hyperlink" Target="http://users.ece.cmu.edu/~omutlu/pub/fallin_icac11_talk.pptx" TargetMode="External"/><Relationship Id="rId5" Type="http://schemas.openxmlformats.org/officeDocument/2006/relationships/hyperlink" Target="http://users.ece.cmu.edu/~omutlu/pub/fallin_icac11_talk.pdf" TargetMode="External"/><Relationship Id="rId6" Type="http://schemas.openxmlformats.org/officeDocument/2006/relationships/hyperlink" Target="http://users.ece.cmu.edu/~omutlu/pub/dram-retention-time-characterization_isca13.pdf" TargetMode="External"/><Relationship Id="rId7" Type="http://schemas.openxmlformats.org/officeDocument/2006/relationships/hyperlink" Target="http://isca2013.eew.technion.ac.il/" TargetMode="External"/><Relationship Id="rId8" Type="http://schemas.openxmlformats.org/officeDocument/2006/relationships/hyperlink" Target="http://users.ece.cmu.edu/~omutlu/pub/mutlu_isca13_talk.pptx" TargetMode="External"/><Relationship Id="rId9" Type="http://schemas.openxmlformats.org/officeDocument/2006/relationships/hyperlink" Target="http://users.ece.cmu.edu/~omutlu/pub/mutlu_isca13_talk.pdf" TargetMode="External"/><Relationship Id="rId10" Type="http://schemas.openxmlformats.org/officeDocument/2006/relationships/hyperlink" Target="http://noggin.intel.com/content/paper-8-error-analysis-and-retention-aware-error-management-for-nand-flash-memory" TargetMode="External"/><Relationship Id="rId11"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2.xml"/><Relationship Id="rId2" Type="http://schemas.openxmlformats.org/officeDocument/2006/relationships/hyperlink" Target="http://users.ece.cmu.edu/~omutlu/pub/memory-dvfs_icac11.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isca2012.ittc.ku.edu/" TargetMode="External"/><Relationship Id="rId5" Type="http://schemas.openxmlformats.org/officeDocument/2006/relationships/hyperlink" Target="http://users.ece.cmu.edu/~omutlu/pub/kim_isca12_talk.pptx" TargetMode="External"/><Relationship Id="rId1" Type="http://schemas.openxmlformats.org/officeDocument/2006/relationships/slideLayout" Target="../slideLayouts/slideLayout488.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99.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4.xml"/><Relationship Id="rId3" Type="http://schemas.openxmlformats.org/officeDocument/2006/relationships/chart" Target="../charts/char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6.xml"/><Relationship Id="rId3"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5.xml"/><Relationship Id="rId3" Type="http://schemas.openxmlformats.org/officeDocument/2006/relationships/chart" Target="../charts/char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7.xml"/><Relationship Id="rId3" Type="http://schemas.openxmlformats.org/officeDocument/2006/relationships/chart" Target="../charts/char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500.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0.xml"/><Relationship Id="rId3" Type="http://schemas.openxmlformats.org/officeDocument/2006/relationships/chart" Target="../charts/char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1.xml"/><Relationship Id="rId3" Type="http://schemas.openxmlformats.org/officeDocument/2006/relationships/chart" Target="../charts/char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6.xml"/><Relationship Id="rId3" Type="http://schemas.openxmlformats.org/officeDocument/2006/relationships/chart" Target="../charts/char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7.xml"/><Relationship Id="rId3" Type="http://schemas.openxmlformats.org/officeDocument/2006/relationships/chart" Target="../charts/char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chart" Target="../charts/char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8.xml"/><Relationship Id="rId3" Type="http://schemas.openxmlformats.org/officeDocument/2006/relationships/chart" Target="../charts/char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9.xml"/><Relationship Id="rId3" Type="http://schemas.openxmlformats.org/officeDocument/2006/relationships/chart" Target="../charts/char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99.xml"/><Relationship Id="rId2" Type="http://schemas.openxmlformats.org/officeDocument/2006/relationships/notesSlide" Target="../notesSlides/notesSlide5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521.xml"/><Relationship Id="rId2" Type="http://schemas.openxmlformats.org/officeDocument/2006/relationships/notesSlide" Target="../notesSlides/notesSlide5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45.xml"/><Relationship Id="rId2" Type="http://schemas.openxmlformats.org/officeDocument/2006/relationships/image" Target="../media/image17.png"/><Relationship Id="rId3" Type="http://schemas.openxmlformats.org/officeDocument/2006/relationships/image" Target="../media/image1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Main Memory (Part III)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766080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10</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Experiment Design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Each module tested for multiple </a:t>
            </a:r>
            <a:r>
              <a:rPr lang="en-US" b="1" i="1">
                <a:latin typeface="Tahoma" charset="0"/>
                <a:ea typeface="ＭＳ Ｐゴシック" charset="0"/>
                <a:cs typeface="ＭＳ Ｐゴシック" charset="0"/>
              </a:rPr>
              <a:t>rounds</a:t>
            </a:r>
            <a:r>
              <a:rPr lang="en-US">
                <a:latin typeface="Tahoma" charset="0"/>
                <a:ea typeface="ＭＳ Ｐゴシック" charset="0"/>
                <a:cs typeface="ＭＳ Ｐゴシック" charset="0"/>
              </a:rPr>
              <a:t> of </a:t>
            </a:r>
            <a:r>
              <a:rPr lang="en-US" b="1" i="1">
                <a:latin typeface="Tahoma" charset="0"/>
                <a:ea typeface="ＭＳ Ｐゴシック" charset="0"/>
                <a:cs typeface="ＭＳ Ｐゴシック" charset="0"/>
              </a:rPr>
              <a:t>tests</a:t>
            </a:r>
            <a:r>
              <a:rPr lang="en-US" i="1">
                <a:latin typeface="Tahoma" charset="0"/>
                <a:ea typeface="ＭＳ Ｐゴシック" charset="0"/>
                <a:cs typeface="ＭＳ Ｐゴシック" charset="0"/>
              </a:rPr>
              <a:t>.</a:t>
            </a:r>
          </a:p>
          <a:p>
            <a:endParaRPr lang="en-US" i="1">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test searches for the set of cells with a retention time less than a threshold value for a particular data pattern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High-level structure of a test:</a:t>
            </a:r>
          </a:p>
          <a:p>
            <a:pPr lvl="1"/>
            <a:r>
              <a:rPr lang="en-US">
                <a:latin typeface="Tahoma" charset="0"/>
                <a:ea typeface="ＭＳ Ｐゴシック" charset="0"/>
              </a:rPr>
              <a:t>Write data pattern to rows in a DRAM bank</a:t>
            </a:r>
          </a:p>
          <a:p>
            <a:pPr lvl="1"/>
            <a:r>
              <a:rPr lang="en-US">
                <a:latin typeface="Tahoma" charset="0"/>
                <a:ea typeface="ＭＳ Ｐゴシック" charset="0"/>
                <a:sym typeface="Wingdings" charset="0"/>
              </a:rPr>
              <a:t>Prevent refresh for a period of time </a:t>
            </a:r>
            <a:r>
              <a:rPr lang="en-US" i="1">
                <a:latin typeface="Tahoma" charset="0"/>
                <a:ea typeface="ＭＳ Ｐゴシック" charset="0"/>
                <a:sym typeface="Wingdings" charset="0"/>
              </a:rPr>
              <a:t>tWAIT</a:t>
            </a:r>
            <a:r>
              <a:rPr lang="en-US">
                <a:latin typeface="Tahoma" charset="0"/>
                <a:ea typeface="ＭＳ Ｐゴシック" charset="0"/>
                <a:sym typeface="Wingdings" charset="0"/>
              </a:rPr>
              <a:t>, leave DRAM idle</a:t>
            </a:r>
          </a:p>
          <a:p>
            <a:pPr lvl="1"/>
            <a:r>
              <a:rPr lang="en-US">
                <a:latin typeface="Tahoma" charset="0"/>
                <a:ea typeface="ＭＳ Ｐゴシック" charset="0"/>
                <a:sym typeface="Wingdings" charset="0"/>
              </a:rPr>
              <a:t>Read stored data pattern, compare to written pattern and record corrupt cells as those with retention time &lt; </a:t>
            </a:r>
            <a:r>
              <a:rPr lang="en-US" i="1">
                <a:latin typeface="Tahoma" charset="0"/>
                <a:ea typeface="ＭＳ Ｐゴシック" charset="0"/>
                <a:sym typeface="Wingdings" charset="0"/>
              </a:rPr>
              <a:t>tWAIT</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Test details and important issues to pay attention to are discussed in paper</a:t>
            </a:r>
          </a:p>
          <a:p>
            <a:pPr lvl="1"/>
            <a:endParaRPr lang="en-US">
              <a:latin typeface="Tahoma" charset="0"/>
              <a:ea typeface="ＭＳ Ｐゴシック" charset="0"/>
              <a:sym typeface="Wingdings"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0504E-886F-7A44-A283-CD86244986BB}"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spTree>
    <p:extLst>
      <p:ext uri="{BB962C8B-B14F-4D97-AF65-F5344CB8AC3E}">
        <p14:creationId xmlns:p14="http://schemas.microsoft.com/office/powerpoint/2010/main" val="4119801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a:latin typeface="Garamond" charset="0"/>
                <a:ea typeface="ＭＳ Ｐゴシック" charset="0"/>
                <a:cs typeface="ＭＳ Ｐゴシック" charset="0"/>
              </a:rPr>
              <a:t>Experiment Structure</a:t>
            </a:r>
          </a:p>
        </p:txBody>
      </p:sp>
      <p:sp>
        <p:nvSpPr>
          <p:cNvPr id="232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092DF-3FE0-5149-8D3B-903FBD961FE6}" type="slidenum">
              <a:rPr lang="en-US" sz="1600">
                <a:solidFill>
                  <a:srgbClr val="000000"/>
                </a:solidFill>
                <a:latin typeface="Garamond" charset="0"/>
              </a:rPr>
              <a:pPr eaLnBrk="1" hangingPunct="1"/>
              <a:t>101</a:t>
            </a:fld>
            <a:endParaRPr lang="en-US" sz="1600">
              <a:solidFill>
                <a:srgbClr val="000000"/>
              </a:solidFill>
              <a:latin typeface="Garamond" charset="0"/>
            </a:endParaRPr>
          </a:p>
        </p:txBody>
      </p:sp>
      <p:pic>
        <p:nvPicPr>
          <p:cNvPr id="232451" name="Picture 7" descr="expt-stru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65300"/>
            <a:ext cx="8470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93700" y="2120900"/>
            <a:ext cx="1752600" cy="825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0" name="Group 43"/>
          <p:cNvGrpSpPr>
            <a:grpSpLocks/>
          </p:cNvGrpSpPr>
          <p:nvPr/>
        </p:nvGrpSpPr>
        <p:grpSpPr bwMode="auto">
          <a:xfrm>
            <a:off x="1003300" y="1181100"/>
            <a:ext cx="561975" cy="965200"/>
            <a:chOff x="2463896" y="1778000"/>
            <a:chExt cx="561907" cy="965200"/>
          </a:xfrm>
        </p:grpSpPr>
        <p:sp>
          <p:nvSpPr>
            <p:cNvPr id="232459" name="TextBox 38"/>
            <p:cNvSpPr txBox="1">
              <a:spLocks noChangeArrowheads="1"/>
            </p:cNvSpPr>
            <p:nvPr/>
          </p:nvSpPr>
          <p:spPr bwMode="auto">
            <a:xfrm>
              <a:off x="2463896" y="1778000"/>
              <a:ext cx="56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a:t>
              </a:r>
            </a:p>
          </p:txBody>
        </p:sp>
        <p:cxnSp>
          <p:nvCxnSpPr>
            <p:cNvPr id="12" name="Straight Arrow Connector 11"/>
            <p:cNvCxnSpPr/>
            <p:nvPr/>
          </p:nvCxnSpPr>
          <p:spPr>
            <a:xfrm>
              <a:off x="2743262" y="2133600"/>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317500" y="1841500"/>
            <a:ext cx="5842000" cy="2959100"/>
          </a:xfrm>
          <a:prstGeom prst="rect">
            <a:avLst/>
          </a:prstGeom>
          <a:noFill/>
          <a:ln w="38100">
            <a:solidFill>
              <a:srgbClr val="0000FF"/>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5" name="Group 43"/>
          <p:cNvGrpSpPr>
            <a:grpSpLocks/>
          </p:cNvGrpSpPr>
          <p:nvPr/>
        </p:nvGrpSpPr>
        <p:grpSpPr bwMode="auto">
          <a:xfrm rot="13348504" flipV="1">
            <a:off x="5703888" y="1038225"/>
            <a:ext cx="781050" cy="949325"/>
            <a:chOff x="2358800" y="1768849"/>
            <a:chExt cx="781356" cy="974351"/>
          </a:xfrm>
        </p:grpSpPr>
        <p:sp>
          <p:nvSpPr>
            <p:cNvPr id="16" name="TextBox 38"/>
            <p:cNvSpPr txBox="1">
              <a:spLocks noChangeArrowheads="1"/>
            </p:cNvSpPr>
            <p:nvPr/>
          </p:nvSpPr>
          <p:spPr bwMode="auto">
            <a:xfrm rot="2548504">
              <a:off x="2358800" y="1768849"/>
              <a:ext cx="781356" cy="34770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dirty="0" smtClean="0">
                  <a:solidFill>
                    <a:srgbClr val="0000FF"/>
                  </a:solidFill>
                </a:rPr>
                <a:t>Round</a:t>
              </a:r>
            </a:p>
          </p:txBody>
        </p:sp>
        <p:cxnSp>
          <p:nvCxnSpPr>
            <p:cNvPr id="17" name="Straight Arrow Connector 16"/>
            <p:cNvCxnSpPr/>
            <p:nvPr/>
          </p:nvCxnSpPr>
          <p:spPr>
            <a:xfrm>
              <a:off x="2743832" y="2133805"/>
              <a:ext cx="0" cy="60937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38"/>
          <p:cNvSpPr txBox="1">
            <a:spLocks noChangeArrowheads="1"/>
          </p:cNvSpPr>
          <p:nvPr/>
        </p:nvSpPr>
        <p:spPr bwMode="auto">
          <a:xfrm>
            <a:off x="1590675" y="1066800"/>
            <a:ext cx="261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Tests both the data pattern</a:t>
            </a:r>
          </a:p>
          <a:p>
            <a:pPr algn="ctr" eaLnBrk="1" fontAlgn="base" hangingPunct="1">
              <a:spcBef>
                <a:spcPct val="0"/>
              </a:spcBef>
              <a:spcAft>
                <a:spcPct val="0"/>
              </a:spcAft>
            </a:pPr>
            <a:r>
              <a:rPr lang="en-US" sz="1600" smtClean="0">
                <a:solidFill>
                  <a:srgbClr val="FF0000"/>
                </a:solidFill>
              </a:rPr>
              <a:t>and its complement</a:t>
            </a:r>
          </a:p>
        </p:txBody>
      </p:sp>
    </p:spTree>
    <p:extLst>
      <p:ext uri="{BB962C8B-B14F-4D97-AF65-F5344CB8AC3E}">
        <p14:creationId xmlns:p14="http://schemas.microsoft.com/office/powerpoint/2010/main" val="1845287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ea typeface="ＭＳ Ｐゴシック" charset="0"/>
                <a:cs typeface="ＭＳ Ｐゴシック" charset="0"/>
              </a:rPr>
              <a:t>Experiment Parameters</a:t>
            </a:r>
          </a:p>
        </p:txBody>
      </p:sp>
      <p:sp>
        <p:nvSpPr>
          <p:cNvPr id="234498" name="Content Placeholder 2"/>
          <p:cNvSpPr>
            <a:spLocks noGrp="1"/>
          </p:cNvSpPr>
          <p:nvPr>
            <p:ph idx="1"/>
          </p:nvPr>
        </p:nvSpPr>
        <p:spPr/>
        <p:txBody>
          <a:bodyPr/>
          <a:lstStyle/>
          <a:p>
            <a:r>
              <a:rPr lang="en-US">
                <a:latin typeface="Tahoma" charset="0"/>
                <a:ea typeface="ＭＳ Ｐゴシック" charset="0"/>
                <a:cs typeface="ＭＳ Ｐゴシック" charset="0"/>
              </a:rPr>
              <a:t>Most tests conducted at 45 degrees Celsius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No cells observed to have a retention time less than 1.5 second at 45</a:t>
            </a:r>
            <a:r>
              <a:rPr lang="en-US" baseline="50000">
                <a:latin typeface="Tahoma" charset="0"/>
                <a:ea typeface="ＭＳ Ｐゴシック" charset="0"/>
                <a:cs typeface="ＭＳ Ｐゴシック" charset="0"/>
              </a:rPr>
              <a:t>o</a:t>
            </a:r>
            <a:r>
              <a:rPr lang="en-US">
                <a:latin typeface="Tahoma" charset="0"/>
                <a:ea typeface="ＭＳ Ｐゴシック" charset="0"/>
                <a:cs typeface="ＭＳ Ｐゴシック" charset="0"/>
              </a:rPr>
              <a:t>C</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Tested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 in increments of 128ms from 1.5 to 6.1 seconds</a:t>
            </a:r>
          </a:p>
          <a:p>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9CF64-6C0A-E84A-9C7D-5D7DF580965F}"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Tree>
    <p:extLst>
      <p:ext uri="{BB962C8B-B14F-4D97-AF65-F5344CB8AC3E}">
        <p14:creationId xmlns:p14="http://schemas.microsoft.com/office/powerpoint/2010/main" val="1939547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a:latin typeface="Garamond" charset="0"/>
                <a:ea typeface="ＭＳ Ｐゴシック" charset="0"/>
                <a:cs typeface="ＭＳ Ｐゴシック" charset="0"/>
              </a:rPr>
              <a:t>Tested Data Patterns</a:t>
            </a:r>
          </a:p>
        </p:txBody>
      </p:sp>
      <p:sp>
        <p:nvSpPr>
          <p:cNvPr id="3" name="Content Placeholder 2"/>
          <p:cNvSpPr>
            <a:spLocks noGrp="1"/>
          </p:cNvSpPr>
          <p:nvPr>
            <p:ph idx="1"/>
          </p:nvPr>
        </p:nvSpPr>
        <p:spPr>
          <a:xfrm>
            <a:off x="228600" y="1019175"/>
            <a:ext cx="8801100" cy="5153025"/>
          </a:xfrm>
        </p:spPr>
        <p:txBody>
          <a:bodyPr/>
          <a:lstStyle/>
          <a:p>
            <a:pPr>
              <a:defRPr/>
            </a:pPr>
            <a:r>
              <a:rPr lang="en-US" dirty="0">
                <a:solidFill>
                  <a:srgbClr val="0000FF"/>
                </a:solidFill>
                <a:latin typeface="Tahoma" charset="0"/>
                <a:ea typeface="ＭＳ Ｐゴシック" charset="0"/>
                <a:cs typeface="ＭＳ Ｐゴシック" charset="0"/>
              </a:rPr>
              <a:t>All 0s/1s</a:t>
            </a:r>
            <a:r>
              <a:rPr lang="en-US" dirty="0">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Value </a:t>
            </a:r>
            <a:r>
              <a:rPr lang="en-US" dirty="0" smtClean="0">
                <a:latin typeface="Tahoma" charset="0"/>
                <a:ea typeface="ＭＳ Ｐゴシック" charset="0"/>
                <a:cs typeface="ＭＳ Ｐゴシック" charset="0"/>
              </a:rPr>
              <a:t>0/1 </a:t>
            </a:r>
            <a:r>
              <a:rPr lang="en-US" dirty="0">
                <a:latin typeface="Tahoma" charset="0"/>
                <a:ea typeface="ＭＳ Ｐゴシック" charset="0"/>
                <a:cs typeface="ＭＳ Ｐゴシック" charset="0"/>
              </a:rPr>
              <a:t>is written to all bits </a:t>
            </a:r>
          </a:p>
          <a:p>
            <a:pPr lvl="1">
              <a:defRPr/>
            </a:pPr>
            <a:r>
              <a:rPr lang="en-US" sz="2000" dirty="0">
                <a:latin typeface="Tahoma" charset="0"/>
                <a:ea typeface="ＭＳ Ｐゴシック" charset="0"/>
              </a:rPr>
              <a:t>Previous work suggested this is </a:t>
            </a:r>
            <a:r>
              <a:rPr lang="en-US" sz="2000" dirty="0" smtClean="0">
                <a:latin typeface="Tahoma" charset="0"/>
                <a:ea typeface="ＭＳ Ｐゴシック" charset="0"/>
              </a:rPr>
              <a:t>sufficient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Checkerboard</a:t>
            </a:r>
            <a:r>
              <a:rPr lang="en-US" dirty="0">
                <a:latin typeface="Tahoma" charset="0"/>
                <a:ea typeface="ＭＳ Ｐゴシック" charset="0"/>
                <a:cs typeface="ＭＳ Ｐゴシック" charset="0"/>
              </a:rPr>
              <a:t>: Consecutive bits alternate between 0 and </a:t>
            </a:r>
            <a:r>
              <a:rPr lang="en-US" dirty="0" smtClean="0">
                <a:latin typeface="Tahoma" charset="0"/>
                <a:ea typeface="ＭＳ Ｐゴシック" charset="0"/>
                <a:cs typeface="ＭＳ Ｐゴシック" charset="0"/>
              </a:rPr>
              <a:t>1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Coupling noise increases with voltage difference between the neighboring </a:t>
            </a:r>
            <a:r>
              <a:rPr lang="en-US" sz="2000" dirty="0" err="1">
                <a:latin typeface="Tahoma" charset="0"/>
                <a:ea typeface="ＭＳ Ｐゴシック" charset="0"/>
              </a:rPr>
              <a:t>bitlines</a:t>
            </a:r>
            <a:r>
              <a:rPr lang="en-US" sz="2000" dirty="0">
                <a:latin typeface="Tahoma" charset="0"/>
                <a:ea typeface="ＭＳ Ｐゴシック" charset="0"/>
              </a:rPr>
              <a:t> </a:t>
            </a:r>
            <a:r>
              <a:rPr lang="en-US" sz="2000" dirty="0">
                <a:latin typeface="Tahoma" charset="0"/>
                <a:ea typeface="ＭＳ Ｐゴシック" charset="0"/>
                <a:sym typeface="Wingdings" charset="0"/>
              </a:rPr>
              <a:t> </a:t>
            </a:r>
            <a:r>
              <a:rPr lang="en-US" sz="2000" dirty="0">
                <a:latin typeface="Tahoma" charset="0"/>
                <a:ea typeface="ＭＳ Ｐゴシック" charset="0"/>
              </a:rPr>
              <a:t>May induce worst case data pattern (if adjacent bits mapped to adjacent cells</a:t>
            </a:r>
            <a:r>
              <a:rPr lang="en-US" sz="2000" dirty="0" smtClean="0">
                <a:latin typeface="Tahoma" charset="0"/>
                <a:ea typeface="ＭＳ Ｐゴシック" charset="0"/>
              </a:rPr>
              <a: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Walk</a:t>
            </a:r>
            <a:r>
              <a:rPr lang="en-US" dirty="0">
                <a:latin typeface="Tahoma" charset="0"/>
                <a:ea typeface="ＭＳ Ｐゴシック" charset="0"/>
                <a:cs typeface="ＭＳ Ｐゴシック" charset="0"/>
              </a:rPr>
              <a:t>: Attempts to ensure a single cell storing 1 is surrounded by cells storing </a:t>
            </a:r>
            <a:r>
              <a:rPr lang="en-US" dirty="0" smtClean="0">
                <a:latin typeface="Tahoma" charset="0"/>
                <a:ea typeface="ＭＳ Ｐゴシック" charset="0"/>
                <a:cs typeface="ＭＳ Ｐゴシック" charset="0"/>
              </a:rPr>
              <a:t>0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This may lead to even worse coupling noise and retention time due to coupling between </a:t>
            </a:r>
            <a:r>
              <a:rPr lang="en-US" sz="2000" i="1" dirty="0">
                <a:latin typeface="Tahoma" charset="0"/>
                <a:ea typeface="ＭＳ Ｐゴシック" charset="0"/>
              </a:rPr>
              <a:t>nearby</a:t>
            </a:r>
            <a:r>
              <a:rPr lang="en-US" sz="2000" dirty="0">
                <a:latin typeface="Tahoma" charset="0"/>
                <a:ea typeface="ＭＳ Ｐゴシック" charset="0"/>
              </a:rPr>
              <a:t> </a:t>
            </a:r>
            <a:r>
              <a:rPr lang="en-US" sz="2000" dirty="0" err="1">
                <a:latin typeface="Tahoma" charset="0"/>
                <a:ea typeface="ＭＳ Ｐゴシック" charset="0"/>
              </a:rPr>
              <a:t>bitlines</a:t>
            </a:r>
            <a:r>
              <a:rPr lang="en-US" sz="2000" dirty="0">
                <a:latin typeface="Tahoma" charset="0"/>
                <a:ea typeface="ＭＳ Ｐゴシック" charset="0"/>
              </a:rPr>
              <a:t> </a:t>
            </a:r>
            <a:r>
              <a:rPr lang="en-US" sz="1800" b="1" dirty="0">
                <a:solidFill>
                  <a:schemeClr val="accent2">
                    <a:lumMod val="75000"/>
                  </a:schemeClr>
                </a:solidFill>
                <a:latin typeface="Tahoma" charset="0"/>
                <a:ea typeface="ＭＳ Ｐゴシック" charset="0"/>
              </a:rPr>
              <a:t>[Li+ IEEE TCSI 2011]</a:t>
            </a:r>
          </a:p>
          <a:p>
            <a:pPr lvl="1">
              <a:defRPr/>
            </a:pPr>
            <a:r>
              <a:rPr lang="en-US" sz="2000" dirty="0">
                <a:latin typeface="Tahoma" charset="0"/>
                <a:ea typeface="ＭＳ Ｐゴシック" charset="0"/>
              </a:rPr>
              <a:t>Walk pattern is permuted in each round to exercise different </a:t>
            </a:r>
            <a:r>
              <a:rPr lang="en-US" sz="2000" dirty="0" smtClean="0">
                <a:latin typeface="Tahoma" charset="0"/>
                <a:ea typeface="ＭＳ Ｐゴシック" charset="0"/>
              </a:rPr>
              <a:t>cells</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Random</a:t>
            </a:r>
            <a:r>
              <a:rPr lang="en-US" dirty="0">
                <a:latin typeface="Tahoma" charset="0"/>
                <a:ea typeface="ＭＳ Ｐゴシック" charset="0"/>
                <a:cs typeface="ＭＳ Ｐゴシック" charset="0"/>
              </a:rPr>
              <a:t>: Randomly generated data is written to each </a:t>
            </a:r>
            <a:r>
              <a:rPr lang="en-US" dirty="0" smtClean="0">
                <a:latin typeface="Tahoma" charset="0"/>
                <a:ea typeface="ＭＳ Ｐゴシック" charset="0"/>
                <a:cs typeface="ＭＳ Ｐゴシック" charset="0"/>
              </a:rPr>
              <a:t>row</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A new set of random data is generated for each </a:t>
            </a:r>
            <a:r>
              <a:rPr lang="en-US" sz="2000" dirty="0" smtClean="0">
                <a:latin typeface="Tahoma" charset="0"/>
                <a:ea typeface="ＭＳ Ｐゴシック" charset="0"/>
              </a:rPr>
              <a:t>round</a:t>
            </a:r>
            <a:endParaRPr lang="en-US" sz="2000" dirty="0">
              <a:latin typeface="Tahoma" charset="0"/>
              <a:ea typeface="ＭＳ Ｐゴシック" charset="0"/>
            </a:endParaRPr>
          </a:p>
          <a:p>
            <a:pPr lvl="1">
              <a:defRPr/>
            </a:pPr>
            <a:endParaRPr lang="en-US" dirty="0">
              <a:latin typeface="Tahoma" charset="0"/>
              <a:ea typeface="ＭＳ Ｐゴシック" charset="0"/>
            </a:endParaRPr>
          </a:p>
          <a:p>
            <a:pPr lvl="1">
              <a:defRPr/>
            </a:pPr>
            <a:endParaRPr lang="en-US" dirty="0">
              <a:latin typeface="Tahoma" charset="0"/>
              <a:ea typeface="ＭＳ Ｐゴシック" charset="0"/>
            </a:endParaRPr>
          </a:p>
        </p:txBody>
      </p:sp>
      <p:sp>
        <p:nvSpPr>
          <p:cNvPr id="235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47318A-0773-EC4C-AD97-C1AEB7B28E7B}"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
        <p:nvSpPr>
          <p:cNvPr id="5" name="Rectangle 4"/>
          <p:cNvSpPr>
            <a:spLocks noChangeArrowheads="1"/>
          </p:cNvSpPr>
          <p:nvPr/>
        </p:nvSpPr>
        <p:spPr bwMode="auto">
          <a:xfrm>
            <a:off x="241300" y="990600"/>
            <a:ext cx="8813800" cy="2603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TextBox 38"/>
          <p:cNvSpPr txBox="1">
            <a:spLocks noChangeArrowheads="1"/>
          </p:cNvSpPr>
          <p:nvPr/>
        </p:nvSpPr>
        <p:spPr bwMode="auto">
          <a:xfrm>
            <a:off x="6543675" y="9906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2723881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3654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solidFill>
                  <a:srgbClr val="0000FF"/>
                </a:solidFill>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BE655A-16A4-0B45-A16C-FCAEEDE3E8F1}" type="slidenum">
              <a:rPr lang="en-US" sz="1600">
                <a:solidFill>
                  <a:srgbClr val="000000"/>
                </a:solidFill>
                <a:latin typeface="Garamond" charset="0"/>
              </a:rPr>
              <a:pPr eaLnBrk="1" hangingPunct="1"/>
              <a:t>104</a:t>
            </a:fld>
            <a:endParaRPr lang="en-US" sz="1600">
              <a:solidFill>
                <a:srgbClr val="000000"/>
              </a:solidFill>
              <a:latin typeface="Garamond" charset="0"/>
            </a:endParaRPr>
          </a:p>
        </p:txBody>
      </p:sp>
    </p:spTree>
    <p:extLst>
      <p:ext uri="{BB962C8B-B14F-4D97-AF65-F5344CB8AC3E}">
        <p14:creationId xmlns:p14="http://schemas.microsoft.com/office/powerpoint/2010/main" val="4197424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latin typeface="Garamond" charset="0"/>
                <a:ea typeface="ＭＳ Ｐゴシック" charset="0"/>
                <a:cs typeface="ＭＳ Ｐゴシック" charset="0"/>
              </a:rPr>
              <a:t>Temperature Stability</a:t>
            </a:r>
          </a:p>
        </p:txBody>
      </p:sp>
      <p:sp>
        <p:nvSpPr>
          <p:cNvPr id="2385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D433A-A9F5-4545-9D70-52F33458770B}"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pic>
        <p:nvPicPr>
          <p:cNvPr id="238595" name="Picture 4" descr="temp-var_tempera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65200"/>
            <a:ext cx="62865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6900" y="63261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Tested chips at five different stable temperatures</a:t>
            </a:r>
          </a:p>
        </p:txBody>
      </p:sp>
    </p:spTree>
    <p:extLst>
      <p:ext uri="{BB962C8B-B14F-4D97-AF65-F5344CB8AC3E}">
        <p14:creationId xmlns:p14="http://schemas.microsoft.com/office/powerpoint/2010/main" val="219654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228600" y="152400"/>
            <a:ext cx="8915400" cy="884238"/>
          </a:xfrm>
        </p:spPr>
        <p:txBody>
          <a:bodyPr/>
          <a:lstStyle/>
          <a:p>
            <a:r>
              <a:rPr lang="en-US" sz="3600">
                <a:latin typeface="Garamond" charset="0"/>
                <a:ea typeface="ＭＳ Ｐゴシック" charset="0"/>
                <a:cs typeface="ＭＳ Ｐゴシック" charset="0"/>
              </a:rPr>
              <a:t>Dependence of Retention Time on Temperature</a:t>
            </a:r>
          </a:p>
        </p:txBody>
      </p:sp>
      <p:sp>
        <p:nvSpPr>
          <p:cNvPr id="2396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DE7801-54C7-574B-A0BE-93E011ACD19A}"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pic>
        <p:nvPicPr>
          <p:cNvPr id="239619"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79725" y="1447800"/>
            <a:ext cx="393700"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7" name="Straight Arrow Connector 6"/>
          <p:cNvCxnSpPr/>
          <p:nvPr/>
        </p:nvCxnSpPr>
        <p:spPr bwMode="auto">
          <a:xfrm>
            <a:off x="1985963" y="1433513"/>
            <a:ext cx="881062" cy="17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0" name="TextBox 38"/>
          <p:cNvSpPr txBox="1">
            <a:spLocks noChangeArrowheads="1"/>
          </p:cNvSpPr>
          <p:nvPr/>
        </p:nvSpPr>
        <p:spPr bwMode="auto">
          <a:xfrm>
            <a:off x="23813" y="1116013"/>
            <a:ext cx="2020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Fraction of cells that</a:t>
            </a:r>
          </a:p>
          <a:p>
            <a:pPr algn="ctr" eaLnBrk="1" fontAlgn="base" hangingPunct="1">
              <a:spcBef>
                <a:spcPct val="0"/>
              </a:spcBef>
              <a:spcAft>
                <a:spcPct val="0"/>
              </a:spcAft>
            </a:pPr>
            <a:r>
              <a:rPr lang="en-US" sz="1600" smtClean="0">
                <a:solidFill>
                  <a:srgbClr val="FF0000"/>
                </a:solidFill>
              </a:rPr>
              <a:t>exhibited retention </a:t>
            </a:r>
          </a:p>
          <a:p>
            <a:pPr algn="ctr" eaLnBrk="1" fontAlgn="base" hangingPunct="1">
              <a:spcBef>
                <a:spcPct val="0"/>
              </a:spcBef>
              <a:spcAft>
                <a:spcPct val="0"/>
              </a:spcAft>
            </a:pPr>
            <a:r>
              <a:rPr lang="en-US" sz="1600" smtClean="0">
                <a:solidFill>
                  <a:srgbClr val="FF0000"/>
                </a:solidFill>
              </a:rPr>
              <a:t>time failure </a:t>
            </a:r>
          </a:p>
          <a:p>
            <a:pPr algn="ctr" eaLnBrk="1" fontAlgn="base" hangingPunct="1">
              <a:spcBef>
                <a:spcPct val="0"/>
              </a:spcBef>
              <a:spcAft>
                <a:spcPct val="0"/>
              </a:spcAft>
            </a:pPr>
            <a:r>
              <a:rPr lang="en-US" sz="1600" smtClean="0">
                <a:solidFill>
                  <a:srgbClr val="FF0000"/>
                </a:solidFill>
              </a:rPr>
              <a:t>at any </a:t>
            </a:r>
            <a:r>
              <a:rPr lang="en-US" sz="1600" i="1" smtClean="0">
                <a:solidFill>
                  <a:srgbClr val="FF0000"/>
                </a:solidFill>
              </a:rPr>
              <a:t>tWAIT </a:t>
            </a:r>
          </a:p>
          <a:p>
            <a:pPr algn="ctr" eaLnBrk="1" fontAlgn="base" hangingPunct="1">
              <a:spcBef>
                <a:spcPct val="0"/>
              </a:spcBef>
              <a:spcAft>
                <a:spcPct val="0"/>
              </a:spcAft>
            </a:pPr>
            <a:r>
              <a:rPr lang="en-US" sz="1600" smtClean="0">
                <a:solidFill>
                  <a:srgbClr val="FF0000"/>
                </a:solidFill>
              </a:rPr>
              <a:t>for any data pattern</a:t>
            </a:r>
          </a:p>
          <a:p>
            <a:pPr algn="ctr" eaLnBrk="1" fontAlgn="base" hangingPunct="1">
              <a:spcBef>
                <a:spcPct val="0"/>
              </a:spcBef>
              <a:spcAft>
                <a:spcPct val="0"/>
              </a:spcAft>
            </a:pPr>
            <a:r>
              <a:rPr lang="en-US" sz="1600" smtClean="0">
                <a:solidFill>
                  <a:srgbClr val="FF0000"/>
                </a:solidFill>
              </a:rPr>
              <a:t>at 50</a:t>
            </a:r>
            <a:r>
              <a:rPr lang="en-US" sz="1600" baseline="50000" smtClean="0">
                <a:solidFill>
                  <a:srgbClr val="FF0000"/>
                </a:solidFill>
                <a:latin typeface="Tahoma" charset="0"/>
              </a:rPr>
              <a:t>o</a:t>
            </a:r>
            <a:r>
              <a:rPr lang="en-US" sz="1600" smtClean="0">
                <a:solidFill>
                  <a:srgbClr val="FF0000"/>
                </a:solidFill>
              </a:rPr>
              <a:t>C</a:t>
            </a:r>
          </a:p>
        </p:txBody>
      </p:sp>
      <p:sp>
        <p:nvSpPr>
          <p:cNvPr id="12" name="Oval 11"/>
          <p:cNvSpPr/>
          <p:nvPr/>
        </p:nvSpPr>
        <p:spPr>
          <a:xfrm>
            <a:off x="3843338" y="2124075"/>
            <a:ext cx="450850" cy="11096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3" name="Straight Arrow Connector 12"/>
          <p:cNvCxnSpPr>
            <a:endCxn id="12" idx="2"/>
          </p:cNvCxnSpPr>
          <p:nvPr/>
        </p:nvCxnSpPr>
        <p:spPr bwMode="auto">
          <a:xfrm flipV="1">
            <a:off x="2043113" y="2679700"/>
            <a:ext cx="1800225" cy="358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3" name="TextBox 38"/>
          <p:cNvSpPr txBox="1">
            <a:spLocks noChangeArrowheads="1"/>
          </p:cNvSpPr>
          <p:nvPr/>
        </p:nvSpPr>
        <p:spPr bwMode="auto">
          <a:xfrm>
            <a:off x="-22225" y="2968625"/>
            <a:ext cx="2271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55</a:t>
            </a:r>
            <a:r>
              <a:rPr lang="en-US" sz="1600" baseline="50000" smtClean="0">
                <a:solidFill>
                  <a:srgbClr val="FF0000"/>
                </a:solidFill>
                <a:latin typeface="Tahoma" charset="0"/>
              </a:rPr>
              <a:t>o</a:t>
            </a:r>
            <a:r>
              <a:rPr lang="en-US" sz="1600" smtClean="0">
                <a:solidFill>
                  <a:srgbClr val="FF0000"/>
                </a:solidFill>
              </a:rPr>
              <a:t>C</a:t>
            </a:r>
          </a:p>
        </p:txBody>
      </p:sp>
      <p:sp>
        <p:nvSpPr>
          <p:cNvPr id="20" name="Oval 19"/>
          <p:cNvSpPr/>
          <p:nvPr/>
        </p:nvSpPr>
        <p:spPr>
          <a:xfrm>
            <a:off x="6862763" y="3324225"/>
            <a:ext cx="393700" cy="22145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9515" name="TextBox 38"/>
          <p:cNvSpPr txBox="1">
            <a:spLocks noChangeArrowheads="1"/>
          </p:cNvSpPr>
          <p:nvPr/>
        </p:nvSpPr>
        <p:spPr bwMode="auto">
          <a:xfrm>
            <a:off x="0" y="5021263"/>
            <a:ext cx="227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70</a:t>
            </a:r>
            <a:r>
              <a:rPr lang="en-US" sz="1600" baseline="50000" smtClean="0">
                <a:solidFill>
                  <a:srgbClr val="FF0000"/>
                </a:solidFill>
                <a:latin typeface="Tahoma" charset="0"/>
              </a:rPr>
              <a:t>o</a:t>
            </a:r>
            <a:r>
              <a:rPr lang="en-US" sz="1600" smtClean="0">
                <a:solidFill>
                  <a:srgbClr val="FF0000"/>
                </a:solidFill>
              </a:rPr>
              <a:t>C</a:t>
            </a:r>
          </a:p>
        </p:txBody>
      </p:sp>
      <p:cxnSp>
        <p:nvCxnSpPr>
          <p:cNvPr id="22" name="Straight Arrow Connector 21"/>
          <p:cNvCxnSpPr/>
          <p:nvPr/>
        </p:nvCxnSpPr>
        <p:spPr bwMode="auto">
          <a:xfrm flipV="1">
            <a:off x="2200275" y="5356225"/>
            <a:ext cx="4752975" cy="300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3692525" y="3822700"/>
            <a:ext cx="1190625" cy="6286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3692525" y="4006850"/>
            <a:ext cx="1911350" cy="4587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9519" name="TextBox 38"/>
          <p:cNvSpPr txBox="1">
            <a:spLocks noChangeArrowheads="1"/>
          </p:cNvSpPr>
          <p:nvPr/>
        </p:nvSpPr>
        <p:spPr bwMode="auto">
          <a:xfrm>
            <a:off x="2735263" y="4457700"/>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FF"/>
                </a:solidFill>
              </a:rPr>
              <a:t>Best-fit exponential curves </a:t>
            </a:r>
          </a:p>
          <a:p>
            <a:pPr algn="ctr" eaLnBrk="1" fontAlgn="base" hangingPunct="1">
              <a:spcBef>
                <a:spcPct val="0"/>
              </a:spcBef>
              <a:spcAft>
                <a:spcPct val="0"/>
              </a:spcAft>
            </a:pPr>
            <a:r>
              <a:rPr lang="en-US" sz="1600" smtClean="0">
                <a:solidFill>
                  <a:srgbClr val="0000FF"/>
                </a:solidFill>
              </a:rPr>
              <a:t>for retention time change</a:t>
            </a:r>
          </a:p>
          <a:p>
            <a:pPr algn="ctr" eaLnBrk="1" fontAlgn="base" hangingPunct="1">
              <a:spcBef>
                <a:spcPct val="0"/>
              </a:spcBef>
              <a:spcAft>
                <a:spcPct val="0"/>
              </a:spcAft>
            </a:pPr>
            <a:r>
              <a:rPr lang="en-US" sz="1600" smtClean="0">
                <a:solidFill>
                  <a:srgbClr val="0000FF"/>
                </a:solidFill>
              </a:rPr>
              <a:t>with temperature</a:t>
            </a:r>
          </a:p>
        </p:txBody>
      </p:sp>
    </p:spTree>
    <p:extLst>
      <p:ext uri="{BB962C8B-B14F-4D97-AF65-F5344CB8AC3E}">
        <p14:creationId xmlns:p14="http://schemas.microsoft.com/office/powerpoint/2010/main" val="3921626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9510" grpId="0"/>
      <p:bldP spid="12" grpId="0" animBg="1"/>
      <p:bldP spid="149513" grpId="0"/>
      <p:bldP spid="20" grpId="0" animBg="1"/>
      <p:bldP spid="149515" grpId="0"/>
      <p:bldP spid="14951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228600" y="152400"/>
            <a:ext cx="8915400" cy="884238"/>
          </a:xfrm>
        </p:spPr>
        <p:txBody>
          <a:bodyPr/>
          <a:lstStyle/>
          <a:p>
            <a:r>
              <a:rPr lang="en-US" sz="3600">
                <a:solidFill>
                  <a:srgbClr val="006633"/>
                </a:solidFill>
                <a:latin typeface="Garamond" charset="0"/>
                <a:ea typeface="ＭＳ Ｐゴシック" charset="0"/>
                <a:cs typeface="ＭＳ Ｐゴシック" charset="0"/>
              </a:rPr>
              <a:t>Dependence of Retention Time on Temperature</a:t>
            </a:r>
            <a:endParaRPr lang="en-US">
              <a:latin typeface="Garamond" charset="0"/>
              <a:ea typeface="ＭＳ Ｐゴシック" charset="0"/>
              <a:cs typeface="ＭＳ Ｐゴシック" charset="0"/>
            </a:endParaRPr>
          </a:p>
        </p:txBody>
      </p:sp>
      <p:sp>
        <p:nvSpPr>
          <p:cNvPr id="240642" name="Content Placeholder 2"/>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DB10F-7DB7-874F-A999-D5B31A5407A7}" type="slidenum">
              <a:rPr lang="en-US" sz="1600">
                <a:solidFill>
                  <a:srgbClr val="000000"/>
                </a:solidFill>
                <a:latin typeface="Garamond" charset="0"/>
              </a:rPr>
              <a:pPr eaLnBrk="1" hangingPunct="1"/>
              <a:t>107</a:t>
            </a:fld>
            <a:endParaRPr lang="en-US" sz="1600">
              <a:solidFill>
                <a:srgbClr val="000000"/>
              </a:solidFill>
              <a:latin typeface="Garamond" charset="0"/>
            </a:endParaRPr>
          </a:p>
        </p:txBody>
      </p:sp>
      <p:pic>
        <p:nvPicPr>
          <p:cNvPr id="240644"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788" y="5133975"/>
            <a:ext cx="8593137"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Relationship between retention time and temperature is consistently bounded (predictable) within a device</a:t>
            </a:r>
          </a:p>
        </p:txBody>
      </p:sp>
      <p:sp>
        <p:nvSpPr>
          <p:cNvPr id="7" name="TextBox 6"/>
          <p:cNvSpPr txBox="1"/>
          <p:nvPr/>
        </p:nvSpPr>
        <p:spPr>
          <a:xfrm>
            <a:off x="212725" y="5954713"/>
            <a:ext cx="8594725"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Every 10</a:t>
            </a:r>
            <a:r>
              <a:rPr lang="en-US" sz="2400" baseline="50000" dirty="0">
                <a:solidFill>
                  <a:srgbClr val="0000FF"/>
                </a:solidFill>
                <a:latin typeface="Tahoma" charset="0"/>
                <a:ea typeface="ＭＳ Ｐゴシック" charset="0"/>
                <a:cs typeface="ＭＳ Ｐゴシック" charset="0"/>
              </a:rPr>
              <a:t>o</a:t>
            </a:r>
            <a:r>
              <a:rPr lang="en-US" sz="2400" b="1" kern="0" dirty="0">
                <a:solidFill>
                  <a:srgbClr val="0000FF"/>
                </a:solidFill>
                <a:latin typeface="Calibri"/>
                <a:ea typeface="ＭＳ Ｐゴシック" charset="0"/>
                <a:cs typeface="ＭＳ Ｐゴシック" charset="0"/>
              </a:rPr>
              <a:t>C temperature increase </a:t>
            </a:r>
          </a:p>
          <a:p>
            <a:pPr marL="342900" indent="-342900" algn="ctr">
              <a:buFont typeface="Wingdings" charset="0"/>
              <a:buChar char="à"/>
              <a:defRPr/>
            </a:pPr>
            <a:r>
              <a:rPr lang="en-US" sz="2400" b="1" kern="0" dirty="0">
                <a:solidFill>
                  <a:srgbClr val="0000FF"/>
                </a:solidFill>
                <a:latin typeface="Calibri"/>
                <a:ea typeface="ＭＳ Ｐゴシック" charset="0"/>
                <a:cs typeface="ＭＳ Ｐゴシック" charset="0"/>
                <a:sym typeface="Wingdings"/>
              </a:rPr>
              <a:t>46.5% reduction in retention time in the worst case</a:t>
            </a:r>
            <a:endParaRPr lang="en-US" sz="2400" b="1" kern="0" dirty="0">
              <a:solidFill>
                <a:srgbClr val="0000FF"/>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375946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ea typeface="ＭＳ Ｐゴシック" charset="0"/>
                <a:cs typeface="ＭＳ Ｐゴシック" charset="0"/>
              </a:rPr>
              <a:t>Retention Time Distribution</a:t>
            </a:r>
          </a:p>
        </p:txBody>
      </p:sp>
      <p:sp>
        <p:nvSpPr>
          <p:cNvPr id="241666" name="Slide Number Placeholder 3"/>
          <p:cNvSpPr>
            <a:spLocks noGrp="1"/>
          </p:cNvSpPr>
          <p:nvPr>
            <p:ph type="sldNum" sz="quarter" idx="11"/>
          </p:nvPr>
        </p:nvSpPr>
        <p:spPr>
          <a:xfrm>
            <a:off x="6946900" y="6424613"/>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81F5A4-4EB0-3D4C-AC10-EDBBC91A31E1}"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pic>
        <p:nvPicPr>
          <p:cNvPr id="241667" name="Picture 4" descr="retention-distribu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949325"/>
            <a:ext cx="69294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2725" y="6005513"/>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Minimum tested retention time ~1.5s at 45C </a:t>
            </a:r>
            <a:r>
              <a:rPr lang="en-US" sz="2400" b="1" kern="0" dirty="0">
                <a:solidFill>
                  <a:srgbClr val="0000FF"/>
                </a:solidFill>
                <a:latin typeface="Calibri"/>
                <a:ea typeface="ＭＳ Ｐゴシック" charset="0"/>
                <a:cs typeface="ＭＳ Ｐゴシック" charset="0"/>
                <a:sym typeface="Wingdings"/>
              </a:rPr>
              <a:t> ~126ms at 85C </a:t>
            </a:r>
            <a:endParaRPr lang="en-US" sz="2400" b="1" kern="0" dirty="0">
              <a:solidFill>
                <a:srgbClr val="0000FF"/>
              </a:solidFill>
              <a:latin typeface="Calibri"/>
              <a:ea typeface="ＭＳ Ｐゴシック" charset="0"/>
              <a:cs typeface="ＭＳ Ｐゴシック" charset="0"/>
            </a:endParaRPr>
          </a:p>
        </p:txBody>
      </p:sp>
      <p:sp>
        <p:nvSpPr>
          <p:cNvPr id="7" name="TextBox 6"/>
          <p:cNvSpPr txBox="1"/>
          <p:nvPr/>
        </p:nvSpPr>
        <p:spPr>
          <a:xfrm>
            <a:off x="234950" y="6040438"/>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Very few cells exhibit the lowest retention times</a:t>
            </a:r>
          </a:p>
        </p:txBody>
      </p:sp>
      <p:sp>
        <p:nvSpPr>
          <p:cNvPr id="8" name="TextBox 7"/>
          <p:cNvSpPr txBox="1"/>
          <p:nvPr/>
        </p:nvSpPr>
        <p:spPr>
          <a:xfrm>
            <a:off x="309563" y="6051550"/>
            <a:ext cx="8594725" cy="46037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Shape of the curve consistent with previous works</a:t>
            </a:r>
          </a:p>
        </p:txBody>
      </p:sp>
      <p:sp>
        <p:nvSpPr>
          <p:cNvPr id="9" name="TextBox 8"/>
          <p:cNvSpPr txBox="1"/>
          <p:nvPr/>
        </p:nvSpPr>
        <p:spPr>
          <a:xfrm>
            <a:off x="268288" y="59848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Newer device families have more weak cells than older ones</a:t>
            </a:r>
          </a:p>
          <a:p>
            <a:pPr algn="ctr">
              <a:defRPr/>
            </a:pPr>
            <a:r>
              <a:rPr lang="en-US" sz="2400" b="1" kern="0" dirty="0">
                <a:solidFill>
                  <a:srgbClr val="0000FF"/>
                </a:solidFill>
                <a:latin typeface="Calibri"/>
                <a:ea typeface="ＭＳ Ｐゴシック" charset="0"/>
                <a:cs typeface="ＭＳ Ｐゴシック" charset="0"/>
              </a:rPr>
              <a:t>Likely a result of technology scaling</a:t>
            </a:r>
          </a:p>
        </p:txBody>
      </p:sp>
      <p:sp>
        <p:nvSpPr>
          <p:cNvPr id="10" name="Oval 9"/>
          <p:cNvSpPr/>
          <p:nvPr/>
        </p:nvSpPr>
        <p:spPr>
          <a:xfrm>
            <a:off x="7423150" y="43656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7431088" y="24098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TextBox 38"/>
          <p:cNvSpPr txBox="1">
            <a:spLocks noChangeArrowheads="1"/>
          </p:cNvSpPr>
          <p:nvPr/>
        </p:nvSpPr>
        <p:spPr bwMode="auto">
          <a:xfrm>
            <a:off x="8329613" y="4356100"/>
            <a:ext cx="890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3" name="TextBox 38"/>
          <p:cNvSpPr txBox="1">
            <a:spLocks noChangeArrowheads="1"/>
          </p:cNvSpPr>
          <p:nvPr/>
        </p:nvSpPr>
        <p:spPr bwMode="auto">
          <a:xfrm>
            <a:off x="8289925" y="2439988"/>
            <a:ext cx="947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
        <p:nvSpPr>
          <p:cNvPr id="14" name="Oval 13"/>
          <p:cNvSpPr/>
          <p:nvPr/>
        </p:nvSpPr>
        <p:spPr>
          <a:xfrm>
            <a:off x="7386638" y="51466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TextBox 38"/>
          <p:cNvSpPr txBox="1">
            <a:spLocks noChangeArrowheads="1"/>
          </p:cNvSpPr>
          <p:nvPr/>
        </p:nvSpPr>
        <p:spPr bwMode="auto">
          <a:xfrm>
            <a:off x="8329613" y="5186363"/>
            <a:ext cx="89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6" name="Oval 15"/>
          <p:cNvSpPr/>
          <p:nvPr/>
        </p:nvSpPr>
        <p:spPr>
          <a:xfrm>
            <a:off x="7432675" y="18827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TextBox 38"/>
          <p:cNvSpPr txBox="1">
            <a:spLocks noChangeArrowheads="1"/>
          </p:cNvSpPr>
          <p:nvPr/>
        </p:nvSpPr>
        <p:spPr bwMode="auto">
          <a:xfrm>
            <a:off x="8291513" y="1912938"/>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Tree>
    <p:extLst>
      <p:ext uri="{BB962C8B-B14F-4D97-AF65-F5344CB8AC3E}">
        <p14:creationId xmlns:p14="http://schemas.microsoft.com/office/powerpoint/2010/main" val="9077556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p:bldP spid="12" grpId="1"/>
      <p:bldP spid="13" grpId="0"/>
      <p:bldP spid="13" grpId="1"/>
      <p:bldP spid="14" grpId="0" animBg="1"/>
      <p:bldP spid="15" grpId="0"/>
      <p:bldP spid="16" grpId="0" animBg="1"/>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426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FF"/>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AAF88-1955-DF4B-948F-18190BDBDF1D}"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spTree>
    <p:extLst>
      <p:ext uri="{BB962C8B-B14F-4D97-AF65-F5344CB8AC3E}">
        <p14:creationId xmlns:p14="http://schemas.microsoft.com/office/powerpoint/2010/main" val="2162051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11</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en-US">
                <a:latin typeface="Garamond" charset="0"/>
                <a:ea typeface="ＭＳ Ｐゴシック" charset="0"/>
                <a:cs typeface="ＭＳ Ｐゴシック" charset="0"/>
              </a:rPr>
              <a:t>Some Terminology</a:t>
            </a:r>
          </a:p>
        </p:txBody>
      </p:sp>
      <p:sp>
        <p:nvSpPr>
          <p:cNvPr id="266242"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Failure population of cells with Retention Time X: </a:t>
            </a:r>
            <a:r>
              <a:rPr lang="en-US">
                <a:latin typeface="Tahoma" charset="0"/>
                <a:ea typeface="ＭＳ Ｐゴシック" charset="0"/>
                <a:cs typeface="ＭＳ Ｐゴシック" charset="0"/>
              </a:rPr>
              <a:t>The set of all cells that exhibit retention failure in any test </a:t>
            </a:r>
            <a:r>
              <a:rPr lang="en-US">
                <a:solidFill>
                  <a:srgbClr val="0000FF"/>
                </a:solidFill>
                <a:latin typeface="Tahoma" charset="0"/>
                <a:ea typeface="ＭＳ Ｐゴシック" charset="0"/>
                <a:cs typeface="ＭＳ Ｐゴシック" charset="0"/>
              </a:rPr>
              <a:t>with</a:t>
            </a:r>
            <a:r>
              <a:rPr lang="en-US">
                <a:latin typeface="Tahoma" charset="0"/>
                <a:ea typeface="ＭＳ Ｐゴシック" charset="0"/>
                <a:cs typeface="ＭＳ Ｐゴシック" charset="0"/>
              </a:rPr>
              <a:t> </a:t>
            </a:r>
            <a:r>
              <a:rPr lang="en-US" i="1">
                <a:solidFill>
                  <a:srgbClr val="0000FF"/>
                </a:solidFill>
                <a:latin typeface="Tahoma" charset="0"/>
                <a:ea typeface="ＭＳ Ｐゴシック" charset="0"/>
                <a:cs typeface="ＭＳ Ｐゴシック" charset="0"/>
              </a:rPr>
              <a:t>any</a:t>
            </a:r>
            <a:r>
              <a:rPr lang="en-US">
                <a:solidFill>
                  <a:srgbClr val="0000FF"/>
                </a:solidFill>
                <a:latin typeface="Tahoma" charset="0"/>
                <a:ea typeface="ＭＳ Ｐゴシック" charset="0"/>
                <a:cs typeface="ＭＳ Ｐゴシック" charset="0"/>
              </a:rPr>
              <a:t> data pattern </a:t>
            </a:r>
            <a:r>
              <a:rPr lang="en-US">
                <a:latin typeface="Tahoma" charset="0"/>
                <a:ea typeface="ＭＳ Ｐゴシック" charset="0"/>
                <a:cs typeface="ＭＳ Ｐゴシック" charset="0"/>
              </a:rPr>
              <a:t>at that retention time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a:t>
            </a:r>
            <a:endParaRPr lang="en-US" i="1">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Retention Failure Coverage of a Data Pattern DP: </a:t>
            </a:r>
            <a:r>
              <a:rPr lang="en-US">
                <a:solidFill>
                  <a:srgbClr val="0000FF"/>
                </a:solidFill>
                <a:latin typeface="Tahoma" charset="0"/>
                <a:ea typeface="ＭＳ Ｐゴシック" charset="0"/>
                <a:cs typeface="ＭＳ Ｐゴシック" charset="0"/>
              </a:rPr>
              <a:t>Fraction of cells with retention time X that exhibit retention failure with that </a:t>
            </a:r>
            <a:r>
              <a:rPr lang="en-US" i="1">
                <a:solidFill>
                  <a:srgbClr val="0000FF"/>
                </a:solidFill>
                <a:latin typeface="Tahoma" charset="0"/>
                <a:ea typeface="ＭＳ Ｐゴシック" charset="0"/>
                <a:cs typeface="ＭＳ Ｐゴシック" charset="0"/>
              </a:rPr>
              <a:t>particular</a:t>
            </a:r>
            <a:r>
              <a:rPr lang="en-US">
                <a:solidFill>
                  <a:srgbClr val="0000FF"/>
                </a:solidFill>
                <a:latin typeface="Tahoma" charset="0"/>
                <a:ea typeface="ＭＳ Ｐゴシック" charset="0"/>
                <a:cs typeface="ＭＳ Ｐゴシック" charset="0"/>
              </a:rPr>
              <a:t> data pattern DP</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If retention times are not dependent on data pattern stored in cells, we would expect</a:t>
            </a:r>
          </a:p>
          <a:p>
            <a:pPr lvl="1"/>
            <a:r>
              <a:rPr lang="en-US">
                <a:latin typeface="Tahoma" charset="0"/>
                <a:ea typeface="ＭＳ Ｐゴシック" charset="0"/>
                <a:cs typeface="ＭＳ Ｐゴシック" charset="0"/>
              </a:rPr>
              <a:t>Coverage of any data pattern to be 100%</a:t>
            </a:r>
          </a:p>
          <a:p>
            <a:pPr lvl="1"/>
            <a:r>
              <a:rPr lang="en-US">
                <a:latin typeface="Tahoma" charset="0"/>
                <a:ea typeface="ＭＳ Ｐゴシック" charset="0"/>
                <a:cs typeface="ＭＳ Ｐゴシック" charset="0"/>
              </a:rPr>
              <a:t>In other words, if one data pattern causes a retention failure, any other data pattern also would</a:t>
            </a:r>
          </a:p>
          <a:p>
            <a:endParaRPr lang="en-US">
              <a:latin typeface="Tahoma" charset="0"/>
              <a:ea typeface="ＭＳ Ｐゴシック" charset="0"/>
              <a:cs typeface="ＭＳ Ｐゴシック" charset="0"/>
            </a:endParaRPr>
          </a:p>
          <a:p>
            <a:pPr lvl="1"/>
            <a:endParaRPr lang="en-US">
              <a:latin typeface="Tahoma" charset="0"/>
              <a:ea typeface="ＭＳ Ｐゴシック" charset="0"/>
              <a:cs typeface="ＭＳ Ｐゴシック" charset="0"/>
            </a:endParaRP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F829A-28E1-CF43-8F97-56A950555797}"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spTree>
    <p:extLst>
      <p:ext uri="{BB962C8B-B14F-4D97-AF65-F5344CB8AC3E}">
        <p14:creationId xmlns:p14="http://schemas.microsoft.com/office/powerpoint/2010/main" val="186450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ea typeface="ＭＳ Ｐゴシック" charset="0"/>
                <a:cs typeface="ＭＳ Ｐゴシック" charset="0"/>
              </a:rPr>
              <a:t>Recall the Tested Data Patterns</a:t>
            </a:r>
          </a:p>
        </p:txBody>
      </p:sp>
      <p:sp>
        <p:nvSpPr>
          <p:cNvPr id="245762" name="Content Placeholder 2"/>
          <p:cNvSpPr>
            <a:spLocks noGrp="1"/>
          </p:cNvSpPr>
          <p:nvPr>
            <p:ph idx="1"/>
          </p:nvPr>
        </p:nvSpPr>
        <p:spPr>
          <a:xfrm>
            <a:off x="228600" y="1095375"/>
            <a:ext cx="8801100" cy="5153025"/>
          </a:xfrm>
        </p:spPr>
        <p:txBody>
          <a:bodyPr/>
          <a:lstStyle/>
          <a:p>
            <a:r>
              <a:rPr lang="en-US">
                <a:solidFill>
                  <a:srgbClr val="0000FF"/>
                </a:solidFill>
                <a:latin typeface="Tahoma" charset="0"/>
                <a:ea typeface="ＭＳ Ｐゴシック" charset="0"/>
                <a:cs typeface="ＭＳ Ｐゴシック" charset="0"/>
              </a:rPr>
              <a:t>All 0s/1s</a:t>
            </a:r>
            <a:r>
              <a:rPr 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Value 0/1 is written to all bits</a:t>
            </a:r>
          </a:p>
          <a:p>
            <a:endParaRPr lang="en-US">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Checkerboard</a:t>
            </a:r>
            <a:r>
              <a:rPr lang="en-US">
                <a:latin typeface="Tahoma" charset="0"/>
                <a:ea typeface="ＭＳ Ｐゴシック" charset="0"/>
                <a:cs typeface="ＭＳ Ｐゴシック" charset="0"/>
              </a:rPr>
              <a:t>: Consecutive bits alternate between 0 and 1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Walk</a:t>
            </a:r>
            <a:r>
              <a:rPr lang="en-US">
                <a:latin typeface="Tahoma" charset="0"/>
                <a:ea typeface="ＭＳ Ｐゴシック" charset="0"/>
                <a:cs typeface="ＭＳ Ｐゴシック" charset="0"/>
              </a:rPr>
              <a:t>: Attempts to ensure a single cell storing 1 is surrounded by cells storing 0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Random</a:t>
            </a:r>
            <a:r>
              <a:rPr lang="en-US">
                <a:latin typeface="Tahoma" charset="0"/>
                <a:ea typeface="ＭＳ Ｐゴシック" charset="0"/>
                <a:cs typeface="ＭＳ Ｐゴシック" charset="0"/>
              </a:rPr>
              <a:t>: Randomly generated data is written to each row</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E197A0-D2BD-814B-A588-C30280FB2307}" type="slidenum">
              <a:rPr lang="en-US" sz="1600">
                <a:solidFill>
                  <a:srgbClr val="000000"/>
                </a:solidFill>
                <a:latin typeface="Garamond" charset="0"/>
              </a:rPr>
              <a:pPr eaLnBrk="1" hangingPunct="1"/>
              <a:t>111</a:t>
            </a:fld>
            <a:endParaRPr lang="en-US" sz="1600">
              <a:solidFill>
                <a:srgbClr val="000000"/>
              </a:solidFill>
              <a:latin typeface="Garamond" charset="0"/>
            </a:endParaRPr>
          </a:p>
        </p:txBody>
      </p:sp>
      <p:sp>
        <p:nvSpPr>
          <p:cNvPr id="5" name="Rectangle 4"/>
          <p:cNvSpPr>
            <a:spLocks noChangeArrowheads="1"/>
          </p:cNvSpPr>
          <p:nvPr/>
        </p:nvSpPr>
        <p:spPr bwMode="auto">
          <a:xfrm>
            <a:off x="241300" y="1016000"/>
            <a:ext cx="8813800" cy="1930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45765" name="TextBox 38"/>
          <p:cNvSpPr txBox="1">
            <a:spLocks noChangeArrowheads="1"/>
          </p:cNvSpPr>
          <p:nvPr/>
        </p:nvSpPr>
        <p:spPr bwMode="auto">
          <a:xfrm>
            <a:off x="6543675" y="10922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3456359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a:xfrm>
            <a:off x="88900" y="152400"/>
            <a:ext cx="90551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67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9C2AF-3D81-9A42-AF7B-5405C80A2787}" type="slidenum">
              <a:rPr lang="en-US" sz="1600">
                <a:solidFill>
                  <a:srgbClr val="000000"/>
                </a:solidFill>
                <a:latin typeface="Garamond" charset="0"/>
              </a:rPr>
              <a:pPr eaLnBrk="1" hangingPunct="1"/>
              <a:t>112</a:t>
            </a:fld>
            <a:endParaRPr lang="en-US" sz="1600">
              <a:solidFill>
                <a:srgbClr val="000000"/>
              </a:solidFill>
              <a:latin typeface="Garamond" charset="0"/>
            </a:endParaRPr>
          </a:p>
        </p:txBody>
      </p:sp>
      <p:pic>
        <p:nvPicPr>
          <p:cNvPr id="246787" name="Picture 1" descr="coverage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27100"/>
            <a:ext cx="6451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Box 38"/>
          <p:cNvSpPr txBox="1">
            <a:spLocks noChangeArrowheads="1"/>
          </p:cNvSpPr>
          <p:nvPr/>
        </p:nvSpPr>
        <p:spPr bwMode="auto">
          <a:xfrm>
            <a:off x="6578600" y="2033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24678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9340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Walk</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55588" y="54641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Coverage of fixed patterns is low: ~30% for </a:t>
            </a:r>
            <a:r>
              <a:rPr lang="en-US" sz="2400" b="1" i="1" kern="0" dirty="0">
                <a:solidFill>
                  <a:srgbClr val="0000FF"/>
                </a:solidFill>
                <a:latin typeface="Calibri"/>
                <a:ea typeface="ＭＳ Ｐゴシック" charset="0"/>
                <a:cs typeface="ＭＳ Ｐゴシック" charset="0"/>
              </a:rPr>
              <a:t>All 0s/1s</a:t>
            </a:r>
          </a:p>
        </p:txBody>
      </p:sp>
      <p:sp>
        <p:nvSpPr>
          <p:cNvPr id="10" name="TextBox 9"/>
          <p:cNvSpPr txBox="1"/>
          <p:nvPr/>
        </p:nvSpPr>
        <p:spPr>
          <a:xfrm>
            <a:off x="230188" y="63912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11" name="TextBox 10"/>
          <p:cNvSpPr txBox="1"/>
          <p:nvPr/>
        </p:nvSpPr>
        <p:spPr>
          <a:xfrm>
            <a:off x="255588" y="464502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Different data patterns have widely different coverage:</a:t>
            </a:r>
          </a:p>
          <a:p>
            <a:pPr algn="ctr">
              <a:defRPr/>
            </a:pPr>
            <a:r>
              <a:rPr lang="en-US" sz="2400" b="1" kern="0" dirty="0">
                <a:solidFill>
                  <a:srgbClr val="0000FF"/>
                </a:solidFill>
                <a:latin typeface="Calibri"/>
                <a:ea typeface="ＭＳ Ｐゴシック" charset="0"/>
                <a:cs typeface="ＭＳ Ｐゴシック" charset="0"/>
              </a:rPr>
              <a:t>Data pattern dependence exists and is severe</a:t>
            </a:r>
          </a:p>
        </p:txBody>
      </p:sp>
    </p:spTree>
    <p:extLst>
      <p:ext uri="{BB962C8B-B14F-4D97-AF65-F5344CB8AC3E}">
        <p14:creationId xmlns:p14="http://schemas.microsoft.com/office/powerpoint/2010/main" val="3703533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165100" y="152400"/>
            <a:ext cx="89789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78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6619BE-BBC4-3E42-91DA-A0B584D0B7FF}" type="slidenum">
              <a:rPr lang="en-US" sz="1600">
                <a:solidFill>
                  <a:srgbClr val="000000"/>
                </a:solidFill>
                <a:latin typeface="Garamond" charset="0"/>
              </a:rPr>
              <a:pPr eaLnBrk="1" hangingPunct="1"/>
              <a:t>113</a:t>
            </a:fld>
            <a:endParaRPr lang="en-US" sz="1600">
              <a:solidFill>
                <a:srgbClr val="000000"/>
              </a:solidFill>
              <a:latin typeface="Garamond" charset="0"/>
            </a:endParaRPr>
          </a:p>
        </p:txBody>
      </p:sp>
      <p:pic>
        <p:nvPicPr>
          <p:cNvPr id="247811" name="Picture 1" descr="coverage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00"/>
            <a:ext cx="64341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TextBox 38"/>
          <p:cNvSpPr txBox="1">
            <a:spLocks noChangeArrowheads="1"/>
          </p:cNvSpPr>
          <p:nvPr/>
        </p:nvSpPr>
        <p:spPr bwMode="auto">
          <a:xfrm>
            <a:off x="6577013" y="2033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
        <p:nvSpPr>
          <p:cNvPr id="247813"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Tree>
    <p:extLst>
      <p:ext uri="{BB962C8B-B14F-4D97-AF65-F5344CB8AC3E}">
        <p14:creationId xmlns:p14="http://schemas.microsoft.com/office/powerpoint/2010/main" val="276927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a:xfrm>
            <a:off x="114300" y="152400"/>
            <a:ext cx="90297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88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03CFE2-C66C-7945-A5CA-847422C4B0AB}" type="slidenum">
              <a:rPr lang="en-US" sz="1600">
                <a:solidFill>
                  <a:srgbClr val="000000"/>
                </a:solidFill>
                <a:latin typeface="Garamond" charset="0"/>
              </a:rPr>
              <a:pPr eaLnBrk="1" hangingPunct="1"/>
              <a:t>114</a:t>
            </a:fld>
            <a:endParaRPr lang="en-US" sz="1600">
              <a:solidFill>
                <a:srgbClr val="000000"/>
              </a:solidFill>
              <a:latin typeface="Garamond" charset="0"/>
            </a:endParaRPr>
          </a:p>
        </p:txBody>
      </p:sp>
      <p:pic>
        <p:nvPicPr>
          <p:cNvPr id="248835" name="Picture 4" descr="coverage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28700"/>
            <a:ext cx="6527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7" name="TextBox 6"/>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248838" name="TextBox 38"/>
          <p:cNvSpPr txBox="1">
            <a:spLocks noChangeArrowheads="1"/>
          </p:cNvSpPr>
          <p:nvPr/>
        </p:nvSpPr>
        <p:spPr bwMode="auto">
          <a:xfrm>
            <a:off x="6567488" y="2033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
        <p:nvSpPr>
          <p:cNvPr id="24883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Tree>
    <p:extLst>
      <p:ext uri="{BB962C8B-B14F-4D97-AF65-F5344CB8AC3E}">
        <p14:creationId xmlns:p14="http://schemas.microsoft.com/office/powerpoint/2010/main" val="3448574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Data Pattern Dependence: Observations (I)</a:t>
            </a:r>
          </a:p>
        </p:txBody>
      </p:sp>
      <p:sp>
        <p:nvSpPr>
          <p:cNvPr id="3" name="Content Placeholder 2"/>
          <p:cNvSpPr>
            <a:spLocks noGrp="1"/>
          </p:cNvSpPr>
          <p:nvPr>
            <p:ph idx="1"/>
          </p:nvPr>
        </p:nvSpPr>
        <p:spPr>
          <a:xfrm>
            <a:off x="228600" y="1019175"/>
            <a:ext cx="8610600" cy="5153025"/>
          </a:xfrm>
        </p:spPr>
        <p:txBody>
          <a:bodyPr/>
          <a:lstStyle/>
          <a:p>
            <a:pPr>
              <a:defRPr/>
            </a:pPr>
            <a:r>
              <a:rPr lang="en-US" dirty="0" smtClean="0">
                <a:solidFill>
                  <a:srgbClr val="0000FF"/>
                </a:solidFill>
              </a:rPr>
              <a:t>A cell’s retention time is heavily influenced by data pattern stored in other cells </a:t>
            </a:r>
          </a:p>
          <a:p>
            <a:pPr lvl="1">
              <a:defRPr/>
            </a:pPr>
            <a:r>
              <a:rPr lang="en-US" dirty="0">
                <a:sym typeface="Wingdings"/>
              </a:rPr>
              <a:t>P</a:t>
            </a:r>
            <a:r>
              <a:rPr lang="en-US" dirty="0" smtClean="0">
                <a:sym typeface="Wingdings"/>
              </a:rPr>
              <a:t>attern affects the coupling noise, which affects cell leakage </a:t>
            </a:r>
            <a:endParaRPr lang="en-US" dirty="0" smtClean="0"/>
          </a:p>
          <a:p>
            <a:pPr>
              <a:defRPr/>
            </a:pPr>
            <a:endParaRPr lang="en-US" dirty="0"/>
          </a:p>
          <a:p>
            <a:pPr>
              <a:defRPr/>
            </a:pPr>
            <a:r>
              <a:rPr lang="en-US" dirty="0" smtClean="0">
                <a:solidFill>
                  <a:srgbClr val="0000FF"/>
                </a:solidFill>
              </a:rPr>
              <a:t>No tested data pattern exercises the worst case retention time for all cells (no pattern has 100% coverage) </a:t>
            </a:r>
          </a:p>
          <a:p>
            <a:pPr lvl="1">
              <a:defRPr/>
            </a:pPr>
            <a:r>
              <a:rPr lang="en-US" dirty="0">
                <a:sym typeface="Wingdings"/>
              </a:rPr>
              <a:t>N</a:t>
            </a:r>
            <a:r>
              <a:rPr lang="en-US" dirty="0" smtClean="0">
                <a:sym typeface="Wingdings"/>
              </a:rPr>
              <a:t>o pattern is able to induce the worst-case coupling noise for every cell</a:t>
            </a:r>
          </a:p>
          <a:p>
            <a:pPr lvl="1">
              <a:defRPr/>
            </a:pPr>
            <a:r>
              <a:rPr lang="en-US" dirty="0" smtClean="0">
                <a:sym typeface="Wingdings"/>
              </a:rPr>
              <a:t>Problem: </a:t>
            </a:r>
            <a:r>
              <a:rPr lang="en-US" dirty="0" smtClean="0">
                <a:solidFill>
                  <a:srgbClr val="FF0000"/>
                </a:solidFill>
                <a:sym typeface="Wingdings"/>
              </a:rPr>
              <a:t>Underlying DRAM circuit organization is </a:t>
            </a:r>
            <a:r>
              <a:rPr lang="en-US" i="1" dirty="0" smtClean="0">
                <a:solidFill>
                  <a:srgbClr val="FF0000"/>
                </a:solidFill>
                <a:sym typeface="Wingdings"/>
              </a:rPr>
              <a:t>not</a:t>
            </a:r>
            <a:r>
              <a:rPr lang="en-US" dirty="0" smtClean="0">
                <a:solidFill>
                  <a:srgbClr val="FF0000"/>
                </a:solidFill>
                <a:sym typeface="Wingdings"/>
              </a:rPr>
              <a:t> known to the memory controller </a:t>
            </a:r>
            <a:r>
              <a:rPr lang="en-US" dirty="0" smtClean="0">
                <a:sym typeface="Wingdings"/>
              </a:rPr>
              <a:t> very hard to construct a pattern that exercises the worst-case cell leakage</a:t>
            </a:r>
          </a:p>
          <a:p>
            <a:pPr marL="344487" lvl="1" indent="0">
              <a:buFont typeface="Wingdings" charset="0"/>
              <a:buNone/>
              <a:defRPr/>
            </a:pPr>
            <a:r>
              <a:rPr lang="en-US" dirty="0" smtClean="0">
                <a:sym typeface="Wingdings"/>
              </a:rPr>
              <a:t>	</a:t>
            </a:r>
            <a:r>
              <a:rPr lang="en-US" sz="2000" dirty="0" smtClean="0">
                <a:sym typeface="Wingdings"/>
              </a:rPr>
              <a:t> Opaque mapping of addresses to physical DRAM geometry</a:t>
            </a:r>
          </a:p>
          <a:p>
            <a:pPr marL="344487" lvl="1" indent="0">
              <a:buFont typeface="Wingdings" charset="0"/>
              <a:buNone/>
              <a:defRPr/>
            </a:pPr>
            <a:r>
              <a:rPr lang="en-US" sz="2000" dirty="0" smtClean="0"/>
              <a:t>	</a:t>
            </a:r>
            <a:r>
              <a:rPr lang="en-US" sz="2000" dirty="0" smtClean="0">
                <a:sym typeface="Wingdings"/>
              </a:rPr>
              <a:t> Internal remapping of addresses within DRAM to tolerate faults</a:t>
            </a:r>
          </a:p>
          <a:p>
            <a:pPr marL="344487" lvl="1" indent="0">
              <a:buFont typeface="Wingdings" charset="0"/>
              <a:buNone/>
              <a:defRPr/>
            </a:pPr>
            <a:r>
              <a:rPr lang="en-US" sz="2000" dirty="0">
                <a:sym typeface="Wingdings"/>
              </a:rPr>
              <a:t>	</a:t>
            </a:r>
            <a:r>
              <a:rPr lang="en-US" sz="2000" dirty="0" smtClean="0">
                <a:sym typeface="Wingdings"/>
              </a:rPr>
              <a:t> Second order coupling effects are very hard to determine</a:t>
            </a:r>
            <a:endParaRPr lang="en-US" sz="2000" dirty="0" smtClean="0"/>
          </a:p>
          <a:p>
            <a:pPr marL="0" indent="0">
              <a:buFont typeface="Wingdings" charset="0"/>
              <a:buNone/>
              <a:defRPr/>
            </a:pPr>
            <a:endParaRPr lang="en-US" sz="2000" dirty="0" smtClean="0"/>
          </a:p>
        </p:txBody>
      </p:sp>
      <p:sp>
        <p:nvSpPr>
          <p:cNvPr id="292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87DD5D-3E9C-7F4B-A7F4-864E3C80B400}" type="slidenum">
              <a:rPr lang="en-US" sz="1600">
                <a:solidFill>
                  <a:srgbClr val="000000"/>
                </a:solidFill>
                <a:latin typeface="Garamond" charset="0"/>
              </a:rPr>
              <a:pPr eaLnBrk="1" hangingPunct="1"/>
              <a:t>115</a:t>
            </a:fld>
            <a:endParaRPr lang="en-US" sz="1600">
              <a:solidFill>
                <a:srgbClr val="000000"/>
              </a:solidFill>
              <a:latin typeface="Garamond" charset="0"/>
            </a:endParaRPr>
          </a:p>
        </p:txBody>
      </p:sp>
    </p:spTree>
    <p:extLst>
      <p:ext uri="{BB962C8B-B14F-4D97-AF65-F5344CB8AC3E}">
        <p14:creationId xmlns:p14="http://schemas.microsoft.com/office/powerpoint/2010/main" val="26408557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101600" y="152400"/>
            <a:ext cx="9042400" cy="884238"/>
          </a:xfrm>
        </p:spPr>
        <p:txBody>
          <a:bodyPr/>
          <a:lstStyle/>
          <a:p>
            <a:r>
              <a:rPr lang="en-US">
                <a:latin typeface="Garamond" charset="0"/>
                <a:ea typeface="ＭＳ Ｐゴシック" charset="0"/>
                <a:cs typeface="ＭＳ Ｐゴシック" charset="0"/>
              </a:rPr>
              <a:t>Data Pattern Dependence: Observations (II)</a:t>
            </a:r>
          </a:p>
        </p:txBody>
      </p:sp>
      <p:sp>
        <p:nvSpPr>
          <p:cNvPr id="3" name="Content Placeholder 2"/>
          <p:cNvSpPr>
            <a:spLocks noGrp="1"/>
          </p:cNvSpPr>
          <p:nvPr>
            <p:ph idx="1"/>
          </p:nvPr>
        </p:nvSpPr>
        <p:spPr>
          <a:xfrm>
            <a:off x="228600" y="1095375"/>
            <a:ext cx="8712200" cy="5153025"/>
          </a:xfrm>
        </p:spPr>
        <p:txBody>
          <a:bodyPr/>
          <a:lstStyle/>
          <a:p>
            <a:r>
              <a:rPr lang="en-US">
                <a:solidFill>
                  <a:srgbClr val="0000FF"/>
                </a:solidFill>
                <a:latin typeface="Tahoma" charset="0"/>
                <a:ea typeface="ＭＳ Ｐゴシック" charset="0"/>
                <a:cs typeface="ＭＳ Ｐゴシック" charset="0"/>
              </a:rPr>
              <a:t>Fixed, simple data patterns have low coverage</a:t>
            </a:r>
          </a:p>
          <a:p>
            <a:pPr lvl="1"/>
            <a:r>
              <a:rPr lang="en-US">
                <a:latin typeface="Tahoma" charset="0"/>
                <a:ea typeface="ＭＳ Ｐゴシック" charset="0"/>
              </a:rPr>
              <a:t>They do not exercise the worst-case coupling noise</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The effectiveness of each data pattern varies significantly between DRAM devices (of the same or different vendors)</a:t>
            </a:r>
          </a:p>
          <a:p>
            <a:pPr lvl="1"/>
            <a:r>
              <a:rPr lang="en-US">
                <a:latin typeface="Tahoma" charset="0"/>
                <a:ea typeface="ＭＳ Ｐゴシック" charset="0"/>
              </a:rPr>
              <a:t>Underlying DRAM circuit organization likely differs between different devices </a:t>
            </a:r>
            <a:r>
              <a:rPr lang="en-US">
                <a:latin typeface="Tahoma" charset="0"/>
                <a:ea typeface="ＭＳ Ｐゴシック" charset="0"/>
                <a:sym typeface="Wingdings" charset="0"/>
              </a:rPr>
              <a:t> patterns leading to worst coupling are different in different devices</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Technology scaling appears to increase the impact of data pattern dependence</a:t>
            </a:r>
          </a:p>
          <a:p>
            <a:pPr lvl="1"/>
            <a:r>
              <a:rPr lang="en-US">
                <a:latin typeface="Tahoma" charset="0"/>
                <a:ea typeface="ＭＳ Ｐゴシック" charset="0"/>
              </a:rPr>
              <a:t>Scaling reduces the physical distance between circuit elements, increasing the magnitude of coupling effects</a:t>
            </a:r>
          </a:p>
          <a:p>
            <a:endParaRPr lang="en-US">
              <a:latin typeface="Tahoma" charset="0"/>
              <a:ea typeface="ＭＳ Ｐゴシック" charset="0"/>
              <a:cs typeface="ＭＳ Ｐゴシック" charset="0"/>
            </a:endParaRPr>
          </a:p>
        </p:txBody>
      </p:sp>
      <p:sp>
        <p:nvSpPr>
          <p:cNvPr id="293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C63D37-EADD-B24F-BB45-8E96720DC1F9}"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spTree>
    <p:extLst>
      <p:ext uri="{BB962C8B-B14F-4D97-AF65-F5344CB8AC3E}">
        <p14:creationId xmlns:p14="http://schemas.microsoft.com/office/powerpoint/2010/main" val="3312276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a:latin typeface="Garamond" charset="0"/>
                <a:ea typeface="ＭＳ Ｐゴシック" charset="0"/>
                <a:cs typeface="ＭＳ Ｐゴシック" charset="0"/>
              </a:rPr>
              <a:t>Effect of Technology Scaling on DPD</a:t>
            </a:r>
            <a:br>
              <a:rPr lang="en-US">
                <a:latin typeface="Garamond" charset="0"/>
                <a:ea typeface="ＭＳ Ｐゴシック" charset="0"/>
                <a:cs typeface="ＭＳ Ｐゴシック" charset="0"/>
              </a:rPr>
            </a:br>
            <a:endParaRPr lang="en-US">
              <a:latin typeface="Garamond" charset="0"/>
              <a:ea typeface="ＭＳ Ｐゴシック" charset="0"/>
              <a:cs typeface="ＭＳ Ｐゴシック" charset="0"/>
            </a:endParaRPr>
          </a:p>
        </p:txBody>
      </p:sp>
      <p:sp>
        <p:nvSpPr>
          <p:cNvPr id="249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544F9-AD10-9E44-A45E-DC8F97346C6C}" type="slidenum">
              <a:rPr lang="en-US" sz="1600">
                <a:solidFill>
                  <a:srgbClr val="000000"/>
                </a:solidFill>
                <a:latin typeface="Garamond" charset="0"/>
              </a:rPr>
              <a:pPr eaLnBrk="1" hangingPunct="1"/>
              <a:t>117</a:t>
            </a:fld>
            <a:endParaRPr lang="en-US" sz="1600">
              <a:solidFill>
                <a:srgbClr val="000000"/>
              </a:solidFill>
              <a:latin typeface="Garamond" charset="0"/>
            </a:endParaRPr>
          </a:p>
        </p:txBody>
      </p:sp>
      <p:pic>
        <p:nvPicPr>
          <p:cNvPr id="249859" name="Picture 4" descr="coverage_a128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92200"/>
            <a:ext cx="46323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0" name="Picture 5" descr="coverage_a256m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104900"/>
            <a:ext cx="4616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TextBox 38"/>
          <p:cNvSpPr txBox="1">
            <a:spLocks noChangeArrowheads="1"/>
          </p:cNvSpPr>
          <p:nvPr/>
        </p:nvSpPr>
        <p:spPr bwMode="auto">
          <a:xfrm>
            <a:off x="1193800" y="49672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1Gb chip family</a:t>
            </a:r>
          </a:p>
        </p:txBody>
      </p:sp>
      <p:sp>
        <p:nvSpPr>
          <p:cNvPr id="249862" name="TextBox 38"/>
          <p:cNvSpPr txBox="1">
            <a:spLocks noChangeArrowheads="1"/>
          </p:cNvSpPr>
          <p:nvPr/>
        </p:nvSpPr>
        <p:spPr bwMode="auto">
          <a:xfrm>
            <a:off x="5689600" y="4954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9" name="TextBox 8"/>
          <p:cNvSpPr txBox="1"/>
          <p:nvPr/>
        </p:nvSpPr>
        <p:spPr>
          <a:xfrm>
            <a:off x="242888" y="57816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The lowest-coverage data pattern achieves much lower coverage for the smaller technology node</a:t>
            </a:r>
          </a:p>
        </p:txBody>
      </p:sp>
      <p:sp>
        <p:nvSpPr>
          <p:cNvPr id="10" name="Oval 9"/>
          <p:cNvSpPr/>
          <p:nvPr/>
        </p:nvSpPr>
        <p:spPr>
          <a:xfrm>
            <a:off x="420688" y="2216150"/>
            <a:ext cx="4230687" cy="5381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4913313" y="3387725"/>
            <a:ext cx="4230687" cy="53657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2" name="Straight Arrow Connector 11"/>
          <p:cNvCxnSpPr/>
          <p:nvPr/>
        </p:nvCxnSpPr>
        <p:spPr bwMode="auto">
          <a:xfrm>
            <a:off x="4613275" y="2540000"/>
            <a:ext cx="441325" cy="10556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a:xfrm>
            <a:off x="127000" y="152400"/>
            <a:ext cx="9017000" cy="884238"/>
          </a:xfrm>
        </p:spPr>
        <p:txBody>
          <a:bodyPr/>
          <a:lstStyle/>
          <a:p>
            <a:r>
              <a:rPr lang="en-US">
                <a:latin typeface="Garamond" charset="0"/>
                <a:ea typeface="ＭＳ Ｐゴシック" charset="0"/>
                <a:cs typeface="ＭＳ Ｐゴシック" charset="0"/>
              </a:rPr>
              <a:t>DPD: Implications on Profiling Mechanisms</a:t>
            </a:r>
          </a:p>
        </p:txBody>
      </p:sp>
      <p:sp>
        <p:nvSpPr>
          <p:cNvPr id="3" name="Content Placeholder 2"/>
          <p:cNvSpPr>
            <a:spLocks noGrp="1"/>
          </p:cNvSpPr>
          <p:nvPr>
            <p:ph idx="1"/>
          </p:nvPr>
        </p:nvSpPr>
        <p:spPr/>
        <p:txBody>
          <a:bodyPr/>
          <a:lstStyle/>
          <a:p>
            <a:r>
              <a:rPr lang="en-US" sz="2200">
                <a:latin typeface="Tahoma" charset="0"/>
                <a:ea typeface="ＭＳ Ｐゴシック" charset="0"/>
                <a:cs typeface="ＭＳ Ｐゴシック" charset="0"/>
              </a:rPr>
              <a:t>Any retention time profiling mechanism must handle data pattern dependence of retention time</a:t>
            </a:r>
          </a:p>
          <a:p>
            <a:r>
              <a:rPr lang="en-US" sz="2200">
                <a:latin typeface="Tahoma" charset="0"/>
                <a:ea typeface="ＭＳ Ｐゴシック" charset="0"/>
                <a:cs typeface="ＭＳ Ｐゴシック" charset="0"/>
              </a:rPr>
              <a:t>Intuitive approach</a:t>
            </a:r>
            <a:r>
              <a:rPr lang="en-US" sz="2200">
                <a:solidFill>
                  <a:srgbClr val="0000FF"/>
                </a:solidFill>
                <a:latin typeface="Tahoma" charset="0"/>
                <a:ea typeface="ＭＳ Ｐゴシック" charset="0"/>
                <a:cs typeface="ＭＳ Ｐゴシック" charset="0"/>
              </a:rPr>
              <a:t>: Identify the data pattern that induces the worst-case retention time for a particular cell or device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sym typeface="Wingdings" charset="0"/>
              </a:rPr>
              <a:t>Problem 1: </a:t>
            </a:r>
            <a:r>
              <a:rPr lang="en-US" sz="2200">
                <a:solidFill>
                  <a:srgbClr val="FF0000"/>
                </a:solidFill>
                <a:latin typeface="Tahoma" charset="0"/>
                <a:ea typeface="ＭＳ Ｐゴシック" charset="0"/>
                <a:cs typeface="ＭＳ Ｐゴシック" charset="0"/>
                <a:sym typeface="Wingdings" charset="0"/>
              </a:rPr>
              <a:t>Very hard to know at the memory controller which bits actually interfere with each other </a:t>
            </a:r>
            <a:r>
              <a:rPr lang="en-US" sz="2200">
                <a:latin typeface="Tahoma" charset="0"/>
                <a:ea typeface="ＭＳ Ｐゴシック" charset="0"/>
                <a:cs typeface="ＭＳ Ｐゴシック" charset="0"/>
                <a:sym typeface="Wingdings" charset="0"/>
              </a:rPr>
              <a:t>due to</a:t>
            </a:r>
          </a:p>
          <a:p>
            <a:pPr lvl="1"/>
            <a:r>
              <a:rPr lang="en-US" sz="2000">
                <a:latin typeface="Tahoma" charset="0"/>
                <a:ea typeface="ＭＳ Ｐゴシック" charset="0"/>
                <a:sym typeface="Wingdings" charset="0"/>
              </a:rPr>
              <a:t>Opaque mapping of addresses to physical DRAM geometry  logically consecutive bits may not be physically consecutive</a:t>
            </a:r>
          </a:p>
          <a:p>
            <a:pPr lvl="1"/>
            <a:r>
              <a:rPr lang="en-US" sz="2000">
                <a:latin typeface="Tahoma" charset="0"/>
                <a:ea typeface="ＭＳ Ｐゴシック" charset="0"/>
                <a:sym typeface="Wingdings" charset="0"/>
              </a:rPr>
              <a:t>Remapping of faulty bitlines/wordlines to redundant ones internally within DRAM</a:t>
            </a:r>
          </a:p>
          <a:p>
            <a:pPr lvl="1"/>
            <a:endParaRPr lang="en-US" sz="1600">
              <a:latin typeface="Tahoma" charset="0"/>
              <a:ea typeface="ＭＳ Ｐゴシック" charset="0"/>
              <a:sym typeface="Wingdings" charset="0"/>
            </a:endParaRPr>
          </a:p>
          <a:p>
            <a:r>
              <a:rPr lang="en-US" sz="2200">
                <a:latin typeface="Tahoma" charset="0"/>
                <a:ea typeface="ＭＳ Ｐゴシック" charset="0"/>
                <a:cs typeface="ＭＳ Ｐゴシック" charset="0"/>
                <a:sym typeface="Wingdings" charset="0"/>
              </a:rPr>
              <a:t>Problem 2: </a:t>
            </a:r>
            <a:r>
              <a:rPr lang="en-US" sz="2200">
                <a:solidFill>
                  <a:srgbClr val="FF0000"/>
                </a:solidFill>
                <a:latin typeface="Tahoma" charset="0"/>
                <a:ea typeface="ＭＳ Ｐゴシック" charset="0"/>
                <a:cs typeface="ＭＳ Ｐゴシック" charset="0"/>
                <a:sym typeface="Wingdings" charset="0"/>
              </a:rPr>
              <a:t>Worst-case coupling noise is affected by non-obvious second order bitline coupling effects</a:t>
            </a:r>
          </a:p>
          <a:p>
            <a:pPr lvl="1"/>
            <a:endParaRPr lang="en-US">
              <a:latin typeface="Tahoma" charset="0"/>
              <a:ea typeface="ＭＳ Ｐゴシック" charset="0"/>
            </a:endParaRPr>
          </a:p>
        </p:txBody>
      </p:sp>
      <p:sp>
        <p:nvSpPr>
          <p:cNvPr id="294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588A5-87AF-AE43-8047-8F4E0EB2E686}" type="slidenum">
              <a:rPr lang="en-US" sz="1600">
                <a:solidFill>
                  <a:srgbClr val="000000"/>
                </a:solidFill>
                <a:latin typeface="Garamond" charset="0"/>
              </a:rPr>
              <a:pPr eaLnBrk="1" hangingPunct="1"/>
              <a:t>118</a:t>
            </a:fld>
            <a:endParaRPr lang="en-US" sz="1600">
              <a:solidFill>
                <a:srgbClr val="000000"/>
              </a:solidFill>
              <a:latin typeface="Garamond" charset="0"/>
            </a:endParaRPr>
          </a:p>
        </p:txBody>
      </p:sp>
    </p:spTree>
    <p:extLst>
      <p:ext uri="{BB962C8B-B14F-4D97-AF65-F5344CB8AC3E}">
        <p14:creationId xmlns:p14="http://schemas.microsoft.com/office/powerpoint/2010/main" val="17174552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DPD: Suggestions (for Future Work)</a:t>
            </a:r>
          </a:p>
        </p:txBody>
      </p:sp>
      <p:sp>
        <p:nvSpPr>
          <p:cNvPr id="3"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 mechanism for identifying worst-case data pattern(s) likely requires support from DRAM device</a:t>
            </a:r>
          </a:p>
          <a:p>
            <a:pPr lvl="1"/>
            <a:r>
              <a:rPr lang="en-US">
                <a:latin typeface="Tahoma" charset="0"/>
                <a:ea typeface="ＭＳ Ｐゴシック" charset="0"/>
              </a:rPr>
              <a:t>DRAM manufacturers might be in a better position to do this</a:t>
            </a:r>
          </a:p>
          <a:p>
            <a:pPr lvl="1"/>
            <a:r>
              <a:rPr lang="en-US">
                <a:latin typeface="Tahoma" charset="0"/>
                <a:ea typeface="ＭＳ Ｐゴシック" charset="0"/>
              </a:rPr>
              <a:t>But, the ability of the manufacturer to identify and expose the entire retention time profile is limited due to VRT</a:t>
            </a:r>
          </a:p>
          <a:p>
            <a:pPr lvl="1"/>
            <a:endParaRPr lang="en-US">
              <a:latin typeface="Tahoma" charset="0"/>
              <a:ea typeface="ＭＳ Ｐゴシック" charset="0"/>
            </a:endParaRPr>
          </a:p>
          <a:p>
            <a:r>
              <a:rPr lang="en-US">
                <a:latin typeface="Tahoma" charset="0"/>
                <a:ea typeface="ＭＳ Ｐゴシック" charset="0"/>
                <a:cs typeface="ＭＳ Ｐゴシック" charset="0"/>
              </a:rPr>
              <a:t>An alternative approach: </a:t>
            </a:r>
            <a:r>
              <a:rPr lang="en-US">
                <a:solidFill>
                  <a:srgbClr val="0000FF"/>
                </a:solidFill>
                <a:latin typeface="Tahoma" charset="0"/>
                <a:ea typeface="ＭＳ Ｐゴシック" charset="0"/>
                <a:cs typeface="ＭＳ Ｐゴシック" charset="0"/>
              </a:rPr>
              <a:t>Use random data patterns to increase coverage as much as possible; handle incorrect retention time estimates with ECC</a:t>
            </a:r>
          </a:p>
          <a:p>
            <a:pPr lvl="1"/>
            <a:r>
              <a:rPr lang="en-US">
                <a:latin typeface="Tahoma" charset="0"/>
                <a:ea typeface="ＭＳ Ｐゴシック" charset="0"/>
              </a:rPr>
              <a:t>Need to keep profiling time in check</a:t>
            </a:r>
          </a:p>
          <a:p>
            <a:pPr lvl="1"/>
            <a:r>
              <a:rPr lang="en-US">
                <a:latin typeface="Tahoma" charset="0"/>
                <a:ea typeface="ＭＳ Ｐゴシック" charset="0"/>
              </a:rPr>
              <a:t>Need to keep ECC overhead in check</a:t>
            </a:r>
          </a:p>
          <a:p>
            <a:pPr lvl="1"/>
            <a:endParaRPr lang="en-US">
              <a:latin typeface="Tahoma" charset="0"/>
              <a:ea typeface="ＭＳ Ｐゴシック" charset="0"/>
            </a:endParaRPr>
          </a:p>
        </p:txBody>
      </p:sp>
      <p:sp>
        <p:nvSpPr>
          <p:cNvPr id="295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2E5DA-3A88-C442-B139-C94B8EAAD713}"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spTree>
    <p:extLst>
      <p:ext uri="{BB962C8B-B14F-4D97-AF65-F5344CB8AC3E}">
        <p14:creationId xmlns:p14="http://schemas.microsoft.com/office/powerpoint/2010/main" val="1752587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12</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5088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solidFill>
                  <a:srgbClr val="0000FF"/>
                </a:solidFill>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80E856-067D-E447-A3CD-57F7723B19A1}" type="slidenum">
              <a:rPr lang="en-US" sz="1600">
                <a:solidFill>
                  <a:srgbClr val="000000"/>
                </a:solidFill>
                <a:latin typeface="Garamond" charset="0"/>
              </a:rPr>
              <a:pPr eaLnBrk="1" hangingPunct="1"/>
              <a:t>120</a:t>
            </a:fld>
            <a:endParaRPr lang="en-US" sz="1600">
              <a:solidFill>
                <a:srgbClr val="000000"/>
              </a:solidFill>
              <a:latin typeface="Garamond" charset="0"/>
            </a:endParaRPr>
          </a:p>
        </p:txBody>
      </p:sp>
    </p:spTree>
    <p:extLst>
      <p:ext uri="{BB962C8B-B14F-4D97-AF65-F5344CB8AC3E}">
        <p14:creationId xmlns:p14="http://schemas.microsoft.com/office/powerpoint/2010/main" val="1180884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3" name="Content Placeholder 2"/>
          <p:cNvSpPr>
            <a:spLocks noGrp="1"/>
          </p:cNvSpPr>
          <p:nvPr>
            <p:ph idx="1"/>
          </p:nvPr>
        </p:nvSpPr>
        <p:spPr/>
        <p:txBody>
          <a:bodyPr/>
          <a:lstStyle/>
          <a:p>
            <a:pPr>
              <a:defRPr/>
            </a:pPr>
            <a:r>
              <a:rPr lang="en-US" dirty="0" smtClean="0"/>
              <a:t>Retention time of a cell can vary over time</a:t>
            </a:r>
          </a:p>
          <a:p>
            <a:pPr>
              <a:defRPr/>
            </a:pPr>
            <a:endParaRPr lang="en-US" dirty="0" smtClean="0"/>
          </a:p>
          <a:p>
            <a:pPr>
              <a:defRPr/>
            </a:pPr>
            <a:r>
              <a:rPr lang="en-US" dirty="0" smtClean="0"/>
              <a:t>A cell can randomly switch between multiple leakage current states due to </a:t>
            </a:r>
            <a:r>
              <a:rPr lang="en-US" i="1" dirty="0" smtClean="0">
                <a:latin typeface="Tahoma" charset="0"/>
                <a:ea typeface="ＭＳ Ｐゴシック" charset="0"/>
              </a:rPr>
              <a:t>Trap-Assisted Gate-Induced Drain Leakage, </a:t>
            </a:r>
            <a:r>
              <a:rPr lang="en-US" dirty="0" smtClean="0">
                <a:latin typeface="Tahoma" charset="0"/>
                <a:ea typeface="ＭＳ Ｐゴシック" charset="0"/>
              </a:rPr>
              <a:t>which appears to be a random process </a:t>
            </a:r>
          </a:p>
          <a:p>
            <a:pPr marL="0" indent="0">
              <a:buFont typeface="Wingdings" charset="0"/>
              <a:buNone/>
              <a:defRPr/>
            </a:pPr>
            <a:r>
              <a:rPr lang="en-US" dirty="0">
                <a:latin typeface="Tahoma" charset="0"/>
                <a:ea typeface="ＭＳ Ｐゴシック" charset="0"/>
              </a:rPr>
              <a:t> </a:t>
            </a:r>
            <a:r>
              <a:rPr lang="en-US" dirty="0" smtClean="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a:t>
            </a:r>
            <a:r>
              <a:rPr lang="en-US" sz="1800" b="1" dirty="0" err="1" smtClean="0">
                <a:solidFill>
                  <a:schemeClr val="accent2">
                    <a:lumMod val="75000"/>
                  </a:schemeClr>
                </a:solidFill>
                <a:latin typeface="Tahoma" charset="0"/>
                <a:ea typeface="ＭＳ Ｐゴシック" charset="0"/>
              </a:rPr>
              <a:t>Yaney</a:t>
            </a:r>
            <a:r>
              <a:rPr lang="en-US" sz="1800" b="1" dirty="0" smtClean="0">
                <a:solidFill>
                  <a:schemeClr val="accent2">
                    <a:lumMod val="75000"/>
                  </a:schemeClr>
                </a:solidFill>
                <a:latin typeface="Tahoma" charset="0"/>
                <a:ea typeface="ＭＳ Ｐゴシック" charset="0"/>
              </a:rPr>
              <a:t>+ IEDM 1987, </a:t>
            </a:r>
            <a:r>
              <a:rPr lang="en-US" sz="1800" b="1" dirty="0" err="1" smtClean="0">
                <a:solidFill>
                  <a:schemeClr val="accent2">
                    <a:lumMod val="75000"/>
                  </a:schemeClr>
                </a:solidFill>
                <a:latin typeface="Tahoma" charset="0"/>
                <a:ea typeface="ＭＳ Ｐゴシック" charset="0"/>
              </a:rPr>
              <a:t>Restle</a:t>
            </a:r>
            <a:r>
              <a:rPr lang="en-US" sz="1800" b="1" dirty="0" smtClean="0">
                <a:solidFill>
                  <a:schemeClr val="accent2">
                    <a:lumMod val="75000"/>
                  </a:schemeClr>
                </a:solidFill>
                <a:latin typeface="Tahoma" charset="0"/>
                <a:ea typeface="ＭＳ Ｐゴシック" charset="0"/>
              </a:rPr>
              <a:t>+ IEDM 1992]</a:t>
            </a:r>
          </a:p>
          <a:p>
            <a:pPr>
              <a:defRPr/>
            </a:pPr>
            <a:endParaRPr lang="en-US" dirty="0">
              <a:latin typeface="Tahoma" charset="0"/>
              <a:ea typeface="ＭＳ Ｐゴシック" charset="0"/>
            </a:endParaRPr>
          </a:p>
        </p:txBody>
      </p:sp>
      <p:sp>
        <p:nvSpPr>
          <p:cNvPr id="296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11CA-038E-AC42-B084-E207B7C88539}"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spTree>
    <p:extLst>
      <p:ext uri="{BB962C8B-B14F-4D97-AF65-F5344CB8AC3E}">
        <p14:creationId xmlns:p14="http://schemas.microsoft.com/office/powerpoint/2010/main" val="1901490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a:latin typeface="Garamond" charset="0"/>
                <a:ea typeface="ＭＳ Ｐゴシック" charset="0"/>
                <a:cs typeface="ＭＳ Ｐゴシック" charset="0"/>
              </a:rPr>
              <a:t>An Example VRT Cell</a:t>
            </a:r>
          </a:p>
        </p:txBody>
      </p:sp>
      <p:sp>
        <p:nvSpPr>
          <p:cNvPr id="2529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7952D5-92E7-4F47-9C3E-343520DE3C0E}"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pic>
        <p:nvPicPr>
          <p:cNvPr id="252931" name="Picture 4" descr="single_cell_vrt-graph.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977900"/>
            <a:ext cx="6680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Box 38"/>
          <p:cNvSpPr txBox="1">
            <a:spLocks noChangeArrowheads="1"/>
          </p:cNvSpPr>
          <p:nvPr/>
        </p:nvSpPr>
        <p:spPr bwMode="auto">
          <a:xfrm>
            <a:off x="3154363" y="5183188"/>
            <a:ext cx="413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cell from E 2Gb chip family</a:t>
            </a:r>
          </a:p>
        </p:txBody>
      </p:sp>
    </p:spTree>
    <p:extLst>
      <p:ext uri="{BB962C8B-B14F-4D97-AF65-F5344CB8AC3E}">
        <p14:creationId xmlns:p14="http://schemas.microsoft.com/office/powerpoint/2010/main" val="128911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ea typeface="ＭＳ Ｐゴシック" charset="0"/>
                <a:cs typeface="ＭＳ Ｐゴシック" charset="0"/>
              </a:rPr>
              <a:t>VRT: Questions and Methodology</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Key Questions</a:t>
            </a:r>
          </a:p>
          <a:p>
            <a:pPr lvl="1"/>
            <a:r>
              <a:rPr lang="en-US">
                <a:latin typeface="Tahoma" charset="0"/>
                <a:ea typeface="ＭＳ Ｐゴシック" charset="0"/>
              </a:rPr>
              <a:t>How prevalent is VRT in modern DRAM devices?</a:t>
            </a:r>
          </a:p>
          <a:p>
            <a:pPr lvl="1"/>
            <a:r>
              <a:rPr lang="en-US">
                <a:latin typeface="Tahoma" charset="0"/>
                <a:ea typeface="ＭＳ Ｐゴシック" charset="0"/>
              </a:rPr>
              <a:t>What is the timescale of observation of the lowest retention time state?</a:t>
            </a:r>
          </a:p>
          <a:p>
            <a:pPr lvl="1"/>
            <a:r>
              <a:rPr lang="en-US">
                <a:latin typeface="Tahoma" charset="0"/>
                <a:ea typeface="ＭＳ Ｐゴシック" charset="0"/>
              </a:rPr>
              <a:t>What are the implications on retention time profiling?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 Methodology</a:t>
            </a:r>
          </a:p>
          <a:p>
            <a:pPr lvl="1"/>
            <a:r>
              <a:rPr lang="en-US">
                <a:latin typeface="Tahoma" charset="0"/>
                <a:ea typeface="ＭＳ Ｐゴシック" charset="0"/>
              </a:rPr>
              <a:t>Each device was tested for at least 1024 rounds over 24 hours</a:t>
            </a:r>
          </a:p>
          <a:p>
            <a:pPr lvl="1"/>
            <a:r>
              <a:rPr lang="en-US">
                <a:latin typeface="Tahoma" charset="0"/>
                <a:ea typeface="ＭＳ Ｐゴシック" charset="0"/>
              </a:rPr>
              <a:t>Temperature fixed at 45</a:t>
            </a:r>
            <a:r>
              <a:rPr lang="en-US" baseline="50000">
                <a:latin typeface="Tahoma" charset="0"/>
                <a:ea typeface="ＭＳ Ｐゴシック" charset="0"/>
                <a:cs typeface="ＭＳ Ｐゴシック" charset="0"/>
              </a:rPr>
              <a:t>o</a:t>
            </a:r>
            <a:r>
              <a:rPr lang="en-US">
                <a:latin typeface="Tahoma" charset="0"/>
                <a:ea typeface="ＭＳ Ｐゴシック" charset="0"/>
              </a:rPr>
              <a:t>C</a:t>
            </a:r>
          </a:p>
          <a:p>
            <a:pPr lvl="1"/>
            <a:r>
              <a:rPr lang="en-US">
                <a:latin typeface="Tahoma" charset="0"/>
                <a:ea typeface="ＭＳ Ｐゴシック" charset="0"/>
              </a:rPr>
              <a:t>Data pattern used is the most effective data pattern for each device </a:t>
            </a:r>
          </a:p>
          <a:p>
            <a:pPr lvl="1"/>
            <a:r>
              <a:rPr lang="en-US">
                <a:solidFill>
                  <a:srgbClr val="0000FF"/>
                </a:solidFill>
                <a:latin typeface="Tahoma" charset="0"/>
                <a:ea typeface="ＭＳ Ｐゴシック" charset="0"/>
              </a:rPr>
              <a:t>For each cell that fails at any retention time, we record the minimum and the maximum retention time observed</a:t>
            </a:r>
          </a:p>
        </p:txBody>
      </p:sp>
      <p:sp>
        <p:nvSpPr>
          <p:cNvPr id="297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C3E5C9-37B0-2B42-83A5-570C835A4CDE}"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Tree>
    <p:extLst>
      <p:ext uri="{BB962C8B-B14F-4D97-AF65-F5344CB8AC3E}">
        <p14:creationId xmlns:p14="http://schemas.microsoft.com/office/powerpoint/2010/main" val="40293487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39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D3351-665B-3446-B5DB-5BB53329451F}"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pic>
        <p:nvPicPr>
          <p:cNvPr id="253955" name="Picture 4" descr="minmaxret-log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16000"/>
            <a:ext cx="6858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TextBox 38"/>
          <p:cNvSpPr txBox="1">
            <a:spLocks noChangeArrowheads="1"/>
          </p:cNvSpPr>
          <p:nvPr/>
        </p:nvSpPr>
        <p:spPr bwMode="auto">
          <a:xfrm>
            <a:off x="3695700" y="5081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8" name="Straight Connector 7"/>
          <p:cNvCxnSpPr/>
          <p:nvPr/>
        </p:nvCxnSpPr>
        <p:spPr>
          <a:xfrm flipV="1">
            <a:off x="2641600" y="1600200"/>
            <a:ext cx="3403600" cy="331470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38"/>
          <p:cNvSpPr txBox="1">
            <a:spLocks noChangeArrowheads="1"/>
          </p:cNvSpPr>
          <p:nvPr/>
        </p:nvSpPr>
        <p:spPr bwMode="auto">
          <a:xfrm>
            <a:off x="3563938" y="3971925"/>
            <a:ext cx="30749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900" smtClean="0">
                <a:solidFill>
                  <a:srgbClr val="FF0000"/>
                </a:solidFill>
              </a:rPr>
              <a:t>Min ret time = Max ret time</a:t>
            </a:r>
          </a:p>
          <a:p>
            <a:pPr algn="ctr" eaLnBrk="1" fontAlgn="base" hangingPunct="1">
              <a:spcBef>
                <a:spcPct val="0"/>
              </a:spcBef>
              <a:spcAft>
                <a:spcPct val="0"/>
              </a:spcAft>
            </a:pPr>
            <a:r>
              <a:rPr lang="en-US" sz="1900" b="1" smtClean="0">
                <a:solidFill>
                  <a:srgbClr val="FF0000"/>
                </a:solidFill>
              </a:rPr>
              <a:t>Expected if no VRT</a:t>
            </a:r>
          </a:p>
        </p:txBody>
      </p:sp>
      <p:sp>
        <p:nvSpPr>
          <p:cNvPr id="18" name="Right Triangle 17"/>
          <p:cNvSpPr/>
          <p:nvPr/>
        </p:nvSpPr>
        <p:spPr>
          <a:xfrm rot="5400000">
            <a:off x="2679700" y="1536700"/>
            <a:ext cx="3162300" cy="3314700"/>
          </a:xfrm>
          <a:prstGeom prst="rtTriangle">
            <a:avLst/>
          </a:prstGeom>
          <a:solidFill>
            <a:srgbClr val="0000FF">
              <a:alpha val="1000"/>
            </a:srgbClr>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TextBox 38"/>
          <p:cNvSpPr txBox="1">
            <a:spLocks noChangeArrowheads="1"/>
          </p:cNvSpPr>
          <p:nvPr/>
        </p:nvSpPr>
        <p:spPr bwMode="auto">
          <a:xfrm>
            <a:off x="2535238" y="2173288"/>
            <a:ext cx="244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Most failing cells </a:t>
            </a:r>
          </a:p>
          <a:p>
            <a:pPr algn="ctr" eaLnBrk="1" fontAlgn="base" hangingPunct="1">
              <a:spcBef>
                <a:spcPct val="0"/>
              </a:spcBef>
              <a:spcAft>
                <a:spcPct val="0"/>
              </a:spcAft>
            </a:pPr>
            <a:r>
              <a:rPr lang="en-US" smtClean="0">
                <a:solidFill>
                  <a:srgbClr val="0000FF"/>
                </a:solidFill>
              </a:rPr>
              <a:t>exhibit VRT</a:t>
            </a:r>
          </a:p>
        </p:txBody>
      </p:sp>
      <p:cxnSp>
        <p:nvCxnSpPr>
          <p:cNvPr id="21" name="Straight Connector 20"/>
          <p:cNvCxnSpPr/>
          <p:nvPr/>
        </p:nvCxnSpPr>
        <p:spPr>
          <a:xfrm flipV="1">
            <a:off x="2606675" y="1673225"/>
            <a:ext cx="1782763" cy="15875"/>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38"/>
          <p:cNvSpPr txBox="1">
            <a:spLocks noChangeArrowheads="1"/>
          </p:cNvSpPr>
          <p:nvPr/>
        </p:nvSpPr>
        <p:spPr bwMode="auto">
          <a:xfrm>
            <a:off x="2325688" y="1017588"/>
            <a:ext cx="3775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6600"/>
                </a:solidFill>
              </a:rPr>
              <a:t>Many failing cells jump from </a:t>
            </a:r>
          </a:p>
          <a:p>
            <a:pPr algn="ctr" eaLnBrk="1" fontAlgn="base" hangingPunct="1">
              <a:spcBef>
                <a:spcPct val="0"/>
              </a:spcBef>
              <a:spcAft>
                <a:spcPct val="0"/>
              </a:spcAft>
            </a:pPr>
            <a:r>
              <a:rPr lang="en-US" sz="1800" smtClean="0">
                <a:solidFill>
                  <a:srgbClr val="FF6600"/>
                </a:solidFill>
              </a:rPr>
              <a:t>very high retention time to very low</a:t>
            </a:r>
          </a:p>
        </p:txBody>
      </p:sp>
    </p:spTree>
    <p:extLst>
      <p:ext uri="{BB962C8B-B14F-4D97-AF65-F5344CB8AC3E}">
        <p14:creationId xmlns:p14="http://schemas.microsoft.com/office/powerpoint/2010/main" val="2558057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p:bldP spid="2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49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FE4DF-333A-8845-8169-5A904004704F}"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pic>
        <p:nvPicPr>
          <p:cNvPr id="254979" name="Picture 6" descr="minmaxret-log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028700"/>
            <a:ext cx="68373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38"/>
          <p:cNvSpPr txBox="1">
            <a:spLocks noChangeArrowheads="1"/>
          </p:cNvSpPr>
          <p:nvPr/>
        </p:nvSpPr>
        <p:spPr bwMode="auto">
          <a:xfrm>
            <a:off x="3694113" y="5081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717457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60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54B406-414B-3846-9329-B3ECF5E0CB18}"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pic>
        <p:nvPicPr>
          <p:cNvPr id="256003" name="Picture 6" descr="minmaxret-log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41400"/>
            <a:ext cx="68040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Box 38"/>
          <p:cNvSpPr txBox="1">
            <a:spLocks noChangeArrowheads="1"/>
          </p:cNvSpPr>
          <p:nvPr/>
        </p:nvSpPr>
        <p:spPr bwMode="auto">
          <a:xfrm>
            <a:off x="3684588" y="5081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3139090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US">
                <a:latin typeface="Garamond" charset="0"/>
                <a:ea typeface="ＭＳ Ｐゴシック" charset="0"/>
                <a:cs typeface="ＭＳ Ｐゴシック" charset="0"/>
              </a:rPr>
              <a:t>VRT: Observations So Far</a:t>
            </a:r>
          </a:p>
        </p:txBody>
      </p:sp>
      <p:sp>
        <p:nvSpPr>
          <p:cNvPr id="3" name="Content Placeholder 2"/>
          <p:cNvSpPr>
            <a:spLocks noGrp="1"/>
          </p:cNvSpPr>
          <p:nvPr>
            <p:ph idx="1"/>
          </p:nvPr>
        </p:nvSpPr>
        <p:spPr>
          <a:xfrm>
            <a:off x="228600" y="1057275"/>
            <a:ext cx="8610600" cy="5153025"/>
          </a:xfrm>
        </p:spPr>
        <p:txBody>
          <a:bodyPr/>
          <a:lstStyle/>
          <a:p>
            <a:r>
              <a:rPr lang="en-US">
                <a:solidFill>
                  <a:srgbClr val="0000FF"/>
                </a:solidFill>
                <a:latin typeface="Tahoma" charset="0"/>
                <a:ea typeface="ＭＳ Ｐゴシック" charset="0"/>
                <a:cs typeface="ＭＳ Ｐゴシック" charset="0"/>
              </a:rPr>
              <a:t>VRT is common among weak cells </a:t>
            </a:r>
            <a:r>
              <a:rPr lang="en-US">
                <a:latin typeface="Tahoma" charset="0"/>
                <a:ea typeface="ＭＳ Ｐゴシック" charset="0"/>
                <a:cs typeface="ＭＳ Ｐゴシック" charset="0"/>
              </a:rPr>
              <a:t>(i.e., those cells that experience low retention times)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VRT can result in significant retention time changes</a:t>
            </a:r>
          </a:p>
          <a:p>
            <a:pPr lvl="1"/>
            <a:r>
              <a:rPr lang="en-US">
                <a:latin typeface="Tahoma" charset="0"/>
                <a:ea typeface="ＭＳ Ｐゴシック" charset="0"/>
              </a:rPr>
              <a:t>Difference between minimum and maximum retention times of a cell can be more than 4x, and may not be bounded</a:t>
            </a:r>
          </a:p>
          <a:p>
            <a:pPr lvl="1"/>
            <a:r>
              <a:rPr lang="en-US">
                <a:solidFill>
                  <a:srgbClr val="FF0000"/>
                </a:solidFill>
                <a:latin typeface="Tahoma" charset="0"/>
                <a:ea typeface="ＭＳ Ｐゴシック" charset="0"/>
              </a:rPr>
              <a:t>Implication: </a:t>
            </a:r>
            <a:r>
              <a:rPr lang="en-US">
                <a:latin typeface="Tahoma" charset="0"/>
                <a:ea typeface="ＭＳ Ｐゴシック" charset="0"/>
              </a:rPr>
              <a:t>Finding </a:t>
            </a:r>
            <a:r>
              <a:rPr lang="en-US" i="1">
                <a:latin typeface="Tahoma" charset="0"/>
                <a:ea typeface="ＭＳ Ｐゴシック" charset="0"/>
              </a:rPr>
              <a:t>a</a:t>
            </a:r>
            <a:r>
              <a:rPr lang="en-US">
                <a:latin typeface="Tahoma" charset="0"/>
                <a:ea typeface="ＭＳ Ｐゴシック" charset="0"/>
              </a:rPr>
              <a:t> retention time for a cell and using a guardband to ensure minimum retention time is “covered” requires a large guardband or may not work</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Retention time profiling mechanisms must identify lowest retention time in the presence of VRT</a:t>
            </a:r>
          </a:p>
          <a:p>
            <a:pPr lvl="1"/>
            <a:r>
              <a:rPr lang="en-US">
                <a:solidFill>
                  <a:srgbClr val="FF0000"/>
                </a:solidFill>
                <a:latin typeface="Tahoma" charset="0"/>
                <a:ea typeface="ＭＳ Ｐゴシック" charset="0"/>
              </a:rPr>
              <a:t>Question: How long to profile a cell to find its lowest retention time state?</a:t>
            </a:r>
          </a:p>
        </p:txBody>
      </p:sp>
      <p:sp>
        <p:nvSpPr>
          <p:cNvPr id="299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A5EC05-D20E-5742-927B-A897CCA3636C}"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953060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a:xfrm>
            <a:off x="228600" y="152400"/>
            <a:ext cx="8915400" cy="884238"/>
          </a:xfrm>
        </p:spPr>
        <p:txBody>
          <a:bodyPr/>
          <a:lstStyle/>
          <a:p>
            <a:r>
              <a:rPr lang="en-US" sz="3800">
                <a:latin typeface="Garamond" charset="0"/>
                <a:ea typeface="ＭＳ Ｐゴシック" charset="0"/>
                <a:cs typeface="ＭＳ Ｐゴシック" charset="0"/>
              </a:rPr>
              <a:t>Time Between Retention Time State Changes</a:t>
            </a:r>
          </a:p>
        </p:txBody>
      </p:sp>
      <p:sp>
        <p:nvSpPr>
          <p:cNvPr id="300034"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How much time does a cell spend in a high retention state </a:t>
            </a:r>
            <a:r>
              <a:rPr lang="en-US">
                <a:solidFill>
                  <a:srgbClr val="0000FF"/>
                </a:solidFill>
                <a:latin typeface="Tahoma" charset="0"/>
                <a:ea typeface="ＭＳ Ｐゴシック" charset="0"/>
                <a:cs typeface="ＭＳ Ｐゴシック" charset="0"/>
              </a:rPr>
              <a:t>before switching to the minimum observed retention time state?</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A9319-CFE9-D641-B8EA-30424B5D526D}"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2001699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70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215550-ABDE-E741-A170-02690E354B38}"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pic>
        <p:nvPicPr>
          <p:cNvPr id="257027" name="Picture 4" descr="rettimedist-hi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54100"/>
            <a:ext cx="65659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TextBox 38"/>
          <p:cNvSpPr txBox="1">
            <a:spLocks noChangeArrowheads="1"/>
          </p:cNvSpPr>
          <p:nvPr/>
        </p:nvSpPr>
        <p:spPr bwMode="auto">
          <a:xfrm>
            <a:off x="4648200" y="13604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7" name="Straight Arrow Connector 6"/>
          <p:cNvCxnSpPr/>
          <p:nvPr/>
        </p:nvCxnSpPr>
        <p:spPr bwMode="auto">
          <a:xfrm flipH="1">
            <a:off x="2349500" y="4227513"/>
            <a:ext cx="246063" cy="1030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8"/>
          <p:cNvSpPr txBox="1">
            <a:spLocks noChangeArrowheads="1"/>
          </p:cNvSpPr>
          <p:nvPr/>
        </p:nvSpPr>
        <p:spPr bwMode="auto">
          <a:xfrm>
            <a:off x="2408238" y="3643313"/>
            <a:ext cx="139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~4 hours</a:t>
            </a:r>
          </a:p>
        </p:txBody>
      </p:sp>
      <p:cxnSp>
        <p:nvCxnSpPr>
          <p:cNvPr id="10" name="Straight Arrow Connector 9"/>
          <p:cNvCxnSpPr/>
          <p:nvPr/>
        </p:nvCxnSpPr>
        <p:spPr bwMode="auto">
          <a:xfrm>
            <a:off x="7027863" y="4633913"/>
            <a:ext cx="312737" cy="1106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38"/>
          <p:cNvSpPr txBox="1">
            <a:spLocks noChangeArrowheads="1"/>
          </p:cNvSpPr>
          <p:nvPr/>
        </p:nvSpPr>
        <p:spPr bwMode="auto">
          <a:xfrm>
            <a:off x="6178550" y="398621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~1 day</a:t>
            </a:r>
          </a:p>
        </p:txBody>
      </p:sp>
      <p:sp>
        <p:nvSpPr>
          <p:cNvPr id="13" name="TextBox 12"/>
          <p:cNvSpPr txBox="1"/>
          <p:nvPr/>
        </p:nvSpPr>
        <p:spPr>
          <a:xfrm>
            <a:off x="228600" y="57943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Time scale at which a cell switches to the low retention time state can be very long (~ 1 day or longer)</a:t>
            </a:r>
          </a:p>
        </p:txBody>
      </p:sp>
      <p:sp>
        <p:nvSpPr>
          <p:cNvPr id="14" name="TextBox 13"/>
          <p:cNvSpPr txBox="1"/>
          <p:nvPr/>
        </p:nvSpPr>
        <p:spPr>
          <a:xfrm>
            <a:off x="293688" y="58832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Need to profile for a long time to </a:t>
            </a:r>
          </a:p>
          <a:p>
            <a:pPr algn="ctr">
              <a:defRPr/>
            </a:pPr>
            <a:r>
              <a:rPr lang="en-US" sz="2400" b="1" kern="0" dirty="0">
                <a:solidFill>
                  <a:srgbClr val="0000FF"/>
                </a:solidFill>
                <a:latin typeface="Calibri"/>
                <a:ea typeface="ＭＳ Ｐゴシック" charset="0"/>
                <a:cs typeface="ＭＳ Ｐゴシック" charset="0"/>
              </a:rPr>
              <a:t>get to the minimum retention time state</a:t>
            </a:r>
          </a:p>
        </p:txBody>
      </p:sp>
    </p:spTree>
    <p:extLst>
      <p:ext uri="{BB962C8B-B14F-4D97-AF65-F5344CB8AC3E}">
        <p14:creationId xmlns:p14="http://schemas.microsoft.com/office/powerpoint/2010/main" val="3012493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80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29F7E2-08E4-6E4F-9F44-F3A2AA037827}"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pic>
        <p:nvPicPr>
          <p:cNvPr id="258051" name="Picture 4" descr="rettimedist-hi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28700"/>
            <a:ext cx="65786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TextBox 38"/>
          <p:cNvSpPr txBox="1">
            <a:spLocks noChangeArrowheads="1"/>
          </p:cNvSpPr>
          <p:nvPr/>
        </p:nvSpPr>
        <p:spPr bwMode="auto">
          <a:xfrm>
            <a:off x="4646613" y="13604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1532405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90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CA153C-28EF-AD43-A205-D8B9F4A5D6B3}"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pic>
        <p:nvPicPr>
          <p:cNvPr id="259075" name="Picture 6" descr="rettimedist-hi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16000"/>
            <a:ext cx="65913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xtBox 38"/>
          <p:cNvSpPr txBox="1">
            <a:spLocks noChangeArrowheads="1"/>
          </p:cNvSpPr>
          <p:nvPr/>
        </p:nvSpPr>
        <p:spPr bwMode="auto">
          <a:xfrm>
            <a:off x="4637088" y="13604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825453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VRT: Implications on Profiling Mechanisms</a:t>
            </a:r>
          </a:p>
        </p:txBody>
      </p:sp>
      <p:sp>
        <p:nvSpPr>
          <p:cNvPr id="3" name="Content Placeholder 2"/>
          <p:cNvSpPr>
            <a:spLocks noGrp="1"/>
          </p:cNvSpPr>
          <p:nvPr>
            <p:ph idx="1"/>
          </p:nvPr>
        </p:nvSpPr>
        <p:spPr>
          <a:xfrm>
            <a:off x="228600" y="968375"/>
            <a:ext cx="8610600" cy="5153025"/>
          </a:xfrm>
        </p:spPr>
        <p:txBody>
          <a:bodyPr/>
          <a:lstStyle/>
          <a:p>
            <a:pPr>
              <a:defRPr/>
            </a:pPr>
            <a:r>
              <a:rPr lang="en-US" dirty="0" smtClean="0"/>
              <a:t>Problem 1: </a:t>
            </a:r>
            <a:r>
              <a:rPr lang="en-US" dirty="0" smtClean="0">
                <a:solidFill>
                  <a:srgbClr val="FF0000"/>
                </a:solidFill>
              </a:rPr>
              <a:t>There does not seem to be a way of determining if a cell exhibits VRT without actually observing a cell exhibiting VRT</a:t>
            </a:r>
          </a:p>
          <a:p>
            <a:pPr lvl="1">
              <a:defRPr/>
            </a:pPr>
            <a:r>
              <a:rPr lang="en-US" sz="2000" dirty="0" smtClean="0"/>
              <a:t>VRT is a </a:t>
            </a:r>
            <a:r>
              <a:rPr lang="en-US" sz="2000" dirty="0" err="1" smtClean="0"/>
              <a:t>memoryless</a:t>
            </a:r>
            <a:r>
              <a:rPr lang="en-US" sz="2000" dirty="0" smtClean="0"/>
              <a:t> random process </a:t>
            </a:r>
            <a:r>
              <a:rPr lang="en-US" sz="1800" b="1" dirty="0" smtClean="0">
                <a:solidFill>
                  <a:srgbClr val="2C6123"/>
                </a:solidFill>
              </a:rPr>
              <a:t>[Kim+ JJAP 2010]</a:t>
            </a:r>
          </a:p>
          <a:p>
            <a:pPr lvl="1">
              <a:defRPr/>
            </a:pPr>
            <a:endParaRPr lang="en-US" sz="1500" dirty="0"/>
          </a:p>
          <a:p>
            <a:pPr>
              <a:defRPr/>
            </a:pPr>
            <a:r>
              <a:rPr lang="en-US" dirty="0" smtClean="0"/>
              <a:t>Problem 2</a:t>
            </a:r>
            <a:r>
              <a:rPr lang="en-US" dirty="0" smtClean="0">
                <a:solidFill>
                  <a:srgbClr val="FF0000"/>
                </a:solidFill>
              </a:rPr>
              <a:t>: VRT complicates retention time profiling by DRAM manufacturers</a:t>
            </a:r>
          </a:p>
          <a:p>
            <a:pPr lvl="1">
              <a:defRPr/>
            </a:pPr>
            <a:r>
              <a:rPr lang="en-US" sz="2000" dirty="0" smtClean="0"/>
              <a:t>Exposure to very high temperatures can induce VRT in cells that were not previously susceptible </a:t>
            </a:r>
          </a:p>
          <a:p>
            <a:pPr marL="344487" lvl="1" indent="0">
              <a:buFont typeface="Wingdings" charset="0"/>
              <a:buNone/>
              <a:defRPr/>
            </a:pPr>
            <a:r>
              <a:rPr lang="en-US" sz="2000" dirty="0" smtClean="0"/>
              <a:t>    </a:t>
            </a:r>
            <a:r>
              <a:rPr lang="en-US" sz="2000" dirty="0" smtClean="0">
                <a:sym typeface="Wingdings"/>
              </a:rPr>
              <a:t> </a:t>
            </a:r>
            <a:r>
              <a:rPr lang="en-US" sz="2000" dirty="0" smtClean="0"/>
              <a:t>can happen during soldering of DRAM chips</a:t>
            </a:r>
          </a:p>
          <a:p>
            <a:pPr marL="344487" lvl="1" indent="0">
              <a:buFont typeface="Wingdings" charset="0"/>
              <a:buNone/>
              <a:defRPr/>
            </a:pPr>
            <a:r>
              <a:rPr lang="en-US" sz="2000" dirty="0" smtClean="0">
                <a:sym typeface="Wingdings"/>
              </a:rPr>
              <a:t>     manufacturer’s retention time profile may not be accurate</a:t>
            </a:r>
            <a:endParaRPr lang="en-US" sz="2000" dirty="0" smtClean="0"/>
          </a:p>
          <a:p>
            <a:pPr>
              <a:defRPr/>
            </a:pPr>
            <a:endParaRPr lang="en-US" sz="1500" dirty="0"/>
          </a:p>
          <a:p>
            <a:pPr>
              <a:defRPr/>
            </a:pPr>
            <a:r>
              <a:rPr lang="en-US" dirty="0" smtClean="0"/>
              <a:t>One option for future work: </a:t>
            </a:r>
            <a:r>
              <a:rPr lang="en-US" dirty="0" smtClean="0">
                <a:solidFill>
                  <a:srgbClr val="0000FF"/>
                </a:solidFill>
              </a:rPr>
              <a:t>Use ECC to continuously profile DRAM online while aggressively reducing refresh rate</a:t>
            </a:r>
          </a:p>
          <a:p>
            <a:pPr lvl="1">
              <a:defRPr/>
            </a:pPr>
            <a:r>
              <a:rPr lang="en-US" sz="2000" dirty="0" smtClean="0"/>
              <a:t>Need to keep ECC overhead in check</a:t>
            </a:r>
          </a:p>
          <a:p>
            <a:pPr lvl="1">
              <a:defRPr/>
            </a:pPr>
            <a:endParaRPr lang="en-US" dirty="0"/>
          </a:p>
          <a:p>
            <a:pPr lvl="1">
              <a:defRPr/>
            </a:pPr>
            <a:endParaRPr lang="en-US" dirty="0"/>
          </a:p>
          <a:p>
            <a:pPr>
              <a:defRPr/>
            </a:pPr>
            <a:endParaRPr lang="en-US" dirty="0"/>
          </a:p>
        </p:txBody>
      </p:sp>
      <p:sp>
        <p:nvSpPr>
          <p:cNvPr id="301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7DDA35-0A10-B241-B604-D4520957A2EA}"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Tree>
    <p:extLst>
      <p:ext uri="{BB962C8B-B14F-4D97-AF65-F5344CB8AC3E}">
        <p14:creationId xmlns:p14="http://schemas.microsoft.com/office/powerpoint/2010/main" val="1205262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6009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solidFill>
                  <a:srgbClr val="0000FF"/>
                </a:solidFill>
                <a:latin typeface="Tahoma" charset="0"/>
                <a:ea typeface="ＭＳ Ｐゴシック" charset="0"/>
                <a:cs typeface="ＭＳ Ｐゴシック" charset="0"/>
              </a:rPr>
              <a:t>Conclusions</a:t>
            </a:r>
          </a:p>
        </p:txBody>
      </p:sp>
      <p:sp>
        <p:nvSpPr>
          <p:cNvPr id="260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4B4610-2694-C14F-A522-ACE9333F47D2}"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3026320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a:latin typeface="Garamond" charset="0"/>
                <a:ea typeface="ＭＳ Ｐゴシック" charset="0"/>
                <a:cs typeface="ＭＳ Ｐゴシック" charset="0"/>
              </a:rPr>
              <a:t>Summary and Conclusions</a:t>
            </a:r>
          </a:p>
        </p:txBody>
      </p:sp>
      <p:sp>
        <p:nvSpPr>
          <p:cNvPr id="3" name="Content Placeholder 2"/>
          <p:cNvSpPr>
            <a:spLocks noGrp="1"/>
          </p:cNvSpPr>
          <p:nvPr>
            <p:ph idx="1"/>
          </p:nvPr>
        </p:nvSpPr>
        <p:spPr>
          <a:xfrm>
            <a:off x="228600" y="917575"/>
            <a:ext cx="8788400" cy="5153025"/>
          </a:xfrm>
        </p:spPr>
        <p:txBody>
          <a:bodyPr/>
          <a:lstStyle/>
          <a:p>
            <a:r>
              <a:rPr lang="en-US" sz="2200">
                <a:solidFill>
                  <a:srgbClr val="FF0000"/>
                </a:solidFill>
                <a:latin typeface="Tahoma" charset="0"/>
                <a:ea typeface="ＭＳ Ｐゴシック" charset="0"/>
                <a:cs typeface="ＭＳ Ｐゴシック" charset="0"/>
              </a:rPr>
              <a:t>DRAM refresh is a critical challenge in scaling DRAM technology efficiently to higher capacities and smaller feature sizes</a:t>
            </a:r>
          </a:p>
          <a:p>
            <a:r>
              <a:rPr lang="en-US" sz="2200">
                <a:solidFill>
                  <a:srgbClr val="0000FF"/>
                </a:solidFill>
                <a:latin typeface="Tahoma" charset="0"/>
                <a:ea typeface="ＭＳ Ｐゴシック" charset="0"/>
                <a:cs typeface="ＭＳ Ｐゴシック" charset="0"/>
              </a:rPr>
              <a:t>Understanding the retention time of modern DRAM devices can enable old or new methods to reduce the impact of refresh</a:t>
            </a:r>
          </a:p>
          <a:p>
            <a:pPr lvl="1"/>
            <a:r>
              <a:rPr lang="en-US" sz="2000">
                <a:latin typeface="Tahoma" charset="0"/>
                <a:ea typeface="ＭＳ Ｐゴシック" charset="0"/>
              </a:rPr>
              <a:t>Many mechanisms require accurate and reliable retention time profiles</a:t>
            </a:r>
          </a:p>
          <a:p>
            <a:pPr lvl="1"/>
            <a:endParaRPr lang="en-US" sz="1000">
              <a:latin typeface="Tahoma" charset="0"/>
              <a:ea typeface="ＭＳ Ｐゴシック" charset="0"/>
            </a:endParaRPr>
          </a:p>
          <a:p>
            <a:r>
              <a:rPr lang="en-US" sz="2200">
                <a:solidFill>
                  <a:srgbClr val="0000FF"/>
                </a:solidFill>
                <a:latin typeface="Tahoma" charset="0"/>
                <a:ea typeface="ＭＳ Ｐゴシック" charset="0"/>
                <a:cs typeface="ＭＳ Ｐゴシック" charset="0"/>
              </a:rPr>
              <a:t>We presented the first work that comprehensively examines data retention behavior in modern commodity DRAM devices</a:t>
            </a:r>
          </a:p>
          <a:p>
            <a:pPr lvl="1"/>
            <a:r>
              <a:rPr lang="en-US" sz="2000">
                <a:latin typeface="Tahoma" charset="0"/>
                <a:ea typeface="ＭＳ Ｐゴシック" charset="0"/>
              </a:rPr>
              <a:t>Characterized 248 devices from five manufacturers</a:t>
            </a:r>
          </a:p>
          <a:p>
            <a:pPr lvl="1"/>
            <a:endParaRPr lang="en-US" sz="1000">
              <a:latin typeface="Tahoma" charset="0"/>
              <a:ea typeface="ＭＳ Ｐゴシック" charset="0"/>
            </a:endParaRPr>
          </a:p>
          <a:p>
            <a:r>
              <a:rPr lang="en-US" sz="2200">
                <a:latin typeface="Tahoma" charset="0"/>
                <a:ea typeface="ＭＳ Ｐゴシック" charset="0"/>
                <a:cs typeface="ＭＳ Ｐゴシック" charset="0"/>
              </a:rPr>
              <a:t>Key findings: Retention time of a cell significantly depends on data pattern stored in other cells (</a:t>
            </a:r>
            <a:r>
              <a:rPr lang="en-US" sz="2200">
                <a:solidFill>
                  <a:srgbClr val="FF0000"/>
                </a:solidFill>
                <a:latin typeface="Tahoma" charset="0"/>
                <a:ea typeface="ＭＳ Ｐゴシック" charset="0"/>
                <a:cs typeface="ＭＳ Ｐゴシック" charset="0"/>
              </a:rPr>
              <a:t>data pattern dependence</a:t>
            </a:r>
            <a:r>
              <a:rPr lang="en-US" sz="2200">
                <a:latin typeface="Tahoma" charset="0"/>
                <a:ea typeface="ＭＳ Ｐゴシック" charset="0"/>
                <a:cs typeface="ＭＳ Ｐゴシック" charset="0"/>
              </a:rPr>
              <a:t>) and changes over time via a random process (</a:t>
            </a:r>
            <a:r>
              <a:rPr lang="en-US" sz="2200">
                <a:solidFill>
                  <a:srgbClr val="FF0000"/>
                </a:solidFill>
                <a:latin typeface="Tahoma" charset="0"/>
                <a:ea typeface="ＭＳ Ｐゴシック" charset="0"/>
                <a:cs typeface="ＭＳ Ｐゴシック" charset="0"/>
              </a:rPr>
              <a:t>variable retention time</a:t>
            </a:r>
            <a:r>
              <a:rPr lang="en-US" sz="2200">
                <a:latin typeface="Tahoma" charset="0"/>
                <a:ea typeface="ＭＳ Ｐゴシック" charset="0"/>
                <a:cs typeface="ＭＳ Ｐゴシック" charset="0"/>
              </a:rPr>
              <a:t>)</a:t>
            </a:r>
          </a:p>
          <a:p>
            <a:pPr lvl="1"/>
            <a:r>
              <a:rPr lang="en-US" sz="2000">
                <a:latin typeface="Tahoma" charset="0"/>
                <a:ea typeface="ＭＳ Ｐゴシック" charset="0"/>
              </a:rPr>
              <a:t>Discussed the underlying reasons and provided suggestions</a:t>
            </a:r>
          </a:p>
          <a:p>
            <a:r>
              <a:rPr lang="en-US" sz="2200">
                <a:solidFill>
                  <a:srgbClr val="0000FF"/>
                </a:solidFill>
                <a:latin typeface="Tahoma" charset="0"/>
                <a:ea typeface="ＭＳ Ｐゴシック" charset="0"/>
                <a:cs typeface="ＭＳ Ｐゴシック" charset="0"/>
              </a:rPr>
              <a:t>Future research on retention time profiling should solve the challenges posed by the DPD and VRT phenomena</a:t>
            </a: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p:txBody>
      </p:sp>
      <p:sp>
        <p:nvSpPr>
          <p:cNvPr id="302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7FB1A-0437-C64F-84EF-77CA2ECC7BC0}"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Tree>
    <p:extLst>
      <p:ext uri="{BB962C8B-B14F-4D97-AF65-F5344CB8AC3E}">
        <p14:creationId xmlns:p14="http://schemas.microsoft.com/office/powerpoint/2010/main" val="3358835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62146"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62147"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62148"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838827"/>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7648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137</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0898402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138</a:t>
            </a:fld>
            <a:endParaRPr lang="en-US"/>
          </a:p>
        </p:txBody>
      </p:sp>
    </p:spTree>
    <p:extLst>
      <p:ext uri="{BB962C8B-B14F-4D97-AF65-F5344CB8AC3E}">
        <p14:creationId xmlns:p14="http://schemas.microsoft.com/office/powerpoint/2010/main" val="4114049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131967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14</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19054644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262061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latin typeface="Tahoma"/>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latin typeface="Tahoma"/>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USB </a:t>
            </a:r>
          </a:p>
          <a:p>
            <a:pPr algn="ctr" eaLnBrk="0" hangingPunct="0"/>
            <a:r>
              <a:rPr lang="en-US">
                <a:solidFill>
                  <a:srgbClr val="000000"/>
                </a:solidFill>
                <a:latin typeface="Tahoma"/>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Control </a:t>
            </a:r>
          </a:p>
          <a:p>
            <a:pPr algn="ctr" eaLnBrk="0" hangingPunct="0"/>
            <a:r>
              <a:rPr lang="en-US" sz="1600">
                <a:solidFill>
                  <a:srgbClr val="000000"/>
                </a:solidFill>
                <a:latin typeface="Tahoma"/>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FPGA</a:t>
            </a:r>
          </a:p>
          <a:p>
            <a:pPr algn="ctr" eaLnBrk="0" hangingPunct="0"/>
            <a:r>
              <a:rPr lang="en-US" sz="1200">
                <a:solidFill>
                  <a:srgbClr val="000000"/>
                </a:solidFill>
                <a:latin typeface="Tahoma"/>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NAND </a:t>
            </a:r>
          </a:p>
          <a:p>
            <a:pPr algn="ctr" eaLnBrk="0" hangingPunct="0"/>
            <a:r>
              <a:rPr lang="en-US" sz="1600">
                <a:solidFill>
                  <a:srgbClr val="000000"/>
                </a:solidFill>
                <a:latin typeface="Tahoma"/>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Flash </a:t>
            </a:r>
          </a:p>
          <a:p>
            <a:pPr algn="ctr" eaLnBrk="0" hangingPunct="0"/>
            <a:r>
              <a:rPr lang="en-US">
                <a:solidFill>
                  <a:srgbClr val="000000"/>
                </a:solidFill>
                <a:latin typeface="Tahoma"/>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1389005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latin typeface="Tahoma"/>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latin typeface="Tahoma"/>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latin typeface="Tahoma"/>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3266447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latin typeface="Tahoma"/>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latin typeface="Tahoma"/>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latin typeface="Tahoma"/>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latin typeface="Tahoma"/>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06075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207336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4635224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2397341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680355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149</a:t>
            </a:fld>
            <a:endParaRPr lang="en-US">
              <a:solidFill>
                <a:srgbClr val="000000"/>
              </a:solidFill>
            </a:endParaRPr>
          </a:p>
        </p:txBody>
      </p:sp>
    </p:spTree>
    <p:extLst>
      <p:ext uri="{BB962C8B-B14F-4D97-AF65-F5344CB8AC3E}">
        <p14:creationId xmlns:p14="http://schemas.microsoft.com/office/powerpoint/2010/main" val="23762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455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151</a:t>
            </a:fld>
            <a:endParaRPr lang="en-US">
              <a:solidFill>
                <a:srgbClr val="000000"/>
              </a:solidFill>
            </a:endParaRPr>
          </a:p>
        </p:txBody>
      </p:sp>
    </p:spTree>
    <p:extLst>
      <p:ext uri="{BB962C8B-B14F-4D97-AF65-F5344CB8AC3E}">
        <p14:creationId xmlns:p14="http://schemas.microsoft.com/office/powerpoint/2010/main" val="302712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865114"/>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Tree>
    <p:extLst>
      <p:ext uri="{BB962C8B-B14F-4D97-AF65-F5344CB8AC3E}">
        <p14:creationId xmlns:p14="http://schemas.microsoft.com/office/powerpoint/2010/main" val="2922666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Tree>
    <p:extLst>
      <p:ext uri="{BB962C8B-B14F-4D97-AF65-F5344CB8AC3E}">
        <p14:creationId xmlns:p14="http://schemas.microsoft.com/office/powerpoint/2010/main" val="168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1984424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7289100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spTree>
    <p:extLst>
      <p:ext uri="{BB962C8B-B14F-4D97-AF65-F5344CB8AC3E}">
        <p14:creationId xmlns:p14="http://schemas.microsoft.com/office/powerpoint/2010/main" val="7678743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Tree>
    <p:extLst>
      <p:ext uri="{BB962C8B-B14F-4D97-AF65-F5344CB8AC3E}">
        <p14:creationId xmlns:p14="http://schemas.microsoft.com/office/powerpoint/2010/main" val="1751000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621456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spTree>
    <p:extLst>
      <p:ext uri="{BB962C8B-B14F-4D97-AF65-F5344CB8AC3E}">
        <p14:creationId xmlns:p14="http://schemas.microsoft.com/office/powerpoint/2010/main" val="15117320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2747367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595306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20503069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8896828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spTree>
    <p:extLst>
      <p:ext uri="{BB962C8B-B14F-4D97-AF65-F5344CB8AC3E}">
        <p14:creationId xmlns:p14="http://schemas.microsoft.com/office/powerpoint/2010/main" val="1282306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val="2542939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spTree>
    <p:extLst>
      <p:ext uri="{BB962C8B-B14F-4D97-AF65-F5344CB8AC3E}">
        <p14:creationId xmlns:p14="http://schemas.microsoft.com/office/powerpoint/2010/main" val="2567334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1485857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169</a:t>
            </a:fld>
            <a:endParaRPr lang="en-US" sz="1600">
              <a:solidFill>
                <a:srgbClr val="000000"/>
              </a:solidFill>
              <a:latin typeface="Garamond" charset="0"/>
            </a:endParaRPr>
          </a:p>
        </p:txBody>
      </p:sp>
    </p:spTree>
    <p:extLst>
      <p:ext uri="{BB962C8B-B14F-4D97-AF65-F5344CB8AC3E}">
        <p14:creationId xmlns:p14="http://schemas.microsoft.com/office/powerpoint/2010/main" val="29284950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17</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170</a:t>
            </a:fld>
            <a:endParaRPr lang="en-US" sz="1600">
              <a:solidFill>
                <a:srgbClr val="000000"/>
              </a:solidFill>
              <a:latin typeface="Garamond" charset="0"/>
            </a:endParaRPr>
          </a:p>
        </p:txBody>
      </p:sp>
    </p:spTree>
    <p:extLst>
      <p:ext uri="{BB962C8B-B14F-4D97-AF65-F5344CB8AC3E}">
        <p14:creationId xmlns:p14="http://schemas.microsoft.com/office/powerpoint/2010/main" val="3661471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171</a:t>
            </a:fld>
            <a:endParaRPr lang="en-US" sz="1600">
              <a:solidFill>
                <a:srgbClr val="000000"/>
              </a:solidFill>
              <a:latin typeface="Garamond" charset="0"/>
            </a:endParaRPr>
          </a:p>
        </p:txBody>
      </p:sp>
    </p:spTree>
    <p:extLst>
      <p:ext uri="{BB962C8B-B14F-4D97-AF65-F5344CB8AC3E}">
        <p14:creationId xmlns:p14="http://schemas.microsoft.com/office/powerpoint/2010/main" val="13709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172</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675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173</a:t>
            </a:fld>
            <a:endParaRPr lang="en-US" sz="1600">
              <a:solidFill>
                <a:srgbClr val="000000"/>
              </a:solidFill>
              <a:latin typeface="Garamond" charset="0"/>
            </a:endParaRPr>
          </a:p>
        </p:txBody>
      </p:sp>
    </p:spTree>
    <p:extLst>
      <p:ext uri="{BB962C8B-B14F-4D97-AF65-F5344CB8AC3E}">
        <p14:creationId xmlns:p14="http://schemas.microsoft.com/office/powerpoint/2010/main" val="2681323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174</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629310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175</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1145744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176</a:t>
            </a:fld>
            <a:endParaRPr lang="en-US" sz="1600">
              <a:solidFill>
                <a:srgbClr val="000000"/>
              </a:solidFill>
              <a:latin typeface="Garamond" charset="0"/>
            </a:endParaRPr>
          </a:p>
        </p:txBody>
      </p:sp>
    </p:spTree>
    <p:extLst>
      <p:ext uri="{BB962C8B-B14F-4D97-AF65-F5344CB8AC3E}">
        <p14:creationId xmlns:p14="http://schemas.microsoft.com/office/powerpoint/2010/main" val="14591637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177</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2252855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178</a:t>
            </a:fld>
            <a:endParaRPr lang="en-US" sz="1600">
              <a:solidFill>
                <a:srgbClr val="000000"/>
              </a:solidFill>
              <a:latin typeface="Garamond" charset="0"/>
            </a:endParaRPr>
          </a:p>
        </p:txBody>
      </p:sp>
    </p:spTree>
    <p:extLst>
      <p:ext uri="{BB962C8B-B14F-4D97-AF65-F5344CB8AC3E}">
        <p14:creationId xmlns:p14="http://schemas.microsoft.com/office/powerpoint/2010/main" val="26318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spTree>
    <p:extLst>
      <p:ext uri="{BB962C8B-B14F-4D97-AF65-F5344CB8AC3E}">
        <p14:creationId xmlns:p14="http://schemas.microsoft.com/office/powerpoint/2010/main" val="4270781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18</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spTree>
    <p:extLst>
      <p:ext uri="{BB962C8B-B14F-4D97-AF65-F5344CB8AC3E}">
        <p14:creationId xmlns:p14="http://schemas.microsoft.com/office/powerpoint/2010/main" val="42461047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181</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41621962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182</a:t>
            </a:fld>
            <a:endParaRPr lang="en-US" sz="1600">
              <a:solidFill>
                <a:srgbClr val="000000"/>
              </a:solidFill>
              <a:latin typeface="Garamond" charset="0"/>
            </a:endParaRPr>
          </a:p>
        </p:txBody>
      </p:sp>
    </p:spTree>
    <p:extLst>
      <p:ext uri="{BB962C8B-B14F-4D97-AF65-F5344CB8AC3E}">
        <p14:creationId xmlns:p14="http://schemas.microsoft.com/office/powerpoint/2010/main" val="38380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183</a:t>
            </a:fld>
            <a:endParaRPr lang="en-US" sz="1600">
              <a:solidFill>
                <a:srgbClr val="000000"/>
              </a:solidFill>
              <a:latin typeface="Garamond" charset="0"/>
            </a:endParaRPr>
          </a:p>
        </p:txBody>
      </p:sp>
    </p:spTree>
    <p:extLst>
      <p:ext uri="{BB962C8B-B14F-4D97-AF65-F5344CB8AC3E}">
        <p14:creationId xmlns:p14="http://schemas.microsoft.com/office/powerpoint/2010/main" val="2429122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184</a:t>
            </a:fld>
            <a:endParaRPr lang="en-US" sz="1600">
              <a:solidFill>
                <a:srgbClr val="000000"/>
              </a:solidFill>
              <a:latin typeface="Garamond" charset="0"/>
            </a:endParaRPr>
          </a:p>
        </p:txBody>
      </p:sp>
    </p:spTree>
    <p:extLst>
      <p:ext uri="{BB962C8B-B14F-4D97-AF65-F5344CB8AC3E}">
        <p14:creationId xmlns:p14="http://schemas.microsoft.com/office/powerpoint/2010/main" val="725632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185</a:t>
            </a:fld>
            <a:endParaRPr lang="en-US" sz="1600">
              <a:solidFill>
                <a:srgbClr val="000000"/>
              </a:solidFill>
              <a:latin typeface="Garamond" charset="0"/>
            </a:endParaRPr>
          </a:p>
        </p:txBody>
      </p:sp>
    </p:spTree>
    <p:extLst>
      <p:ext uri="{BB962C8B-B14F-4D97-AF65-F5344CB8AC3E}">
        <p14:creationId xmlns:p14="http://schemas.microsoft.com/office/powerpoint/2010/main" val="3253417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186</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54913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187</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3285235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188</a:t>
            </a:fld>
            <a:endParaRPr lang="en-US" sz="1600">
              <a:solidFill>
                <a:srgbClr val="000000"/>
              </a:solidFill>
              <a:latin typeface="Garamond" charset="0"/>
            </a:endParaRPr>
          </a:p>
        </p:txBody>
      </p:sp>
    </p:spTree>
    <p:extLst>
      <p:ext uri="{BB962C8B-B14F-4D97-AF65-F5344CB8AC3E}">
        <p14:creationId xmlns:p14="http://schemas.microsoft.com/office/powerpoint/2010/main" val="3756501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189</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11444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19</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190</a:t>
            </a:fld>
            <a:endParaRPr lang="en-US" sz="1600">
              <a:solidFill>
                <a:srgbClr val="000000"/>
              </a:solidFill>
              <a:latin typeface="Garamond" charset="0"/>
            </a:endParaRPr>
          </a:p>
        </p:txBody>
      </p:sp>
    </p:spTree>
    <p:extLst>
      <p:ext uri="{BB962C8B-B14F-4D97-AF65-F5344CB8AC3E}">
        <p14:creationId xmlns:p14="http://schemas.microsoft.com/office/powerpoint/2010/main" val="1297434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191</a:t>
            </a:fld>
            <a:endParaRPr lang="en-US" sz="1600">
              <a:solidFill>
                <a:srgbClr val="000000"/>
              </a:solidFill>
              <a:latin typeface="Garamond" charset="0"/>
            </a:endParaRPr>
          </a:p>
        </p:txBody>
      </p:sp>
    </p:spTree>
    <p:extLst>
      <p:ext uri="{BB962C8B-B14F-4D97-AF65-F5344CB8AC3E}">
        <p14:creationId xmlns:p14="http://schemas.microsoft.com/office/powerpoint/2010/main" val="2514519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192</a:t>
            </a:fld>
            <a:endParaRPr lang="en-US" sz="1600">
              <a:solidFill>
                <a:srgbClr val="000000"/>
              </a:solidFill>
              <a:latin typeface="Garamond" charset="0"/>
            </a:endParaRPr>
          </a:p>
        </p:txBody>
      </p:sp>
    </p:spTree>
    <p:extLst>
      <p:ext uri="{BB962C8B-B14F-4D97-AF65-F5344CB8AC3E}">
        <p14:creationId xmlns:p14="http://schemas.microsoft.com/office/powerpoint/2010/main" val="3098615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193</a:t>
            </a:fld>
            <a:endParaRPr lang="en-US" sz="1600">
              <a:solidFill>
                <a:srgbClr val="000000"/>
              </a:solidFill>
              <a:latin typeface="Garamond" charset="0"/>
            </a:endParaRPr>
          </a:p>
        </p:txBody>
      </p:sp>
    </p:spTree>
    <p:extLst>
      <p:ext uri="{BB962C8B-B14F-4D97-AF65-F5344CB8AC3E}">
        <p14:creationId xmlns:p14="http://schemas.microsoft.com/office/powerpoint/2010/main" val="2731896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59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Memory Lectures</a:t>
            </a:r>
            <a:endParaRPr lang="en-US" dirty="0"/>
          </a:p>
        </p:txBody>
      </p:sp>
      <p:sp>
        <p:nvSpPr>
          <p:cNvPr id="3" name="Content Placeholder 2"/>
          <p:cNvSpPr>
            <a:spLocks noGrp="1"/>
          </p:cNvSpPr>
          <p:nvPr>
            <p:ph idx="1"/>
          </p:nvPr>
        </p:nvSpPr>
        <p:spPr/>
        <p:txBody>
          <a:bodyPr/>
          <a:lstStyle/>
          <a:p>
            <a:r>
              <a:rPr lang="en-US" dirty="0">
                <a:solidFill>
                  <a:srgbClr val="000000"/>
                </a:solidFill>
              </a:rPr>
              <a:t>These slides are </a:t>
            </a:r>
            <a:r>
              <a:rPr lang="en-US" dirty="0" smtClean="0">
                <a:solidFill>
                  <a:srgbClr val="000000"/>
                </a:solidFill>
              </a:rPr>
              <a:t>from the </a:t>
            </a:r>
            <a:r>
              <a:rPr lang="en-US" dirty="0" smtClean="0">
                <a:solidFill>
                  <a:srgbClr val="FF0000"/>
                </a:solidFill>
              </a:rPr>
              <a:t>Scalable </a:t>
            </a:r>
            <a:r>
              <a:rPr lang="en-US" dirty="0">
                <a:solidFill>
                  <a:srgbClr val="FF0000"/>
                </a:solidFill>
              </a:rPr>
              <a:t>Memory Systems</a:t>
            </a:r>
            <a:r>
              <a:rPr lang="en-US" dirty="0">
                <a:solidFill>
                  <a:srgbClr val="000000"/>
                </a:solidFill>
              </a:rPr>
              <a:t> course </a:t>
            </a:r>
            <a:r>
              <a:rPr lang="en-US" dirty="0" smtClean="0">
                <a:solidFill>
                  <a:srgbClr val="000000"/>
                </a:solidFill>
              </a:rPr>
              <a:t>taught at </a:t>
            </a:r>
            <a:r>
              <a:rPr lang="en-US" dirty="0">
                <a:solidFill>
                  <a:srgbClr val="000000"/>
                </a:solidFill>
              </a:rPr>
              <a:t>ACACES </a:t>
            </a:r>
            <a:r>
              <a:rPr lang="en-US" dirty="0" smtClean="0">
                <a:solidFill>
                  <a:srgbClr val="000000"/>
                </a:solidFill>
              </a:rPr>
              <a:t>2013 (July 15-19, 2013)</a:t>
            </a:r>
          </a:p>
          <a:p>
            <a:endParaRPr lang="en-US" dirty="0" smtClean="0">
              <a:solidFill>
                <a:srgbClr val="000000"/>
              </a:solidFill>
            </a:endParaRPr>
          </a:p>
          <a:p>
            <a:r>
              <a:rPr lang="en-US" dirty="0" smtClean="0">
                <a:solidFill>
                  <a:srgbClr val="000000"/>
                </a:solidFill>
              </a:rPr>
              <a:t>Course Website:</a:t>
            </a:r>
          </a:p>
          <a:p>
            <a:pPr marL="695325" lvl="2" indent="-342900"/>
            <a:r>
              <a:rPr lang="en-US" dirty="0" smtClean="0">
                <a:hlinkClick r:id="rId2"/>
              </a:rPr>
              <a:t>http</a:t>
            </a:r>
            <a:r>
              <a:rPr lang="en-US" dirty="0">
                <a:hlinkClick r:id="rId2"/>
              </a:rPr>
              <a:t>://users.ece.cmu.edu/~omutlu/acaces2013-memory.html</a:t>
            </a:r>
            <a:endParaRPr lang="en-US" dirty="0"/>
          </a:p>
          <a:p>
            <a:pPr lvl="1"/>
            <a:endParaRPr lang="en-US" dirty="0" smtClean="0">
              <a:solidFill>
                <a:srgbClr val="000000"/>
              </a:solidFill>
            </a:endParaRPr>
          </a:p>
          <a:p>
            <a:r>
              <a:rPr lang="en-US" dirty="0" smtClean="0">
                <a:solidFill>
                  <a:srgbClr val="000000"/>
                </a:solidFill>
              </a:rPr>
              <a:t>This is </a:t>
            </a:r>
            <a:r>
              <a:rPr lang="en-US" smtClean="0">
                <a:solidFill>
                  <a:srgbClr val="000000"/>
                </a:solidFill>
              </a:rPr>
              <a:t>the third lecture</a:t>
            </a:r>
            <a:r>
              <a:rPr lang="en-US" dirty="0" smtClean="0">
                <a:solidFill>
                  <a:srgbClr val="000000"/>
                </a:solidFill>
              </a:rPr>
              <a:t>:</a:t>
            </a:r>
          </a:p>
          <a:p>
            <a:pPr lvl="1"/>
            <a:r>
              <a:rPr lang="en-US" dirty="0"/>
              <a:t>Lecture 3a (July 17, 2013): DRAM Basics and DRAM Scaling: New DRAM Architectures II </a:t>
            </a:r>
            <a:r>
              <a:rPr lang="en-US" dirty="0">
                <a:hlinkClick r:id="rId3"/>
              </a:rPr>
              <a:t>(pptx)</a:t>
            </a:r>
            <a:r>
              <a:rPr lang="en-US" dirty="0"/>
              <a:t> </a:t>
            </a:r>
            <a:r>
              <a:rPr lang="en-US" dirty="0">
                <a:hlinkClick r:id="rId4"/>
              </a:rPr>
              <a:t>(pdf)</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2290701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dirty="0" smtClean="0"/>
              <a:t>DRAM Die Size</a:t>
            </a:r>
            <a:r>
              <a:rPr lang="en-US" sz="3600" dirty="0" smtClean="0"/>
              <a:t>: </a:t>
            </a:r>
            <a:r>
              <a:rPr lang="en-US" sz="3600" b="1" dirty="0" smtClean="0"/>
              <a:t>0.15%</a:t>
            </a:r>
            <a:r>
              <a:rPr lang="en-US" sz="3600" dirty="0" smtClean="0"/>
              <a:t> increase</a:t>
            </a:r>
          </a:p>
          <a:p>
            <a:pPr marL="914400" lvl="1" indent="-457200">
              <a:lnSpc>
                <a:spcPct val="95000"/>
              </a:lnSpc>
            </a:pPr>
            <a:r>
              <a:rPr lang="en-US" sz="3200" dirty="0" smtClean="0"/>
              <a:t>Subarray Address Latches</a:t>
            </a:r>
          </a:p>
          <a:p>
            <a:pPr marL="914400" lvl="1" indent="-457200">
              <a:lnSpc>
                <a:spcPct val="95000"/>
              </a:lnSpc>
            </a:pPr>
            <a:r>
              <a:rPr lang="en-US" sz="3200" dirty="0" smtClean="0"/>
              <a:t>Designated-Bit Latches &amp; Wire</a:t>
            </a:r>
          </a:p>
          <a:p>
            <a:pPr marL="514350" indent="-457200">
              <a:lnSpc>
                <a:spcPct val="95000"/>
              </a:lnSpc>
            </a:pPr>
            <a:r>
              <a:rPr lang="en-US" sz="3600" b="1" dirty="0" smtClean="0"/>
              <a:t>DRAM Static Energy: </a:t>
            </a:r>
            <a:r>
              <a:rPr lang="en-US" sz="3600" dirty="0" smtClean="0"/>
              <a:t>Small increase</a:t>
            </a:r>
            <a:endParaRPr lang="en-US" sz="3600" dirty="0"/>
          </a:p>
          <a:p>
            <a:pPr marL="914400" lvl="1" indent="-457200">
              <a:lnSpc>
                <a:spcPct val="95000"/>
              </a:lnSpc>
            </a:pPr>
            <a:r>
              <a:rPr lang="en-US" sz="3200" b="1" dirty="0" smtClean="0"/>
              <a:t>0.56mW</a:t>
            </a:r>
            <a:r>
              <a:rPr lang="en-US" sz="3200" dirty="0" smtClean="0"/>
              <a:t> for each activated subarray</a:t>
            </a:r>
          </a:p>
          <a:p>
            <a:pPr marL="914400" lvl="1" indent="-457200">
              <a:lnSpc>
                <a:spcPct val="95000"/>
              </a:lnSpc>
            </a:pPr>
            <a:r>
              <a:rPr lang="en-US" sz="3600" i="1" dirty="0" smtClean="0">
                <a:solidFill>
                  <a:srgbClr val="00B050"/>
                </a:solidFill>
              </a:rPr>
              <a:t>But saves dynamic energy</a:t>
            </a:r>
          </a:p>
          <a:p>
            <a:pPr marL="514350" indent="-457200">
              <a:lnSpc>
                <a:spcPct val="95000"/>
              </a:lnSpc>
            </a:pPr>
            <a:r>
              <a:rPr lang="en-US" sz="3600" b="1" dirty="0" smtClean="0"/>
              <a:t>Controller</a:t>
            </a:r>
            <a:r>
              <a:rPr lang="en-US" sz="3600" dirty="0" smtClean="0"/>
              <a:t>: Small additional storage</a:t>
            </a:r>
          </a:p>
          <a:p>
            <a:pPr marL="914400" lvl="1" indent="-457200">
              <a:lnSpc>
                <a:spcPct val="95000"/>
              </a:lnSpc>
            </a:pPr>
            <a:r>
              <a:rPr lang="en-US" sz="3200" dirty="0" smtClean="0"/>
              <a:t>Keep track of subarray status (&lt; </a:t>
            </a:r>
            <a:r>
              <a:rPr lang="en-US" sz="3200" b="1" dirty="0" smtClean="0"/>
              <a:t>256B</a:t>
            </a:r>
            <a:r>
              <a:rPr lang="en-US" sz="3200" dirty="0" smtClean="0"/>
              <a:t>)</a:t>
            </a:r>
          </a:p>
          <a:p>
            <a:pPr marL="914400" lvl="1" indent="-457200">
              <a:lnSpc>
                <a:spcPct val="95000"/>
              </a:lnSpc>
            </a:pPr>
            <a:r>
              <a:rPr lang="en-US" sz="3200" dirty="0" smtClean="0"/>
              <a:t>Keep track of new timing constraints</a:t>
            </a:r>
            <a:endParaRPr lang="en-US" sz="32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22</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23</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24</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25</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26</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6512" y="4295998"/>
            <a:ext cx="9195847" cy="1077218"/>
          </a:xfrm>
          <a:prstGeom prst="rect">
            <a:avLst/>
          </a:prstGeom>
          <a:noFill/>
        </p:spPr>
        <p:txBody>
          <a:bodyPr wrap="none" rtlCol="0">
            <a:spAutoFit/>
          </a:bodyPr>
          <a:lstStyle/>
          <a:p>
            <a:pPr algn="ctr"/>
            <a:r>
              <a:rPr lang="en-US" sz="1600" dirty="0"/>
              <a:t>Vivek Seshadri, </a:t>
            </a:r>
            <a:r>
              <a:rPr lang="en-US" sz="1600" dirty="0" err="1"/>
              <a:t>Yoongu</a:t>
            </a:r>
            <a:r>
              <a:rPr lang="en-US" sz="1600" dirty="0"/>
              <a:t> Kim, Chris Fallin, Donghyuk Lee, </a:t>
            </a:r>
            <a:r>
              <a:rPr lang="en-US" sz="1600" dirty="0" err="1"/>
              <a:t>Rachata</a:t>
            </a:r>
            <a:r>
              <a:rPr lang="en-US" sz="1600" dirty="0"/>
              <a:t> </a:t>
            </a:r>
            <a:r>
              <a:rPr lang="en-US" sz="1600" dirty="0" err="1"/>
              <a:t>Ausavarungnirun</a:t>
            </a:r>
            <a:r>
              <a:rPr lang="en-US" sz="1600" dirty="0"/>
              <a:t>, </a:t>
            </a:r>
            <a:endParaRPr lang="en-US" sz="1600" dirty="0" smtClean="0"/>
          </a:p>
          <a:p>
            <a:pPr algn="ctr"/>
            <a:r>
              <a:rPr lang="en-US" sz="1600" dirty="0" smtClean="0"/>
              <a:t>Gennady </a:t>
            </a:r>
            <a:r>
              <a:rPr lang="en-US" sz="1600" dirty="0" err="1"/>
              <a:t>Pekhimenko</a:t>
            </a:r>
            <a:r>
              <a:rPr lang="en-US" sz="1600" dirty="0"/>
              <a:t>, </a:t>
            </a:r>
            <a:r>
              <a:rPr lang="en-US" sz="1600" dirty="0" err="1"/>
              <a:t>Yixin</a:t>
            </a:r>
            <a:r>
              <a:rPr lang="en-US" sz="1600" dirty="0"/>
              <a:t> </a:t>
            </a:r>
            <a:r>
              <a:rPr lang="en-US" sz="1600" dirty="0" err="1"/>
              <a:t>Luo</a:t>
            </a:r>
            <a:r>
              <a:rPr lang="en-US" sz="1600" dirty="0"/>
              <a:t>, </a:t>
            </a:r>
            <a:r>
              <a:rPr lang="en-US" sz="1600" dirty="0" smtClean="0"/>
              <a:t>Onur </a:t>
            </a:r>
            <a:r>
              <a:rPr lang="en-US" sz="1600" dirty="0"/>
              <a:t>Mutlu, Phillip B. Gibbons, Michael A. </a:t>
            </a:r>
            <a:r>
              <a:rPr lang="en-US" sz="1600" dirty="0" err="1"/>
              <a:t>Kozuch</a:t>
            </a:r>
            <a:r>
              <a:rPr lang="en-US" sz="1600" dirty="0"/>
              <a:t>, Todd C. </a:t>
            </a:r>
            <a:r>
              <a:rPr lang="en-US" sz="1600" dirty="0" err="1"/>
              <a:t>Mowry</a:t>
            </a:r>
            <a:r>
              <a:rPr lang="en-US" sz="1600" dirty="0"/>
              <a:t>,</a:t>
            </a:r>
            <a:br>
              <a:rPr lang="en-US" sz="1600" dirty="0"/>
            </a:br>
            <a:r>
              <a:rPr lang="en-US" sz="1600" b="1" dirty="0">
                <a:hlinkClick r:id="rId3"/>
              </a:rPr>
              <a:t>"RowClone: Fast and Efficient In-DRAM Copy and Initialization of Bulk Data"</a:t>
            </a:r>
            <a:r>
              <a:rPr lang="en-US" sz="1600" dirty="0"/>
              <a:t/>
            </a:r>
            <a:br>
              <a:rPr lang="en-US" sz="1600" dirty="0"/>
            </a:br>
            <a:r>
              <a:rPr lang="en-US" sz="1600" i="1" dirty="0"/>
              <a:t>CMU Computer Science Technical Report</a:t>
            </a:r>
            <a:r>
              <a:rPr lang="en-US" sz="1600" dirty="0"/>
              <a:t>, CMU-CS-13-108, Carnegie Mellon University, April 2013.</a:t>
            </a: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Lecture 3,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a:t>
            </a:r>
            <a:r>
              <a:rPr lang="en-US" sz="2000" dirty="0" smtClean="0">
                <a:latin typeface="Tahoma" charset="0"/>
                <a:hlinkClick r:id="rId4"/>
              </a:rPr>
              <a:t>cmu.edu</a:t>
            </a:r>
            <a:endParaRPr lang="en-US" sz="2000" dirty="0" smtClean="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17,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967443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
        <p:nvSpPr>
          <p:cNvPr id="27" name="Rectangle 26"/>
          <p:cNvSpPr/>
          <p:nvPr/>
        </p:nvSpPr>
        <p:spPr>
          <a:xfrm>
            <a:off x="107504" y="6208276"/>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191543"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Key Idea</a:t>
            </a:r>
            <a:endParaRPr lang="en-US" dirty="0"/>
          </a:p>
        </p:txBody>
      </p:sp>
      <p:sp>
        <p:nvSpPr>
          <p:cNvPr id="4" name="Content Placeholder 2"/>
          <p:cNvSpPr>
            <a:spLocks noGrp="1"/>
          </p:cNvSpPr>
          <p:nvPr>
            <p:ph idx="1"/>
          </p:nvPr>
        </p:nvSpPr>
        <p:spPr>
          <a:xfrm>
            <a:off x="533400" y="1524000"/>
            <a:ext cx="8503096" cy="4648200"/>
          </a:xfrm>
        </p:spPr>
        <p:txBody>
          <a:bodyPr>
            <a:normAutofit fontScale="92500" lnSpcReduction="10000"/>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a:p>
            <a:pPr marL="457200" lvl="1" indent="0">
              <a:buNone/>
            </a:pPr>
            <a:endParaRPr lang="en-US" dirty="0" smtClean="0"/>
          </a:p>
          <a:p>
            <a:pPr marL="457200" lvl="1" indent="0">
              <a:buNone/>
            </a:pPr>
            <a:r>
              <a:rPr lang="en-US" b="1" dirty="0" smtClean="0">
                <a:solidFill>
                  <a:srgbClr val="FF0000"/>
                </a:solidFill>
              </a:rPr>
              <a:t>Can be accomplished by two consecutive ACTIVATEs</a:t>
            </a:r>
          </a:p>
          <a:p>
            <a:pPr marL="457200" lvl="1" indent="0">
              <a:buNone/>
            </a:pPr>
            <a:r>
              <a:rPr lang="en-US" b="1" dirty="0" smtClean="0">
                <a:solidFill>
                  <a:srgbClr val="FF0000"/>
                </a:solidFill>
              </a:rPr>
              <a:t>(if source and destination rows are in the same subarray)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1115616" y="1772816"/>
            <a:ext cx="6870700" cy="4686300"/>
          </a:xfrm>
          <a:prstGeom prst="rect">
            <a:avLst/>
          </a:prstGeom>
        </p:spPr>
      </p:pic>
      <p:sp>
        <p:nvSpPr>
          <p:cNvPr id="7" name="TextBox 6"/>
          <p:cNvSpPr txBox="1"/>
          <p:nvPr/>
        </p:nvSpPr>
        <p:spPr>
          <a:xfrm>
            <a:off x="1825317" y="3717032"/>
            <a:ext cx="1522547" cy="369332"/>
          </a:xfrm>
          <a:prstGeom prst="rect">
            <a:avLst/>
          </a:prstGeom>
          <a:solidFill>
            <a:schemeClr val="bg1"/>
          </a:solidFill>
        </p:spPr>
        <p:txBody>
          <a:bodyPr wrap="none" rtlCol="0">
            <a:spAutoFit/>
          </a:bodyPr>
          <a:lstStyle/>
          <a:p>
            <a:r>
              <a:rPr lang="en-US" dirty="0" smtClean="0"/>
              <a:t>Intra-subarray</a:t>
            </a:r>
            <a:endParaRPr lang="en-US" dirty="0"/>
          </a:p>
        </p:txBody>
      </p:sp>
      <p:sp>
        <p:nvSpPr>
          <p:cNvPr id="8" name="TextBox 7"/>
          <p:cNvSpPr txBox="1"/>
          <p:nvPr/>
        </p:nvSpPr>
        <p:spPr>
          <a:xfrm>
            <a:off x="1825317" y="5507940"/>
            <a:ext cx="1522547" cy="369332"/>
          </a:xfrm>
          <a:prstGeom prst="rect">
            <a:avLst/>
          </a:prstGeom>
          <a:solidFill>
            <a:schemeClr val="bg1"/>
          </a:solidFill>
        </p:spPr>
        <p:txBody>
          <a:bodyPr wrap="none" rtlCol="0">
            <a:spAutoFit/>
          </a:bodyPr>
          <a:lstStyle/>
          <a:p>
            <a:r>
              <a:rPr lang="en-US" dirty="0" smtClean="0"/>
              <a:t>Intra-subarray</a:t>
            </a:r>
            <a:endParaRPr lang="en-US" dirty="0"/>
          </a:p>
        </p:txBody>
      </p:sp>
      <p:sp>
        <p:nvSpPr>
          <p:cNvPr id="9" name="Title 1"/>
          <p:cNvSpPr>
            <a:spLocks noGrp="1"/>
          </p:cNvSpPr>
          <p:nvPr>
            <p:ph type="title"/>
          </p:nvPr>
        </p:nvSpPr>
        <p:spPr>
          <a:xfrm>
            <a:off x="457200" y="274638"/>
            <a:ext cx="8229600" cy="1143000"/>
          </a:xfrm>
        </p:spPr>
        <p:txBody>
          <a:bodyPr>
            <a:normAutofit fontScale="90000"/>
          </a:bodyPr>
          <a:lstStyle/>
          <a:p>
            <a:r>
              <a:rPr lang="en-US" dirty="0" err="1" smtClean="0"/>
              <a:t>RowClone</a:t>
            </a:r>
            <a:r>
              <a:rPr lang="en-US" dirty="0" smtClean="0"/>
              <a:t>: Latency and Energy Savings</a:t>
            </a:r>
            <a:endParaRPr lang="en-US" dirty="0"/>
          </a:p>
        </p:txBody>
      </p:sp>
    </p:spTree>
    <p:extLst>
      <p:ext uri="{BB962C8B-B14F-4D97-AF65-F5344CB8AC3E}">
        <p14:creationId xmlns:p14="http://schemas.microsoft.com/office/powerpoint/2010/main" val="2393219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4</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43408"/>
            <a:ext cx="8229600" cy="1143000"/>
          </a:xfrm>
        </p:spPr>
        <p:txBody>
          <a:bodyPr/>
          <a:lstStyle/>
          <a:p>
            <a:r>
              <a:rPr lang="en-US" dirty="0" err="1" smtClean="0"/>
              <a:t>RowClone</a:t>
            </a:r>
            <a:r>
              <a:rPr lang="en-US" dirty="0" smtClean="0"/>
              <a:t>: Overall Performance</a:t>
            </a:r>
            <a:endParaRPr lang="en-US" dirty="0"/>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3635896" y="5396306"/>
            <a:ext cx="5400600" cy="1490207"/>
          </a:xfrm>
          <a:prstGeom prst="rect">
            <a:avLst/>
          </a:prstGeom>
        </p:spPr>
      </p:pic>
      <p:pic>
        <p:nvPicPr>
          <p:cNvPr id="7" name="Picture 6"/>
          <p:cNvPicPr>
            <a:picLocks noChangeAspect="1"/>
          </p:cNvPicPr>
          <p:nvPr/>
        </p:nvPicPr>
        <p:blipFill>
          <a:blip r:embed="rId3"/>
          <a:stretch>
            <a:fillRect/>
          </a:stretch>
        </p:blipFill>
        <p:spPr>
          <a:xfrm>
            <a:off x="251520" y="564402"/>
            <a:ext cx="5544616" cy="4939356"/>
          </a:xfrm>
          <a:prstGeom prst="rect">
            <a:avLst/>
          </a:prstGeom>
        </p:spPr>
      </p:pic>
    </p:spTree>
    <p:extLst>
      <p:ext uri="{BB962C8B-B14F-4D97-AF65-F5344CB8AC3E}">
        <p14:creationId xmlns:p14="http://schemas.microsoft.com/office/powerpoint/2010/main" val="31240902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a:t>
            </a:r>
            <a:r>
              <a:rPr lang="en-US" dirty="0">
                <a:latin typeface="Garamond" charset="0"/>
                <a:ea typeface="ＭＳ Ｐゴシック" charset="0"/>
                <a:cs typeface="ＭＳ Ｐゴシック" charset="0"/>
              </a:rPr>
              <a:t>Topic 1 (DRAM Scaling)</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Tree>
    <p:extLst>
      <p:ext uri="{BB962C8B-B14F-4D97-AF65-F5344CB8AC3E}">
        <p14:creationId xmlns:p14="http://schemas.microsoft.com/office/powerpoint/2010/main" val="1196358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profiling </a:t>
            </a:r>
          </a:p>
          <a:p>
            <a:pPr lvl="1"/>
            <a:r>
              <a:rPr lang="en-US" dirty="0" smtClean="0"/>
              <a:t>Preliminary work in ISCA 2013</a:t>
            </a:r>
          </a:p>
          <a:p>
            <a:pPr lvl="1"/>
            <a:r>
              <a:rPr lang="en-US" sz="1600" dirty="0"/>
              <a:t>Jamie Liu, Ben </a:t>
            </a:r>
            <a:r>
              <a:rPr lang="en-US" sz="1600" dirty="0" err="1"/>
              <a:t>Jaiyen</a:t>
            </a:r>
            <a:r>
              <a:rPr lang="en-US" sz="1600" dirty="0"/>
              <a:t>, </a:t>
            </a:r>
            <a:r>
              <a:rPr lang="en-US" sz="1600" dirty="0" err="1"/>
              <a:t>Yoongu</a:t>
            </a:r>
            <a:r>
              <a:rPr lang="en-US" sz="1600" dirty="0"/>
              <a:t> Kim, Chris Wilkerson, and </a:t>
            </a:r>
            <a:r>
              <a:rPr lang="en-US" sz="1600" u="sng" dirty="0"/>
              <a:t>Onur Mutlu</a:t>
            </a:r>
            <a:r>
              <a:rPr lang="en-US" sz="1600" dirty="0"/>
              <a:t>,</a:t>
            </a:r>
            <a:br>
              <a:rPr lang="en-US" sz="1600" dirty="0"/>
            </a:br>
            <a:r>
              <a:rPr lang="en-US" sz="1600" b="1" dirty="0">
                <a:hlinkClick r:id="rId2"/>
              </a:rPr>
              <a:t>"An Experimental Study of Data Retention Behavior in Modern DRAM Devices: Implications for Retention Time Profiling Mechanisms"</a:t>
            </a:r>
            <a:r>
              <a:rPr lang="en-US" sz="1600" dirty="0"/>
              <a:t/>
            </a:r>
            <a:br>
              <a:rPr lang="en-US" sz="1600" dirty="0"/>
            </a:br>
            <a:r>
              <a:rPr lang="en-US" sz="1600" i="1" dirty="0"/>
              <a:t>Proceedings of the </a:t>
            </a:r>
            <a:r>
              <a:rPr lang="en-US" sz="1600" i="1" dirty="0">
                <a:hlinkClick r:id="rId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4"/>
              </a:rPr>
              <a:t>Slides (pptx)</a:t>
            </a:r>
            <a:r>
              <a:rPr lang="en-US" sz="1600" dirty="0"/>
              <a:t> </a:t>
            </a:r>
            <a:r>
              <a:rPr lang="en-US" sz="1600" dirty="0">
                <a:hlinkClick r:id="rId5"/>
              </a:rPr>
              <a:t>Slides (pdf)</a:t>
            </a:r>
            <a:r>
              <a:rPr lang="en-US" sz="1600" dirty="0"/>
              <a:t> </a:t>
            </a:r>
            <a:endParaRPr lang="en-US" sz="1600" dirty="0" smtClean="0"/>
          </a:p>
          <a:p>
            <a:endParaRPr lang="en-US" dirty="0"/>
          </a:p>
          <a:p>
            <a:r>
              <a:rPr lang="en-US" dirty="0"/>
              <a:t>More computation in memory and controllers</a:t>
            </a:r>
          </a:p>
          <a:p>
            <a:endParaRPr lang="en-US" dirty="0"/>
          </a:p>
          <a:p>
            <a:r>
              <a:rPr lang="en-US" dirty="0" smtClean="0"/>
              <a:t>Refresh/demand parallelization</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42</a:t>
            </a:fld>
            <a:endParaRPr lang="en-US" altLang="en-US">
              <a:solidFill>
                <a:srgbClr val="000000"/>
              </a:solidFill>
            </a:endParaRPr>
          </a:p>
        </p:txBody>
      </p:sp>
    </p:spTree>
    <p:extLst>
      <p:ext uri="{BB962C8B-B14F-4D97-AF65-F5344CB8AC3E}">
        <p14:creationId xmlns:p14="http://schemas.microsoft.com/office/powerpoint/2010/main" val="252404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a:t>
            </a:r>
            <a:r>
              <a:rPr lang="en-US" dirty="0">
                <a:latin typeface="Garamond" charset="0"/>
                <a:ea typeface="ＭＳ Ｐゴシック" charset="0"/>
                <a:cs typeface="ＭＳ Ｐゴシック" charset="0"/>
              </a:rPr>
              <a:t>Topic 1 (DRAM Scaling)</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solidFill>
                  <a:srgbClr val="0000FF"/>
                </a:solidFill>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spTree>
    <p:extLst>
      <p:ext uri="{BB962C8B-B14F-4D97-AF65-F5344CB8AC3E}">
        <p14:creationId xmlns:p14="http://schemas.microsoft.com/office/powerpoint/2010/main" val="93228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44</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Further Reading: Data Retention and Power</a:t>
            </a:r>
            <a:endParaRPr lang="en-US" sz="3800" dirty="0"/>
          </a:p>
        </p:txBody>
      </p:sp>
      <p:sp>
        <p:nvSpPr>
          <p:cNvPr id="3" name="Content Placeholder 2"/>
          <p:cNvSpPr>
            <a:spLocks noGrp="1"/>
          </p:cNvSpPr>
          <p:nvPr>
            <p:ph idx="1"/>
          </p:nvPr>
        </p:nvSpPr>
        <p:spPr>
          <a:xfrm>
            <a:off x="107504" y="1124744"/>
            <a:ext cx="8856984" cy="4968552"/>
          </a:xfrm>
        </p:spPr>
        <p:txBody>
          <a:bodyPr/>
          <a:lstStyle/>
          <a:p>
            <a:r>
              <a:rPr lang="en-US" dirty="0" smtClean="0">
                <a:solidFill>
                  <a:srgbClr val="0000FF"/>
                </a:solidFill>
              </a:rPr>
              <a:t>Characterization of Commodity DRAM Chips</a:t>
            </a:r>
            <a:endParaRPr lang="en-US" dirty="0">
              <a:solidFill>
                <a:srgbClr val="0000FF"/>
              </a:solidFill>
            </a:endParaRPr>
          </a:p>
          <a:p>
            <a:pPr lvl="1"/>
            <a:r>
              <a:rPr lang="en-US" sz="1900" dirty="0" smtClean="0"/>
              <a:t>Jamie </a:t>
            </a:r>
            <a:r>
              <a:rPr lang="en-US" sz="1900" dirty="0"/>
              <a:t>Liu, Ben </a:t>
            </a:r>
            <a:r>
              <a:rPr lang="en-US" sz="1900" dirty="0" err="1"/>
              <a:t>Jaiyen</a:t>
            </a:r>
            <a:r>
              <a:rPr lang="en-US" sz="1900" dirty="0"/>
              <a:t>, </a:t>
            </a:r>
            <a:r>
              <a:rPr lang="en-US" sz="1900" dirty="0" err="1"/>
              <a:t>Yoongu</a:t>
            </a:r>
            <a:r>
              <a:rPr lang="en-US" sz="1900" dirty="0"/>
              <a:t> Kim, Chris Wilkerson, and </a:t>
            </a:r>
            <a:r>
              <a:rPr lang="en-US" sz="1900" u="sng" dirty="0"/>
              <a:t>Onur Mutlu</a:t>
            </a:r>
            <a:r>
              <a:rPr lang="en-US" sz="1900" dirty="0"/>
              <a:t>,</a:t>
            </a:r>
            <a:br>
              <a:rPr lang="en-US" sz="1900" dirty="0"/>
            </a:br>
            <a:r>
              <a:rPr lang="en-US" sz="1900" b="1" dirty="0">
                <a:hlinkClick r:id="rId2"/>
              </a:rPr>
              <a:t>"An Experimental Study of Data Retention Behavior in Modern DRAM Devices: Implications for Retention Time Profiling Mechanisms"</a:t>
            </a:r>
            <a:r>
              <a:rPr lang="en-US" sz="1900" dirty="0"/>
              <a:t/>
            </a:r>
            <a:br>
              <a:rPr lang="en-US" sz="1900" dirty="0"/>
            </a:br>
            <a:r>
              <a:rPr lang="en-US" sz="1900" i="1" dirty="0"/>
              <a:t>Proceedings of the </a:t>
            </a:r>
            <a:r>
              <a:rPr lang="en-US" sz="1900" i="1" dirty="0">
                <a:hlinkClick r:id="rId3"/>
              </a:rPr>
              <a:t>40th International Symposium on Computer Architecture</a:t>
            </a:r>
            <a:r>
              <a:rPr lang="en-US" sz="1900" i="1" dirty="0"/>
              <a:t> (</a:t>
            </a:r>
            <a:r>
              <a:rPr lang="en-US" sz="1900" b="1" i="1" dirty="0"/>
              <a:t>ISCA</a:t>
            </a:r>
            <a:r>
              <a:rPr lang="en-US" sz="1900" i="1" dirty="0"/>
              <a:t>)</a:t>
            </a:r>
            <a:r>
              <a:rPr lang="en-US" sz="1900" dirty="0"/>
              <a:t>, Tel-Aviv, Israel, June 2013. </a:t>
            </a:r>
            <a:r>
              <a:rPr lang="en-US" sz="1900" dirty="0">
                <a:hlinkClick r:id="rId4"/>
              </a:rPr>
              <a:t>Slides (pptx)</a:t>
            </a:r>
            <a:r>
              <a:rPr lang="en-US" sz="1900" dirty="0"/>
              <a:t> </a:t>
            </a:r>
            <a:r>
              <a:rPr lang="en-US" sz="1900" dirty="0">
                <a:hlinkClick r:id="rId5"/>
              </a:rPr>
              <a:t>Slides (pdf)</a:t>
            </a:r>
            <a:r>
              <a:rPr lang="en-US" sz="1900" dirty="0"/>
              <a:t> </a:t>
            </a:r>
          </a:p>
          <a:p>
            <a:pPr marL="0" indent="0">
              <a:buNone/>
            </a:pPr>
            <a:endParaRPr lang="en-US" sz="1800" dirty="0" smtClean="0"/>
          </a:p>
          <a:p>
            <a:r>
              <a:rPr lang="en-US" dirty="0" smtClean="0">
                <a:solidFill>
                  <a:srgbClr val="0000FF"/>
                </a:solidFill>
              </a:rPr>
              <a:t>Voltage and Frequency Scaling in DRAM</a:t>
            </a:r>
            <a:endParaRPr lang="en-US" dirty="0">
              <a:solidFill>
                <a:srgbClr val="0000FF"/>
              </a:solidFill>
            </a:endParaRPr>
          </a:p>
          <a:p>
            <a:pPr lvl="1"/>
            <a:r>
              <a:rPr lang="en-US" sz="1900" dirty="0" smtClean="0"/>
              <a:t>Howard </a:t>
            </a:r>
            <a:r>
              <a:rPr lang="en-US" sz="1900" dirty="0"/>
              <a:t>David, Chris Fallin, Eugene </a:t>
            </a:r>
            <a:r>
              <a:rPr lang="en-US" sz="1900" dirty="0" err="1"/>
              <a:t>Gorbatov</a:t>
            </a:r>
            <a:r>
              <a:rPr lang="en-US" sz="1900" dirty="0"/>
              <a:t>, Ulf R. </a:t>
            </a:r>
            <a:r>
              <a:rPr lang="en-US" sz="1900" dirty="0" err="1"/>
              <a:t>Hanebutte</a:t>
            </a:r>
            <a:r>
              <a:rPr lang="en-US" sz="1900" dirty="0"/>
              <a:t>, and </a:t>
            </a:r>
            <a:r>
              <a:rPr lang="en-US" sz="1900" u="sng" dirty="0"/>
              <a:t>Onur Mutlu</a:t>
            </a:r>
            <a:r>
              <a:rPr lang="en-US" sz="1900" dirty="0"/>
              <a:t>,</a:t>
            </a:r>
            <a:br>
              <a:rPr lang="en-US" sz="1900" dirty="0"/>
            </a:br>
            <a:r>
              <a:rPr lang="en-US" sz="1900" b="1" dirty="0">
                <a:hlinkClick r:id="rId6"/>
              </a:rPr>
              <a:t>"Memory Power Management via Dynamic Voltage/Frequency Scaling"</a:t>
            </a:r>
            <a:r>
              <a:rPr lang="en-US" sz="1900" dirty="0"/>
              <a:t/>
            </a:r>
            <a:br>
              <a:rPr lang="en-US" sz="1900" dirty="0"/>
            </a:br>
            <a:r>
              <a:rPr lang="en-US" sz="1900" i="1" dirty="0"/>
              <a:t>Proceedings of the </a:t>
            </a:r>
            <a:r>
              <a:rPr lang="en-US" sz="1900" i="1" dirty="0">
                <a:hlinkClick r:id="rId7"/>
              </a:rPr>
              <a:t>8th International Conference on Autonomic Computing</a:t>
            </a:r>
            <a:r>
              <a:rPr lang="en-US" sz="1900" i="1" dirty="0"/>
              <a:t> (</a:t>
            </a:r>
            <a:r>
              <a:rPr lang="en-US" sz="1900" b="1" i="1" dirty="0"/>
              <a:t>ICAC</a:t>
            </a:r>
            <a:r>
              <a:rPr lang="en-US" sz="1900" i="1" dirty="0"/>
              <a:t>)</a:t>
            </a:r>
            <a:r>
              <a:rPr lang="en-US" sz="1900" dirty="0"/>
              <a:t>, Karlsruhe, Germany, June 2011. </a:t>
            </a:r>
            <a:r>
              <a:rPr lang="en-US" sz="1900" dirty="0">
                <a:hlinkClick r:id="rId8"/>
              </a:rPr>
              <a:t>Slides (pptx)</a:t>
            </a:r>
            <a:r>
              <a:rPr lang="en-US" sz="1900" dirty="0"/>
              <a:t> </a:t>
            </a:r>
            <a:r>
              <a:rPr lang="en-US" sz="1900" dirty="0">
                <a:hlinkClick r:id="rId9"/>
              </a:rPr>
              <a:t>(pdf)</a:t>
            </a:r>
            <a:r>
              <a:rPr lang="en-US" sz="1900" dirty="0"/>
              <a:t> </a:t>
            </a:r>
            <a:endParaRPr lang="en-US" sz="1900" dirty="0" smtClean="0"/>
          </a:p>
          <a:p>
            <a:endParaRPr lang="en-US" sz="1800" dirty="0" smtClean="0"/>
          </a:p>
          <a:p>
            <a:endParaRPr lang="en-US" sz="1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45</a:t>
            </a:fld>
            <a:endParaRPr lang="en-US" altLang="en-US"/>
          </a:p>
        </p:txBody>
      </p:sp>
    </p:spTree>
    <p:extLst>
      <p:ext uri="{BB962C8B-B14F-4D97-AF65-F5344CB8AC3E}">
        <p14:creationId xmlns:p14="http://schemas.microsoft.com/office/powerpoint/2010/main" val="1235010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439915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Main Memory (Part III)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530275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 </a:t>
            </a:r>
            <a:br>
              <a:rPr lang="en-US" dirty="0" smtClean="0"/>
            </a:br>
            <a:r>
              <a:rPr lang="en-US" dirty="0" smtClean="0"/>
              <a:t>(Not Covered in Lecture)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48</a:t>
            </a:fld>
            <a:endParaRPr lang="en-US" altLang="en-US">
              <a:solidFill>
                <a:srgbClr val="000000"/>
              </a:solidFill>
            </a:endParaRPr>
          </a:p>
        </p:txBody>
      </p:sp>
    </p:spTree>
    <p:extLst>
      <p:ext uri="{BB962C8B-B14F-4D97-AF65-F5344CB8AC3E}">
        <p14:creationId xmlns:p14="http://schemas.microsoft.com/office/powerpoint/2010/main" val="4200328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Papers</a:t>
            </a:r>
            <a:endParaRPr lang="en-US" dirty="0"/>
          </a:p>
        </p:txBody>
      </p:sp>
      <p:sp>
        <p:nvSpPr>
          <p:cNvPr id="3" name="Content Placeholder 2"/>
          <p:cNvSpPr>
            <a:spLocks noGrp="1"/>
          </p:cNvSpPr>
          <p:nvPr>
            <p:ph idx="1"/>
          </p:nvPr>
        </p:nvSpPr>
        <p:spPr>
          <a:xfrm>
            <a:off x="107504" y="1196752"/>
            <a:ext cx="8856984" cy="4968552"/>
          </a:xfrm>
        </p:spPr>
        <p:txBody>
          <a:bodyPr/>
          <a:lstStyle/>
          <a:p>
            <a:r>
              <a:rPr lang="en-US" sz="1800" dirty="0" smtClean="0"/>
              <a:t>Howard </a:t>
            </a:r>
            <a:r>
              <a:rPr lang="en-US" sz="1800" dirty="0"/>
              <a:t>David, Chris Fallin, Eugene </a:t>
            </a:r>
            <a:r>
              <a:rPr lang="en-US" sz="1800" dirty="0" err="1"/>
              <a:t>Gorbatov</a:t>
            </a:r>
            <a:r>
              <a:rPr lang="en-US" sz="1800" dirty="0"/>
              <a:t>, Ulf R. </a:t>
            </a:r>
            <a:r>
              <a:rPr lang="en-US" sz="1800" dirty="0" err="1"/>
              <a:t>Hanebutte</a:t>
            </a:r>
            <a:r>
              <a:rPr lang="en-US" sz="1800" dirty="0"/>
              <a:t>, and </a:t>
            </a:r>
            <a:r>
              <a:rPr lang="en-US" sz="1800" u="sng" dirty="0"/>
              <a:t>Onur Mutlu</a:t>
            </a:r>
            <a:r>
              <a:rPr lang="en-US" sz="1800" dirty="0"/>
              <a:t>,</a:t>
            </a:r>
            <a:br>
              <a:rPr lang="en-US" sz="1800" dirty="0"/>
            </a:br>
            <a:r>
              <a:rPr lang="en-US" sz="1800" b="1" dirty="0">
                <a:hlinkClick r:id="rId2"/>
              </a:rPr>
              <a:t>"Memory Power Management via Dynamic Voltage/Frequency Scaling"</a:t>
            </a:r>
            <a:r>
              <a:rPr lang="en-US" sz="1800" dirty="0"/>
              <a:t/>
            </a:r>
            <a:br>
              <a:rPr lang="en-US" sz="1800" dirty="0"/>
            </a:br>
            <a:r>
              <a:rPr lang="en-US" sz="1800" i="1" dirty="0"/>
              <a:t>Proceedings of the </a:t>
            </a:r>
            <a:r>
              <a:rPr lang="en-US" sz="1800" i="1" dirty="0">
                <a:hlinkClick r:id="rId3"/>
              </a:rPr>
              <a:t>8th International Conference on Autonomic Computing</a:t>
            </a:r>
            <a:r>
              <a:rPr lang="en-US" sz="1800" i="1" dirty="0"/>
              <a:t> (</a:t>
            </a:r>
            <a:r>
              <a:rPr lang="en-US" sz="1800" b="1" i="1" dirty="0"/>
              <a:t>ICAC</a:t>
            </a:r>
            <a:r>
              <a:rPr lang="en-US" sz="1800" i="1" dirty="0"/>
              <a:t>)</a:t>
            </a:r>
            <a:r>
              <a:rPr lang="en-US" sz="1800" dirty="0"/>
              <a:t>, Karlsruhe, Germany, June 2011. </a:t>
            </a:r>
            <a:r>
              <a:rPr lang="en-US" sz="1800" dirty="0">
                <a:hlinkClick r:id="rId4"/>
              </a:rPr>
              <a:t>Slides (pptx)</a:t>
            </a:r>
            <a:r>
              <a:rPr lang="en-US" sz="1800" dirty="0"/>
              <a:t> </a:t>
            </a:r>
            <a:r>
              <a:rPr lang="en-US" sz="1800" dirty="0">
                <a:hlinkClick r:id="rId5"/>
              </a:rPr>
              <a:t>(pdf)</a:t>
            </a:r>
            <a:r>
              <a:rPr lang="en-US" sz="1800" dirty="0"/>
              <a:t> </a:t>
            </a:r>
            <a:endParaRPr lang="en-US" sz="1800" dirty="0" smtClean="0"/>
          </a:p>
          <a:p>
            <a:endParaRPr lang="en-US" sz="1800" dirty="0" smtClean="0"/>
          </a:p>
          <a:p>
            <a:r>
              <a:rPr lang="en-US" sz="1800" dirty="0"/>
              <a:t>Jamie Liu, Ben </a:t>
            </a:r>
            <a:r>
              <a:rPr lang="en-US" sz="1800" dirty="0" err="1"/>
              <a:t>Jaiyen</a:t>
            </a:r>
            <a:r>
              <a:rPr lang="en-US" sz="1800" dirty="0"/>
              <a:t>, </a:t>
            </a:r>
            <a:r>
              <a:rPr lang="en-US" sz="1800" dirty="0" err="1"/>
              <a:t>Yoongu</a:t>
            </a:r>
            <a:r>
              <a:rPr lang="en-US" sz="1800" dirty="0"/>
              <a:t> Kim, Chris Wilkerson, and </a:t>
            </a:r>
            <a:r>
              <a:rPr lang="en-US" sz="1800" u="sng" dirty="0"/>
              <a:t>Onur Mutlu</a:t>
            </a:r>
            <a:r>
              <a:rPr lang="en-US" sz="1800" dirty="0"/>
              <a:t>,</a:t>
            </a:r>
            <a:br>
              <a:rPr lang="en-US" sz="1800" dirty="0"/>
            </a:br>
            <a:r>
              <a:rPr lang="en-US" sz="1800" b="1" dirty="0">
                <a:hlinkClick r:id="rId6"/>
              </a:rPr>
              <a:t>"An Experimental Study of Data Retention Behavior in Modern DRAM Devices: Implications for Retention Time Profiling Mechanisms"</a:t>
            </a:r>
            <a:r>
              <a:rPr lang="en-US" sz="1800" dirty="0"/>
              <a:t/>
            </a:r>
            <a:br>
              <a:rPr lang="en-US" sz="1800" dirty="0"/>
            </a:br>
            <a:r>
              <a:rPr lang="en-US" sz="1800" i="1" dirty="0"/>
              <a:t>Proceedings of the </a:t>
            </a:r>
            <a:r>
              <a:rPr lang="en-US" sz="1800" i="1" dirty="0">
                <a:hlinkClick r:id="rId7"/>
              </a:rPr>
              <a:t>40th International Symposium on Computer Architecture</a:t>
            </a:r>
            <a:r>
              <a:rPr lang="en-US" sz="1800" i="1" dirty="0"/>
              <a:t> (</a:t>
            </a:r>
            <a:r>
              <a:rPr lang="en-US" sz="1800" b="1" i="1" dirty="0"/>
              <a:t>ISCA</a:t>
            </a:r>
            <a:r>
              <a:rPr lang="en-US" sz="1800" i="1" dirty="0"/>
              <a:t>)</a:t>
            </a:r>
            <a:r>
              <a:rPr lang="en-US" sz="1800" dirty="0"/>
              <a:t>, Tel-Aviv, Israel, June 2013. </a:t>
            </a:r>
            <a:r>
              <a:rPr lang="en-US" sz="1800" dirty="0">
                <a:hlinkClick r:id="rId8"/>
              </a:rPr>
              <a:t>Slides (pptx)</a:t>
            </a:r>
            <a:r>
              <a:rPr lang="en-US" sz="1800" dirty="0"/>
              <a:t> </a:t>
            </a:r>
            <a:r>
              <a:rPr lang="en-US" sz="1800" dirty="0">
                <a:hlinkClick r:id="rId9"/>
              </a:rPr>
              <a:t>Slides (pdf)</a:t>
            </a:r>
            <a:r>
              <a:rPr lang="en-US" sz="1800" dirty="0"/>
              <a:t> </a:t>
            </a:r>
            <a:endParaRPr lang="en-US" sz="1800" dirty="0" smtClean="0"/>
          </a:p>
          <a:p>
            <a:endParaRPr lang="en-US" sz="1800" dirty="0" smtClean="0"/>
          </a:p>
          <a:p>
            <a:r>
              <a:rPr lang="en-US" sz="1800" dirty="0"/>
              <a:t>Yu </a:t>
            </a:r>
            <a:r>
              <a:rPr lang="en-US" sz="1800" dirty="0" err="1"/>
              <a:t>Cai</a:t>
            </a:r>
            <a:r>
              <a:rPr lang="en-US" sz="1800" dirty="0"/>
              <a:t>, </a:t>
            </a:r>
            <a:r>
              <a:rPr lang="en-US" sz="1800" dirty="0" err="1"/>
              <a:t>Gulay</a:t>
            </a:r>
            <a:r>
              <a:rPr lang="en-US" sz="1800" dirty="0"/>
              <a:t> </a:t>
            </a:r>
            <a:r>
              <a:rPr lang="en-US" sz="1800" dirty="0" err="1"/>
              <a:t>Yalcin</a:t>
            </a:r>
            <a:r>
              <a:rPr lang="en-US" sz="1800" dirty="0"/>
              <a:t>, </a:t>
            </a:r>
            <a:r>
              <a:rPr lang="en-US" sz="1800" u="sng" dirty="0"/>
              <a:t>Onur Mutlu</a:t>
            </a:r>
            <a:r>
              <a:rPr lang="en-US" sz="1800" dirty="0"/>
              <a:t>, Erich F. </a:t>
            </a:r>
            <a:r>
              <a:rPr lang="en-US" sz="1800" dirty="0" err="1"/>
              <a:t>Haratsch</a:t>
            </a:r>
            <a:r>
              <a:rPr lang="en-US" sz="1800" dirty="0"/>
              <a:t>, Adrian Cristal, Osman </a:t>
            </a:r>
            <a:r>
              <a:rPr lang="en-US" sz="1800" dirty="0" err="1"/>
              <a:t>Unsal</a:t>
            </a:r>
            <a:r>
              <a:rPr lang="en-US" sz="1800" dirty="0"/>
              <a:t>, and Ken Mai,</a:t>
            </a:r>
            <a:br>
              <a:rPr lang="en-US" sz="1800" dirty="0"/>
            </a:br>
            <a:r>
              <a:rPr lang="en-US" sz="1800" b="1" dirty="0">
                <a:hlinkClick r:id="rId10"/>
              </a:rPr>
              <a:t>"Error Analysis and Retention-Aware Error Management for NAND Flash Memory"</a:t>
            </a:r>
            <a:r>
              <a:rPr lang="en-US" sz="1800" dirty="0"/>
              <a:t/>
            </a:r>
            <a:br>
              <a:rPr lang="en-US" sz="1800" dirty="0"/>
            </a:br>
            <a:r>
              <a:rPr lang="en-US" sz="1800" i="1" dirty="0">
                <a:hlinkClick r:id="rId11"/>
              </a:rPr>
              <a:t>Intel Technology Journal</a:t>
            </a:r>
            <a:r>
              <a:rPr lang="en-US" sz="1800" i="1" dirty="0"/>
              <a:t> (</a:t>
            </a:r>
            <a:r>
              <a:rPr lang="en-US" sz="1800" b="1" i="1" dirty="0"/>
              <a:t>ITJ</a:t>
            </a:r>
            <a:r>
              <a:rPr lang="en-US" sz="1800" i="1" dirty="0"/>
              <a:t>) Special Issue on Memory Resiliency</a:t>
            </a:r>
            <a:r>
              <a:rPr lang="en-US" sz="1800" dirty="0"/>
              <a:t>, Vol. 17, No. 1, May 2013. </a:t>
            </a:r>
          </a:p>
          <a:p>
            <a:endParaRPr lang="en-US" sz="1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49</a:t>
            </a:fld>
            <a:endParaRPr lang="en-US" altLang="en-US"/>
          </a:p>
        </p:txBody>
      </p:sp>
    </p:spTree>
    <p:extLst>
      <p:ext uri="{BB962C8B-B14F-4D97-AF65-F5344CB8AC3E}">
        <p14:creationId xmlns:p14="http://schemas.microsoft.com/office/powerpoint/2010/main" val="169987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1962" y="4295998"/>
            <a:ext cx="8813694" cy="1200329"/>
          </a:xfrm>
          <a:prstGeom prst="rect">
            <a:avLst/>
          </a:prstGeom>
          <a:noFill/>
        </p:spPr>
        <p:txBody>
          <a:bodyPr wrap="none" rtlCol="0">
            <a:spAutoFit/>
          </a:bodyPr>
          <a:lstStyle/>
          <a:p>
            <a:pPr algn="ctr"/>
            <a:r>
              <a:rPr lang="en-US" dirty="0" err="1"/>
              <a:t>Yoongu</a:t>
            </a:r>
            <a:r>
              <a:rPr lang="en-US" dirty="0"/>
              <a:t> Kim, Vivek Seshadri, Donghyuk Lee, Jamie Liu, and </a:t>
            </a:r>
            <a:r>
              <a:rPr lang="en-US" u="sng" dirty="0"/>
              <a:t>Onur Mutlu</a:t>
            </a:r>
            <a:r>
              <a:rPr lang="en-US" dirty="0"/>
              <a:t>,</a:t>
            </a:r>
            <a:br>
              <a:rPr lang="en-US" dirty="0"/>
            </a:br>
            <a:r>
              <a:rPr lang="en-US" b="1" dirty="0">
                <a:hlinkClick r:id="rId3"/>
              </a:rPr>
              <a:t>"A Case for Exploiting Subarray-Level Parallelism (SALP) in DRAM"</a:t>
            </a:r>
            <a:r>
              <a:rPr lang="en-US" dirty="0"/>
              <a:t/>
            </a:r>
            <a:br>
              <a:rPr lang="en-US" dirty="0"/>
            </a:br>
            <a:r>
              <a:rPr lang="en-US" i="1" dirty="0"/>
              <a:t>Proceedings of the </a:t>
            </a:r>
            <a:r>
              <a:rPr lang="en-US" i="1" dirty="0">
                <a:hlinkClick r:id="rId4"/>
              </a:rPr>
              <a:t>39th 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Portland</a:t>
            </a:r>
            <a:r>
              <a:rPr lang="en-US" dirty="0"/>
              <a:t>, OR, June 2012. </a:t>
            </a:r>
            <a:r>
              <a:rPr lang="en-US" dirty="0">
                <a:hlinkClick r:id="rId5"/>
              </a:rPr>
              <a:t>Slides (pptx)</a:t>
            </a:r>
            <a:r>
              <a:rPr lang="en-US" dirty="0"/>
              <a:t> </a:t>
            </a: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37384773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is Significant</a:t>
            </a:r>
            <a:endParaRPr lang="en-US" dirty="0"/>
          </a:p>
        </p:txBody>
      </p:sp>
      <p:sp>
        <p:nvSpPr>
          <p:cNvPr id="3" name="Content Placeholder 2"/>
          <p:cNvSpPr>
            <a:spLocks noGrp="1"/>
          </p:cNvSpPr>
          <p:nvPr>
            <p:ph idx="1"/>
          </p:nvPr>
        </p:nvSpPr>
        <p:spPr>
          <a:xfrm>
            <a:off x="228600" y="838200"/>
            <a:ext cx="8610600" cy="2215480"/>
          </a:xfrm>
        </p:spPr>
        <p:txBody>
          <a:bodyPr/>
          <a:lstStyle/>
          <a:p>
            <a:r>
              <a:rPr lang="en-US" dirty="0" smtClean="0">
                <a:solidFill>
                  <a:srgbClr val="FF0000"/>
                </a:solidFill>
              </a:rPr>
              <a:t>Power consumption</a:t>
            </a:r>
            <a:r>
              <a:rPr lang="en-US" dirty="0" smtClean="0"/>
              <a:t> is a primary concern in modern servers</a:t>
            </a:r>
          </a:p>
          <a:p>
            <a:r>
              <a:rPr lang="en-US" dirty="0" smtClean="0"/>
              <a:t>Many works: </a:t>
            </a:r>
            <a:r>
              <a:rPr lang="en-US" dirty="0" smtClean="0">
                <a:solidFill>
                  <a:srgbClr val="0000FF"/>
                </a:solidFill>
              </a:rPr>
              <a:t>CPU</a:t>
            </a:r>
            <a:r>
              <a:rPr lang="en-US" dirty="0" smtClean="0"/>
              <a:t>, </a:t>
            </a:r>
            <a:r>
              <a:rPr lang="en-US" dirty="0" smtClean="0">
                <a:solidFill>
                  <a:srgbClr val="0000FF"/>
                </a:solidFill>
              </a:rPr>
              <a:t>whole-system</a:t>
            </a:r>
            <a:r>
              <a:rPr lang="en-US" dirty="0" smtClean="0"/>
              <a:t> or </a:t>
            </a:r>
            <a:r>
              <a:rPr lang="en-US" dirty="0" smtClean="0">
                <a:solidFill>
                  <a:srgbClr val="0000FF"/>
                </a:solidFill>
              </a:rPr>
              <a:t>cluster-level</a:t>
            </a:r>
            <a:r>
              <a:rPr lang="en-US" dirty="0" smtClean="0"/>
              <a:t> approach</a:t>
            </a:r>
          </a:p>
          <a:p>
            <a:r>
              <a:rPr lang="en-US" dirty="0" smtClean="0"/>
              <a:t>But </a:t>
            </a:r>
            <a:r>
              <a:rPr lang="en-US" dirty="0" smtClean="0">
                <a:solidFill>
                  <a:srgbClr val="0000FF"/>
                </a:solidFill>
              </a:rPr>
              <a:t>memory power</a:t>
            </a:r>
            <a:r>
              <a:rPr lang="en-US" dirty="0" smtClean="0"/>
              <a:t> is largely unaddressed</a:t>
            </a:r>
          </a:p>
          <a:p>
            <a:r>
              <a:rPr lang="en-US" dirty="0" smtClean="0"/>
              <a:t>Our server system</a:t>
            </a:r>
            <a:r>
              <a:rPr lang="en-US" sz="2000" dirty="0" smtClean="0"/>
              <a:t>*</a:t>
            </a:r>
            <a:r>
              <a:rPr lang="en-US" dirty="0" smtClean="0"/>
              <a:t>: </a:t>
            </a:r>
            <a:r>
              <a:rPr lang="en-US" dirty="0" smtClean="0">
                <a:solidFill>
                  <a:srgbClr val="FF0000"/>
                </a:solidFill>
              </a:rPr>
              <a:t>memory</a:t>
            </a:r>
            <a:r>
              <a:rPr lang="en-US" dirty="0" smtClean="0"/>
              <a:t> is 19% of system power (</a:t>
            </a:r>
            <a:r>
              <a:rPr lang="en-US" dirty="0" err="1" smtClean="0"/>
              <a:t>avg</a:t>
            </a:r>
            <a:r>
              <a:rPr lang="en-US" dirty="0" smtClean="0"/>
              <a:t>)</a:t>
            </a:r>
          </a:p>
          <a:p>
            <a:pPr lvl="1"/>
            <a:r>
              <a:rPr lang="en-US" dirty="0" smtClean="0"/>
              <a:t>Some work notes up to 40% of total system power</a:t>
            </a:r>
          </a:p>
          <a:p>
            <a:r>
              <a:rPr lang="en-US" b="1" dirty="0" smtClean="0"/>
              <a:t>Goal:</a:t>
            </a:r>
            <a:r>
              <a:rPr lang="en-US" dirty="0" smtClean="0"/>
              <a:t> Can we reduce this figure?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51</a:t>
            </a:fld>
            <a:endParaRPr lang="en-US" altLang="en-US">
              <a:solidFill>
                <a:srgbClr val="000000"/>
              </a:solidFill>
            </a:endParaRPr>
          </a:p>
        </p:txBody>
      </p:sp>
      <p:graphicFrame>
        <p:nvGraphicFramePr>
          <p:cNvPr id="6" name="Chart 5"/>
          <p:cNvGraphicFramePr/>
          <p:nvPr>
            <p:extLst>
              <p:ext uri="{D42A27DB-BD31-4B8C-83A1-F6EECF244321}">
                <p14:modId xmlns:p14="http://schemas.microsoft.com/office/powerpoint/2010/main" val="708444301"/>
              </p:ext>
            </p:extLst>
          </p:nvPr>
        </p:nvGraphicFramePr>
        <p:xfrm>
          <a:off x="152400" y="2895600"/>
          <a:ext cx="88392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7543800" cy="523220"/>
          </a:xfrm>
          <a:prstGeom prst="rect">
            <a:avLst/>
          </a:prstGeom>
          <a:noFill/>
        </p:spPr>
        <p:txBody>
          <a:bodyPr wrap="square" rtlCol="0">
            <a:spAutoFit/>
          </a:bodyPr>
          <a:lstStyle/>
          <a:p>
            <a:r>
              <a:rPr lang="en-US" sz="1400" dirty="0" smtClean="0">
                <a:solidFill>
                  <a:srgbClr val="000000"/>
                </a:solidFill>
                <a:latin typeface="Tahoma"/>
              </a:rPr>
              <a:t>*Dual 4-core Intel Xeon</a:t>
            </a:r>
            <a:r>
              <a:rPr lang="en-US" sz="1400" baseline="30000" dirty="0" smtClean="0">
                <a:solidFill>
                  <a:srgbClr val="000000"/>
                </a:solidFill>
                <a:latin typeface="Tahoma"/>
              </a:rPr>
              <a:t>®</a:t>
            </a:r>
            <a:r>
              <a:rPr lang="en-US" sz="1400" dirty="0" smtClean="0">
                <a:solidFill>
                  <a:srgbClr val="000000"/>
                </a:solidFill>
                <a:latin typeface="Tahoma"/>
              </a:rPr>
              <a:t>, 48GB DDR3 (12 DIMMs), SPEC CPU2006, all cores active. Measured AC power, analytically modeled memory power.</a:t>
            </a:r>
            <a:endParaRPr lang="en-US" sz="1400" dirty="0">
              <a:solidFill>
                <a:srgbClr val="000000"/>
              </a:solidFill>
              <a:latin typeface="Tahoma"/>
            </a:endParaRPr>
          </a:p>
        </p:txBody>
      </p:sp>
    </p:spTree>
    <p:extLst>
      <p:ext uri="{BB962C8B-B14F-4D97-AF65-F5344CB8AC3E}">
        <p14:creationId xmlns:p14="http://schemas.microsoft.com/office/powerpoint/2010/main" val="2946495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 Memory Sleep States?</a:t>
            </a:r>
            <a:endParaRPr lang="en-US" dirty="0"/>
          </a:p>
        </p:txBody>
      </p:sp>
      <p:sp>
        <p:nvSpPr>
          <p:cNvPr id="3" name="Content Placeholder 2"/>
          <p:cNvSpPr>
            <a:spLocks noGrp="1"/>
          </p:cNvSpPr>
          <p:nvPr>
            <p:ph idx="1"/>
          </p:nvPr>
        </p:nvSpPr>
        <p:spPr/>
        <p:txBody>
          <a:bodyPr/>
          <a:lstStyle/>
          <a:p>
            <a:r>
              <a:rPr lang="en-US" dirty="0" smtClean="0"/>
              <a:t>Most memory energy-efficiency work uses </a:t>
            </a:r>
            <a:r>
              <a:rPr lang="en-US" dirty="0" smtClean="0">
                <a:solidFill>
                  <a:srgbClr val="0000FF"/>
                </a:solidFill>
              </a:rPr>
              <a:t>sleep</a:t>
            </a:r>
            <a:r>
              <a:rPr lang="en-US" dirty="0" smtClean="0">
                <a:solidFill>
                  <a:srgbClr val="2A55D6"/>
                </a:solidFill>
              </a:rPr>
              <a:t> </a:t>
            </a:r>
            <a:r>
              <a:rPr lang="en-US" dirty="0" smtClean="0">
                <a:solidFill>
                  <a:srgbClr val="0000FF"/>
                </a:solidFill>
              </a:rPr>
              <a:t>states</a:t>
            </a:r>
          </a:p>
          <a:p>
            <a:pPr lvl="1"/>
            <a:r>
              <a:rPr lang="en-US" dirty="0" smtClean="0"/>
              <a:t>Shut down DRAM devices when no memory requests active</a:t>
            </a:r>
          </a:p>
          <a:p>
            <a:r>
              <a:rPr lang="en-US" dirty="0" smtClean="0"/>
              <a:t>But, even low-memory-bandwidth workloads keep memory awake</a:t>
            </a:r>
          </a:p>
          <a:p>
            <a:pPr lvl="1">
              <a:buClr>
                <a:srgbClr val="3B812F"/>
              </a:buClr>
            </a:pPr>
            <a:r>
              <a:rPr lang="en-US" dirty="0">
                <a:solidFill>
                  <a:srgbClr val="000000"/>
                </a:solidFill>
              </a:rPr>
              <a:t>Idle periods between requests diminish in multicore </a:t>
            </a:r>
            <a:r>
              <a:rPr lang="en-US" dirty="0" smtClean="0">
                <a:solidFill>
                  <a:srgbClr val="000000"/>
                </a:solidFill>
              </a:rPr>
              <a:t>workloads</a:t>
            </a:r>
            <a:endParaRPr lang="en-US" dirty="0" smtClean="0"/>
          </a:p>
          <a:p>
            <a:pPr lvl="1"/>
            <a:r>
              <a:rPr lang="en-US" dirty="0" smtClean="0"/>
              <a:t>CPU-bound workloads/phases rarely completely cache-resident</a:t>
            </a:r>
          </a:p>
          <a:p>
            <a:endParaRPr lang="en-US" dirty="0" smtClean="0"/>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52</a:t>
            </a:fld>
            <a:endParaRPr lang="en-US" altLang="en-US">
              <a:solidFill>
                <a:srgbClr val="000000"/>
              </a:solidFill>
            </a:endParaRPr>
          </a:p>
        </p:txBody>
      </p:sp>
      <p:graphicFrame>
        <p:nvGraphicFramePr>
          <p:cNvPr id="10" name="Chart 9"/>
          <p:cNvGraphicFramePr/>
          <p:nvPr>
            <p:extLst>
              <p:ext uri="{D42A27DB-BD31-4B8C-83A1-F6EECF244321}">
                <p14:modId xmlns:p14="http://schemas.microsoft.com/office/powerpoint/2010/main" val="3856623761"/>
              </p:ext>
            </p:extLst>
          </p:nvPr>
        </p:nvGraphicFramePr>
        <p:xfrm>
          <a:off x="0" y="3276600"/>
          <a:ext cx="91440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00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Varies Widely</a:t>
            </a:r>
            <a:endParaRPr lang="en-US" dirty="0"/>
          </a:p>
        </p:txBody>
      </p:sp>
      <p:sp>
        <p:nvSpPr>
          <p:cNvPr id="3" name="Content Placeholder 2"/>
          <p:cNvSpPr>
            <a:spLocks noGrp="1"/>
          </p:cNvSpPr>
          <p:nvPr>
            <p:ph idx="1"/>
          </p:nvPr>
        </p:nvSpPr>
        <p:spPr/>
        <p:txBody>
          <a:bodyPr/>
          <a:lstStyle/>
          <a:p>
            <a:r>
              <a:rPr lang="en-US" dirty="0" smtClean="0"/>
              <a:t>Workload </a:t>
            </a:r>
            <a:r>
              <a:rPr lang="en-US" dirty="0" smtClean="0">
                <a:solidFill>
                  <a:srgbClr val="0000FF"/>
                </a:solidFill>
              </a:rPr>
              <a:t>memory bandwidth requirements </a:t>
            </a:r>
            <a:r>
              <a:rPr lang="en-US" dirty="0" smtClean="0"/>
              <a:t>vary widely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Memory system is provisioned for peak capacity</a:t>
            </a:r>
          </a:p>
          <a:p>
            <a:pPr lvl="1">
              <a:buNone/>
            </a:pPr>
            <a:r>
              <a:rPr lang="en-US" sz="2400" dirty="0" smtClean="0"/>
              <a:t>	</a:t>
            </a:r>
            <a:r>
              <a:rPr lang="en-US" sz="2400" dirty="0" smtClean="0">
                <a:sym typeface="Wingdings" pitchFamily="2" charset="2"/>
              </a:rPr>
              <a:t> often </a:t>
            </a:r>
            <a:r>
              <a:rPr lang="en-US" sz="2400" dirty="0" smtClean="0">
                <a:solidFill>
                  <a:srgbClr val="FF0000"/>
                </a:solidFill>
                <a:sym typeface="Wingdings" pitchFamily="2" charset="2"/>
              </a:rPr>
              <a:t>underutilized</a:t>
            </a:r>
            <a:endParaRPr lang="en-US" sz="24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53</a:t>
            </a:fld>
            <a:endParaRPr lang="en-US" altLang="en-US">
              <a:solidFill>
                <a:srgbClr val="000000"/>
              </a:solidFill>
            </a:endParaRPr>
          </a:p>
        </p:txBody>
      </p:sp>
      <p:graphicFrame>
        <p:nvGraphicFramePr>
          <p:cNvPr id="6" name="Chart 5"/>
          <p:cNvGraphicFramePr/>
          <p:nvPr/>
        </p:nvGraphicFramePr>
        <p:xfrm>
          <a:off x="0" y="1447800"/>
          <a:ext cx="9144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19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can be Scaled Down</a:t>
            </a:r>
            <a:endParaRPr lang="en-US" dirty="0"/>
          </a:p>
        </p:txBody>
      </p:sp>
      <p:sp>
        <p:nvSpPr>
          <p:cNvPr id="3" name="Content Placeholder 2"/>
          <p:cNvSpPr>
            <a:spLocks noGrp="1"/>
          </p:cNvSpPr>
          <p:nvPr>
            <p:ph idx="1"/>
          </p:nvPr>
        </p:nvSpPr>
        <p:spPr/>
        <p:txBody>
          <a:bodyPr/>
          <a:lstStyle/>
          <a:p>
            <a:r>
              <a:rPr lang="en-US" dirty="0" smtClean="0"/>
              <a:t>DDR can operate at multiple</a:t>
            </a:r>
            <a:r>
              <a:rPr lang="en-US" dirty="0" smtClean="0">
                <a:solidFill>
                  <a:srgbClr val="FF0000"/>
                </a:solidFill>
              </a:rPr>
              <a:t> </a:t>
            </a:r>
            <a:r>
              <a:rPr lang="en-US" dirty="0" smtClean="0"/>
              <a:t>frequencies </a:t>
            </a:r>
            <a:r>
              <a:rPr lang="en-US" dirty="0" smtClean="0">
                <a:sym typeface="Wingdings" pitchFamily="2" charset="2"/>
              </a:rPr>
              <a:t> </a:t>
            </a:r>
            <a:r>
              <a:rPr lang="en-US" dirty="0" smtClean="0">
                <a:solidFill>
                  <a:srgbClr val="FF0000"/>
                </a:solidFill>
                <a:sym typeface="Wingdings" pitchFamily="2" charset="2"/>
              </a:rPr>
              <a:t>reduce power</a:t>
            </a:r>
            <a:endParaRPr lang="en-US" dirty="0" smtClean="0">
              <a:solidFill>
                <a:srgbClr val="FF0000"/>
              </a:solidFill>
            </a:endParaRPr>
          </a:p>
          <a:p>
            <a:pPr lvl="1"/>
            <a:r>
              <a:rPr lang="en-US" dirty="0" smtClean="0"/>
              <a:t>Lower frequency directly </a:t>
            </a:r>
            <a:r>
              <a:rPr lang="en-US" dirty="0" smtClean="0">
                <a:solidFill>
                  <a:srgbClr val="0000FF"/>
                </a:solidFill>
              </a:rPr>
              <a:t>reduces</a:t>
            </a:r>
            <a:r>
              <a:rPr lang="en-US" dirty="0" smtClean="0"/>
              <a:t> </a:t>
            </a:r>
            <a:r>
              <a:rPr lang="en-US" dirty="0" smtClean="0">
                <a:solidFill>
                  <a:srgbClr val="0000FF"/>
                </a:solidFill>
              </a:rPr>
              <a:t>switching power</a:t>
            </a:r>
          </a:p>
          <a:p>
            <a:pPr lvl="1"/>
            <a:r>
              <a:rPr lang="en-US" dirty="0" smtClean="0"/>
              <a:t>Lower frequency allows for </a:t>
            </a:r>
            <a:r>
              <a:rPr lang="en-US" dirty="0" smtClean="0">
                <a:solidFill>
                  <a:srgbClr val="0000FF"/>
                </a:solidFill>
              </a:rPr>
              <a:t>lower voltage</a:t>
            </a:r>
          </a:p>
          <a:p>
            <a:pPr lvl="1"/>
            <a:r>
              <a:rPr lang="en-US" dirty="0" smtClean="0">
                <a:solidFill>
                  <a:srgbClr val="FF0000"/>
                </a:solidFill>
              </a:rPr>
              <a:t>Comparable to CPU DVFS</a:t>
            </a:r>
          </a:p>
          <a:p>
            <a:endParaRPr lang="en-US" dirty="0" smtClean="0"/>
          </a:p>
          <a:p>
            <a:endParaRPr lang="en-US" dirty="0" smtClean="0"/>
          </a:p>
          <a:p>
            <a:endParaRPr lang="en-US" dirty="0" smtClean="0"/>
          </a:p>
          <a:p>
            <a:endParaRPr lang="en-US" dirty="0" smtClean="0"/>
          </a:p>
          <a:p>
            <a:r>
              <a:rPr lang="en-US" dirty="0" smtClean="0"/>
              <a:t>Frequency scaling increases latency </a:t>
            </a:r>
            <a:r>
              <a:rPr lang="en-US" dirty="0" smtClean="0">
                <a:sym typeface="Wingdings" pitchFamily="2" charset="2"/>
              </a:rPr>
              <a:t> </a:t>
            </a:r>
            <a:r>
              <a:rPr lang="en-US" dirty="0" smtClean="0">
                <a:solidFill>
                  <a:srgbClr val="FF0000"/>
                </a:solidFill>
                <a:sym typeface="Wingdings" pitchFamily="2" charset="2"/>
              </a:rPr>
              <a:t>reduce performance</a:t>
            </a:r>
          </a:p>
          <a:p>
            <a:pPr lvl="1"/>
            <a:r>
              <a:rPr lang="en-US" dirty="0">
                <a:sym typeface="Wingdings" pitchFamily="2" charset="2"/>
              </a:rPr>
              <a:t>M</a:t>
            </a:r>
            <a:r>
              <a:rPr lang="en-US" dirty="0" smtClean="0">
                <a:sym typeface="Wingdings" pitchFamily="2" charset="2"/>
              </a:rPr>
              <a:t>emory storage array is asynchronous</a:t>
            </a:r>
          </a:p>
          <a:p>
            <a:pPr lvl="1"/>
            <a:r>
              <a:rPr lang="en-US" dirty="0" smtClean="0">
                <a:sym typeface="Wingdings" pitchFamily="2" charset="2"/>
              </a:rPr>
              <a:t>But, </a:t>
            </a:r>
            <a:r>
              <a:rPr lang="en-US" dirty="0" smtClean="0">
                <a:solidFill>
                  <a:srgbClr val="0000FF"/>
                </a:solidFill>
                <a:sym typeface="Wingdings" pitchFamily="2" charset="2"/>
              </a:rPr>
              <a:t>bus transfer depends on frequency</a:t>
            </a:r>
          </a:p>
          <a:p>
            <a:pPr lvl="1"/>
            <a:r>
              <a:rPr lang="en-US" dirty="0" smtClean="0">
                <a:sym typeface="Wingdings" pitchFamily="2" charset="2"/>
              </a:rPr>
              <a:t>When bus bandwidth is bottleneck, performance suffers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54</a:t>
            </a:fld>
            <a:endParaRPr lang="en-US" altLang="en-US">
              <a:solidFill>
                <a:srgbClr val="000000"/>
              </a:solidFill>
            </a:endParaRPr>
          </a:p>
        </p:txBody>
      </p:sp>
      <p:graphicFrame>
        <p:nvGraphicFramePr>
          <p:cNvPr id="6" name="Table 5"/>
          <p:cNvGraphicFramePr>
            <a:graphicFrameLocks noGrp="1"/>
          </p:cNvGraphicFramePr>
          <p:nvPr/>
        </p:nvGraphicFramePr>
        <p:xfrm>
          <a:off x="1371600" y="2667000"/>
          <a:ext cx="6095999" cy="1114425"/>
        </p:xfrm>
        <a:graphic>
          <a:graphicData uri="http://schemas.openxmlformats.org/drawingml/2006/table">
            <a:tbl>
              <a:tblPr/>
              <a:tblGrid>
                <a:gridCol w="1631199"/>
                <a:gridCol w="1273132"/>
                <a:gridCol w="671930"/>
                <a:gridCol w="1259869"/>
                <a:gridCol w="1259869"/>
              </a:tblGrid>
              <a:tr h="495300">
                <a:tc>
                  <a:txBody>
                    <a:bodyPr/>
                    <a:lstStyle/>
                    <a:p>
                      <a:pPr algn="l" fontAlgn="b"/>
                      <a:r>
                        <a:rPr lang="en-US" sz="2000" b="0" i="0" u="none" strike="noStrike" dirty="0">
                          <a:solidFill>
                            <a:srgbClr val="000000"/>
                          </a:solidFill>
                          <a:latin typeface="Calibri"/>
                        </a:rPr>
                        <a:t>CPU Voltage/Freq.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a:solidFill>
                            <a:srgbClr val="000000"/>
                          </a:solidFill>
                          <a:latin typeface="Calibri"/>
                        </a:rPr>
                        <a:t>Memory 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lgn="l" fontAlgn="b"/>
                      <a:r>
                        <a:rPr lang="en-US" sz="2000" b="0" i="0" u="none" strike="noStrike" dirty="0">
                          <a:solidFill>
                            <a:srgbClr val="000000"/>
                          </a:solidFill>
                          <a:latin typeface="Calibri"/>
                        </a:rPr>
                        <a:t>↓ 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latin typeface="Calibri"/>
                        </a:rPr>
                        <a:t>↓ 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667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So Far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Memory power </a:t>
            </a:r>
            <a:r>
              <a:rPr lang="en-US" dirty="0" smtClean="0"/>
              <a:t>is a significant portion of total power</a:t>
            </a:r>
          </a:p>
          <a:p>
            <a:pPr lvl="1"/>
            <a:r>
              <a:rPr lang="en-US" dirty="0" smtClean="0"/>
              <a:t>19% (</a:t>
            </a:r>
            <a:r>
              <a:rPr lang="en-US" dirty="0" err="1" smtClean="0"/>
              <a:t>avg</a:t>
            </a:r>
            <a:r>
              <a:rPr lang="en-US" dirty="0" smtClean="0"/>
              <a:t>) in our system, up to 40% noted in other works</a:t>
            </a:r>
          </a:p>
          <a:p>
            <a:pPr lvl="1"/>
            <a:endParaRPr lang="en-US" dirty="0" smtClean="0"/>
          </a:p>
          <a:p>
            <a:r>
              <a:rPr lang="en-US" dirty="0" smtClean="0">
                <a:solidFill>
                  <a:srgbClr val="0000FF"/>
                </a:solidFill>
              </a:rPr>
              <a:t>Sleep state residency</a:t>
            </a:r>
            <a:r>
              <a:rPr lang="en-US" dirty="0" smtClean="0"/>
              <a:t> is low in many workloads</a:t>
            </a:r>
          </a:p>
          <a:p>
            <a:pPr lvl="1"/>
            <a:r>
              <a:rPr lang="en-US" dirty="0" smtClean="0"/>
              <a:t>Multicore workloads reduce idle periods</a:t>
            </a:r>
          </a:p>
          <a:p>
            <a:pPr lvl="1"/>
            <a:r>
              <a:rPr lang="en-US" dirty="0"/>
              <a:t>CPU-bound applications send requests frequently enough</a:t>
            </a:r>
            <a:br>
              <a:rPr lang="en-US" dirty="0"/>
            </a:br>
            <a:r>
              <a:rPr lang="en-US" dirty="0"/>
              <a:t>to keep memory devices </a:t>
            </a:r>
            <a:r>
              <a:rPr lang="en-US" dirty="0" smtClean="0"/>
              <a:t>awake</a:t>
            </a:r>
          </a:p>
          <a:p>
            <a:pPr lvl="1"/>
            <a:endParaRPr lang="en-US" dirty="0"/>
          </a:p>
          <a:p>
            <a:r>
              <a:rPr lang="en-US" dirty="0" smtClean="0">
                <a:solidFill>
                  <a:srgbClr val="0000FF"/>
                </a:solidFill>
              </a:rPr>
              <a:t>Memory bandwidth demand </a:t>
            </a:r>
            <a:r>
              <a:rPr lang="en-US" dirty="0" smtClean="0"/>
              <a:t>is very low in some workloads</a:t>
            </a:r>
          </a:p>
          <a:p>
            <a:endParaRPr lang="en-US" dirty="0"/>
          </a:p>
          <a:p>
            <a:r>
              <a:rPr lang="en-US" dirty="0"/>
              <a:t>Memory power is reduced by </a:t>
            </a:r>
            <a:r>
              <a:rPr lang="en-US" dirty="0">
                <a:solidFill>
                  <a:srgbClr val="0000FF"/>
                </a:solidFill>
              </a:rPr>
              <a:t>frequency scaling</a:t>
            </a:r>
          </a:p>
          <a:p>
            <a:pPr lvl="1"/>
            <a:r>
              <a:rPr lang="en-US" dirty="0"/>
              <a:t>And </a:t>
            </a:r>
            <a:r>
              <a:rPr lang="en-US" dirty="0">
                <a:solidFill>
                  <a:srgbClr val="0000FF"/>
                </a:solidFill>
              </a:rPr>
              <a:t>voltage scaling </a:t>
            </a:r>
            <a:r>
              <a:rPr lang="en-US" dirty="0"/>
              <a:t>can give further reductions</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55</a:t>
            </a:fld>
            <a:endParaRPr lang="en-US" altLang="en-US">
              <a:solidFill>
                <a:srgbClr val="000000"/>
              </a:solidFill>
            </a:endParaRPr>
          </a:p>
        </p:txBody>
      </p:sp>
    </p:spTree>
    <p:extLst>
      <p:ext uri="{BB962C8B-B14F-4D97-AF65-F5344CB8AC3E}">
        <p14:creationId xmlns:p14="http://schemas.microsoft.com/office/powerpoint/2010/main" val="250752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DVFS for Memory</a:t>
            </a:r>
            <a:endParaRPr lang="en-US" dirty="0"/>
          </a:p>
        </p:txBody>
      </p:sp>
      <p:sp>
        <p:nvSpPr>
          <p:cNvPr id="3" name="Content Placeholder 2"/>
          <p:cNvSpPr>
            <a:spLocks noGrp="1"/>
          </p:cNvSpPr>
          <p:nvPr>
            <p:ph idx="1"/>
          </p:nvPr>
        </p:nvSpPr>
        <p:spPr/>
        <p:txBody>
          <a:bodyPr/>
          <a:lstStyle/>
          <a:p>
            <a:r>
              <a:rPr lang="en-US" b="1" dirty="0" smtClean="0"/>
              <a:t>Key Idea: </a:t>
            </a:r>
            <a:r>
              <a:rPr lang="en-US" dirty="0" smtClean="0"/>
              <a:t>observe memory bandwidth utilization, then adjust memory frequency/voltage, to </a:t>
            </a:r>
            <a:r>
              <a:rPr lang="en-US" dirty="0" smtClean="0">
                <a:solidFill>
                  <a:srgbClr val="FF0000"/>
                </a:solidFill>
              </a:rPr>
              <a:t>reduce power </a:t>
            </a:r>
            <a:r>
              <a:rPr lang="en-US" dirty="0" smtClean="0"/>
              <a:t>with</a:t>
            </a:r>
            <a:r>
              <a:rPr lang="en-US" dirty="0" smtClean="0">
                <a:solidFill>
                  <a:srgbClr val="FF0000"/>
                </a:solidFill>
              </a:rPr>
              <a:t> minimal performance loss</a:t>
            </a:r>
          </a:p>
          <a:p>
            <a:pPr lvl="1">
              <a:buNone/>
            </a:pPr>
            <a:r>
              <a:rPr lang="en-US" b="1" dirty="0" smtClean="0">
                <a:solidFill>
                  <a:srgbClr val="0000FF"/>
                </a:solidFill>
                <a:sym typeface="Wingdings" pitchFamily="2" charset="2"/>
              </a:rPr>
              <a:t>	</a:t>
            </a:r>
          </a:p>
          <a:p>
            <a:pPr lvl="1">
              <a:buNone/>
            </a:pPr>
            <a:r>
              <a:rPr lang="en-US" b="1" dirty="0" smtClean="0">
                <a:solidFill>
                  <a:srgbClr val="0000FF"/>
                </a:solidFill>
                <a:sym typeface="Wingdings" pitchFamily="2" charset="2"/>
              </a:rPr>
              <a:t>	 Dynamic Voltage/Frequency Scaling (DVFS)</a:t>
            </a:r>
            <a:br>
              <a:rPr lang="en-US" b="1" dirty="0" smtClean="0">
                <a:solidFill>
                  <a:srgbClr val="0000FF"/>
                </a:solidFill>
                <a:sym typeface="Wingdings" pitchFamily="2" charset="2"/>
              </a:rPr>
            </a:br>
            <a:r>
              <a:rPr lang="en-US" b="1" dirty="0" smtClean="0">
                <a:solidFill>
                  <a:srgbClr val="0000FF"/>
                </a:solidFill>
                <a:sym typeface="Wingdings" pitchFamily="2" charset="2"/>
              </a:rPr>
              <a:t> 	  for memory</a:t>
            </a:r>
            <a:endParaRPr lang="en-US" b="1" dirty="0">
              <a:solidFill>
                <a:srgbClr val="0000FF"/>
              </a:solidFill>
              <a:sym typeface="Wingdings" pitchFamily="2" charset="2"/>
            </a:endParaRP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Goal in this work</a:t>
            </a:r>
            <a:r>
              <a:rPr lang="en-US" dirty="0" smtClean="0">
                <a:solidFill>
                  <a:srgbClr val="000000"/>
                </a:solidFill>
                <a:sym typeface="Wingdings" pitchFamily="2" charset="2"/>
              </a:rPr>
              <a:t>:</a:t>
            </a:r>
          </a:p>
          <a:p>
            <a:pPr lvl="1"/>
            <a:r>
              <a:rPr lang="en-US" dirty="0" smtClean="0">
                <a:solidFill>
                  <a:srgbClr val="000000"/>
                </a:solidFill>
                <a:sym typeface="Wingdings" pitchFamily="2" charset="2"/>
              </a:rPr>
              <a:t>Implement </a:t>
            </a:r>
            <a:r>
              <a:rPr lang="en-US" dirty="0" smtClean="0">
                <a:solidFill>
                  <a:srgbClr val="0000FF"/>
                </a:solidFill>
                <a:sym typeface="Wingdings" pitchFamily="2" charset="2"/>
              </a:rPr>
              <a:t>DVFS</a:t>
            </a:r>
            <a:r>
              <a:rPr lang="en-US" dirty="0" smtClean="0">
                <a:solidFill>
                  <a:srgbClr val="000000"/>
                </a:solidFill>
                <a:sym typeface="Wingdings" pitchFamily="2" charset="2"/>
              </a:rPr>
              <a:t> in the memory system, by:</a:t>
            </a:r>
          </a:p>
          <a:p>
            <a:pPr lvl="1"/>
            <a:r>
              <a:rPr lang="en-US" dirty="0" smtClean="0">
                <a:solidFill>
                  <a:srgbClr val="000000"/>
                </a:solidFill>
                <a:sym typeface="Wingdings" pitchFamily="2" charset="2"/>
              </a:rPr>
              <a:t>Developing a </a:t>
            </a:r>
            <a:r>
              <a:rPr lang="en-US" dirty="0" smtClean="0">
                <a:solidFill>
                  <a:srgbClr val="0000FF"/>
                </a:solidFill>
                <a:sym typeface="Wingdings" pitchFamily="2" charset="2"/>
              </a:rPr>
              <a:t>simple control algorithm </a:t>
            </a:r>
            <a:r>
              <a:rPr lang="en-US" dirty="0" smtClean="0">
                <a:solidFill>
                  <a:srgbClr val="000000"/>
                </a:solidFill>
                <a:sym typeface="Wingdings" pitchFamily="2" charset="2"/>
              </a:rPr>
              <a:t>to exploit opportunity for reduced memory frequency/voltage by observing behavior </a:t>
            </a:r>
          </a:p>
          <a:p>
            <a:pPr lvl="1"/>
            <a:r>
              <a:rPr lang="en-US" dirty="0" smtClean="0">
                <a:solidFill>
                  <a:srgbClr val="000000"/>
                </a:solidFill>
                <a:sym typeface="Wingdings" pitchFamily="2" charset="2"/>
              </a:rPr>
              <a:t>Evaluating the proposed algorithm on a </a:t>
            </a:r>
            <a:r>
              <a:rPr lang="en-US" dirty="0" smtClean="0">
                <a:solidFill>
                  <a:srgbClr val="0000FF"/>
                </a:solidFill>
                <a:sym typeface="Wingdings" pitchFamily="2" charset="2"/>
              </a:rPr>
              <a:t>real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56</a:t>
            </a:fld>
            <a:endParaRPr lang="en-US" altLang="en-US">
              <a:solidFill>
                <a:srgbClr val="000000"/>
              </a:solidFill>
            </a:endParaRPr>
          </a:p>
        </p:txBody>
      </p:sp>
    </p:spTree>
    <p:extLst>
      <p:ext uri="{BB962C8B-B14F-4D97-AF65-F5344CB8AC3E}">
        <p14:creationId xmlns:p14="http://schemas.microsoft.com/office/powerpoint/2010/main" val="2282521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p>
          <a:p>
            <a:r>
              <a:rPr lang="en-US" dirty="0" smtClean="0"/>
              <a:t>Performance Effects of Frequency Scaling</a:t>
            </a:r>
          </a:p>
          <a:p>
            <a:endParaRPr lang="en-US" dirty="0" smtClean="0"/>
          </a:p>
          <a:p>
            <a:r>
              <a:rPr lang="en-US" dirty="0" smtClean="0"/>
              <a:t>Frequency Control Algorithm</a:t>
            </a:r>
          </a:p>
          <a:p>
            <a:endParaRPr lang="en-US" dirty="0" smtClean="0"/>
          </a:p>
          <a:p>
            <a:r>
              <a:rPr lang="en-US" dirty="0" smtClean="0"/>
              <a:t>Evaluation and Conclusions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57</a:t>
            </a:fld>
            <a:endParaRPr lang="en-US" altLang="en-US">
              <a:solidFill>
                <a:srgbClr val="000000"/>
              </a:solidFill>
            </a:endParaRPr>
          </a:p>
        </p:txBody>
      </p:sp>
    </p:spTree>
    <p:extLst>
      <p:ext uri="{BB962C8B-B14F-4D97-AF65-F5344CB8AC3E}">
        <p14:creationId xmlns:p14="http://schemas.microsoft.com/office/powerpoint/2010/main" val="90114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solidFill>
                <a:schemeClr val="bg1">
                  <a:lumMod val="75000"/>
                </a:schemeClr>
              </a:solidFill>
            </a:endParaRPr>
          </a:p>
          <a:p>
            <a:r>
              <a:rPr lang="en-US" dirty="0" smtClean="0">
                <a:solidFill>
                  <a:schemeClr val="bg1">
                    <a:lumMod val="75000"/>
                  </a:schemeClr>
                </a:solidFill>
              </a:rPr>
              <a:t>Performance Effects of Frequency Scaling</a:t>
            </a:r>
          </a:p>
          <a:p>
            <a:endParaRPr lang="en-US" dirty="0" smtClean="0">
              <a:solidFill>
                <a:schemeClr val="bg1">
                  <a:lumMod val="7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58</a:t>
            </a:fld>
            <a:endParaRPr lang="en-US" altLang="en-US">
              <a:solidFill>
                <a:srgbClr val="000000"/>
              </a:solidFill>
            </a:endParaRPr>
          </a:p>
        </p:txBody>
      </p:sp>
    </p:spTree>
    <p:extLst>
      <p:ext uri="{BB962C8B-B14F-4D97-AF65-F5344CB8AC3E}">
        <p14:creationId xmlns:p14="http://schemas.microsoft.com/office/powerpoint/2010/main" val="1618335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sp>
        <p:nvSpPr>
          <p:cNvPr id="3" name="Content Placeholder 2"/>
          <p:cNvSpPr>
            <a:spLocks noGrp="1"/>
          </p:cNvSpPr>
          <p:nvPr>
            <p:ph idx="1"/>
          </p:nvPr>
        </p:nvSpPr>
        <p:spPr>
          <a:xfrm>
            <a:off x="228600" y="908720"/>
            <a:ext cx="8610600" cy="1377280"/>
          </a:xfrm>
        </p:spPr>
        <p:txBody>
          <a:bodyPr/>
          <a:lstStyle/>
          <a:p>
            <a:r>
              <a:rPr lang="en-US" dirty="0" smtClean="0"/>
              <a:t>Main memory consists of </a:t>
            </a:r>
            <a:r>
              <a:rPr lang="en-US" dirty="0" smtClean="0">
                <a:solidFill>
                  <a:srgbClr val="0000FF"/>
                </a:solidFill>
              </a:rPr>
              <a:t>DIMMs</a:t>
            </a:r>
            <a:r>
              <a:rPr lang="en-US" dirty="0" smtClean="0"/>
              <a:t> of </a:t>
            </a:r>
            <a:r>
              <a:rPr lang="en-US" dirty="0" smtClean="0">
                <a:solidFill>
                  <a:srgbClr val="0000FF"/>
                </a:solidFill>
              </a:rPr>
              <a:t>DRAM devices</a:t>
            </a:r>
          </a:p>
          <a:p>
            <a:r>
              <a:rPr lang="en-US" dirty="0" smtClean="0"/>
              <a:t>Each DIMM is attached to a </a:t>
            </a:r>
            <a:r>
              <a:rPr lang="en-US" dirty="0" smtClean="0">
                <a:solidFill>
                  <a:srgbClr val="0000FF"/>
                </a:solidFill>
              </a:rPr>
              <a:t>memory bus (channel)</a:t>
            </a:r>
          </a:p>
          <a:p>
            <a:r>
              <a:rPr lang="en-US" dirty="0" smtClean="0">
                <a:solidFill>
                  <a:srgbClr val="0000FF"/>
                </a:solidFill>
              </a:rPr>
              <a:t>Multiple DIMMs</a:t>
            </a:r>
            <a:r>
              <a:rPr lang="en-US" dirty="0" smtClean="0"/>
              <a:t> can connect to one channel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59</a:t>
            </a:fld>
            <a:endParaRPr lang="en-US" altLang="en-US">
              <a:solidFill>
                <a:srgbClr val="000000"/>
              </a:solidFill>
            </a:endParaRPr>
          </a:p>
        </p:txBody>
      </p:sp>
      <p:grpSp>
        <p:nvGrpSpPr>
          <p:cNvPr id="32" name="Group 31"/>
          <p:cNvGrpSpPr/>
          <p:nvPr/>
        </p:nvGrpSpPr>
        <p:grpSpPr>
          <a:xfrm>
            <a:off x="1905000" y="3821668"/>
            <a:ext cx="4114800" cy="685800"/>
            <a:chOff x="609600" y="2819400"/>
            <a:chExt cx="4114800" cy="685800"/>
          </a:xfrm>
        </p:grpSpPr>
        <p:sp>
          <p:nvSpPr>
            <p:cNvPr id="5" name="Rectangle 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15" name="Rectangle 14"/>
          <p:cNvSpPr/>
          <p:nvPr/>
        </p:nvSpPr>
        <p:spPr>
          <a:xfrm>
            <a:off x="3276600" y="3669268"/>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grpSp>
        <p:nvGrpSpPr>
          <p:cNvPr id="43" name="Group 42"/>
          <p:cNvGrpSpPr/>
          <p:nvPr/>
        </p:nvGrpSpPr>
        <p:grpSpPr>
          <a:xfrm>
            <a:off x="1828800" y="4431268"/>
            <a:ext cx="4191000" cy="1055132"/>
            <a:chOff x="533400" y="3429000"/>
            <a:chExt cx="4191000" cy="1055132"/>
          </a:xfrm>
        </p:grpSpPr>
        <p:grpSp>
          <p:nvGrpSpPr>
            <p:cNvPr id="33" name="Group 32"/>
            <p:cNvGrpSpPr/>
            <p:nvPr/>
          </p:nvGrpSpPr>
          <p:grpSpPr>
            <a:xfrm>
              <a:off x="533400" y="3429000"/>
              <a:ext cx="4191000" cy="1055132"/>
              <a:chOff x="533400" y="3429000"/>
              <a:chExt cx="4191000" cy="1055132"/>
            </a:xfrm>
          </p:grpSpPr>
          <p:cxnSp>
            <p:nvCxnSpPr>
              <p:cNvPr id="17" name="Straight Connector 16"/>
              <p:cNvCxnSpPr/>
              <p:nvPr/>
            </p:nvCxnSpPr>
            <p:spPr>
              <a:xfrm>
                <a:off x="533400" y="3962400"/>
                <a:ext cx="4191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14800"/>
                <a:ext cx="2377574" cy="369332"/>
              </a:xfrm>
              <a:prstGeom prst="rect">
                <a:avLst/>
              </a:prstGeom>
              <a:noFill/>
            </p:spPr>
            <p:txBody>
              <a:bodyPr wrap="none" rtlCol="0">
                <a:spAutoFit/>
              </a:bodyPr>
              <a:lstStyle/>
              <a:p>
                <a:r>
                  <a:rPr lang="en-US" dirty="0" smtClean="0">
                    <a:solidFill>
                      <a:srgbClr val="000000"/>
                    </a:solidFill>
                    <a:latin typeface="Tahoma"/>
                  </a:rPr>
                  <a:t>Memory Bus (64 bits)</a:t>
                </a:r>
                <a:endParaRPr lang="en-US" dirty="0">
                  <a:solidFill>
                    <a:srgbClr val="000000"/>
                  </a:solidFill>
                  <a:latin typeface="Tahoma"/>
                </a:endParaRPr>
              </a:p>
            </p:txBody>
          </p:sp>
          <p:cxnSp>
            <p:nvCxnSpPr>
              <p:cNvPr id="24" name="Straight Connector 23"/>
              <p:cNvCxnSpPr/>
              <p:nvPr/>
            </p:nvCxnSpPr>
            <p:spPr>
              <a:xfrm rot="5400000">
                <a:off x="41060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6791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72628"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344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81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20034"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2474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865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8200" y="3578423"/>
              <a:ext cx="3774028" cy="310754"/>
              <a:chOff x="838200" y="3578423"/>
              <a:chExt cx="3774028" cy="310754"/>
            </a:xfrm>
          </p:grpSpPr>
          <p:sp>
            <p:nvSpPr>
              <p:cNvPr id="34" name="TextBox 33"/>
              <p:cNvSpPr txBox="1"/>
              <p:nvPr/>
            </p:nvSpPr>
            <p:spPr>
              <a:xfrm>
                <a:off x="83820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5" name="TextBox 34"/>
              <p:cNvSpPr txBox="1"/>
              <p:nvPr/>
            </p:nvSpPr>
            <p:spPr>
              <a:xfrm>
                <a:off x="12700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6" name="TextBox 35"/>
              <p:cNvSpPr txBox="1"/>
              <p:nvPr/>
            </p:nvSpPr>
            <p:spPr>
              <a:xfrm>
                <a:off x="17653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7" name="TextBox 36"/>
              <p:cNvSpPr txBox="1"/>
              <p:nvPr/>
            </p:nvSpPr>
            <p:spPr>
              <a:xfrm>
                <a:off x="22098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8" name="TextBox 37"/>
              <p:cNvSpPr txBox="1"/>
              <p:nvPr/>
            </p:nvSpPr>
            <p:spPr>
              <a:xfrm>
                <a:off x="288925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9" name="TextBox 38"/>
              <p:cNvSpPr txBox="1"/>
              <p:nvPr/>
            </p:nvSpPr>
            <p:spPr>
              <a:xfrm>
                <a:off x="33210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0" name="TextBox 39"/>
              <p:cNvSpPr txBox="1"/>
              <p:nvPr/>
            </p:nvSpPr>
            <p:spPr>
              <a:xfrm>
                <a:off x="38163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1" name="TextBox 40"/>
              <p:cNvSpPr txBox="1"/>
              <p:nvPr/>
            </p:nvSpPr>
            <p:spPr>
              <a:xfrm>
                <a:off x="42608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grpSp>
      </p:grpSp>
      <p:sp>
        <p:nvSpPr>
          <p:cNvPr id="14" name="Rectangle 13"/>
          <p:cNvSpPr/>
          <p:nvPr/>
        </p:nvSpPr>
        <p:spPr>
          <a:xfrm>
            <a:off x="1676400" y="3593068"/>
            <a:ext cx="4648200" cy="1143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Tahoma"/>
            </a:endParaRPr>
          </a:p>
        </p:txBody>
      </p:sp>
      <p:grpSp>
        <p:nvGrpSpPr>
          <p:cNvPr id="71" name="Group 70"/>
          <p:cNvGrpSpPr/>
          <p:nvPr/>
        </p:nvGrpSpPr>
        <p:grpSpPr>
          <a:xfrm>
            <a:off x="1600200" y="3821668"/>
            <a:ext cx="5535848" cy="1359932"/>
            <a:chOff x="3048000" y="2819400"/>
            <a:chExt cx="5535848" cy="1359932"/>
          </a:xfrm>
        </p:grpSpPr>
        <p:cxnSp>
          <p:nvCxnSpPr>
            <p:cNvPr id="67" name="Straight Connector 66"/>
            <p:cNvCxnSpPr/>
            <p:nvPr/>
          </p:nvCxnSpPr>
          <p:spPr>
            <a:xfrm rot="10800000">
              <a:off x="4495800" y="3657600"/>
              <a:ext cx="2438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048000" y="2819400"/>
              <a:ext cx="4114800" cy="685800"/>
              <a:chOff x="609600" y="2819400"/>
              <a:chExt cx="4114800" cy="685800"/>
            </a:xfrm>
            <a:scene3d>
              <a:camera prst="isometricRightUp">
                <a:rot lat="1800000" lon="18000000" rev="0"/>
              </a:camera>
              <a:lightRig rig="threePt" dir="t"/>
            </a:scene3d>
          </p:grpSpPr>
          <p:sp>
            <p:nvSpPr>
              <p:cNvPr id="45" name="Rectangle 4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46" name="Rectangle 4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7" name="Rectangle 4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8" name="Rectangle 4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0" name="Rectangle 4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1" name="Rectangle 5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2" name="Rectangle 5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3" name="Rectangle 5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54" name="Group 53"/>
            <p:cNvGrpSpPr/>
            <p:nvPr/>
          </p:nvGrpSpPr>
          <p:grpSpPr>
            <a:xfrm>
              <a:off x="4038600" y="2819400"/>
              <a:ext cx="4114800" cy="685800"/>
              <a:chOff x="609600" y="2819400"/>
              <a:chExt cx="4114800" cy="685800"/>
            </a:xfrm>
            <a:scene3d>
              <a:camera prst="isometricRightUp">
                <a:rot lat="1800000" lon="18000000" rev="0"/>
              </a:camera>
              <a:lightRig rig="threePt" dir="t"/>
            </a:scene3d>
          </p:grpSpPr>
          <p:sp>
            <p:nvSpPr>
              <p:cNvPr id="55" name="Rectangle 5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Rectangle 5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9" name="Rectangle 5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Rectangle 5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Rectangle 6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Rectangle 6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3" name="Rectangle 6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69" name="Straight Arrow Connector 68"/>
            <p:cNvCxnSpPr/>
            <p:nvPr/>
          </p:nvCxnSpPr>
          <p:spPr>
            <a:xfrm>
              <a:off x="7086600" y="36576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48400" y="3810000"/>
              <a:ext cx="2335448" cy="369332"/>
            </a:xfrm>
            <a:prstGeom prst="rect">
              <a:avLst/>
            </a:prstGeom>
            <a:noFill/>
          </p:spPr>
          <p:txBody>
            <a:bodyPr wrap="none" rtlCol="0">
              <a:spAutoFit/>
            </a:bodyPr>
            <a:lstStyle/>
            <a:p>
              <a:r>
                <a:rPr lang="en-US" dirty="0" smtClean="0">
                  <a:solidFill>
                    <a:srgbClr val="000000"/>
                  </a:solidFill>
                  <a:latin typeface="Tahoma"/>
                </a:rPr>
                <a:t>to Memory Controller</a:t>
              </a:r>
              <a:endParaRPr lang="en-US" dirty="0">
                <a:solidFill>
                  <a:srgbClr val="000000"/>
                </a:solidFill>
                <a:latin typeface="Tahoma"/>
              </a:endParaRPr>
            </a:p>
          </p:txBody>
        </p:sp>
      </p:grpSp>
    </p:spTree>
    <p:extLst>
      <p:ext uri="{BB962C8B-B14F-4D97-AF65-F5344CB8AC3E}">
        <p14:creationId xmlns:p14="http://schemas.microsoft.com/office/powerpoint/2010/main" val="2484639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DRAM Device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60</a:t>
            </a:fld>
            <a:endParaRPr lang="en-US" altLang="en-US">
              <a:solidFill>
                <a:srgbClr val="000000"/>
              </a:solidFill>
            </a:endParaRPr>
          </a:p>
        </p:txBody>
      </p:sp>
      <p:grpSp>
        <p:nvGrpSpPr>
          <p:cNvPr id="5" name="Group 4"/>
          <p:cNvGrpSpPr/>
          <p:nvPr/>
        </p:nvGrpSpPr>
        <p:grpSpPr>
          <a:xfrm>
            <a:off x="304800" y="1219200"/>
            <a:ext cx="4114800" cy="685800"/>
            <a:chOff x="609600" y="2819400"/>
            <a:chExt cx="4114800" cy="685800"/>
          </a:xfrm>
        </p:grpSpPr>
        <p:sp>
          <p:nvSpPr>
            <p:cNvPr id="6" name="Rectangle 5"/>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 name="Rectangle 13"/>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3" name="Group 2"/>
          <p:cNvGrpSpPr/>
          <p:nvPr/>
        </p:nvGrpSpPr>
        <p:grpSpPr>
          <a:xfrm>
            <a:off x="1676400" y="1066800"/>
            <a:ext cx="7086600" cy="5029200"/>
            <a:chOff x="1676400" y="1066800"/>
            <a:chExt cx="7086600" cy="5029200"/>
          </a:xfrm>
        </p:grpSpPr>
        <p:sp>
          <p:nvSpPr>
            <p:cNvPr id="15" name="Rectangle 14"/>
            <p:cNvSpPr/>
            <p:nvPr/>
          </p:nvSpPr>
          <p:spPr>
            <a:xfrm>
              <a:off x="1676400" y="1066800"/>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16" name="Rectangle 15"/>
            <p:cNvSpPr/>
            <p:nvPr/>
          </p:nvSpPr>
          <p:spPr>
            <a:xfrm>
              <a:off x="2743200" y="2209800"/>
              <a:ext cx="6019800" cy="38862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18" name="Straight Connector 17"/>
            <p:cNvCxnSpPr/>
            <p:nvPr/>
          </p:nvCxnSpPr>
          <p:spPr>
            <a:xfrm rot="16200000" flipH="1">
              <a:off x="190500" y="3543300"/>
              <a:ext cx="4038600" cy="1066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200" y="1066800"/>
              <a:ext cx="6400800" cy="1143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495800" y="24384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2" name="Rectangle 31"/>
          <p:cNvSpPr/>
          <p:nvPr/>
        </p:nvSpPr>
        <p:spPr>
          <a:xfrm>
            <a:off x="4191000" y="26670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3" name="Rectangle 32"/>
          <p:cNvSpPr/>
          <p:nvPr/>
        </p:nvSpPr>
        <p:spPr>
          <a:xfrm>
            <a:off x="3810000" y="28956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4" name="Rectangle 33"/>
          <p:cNvSpPr/>
          <p:nvPr/>
        </p:nvSpPr>
        <p:spPr>
          <a:xfrm>
            <a:off x="3429000" y="31242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36" name="Rectangle 35"/>
          <p:cNvSpPr/>
          <p:nvPr/>
        </p:nvSpPr>
        <p:spPr>
          <a:xfrm>
            <a:off x="3505200" y="5105400"/>
            <a:ext cx="23622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Sense Amps</a:t>
            </a:r>
          </a:p>
          <a:p>
            <a:pPr algn="ctr"/>
            <a:r>
              <a:rPr lang="en-US" dirty="0" smtClean="0">
                <a:solidFill>
                  <a:srgbClr val="FFFFFF"/>
                </a:solidFill>
                <a:latin typeface="Tahoma"/>
              </a:rPr>
              <a:t>Column Decoder</a:t>
            </a:r>
            <a:endParaRPr lang="en-US" dirty="0">
              <a:solidFill>
                <a:srgbClr val="FFFFFF"/>
              </a:solidFill>
              <a:latin typeface="Tahoma"/>
            </a:endParaRPr>
          </a:p>
        </p:txBody>
      </p:sp>
      <p:cxnSp>
        <p:nvCxnSpPr>
          <p:cNvPr id="40" name="Straight Connector 39"/>
          <p:cNvCxnSpPr>
            <a:stCxn id="34" idx="2"/>
          </p:cNvCxnSpPr>
          <p:nvPr/>
        </p:nvCxnSpPr>
        <p:spPr>
          <a:xfrm rot="5400000">
            <a:off x="3886200" y="4953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4194" y="49522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86300" y="48387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52206" y="4723606"/>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819400"/>
            <a:ext cx="381000" cy="18288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Row Decoder</a:t>
            </a:r>
            <a:endParaRPr lang="en-US" dirty="0">
              <a:solidFill>
                <a:srgbClr val="FFFFFF"/>
              </a:solidFill>
              <a:latin typeface="Tahoma"/>
            </a:endParaRPr>
          </a:p>
        </p:txBody>
      </p:sp>
      <p:sp>
        <p:nvSpPr>
          <p:cNvPr id="22" name="Rectangle 21"/>
          <p:cNvSpPr/>
          <p:nvPr/>
        </p:nvSpPr>
        <p:spPr>
          <a:xfrm>
            <a:off x="7467600" y="2514600"/>
            <a:ext cx="1447800" cy="68580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7696200" y="2667000"/>
            <a:ext cx="990600"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ODT</a:t>
            </a:r>
            <a:endParaRPr lang="en-US" dirty="0">
              <a:solidFill>
                <a:srgbClr val="FFFFFF"/>
              </a:solidFill>
              <a:latin typeface="Tahoma"/>
            </a:endParaRPr>
          </a:p>
        </p:txBody>
      </p:sp>
      <p:cxnSp>
        <p:nvCxnSpPr>
          <p:cNvPr id="76" name="Straight Connector 75"/>
          <p:cNvCxnSpPr/>
          <p:nvPr/>
        </p:nvCxnSpPr>
        <p:spPr>
          <a:xfrm rot="5400000" flipH="1" flipV="1">
            <a:off x="7810500" y="36957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867400" y="3276600"/>
            <a:ext cx="3276600" cy="2514600"/>
            <a:chOff x="5867400" y="3276600"/>
            <a:chExt cx="3276600" cy="2514600"/>
          </a:xfrm>
        </p:grpSpPr>
        <p:cxnSp>
          <p:nvCxnSpPr>
            <p:cNvPr id="56" name="Straight Connector 55"/>
            <p:cNvCxnSpPr/>
            <p:nvPr/>
          </p:nvCxnSpPr>
          <p:spPr>
            <a:xfrm>
              <a:off x="8229600" y="4343400"/>
              <a:ext cx="914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400800" y="3276600"/>
              <a:ext cx="1600200" cy="2514600"/>
              <a:chOff x="6172200" y="3352800"/>
              <a:chExt cx="1600200" cy="2514600"/>
            </a:xfrm>
          </p:grpSpPr>
          <p:sp>
            <p:nvSpPr>
              <p:cNvPr id="48" name="Rectangle 47"/>
              <p:cNvSpPr/>
              <p:nvPr/>
            </p:nvSpPr>
            <p:spPr>
              <a:xfrm>
                <a:off x="6172200" y="3352800"/>
                <a:ext cx="1600200"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latin typeface="Tahoma"/>
                </a:endParaRPr>
              </a:p>
            </p:txBody>
          </p:sp>
          <p:sp>
            <p:nvSpPr>
              <p:cNvPr id="50" name="Rectangle 49"/>
              <p:cNvSpPr/>
              <p:nvPr/>
            </p:nvSpPr>
            <p:spPr>
              <a:xfrm>
                <a:off x="72390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err="1" smtClean="0">
                    <a:solidFill>
                      <a:srgbClr val="FFFFFF"/>
                    </a:solidFill>
                    <a:latin typeface="Tahoma"/>
                  </a:rPr>
                  <a:t>Recievers</a:t>
                </a:r>
                <a:endParaRPr lang="en-US" dirty="0">
                  <a:solidFill>
                    <a:srgbClr val="FFFFFF"/>
                  </a:solidFill>
                  <a:latin typeface="Tahoma"/>
                </a:endParaRPr>
              </a:p>
            </p:txBody>
          </p:sp>
          <p:sp>
            <p:nvSpPr>
              <p:cNvPr id="51" name="Rectangle 50"/>
              <p:cNvSpPr/>
              <p:nvPr/>
            </p:nvSpPr>
            <p:spPr>
              <a:xfrm>
                <a:off x="7239000" y="4876800"/>
                <a:ext cx="381000" cy="838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Drivers</a:t>
                </a:r>
                <a:endParaRPr lang="en-US" dirty="0">
                  <a:solidFill>
                    <a:srgbClr val="FFFFFF"/>
                  </a:solidFill>
                  <a:latin typeface="Tahoma"/>
                </a:endParaRPr>
              </a:p>
            </p:txBody>
          </p:sp>
          <p:sp>
            <p:nvSpPr>
              <p:cNvPr id="52" name="Rectangle 51"/>
              <p:cNvSpPr/>
              <p:nvPr/>
            </p:nvSpPr>
            <p:spPr>
              <a:xfrm>
                <a:off x="67818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Registers</a:t>
                </a:r>
                <a:endParaRPr lang="en-US" dirty="0">
                  <a:solidFill>
                    <a:srgbClr val="FFFFFF"/>
                  </a:solidFill>
                  <a:latin typeface="Tahoma"/>
                </a:endParaRPr>
              </a:p>
            </p:txBody>
          </p:sp>
          <p:sp>
            <p:nvSpPr>
              <p:cNvPr id="53" name="Rectangle 52"/>
              <p:cNvSpPr/>
              <p:nvPr/>
            </p:nvSpPr>
            <p:spPr>
              <a:xfrm>
                <a:off x="63246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Write FIFO</a:t>
                </a:r>
                <a:endParaRPr lang="en-US" dirty="0">
                  <a:solidFill>
                    <a:srgbClr val="FFFFFF"/>
                  </a:solidFill>
                  <a:latin typeface="Tahoma"/>
                </a:endParaRPr>
              </a:p>
            </p:txBody>
          </p:sp>
        </p:grpSp>
        <p:cxnSp>
          <p:nvCxnSpPr>
            <p:cNvPr id="64" name="Straight Connector 63"/>
            <p:cNvCxnSpPr>
              <a:stCxn id="50" idx="3"/>
            </p:cNvCxnSpPr>
            <p:nvPr/>
          </p:nvCxnSpPr>
          <p:spPr>
            <a:xfrm>
              <a:off x="7848600" y="4038600"/>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400" y="525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6200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3"/>
            </p:cNvCxnSpPr>
            <p:nvPr/>
          </p:nvCxnSpPr>
          <p:spPr>
            <a:xfrm>
              <a:off x="69342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2" idx="3"/>
              <a:endCxn id="50" idx="1"/>
            </p:cNvCxnSpPr>
            <p:nvPr/>
          </p:nvCxnSpPr>
          <p:spPr>
            <a:xfrm>
              <a:off x="73914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096000" y="4038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60960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4864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867400" y="5257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943600" y="2971800"/>
            <a:ext cx="2971800" cy="1981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Banks</a:t>
            </a:r>
          </a:p>
          <a:p>
            <a:pPr marL="342900" indent="-342900">
              <a:buFontTx/>
              <a:buChar char="•"/>
            </a:pPr>
            <a:r>
              <a:rPr lang="en-US" sz="2000" dirty="0" smtClean="0">
                <a:solidFill>
                  <a:srgbClr val="000000"/>
                </a:solidFill>
                <a:latin typeface="Tahoma"/>
              </a:rPr>
              <a:t>Independent arrays</a:t>
            </a:r>
          </a:p>
          <a:p>
            <a:pPr marL="342900" indent="-342900">
              <a:buFontTx/>
              <a:buChar char="•"/>
            </a:pPr>
            <a:r>
              <a:rPr lang="en-US" sz="2000" dirty="0" smtClean="0">
                <a:solidFill>
                  <a:srgbClr val="000000"/>
                </a:solidFill>
                <a:latin typeface="Tahoma"/>
              </a:rPr>
              <a:t>Asynchronous: independent of memory bus speed</a:t>
            </a:r>
          </a:p>
          <a:p>
            <a:pPr marL="342900" indent="-342900">
              <a:buFontTx/>
              <a:buChar char="•"/>
            </a:pPr>
            <a:endParaRPr lang="en-US" sz="2400" dirty="0">
              <a:solidFill>
                <a:srgbClr val="000000"/>
              </a:solidFill>
              <a:latin typeface="Tahoma"/>
            </a:endParaRPr>
          </a:p>
        </p:txBody>
      </p:sp>
      <p:sp>
        <p:nvSpPr>
          <p:cNvPr id="55" name="Rectangle 54"/>
          <p:cNvSpPr/>
          <p:nvPr/>
        </p:nvSpPr>
        <p:spPr>
          <a:xfrm>
            <a:off x="1295400" y="2743200"/>
            <a:ext cx="46482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I/O Circuitry</a:t>
            </a:r>
          </a:p>
          <a:p>
            <a:pPr marL="342900" indent="-342900">
              <a:buFontTx/>
              <a:buChar char="•"/>
            </a:pPr>
            <a:r>
              <a:rPr lang="en-US" sz="2000" dirty="0" smtClean="0">
                <a:solidFill>
                  <a:srgbClr val="000000"/>
                </a:solidFill>
                <a:latin typeface="Tahoma"/>
              </a:rPr>
              <a:t>Runs at bus speed</a:t>
            </a:r>
          </a:p>
          <a:p>
            <a:pPr marL="342900" indent="-342900">
              <a:buFontTx/>
              <a:buChar char="•"/>
            </a:pPr>
            <a:r>
              <a:rPr lang="en-US" sz="2000" dirty="0" smtClean="0">
                <a:solidFill>
                  <a:srgbClr val="000000"/>
                </a:solidFill>
                <a:latin typeface="Tahoma"/>
              </a:rPr>
              <a:t>Clock sync/distribution</a:t>
            </a:r>
          </a:p>
          <a:p>
            <a:pPr marL="342900" indent="-342900">
              <a:buFontTx/>
              <a:buChar char="•"/>
            </a:pPr>
            <a:r>
              <a:rPr lang="en-US" sz="2000" dirty="0" smtClean="0">
                <a:solidFill>
                  <a:srgbClr val="000000"/>
                </a:solidFill>
                <a:latin typeface="Tahoma"/>
              </a:rPr>
              <a:t>Bus drivers and receivers</a:t>
            </a:r>
          </a:p>
          <a:p>
            <a:pPr marL="342900" indent="-342900">
              <a:buFontTx/>
              <a:buChar char="•"/>
            </a:pPr>
            <a:r>
              <a:rPr lang="en-US" sz="2000" dirty="0" smtClean="0">
                <a:solidFill>
                  <a:srgbClr val="000000"/>
                </a:solidFill>
                <a:latin typeface="Tahoma"/>
              </a:rPr>
              <a:t>Buffering/</a:t>
            </a:r>
            <a:r>
              <a:rPr lang="en-US" sz="2000" dirty="0" err="1" smtClean="0">
                <a:solidFill>
                  <a:srgbClr val="000000"/>
                </a:solidFill>
                <a:latin typeface="Tahoma"/>
              </a:rPr>
              <a:t>queueing</a:t>
            </a:r>
            <a:endParaRPr lang="en-US" sz="2000" dirty="0" smtClean="0">
              <a:solidFill>
                <a:srgbClr val="000000"/>
              </a:solidFill>
              <a:latin typeface="Tahoma"/>
            </a:endParaRPr>
          </a:p>
          <a:p>
            <a:pPr marL="342900" indent="-342900">
              <a:buFontTx/>
              <a:buChar char="•"/>
            </a:pPr>
            <a:endParaRPr lang="en-US" sz="2400" dirty="0">
              <a:solidFill>
                <a:srgbClr val="000000"/>
              </a:solidFill>
              <a:latin typeface="Tahoma"/>
            </a:endParaRPr>
          </a:p>
        </p:txBody>
      </p:sp>
      <p:sp>
        <p:nvSpPr>
          <p:cNvPr id="57" name="Rectangle 56"/>
          <p:cNvSpPr/>
          <p:nvPr/>
        </p:nvSpPr>
        <p:spPr>
          <a:xfrm>
            <a:off x="3124200" y="3581400"/>
            <a:ext cx="54102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On-Die Termination</a:t>
            </a:r>
          </a:p>
          <a:p>
            <a:pPr marL="342900" indent="-342900">
              <a:buFontTx/>
              <a:buChar char="•"/>
            </a:pPr>
            <a:r>
              <a:rPr lang="en-US" sz="2000" dirty="0" smtClean="0">
                <a:solidFill>
                  <a:srgbClr val="000000"/>
                </a:solidFill>
                <a:latin typeface="Tahoma"/>
              </a:rPr>
              <a:t>Required by bus electrical characteristics</a:t>
            </a:r>
            <a:br>
              <a:rPr lang="en-US" sz="2000" dirty="0" smtClean="0">
                <a:solidFill>
                  <a:srgbClr val="000000"/>
                </a:solidFill>
                <a:latin typeface="Tahoma"/>
              </a:rPr>
            </a:br>
            <a:r>
              <a:rPr lang="en-US" sz="2000" dirty="0" smtClean="0">
                <a:solidFill>
                  <a:srgbClr val="000000"/>
                </a:solidFill>
                <a:latin typeface="Tahoma"/>
              </a:rPr>
              <a:t>for reliable operation</a:t>
            </a:r>
            <a:endParaRPr lang="en-US" sz="2400" dirty="0" smtClean="0">
              <a:solidFill>
                <a:srgbClr val="000000"/>
              </a:solidFill>
              <a:latin typeface="Tahoma"/>
            </a:endParaRPr>
          </a:p>
          <a:p>
            <a:pPr marL="342900" indent="-342900">
              <a:buFontTx/>
              <a:buChar char="•"/>
            </a:pPr>
            <a:r>
              <a:rPr lang="en-US" sz="2000" dirty="0" smtClean="0">
                <a:solidFill>
                  <a:srgbClr val="000000"/>
                </a:solidFill>
                <a:latin typeface="Tahoma"/>
              </a:rPr>
              <a:t>Resistive element that dissipates power when bus is active</a:t>
            </a:r>
          </a:p>
        </p:txBody>
      </p:sp>
    </p:spTree>
    <p:extLst>
      <p:ext uri="{BB962C8B-B14F-4D97-AF65-F5344CB8AC3E}">
        <p14:creationId xmlns:p14="http://schemas.microsoft.com/office/powerpoint/2010/main" val="174984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47" grpId="0" animBg="1"/>
      <p:bldP spid="22" grpId="0" animBg="1"/>
      <p:bldP spid="22" grpId="1" animBg="1"/>
      <p:bldP spid="49" grpId="0" animBg="1"/>
      <p:bldP spid="19" grpId="0" animBg="1"/>
      <p:bldP spid="19" grpId="1" animBg="1"/>
      <p:bldP spid="55" grpId="0" animBg="1"/>
      <p:bldP spid="55" grpId="1" animBg="1"/>
      <p:bldP spid="57" grpId="0" animBg="1"/>
      <p:bldP spid="57"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Frequency Scaling on Power</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memory bus frequency:</a:t>
            </a:r>
          </a:p>
          <a:p>
            <a:r>
              <a:rPr lang="en-US" sz="2600" dirty="0" smtClean="0">
                <a:solidFill>
                  <a:srgbClr val="FF0000"/>
                </a:solidFill>
              </a:rPr>
              <a:t>Does not affect bank power</a:t>
            </a:r>
            <a:r>
              <a:rPr lang="en-US" sz="2600" dirty="0" smtClean="0"/>
              <a:t>:</a:t>
            </a:r>
          </a:p>
          <a:p>
            <a:pPr lvl="1"/>
            <a:r>
              <a:rPr lang="en-US" sz="2600" dirty="0"/>
              <a:t>C</a:t>
            </a:r>
            <a:r>
              <a:rPr lang="en-US" sz="2600" dirty="0" smtClean="0"/>
              <a:t>onstant energy per operation</a:t>
            </a:r>
          </a:p>
          <a:p>
            <a:pPr lvl="1"/>
            <a:r>
              <a:rPr lang="en-US" sz="2600" dirty="0"/>
              <a:t>D</a:t>
            </a:r>
            <a:r>
              <a:rPr lang="en-US" sz="2600" dirty="0" smtClean="0"/>
              <a:t>epends only on utilized memory bandwidth</a:t>
            </a:r>
            <a:endParaRPr lang="en-US" sz="2400" dirty="0" smtClean="0"/>
          </a:p>
          <a:p>
            <a:r>
              <a:rPr lang="en-US" sz="2600" dirty="0" smtClean="0">
                <a:solidFill>
                  <a:srgbClr val="FF0000"/>
                </a:solidFill>
              </a:rPr>
              <a:t>Decreases I/O power</a:t>
            </a:r>
            <a:r>
              <a:rPr lang="en-US" sz="2600" dirty="0" smtClean="0"/>
              <a:t>:</a:t>
            </a:r>
          </a:p>
          <a:p>
            <a:pPr lvl="1"/>
            <a:r>
              <a:rPr lang="en-US" sz="2600" dirty="0"/>
              <a:t>D</a:t>
            </a:r>
            <a:r>
              <a:rPr lang="en-US" sz="2600" dirty="0" smtClean="0"/>
              <a:t>ynamic power in bus interface and clock circuitry</a:t>
            </a:r>
            <a:br>
              <a:rPr lang="en-US" sz="2600" dirty="0" smtClean="0"/>
            </a:br>
            <a:r>
              <a:rPr lang="en-US" sz="2600" dirty="0" smtClean="0"/>
              <a:t>reduces due to less frequent switching</a:t>
            </a:r>
            <a:endParaRPr lang="en-US" sz="2400" dirty="0" smtClean="0"/>
          </a:p>
          <a:p>
            <a:r>
              <a:rPr lang="en-US" sz="2600" dirty="0" smtClean="0">
                <a:solidFill>
                  <a:srgbClr val="FF0000"/>
                </a:solidFill>
              </a:rPr>
              <a:t>Increases termination power</a:t>
            </a:r>
            <a:r>
              <a:rPr lang="en-US" sz="2600" dirty="0" smtClean="0"/>
              <a:t>:</a:t>
            </a:r>
          </a:p>
          <a:p>
            <a:pPr lvl="1"/>
            <a:r>
              <a:rPr lang="en-US" sz="2600" dirty="0" smtClean="0"/>
              <a:t>Same data takes longer to transfer</a:t>
            </a:r>
          </a:p>
          <a:p>
            <a:pPr lvl="1"/>
            <a:r>
              <a:rPr lang="en-US" sz="2600" dirty="0" smtClean="0">
                <a:sym typeface="Wingdings" pitchFamily="2" charset="2"/>
              </a:rPr>
              <a:t>Hence, bus utilization increases</a:t>
            </a:r>
          </a:p>
          <a:p>
            <a:r>
              <a:rPr lang="en-US" dirty="0" smtClean="0">
                <a:solidFill>
                  <a:srgbClr val="FF0000"/>
                </a:solidFill>
                <a:sym typeface="Wingdings" pitchFamily="2" charset="2"/>
              </a:rPr>
              <a:t>Tradeoff between I/O and termination results in a net power reduction at lower frequencies</a:t>
            </a:r>
          </a:p>
          <a:p>
            <a:pPr>
              <a:buNone/>
            </a:pPr>
            <a:endParaRPr lang="en-US" b="1" dirty="0" smtClean="0"/>
          </a:p>
          <a:p>
            <a:endParaRPr lang="en-US" b="1" dirty="0" smtClean="0"/>
          </a:p>
          <a:p>
            <a:pPr lvl="1"/>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61</a:t>
            </a:fld>
            <a:endParaRPr lang="en-US" altLang="en-US">
              <a:solidFill>
                <a:srgbClr val="000000"/>
              </a:solidFill>
            </a:endParaRPr>
          </a:p>
        </p:txBody>
      </p:sp>
    </p:spTree>
    <p:extLst>
      <p:ext uri="{BB962C8B-B14F-4D97-AF65-F5344CB8AC3E}">
        <p14:creationId xmlns:p14="http://schemas.microsoft.com/office/powerpoint/2010/main" val="36152908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Voltage Scaling on Power</a:t>
            </a:r>
            <a:endParaRPr lang="en-US" dirty="0"/>
          </a:p>
        </p:txBody>
      </p:sp>
      <p:sp>
        <p:nvSpPr>
          <p:cNvPr id="3" name="Content Placeholder 2"/>
          <p:cNvSpPr>
            <a:spLocks noGrp="1"/>
          </p:cNvSpPr>
          <p:nvPr>
            <p:ph idx="1"/>
          </p:nvPr>
        </p:nvSpPr>
        <p:spPr>
          <a:xfrm>
            <a:off x="228600" y="908720"/>
            <a:ext cx="8610600" cy="1224880"/>
          </a:xfrm>
        </p:spPr>
        <p:txBody>
          <a:bodyPr/>
          <a:lstStyle/>
          <a:p>
            <a:r>
              <a:rPr lang="en-US" dirty="0" smtClean="0"/>
              <a:t>Voltage scaling further reduces power because all parts of memory devices will draw </a:t>
            </a:r>
            <a:r>
              <a:rPr lang="en-US" dirty="0" smtClean="0">
                <a:solidFill>
                  <a:srgbClr val="0000FF"/>
                </a:solidFill>
              </a:rPr>
              <a:t>less current (at less voltage)</a:t>
            </a:r>
          </a:p>
          <a:p>
            <a:r>
              <a:rPr lang="en-US" dirty="0" smtClean="0"/>
              <a:t>Voltage reduction is possible because stable operation requires </a:t>
            </a:r>
            <a:r>
              <a:rPr lang="en-US" dirty="0" smtClean="0">
                <a:solidFill>
                  <a:srgbClr val="0000FF"/>
                </a:solidFill>
              </a:rPr>
              <a:t>lower voltage at lower frequency</a:t>
            </a:r>
            <a:r>
              <a:rPr lang="en-US" dirty="0" smtClean="0"/>
              <a: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graphicFrame>
        <p:nvGraphicFramePr>
          <p:cNvPr id="6" name="Chart 5"/>
          <p:cNvGraphicFramePr/>
          <p:nvPr/>
        </p:nvGraphicFramePr>
        <p:xfrm>
          <a:off x="152400" y="2743200"/>
          <a:ext cx="7315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804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t>Performance Effects of Frequency Scaling</a:t>
            </a:r>
          </a:p>
          <a:p>
            <a:endParaRPr lang="en-US" dirty="0" smtClean="0"/>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Tree>
    <p:extLst>
      <p:ext uri="{BB962C8B-B14F-4D97-AF65-F5344CB8AC3E}">
        <p14:creationId xmlns:p14="http://schemas.microsoft.com/office/powerpoint/2010/main" val="340935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How Much Memory Bandwidth is Needed?</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64</a:t>
            </a:fld>
            <a:endParaRPr lang="en-US" altLang="en-US">
              <a:solidFill>
                <a:srgbClr val="000000"/>
              </a:solidFill>
            </a:endParaRPr>
          </a:p>
        </p:txBody>
      </p:sp>
      <p:graphicFrame>
        <p:nvGraphicFramePr>
          <p:cNvPr id="5" name="Content Placeholder 4"/>
          <p:cNvGraphicFramePr>
            <a:graphicFrameLocks noGrp="1"/>
          </p:cNvGraphicFramePr>
          <p:nvPr>
            <p:ph idx="1"/>
          </p:nvPr>
        </p:nvGraphicFramePr>
        <p:xfrm>
          <a:off x="228600" y="908050"/>
          <a:ext cx="8610600" cy="534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121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1400" y="4714875"/>
            <a:ext cx="4191000" cy="1447800"/>
          </a:xfrm>
          <a:prstGeom prst="rect">
            <a:avLst/>
          </a:prstGeom>
          <a:solidFill>
            <a:srgbClr val="C0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sz="3400" dirty="0" smtClean="0"/>
              <a:t>Performance Impact of Static Frequency Scaling</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65</a:t>
            </a:fld>
            <a:endParaRPr lang="en-US" altLang="en-US">
              <a:solidFill>
                <a:srgbClr val="000000"/>
              </a:solidFill>
            </a:endParaRPr>
          </a:p>
        </p:txBody>
      </p:sp>
      <p:sp>
        <p:nvSpPr>
          <p:cNvPr id="8" name="Content Placeholder 7"/>
          <p:cNvSpPr>
            <a:spLocks noGrp="1"/>
          </p:cNvSpPr>
          <p:nvPr>
            <p:ph idx="1"/>
          </p:nvPr>
        </p:nvSpPr>
        <p:spPr>
          <a:xfrm>
            <a:off x="228600" y="908720"/>
            <a:ext cx="8610600" cy="920080"/>
          </a:xfrm>
        </p:spPr>
        <p:txBody>
          <a:bodyPr/>
          <a:lstStyle/>
          <a:p>
            <a:r>
              <a:rPr lang="en-US" dirty="0" smtClean="0"/>
              <a:t>Performance impact is proportional to bandwidth demand</a:t>
            </a:r>
          </a:p>
          <a:p>
            <a:r>
              <a:rPr lang="en-US" dirty="0" smtClean="0"/>
              <a:t>Many workloads tolerate lower frequency with minimal performance drop</a:t>
            </a:r>
            <a:endParaRPr lang="en-US" dirty="0"/>
          </a:p>
        </p:txBody>
      </p:sp>
      <p:graphicFrame>
        <p:nvGraphicFramePr>
          <p:cNvPr id="10" name="Chart 9"/>
          <p:cNvGraphicFramePr/>
          <p:nvPr/>
        </p:nvGraphicFramePr>
        <p:xfrm>
          <a:off x="914400" y="2047875"/>
          <a:ext cx="6867525"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70039735"/>
              </p:ext>
            </p:extLst>
          </p:nvPr>
        </p:nvGraphicFramePr>
        <p:xfrm>
          <a:off x="914400" y="2057400"/>
          <a:ext cx="6867525" cy="4352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71600" y="2514600"/>
            <a:ext cx="304800" cy="28194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grpSp>
        <p:nvGrpSpPr>
          <p:cNvPr id="43" name="Group 42"/>
          <p:cNvGrpSpPr/>
          <p:nvPr/>
        </p:nvGrpSpPr>
        <p:grpSpPr>
          <a:xfrm>
            <a:off x="1835430" y="2257425"/>
            <a:ext cx="1974570" cy="464582"/>
            <a:chOff x="1524000" y="2038350"/>
            <a:chExt cx="1974570" cy="464582"/>
          </a:xfrm>
        </p:grpSpPr>
        <p:grpSp>
          <p:nvGrpSpPr>
            <p:cNvPr id="15" name="Group 14"/>
            <p:cNvGrpSpPr/>
            <p:nvPr/>
          </p:nvGrpSpPr>
          <p:grpSpPr>
            <a:xfrm>
              <a:off x="1524000" y="2039144"/>
              <a:ext cx="348172" cy="463788"/>
              <a:chOff x="1524000" y="2039144"/>
              <a:chExt cx="348172" cy="463788"/>
            </a:xfrm>
          </p:grpSpPr>
          <p:sp>
            <p:nvSpPr>
              <p:cNvPr id="9" name="TextBox 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4" name="TextBox 13"/>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16" name="Group 15"/>
            <p:cNvGrpSpPr/>
            <p:nvPr/>
          </p:nvGrpSpPr>
          <p:grpSpPr>
            <a:xfrm>
              <a:off x="1765300" y="2038350"/>
              <a:ext cx="348172" cy="463788"/>
              <a:chOff x="1524000" y="2039144"/>
              <a:chExt cx="348172" cy="463788"/>
            </a:xfrm>
          </p:grpSpPr>
          <p:sp>
            <p:nvSpPr>
              <p:cNvPr id="17" name="TextBox 16"/>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8" name="TextBox 17"/>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5" name="Group 24"/>
            <p:cNvGrpSpPr/>
            <p:nvPr/>
          </p:nvGrpSpPr>
          <p:grpSpPr>
            <a:xfrm>
              <a:off x="2044700" y="2039144"/>
              <a:ext cx="348172" cy="463788"/>
              <a:chOff x="1524000" y="2039144"/>
              <a:chExt cx="348172" cy="463788"/>
            </a:xfrm>
          </p:grpSpPr>
          <p:sp>
            <p:nvSpPr>
              <p:cNvPr id="26" name="TextBox 25"/>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27" name="TextBox 26"/>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8" name="Group 27"/>
            <p:cNvGrpSpPr/>
            <p:nvPr/>
          </p:nvGrpSpPr>
          <p:grpSpPr>
            <a:xfrm>
              <a:off x="2286000" y="2038350"/>
              <a:ext cx="348172" cy="463788"/>
              <a:chOff x="1524000" y="2039144"/>
              <a:chExt cx="348172" cy="463788"/>
            </a:xfrm>
          </p:grpSpPr>
          <p:sp>
            <p:nvSpPr>
              <p:cNvPr id="29" name="TextBox 2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0" name="TextBox 29"/>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1" name="Group 30"/>
            <p:cNvGrpSpPr/>
            <p:nvPr/>
          </p:nvGrpSpPr>
          <p:grpSpPr>
            <a:xfrm>
              <a:off x="2530475" y="2039144"/>
              <a:ext cx="348172" cy="463788"/>
              <a:chOff x="1524000" y="2039144"/>
              <a:chExt cx="348172" cy="463788"/>
            </a:xfrm>
          </p:grpSpPr>
          <p:sp>
            <p:nvSpPr>
              <p:cNvPr id="32" name="TextBox 31"/>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3" name="TextBox 32"/>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4" name="Group 33"/>
            <p:cNvGrpSpPr/>
            <p:nvPr/>
          </p:nvGrpSpPr>
          <p:grpSpPr>
            <a:xfrm>
              <a:off x="2771775" y="2038350"/>
              <a:ext cx="266420" cy="463788"/>
              <a:chOff x="1524000" y="2039144"/>
              <a:chExt cx="266420" cy="463788"/>
            </a:xfrm>
          </p:grpSpPr>
          <p:sp>
            <p:nvSpPr>
              <p:cNvPr id="35" name="TextBox 34"/>
              <p:cNvSpPr txBox="1"/>
              <p:nvPr/>
            </p:nvSpPr>
            <p:spPr>
              <a:xfrm>
                <a:off x="15240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6" name="TextBox 35"/>
              <p:cNvSpPr txBox="1"/>
              <p:nvPr/>
            </p:nvSpPr>
            <p:spPr>
              <a:xfrm>
                <a:off x="15240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7" name="Group 36"/>
            <p:cNvGrpSpPr/>
            <p:nvPr/>
          </p:nvGrpSpPr>
          <p:grpSpPr>
            <a:xfrm>
              <a:off x="3003550" y="2038350"/>
              <a:ext cx="266420" cy="463788"/>
              <a:chOff x="1479550" y="2039144"/>
              <a:chExt cx="266420" cy="463788"/>
            </a:xfrm>
          </p:grpSpPr>
          <p:sp>
            <p:nvSpPr>
              <p:cNvPr id="38" name="TextBox 37"/>
              <p:cNvSpPr txBox="1"/>
              <p:nvPr/>
            </p:nvSpPr>
            <p:spPr>
              <a:xfrm>
                <a:off x="147955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9" name="TextBox 38"/>
              <p:cNvSpPr txBox="1"/>
              <p:nvPr/>
            </p:nvSpPr>
            <p:spPr>
              <a:xfrm>
                <a:off x="147955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40" name="Group 39"/>
            <p:cNvGrpSpPr/>
            <p:nvPr/>
          </p:nvGrpSpPr>
          <p:grpSpPr>
            <a:xfrm>
              <a:off x="3232150" y="2038350"/>
              <a:ext cx="266420" cy="463788"/>
              <a:chOff x="1447800" y="2039144"/>
              <a:chExt cx="266420" cy="463788"/>
            </a:xfrm>
          </p:grpSpPr>
          <p:sp>
            <p:nvSpPr>
              <p:cNvPr id="41" name="TextBox 40"/>
              <p:cNvSpPr txBox="1"/>
              <p:nvPr/>
            </p:nvSpPr>
            <p:spPr>
              <a:xfrm>
                <a:off x="14478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42" name="TextBox 41"/>
              <p:cNvSpPr txBox="1"/>
              <p:nvPr/>
            </p:nvSpPr>
            <p:spPr>
              <a:xfrm>
                <a:off x="14478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spTree>
    <p:extLst>
      <p:ext uri="{BB962C8B-B14F-4D97-AF65-F5344CB8AC3E}">
        <p14:creationId xmlns:p14="http://schemas.microsoft.com/office/powerpoint/2010/main" val="3077641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Graphic spid="10" grpId="0">
        <p:bldAsOne/>
      </p:bldGraphic>
      <p:bldGraphic spid="10" grpId="1">
        <p:bldAsOne/>
      </p:bldGraphic>
      <p:bldGraphic spid="12" grpId="0">
        <p:bldAsOne/>
      </p:bldGraphic>
      <p:bldP spid="11" grpId="0" animBg="1"/>
      <p:bldP spid="11"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66</a:t>
            </a:fld>
            <a:endParaRPr lang="en-US" altLang="en-US">
              <a:solidFill>
                <a:srgbClr val="000000"/>
              </a:solidFill>
            </a:endParaRPr>
          </a:p>
        </p:txBody>
      </p:sp>
    </p:spTree>
    <p:extLst>
      <p:ext uri="{BB962C8B-B14F-4D97-AF65-F5344CB8AC3E}">
        <p14:creationId xmlns:p14="http://schemas.microsoft.com/office/powerpoint/2010/main" val="3082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 Under Load</a:t>
            </a:r>
            <a:endParaRPr lang="en-US" dirty="0"/>
          </a:p>
        </p:txBody>
      </p:sp>
      <p:sp>
        <p:nvSpPr>
          <p:cNvPr id="3" name="Content Placeholder 2"/>
          <p:cNvSpPr>
            <a:spLocks noGrp="1"/>
          </p:cNvSpPr>
          <p:nvPr>
            <p:ph idx="1"/>
          </p:nvPr>
        </p:nvSpPr>
        <p:spPr>
          <a:xfrm>
            <a:off x="228600" y="908720"/>
            <a:ext cx="8610600" cy="2367880"/>
          </a:xfrm>
        </p:spPr>
        <p:txBody>
          <a:bodyPr/>
          <a:lstStyle/>
          <a:p>
            <a:r>
              <a:rPr lang="en-US" dirty="0" smtClean="0"/>
              <a:t>At </a:t>
            </a:r>
            <a:r>
              <a:rPr lang="en-US" dirty="0" smtClean="0">
                <a:solidFill>
                  <a:srgbClr val="0000FF"/>
                </a:solidFill>
              </a:rPr>
              <a:t>low load</a:t>
            </a:r>
            <a:r>
              <a:rPr lang="en-US" dirty="0" smtClean="0"/>
              <a:t>, most time is in array access and bus transfer</a:t>
            </a:r>
          </a:p>
          <a:p>
            <a:pPr lvl="1">
              <a:buNone/>
            </a:pPr>
            <a:r>
              <a:rPr lang="en-US" dirty="0" smtClean="0">
                <a:sym typeface="Wingdings" pitchFamily="2" charset="2"/>
              </a:rPr>
              <a:t>	 </a:t>
            </a:r>
            <a:r>
              <a:rPr lang="en-US" dirty="0" smtClean="0">
                <a:solidFill>
                  <a:srgbClr val="FF0000"/>
                </a:solidFill>
                <a:sym typeface="Wingdings" pitchFamily="2" charset="2"/>
              </a:rPr>
              <a:t>small constant offset </a:t>
            </a:r>
            <a:r>
              <a:rPr lang="en-US" dirty="0" smtClean="0">
                <a:sym typeface="Wingdings" pitchFamily="2" charset="2"/>
              </a:rPr>
              <a:t>between bus-frequency latency curves</a:t>
            </a:r>
            <a:endParaRPr lang="en-US" dirty="0" smtClean="0"/>
          </a:p>
          <a:p>
            <a:r>
              <a:rPr lang="en-US" dirty="0" smtClean="0"/>
              <a:t>As </a:t>
            </a:r>
            <a:r>
              <a:rPr lang="en-US" dirty="0" smtClean="0">
                <a:solidFill>
                  <a:srgbClr val="0000FF"/>
                </a:solidFill>
              </a:rPr>
              <a:t>load increases</a:t>
            </a:r>
            <a:r>
              <a:rPr lang="en-US" dirty="0" smtClean="0"/>
              <a:t>, </a:t>
            </a:r>
            <a:r>
              <a:rPr lang="en-US" dirty="0" err="1" smtClean="0"/>
              <a:t>queueing</a:t>
            </a:r>
            <a:r>
              <a:rPr lang="en-US" dirty="0" smtClean="0"/>
              <a:t> delay begins to dominate</a:t>
            </a:r>
          </a:p>
          <a:p>
            <a:pPr lvl="1">
              <a:buNone/>
            </a:pPr>
            <a:r>
              <a:rPr lang="en-US" dirty="0" smtClean="0"/>
              <a:t>	</a:t>
            </a:r>
            <a:r>
              <a:rPr lang="en-US" dirty="0" smtClean="0">
                <a:sym typeface="Wingdings" pitchFamily="2" charset="2"/>
              </a:rPr>
              <a:t> bus frequency </a:t>
            </a:r>
            <a:r>
              <a:rPr lang="en-US" dirty="0" smtClean="0">
                <a:solidFill>
                  <a:srgbClr val="FF0000"/>
                </a:solidFill>
                <a:sym typeface="Wingdings" pitchFamily="2" charset="2"/>
              </a:rPr>
              <a:t>significantly affects latency</a:t>
            </a:r>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67</a:t>
            </a:fld>
            <a:endParaRPr lang="en-US" altLang="en-US">
              <a:solidFill>
                <a:srgbClr val="000000"/>
              </a:solidFill>
            </a:endParaRPr>
          </a:p>
        </p:txBody>
      </p:sp>
      <p:graphicFrame>
        <p:nvGraphicFramePr>
          <p:cNvPr id="5" name="Content Placeholder 6"/>
          <p:cNvGraphicFramePr>
            <a:graphicFrameLocks/>
          </p:cNvGraphicFramePr>
          <p:nvPr/>
        </p:nvGraphicFramePr>
        <p:xfrm>
          <a:off x="457200" y="25908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76400" y="4724400"/>
            <a:ext cx="1905000" cy="4572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rot="1051500">
            <a:off x="5043299" y="3362550"/>
            <a:ext cx="240938"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rot="1257175">
            <a:off x="6063810" y="3510453"/>
            <a:ext cx="240732"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rot="1245138">
            <a:off x="7295841" y="3459421"/>
            <a:ext cx="190396"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1" name="Straight Arrow Connector 10"/>
          <p:cNvCxnSpPr/>
          <p:nvPr/>
        </p:nvCxnSpPr>
        <p:spPr>
          <a:xfrm rot="16200000" flipH="1">
            <a:off x="4983480" y="445770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966460" y="454914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74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Control Algorithm: Demand-Based Switching</a:t>
            </a:r>
            <a:endParaRPr lang="en-US" sz="3600" dirty="0"/>
          </a:p>
        </p:txBody>
      </p:sp>
      <p:sp>
        <p:nvSpPr>
          <p:cNvPr id="3" name="Content Placeholder 2"/>
          <p:cNvSpPr>
            <a:spLocks noGrp="1"/>
          </p:cNvSpPr>
          <p:nvPr>
            <p:ph idx="1"/>
          </p:nvPr>
        </p:nvSpPr>
        <p:spPr>
          <a:xfrm>
            <a:off x="1371600" y="4343400"/>
            <a:ext cx="5638800" cy="1981200"/>
          </a:xfrm>
        </p:spPr>
        <p:txBody>
          <a:bodyPr>
            <a:normAutofit fontScale="92500" lnSpcReduction="10000"/>
          </a:bodyPr>
          <a:lstStyle/>
          <a:p>
            <a:pPr>
              <a:buNone/>
            </a:pPr>
            <a:r>
              <a:rPr lang="en-US" dirty="0" smtClean="0"/>
              <a:t>After each epoch of length </a:t>
            </a:r>
            <a:r>
              <a:rPr lang="en-US" dirty="0" err="1" smtClean="0"/>
              <a:t>T</a:t>
            </a:r>
            <a:r>
              <a:rPr lang="en-US" baseline="-25000" dirty="0" err="1" smtClean="0"/>
              <a:t>epoch</a:t>
            </a:r>
            <a:r>
              <a:rPr lang="en-US" dirty="0" smtClean="0"/>
              <a:t>:</a:t>
            </a:r>
          </a:p>
          <a:p>
            <a:pPr>
              <a:buNone/>
            </a:pPr>
            <a:r>
              <a:rPr lang="en-US" dirty="0" smtClean="0"/>
              <a:t>	Measure per-channel bandwidth BW</a:t>
            </a:r>
          </a:p>
          <a:p>
            <a:pPr>
              <a:buNone/>
            </a:pPr>
            <a:r>
              <a:rPr lang="en-US" dirty="0" smtClean="0"/>
              <a:t>	if 	   BW &lt; T</a:t>
            </a:r>
            <a:r>
              <a:rPr lang="en-US" baseline="-25000" dirty="0" smtClean="0"/>
              <a:t>800	</a:t>
            </a:r>
            <a:r>
              <a:rPr lang="en-US" dirty="0" smtClean="0"/>
              <a:t>: switch to   800MHz</a:t>
            </a:r>
          </a:p>
          <a:p>
            <a:pPr>
              <a:buNone/>
            </a:pPr>
            <a:r>
              <a:rPr lang="en-US" dirty="0" smtClean="0"/>
              <a:t>	else if BW &lt; T</a:t>
            </a:r>
            <a:r>
              <a:rPr lang="en-US" baseline="-25000" dirty="0" smtClean="0"/>
              <a:t>1066	</a:t>
            </a:r>
            <a:r>
              <a:rPr lang="en-US" dirty="0" smtClean="0"/>
              <a:t>: switch to 1066MHz</a:t>
            </a:r>
          </a:p>
          <a:p>
            <a:pPr>
              <a:buNone/>
            </a:pPr>
            <a:r>
              <a:rPr lang="en-US" dirty="0" smtClean="0"/>
              <a:t>	else			: switch to 1333MHz</a:t>
            </a:r>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graphicFrame>
        <p:nvGraphicFramePr>
          <p:cNvPr id="5" name="Content Placeholder 6"/>
          <p:cNvGraphicFramePr>
            <a:graphicFrameLocks/>
          </p:cNvGraphicFramePr>
          <p:nvPr/>
        </p:nvGraphicFramePr>
        <p:xfrm>
          <a:off x="533400" y="863600"/>
          <a:ext cx="8229600"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p:cNvGrpSpPr/>
          <p:nvPr/>
        </p:nvGrpSpPr>
        <p:grpSpPr>
          <a:xfrm>
            <a:off x="5334000" y="3241040"/>
            <a:ext cx="705642" cy="720150"/>
            <a:chOff x="3429000" y="3520440"/>
            <a:chExt cx="705642" cy="720150"/>
          </a:xfrm>
        </p:grpSpPr>
        <p:cxnSp>
          <p:nvCxnSpPr>
            <p:cNvPr id="36" name="Straight Arrow Connector 35"/>
            <p:cNvCxnSpPr/>
            <p:nvPr/>
          </p:nvCxnSpPr>
          <p:spPr>
            <a:xfrm rot="16200000" flipV="1">
              <a:off x="3383280" y="3642360"/>
              <a:ext cx="411480" cy="1676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3840480"/>
              <a:ext cx="705642"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1066</a:t>
              </a:r>
              <a:endParaRPr lang="en-US" sz="2000" dirty="0">
                <a:solidFill>
                  <a:srgbClr val="0000FF"/>
                </a:solidFill>
                <a:latin typeface="Tahoma"/>
              </a:endParaRPr>
            </a:p>
          </p:txBody>
        </p:sp>
      </p:grpSp>
      <p:grpSp>
        <p:nvGrpSpPr>
          <p:cNvPr id="50" name="Group 49"/>
          <p:cNvGrpSpPr/>
          <p:nvPr/>
        </p:nvGrpSpPr>
        <p:grpSpPr>
          <a:xfrm>
            <a:off x="3886200" y="3294380"/>
            <a:ext cx="612668" cy="735390"/>
            <a:chOff x="2438400" y="3497580"/>
            <a:chExt cx="612668" cy="735390"/>
          </a:xfrm>
        </p:grpSpPr>
        <p:cxnSp>
          <p:nvCxnSpPr>
            <p:cNvPr id="34" name="Straight Arrow Connector 33"/>
            <p:cNvCxnSpPr/>
            <p:nvPr/>
          </p:nvCxnSpPr>
          <p:spPr>
            <a:xfrm rot="16200000" flipV="1">
              <a:off x="2468880" y="3665220"/>
              <a:ext cx="441960" cy="1066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3832860"/>
              <a:ext cx="612668"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800</a:t>
              </a:r>
              <a:endParaRPr lang="en-US" sz="2000" dirty="0">
                <a:solidFill>
                  <a:srgbClr val="0000FF"/>
                </a:solidFill>
                <a:latin typeface="Tahoma"/>
              </a:endParaRPr>
            </a:p>
          </p:txBody>
        </p:sp>
      </p:grpSp>
      <p:sp>
        <p:nvSpPr>
          <p:cNvPr id="53" name="Rectangle 52"/>
          <p:cNvSpPr/>
          <p:nvPr/>
        </p:nvSpPr>
        <p:spPr>
          <a:xfrm rot="21407136">
            <a:off x="1828401" y="2983014"/>
            <a:ext cx="2216427" cy="159997"/>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4" name="Rectangle 53"/>
          <p:cNvSpPr/>
          <p:nvPr/>
        </p:nvSpPr>
        <p:spPr>
          <a:xfrm rot="21338263">
            <a:off x="4057997" y="2995330"/>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Rectangle 54"/>
          <p:cNvSpPr/>
          <p:nvPr/>
        </p:nvSpPr>
        <p:spPr>
          <a:xfrm rot="21308046">
            <a:off x="5389930" y="2999076"/>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rot="19882694">
            <a:off x="6651278" y="2776502"/>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rot="17780801">
            <a:off x="7123720" y="2243100"/>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475256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V/F Switching</a:t>
            </a:r>
            <a:endParaRPr lang="en-US" dirty="0"/>
          </a:p>
        </p:txBody>
      </p:sp>
      <p:sp>
        <p:nvSpPr>
          <p:cNvPr id="3" name="Content Placeholder 2"/>
          <p:cNvSpPr>
            <a:spLocks noGrp="1"/>
          </p:cNvSpPr>
          <p:nvPr>
            <p:ph idx="1"/>
          </p:nvPr>
        </p:nvSpPr>
        <p:spPr>
          <a:xfrm>
            <a:off x="228600" y="914400"/>
            <a:ext cx="8610600" cy="5339680"/>
          </a:xfrm>
        </p:spPr>
        <p:txBody>
          <a:bodyPr/>
          <a:lstStyle/>
          <a:p>
            <a:r>
              <a:rPr lang="en-US" b="1" dirty="0" smtClean="0"/>
              <a:t>Halt Memory Operations</a:t>
            </a:r>
          </a:p>
          <a:p>
            <a:pPr lvl="1"/>
            <a:r>
              <a:rPr lang="en-US" dirty="0" smtClean="0"/>
              <a:t>Pause requests</a:t>
            </a:r>
          </a:p>
          <a:p>
            <a:pPr lvl="1"/>
            <a:r>
              <a:rPr lang="en-US" dirty="0" smtClean="0"/>
              <a:t>Put DRAM in Self-Refresh</a:t>
            </a:r>
          </a:p>
          <a:p>
            <a:pPr lvl="1"/>
            <a:r>
              <a:rPr lang="en-US" dirty="0" smtClean="0"/>
              <a:t>Stop the DIMM clock</a:t>
            </a:r>
          </a:p>
          <a:p>
            <a:r>
              <a:rPr lang="en-US" b="1" dirty="0" smtClean="0"/>
              <a:t>Transition Voltage/Frequency</a:t>
            </a:r>
          </a:p>
          <a:p>
            <a:pPr lvl="1"/>
            <a:r>
              <a:rPr lang="en-US" dirty="0" smtClean="0"/>
              <a:t>Begin voltage ramp</a:t>
            </a:r>
          </a:p>
          <a:p>
            <a:pPr lvl="1"/>
            <a:r>
              <a:rPr lang="en-US" dirty="0" smtClean="0"/>
              <a:t>Relock memory </a:t>
            </a:r>
            <a:r>
              <a:rPr lang="en-US" dirty="0"/>
              <a:t>c</a:t>
            </a:r>
            <a:r>
              <a:rPr lang="en-US" dirty="0" smtClean="0"/>
              <a:t>ontroller PLL at new frequency</a:t>
            </a:r>
          </a:p>
          <a:p>
            <a:pPr lvl="1"/>
            <a:r>
              <a:rPr lang="en-US" dirty="0" smtClean="0"/>
              <a:t>Restart DIMM clock</a:t>
            </a:r>
          </a:p>
          <a:p>
            <a:pPr lvl="1"/>
            <a:r>
              <a:rPr lang="en-US" dirty="0" smtClean="0"/>
              <a:t>Wait for DIMM PLLs to relock</a:t>
            </a:r>
          </a:p>
          <a:p>
            <a:r>
              <a:rPr lang="en-US" b="1" dirty="0" smtClean="0"/>
              <a:t>Begin Memory Operations</a:t>
            </a:r>
          </a:p>
          <a:p>
            <a:pPr lvl="1"/>
            <a:r>
              <a:rPr lang="en-US" dirty="0" smtClean="0"/>
              <a:t>Take DRAM out of Self-Refresh</a:t>
            </a:r>
          </a:p>
          <a:p>
            <a:pPr lvl="1"/>
            <a:r>
              <a:rPr lang="en-US" dirty="0" smtClean="0"/>
              <a:t>Resume requests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grpSp>
        <p:nvGrpSpPr>
          <p:cNvPr id="8" name="Group 7"/>
          <p:cNvGrpSpPr/>
          <p:nvPr/>
        </p:nvGrpSpPr>
        <p:grpSpPr>
          <a:xfrm>
            <a:off x="304800" y="3429000"/>
            <a:ext cx="8382000" cy="2666999"/>
            <a:chOff x="304800" y="3900053"/>
            <a:chExt cx="8382000" cy="2060862"/>
          </a:xfrm>
        </p:grpSpPr>
        <p:sp>
          <p:nvSpPr>
            <p:cNvPr id="6" name="Rounded Rectangle 5"/>
            <p:cNvSpPr/>
            <p:nvPr/>
          </p:nvSpPr>
          <p:spPr>
            <a:xfrm>
              <a:off x="304800" y="3900053"/>
              <a:ext cx="8382000" cy="2060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0000"/>
                </a:solidFill>
                <a:latin typeface="Tahoma"/>
              </a:endParaRPr>
            </a:p>
          </p:txBody>
        </p:sp>
        <p:sp>
          <p:nvSpPr>
            <p:cNvPr id="7" name="TextBox 6"/>
            <p:cNvSpPr txBox="1"/>
            <p:nvPr/>
          </p:nvSpPr>
          <p:spPr>
            <a:xfrm>
              <a:off x="304800" y="3976253"/>
              <a:ext cx="8382000" cy="1831270"/>
            </a:xfrm>
            <a:prstGeom prst="rect">
              <a:avLst/>
            </a:prstGeom>
            <a:noFill/>
          </p:spPr>
          <p:txBody>
            <a:bodyPr wrap="square" rtlCol="0">
              <a:spAutoFit/>
            </a:bodyPr>
            <a:lstStyle/>
            <a:p>
              <a:r>
                <a:rPr lang="en-US" sz="4000" dirty="0">
                  <a:solidFill>
                    <a:srgbClr val="000000"/>
                  </a:solidFill>
                  <a:latin typeface="Wingdings" pitchFamily="2" charset="2"/>
                </a:rPr>
                <a:t>C</a:t>
              </a:r>
              <a:r>
                <a:rPr lang="en-US" sz="4000" dirty="0">
                  <a:solidFill>
                    <a:srgbClr val="000000"/>
                  </a:solidFill>
                  <a:latin typeface="Tahoma"/>
                </a:rPr>
                <a:t> </a:t>
              </a:r>
              <a:r>
                <a:rPr lang="en-US" sz="2800" dirty="0" smtClean="0">
                  <a:solidFill>
                    <a:srgbClr val="000000"/>
                  </a:solidFill>
                  <a:latin typeface="Tahoma"/>
                </a:rPr>
                <a:t>Memory frequency already adjustable </a:t>
              </a:r>
              <a:r>
                <a:rPr lang="en-US" sz="2800" dirty="0" smtClean="0">
                  <a:solidFill>
                    <a:srgbClr val="000000"/>
                  </a:solidFill>
                  <a:latin typeface="Tahoma"/>
                  <a:cs typeface="Tahoma"/>
                </a:rPr>
                <a:t>statically</a:t>
              </a: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Voltage regulators for CPU DVFS can work for</a:t>
              </a:r>
              <a:br>
                <a:rPr lang="en-US" sz="2800" dirty="0" smtClean="0">
                  <a:solidFill>
                    <a:srgbClr val="000000"/>
                  </a:solidFill>
                  <a:latin typeface="Tahoma"/>
                </a:rPr>
              </a:br>
              <a:r>
                <a:rPr lang="en-US" sz="2800" dirty="0" smtClean="0">
                  <a:solidFill>
                    <a:srgbClr val="000000"/>
                  </a:solidFill>
                  <a:latin typeface="Tahoma"/>
                </a:rPr>
                <a:t>     memory DVFS</a:t>
              </a:r>
              <a:endParaRPr lang="en-US" sz="2800" dirty="0" smtClean="0">
                <a:solidFill>
                  <a:srgbClr val="000000"/>
                </a:solidFill>
                <a:latin typeface="Wingdings" pitchFamily="2" charset="2"/>
              </a:endParaRP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Full transition takes ~20µs</a:t>
              </a:r>
              <a:endParaRPr lang="en-US" sz="2800" dirty="0">
                <a:solidFill>
                  <a:srgbClr val="000000"/>
                </a:solidFill>
                <a:latin typeface="Tahoma"/>
              </a:endParaRPr>
            </a:p>
          </p:txBody>
        </p:sp>
      </p:grpSp>
    </p:spTree>
    <p:extLst>
      <p:ext uri="{BB962C8B-B14F-4D97-AF65-F5344CB8AC3E}">
        <p14:creationId xmlns:p14="http://schemas.microsoft.com/office/powerpoint/2010/main" val="422217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spTree>
    <p:extLst>
      <p:ext uri="{BB962C8B-B14F-4D97-AF65-F5344CB8AC3E}">
        <p14:creationId xmlns:p14="http://schemas.microsoft.com/office/powerpoint/2010/main" val="78331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r>
              <a:rPr lang="en-US" b="1" dirty="0" smtClean="0"/>
              <a:t>Real-system evaluation</a:t>
            </a:r>
          </a:p>
          <a:p>
            <a:pPr lvl="1"/>
            <a:r>
              <a:rPr lang="en-US" dirty="0" smtClean="0"/>
              <a:t>Dual 4-core Intel Xeon</a:t>
            </a:r>
            <a:r>
              <a:rPr lang="en-US" sz="1600" baseline="30000" dirty="0" smtClean="0"/>
              <a:t>®</a:t>
            </a:r>
            <a:r>
              <a:rPr lang="en-US" sz="2400" dirty="0" smtClean="0">
                <a:solidFill>
                  <a:srgbClr val="000000"/>
                </a:solidFill>
                <a:ea typeface="+mn-ea"/>
                <a:cs typeface="+mn-cs"/>
              </a:rPr>
              <a:t>, 3 memory channels/socket</a:t>
            </a:r>
            <a:endParaRPr lang="en-US" sz="1600" baseline="30000" dirty="0" smtClean="0"/>
          </a:p>
          <a:p>
            <a:pPr lvl="1"/>
            <a:r>
              <a:rPr lang="en-US" dirty="0" smtClean="0"/>
              <a:t>48 GB of DDR3 (12 DIMMs, 4GB dual-rank, 1333MHz)</a:t>
            </a:r>
          </a:p>
          <a:p>
            <a:pPr lvl="1"/>
            <a:endParaRPr lang="en-US" dirty="0" smtClean="0"/>
          </a:p>
          <a:p>
            <a:r>
              <a:rPr lang="en-US" b="1" dirty="0" smtClean="0"/>
              <a:t>Emulating memory frequency for performance</a:t>
            </a:r>
          </a:p>
          <a:p>
            <a:pPr lvl="1"/>
            <a:r>
              <a:rPr lang="en-US" dirty="0" smtClean="0"/>
              <a:t>Altered memory controller </a:t>
            </a:r>
            <a:r>
              <a:rPr lang="en-US" dirty="0" smtClean="0">
                <a:solidFill>
                  <a:srgbClr val="0000FF"/>
                </a:solidFill>
              </a:rPr>
              <a:t>timing registers </a:t>
            </a:r>
            <a:r>
              <a:rPr lang="en-US" dirty="0" smtClean="0"/>
              <a:t>(</a:t>
            </a:r>
            <a:r>
              <a:rPr lang="en-US" dirty="0" err="1" smtClean="0"/>
              <a:t>tRC</a:t>
            </a:r>
            <a:r>
              <a:rPr lang="en-US" dirty="0" smtClean="0"/>
              <a:t>, tB2BCAS)</a:t>
            </a:r>
          </a:p>
          <a:p>
            <a:pPr lvl="1"/>
            <a:r>
              <a:rPr lang="en-US" dirty="0" smtClean="0"/>
              <a:t>Gives performance equivalent to slower memory frequencies</a:t>
            </a:r>
          </a:p>
          <a:p>
            <a:pPr lvl="1"/>
            <a:endParaRPr lang="en-US" dirty="0" smtClean="0"/>
          </a:p>
          <a:p>
            <a:r>
              <a:rPr lang="en-US" b="1" dirty="0" smtClean="0"/>
              <a:t>Modeling power reduction</a:t>
            </a:r>
          </a:p>
          <a:p>
            <a:pPr lvl="1"/>
            <a:r>
              <a:rPr lang="en-US" dirty="0" smtClean="0"/>
              <a:t>Measure baseline system (AC power meter, 1s samples)</a:t>
            </a:r>
          </a:p>
          <a:p>
            <a:pPr lvl="1"/>
            <a:r>
              <a:rPr lang="en-US" dirty="0" smtClean="0"/>
              <a:t>Compute reductions with an analytical model (see paper)</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spTree>
    <p:extLst>
      <p:ext uri="{BB962C8B-B14F-4D97-AF65-F5344CB8AC3E}">
        <p14:creationId xmlns:p14="http://schemas.microsoft.com/office/powerpoint/2010/main" val="3356555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endParaRPr lang="en-US" b="1" dirty="0" smtClean="0"/>
          </a:p>
          <a:p>
            <a:r>
              <a:rPr lang="en-US" b="1" dirty="0" smtClean="0"/>
              <a:t>Workloads</a:t>
            </a:r>
          </a:p>
          <a:p>
            <a:pPr lvl="1"/>
            <a:r>
              <a:rPr lang="en-US" dirty="0" smtClean="0"/>
              <a:t>SPEC CPU2006: CPU-intensive workloads</a:t>
            </a:r>
          </a:p>
          <a:p>
            <a:pPr lvl="1"/>
            <a:r>
              <a:rPr lang="en-US" dirty="0" smtClean="0"/>
              <a:t>All cores run a copy of the benchmark</a:t>
            </a:r>
          </a:p>
          <a:p>
            <a:pPr lvl="1"/>
            <a:endParaRPr lang="en-US" dirty="0" smtClean="0"/>
          </a:p>
          <a:p>
            <a:r>
              <a:rPr lang="en-US" b="1" dirty="0" smtClean="0"/>
              <a:t>Parameters</a:t>
            </a:r>
          </a:p>
          <a:p>
            <a:pPr lvl="1"/>
            <a:r>
              <a:rPr lang="en-US" dirty="0" err="1" smtClean="0"/>
              <a:t>T</a:t>
            </a:r>
            <a:r>
              <a:rPr lang="en-US" baseline="-25000" dirty="0" err="1" smtClean="0"/>
              <a:t>epoch</a:t>
            </a:r>
            <a:r>
              <a:rPr lang="en-US" dirty="0" smtClean="0"/>
              <a:t> = 10ms</a:t>
            </a:r>
          </a:p>
          <a:p>
            <a:pPr lvl="1"/>
            <a:r>
              <a:rPr lang="en-US" dirty="0" smtClean="0"/>
              <a:t>Two variants of algorithm with different switching thresholds:</a:t>
            </a:r>
          </a:p>
          <a:p>
            <a:pPr lvl="1"/>
            <a:r>
              <a:rPr lang="en-US" dirty="0" smtClean="0"/>
              <a:t>BW(0.5, 1): T</a:t>
            </a:r>
            <a:r>
              <a:rPr lang="en-US" baseline="-25000" dirty="0" smtClean="0"/>
              <a:t>800</a:t>
            </a:r>
            <a:r>
              <a:rPr lang="en-US" dirty="0" smtClean="0"/>
              <a:t> = 0.5GB/s, T</a:t>
            </a:r>
            <a:r>
              <a:rPr lang="en-US" baseline="-25000" dirty="0" smtClean="0"/>
              <a:t>1066</a:t>
            </a:r>
            <a:r>
              <a:rPr lang="en-US" dirty="0" smtClean="0"/>
              <a:t> = 1GB/s</a:t>
            </a:r>
          </a:p>
          <a:p>
            <a:pPr lvl="1"/>
            <a:r>
              <a:rPr lang="en-US" dirty="0" smtClean="0"/>
              <a:t>BW(0.5, 2): T</a:t>
            </a:r>
            <a:r>
              <a:rPr lang="en-US" baseline="-25000" dirty="0" smtClean="0"/>
              <a:t>800 </a:t>
            </a:r>
            <a:r>
              <a:rPr lang="en-US" dirty="0" smtClean="0"/>
              <a:t> = 0.5GB/s, T</a:t>
            </a:r>
            <a:r>
              <a:rPr lang="en-US" baseline="-25000" dirty="0" smtClean="0"/>
              <a:t>1066 </a:t>
            </a:r>
            <a:r>
              <a:rPr lang="en-US" dirty="0" smtClean="0"/>
              <a:t>= 2GB/s</a:t>
            </a:r>
          </a:p>
          <a:p>
            <a:pPr marL="671512" lvl="2" indent="0">
              <a:buNone/>
            </a:pPr>
            <a:r>
              <a:rPr lang="en-US" sz="2400" dirty="0" smtClean="0">
                <a:sym typeface="Wingdings"/>
              </a:rPr>
              <a:t> More aggressive frequency/voltage scaling</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spTree>
    <p:extLst>
      <p:ext uri="{BB962C8B-B14F-4D97-AF65-F5344CB8AC3E}">
        <p14:creationId xmlns:p14="http://schemas.microsoft.com/office/powerpoint/2010/main" val="2844575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 of Memory DVFS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Minimal performance degradation: 0.2% (</a:t>
            </a:r>
            <a:r>
              <a:rPr lang="en-US" dirty="0" err="1" smtClean="0">
                <a:sym typeface="Wingdings" pitchFamily="2" charset="2"/>
              </a:rPr>
              <a:t>avg</a:t>
            </a:r>
            <a:r>
              <a:rPr lang="en-US" dirty="0" smtClean="0">
                <a:sym typeface="Wingdings" pitchFamily="2" charset="2"/>
              </a:rPr>
              <a:t>), 1.7% (max)  </a:t>
            </a:r>
            <a:endParaRPr lang="en-US" dirty="0" smtClean="0"/>
          </a:p>
          <a:p>
            <a:r>
              <a:rPr lang="en-US" dirty="0" smtClean="0"/>
              <a:t>Experimental error ~1%</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graphicFrame>
        <p:nvGraphicFramePr>
          <p:cNvPr id="6" name="Chart 5"/>
          <p:cNvGraphicFramePr/>
          <p:nvPr/>
        </p:nvGraphicFramePr>
        <p:xfrm>
          <a:off x="762000" y="2286000"/>
          <a:ext cx="7467600"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3962400"/>
            <a:ext cx="7086600" cy="990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7848600" y="4191000"/>
            <a:ext cx="304800" cy="15240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698768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Frequency Distribution</a:t>
            </a:r>
            <a:endParaRPr lang="en-US" dirty="0"/>
          </a:p>
        </p:txBody>
      </p:sp>
      <p:sp>
        <p:nvSpPr>
          <p:cNvPr id="7" name="Content Placeholder 6"/>
          <p:cNvSpPr>
            <a:spLocks noGrp="1"/>
          </p:cNvSpPr>
          <p:nvPr>
            <p:ph idx="1"/>
          </p:nvPr>
        </p:nvSpPr>
        <p:spPr/>
        <p:txBody>
          <a:bodyPr/>
          <a:lstStyle/>
          <a:p>
            <a:pPr marL="0" indent="0"/>
            <a:r>
              <a:rPr lang="en-US" dirty="0" smtClean="0"/>
              <a:t> Frequency distribution shifts toward higher memory</a:t>
            </a:r>
            <a:br>
              <a:rPr lang="en-US" dirty="0" smtClean="0"/>
            </a:br>
            <a:r>
              <a:rPr lang="en-US" dirty="0" smtClean="0"/>
              <a:t>   frequencies with more memory-intensive benchmarks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graphicFrame>
        <p:nvGraphicFramePr>
          <p:cNvPr id="6" name="Chart 5"/>
          <p:cNvGraphicFramePr/>
          <p:nvPr/>
        </p:nvGraphicFramePr>
        <p:xfrm>
          <a:off x="0" y="2133600"/>
          <a:ext cx="86867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35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smtClean="0"/>
              <a:t>Power Reduction</a:t>
            </a:r>
            <a:endParaRPr lang="en-US"/>
          </a:p>
        </p:txBody>
      </p:sp>
      <p:sp>
        <p:nvSpPr>
          <p:cNvPr id="3" name="Content Placeholder 2"/>
          <p:cNvSpPr>
            <a:spLocks noGrp="1"/>
          </p:cNvSpPr>
          <p:nvPr>
            <p:ph idx="1"/>
          </p:nvPr>
        </p:nvSpPr>
        <p:spPr/>
        <p:txBody>
          <a:bodyPr/>
          <a:lstStyle/>
          <a:p>
            <a:r>
              <a:rPr lang="en-US" dirty="0" smtClean="0"/>
              <a:t>Memory power reduces by 10.4% (</a:t>
            </a:r>
            <a:r>
              <a:rPr lang="en-US" dirty="0" err="1" smtClean="0"/>
              <a:t>avg</a:t>
            </a:r>
            <a:r>
              <a:rPr lang="en-US" dirty="0" smtClean="0"/>
              <a:t>), 20.5% (max)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graphicFrame>
        <p:nvGraphicFramePr>
          <p:cNvPr id="6" name="Chart 5"/>
          <p:cNvGraphicFramePr/>
          <p:nvPr/>
        </p:nvGraphicFramePr>
        <p:xfrm>
          <a:off x="-228600" y="1600200"/>
          <a:ext cx="9144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534400" y="32004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77747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76470"/>
              </p:ext>
            </p:extLst>
          </p:nvPr>
        </p:nvGraphicFramePr>
        <p:xfrm>
          <a:off x="-304800" y="1371600"/>
          <a:ext cx="9144000"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28600" y="908720"/>
            <a:ext cx="8610600" cy="53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CC9900"/>
              </a:buClr>
              <a:buSzPct val="65000"/>
              <a:buFont typeface="Wingdings" pitchFamily="2" charset="2"/>
              <a:buChar char="n"/>
              <a:defRPr/>
            </a:pPr>
            <a:r>
              <a:rPr lang="en-US" sz="2200" kern="0" dirty="0" smtClean="0">
                <a:solidFill>
                  <a:srgbClr val="000000"/>
                </a:solidFill>
                <a:latin typeface="Tahoma"/>
              </a:rPr>
              <a:t>As a result, system power reduces by 1.9% (avg), 3.5% (max) </a:t>
            </a:r>
            <a:endParaRPr lang="en-US" sz="2200" kern="0" dirty="0" smtClean="0">
              <a:solidFill>
                <a:srgbClr val="FF0000"/>
              </a:solidFill>
              <a:latin typeface="Tahoma"/>
            </a:endParaRPr>
          </a:p>
        </p:txBody>
      </p:sp>
      <p:sp>
        <p:nvSpPr>
          <p:cNvPr id="8" name="Rectangle 7"/>
          <p:cNvSpPr/>
          <p:nvPr/>
        </p:nvSpPr>
        <p:spPr>
          <a:xfrm>
            <a:off x="8458200" y="28956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33276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08720"/>
            <a:ext cx="8610600" cy="615280"/>
          </a:xfrm>
        </p:spPr>
        <p:txBody>
          <a:bodyPr/>
          <a:lstStyle/>
          <a:p>
            <a:r>
              <a:rPr lang="en-US" dirty="0" smtClean="0"/>
              <a:t>System energy reduces by 2.4% (</a:t>
            </a:r>
            <a:r>
              <a:rPr lang="en-US" dirty="0" err="1" smtClean="0"/>
              <a:t>avg</a:t>
            </a:r>
            <a:r>
              <a:rPr lang="en-US" dirty="0" smtClean="0"/>
              <a:t>), 5.1% (max) </a:t>
            </a:r>
            <a:endParaRPr lang="en-US" dirty="0"/>
          </a:p>
        </p:txBody>
      </p:sp>
      <p:sp>
        <p:nvSpPr>
          <p:cNvPr id="2" name="Title 1"/>
          <p:cNvSpPr>
            <a:spLocks noGrp="1"/>
          </p:cNvSpPr>
          <p:nvPr>
            <p:ph type="title"/>
          </p:nvPr>
        </p:nvSpPr>
        <p:spPr/>
        <p:txBody>
          <a:bodyPr/>
          <a:lstStyle/>
          <a:p>
            <a:r>
              <a:rPr lang="en-US" dirty="0" smtClean="0"/>
              <a:t>System Energy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77</a:t>
            </a:fld>
            <a:endParaRPr lang="en-US" altLang="en-US">
              <a:solidFill>
                <a:srgbClr val="000000"/>
              </a:solidFill>
            </a:endParaRPr>
          </a:p>
        </p:txBody>
      </p:sp>
      <p:graphicFrame>
        <p:nvGraphicFramePr>
          <p:cNvPr id="8" name="Chart 7"/>
          <p:cNvGraphicFramePr/>
          <p:nvPr>
            <p:extLst>
              <p:ext uri="{D42A27DB-BD31-4B8C-83A1-F6EECF244321}">
                <p14:modId xmlns:p14="http://schemas.microsoft.com/office/powerpoint/2010/main" val="1560532818"/>
              </p:ext>
            </p:extLst>
          </p:nvPr>
        </p:nvGraphicFramePr>
        <p:xfrm>
          <a:off x="228600" y="1447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29600" y="3200400"/>
            <a:ext cx="457200" cy="2514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114310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b="1" dirty="0" err="1" smtClean="0"/>
              <a:t>MemScale</a:t>
            </a:r>
            <a:r>
              <a:rPr lang="en-US" dirty="0" smtClean="0"/>
              <a:t> [Deng11], concurrent work (ASPLOS 2011)</a:t>
            </a:r>
          </a:p>
          <a:p>
            <a:pPr lvl="1"/>
            <a:r>
              <a:rPr lang="en-US" dirty="0" smtClean="0"/>
              <a:t>Also proposes Memory DVFS</a:t>
            </a:r>
          </a:p>
          <a:p>
            <a:pPr lvl="1"/>
            <a:r>
              <a:rPr lang="en-US" dirty="0" smtClean="0">
                <a:solidFill>
                  <a:srgbClr val="0000FF"/>
                </a:solidFill>
              </a:rPr>
              <a:t>Application performance impact model</a:t>
            </a:r>
            <a:r>
              <a:rPr lang="en-US" dirty="0" smtClean="0"/>
              <a:t> </a:t>
            </a:r>
            <a:r>
              <a:rPr lang="en-US" dirty="0" smtClean="0">
                <a:solidFill>
                  <a:srgbClr val="0000FF"/>
                </a:solidFill>
              </a:rPr>
              <a:t>to decide voltage and frequency</a:t>
            </a:r>
            <a:r>
              <a:rPr lang="en-US" dirty="0" smtClean="0"/>
              <a:t>: requires specific modeling for a given system;</a:t>
            </a:r>
            <a:r>
              <a:rPr lang="en-US" dirty="0" smtClean="0">
                <a:sym typeface="Wingdings" pitchFamily="2" charset="2"/>
              </a:rPr>
              <a:t> our bandwidth-based approach avoids this complexity</a:t>
            </a:r>
          </a:p>
          <a:p>
            <a:pPr lvl="1"/>
            <a:r>
              <a:rPr lang="en-US" dirty="0" smtClean="0">
                <a:solidFill>
                  <a:srgbClr val="0000FF"/>
                </a:solidFill>
                <a:sym typeface="Wingdings" pitchFamily="2" charset="2"/>
              </a:rPr>
              <a:t>Simulation-based evaluation</a:t>
            </a:r>
            <a:r>
              <a:rPr lang="en-US" dirty="0" smtClean="0">
                <a:sym typeface="Wingdings" pitchFamily="2" charset="2"/>
              </a:rPr>
              <a:t>; our work is a real-system proof of concept</a:t>
            </a:r>
            <a:endParaRPr lang="en-US" dirty="0" smtClean="0"/>
          </a:p>
          <a:p>
            <a:pPr lvl="1">
              <a:buNone/>
            </a:pPr>
            <a:endParaRPr lang="en-US" dirty="0" smtClean="0"/>
          </a:p>
          <a:p>
            <a:r>
              <a:rPr lang="en-US" sz="1800" b="1" dirty="0" smtClean="0"/>
              <a:t>Memory Sleep States</a:t>
            </a:r>
            <a:r>
              <a:rPr lang="en-US" sz="1800" b="1" dirty="0"/>
              <a:t> </a:t>
            </a:r>
            <a:r>
              <a:rPr lang="en-US" sz="1800" dirty="0" smtClean="0"/>
              <a:t>(Creating opportunity with data placement [Lebeck00,Pandey06], OS scheduling [Delaluz02], VM subsystem [Huang05]; Making better decisions with better models [Hur08,Fan01])</a:t>
            </a:r>
          </a:p>
          <a:p>
            <a:r>
              <a:rPr lang="en-US" sz="1800" b="1" dirty="0" smtClean="0"/>
              <a:t>Power Limiting/Shifting </a:t>
            </a:r>
            <a:r>
              <a:rPr lang="en-US" sz="1800" dirty="0" smtClean="0"/>
              <a:t>(RAPL [David10] uses memory throttling for thermal limits; CPU throttling for memory traffic [Lin07,08]; Power shifting across system [Felter05])</a:t>
            </a:r>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78</a:t>
            </a:fld>
            <a:endParaRPr lang="en-US" altLang="en-US">
              <a:solidFill>
                <a:srgbClr val="000000"/>
              </a:solidFill>
            </a:endParaRPr>
          </a:p>
        </p:txBody>
      </p:sp>
    </p:spTree>
    <p:extLst>
      <p:ext uri="{BB962C8B-B14F-4D97-AF65-F5344CB8AC3E}">
        <p14:creationId xmlns:p14="http://schemas.microsoft.com/office/powerpoint/2010/main" val="4193071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power is a </a:t>
            </a:r>
            <a:r>
              <a:rPr lang="en-US" dirty="0" smtClean="0">
                <a:solidFill>
                  <a:srgbClr val="FF0000"/>
                </a:solidFill>
              </a:rPr>
              <a:t>significant component </a:t>
            </a:r>
            <a:r>
              <a:rPr lang="en-US" dirty="0" smtClean="0"/>
              <a:t>of system power</a:t>
            </a:r>
          </a:p>
          <a:p>
            <a:pPr lvl="1"/>
            <a:r>
              <a:rPr lang="en-US" dirty="0" smtClean="0"/>
              <a:t>19% average in our evaluation system, 40% in other work</a:t>
            </a:r>
          </a:p>
          <a:p>
            <a:pPr lvl="1"/>
            <a:endParaRPr lang="en-US" dirty="0" smtClean="0"/>
          </a:p>
          <a:p>
            <a:r>
              <a:rPr lang="en-US" dirty="0" smtClean="0"/>
              <a:t>Workloads often keep memory </a:t>
            </a:r>
            <a:r>
              <a:rPr lang="en-US" dirty="0" smtClean="0">
                <a:solidFill>
                  <a:srgbClr val="0000FF"/>
                </a:solidFill>
              </a:rPr>
              <a:t>active</a:t>
            </a:r>
            <a:r>
              <a:rPr lang="en-US" dirty="0" smtClean="0"/>
              <a:t> but </a:t>
            </a:r>
            <a:r>
              <a:rPr lang="en-US" dirty="0" smtClean="0">
                <a:solidFill>
                  <a:srgbClr val="0000FF"/>
                </a:solidFill>
              </a:rPr>
              <a:t>underutilized</a:t>
            </a:r>
          </a:p>
          <a:p>
            <a:pPr lvl="1"/>
            <a:r>
              <a:rPr lang="en-US" dirty="0" smtClean="0"/>
              <a:t>Channel bandwidth demands are highly variable</a:t>
            </a:r>
          </a:p>
          <a:p>
            <a:pPr lvl="1"/>
            <a:r>
              <a:rPr lang="en-US" dirty="0" smtClean="0"/>
              <a:t>Use of memory sleep states is often limited</a:t>
            </a:r>
          </a:p>
          <a:p>
            <a:pPr lvl="1"/>
            <a:endParaRPr lang="en-US" dirty="0" smtClean="0"/>
          </a:p>
          <a:p>
            <a:r>
              <a:rPr lang="en-US" dirty="0" smtClean="0"/>
              <a:t>Scaling </a:t>
            </a:r>
            <a:r>
              <a:rPr lang="en-US" dirty="0" smtClean="0">
                <a:solidFill>
                  <a:srgbClr val="FF0000"/>
                </a:solidFill>
              </a:rPr>
              <a:t>memory frequency/voltage </a:t>
            </a:r>
            <a:r>
              <a:rPr lang="en-US" dirty="0" smtClean="0"/>
              <a:t>can reduce memory power with minimal system performance impact</a:t>
            </a:r>
          </a:p>
          <a:p>
            <a:pPr lvl="1"/>
            <a:r>
              <a:rPr lang="en-US" dirty="0" smtClean="0"/>
              <a:t>10.4% average memory power reduction</a:t>
            </a:r>
          </a:p>
          <a:p>
            <a:pPr lvl="1"/>
            <a:r>
              <a:rPr lang="en-US" dirty="0" smtClean="0"/>
              <a:t>Yields 2.4% average system energy reduction</a:t>
            </a:r>
          </a:p>
          <a:p>
            <a:pPr lvl="1"/>
            <a:endParaRPr lang="en-US" dirty="0" smtClean="0"/>
          </a:p>
          <a:p>
            <a:r>
              <a:rPr lang="en-US" dirty="0" smtClean="0"/>
              <a:t>Greater reductions are possible with wider frequency/voltage range and better control algorithms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79</a:t>
            </a:fld>
            <a:endParaRPr lang="en-US" altLang="en-US" dirty="0">
              <a:solidFill>
                <a:srgbClr val="000000"/>
              </a:solidFill>
            </a:endParaRPr>
          </a:p>
        </p:txBody>
      </p:sp>
    </p:spTree>
    <p:extLst>
      <p:ext uri="{BB962C8B-B14F-4D97-AF65-F5344CB8AC3E}">
        <p14:creationId xmlns:p14="http://schemas.microsoft.com/office/powerpoint/2010/main" val="1622479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8</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280759572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09922"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09923"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09924"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64200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a:latin typeface="Garamond" charset="0"/>
                <a:ea typeface="ＭＳ Ｐゴシック" charset="0"/>
                <a:cs typeface="ＭＳ Ｐゴシック" charset="0"/>
              </a:rPr>
              <a:t>Summary (I)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2412595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a:latin typeface="Garamond" charset="0"/>
                <a:ea typeface="ＭＳ Ｐゴシック" charset="0"/>
                <a:cs typeface="ＭＳ Ｐゴシック" charset="0"/>
              </a:rPr>
              <a:t>Summary (II)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CF3C9-B649-CF4F-AD2B-3BB9CBC98FE0}" type="slidenum">
              <a:rPr lang="en-US" sz="1600">
                <a:solidFill>
                  <a:srgbClr val="000000"/>
                </a:solidFill>
                <a:latin typeface="Garamond" charset="0"/>
              </a:rPr>
              <a:pPr eaLnBrk="1" hangingPunct="1"/>
              <a:t>83</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24233102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11970" name="Content Placeholder 2"/>
          <p:cNvSpPr>
            <a:spLocks noGrp="1"/>
          </p:cNvSpPr>
          <p:nvPr>
            <p:ph idx="1"/>
          </p:nvPr>
        </p:nvSpPr>
        <p:spPr>
          <a:xfrm>
            <a:off x="228600" y="1096963"/>
            <a:ext cx="8610600" cy="4876800"/>
          </a:xfrm>
        </p:spPr>
        <p:txBody>
          <a:bodyPr/>
          <a:lstStyle/>
          <a:p>
            <a:pPr eaLnBrk="1" hangingPunct="1"/>
            <a:r>
              <a:rPr lang="en-US">
                <a:solidFill>
                  <a:srgbClr val="0000FF"/>
                </a:solidFill>
                <a:latin typeface="Tahoma" charset="0"/>
                <a:ea typeface="ＭＳ Ｐゴシック" charset="0"/>
                <a:cs typeface="ＭＳ Ｐゴシック" charset="0"/>
              </a:rPr>
              <a:t>DRAM Refresh: Background and Motivation</a:t>
            </a:r>
          </a:p>
          <a:p>
            <a:pPr eaLnBrk="1" hangingPunct="1"/>
            <a:r>
              <a:rPr lang="en-US">
                <a:solidFill>
                  <a:srgbClr val="7F7F7F"/>
                </a:solidFill>
                <a:latin typeface="Tahoma" charset="0"/>
                <a:ea typeface="ＭＳ Ｐゴシック" charset="0"/>
                <a:cs typeface="ＭＳ Ｐゴシック" charset="0"/>
              </a:rPr>
              <a:t>Challenges and Our Goal</a:t>
            </a:r>
          </a:p>
          <a:p>
            <a:pPr eaLnBrk="1" hangingPunct="1"/>
            <a:r>
              <a:rPr lang="en-US">
                <a:solidFill>
                  <a:srgbClr val="7F7F7F"/>
                </a:solidFill>
                <a:latin typeface="Tahoma" charset="0"/>
                <a:ea typeface="ＭＳ Ｐゴシック" charset="0"/>
                <a:cs typeface="ＭＳ Ｐゴシック" charset="0"/>
              </a:rPr>
              <a:t>DRAM Characterization Methodology</a:t>
            </a:r>
          </a:p>
          <a:p>
            <a:pPr eaLnBrk="1" hangingPunct="1"/>
            <a:r>
              <a:rPr lang="en-US">
                <a:solidFill>
                  <a:srgbClr val="7F7F7F"/>
                </a:solidFill>
                <a:latin typeface="Tahoma" charset="0"/>
                <a:ea typeface="ＭＳ Ｐゴシック" charset="0"/>
                <a:cs typeface="ＭＳ Ｐゴシック" charset="0"/>
              </a:rPr>
              <a:t>Foundational Results</a:t>
            </a:r>
          </a:p>
          <a:p>
            <a:pPr lvl="1" eaLnBrk="1" hangingPunct="1"/>
            <a:r>
              <a:rPr lang="en-US">
                <a:solidFill>
                  <a:srgbClr val="7F7F7F"/>
                </a:solidFill>
                <a:latin typeface="Tahoma" charset="0"/>
                <a:ea typeface="ＭＳ Ｐゴシック" charset="0"/>
                <a:cs typeface="ＭＳ Ｐゴシック" charset="0"/>
              </a:rPr>
              <a:t>Temperature Dependence</a:t>
            </a:r>
          </a:p>
          <a:p>
            <a:pPr lvl="1" eaLnBrk="1" hangingPunct="1"/>
            <a:r>
              <a:rPr lang="en-US">
                <a:solidFill>
                  <a:srgbClr val="7F7F7F"/>
                </a:solidFill>
                <a:latin typeface="Tahoma" charset="0"/>
                <a:ea typeface="ＭＳ Ｐゴシック" charset="0"/>
                <a:cs typeface="ＭＳ Ｐゴシック" charset="0"/>
              </a:rPr>
              <a:t>Retention Time Distribution</a:t>
            </a:r>
          </a:p>
          <a:p>
            <a:pPr eaLnBrk="1" hangingPunct="1"/>
            <a:r>
              <a:rPr lang="en-US">
                <a:solidFill>
                  <a:srgbClr val="7F7F7F"/>
                </a:solidFill>
                <a:latin typeface="Tahoma" charset="0"/>
                <a:ea typeface="ＭＳ Ｐゴシック" charset="0"/>
                <a:cs typeface="ＭＳ Ｐゴシック" charset="0"/>
              </a:rPr>
              <a:t>Data Pattern Dependence: Analysis and Implications</a:t>
            </a:r>
          </a:p>
          <a:p>
            <a:pPr eaLnBrk="1" hangingPunct="1"/>
            <a:r>
              <a:rPr lang="en-US">
                <a:solidFill>
                  <a:srgbClr val="7F7F7F"/>
                </a:solidFill>
                <a:latin typeface="Tahoma" charset="0"/>
                <a:ea typeface="ＭＳ Ｐゴシック" charset="0"/>
                <a:cs typeface="ＭＳ Ｐゴシック" charset="0"/>
              </a:rPr>
              <a:t>Variable Retention Time: Analysis and Implications</a:t>
            </a:r>
          </a:p>
          <a:p>
            <a:pPr eaLnBrk="1" hangingPunct="1"/>
            <a:r>
              <a:rPr lang="en-US">
                <a:solidFill>
                  <a:srgbClr val="7F7F7F"/>
                </a:solidFill>
                <a:latin typeface="Tahoma" charset="0"/>
                <a:ea typeface="ＭＳ Ｐゴシック" charset="0"/>
                <a:cs typeface="ＭＳ Ｐゴシック" charset="0"/>
              </a:rPr>
              <a:t>Conclusions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DFA5DA-5719-184D-AFDF-534FB14B80B3}"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Tree>
    <p:extLst>
      <p:ext uri="{BB962C8B-B14F-4D97-AF65-F5344CB8AC3E}">
        <p14:creationId xmlns:p14="http://schemas.microsoft.com/office/powerpoint/2010/main" val="1918003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3"/>
          <p:cNvSpPr>
            <a:spLocks noGrp="1"/>
          </p:cNvSpPr>
          <p:nvPr>
            <p:ph type="title"/>
          </p:nvPr>
        </p:nvSpPr>
        <p:spPr/>
        <p:txBody>
          <a:bodyPr/>
          <a:lstStyle/>
          <a:p>
            <a:r>
              <a:rPr lang="en-US">
                <a:latin typeface="Garamond" charset="0"/>
                <a:ea typeface="ＭＳ Ｐゴシック" charset="0"/>
                <a:cs typeface="ＭＳ Ｐゴシック" charset="0"/>
              </a:rPr>
              <a:t>A DRAM Cell</a:t>
            </a:r>
          </a:p>
        </p:txBody>
      </p:sp>
      <p:sp>
        <p:nvSpPr>
          <p:cNvPr id="2" name="Content Placeholder 1"/>
          <p:cNvSpPr>
            <a:spLocks noGrp="1"/>
          </p:cNvSpPr>
          <p:nvPr>
            <p:ph idx="1"/>
          </p:nvPr>
        </p:nvSpPr>
        <p:spPr>
          <a:xfrm>
            <a:off x="228600" y="1095375"/>
            <a:ext cx="8804275" cy="5153025"/>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r>
              <a:rPr lang="en-US" sz="2200" dirty="0" smtClean="0"/>
              <a:t>A DRAM cell consists of a capacitor and an access transistor</a:t>
            </a:r>
          </a:p>
          <a:p>
            <a:pPr>
              <a:defRPr/>
            </a:pPr>
            <a:r>
              <a:rPr lang="en-US" sz="2200" dirty="0" smtClean="0"/>
              <a:t>It stores data in terms of charge in the capacitor</a:t>
            </a:r>
          </a:p>
          <a:p>
            <a:pPr>
              <a:defRPr/>
            </a:pPr>
            <a:r>
              <a:rPr lang="en-US" sz="2200" dirty="0" smtClean="0"/>
              <a:t>A DRAM chip consists of (10s of 1000s of) rows of such cells</a:t>
            </a:r>
            <a:endParaRPr lang="en-US" sz="2200" dirty="0"/>
          </a:p>
        </p:txBody>
      </p:sp>
      <p:grpSp>
        <p:nvGrpSpPr>
          <p:cNvPr id="291843" name="Group 33"/>
          <p:cNvGrpSpPr>
            <a:grpSpLocks/>
          </p:cNvGrpSpPr>
          <p:nvPr/>
        </p:nvGrpSpPr>
        <p:grpSpPr bwMode="auto">
          <a:xfrm>
            <a:off x="2389188" y="1006475"/>
            <a:ext cx="3683000" cy="3822700"/>
            <a:chOff x="6554938" y="2996952"/>
            <a:chExt cx="1696887" cy="2133600"/>
          </a:xfrm>
        </p:grpSpPr>
        <p:grpSp>
          <p:nvGrpSpPr>
            <p:cNvPr id="291901" name="Group 19"/>
            <p:cNvGrpSpPr>
              <a:grpSpLocks/>
            </p:cNvGrpSpPr>
            <p:nvPr/>
          </p:nvGrpSpPr>
          <p:grpSpPr bwMode="auto">
            <a:xfrm>
              <a:off x="6554938" y="2996952"/>
              <a:ext cx="1696887" cy="2133600"/>
              <a:chOff x="741513" y="3276600"/>
              <a:chExt cx="1696887" cy="2133600"/>
            </a:xfrm>
          </p:grpSpPr>
          <p:sp>
            <p:nvSpPr>
              <p:cNvPr id="291907"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8"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9"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0"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1"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2"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3" name="Text Box 10"/>
              <p:cNvSpPr txBox="1">
                <a:spLocks noChangeArrowheads="1"/>
              </p:cNvSpPr>
              <p:nvPr/>
            </p:nvSpPr>
            <p:spPr bwMode="auto">
              <a:xfrm>
                <a:off x="1117280" y="3579857"/>
                <a:ext cx="706231" cy="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wordline</a:t>
                </a:r>
              </a:p>
            </p:txBody>
          </p:sp>
          <p:sp>
            <p:nvSpPr>
              <p:cNvPr id="29191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902"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3"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4"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5"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6"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19" name="Group 18"/>
          <p:cNvGrpSpPr>
            <a:grpSpLocks/>
          </p:cNvGrpSpPr>
          <p:nvPr/>
        </p:nvGrpSpPr>
        <p:grpSpPr bwMode="auto">
          <a:xfrm>
            <a:off x="4968875" y="1020763"/>
            <a:ext cx="3684588" cy="3822700"/>
            <a:chOff x="6537565" y="2996952"/>
            <a:chExt cx="1696887" cy="2133600"/>
          </a:xfrm>
        </p:grpSpPr>
        <p:grpSp>
          <p:nvGrpSpPr>
            <p:cNvPr id="291888" name="Group 34"/>
            <p:cNvGrpSpPr>
              <a:grpSpLocks/>
            </p:cNvGrpSpPr>
            <p:nvPr/>
          </p:nvGrpSpPr>
          <p:grpSpPr bwMode="auto">
            <a:xfrm>
              <a:off x="6537565" y="2996952"/>
              <a:ext cx="1696887" cy="2133600"/>
              <a:chOff x="724140" y="3276600"/>
              <a:chExt cx="1696887" cy="2133600"/>
            </a:xfrm>
          </p:grpSpPr>
          <p:sp>
            <p:nvSpPr>
              <p:cNvPr id="291894"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5"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6"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7"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8"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9"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0"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89"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0"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1"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2"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3"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9" name="Group 48"/>
          <p:cNvGrpSpPr>
            <a:grpSpLocks/>
          </p:cNvGrpSpPr>
          <p:nvPr/>
        </p:nvGrpSpPr>
        <p:grpSpPr bwMode="auto">
          <a:xfrm>
            <a:off x="-227013" y="996950"/>
            <a:ext cx="3684588" cy="3822700"/>
            <a:chOff x="6554938" y="2996952"/>
            <a:chExt cx="1696887" cy="2133600"/>
          </a:xfrm>
        </p:grpSpPr>
        <p:grpSp>
          <p:nvGrpSpPr>
            <p:cNvPr id="291875" name="Group 49"/>
            <p:cNvGrpSpPr>
              <a:grpSpLocks/>
            </p:cNvGrpSpPr>
            <p:nvPr/>
          </p:nvGrpSpPr>
          <p:grpSpPr bwMode="auto">
            <a:xfrm>
              <a:off x="6554938" y="2996952"/>
              <a:ext cx="1696887" cy="2133600"/>
              <a:chOff x="741513" y="3276600"/>
              <a:chExt cx="1696887" cy="2133600"/>
            </a:xfrm>
          </p:grpSpPr>
          <p:sp>
            <p:nvSpPr>
              <p:cNvPr id="29188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7"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7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4" name="Group 63"/>
          <p:cNvGrpSpPr>
            <a:grpSpLocks/>
          </p:cNvGrpSpPr>
          <p:nvPr/>
        </p:nvGrpSpPr>
        <p:grpSpPr bwMode="auto">
          <a:xfrm>
            <a:off x="7523163" y="1033463"/>
            <a:ext cx="3684587" cy="3822700"/>
            <a:chOff x="6537565" y="2996952"/>
            <a:chExt cx="1696887" cy="2133600"/>
          </a:xfrm>
        </p:grpSpPr>
        <p:grpSp>
          <p:nvGrpSpPr>
            <p:cNvPr id="291862" name="Group 64"/>
            <p:cNvGrpSpPr>
              <a:grpSpLocks/>
            </p:cNvGrpSpPr>
            <p:nvPr/>
          </p:nvGrpSpPr>
          <p:grpSpPr bwMode="auto">
            <a:xfrm>
              <a:off x="6537565" y="2996952"/>
              <a:ext cx="1696887" cy="2133600"/>
              <a:chOff x="724140" y="3276600"/>
              <a:chExt cx="1696887" cy="2133600"/>
            </a:xfrm>
          </p:grpSpPr>
          <p:sp>
            <p:nvSpPr>
              <p:cNvPr id="29186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1"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2"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3"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6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8" name="Group 77"/>
          <p:cNvGrpSpPr>
            <a:grpSpLocks/>
          </p:cNvGrpSpPr>
          <p:nvPr/>
        </p:nvGrpSpPr>
        <p:grpSpPr bwMode="auto">
          <a:xfrm>
            <a:off x="-2797175" y="985838"/>
            <a:ext cx="3683000" cy="3822700"/>
            <a:chOff x="6537565" y="2996952"/>
            <a:chExt cx="1696887" cy="2133600"/>
          </a:xfrm>
        </p:grpSpPr>
        <p:grpSp>
          <p:nvGrpSpPr>
            <p:cNvPr id="291849" name="Group 78"/>
            <p:cNvGrpSpPr>
              <a:grpSpLocks/>
            </p:cNvGrpSpPr>
            <p:nvPr/>
          </p:nvGrpSpPr>
          <p:grpSpPr bwMode="auto">
            <a:xfrm>
              <a:off x="6537565" y="2996952"/>
              <a:ext cx="1696887" cy="2133600"/>
              <a:chOff x="724140" y="3276600"/>
              <a:chExt cx="1696887" cy="2133600"/>
            </a:xfrm>
          </p:grpSpPr>
          <p:sp>
            <p:nvSpPr>
              <p:cNvPr id="291855"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6"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7"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8"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9"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0"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1"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50"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1"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2"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3"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4"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92" name="Text Box 10"/>
          <p:cNvSpPr txBox="1">
            <a:spLocks noChangeArrowheads="1"/>
          </p:cNvSpPr>
          <p:nvPr/>
        </p:nvSpPr>
        <p:spPr bwMode="auto">
          <a:xfrm>
            <a:off x="4362450" y="1558925"/>
            <a:ext cx="1466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(row enable)</a:t>
            </a:r>
          </a:p>
        </p:txBody>
      </p:sp>
    </p:spTree>
    <p:extLst>
      <p:ext uri="{BB962C8B-B14F-4D97-AF65-F5344CB8AC3E}">
        <p14:creationId xmlns:p14="http://schemas.microsoft.com/office/powerpoint/2010/main" val="2691028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165100" y="11366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a:latin typeface="Tahoma" charset="0"/>
              </a:rPr>
              <a:t>E</a:t>
            </a:r>
            <a:r>
              <a:rPr lang="en-US" dirty="0" smtClean="0">
                <a:latin typeface="Tahoma" charset="0"/>
              </a:rPr>
              <a:t>ach DRAM row is periodically refreshed to </a:t>
            </a:r>
            <a:r>
              <a:rPr lang="en-US" dirty="0">
                <a:latin typeface="Tahoma" charset="0"/>
              </a:rPr>
              <a:t>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Activate each row every </a:t>
            </a:r>
            <a:r>
              <a:rPr lang="en-US" dirty="0">
                <a:latin typeface="Tahoma" charset="0"/>
                <a:ea typeface="ＭＳ Ｐゴシック" charset="0"/>
              </a:rPr>
              <a:t>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1AE3F3-41F3-AB4B-838A-1F57FDDADFB8}"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Tree>
    <p:extLst>
      <p:ext uri="{BB962C8B-B14F-4D97-AF65-F5344CB8AC3E}">
        <p14:creationId xmlns:p14="http://schemas.microsoft.com/office/powerpoint/2010/main" val="1358825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2150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4CEDE1-AABC-DB46-9C3C-723A87A69176}"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pic>
        <p:nvPicPr>
          <p:cNvPr id="2150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21504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
        <p:nvSpPr>
          <p:cNvPr id="215046" name="Rectangle 6"/>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32160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B6873A-B59E-2F42-9EB6-5025771CC5CD}"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pic>
        <p:nvPicPr>
          <p:cNvPr id="216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9334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21606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
        <p:nvSpPr>
          <p:cNvPr id="216070" name="Rectangle 7"/>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932492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Previous Work on Reducing Refreshes</a:t>
            </a:r>
          </a:p>
        </p:txBody>
      </p:sp>
      <p:sp>
        <p:nvSpPr>
          <p:cNvPr id="3" name="Content Placeholder 2"/>
          <p:cNvSpPr>
            <a:spLocks noGrp="1"/>
          </p:cNvSpPr>
          <p:nvPr>
            <p:ph idx="1"/>
          </p:nvPr>
        </p:nvSpPr>
        <p:spPr/>
        <p:txBody>
          <a:bodyPr/>
          <a:lstStyle/>
          <a:p>
            <a:pPr>
              <a:defRPr/>
            </a:pPr>
            <a:r>
              <a:rPr lang="en-US" dirty="0">
                <a:solidFill>
                  <a:srgbClr val="0000FF"/>
                </a:solidFill>
                <a:latin typeface="Tahoma" charset="0"/>
                <a:ea typeface="ＭＳ Ｐゴシック" charset="0"/>
                <a:cs typeface="ＭＳ Ｐゴシック" charset="0"/>
              </a:rPr>
              <a:t>Observed significant variation in data retention times of DRAM cells </a:t>
            </a:r>
            <a:r>
              <a:rPr lang="en-US" dirty="0">
                <a:latin typeface="Tahoma" charset="0"/>
                <a:ea typeface="ＭＳ Ｐゴシック" charset="0"/>
                <a:cs typeface="ＭＳ Ｐゴシック" charset="0"/>
              </a:rPr>
              <a:t>(due to manufacturing process variation)</a:t>
            </a:r>
          </a:p>
          <a:p>
            <a:pPr lvl="1">
              <a:defRPr/>
            </a:pPr>
            <a:r>
              <a:rPr lang="en-US" dirty="0">
                <a:solidFill>
                  <a:srgbClr val="FF0000"/>
                </a:solidFill>
                <a:latin typeface="Tahoma" charset="0"/>
                <a:ea typeface="ＭＳ Ｐゴシック" charset="0"/>
              </a:rPr>
              <a:t>Retention time: </a:t>
            </a:r>
            <a:r>
              <a:rPr lang="en-US" dirty="0">
                <a:latin typeface="Tahoma" charset="0"/>
                <a:ea typeface="ＭＳ Ｐゴシック" charset="0"/>
              </a:rPr>
              <a:t>maximum time a cell can go without being refreshed </a:t>
            </a:r>
            <a:r>
              <a:rPr lang="en-US" dirty="0" smtClean="0">
                <a:latin typeface="Tahoma" charset="0"/>
                <a:ea typeface="ＭＳ Ｐゴシック" charset="0"/>
              </a:rPr>
              <a:t>while maintaining </a:t>
            </a:r>
            <a:r>
              <a:rPr lang="en-US" dirty="0">
                <a:latin typeface="Tahoma" charset="0"/>
                <a:ea typeface="ＭＳ Ｐゴシック" charset="0"/>
              </a:rPr>
              <a:t>its stored data</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Proposed methods to take advantage of widely varying retention </a:t>
            </a:r>
            <a:r>
              <a:rPr lang="en-US" dirty="0" smtClean="0">
                <a:solidFill>
                  <a:srgbClr val="0000FF"/>
                </a:solidFill>
                <a:latin typeface="Tahoma" charset="0"/>
                <a:ea typeface="ＭＳ Ｐゴシック" charset="0"/>
                <a:cs typeface="ＭＳ Ｐゴシック" charset="0"/>
              </a:rPr>
              <a:t>times </a:t>
            </a:r>
            <a:r>
              <a:rPr lang="en-US" dirty="0">
                <a:solidFill>
                  <a:srgbClr val="0000FF"/>
                </a:solidFill>
                <a:latin typeface="Tahoma" charset="0"/>
                <a:ea typeface="ＭＳ Ｐゴシック" charset="0"/>
                <a:cs typeface="ＭＳ Ｐゴシック" charset="0"/>
              </a:rPr>
              <a:t>among DRAM rows</a:t>
            </a:r>
          </a:p>
          <a:p>
            <a:pPr lvl="1">
              <a:defRPr/>
            </a:pPr>
            <a:r>
              <a:rPr lang="en-US" dirty="0">
                <a:latin typeface="Tahoma" charset="0"/>
                <a:ea typeface="ＭＳ Ｐゴシック" charset="0"/>
              </a:rPr>
              <a:t>Reduce refresh rate for rows that can retain data for longer than 64 </a:t>
            </a:r>
            <a:r>
              <a:rPr lang="en-US" dirty="0" err="1" smtClean="0">
                <a:latin typeface="Tahoma" charset="0"/>
                <a:ea typeface="ＭＳ Ｐゴシック" charset="0"/>
              </a:rPr>
              <a:t>ms</a:t>
            </a:r>
            <a:r>
              <a:rPr lang="en-US" dirty="0" smtClean="0">
                <a:latin typeface="Tahoma" charset="0"/>
                <a:ea typeface="ＭＳ Ｐゴシック" charset="0"/>
              </a:rPr>
              <a:t>, e.g</a:t>
            </a:r>
            <a:r>
              <a:rPr lang="en-US" dirty="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[Liu</a:t>
            </a:r>
            <a:r>
              <a:rPr lang="en-US" sz="1800" b="1" dirty="0">
                <a:solidFill>
                  <a:schemeClr val="accent2">
                    <a:lumMod val="75000"/>
                  </a:schemeClr>
                </a:solidFill>
                <a:latin typeface="Tahoma" charset="0"/>
                <a:ea typeface="ＭＳ Ｐゴシック" charset="0"/>
              </a:rPr>
              <a:t>+ ISCA 2012]</a:t>
            </a:r>
          </a:p>
          <a:p>
            <a:pPr lvl="1">
              <a:defRPr/>
            </a:pPr>
            <a:r>
              <a:rPr lang="en-US" dirty="0">
                <a:latin typeface="Tahoma" charset="0"/>
                <a:ea typeface="ＭＳ Ｐゴシック" charset="0"/>
              </a:rPr>
              <a:t>Disable rows that have low retention </a:t>
            </a:r>
            <a:r>
              <a:rPr lang="en-US" dirty="0" smtClean="0">
                <a:latin typeface="Tahoma" charset="0"/>
                <a:ea typeface="ＭＳ Ｐゴシック" charset="0"/>
              </a:rPr>
              <a:t>times, e.g</a:t>
            </a:r>
            <a:r>
              <a:rPr lang="en-US" dirty="0">
                <a:latin typeface="Tahoma" charset="0"/>
                <a:ea typeface="ＭＳ Ｐゴシック" charset="0"/>
              </a:rPr>
              <a:t>.</a:t>
            </a:r>
            <a:r>
              <a:rPr lang="en-US" sz="1800" b="1" dirty="0">
                <a:solidFill>
                  <a:srgbClr val="2C6123"/>
                </a:solidFill>
                <a:latin typeface="Tahoma" charset="0"/>
                <a:ea typeface="ＭＳ Ｐゴシック" charset="0"/>
              </a:rPr>
              <a:t>, </a:t>
            </a:r>
            <a:r>
              <a:rPr lang="en-US" sz="1800" b="1" dirty="0" smtClean="0">
                <a:solidFill>
                  <a:srgbClr val="2C6123"/>
                </a:solidFill>
                <a:latin typeface="Tahoma" charset="0"/>
                <a:ea typeface="ＭＳ Ｐゴシック" charset="0"/>
              </a:rPr>
              <a:t>[</a:t>
            </a:r>
            <a:r>
              <a:rPr lang="en-US" sz="1800" b="1" dirty="0" err="1" smtClean="0">
                <a:solidFill>
                  <a:srgbClr val="2C6123"/>
                </a:solidFill>
                <a:latin typeface="Tahoma" charset="0"/>
                <a:ea typeface="ＭＳ Ｐゴシック" charset="0"/>
              </a:rPr>
              <a:t>Venkatesan</a:t>
            </a:r>
            <a:r>
              <a:rPr lang="en-US" sz="1800" b="1" dirty="0">
                <a:solidFill>
                  <a:srgbClr val="2C6123"/>
                </a:solidFill>
                <a:latin typeface="Tahoma" charset="0"/>
                <a:ea typeface="ＭＳ Ｐゴシック" charset="0"/>
              </a:rPr>
              <a:t>+ HPCA 2006]</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Showed large benefits in energy and performance</a:t>
            </a: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4E02E-FAED-F144-955D-88FF7E67ADFD}"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spTree>
    <p:extLst>
      <p:ext uri="{BB962C8B-B14F-4D97-AF65-F5344CB8AC3E}">
        <p14:creationId xmlns:p14="http://schemas.microsoft.com/office/powerpoint/2010/main" val="119944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9</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itle 1"/>
          <p:cNvSpPr>
            <a:spLocks noGrp="1"/>
          </p:cNvSpPr>
          <p:nvPr>
            <p:ph type="title"/>
          </p:nvPr>
        </p:nvSpPr>
        <p:spPr/>
        <p:txBody>
          <a:bodyPr/>
          <a:lstStyle/>
          <a:p>
            <a:r>
              <a:rPr lang="en-US">
                <a:latin typeface="Garamond" charset="0"/>
              </a:rPr>
              <a:t>An Example: RAIDR [Liu+, ISCA 2012]</a:t>
            </a:r>
          </a:p>
        </p:txBody>
      </p:sp>
      <p:sp>
        <p:nvSpPr>
          <p:cNvPr id="218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890D5A-A887-A242-B93C-D385BFA0C384}"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4D26"/>
                </a:solidFill>
                <a:latin typeface="Tahoma" charset="0"/>
              </a:rPr>
              <a:t>1.25KB storage in controller for 32GB DRAM memory</a:t>
            </a:r>
          </a:p>
        </p:txBody>
      </p:sp>
      <p:sp>
        <p:nvSpPr>
          <p:cNvPr id="8" name="TextBox 7"/>
          <p:cNvSpPr txBox="1">
            <a:spLocks noChangeArrowheads="1"/>
          </p:cNvSpPr>
          <p:nvPr/>
        </p:nvSpPr>
        <p:spPr bwMode="auto">
          <a:xfrm>
            <a:off x="0" y="5486400"/>
            <a:ext cx="9144000" cy="8302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4D26"/>
                </a:solidFill>
                <a:latin typeface="Tahoma" charset="0"/>
              </a:rPr>
              <a:t>Can reduce refreshes by ~75% </a:t>
            </a:r>
          </a:p>
          <a:p>
            <a:pPr algn="ctr" eaLnBrk="1" fontAlgn="base" hangingPunct="1">
              <a:spcBef>
                <a:spcPct val="0"/>
              </a:spcBef>
              <a:spcAft>
                <a:spcPct val="0"/>
              </a:spcAft>
            </a:pPr>
            <a:r>
              <a:rPr lang="en-US" smtClean="0">
                <a:solidFill>
                  <a:srgbClr val="004D26"/>
                </a:solidFill>
                <a:latin typeface="Tahoma" charset="0"/>
                <a:sym typeface="Wingdings" charset="0"/>
              </a:rPr>
              <a:t> reduces </a:t>
            </a:r>
            <a:r>
              <a:rPr lang="en-US" smtClean="0">
                <a:solidFill>
                  <a:srgbClr val="004D26"/>
                </a:solidFill>
                <a:latin typeface="Tahoma" charset="0"/>
              </a:rPr>
              <a:t>energy consumption and improves performance</a:t>
            </a:r>
          </a:p>
        </p:txBody>
      </p:sp>
      <p:sp>
        <p:nvSpPr>
          <p:cNvPr id="9" name="TextBox 8"/>
          <p:cNvSpPr txBox="1">
            <a:spLocks noChangeArrowheads="1"/>
          </p:cNvSpPr>
          <p:nvPr/>
        </p:nvSpPr>
        <p:spPr bwMode="auto">
          <a:xfrm>
            <a:off x="0" y="3721100"/>
            <a:ext cx="9144000" cy="4619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latin typeface="Tahoma" charset="0"/>
              </a:rPr>
              <a:t>Problem: Requires accurate profiling of DRAM row retention times</a:t>
            </a:r>
          </a:p>
        </p:txBody>
      </p:sp>
      <p:sp>
        <p:nvSpPr>
          <p:cNvPr id="218121" name="Rectangle 9"/>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406408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Motivation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Past works require </a:t>
            </a:r>
            <a:r>
              <a:rPr lang="en-US">
                <a:solidFill>
                  <a:srgbClr val="FF0000"/>
                </a:solidFill>
                <a:latin typeface="Tahoma" charset="0"/>
                <a:ea typeface="ＭＳ Ｐゴシック" charset="0"/>
                <a:cs typeface="ＭＳ Ｐゴシック" charset="0"/>
              </a:rPr>
              <a:t>accurate and reliable measurement of retention time of each DRAM row</a:t>
            </a:r>
          </a:p>
          <a:p>
            <a:pPr lvl="1"/>
            <a:r>
              <a:rPr lang="en-US">
                <a:latin typeface="Tahoma" charset="0"/>
                <a:ea typeface="ＭＳ Ｐゴシック" charset="0"/>
                <a:cs typeface="ＭＳ Ｐゴシック" charset="0"/>
              </a:rPr>
              <a:t>To maintain data integrity while reducing refreshes</a:t>
            </a:r>
            <a:endParaRPr lang="en-US">
              <a:solidFill>
                <a:srgbClr val="FF0000"/>
              </a:solidFill>
              <a:latin typeface="Tahoma" charset="0"/>
              <a:ea typeface="ＭＳ Ｐゴシック" charset="0"/>
              <a:cs typeface="ＭＳ Ｐゴシック" charset="0"/>
            </a:endParaRP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Assumption: worst-case retention time of each row can be determined and stays the same at a given temperature</a:t>
            </a:r>
          </a:p>
          <a:p>
            <a:pPr lvl="1"/>
            <a:r>
              <a:rPr lang="en-US">
                <a:latin typeface="Tahoma" charset="0"/>
                <a:ea typeface="ＭＳ Ｐゴシック" charset="0"/>
              </a:rPr>
              <a:t>Some works propose writing all 1’s and 0’s to a row, and measuring the time before data corruption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Question:</a:t>
            </a:r>
          </a:p>
          <a:p>
            <a:pPr lvl="1"/>
            <a:r>
              <a:rPr lang="en-US">
                <a:latin typeface="Tahoma" charset="0"/>
                <a:ea typeface="ＭＳ Ｐゴシック" charset="0"/>
              </a:rPr>
              <a:t>Can we reliably and accurately determine retention times of all DRAM rows?</a:t>
            </a:r>
          </a:p>
          <a:p>
            <a:pPr lvl="1"/>
            <a:endParaRPr lang="en-US">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4A5F9D-619B-7445-8520-64E835C15561}" type="slidenum">
              <a:rPr lang="en-US" sz="1600">
                <a:solidFill>
                  <a:srgbClr val="000000"/>
                </a:solidFill>
                <a:latin typeface="Garamond" charset="0"/>
              </a:rPr>
              <a:pPr eaLnBrk="1" hangingPunct="1"/>
              <a:t>91</a:t>
            </a:fld>
            <a:endParaRPr lang="en-US" sz="1600">
              <a:solidFill>
                <a:srgbClr val="000000"/>
              </a:solidFill>
              <a:latin typeface="Garamond" charset="0"/>
            </a:endParaRPr>
          </a:p>
        </p:txBody>
      </p:sp>
    </p:spTree>
    <p:extLst>
      <p:ext uri="{BB962C8B-B14F-4D97-AF65-F5344CB8AC3E}">
        <p14:creationId xmlns:p14="http://schemas.microsoft.com/office/powerpoint/2010/main" val="3940143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solidFill>
                  <a:srgbClr val="0000FF"/>
                </a:solidFill>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32A075-2C15-C64E-BA67-80B9A31E90BF}" type="slidenum">
              <a:rPr lang="en-US" sz="1600">
                <a:solidFill>
                  <a:srgbClr val="000000"/>
                </a:solidFill>
                <a:latin typeface="Garamond" charset="0"/>
              </a:rPr>
              <a:pPr eaLnBrk="1" hangingPunct="1"/>
              <a:t>92</a:t>
            </a:fld>
            <a:endParaRPr lang="en-US" sz="1600">
              <a:solidFill>
                <a:srgbClr val="000000"/>
              </a:solidFill>
              <a:latin typeface="Garamond" charset="0"/>
            </a:endParaRPr>
          </a:p>
        </p:txBody>
      </p:sp>
    </p:spTree>
    <p:extLst>
      <p:ext uri="{BB962C8B-B14F-4D97-AF65-F5344CB8AC3E}">
        <p14:creationId xmlns:p14="http://schemas.microsoft.com/office/powerpoint/2010/main" val="3773637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238125" y="1095375"/>
            <a:ext cx="8905875" cy="5153025"/>
          </a:xfrm>
        </p:spPr>
        <p:txBody>
          <a:bodyPr/>
          <a:lstStyle/>
          <a:p>
            <a:pPr>
              <a:defRPr/>
            </a:pPr>
            <a:r>
              <a:rPr lang="en-US" dirty="0" smtClean="0">
                <a:solidFill>
                  <a:srgbClr val="FF0000"/>
                </a:solidFill>
                <a:latin typeface="Tahoma" charset="0"/>
                <a:ea typeface="ＭＳ Ｐゴシック" charset="0"/>
                <a:cs typeface="ＭＳ Ｐゴシック" charset="0"/>
              </a:rPr>
              <a:t>Data </a:t>
            </a:r>
            <a:r>
              <a:rPr lang="en-US" dirty="0">
                <a:solidFill>
                  <a:srgbClr val="FF0000"/>
                </a:solidFill>
                <a:latin typeface="Tahoma" charset="0"/>
                <a:ea typeface="ＭＳ Ｐゴシック" charset="0"/>
                <a:cs typeface="ＭＳ Ｐゴシック" charset="0"/>
              </a:rPr>
              <a:t>Pattern Dependence (DPD</a:t>
            </a:r>
            <a:r>
              <a:rPr lang="en-US" dirty="0" smtClean="0">
                <a:solidFill>
                  <a:srgbClr val="FF0000"/>
                </a:solidFill>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of retention time</a:t>
            </a:r>
          </a:p>
          <a:p>
            <a:pPr>
              <a:defRPr/>
            </a:pPr>
            <a:endParaRPr lang="en-US" dirty="0">
              <a:solidFill>
                <a:srgbClr val="FF0000"/>
              </a:solidFill>
              <a:latin typeface="Tahoma" charset="0"/>
              <a:ea typeface="ＭＳ Ｐゴシック" charset="0"/>
              <a:cs typeface="ＭＳ Ｐゴシック" charset="0"/>
            </a:endParaRPr>
          </a:p>
          <a:p>
            <a:pPr>
              <a:defRPr/>
            </a:pPr>
            <a:endParaRPr lang="en-US" dirty="0" smtClean="0">
              <a:solidFill>
                <a:srgbClr val="FF0000"/>
              </a:solidFill>
              <a:latin typeface="Tahoma" charset="0"/>
              <a:ea typeface="ＭＳ Ｐゴシック" charset="0"/>
              <a:cs typeface="ＭＳ Ｐゴシック" charset="0"/>
            </a:endParaRPr>
          </a:p>
          <a:p>
            <a:pPr>
              <a:defRPr/>
            </a:pPr>
            <a:endParaRPr lang="en-US" dirty="0">
              <a:solidFill>
                <a:srgbClr val="FF0000"/>
              </a:solidFill>
              <a:latin typeface="Tahoma" charset="0"/>
              <a:ea typeface="ＭＳ Ｐゴシック" charset="0"/>
              <a:cs typeface="ＭＳ Ｐゴシック" charset="0"/>
            </a:endParaRPr>
          </a:p>
          <a:p>
            <a:pPr marL="0" indent="0">
              <a:buFont typeface="Wingdings" charset="0"/>
              <a:buNone/>
              <a:defRPr/>
            </a:pPr>
            <a:endParaRPr lang="en-US" dirty="0">
              <a:solidFill>
                <a:srgbClr val="FF0000"/>
              </a:solidFill>
              <a:latin typeface="Tahoma" charset="0"/>
              <a:ea typeface="ＭＳ Ｐゴシック" charset="0"/>
              <a:cs typeface="ＭＳ Ｐゴシック" charset="0"/>
            </a:endParaRPr>
          </a:p>
          <a:p>
            <a:pPr>
              <a:defRPr/>
            </a:pPr>
            <a:r>
              <a:rPr lang="en-US" dirty="0" smtClean="0">
                <a:solidFill>
                  <a:srgbClr val="FF0000"/>
                </a:solidFill>
                <a:latin typeface="Tahoma" charset="0"/>
                <a:ea typeface="ＭＳ Ｐゴシック" charset="0"/>
                <a:cs typeface="ＭＳ Ｐゴシック" charset="0"/>
              </a:rPr>
              <a:t>Variable Retention Time (VRT) </a:t>
            </a:r>
            <a:r>
              <a:rPr lang="en-US" dirty="0" smtClean="0">
                <a:solidFill>
                  <a:srgbClr val="000000"/>
                </a:solidFill>
                <a:latin typeface="Tahoma" charset="0"/>
                <a:ea typeface="ＭＳ Ｐゴシック" charset="0"/>
                <a:cs typeface="ＭＳ Ｐゴシック" charset="0"/>
              </a:rPr>
              <a:t>phenomenon</a:t>
            </a:r>
            <a:endParaRPr lang="en-US" dirty="0">
              <a:solidFill>
                <a:srgbClr val="000000"/>
              </a:solidFill>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891F55-08D4-DA47-8742-CDA41BFC16A8}" type="slidenum">
              <a:rPr lang="en-US" sz="1600">
                <a:solidFill>
                  <a:srgbClr val="000000"/>
                </a:solidFill>
                <a:latin typeface="Garamond" charset="0"/>
              </a:rPr>
              <a:pPr eaLnBrk="1" hangingPunct="1"/>
              <a:t>93</a:t>
            </a:fld>
            <a:endParaRPr lang="en-US" sz="1600">
              <a:solidFill>
                <a:srgbClr val="000000"/>
              </a:solidFill>
              <a:latin typeface="Garamond" charset="0"/>
            </a:endParaRPr>
          </a:p>
        </p:txBody>
      </p:sp>
    </p:spTree>
    <p:extLst>
      <p:ext uri="{BB962C8B-B14F-4D97-AF65-F5344CB8AC3E}">
        <p14:creationId xmlns:p14="http://schemas.microsoft.com/office/powerpoint/2010/main" val="1552348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r>
              <a:rPr lang="en-US">
                <a:solidFill>
                  <a:srgbClr val="FF0000"/>
                </a:solidFill>
                <a:latin typeface="Tahoma" charset="0"/>
                <a:ea typeface="ＭＳ Ｐゴシック" charset="0"/>
                <a:cs typeface="ＭＳ Ｐゴシック" charset="0"/>
              </a:rPr>
              <a:t>Challenge 1: Data Pattern Dependence (DPD)</a:t>
            </a:r>
          </a:p>
          <a:p>
            <a:pPr lvl="1"/>
            <a:r>
              <a:rPr lang="en-US">
                <a:solidFill>
                  <a:srgbClr val="0000FF"/>
                </a:solidFill>
                <a:latin typeface="Tahoma" charset="0"/>
                <a:ea typeface="ＭＳ Ｐゴシック" charset="0"/>
              </a:rPr>
              <a:t>Retention time of a DRAM cell depends on its value and the values of cells nearby it</a:t>
            </a:r>
          </a:p>
          <a:p>
            <a:pPr lvl="1"/>
            <a:endParaRPr lang="en-US" sz="1800">
              <a:latin typeface="Tahoma" charset="0"/>
              <a:ea typeface="ＭＳ Ｐゴシック" charset="0"/>
            </a:endParaRPr>
          </a:p>
          <a:p>
            <a:pPr lvl="1"/>
            <a:r>
              <a:rPr lang="en-US">
                <a:latin typeface="Tahoma" charset="0"/>
                <a:ea typeface="ＭＳ Ｐゴシック" charset="0"/>
              </a:rPr>
              <a:t>When a row is activated, all bitlines are perturbed simultaneously</a:t>
            </a: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A5B4C-2C23-AE4C-AA19-62EDAF79CD73}"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540000" y="3444875"/>
            <a:ext cx="4564063" cy="214313"/>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Oval 6"/>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2894013" y="3170238"/>
            <a:ext cx="187325" cy="1735137"/>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5737225" y="3171825"/>
            <a:ext cx="187325"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a:spLocks noChangeArrowheads="1"/>
          </p:cNvSpPr>
          <p:nvPr/>
        </p:nvSpPr>
        <p:spPr bwMode="auto">
          <a:xfrm>
            <a:off x="2530475" y="3352800"/>
            <a:ext cx="5051425" cy="1249363"/>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dirty="0">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338070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0"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995363"/>
            <a:ext cx="8978900" cy="5153025"/>
          </a:xfrm>
        </p:spPr>
        <p:txBody>
          <a:bodyPr/>
          <a:lstStyle/>
          <a:p>
            <a:pPr>
              <a:defRPr/>
            </a:pPr>
            <a:r>
              <a:rPr lang="en-US" sz="2000" dirty="0" smtClean="0">
                <a:latin typeface="Tahoma" charset="0"/>
                <a:ea typeface="ＭＳ Ｐゴシック" charset="0"/>
              </a:rPr>
              <a:t>Electrical noise on the </a:t>
            </a:r>
            <a:r>
              <a:rPr lang="en-US" sz="2000" dirty="0" err="1" smtClean="0">
                <a:latin typeface="Tahoma" charset="0"/>
                <a:ea typeface="ＭＳ Ｐゴシック" charset="0"/>
              </a:rPr>
              <a:t>bitline</a:t>
            </a:r>
            <a:r>
              <a:rPr lang="en-US" sz="2000" dirty="0">
                <a:latin typeface="Tahoma" charset="0"/>
                <a:ea typeface="ＭＳ Ｐゴシック" charset="0"/>
              </a:rPr>
              <a:t> </a:t>
            </a:r>
            <a:r>
              <a:rPr lang="en-US" sz="2000" dirty="0" smtClean="0">
                <a:latin typeface="Tahoma" charset="0"/>
                <a:ea typeface="ＭＳ Ｐゴシック" charset="0"/>
              </a:rPr>
              <a:t>affects reliable sensing of a DRAM cell</a:t>
            </a:r>
          </a:p>
          <a:p>
            <a:pPr>
              <a:defRPr/>
            </a:pPr>
            <a:r>
              <a:rPr lang="en-US" sz="2000" dirty="0" smtClean="0">
                <a:latin typeface="Tahoma" charset="0"/>
                <a:ea typeface="ＭＳ Ｐゴシック" charset="0"/>
              </a:rPr>
              <a:t>The magnitude of this noise is affected by values of nearby cells via</a:t>
            </a:r>
          </a:p>
          <a:p>
            <a:pPr lvl="1">
              <a:defRPr/>
            </a:pPr>
            <a:r>
              <a:rPr lang="en-US" sz="2000" dirty="0" err="1" smtClean="0">
                <a:latin typeface="Tahoma" charset="0"/>
                <a:ea typeface="ＭＳ Ｐゴシック" charset="0"/>
              </a:rPr>
              <a:t>Bitline-bitline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adjacent </a:t>
            </a:r>
            <a:r>
              <a:rPr lang="en-US" sz="2000" dirty="0" err="1" smtClean="0">
                <a:latin typeface="Tahoma" charset="0"/>
                <a:ea typeface="ＭＳ Ｐゴシック" charset="0"/>
                <a:sym typeface="Wingdings" charset="0"/>
              </a:rPr>
              <a:t>bitlines</a:t>
            </a:r>
            <a:endParaRPr lang="en-US" sz="2000" dirty="0" smtClean="0">
              <a:latin typeface="Tahoma" charset="0"/>
              <a:ea typeface="ＭＳ Ｐゴシック" charset="0"/>
            </a:endParaRPr>
          </a:p>
          <a:p>
            <a:pPr lvl="1">
              <a:defRPr/>
            </a:pPr>
            <a:r>
              <a:rPr lang="en-US" sz="2000" dirty="0" err="1" smtClean="0">
                <a:latin typeface="Tahoma" charset="0"/>
                <a:ea typeface="ＭＳ Ｐゴシック" charset="0"/>
              </a:rPr>
              <a:t>Bitline-wordline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each </a:t>
            </a:r>
            <a:r>
              <a:rPr lang="en-US" sz="2000" dirty="0" err="1" smtClean="0">
                <a:latin typeface="Tahoma" charset="0"/>
                <a:ea typeface="ＭＳ Ｐゴシック" charset="0"/>
                <a:sym typeface="Wingdings" charset="0"/>
              </a:rPr>
              <a:t>bitline</a:t>
            </a:r>
            <a:r>
              <a:rPr lang="en-US" sz="2000" dirty="0" smtClean="0">
                <a:latin typeface="Tahoma" charset="0"/>
                <a:ea typeface="ＭＳ Ｐゴシック" charset="0"/>
                <a:sym typeface="Wingdings" charset="0"/>
              </a:rPr>
              <a:t> and the activated </a:t>
            </a:r>
            <a:r>
              <a:rPr lang="en-US" sz="2000" dirty="0" err="1" smtClean="0">
                <a:latin typeface="Tahoma" charset="0"/>
                <a:ea typeface="ＭＳ Ｐゴシック" charset="0"/>
                <a:sym typeface="Wingdings" charset="0"/>
              </a:rPr>
              <a:t>wordline</a:t>
            </a: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a:defRPr/>
            </a:pPr>
            <a:r>
              <a:rPr lang="en-US" dirty="0">
                <a:solidFill>
                  <a:srgbClr val="FF0000"/>
                </a:solidFill>
                <a:latin typeface="Tahoma" charset="0"/>
                <a:ea typeface="ＭＳ Ｐゴシック" charset="0"/>
              </a:rPr>
              <a:t>R</a:t>
            </a:r>
            <a:r>
              <a:rPr lang="en-US" dirty="0" smtClean="0">
                <a:solidFill>
                  <a:srgbClr val="FF0000"/>
                </a:solidFill>
                <a:latin typeface="Tahoma" charset="0"/>
                <a:ea typeface="ＭＳ Ｐゴシック" charset="0"/>
              </a:rPr>
              <a:t>etention time of a cell depends on data patterns stored in nearby cells </a:t>
            </a:r>
          </a:p>
          <a:p>
            <a:pPr marL="0" indent="0">
              <a:buFont typeface="Wingdings" charset="0"/>
              <a:buNone/>
              <a:defRPr/>
            </a:pPr>
            <a:r>
              <a:rPr lang="en-US" sz="2100" dirty="0" smtClean="0">
                <a:solidFill>
                  <a:srgbClr val="FF0000"/>
                </a:solidFill>
                <a:latin typeface="Tahoma" charset="0"/>
                <a:ea typeface="ＭＳ Ｐゴシック" charset="0"/>
                <a:sym typeface="Wingdings" charset="0"/>
              </a:rPr>
              <a:t>     need to find the worst data pattern to find worst-case retention time</a:t>
            </a:r>
            <a:endParaRPr lang="en-US" sz="2100" dirty="0" smtClean="0">
              <a:solidFill>
                <a:srgbClr val="FF0000"/>
              </a:solidFill>
              <a:latin typeface="Tahoma" charset="0"/>
              <a:ea typeface="ＭＳ Ｐゴシック" charset="0"/>
            </a:endParaRPr>
          </a:p>
          <a:p>
            <a:pPr>
              <a:defRPr/>
            </a:pPr>
            <a:endParaRPr lang="en-US" dirty="0">
              <a:latin typeface="Tahoma" charset="0"/>
              <a:ea typeface="ＭＳ Ｐゴシック" charset="0"/>
            </a:endParaRPr>
          </a:p>
        </p:txBody>
      </p:sp>
      <p:sp>
        <p:nvSpPr>
          <p:cNvPr id="224258"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Data Pattern Dependence</a:t>
            </a: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944D6-5487-C24D-A0AC-57CC9F794F37}"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5735638" y="3170238"/>
            <a:ext cx="187325" cy="173513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2895600" y="3171825"/>
            <a:ext cx="187325" cy="173513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Oval 9"/>
          <p:cNvSpPr/>
          <p:nvPr/>
        </p:nvSpPr>
        <p:spPr>
          <a:xfrm>
            <a:off x="2540000" y="3444875"/>
            <a:ext cx="4564063" cy="214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602347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8" grpId="0" animBg="1"/>
      <p:bldP spid="8" grpId="1" animBg="1"/>
      <p:bldP spid="9" grpId="0" animBg="1"/>
      <p:bldP spid="9" grpId="1" animBg="1"/>
      <p:bldP spid="10" grpId="0" animBg="1"/>
      <p:bldP spid="10"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pPr>
              <a:defRPr/>
            </a:pPr>
            <a:r>
              <a:rPr lang="en-US" dirty="0">
                <a:solidFill>
                  <a:srgbClr val="FF0000"/>
                </a:solidFill>
                <a:latin typeface="Tahoma" charset="0"/>
                <a:ea typeface="ＭＳ Ｐゴシック" charset="0"/>
                <a:cs typeface="ＭＳ Ｐゴシック" charset="0"/>
              </a:rPr>
              <a:t>Challenge 2: Variable Retention Time (VRT)</a:t>
            </a:r>
          </a:p>
          <a:p>
            <a:pPr lvl="1">
              <a:defRPr/>
            </a:pPr>
            <a:r>
              <a:rPr lang="en-US" dirty="0">
                <a:solidFill>
                  <a:srgbClr val="0000FF"/>
                </a:solidFill>
                <a:latin typeface="Tahoma" charset="0"/>
                <a:ea typeface="ＭＳ Ｐゴシック" charset="0"/>
              </a:rPr>
              <a:t>Retention time of a DRAM cell changes randomly over time </a:t>
            </a:r>
            <a:r>
              <a:rPr lang="en-US" dirty="0" smtClean="0">
                <a:solidFill>
                  <a:srgbClr val="0000FF"/>
                </a:solidFill>
                <a:latin typeface="Tahoma" charset="0"/>
                <a:ea typeface="ＭＳ Ｐゴシック" charset="0"/>
              </a:rPr>
              <a:t>      </a:t>
            </a:r>
          </a:p>
          <a:p>
            <a:pPr lvl="2">
              <a:defRPr/>
            </a:pPr>
            <a:r>
              <a:rPr lang="en-US" dirty="0" smtClean="0">
                <a:solidFill>
                  <a:srgbClr val="0000FF"/>
                </a:solidFill>
                <a:latin typeface="Tahoma" charset="0"/>
                <a:ea typeface="ＭＳ Ｐゴシック" charset="0"/>
              </a:rPr>
              <a:t>a </a:t>
            </a:r>
            <a:r>
              <a:rPr lang="en-US" dirty="0">
                <a:solidFill>
                  <a:srgbClr val="0000FF"/>
                </a:solidFill>
                <a:latin typeface="Tahoma" charset="0"/>
                <a:ea typeface="ＭＳ Ｐゴシック" charset="0"/>
              </a:rPr>
              <a:t>cell alternates between multiple retention time </a:t>
            </a:r>
            <a:r>
              <a:rPr lang="en-US" dirty="0" smtClean="0">
                <a:solidFill>
                  <a:srgbClr val="0000FF"/>
                </a:solidFill>
                <a:latin typeface="Tahoma" charset="0"/>
                <a:ea typeface="ＭＳ Ｐゴシック" charset="0"/>
              </a:rPr>
              <a:t>states</a:t>
            </a:r>
            <a:endParaRPr lang="en-US" dirty="0">
              <a:solidFill>
                <a:srgbClr val="0000FF"/>
              </a:solidFill>
              <a:latin typeface="Tahoma" charset="0"/>
              <a:ea typeface="ＭＳ Ｐゴシック" charset="0"/>
            </a:endParaRPr>
          </a:p>
          <a:p>
            <a:pPr lvl="1">
              <a:defRPr/>
            </a:pPr>
            <a:endParaRPr lang="en-US" dirty="0">
              <a:latin typeface="Tahoma" charset="0"/>
              <a:ea typeface="ＭＳ Ｐゴシック" charset="0"/>
            </a:endParaRPr>
          </a:p>
          <a:p>
            <a:pPr lvl="1">
              <a:defRPr/>
            </a:pPr>
            <a:r>
              <a:rPr lang="en-US" dirty="0">
                <a:latin typeface="Tahoma" charset="0"/>
                <a:ea typeface="ＭＳ Ｐゴシック" charset="0"/>
              </a:rPr>
              <a:t>Leakage current of a cell changes sporadically due to a charge trap in the gate oxide of the DRAM cell access transistor</a:t>
            </a:r>
          </a:p>
          <a:p>
            <a:pPr lvl="1">
              <a:defRPr/>
            </a:pPr>
            <a:r>
              <a:rPr lang="en-US" dirty="0">
                <a:latin typeface="Tahoma" charset="0"/>
                <a:ea typeface="ＭＳ Ｐゴシック" charset="0"/>
              </a:rPr>
              <a:t>When the trap becomes occupied, charge leaks more readily from the transistor’s drain, leading to a short retention time</a:t>
            </a:r>
          </a:p>
          <a:p>
            <a:pPr lvl="2">
              <a:defRPr/>
            </a:pPr>
            <a:r>
              <a:rPr lang="en-US" dirty="0">
                <a:latin typeface="Tahoma" charset="0"/>
                <a:ea typeface="ＭＳ Ｐゴシック" charset="0"/>
              </a:rPr>
              <a:t>Called </a:t>
            </a:r>
            <a:r>
              <a:rPr lang="en-US" i="1" dirty="0">
                <a:latin typeface="Tahoma" charset="0"/>
                <a:ea typeface="ＭＳ Ｐゴシック" charset="0"/>
              </a:rPr>
              <a:t>Trap-Assisted Gate-Induced Drain Leakage</a:t>
            </a:r>
          </a:p>
          <a:p>
            <a:pPr lvl="1">
              <a:defRPr/>
            </a:pPr>
            <a:r>
              <a:rPr lang="en-US" dirty="0">
                <a:latin typeface="Tahoma" charset="0"/>
                <a:ea typeface="ＭＳ Ｐゴシック" charset="0"/>
              </a:rPr>
              <a:t>This process appears to be a random </a:t>
            </a:r>
            <a:r>
              <a:rPr lang="en-US" dirty="0" smtClean="0">
                <a:latin typeface="Tahoma" charset="0"/>
                <a:ea typeface="ＭＳ Ｐゴシック" charset="0"/>
              </a:rPr>
              <a:t>process </a:t>
            </a:r>
            <a:r>
              <a:rPr lang="en-US" sz="1800" b="1" dirty="0" smtClean="0">
                <a:solidFill>
                  <a:srgbClr val="2C6123"/>
                </a:solidFill>
                <a:latin typeface="Tahoma" charset="0"/>
                <a:ea typeface="ＭＳ Ｐゴシック" charset="0"/>
              </a:rPr>
              <a:t>[Kim+ IEEE TED’11]</a:t>
            </a:r>
            <a:endParaRPr lang="en-US" sz="1800" b="1" dirty="0">
              <a:solidFill>
                <a:srgbClr val="2C6123"/>
              </a:solidFill>
              <a:latin typeface="Tahoma" charset="0"/>
              <a:ea typeface="ＭＳ Ｐゴシック" charset="0"/>
            </a:endParaRPr>
          </a:p>
          <a:p>
            <a:pPr lvl="2">
              <a:defRPr/>
            </a:pPr>
            <a:endParaRPr lang="en-US" dirty="0">
              <a:latin typeface="Tahoma" charset="0"/>
              <a:ea typeface="ＭＳ Ｐゴシック" charset="0"/>
            </a:endParaRPr>
          </a:p>
          <a:p>
            <a:pPr lvl="1">
              <a:defRPr/>
            </a:pPr>
            <a:r>
              <a:rPr lang="en-US" dirty="0" smtClean="0">
                <a:solidFill>
                  <a:srgbClr val="FF0000"/>
                </a:solidFill>
                <a:latin typeface="Tahoma" charset="0"/>
                <a:ea typeface="ＭＳ Ｐゴシック" charset="0"/>
              </a:rPr>
              <a:t>Worst-case </a:t>
            </a:r>
            <a:r>
              <a:rPr lang="en-US" dirty="0">
                <a:solidFill>
                  <a:srgbClr val="FF0000"/>
                </a:solidFill>
                <a:latin typeface="Tahoma" charset="0"/>
                <a:ea typeface="ＭＳ Ｐゴシック" charset="0"/>
              </a:rPr>
              <a:t>retention time depends on a random process </a:t>
            </a:r>
            <a:endParaRPr lang="en-US" dirty="0" smtClean="0">
              <a:solidFill>
                <a:srgbClr val="FF0000"/>
              </a:solidFill>
              <a:latin typeface="Tahoma" charset="0"/>
              <a:ea typeface="ＭＳ Ｐゴシック" charset="0"/>
            </a:endParaRPr>
          </a:p>
          <a:p>
            <a:pPr marL="671512" lvl="2" indent="0">
              <a:buFont typeface="Wingdings" charset="0"/>
              <a:buNone/>
              <a:defRPr/>
            </a:pPr>
            <a:r>
              <a:rPr lang="en-US" dirty="0" smtClean="0">
                <a:solidFill>
                  <a:srgbClr val="FF0000"/>
                </a:solidFill>
                <a:latin typeface="Tahoma" charset="0"/>
                <a:ea typeface="ＭＳ Ｐゴシック" charset="0"/>
                <a:sym typeface="Wingdings" charset="0"/>
              </a:rPr>
              <a:t> </a:t>
            </a:r>
            <a:r>
              <a:rPr lang="en-US" dirty="0">
                <a:solidFill>
                  <a:srgbClr val="FF0000"/>
                </a:solidFill>
                <a:latin typeface="Tahoma" charset="0"/>
                <a:ea typeface="ＭＳ Ｐゴシック" charset="0"/>
                <a:sym typeface="Wingdings" charset="0"/>
              </a:rPr>
              <a:t>need to find the worst case despite this</a:t>
            </a:r>
            <a:endParaRPr lang="en-US" dirty="0">
              <a:solidFill>
                <a:srgbClr val="FF0000"/>
              </a:solidFill>
              <a:latin typeface="Tahoma" charset="0"/>
              <a:ea typeface="ＭＳ Ｐゴシック"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B7C929-26C4-CC44-9A54-6449F19A5EE0}"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grpSp>
        <p:nvGrpSpPr>
          <p:cNvPr id="5" name="Group 4"/>
          <p:cNvGrpSpPr>
            <a:grpSpLocks/>
          </p:cNvGrpSpPr>
          <p:nvPr/>
        </p:nvGrpSpPr>
        <p:grpSpPr bwMode="auto">
          <a:xfrm>
            <a:off x="6669088" y="4141788"/>
            <a:ext cx="2474912" cy="2544762"/>
            <a:chOff x="6554938" y="2996952"/>
            <a:chExt cx="1696887" cy="2133600"/>
          </a:xfrm>
        </p:grpSpPr>
        <p:grpSp>
          <p:nvGrpSpPr>
            <p:cNvPr id="225285" name="Group 5"/>
            <p:cNvGrpSpPr>
              <a:grpSpLocks/>
            </p:cNvGrpSpPr>
            <p:nvPr/>
          </p:nvGrpSpPr>
          <p:grpSpPr bwMode="auto">
            <a:xfrm>
              <a:off x="6554938" y="2996952"/>
              <a:ext cx="1696887" cy="2133600"/>
              <a:chOff x="741513" y="3276600"/>
              <a:chExt cx="1696887" cy="2133600"/>
            </a:xfrm>
          </p:grpSpPr>
          <p:sp>
            <p:nvSpPr>
              <p:cNvPr id="22529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22528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2068349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262146"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Analyze the retention time behavior of DRAM cells in modern commodity DRAM devices </a:t>
            </a:r>
          </a:p>
          <a:p>
            <a:pPr lvl="1"/>
            <a:r>
              <a:rPr lang="en-US">
                <a:latin typeface="Tahoma" charset="0"/>
                <a:ea typeface="ＭＳ Ｐゴシック" charset="0"/>
                <a:cs typeface="ＭＳ Ｐゴシック" charset="0"/>
              </a:rPr>
              <a:t>to aid the collection of accurate profile information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Provide a comprehensive </a:t>
            </a:r>
            <a:r>
              <a:rPr lang="en-US">
                <a:solidFill>
                  <a:srgbClr val="0000FF"/>
                </a:solidFill>
                <a:latin typeface="Tahoma" charset="0"/>
                <a:ea typeface="ＭＳ Ｐゴシック" charset="0"/>
                <a:cs typeface="ＭＳ Ｐゴシック" charset="0"/>
              </a:rPr>
              <a:t>empirical investigation of two key challenges</a:t>
            </a:r>
            <a:r>
              <a:rPr lang="en-US">
                <a:latin typeface="Tahoma" charset="0"/>
                <a:ea typeface="ＭＳ Ｐゴシック" charset="0"/>
                <a:cs typeface="ＭＳ Ｐゴシック" charset="0"/>
              </a:rPr>
              <a:t> to retention time profiling</a:t>
            </a:r>
          </a:p>
          <a:p>
            <a:pPr lvl="1"/>
            <a:r>
              <a:rPr lang="en-US">
                <a:latin typeface="Tahoma" charset="0"/>
                <a:ea typeface="ＭＳ Ｐゴシック" charset="0"/>
              </a:rPr>
              <a:t>Data Pattern Dependence (DPD)</a:t>
            </a:r>
          </a:p>
          <a:p>
            <a:pPr lvl="1"/>
            <a:r>
              <a:rPr lang="en-US">
                <a:latin typeface="Tahoma" charset="0"/>
                <a:ea typeface="ＭＳ Ｐゴシック" charset="0"/>
              </a:rPr>
              <a:t>Variable Retention Time (VRT)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E5403-601E-D34E-8FC9-1A822075519A}" type="slidenum">
              <a:rPr lang="en-US" sz="1600">
                <a:solidFill>
                  <a:srgbClr val="000000"/>
                </a:solidFill>
                <a:latin typeface="Garamond" charset="0"/>
              </a:rPr>
              <a:pPr eaLnBrk="1" hangingPunct="1"/>
              <a:t>97</a:t>
            </a:fld>
            <a:endParaRPr lang="en-US" sz="1600">
              <a:solidFill>
                <a:srgbClr val="000000"/>
              </a:solidFill>
              <a:latin typeface="Garamond" charset="0"/>
            </a:endParaRPr>
          </a:p>
        </p:txBody>
      </p:sp>
    </p:spTree>
    <p:extLst>
      <p:ext uri="{BB962C8B-B14F-4D97-AF65-F5344CB8AC3E}">
        <p14:creationId xmlns:p14="http://schemas.microsoft.com/office/powerpoint/2010/main" val="11714795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733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solidFill>
                  <a:srgbClr val="0000FF"/>
                </a:solidFill>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F12F08-35B4-3446-A73A-BFD73670F899}"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spTree>
    <p:extLst>
      <p:ext uri="{BB962C8B-B14F-4D97-AF65-F5344CB8AC3E}">
        <p14:creationId xmlns:p14="http://schemas.microsoft.com/office/powerpoint/2010/main" val="25006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DRAM Testing Platform and Method</a:t>
            </a:r>
          </a:p>
        </p:txBody>
      </p:sp>
      <p:sp>
        <p:nvSpPr>
          <p:cNvPr id="3" name="Content Placeholder 2"/>
          <p:cNvSpPr>
            <a:spLocks noGrp="1"/>
          </p:cNvSpPr>
          <p:nvPr>
            <p:ph idx="1"/>
          </p:nvPr>
        </p:nvSpPr>
        <p:spPr>
          <a:xfrm>
            <a:off x="228600" y="1019175"/>
            <a:ext cx="8610600" cy="5153025"/>
          </a:xfrm>
        </p:spPr>
        <p:txBody>
          <a:bodyPr/>
          <a:lstStyle/>
          <a:p>
            <a:r>
              <a:rPr lang="en-US">
                <a:solidFill>
                  <a:srgbClr val="0000FF"/>
                </a:solidFill>
                <a:latin typeface="Tahoma" charset="0"/>
                <a:ea typeface="ＭＳ Ｐゴシック" charset="0"/>
                <a:cs typeface="ＭＳ Ｐゴシック" charset="0"/>
              </a:rPr>
              <a:t>Test platform: </a:t>
            </a:r>
            <a:r>
              <a:rPr lang="en-US">
                <a:latin typeface="Tahoma" charset="0"/>
                <a:ea typeface="ＭＳ Ｐゴシック" charset="0"/>
                <a:cs typeface="ＭＳ Ｐゴシック" charset="0"/>
              </a:rPr>
              <a:t>Developed a DDR3 DRAM testing platform using the Xilinx ML605 FPGA development board</a:t>
            </a:r>
          </a:p>
          <a:p>
            <a:pPr lvl="1"/>
            <a:r>
              <a:rPr lang="en-US">
                <a:latin typeface="Tahoma" charset="0"/>
                <a:ea typeface="ＭＳ Ｐゴシック" charset="0"/>
              </a:rPr>
              <a:t>Temperature controlled</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Tested DRAM chips: </a:t>
            </a:r>
            <a:r>
              <a:rPr lang="en-US">
                <a:latin typeface="Tahoma" charset="0"/>
                <a:ea typeface="ＭＳ Ｐゴシック" charset="0"/>
                <a:cs typeface="ＭＳ Ｐゴシック" charset="0"/>
              </a:rPr>
              <a:t>248 commodity DRAM chips from five manufacturers (A,B,C,D,E)</a:t>
            </a:r>
          </a:p>
          <a:p>
            <a:r>
              <a:rPr lang="en-US">
                <a:latin typeface="Tahoma" charset="0"/>
                <a:ea typeface="ＭＳ Ｐゴシック" charset="0"/>
                <a:cs typeface="ＭＳ Ｐゴシック" charset="0"/>
              </a:rPr>
              <a:t>Seven families based on equal capacity per device:</a:t>
            </a:r>
          </a:p>
          <a:p>
            <a:pPr lvl="1"/>
            <a:r>
              <a:rPr lang="en-US" sz="2000">
                <a:latin typeface="Tahoma" charset="0"/>
                <a:ea typeface="ＭＳ Ｐゴシック" charset="0"/>
              </a:rPr>
              <a:t>A 1Gb, A 2Gb</a:t>
            </a:r>
          </a:p>
          <a:p>
            <a:pPr lvl="1"/>
            <a:r>
              <a:rPr lang="en-US" sz="2000">
                <a:latin typeface="Tahoma" charset="0"/>
                <a:ea typeface="ＭＳ Ｐゴシック" charset="0"/>
              </a:rPr>
              <a:t>B 2Gb</a:t>
            </a:r>
          </a:p>
          <a:p>
            <a:pPr lvl="1"/>
            <a:r>
              <a:rPr lang="en-US" sz="2000">
                <a:latin typeface="Tahoma" charset="0"/>
                <a:ea typeface="ＭＳ Ｐゴシック" charset="0"/>
              </a:rPr>
              <a:t>C 2Gb</a:t>
            </a:r>
          </a:p>
          <a:p>
            <a:pPr lvl="1"/>
            <a:r>
              <a:rPr lang="en-US" sz="2000">
                <a:latin typeface="Tahoma" charset="0"/>
                <a:ea typeface="ＭＳ Ｐゴシック" charset="0"/>
              </a:rPr>
              <a:t>D 1Gb, D 2Gb</a:t>
            </a:r>
          </a:p>
          <a:p>
            <a:pPr lvl="1"/>
            <a:r>
              <a:rPr lang="en-US" sz="2000">
                <a:latin typeface="Tahoma" charset="0"/>
                <a:ea typeface="ＭＳ Ｐゴシック" charset="0"/>
              </a:rPr>
              <a:t>E 2Gb</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00B92-C11D-5441-9E35-DB6F823C6C78}" type="slidenum">
              <a:rPr lang="en-US" sz="1600">
                <a:solidFill>
                  <a:srgbClr val="000000"/>
                </a:solidFill>
                <a:latin typeface="Garamond" charset="0"/>
              </a:rPr>
              <a:pPr eaLnBrk="1" hangingPunct="1"/>
              <a:t>99</a:t>
            </a:fld>
            <a:endParaRPr lang="en-US" sz="1600">
              <a:solidFill>
                <a:srgbClr val="000000"/>
              </a:solidFill>
              <a:latin typeface="Garamond" charset="0"/>
            </a:endParaRPr>
          </a:p>
        </p:txBody>
      </p:sp>
    </p:spTree>
    <p:extLst>
      <p:ext uri="{BB962C8B-B14F-4D97-AF65-F5344CB8AC3E}">
        <p14:creationId xmlns:p14="http://schemas.microsoft.com/office/powerpoint/2010/main" val="30013878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53061</TotalTime>
  <Words>11908</Words>
  <Application>Microsoft Macintosh PowerPoint</Application>
  <PresentationFormat>On-screen Show (4:3)</PresentationFormat>
  <Paragraphs>2404</Paragraphs>
  <Slides>194</Slides>
  <Notes>97</Notes>
  <HiddenSlides>0</HiddenSlides>
  <MMClips>0</MMClips>
  <ScaleCrop>false</ScaleCrop>
  <HeadingPairs>
    <vt:vector size="4" baseType="variant">
      <vt:variant>
        <vt:lpstr>Theme</vt:lpstr>
      </vt:variant>
      <vt:variant>
        <vt:i4>60</vt:i4>
      </vt:variant>
      <vt:variant>
        <vt:lpstr>Slide Titles</vt:lpstr>
      </vt:variant>
      <vt:variant>
        <vt:i4>194</vt:i4>
      </vt:variant>
    </vt:vector>
  </HeadingPairs>
  <TitlesOfParts>
    <vt:vector size="254"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3_Office Theme</vt:lpstr>
      <vt:lpstr>19_Edge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36_Edge</vt:lpstr>
      <vt:lpstr>37_Edge</vt:lpstr>
      <vt:lpstr>39_Edge</vt:lpstr>
      <vt:lpstr>41_Edge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53_Edge</vt:lpstr>
      <vt:lpstr>57_Edge</vt:lpstr>
      <vt:lpstr>58_Edge</vt:lpstr>
      <vt:lpstr>20_Edge</vt:lpstr>
      <vt:lpstr>Computer Architecture: Main Memory (Part III)</vt:lpstr>
      <vt:lpstr>Main Memory Lectures</vt:lpstr>
      <vt:lpstr>Scalable Many-Core Memory Systems Lecture 3, Topic 1: DRAM Basics and  DRAM Scaling</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RowClone: Key Idea</vt:lpstr>
      <vt:lpstr>RowClone: Intra-subarray Copy</vt:lpstr>
      <vt:lpstr>RowClone: Inter-bank Copy</vt:lpstr>
      <vt:lpstr>RowClone: Inter-subarray Copy</vt:lpstr>
      <vt:lpstr>Fast Row Initialization</vt:lpstr>
      <vt:lpstr>RowClone: Latency and Energy Savings</vt:lpstr>
      <vt:lpstr>RowClone: Latency and Energy Savings</vt:lpstr>
      <vt:lpstr>RowClone: Overall Performance</vt:lpstr>
      <vt:lpstr>Agenda for Topic 1 (DRAM Scaling)</vt:lpstr>
      <vt:lpstr>Sampling of Ongoing Research</vt:lpstr>
      <vt:lpstr>Agenda for Topic 1 (DRAM Scaling)</vt:lpstr>
      <vt:lpstr>Summary</vt:lpstr>
      <vt:lpstr>Further Reading: Data Retention and Power</vt:lpstr>
      <vt:lpstr>Scalable Many-Core Memory Systems Topic 1: DRAM Basics and  DRAM Scaling</vt:lpstr>
      <vt:lpstr>Computer Architecture: Main Memory (Part III)</vt:lpstr>
      <vt:lpstr>Additional Material  (Not Covered in Lecture)</vt:lpstr>
      <vt:lpstr>Three Papers</vt:lpstr>
      <vt:lpstr>Memory Power Management via Dynamic Voltage/Frequency Scaling</vt:lpstr>
      <vt:lpstr>Memory Power is Significant</vt:lpstr>
      <vt:lpstr>Existing Solution: Memory Sleep States?</vt:lpstr>
      <vt:lpstr>Memory Bandwidth Varies Widely</vt:lpstr>
      <vt:lpstr>Memory Power can be Scaled Down</vt:lpstr>
      <vt:lpstr>Observations So Far</vt:lpstr>
      <vt:lpstr>DVFS for Memory</vt:lpstr>
      <vt:lpstr>Outline</vt:lpstr>
      <vt:lpstr>Outline</vt:lpstr>
      <vt:lpstr>DRAM Operation</vt:lpstr>
      <vt:lpstr>Inside a DRAM Device</vt:lpstr>
      <vt:lpstr>Effect of Frequency Scaling on Power</vt:lpstr>
      <vt:lpstr>Effects of Voltage Scaling on Power</vt:lpstr>
      <vt:lpstr>Outline</vt:lpstr>
      <vt:lpstr>How Much Memory Bandwidth is Needed?</vt:lpstr>
      <vt:lpstr>Performance Impact of Static Frequency Scaling</vt:lpstr>
      <vt:lpstr>Outline</vt:lpstr>
      <vt:lpstr>Memory Latency Under Load</vt:lpstr>
      <vt:lpstr>Control Algorithm: Demand-Based Switching</vt:lpstr>
      <vt:lpstr>Implementing V/F Switching</vt:lpstr>
      <vt:lpstr>Outline</vt:lpstr>
      <vt:lpstr>Evaluation Methodology</vt:lpstr>
      <vt:lpstr>Evaluation Methodology</vt:lpstr>
      <vt:lpstr>Performance Impact of Memory DVFS</vt:lpstr>
      <vt:lpstr>Memory Frequency Distribution</vt:lpstr>
      <vt:lpstr>Memory Power Reduction</vt:lpstr>
      <vt:lpstr>System Power Reduction</vt:lpstr>
      <vt:lpstr>System Energy Reduction</vt:lpstr>
      <vt:lpstr>Related Work</vt:lpstr>
      <vt:lpstr>Conclusions</vt:lpstr>
      <vt:lpstr>Memory Power Management via Dynamic Voltage/Frequency Scaling</vt:lpstr>
      <vt:lpstr>An Experimental Study of  Data Retention Behavior  in Modern DRAM Devices   Implications for Retention Time Profiling Mechanisms</vt:lpstr>
      <vt:lpstr>Summary (I)</vt:lpstr>
      <vt:lpstr>Summary (II)</vt:lpstr>
      <vt:lpstr>Talk Agenda</vt:lpstr>
      <vt:lpstr>A DRAM Cell</vt:lpstr>
      <vt:lpstr>DRAM Refresh</vt:lpstr>
      <vt:lpstr>Refresh Overhead: Performance</vt:lpstr>
      <vt:lpstr>Refresh Overhead: Energy</vt:lpstr>
      <vt:lpstr>Previous Work on Reducing Refreshes</vt:lpstr>
      <vt:lpstr>An Example: RAIDR [Liu+, ISCA 2012]</vt:lpstr>
      <vt:lpstr>Motivation</vt:lpstr>
      <vt:lpstr>Talk Agenda</vt:lpstr>
      <vt:lpstr>Two Challenges to Retention Time Profiling</vt:lpstr>
      <vt:lpstr>Two Challenges to Retention Time Profiling</vt:lpstr>
      <vt:lpstr>Data Pattern Dependence</vt:lpstr>
      <vt:lpstr>Two Challenges to Retention Time Profiling</vt:lpstr>
      <vt:lpstr>Our Goal</vt:lpstr>
      <vt:lpstr>Talk Agenda</vt:lpstr>
      <vt:lpstr>DRAM Testing Platform and Method</vt:lpstr>
      <vt:lpstr>Experiment Design</vt:lpstr>
      <vt:lpstr>Experiment Structure</vt:lpstr>
      <vt:lpstr>Experiment Parameters</vt:lpstr>
      <vt:lpstr>Tested Data Patterns</vt:lpstr>
      <vt:lpstr>Talk Agenda</vt:lpstr>
      <vt:lpstr>Temperature Stability</vt:lpstr>
      <vt:lpstr>Dependence of Retention Time on Temperature</vt:lpstr>
      <vt:lpstr>Dependence of Retention Time on Temperature</vt:lpstr>
      <vt:lpstr>Retention Time Distribution</vt:lpstr>
      <vt:lpstr>Talk Agenda</vt:lpstr>
      <vt:lpstr>Some Terminology</vt:lpstr>
      <vt:lpstr>Recall the Tested Data Patterns</vt:lpstr>
      <vt:lpstr>Retention Failure Coverage of Data Patterns</vt:lpstr>
      <vt:lpstr>Retention Failure Coverage of Data Patterns</vt:lpstr>
      <vt:lpstr>Retention Failure Coverage of Data Patterns</vt:lpstr>
      <vt:lpstr>Data Pattern Dependence: Observations (I)</vt:lpstr>
      <vt:lpstr>Data Pattern Dependence: Observations (II)</vt:lpstr>
      <vt:lpstr>Effect of Technology Scaling on DPD </vt:lpstr>
      <vt:lpstr>DPD: Implications on Profiling Mechanisms</vt:lpstr>
      <vt:lpstr>DPD: Suggestions (for Future Work)</vt:lpstr>
      <vt:lpstr>Talk Agenda</vt:lpstr>
      <vt:lpstr>Variable Retention Time</vt:lpstr>
      <vt:lpstr>An Example VRT Cell</vt:lpstr>
      <vt:lpstr>VRT: Questions and Methodology</vt:lpstr>
      <vt:lpstr>Variable Retention Time</vt:lpstr>
      <vt:lpstr>Variable Retention Time</vt:lpstr>
      <vt:lpstr>Variable Retention Time</vt:lpstr>
      <vt:lpstr>VRT: Observations So Far</vt:lpstr>
      <vt:lpstr>Time Between Retention Time State Changes</vt:lpstr>
      <vt:lpstr>Time Spent in High Retention Time State</vt:lpstr>
      <vt:lpstr>Time Spent in High Retention Time State</vt:lpstr>
      <vt:lpstr>Time Spent in High Retention Time State</vt:lpstr>
      <vt:lpstr>VRT: Implications on Profiling Mechanisms</vt:lpstr>
      <vt:lpstr>Talk Agenda</vt:lpstr>
      <vt:lpstr>Summary and Conclusions</vt:lpstr>
      <vt:lpstr>An Experimental Study of  Data Retention Behavior  in Modern DRAM Devices   Implications for Retention Time Profiling Mechanisms</vt:lpstr>
      <vt:lpstr>Flash Memory Scaling</vt:lpstr>
      <vt:lpstr>Aside: Scaling Flash Memory [Cai+, ICCD’12]</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1708</cp:revision>
  <cp:lastPrinted>2010-05-26T16:43:32Z</cp:lastPrinted>
  <dcterms:created xsi:type="dcterms:W3CDTF">2010-10-08T20:41:54Z</dcterms:created>
  <dcterms:modified xsi:type="dcterms:W3CDTF">2013-09-21T23:10:56Z</dcterms:modified>
</cp:coreProperties>
</file>