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6.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7.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8.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9.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1.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2.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3.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4.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5.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6.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27.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8.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29.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30.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31.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32.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33.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34.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35.xml" ContentType="application/vnd.openxmlformats-officedocument.theme+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36.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7.xml" ContentType="application/vnd.openxmlformats-officedocument.theme+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38.xml" ContentType="application/vnd.openxmlformats-officedocument.theme+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39.xml" ContentType="application/vnd.openxmlformats-officedocument.theme+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40.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theme/theme41.xml" ContentType="application/vnd.openxmlformats-officedocument.theme+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42.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theme/theme43.xml" ContentType="application/vnd.openxmlformats-officedocument.theme+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theme/theme44.xml" ContentType="application/vnd.openxmlformats-officedocument.theme+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theme/theme45.xml" ContentType="application/vnd.openxmlformats-officedocument.theme+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46.xml" ContentType="application/vnd.openxmlformats-officedocument.them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47.xml" ContentType="application/vnd.openxmlformats-officedocument.theme+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theme/theme48.xml" ContentType="application/vnd.openxmlformats-officedocument.theme+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theme/theme49.xml" ContentType="application/vnd.openxmlformats-officedocument.theme+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theme/theme50.xml" ContentType="application/vnd.openxmlformats-officedocument.theme+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theme/theme51.xml" ContentType="application/vnd.openxmlformats-officedocument.theme+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4.xml" ContentType="application/vnd.openxmlformats-officedocument.presentationml.notesSlide+xml"/>
  <Override PartName="/ppt/charts/chart5.xml" ContentType="application/vnd.openxmlformats-officedocument.drawingml.chart+xml"/>
  <Override PartName="/ppt/notesSlides/notesSlide35.xml" ContentType="application/vnd.openxmlformats-officedocument.presentationml.notesSlide+xml"/>
  <Override PartName="/ppt/charts/chart6.xml" ContentType="application/vnd.openxmlformats-officedocument.drawingml.chart+xml"/>
  <Override PartName="/ppt/notesSlides/notesSlide36.xml" ContentType="application/vnd.openxmlformats-officedocument.presentationml.notesSlide+xml"/>
  <Override PartName="/ppt/charts/chart7.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46.xml" ContentType="application/vnd.openxmlformats-officedocument.presentationml.notesSlide+xml"/>
  <Override PartName="/ppt/charts/chart10.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15.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16.xml" ContentType="application/vnd.openxmlformats-officedocument.drawingml.chart+xml"/>
  <Override PartName="/ppt/theme/themeOverride1.xml" ContentType="application/vnd.openxmlformats-officedocument.themeOverride+xml"/>
  <Override PartName="/ppt/notesSlides/notesSlide71.xml" ContentType="application/vnd.openxmlformats-officedocument.presentationml.notesSlide+xml"/>
  <Override PartName="/ppt/charts/chart17.xml" ContentType="application/vnd.openxmlformats-officedocument.drawingml.chart+xml"/>
  <Override PartName="/ppt/theme/themeOverride2.xml" ContentType="application/vnd.openxmlformats-officedocument.themeOverride+xml"/>
  <Override PartName="/ppt/notesSlides/notesSlide72.xml" ContentType="application/vnd.openxmlformats-officedocument.presentationml.notesSlide+xml"/>
  <Override PartName="/ppt/charts/chart18.xml" ContentType="application/vnd.openxmlformats-officedocument.drawingml.chart+xml"/>
  <Override PartName="/ppt/theme/themeOverride3.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19.xml" ContentType="application/vnd.openxmlformats-officedocument.drawingml.chart+xml"/>
  <Override PartName="/ppt/theme/themeOverride4.xml" ContentType="application/vnd.openxmlformats-officedocument.themeOverr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20.xml" ContentType="application/vnd.openxmlformats-officedocument.drawingml.chart+xml"/>
  <Override PartName="/ppt/theme/themeOverride5.xml" ContentType="application/vnd.openxmlformats-officedocument.themeOverride+xml"/>
  <Override PartName="/ppt/notesSlides/notesSlide84.xml" ContentType="application/vnd.openxmlformats-officedocument.presentationml.notesSlide+xml"/>
  <Override PartName="/ppt/charts/chart21.xml" ContentType="application/vnd.openxmlformats-officedocument.drawingml.chart+xml"/>
  <Override PartName="/ppt/theme/themeOverride6.xml" ContentType="application/vnd.openxmlformats-officedocument.themeOverride+xml"/>
  <Override PartName="/ppt/charts/chart22.xml" ContentType="application/vnd.openxmlformats-officedocument.drawingml.chart+xml"/>
  <Override PartName="/ppt/theme/themeOverride7.xml" ContentType="application/vnd.openxmlformats-officedocument.themeOverr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rts/chart23.xml" ContentType="application/vnd.openxmlformats-officedocument.drawingml.chart+xml"/>
  <Override PartName="/ppt/theme/themeOverride8.xml" ContentType="application/vnd.openxmlformats-officedocument.themeOverride+xml"/>
  <Override PartName="/ppt/notesSlides/notesSlide87.xml" ContentType="application/vnd.openxmlformats-officedocument.presentationml.notesSlide+xml"/>
  <Override PartName="/ppt/charts/chart24.xml" ContentType="application/vnd.openxmlformats-officedocument.drawingml.chart+xml"/>
  <Override PartName="/ppt/theme/themeOverride9.xml" ContentType="application/vnd.openxmlformats-officedocument.themeOverr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25.xml" ContentType="application/vnd.openxmlformats-officedocument.drawingml.chart+xml"/>
  <Override PartName="/ppt/theme/themeOverride10.xml" ContentType="application/vnd.openxmlformats-officedocument.themeOverride+xml"/>
  <Override PartName="/ppt/notesSlides/notesSlide93.xml" ContentType="application/vnd.openxmlformats-officedocument.presentationml.notesSlide+xml"/>
  <Override PartName="/ppt/charts/chart26.xml" ContentType="application/vnd.openxmlformats-officedocument.drawingml.chart+xml"/>
  <Override PartName="/ppt/theme/themeOverride11.xml" ContentType="application/vnd.openxmlformats-officedocument.themeOverride+xml"/>
  <Override PartName="/ppt/charts/chart27.xml" ContentType="application/vnd.openxmlformats-officedocument.drawingml.chart+xml"/>
  <Override PartName="/ppt/theme/themeOverride12.xml" ContentType="application/vnd.openxmlformats-officedocument.themeOverride+xml"/>
  <Override PartName="/ppt/notesSlides/notesSlide94.xml" ContentType="application/vnd.openxmlformats-officedocument.presentationml.notesSlide+xml"/>
  <Override PartName="/ppt/charts/chart28.xml" ContentType="application/vnd.openxmlformats-officedocument.drawingml.chart+xml"/>
  <Override PartName="/ppt/theme/themeOverride13.xml" ContentType="application/vnd.openxmlformats-officedocument.themeOverride+xml"/>
  <Override PartName="/ppt/notesSlides/notesSlide95.xml" ContentType="application/vnd.openxmlformats-officedocument.presentationml.notesSlide+xml"/>
  <Override PartName="/ppt/charts/chart29.xml" ContentType="application/vnd.openxmlformats-officedocument.drawingml.chart+xml"/>
  <Override PartName="/ppt/theme/themeOverride14.xml" ContentType="application/vnd.openxmlformats-officedocument.themeOverr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74" r:id="rId16"/>
    <p:sldMasterId id="2147484087" r:id="rId17"/>
    <p:sldMasterId id="2147484099" r:id="rId18"/>
    <p:sldMasterId id="2147484111" r:id="rId19"/>
    <p:sldMasterId id="2147484123" r:id="rId20"/>
    <p:sldMasterId id="2147484195" r:id="rId21"/>
    <p:sldMasterId id="2147484207" r:id="rId22"/>
    <p:sldMasterId id="2147484245" r:id="rId23"/>
    <p:sldMasterId id="2147484281" r:id="rId24"/>
    <p:sldMasterId id="2147484306" r:id="rId25"/>
    <p:sldMasterId id="2147484342" r:id="rId26"/>
    <p:sldMasterId id="2147484354" r:id="rId27"/>
    <p:sldMasterId id="2147484366" r:id="rId28"/>
    <p:sldMasterId id="2147484378" r:id="rId29"/>
    <p:sldMasterId id="2147484402" r:id="rId30"/>
    <p:sldMasterId id="2147484414" r:id="rId31"/>
    <p:sldMasterId id="2147484438" r:id="rId32"/>
    <p:sldMasterId id="2147484450" r:id="rId33"/>
    <p:sldMasterId id="2147484462" r:id="rId34"/>
    <p:sldMasterId id="2147484474" r:id="rId35"/>
    <p:sldMasterId id="2147484486" r:id="rId36"/>
    <p:sldMasterId id="2147484498" r:id="rId37"/>
    <p:sldMasterId id="2147484510" r:id="rId38"/>
    <p:sldMasterId id="2147484534" r:id="rId39"/>
    <p:sldMasterId id="2147484546" r:id="rId40"/>
    <p:sldMasterId id="2147484558" r:id="rId41"/>
    <p:sldMasterId id="2147484570" r:id="rId42"/>
    <p:sldMasterId id="2147484630" r:id="rId43"/>
    <p:sldMasterId id="2147484642" r:id="rId44"/>
    <p:sldMasterId id="2147484666" r:id="rId45"/>
    <p:sldMasterId id="2147484679" r:id="rId46"/>
    <p:sldMasterId id="2147484691" r:id="rId47"/>
    <p:sldMasterId id="2147484704" r:id="rId48"/>
    <p:sldMasterId id="2147484716" r:id="rId49"/>
    <p:sldMasterId id="2147484730" r:id="rId50"/>
    <p:sldMasterId id="2147484743" r:id="rId51"/>
    <p:sldMasterId id="2147484755" r:id="rId52"/>
    <p:sldMasterId id="2147484768" r:id="rId53"/>
    <p:sldMasterId id="2147484780" r:id="rId54"/>
    <p:sldMasterId id="2147484792" r:id="rId55"/>
    <p:sldMasterId id="2147484804" r:id="rId56"/>
  </p:sldMasterIdLst>
  <p:notesMasterIdLst>
    <p:notesMasterId r:id="rId331"/>
  </p:notesMasterIdLst>
  <p:handoutMasterIdLst>
    <p:handoutMasterId r:id="rId332"/>
  </p:handoutMasterIdLst>
  <p:sldIdLst>
    <p:sldId id="1900" r:id="rId57"/>
    <p:sldId id="1901" r:id="rId58"/>
    <p:sldId id="1902" r:id="rId59"/>
    <p:sldId id="986" r:id="rId60"/>
    <p:sldId id="988" r:id="rId61"/>
    <p:sldId id="1554" r:id="rId62"/>
    <p:sldId id="1641" r:id="rId63"/>
    <p:sldId id="1642" r:id="rId64"/>
    <p:sldId id="1651" r:id="rId65"/>
    <p:sldId id="1645" r:id="rId66"/>
    <p:sldId id="1643" r:id="rId67"/>
    <p:sldId id="1644" r:id="rId68"/>
    <p:sldId id="1646" r:id="rId69"/>
    <p:sldId id="1647" r:id="rId70"/>
    <p:sldId id="1648" r:id="rId71"/>
    <p:sldId id="1649" r:id="rId72"/>
    <p:sldId id="1650" r:id="rId73"/>
    <p:sldId id="1652" r:id="rId74"/>
    <p:sldId id="1564" r:id="rId75"/>
    <p:sldId id="1653" r:id="rId76"/>
    <p:sldId id="1654" r:id="rId77"/>
    <p:sldId id="1656" r:id="rId78"/>
    <p:sldId id="1657" r:id="rId79"/>
    <p:sldId id="1658" r:id="rId80"/>
    <p:sldId id="1659" r:id="rId81"/>
    <p:sldId id="1660" r:id="rId82"/>
    <p:sldId id="1661" r:id="rId83"/>
    <p:sldId id="1662" r:id="rId84"/>
    <p:sldId id="1663" r:id="rId85"/>
    <p:sldId id="1664" r:id="rId86"/>
    <p:sldId id="1665" r:id="rId87"/>
    <p:sldId id="1863" r:id="rId88"/>
    <p:sldId id="1864" r:id="rId89"/>
    <p:sldId id="1865" r:id="rId90"/>
    <p:sldId id="1667" r:id="rId91"/>
    <p:sldId id="1666" r:id="rId92"/>
    <p:sldId id="1866" r:id="rId93"/>
    <p:sldId id="1868" r:id="rId94"/>
    <p:sldId id="1867" r:id="rId95"/>
    <p:sldId id="1669" r:id="rId96"/>
    <p:sldId id="1655" r:id="rId97"/>
    <p:sldId id="1670" r:id="rId98"/>
    <p:sldId id="1671" r:id="rId99"/>
    <p:sldId id="1723" r:id="rId100"/>
    <p:sldId id="1724" r:id="rId101"/>
    <p:sldId id="1725" r:id="rId102"/>
    <p:sldId id="1726" r:id="rId103"/>
    <p:sldId id="1745" r:id="rId104"/>
    <p:sldId id="1727" r:id="rId105"/>
    <p:sldId id="1728" r:id="rId106"/>
    <p:sldId id="1729" r:id="rId107"/>
    <p:sldId id="1730" r:id="rId108"/>
    <p:sldId id="1731" r:id="rId109"/>
    <p:sldId id="1732" r:id="rId110"/>
    <p:sldId id="1733" r:id="rId111"/>
    <p:sldId id="1734" r:id="rId112"/>
    <p:sldId id="1736" r:id="rId113"/>
    <p:sldId id="1737" r:id="rId114"/>
    <p:sldId id="1738" r:id="rId115"/>
    <p:sldId id="1739" r:id="rId116"/>
    <p:sldId id="1740" r:id="rId117"/>
    <p:sldId id="1741" r:id="rId118"/>
    <p:sldId id="1742" r:id="rId119"/>
    <p:sldId id="1743" r:id="rId120"/>
    <p:sldId id="1744" r:id="rId121"/>
    <p:sldId id="1684" r:id="rId122"/>
    <p:sldId id="1685" r:id="rId123"/>
    <p:sldId id="1686" r:id="rId124"/>
    <p:sldId id="1687" r:id="rId125"/>
    <p:sldId id="1688" r:id="rId126"/>
    <p:sldId id="1689" r:id="rId127"/>
    <p:sldId id="1690" r:id="rId128"/>
    <p:sldId id="1691" r:id="rId129"/>
    <p:sldId id="1692" r:id="rId130"/>
    <p:sldId id="1693" r:id="rId131"/>
    <p:sldId id="1694" r:id="rId132"/>
    <p:sldId id="1695" r:id="rId133"/>
    <p:sldId id="1696" r:id="rId134"/>
    <p:sldId id="1697" r:id="rId135"/>
    <p:sldId id="1698" r:id="rId136"/>
    <p:sldId id="1699" r:id="rId137"/>
    <p:sldId id="1700" r:id="rId138"/>
    <p:sldId id="1701" r:id="rId139"/>
    <p:sldId id="1702" r:id="rId140"/>
    <p:sldId id="1703" r:id="rId141"/>
    <p:sldId id="1704" r:id="rId142"/>
    <p:sldId id="1705" r:id="rId143"/>
    <p:sldId id="1706" r:id="rId144"/>
    <p:sldId id="1707" r:id="rId145"/>
    <p:sldId id="1708" r:id="rId146"/>
    <p:sldId id="1709" r:id="rId147"/>
    <p:sldId id="1710" r:id="rId148"/>
    <p:sldId id="1711" r:id="rId149"/>
    <p:sldId id="1712" r:id="rId150"/>
    <p:sldId id="1713" r:id="rId151"/>
    <p:sldId id="1714" r:id="rId152"/>
    <p:sldId id="1715" r:id="rId153"/>
    <p:sldId id="1716" r:id="rId154"/>
    <p:sldId id="1717" r:id="rId155"/>
    <p:sldId id="1718" r:id="rId156"/>
    <p:sldId id="1719" r:id="rId157"/>
    <p:sldId id="1720" r:id="rId158"/>
    <p:sldId id="1721" r:id="rId159"/>
    <p:sldId id="1722" r:id="rId160"/>
    <p:sldId id="1746" r:id="rId161"/>
    <p:sldId id="1747" r:id="rId162"/>
    <p:sldId id="1748" r:id="rId163"/>
    <p:sldId id="1755" r:id="rId164"/>
    <p:sldId id="1756" r:id="rId165"/>
    <p:sldId id="1757" r:id="rId166"/>
    <p:sldId id="1758" r:id="rId167"/>
    <p:sldId id="1759" r:id="rId168"/>
    <p:sldId id="1760" r:id="rId169"/>
    <p:sldId id="1761" r:id="rId170"/>
    <p:sldId id="1762" r:id="rId171"/>
    <p:sldId id="1763" r:id="rId172"/>
    <p:sldId id="1764" r:id="rId173"/>
    <p:sldId id="1765" r:id="rId174"/>
    <p:sldId id="1766" r:id="rId175"/>
    <p:sldId id="1767" r:id="rId176"/>
    <p:sldId id="1769" r:id="rId177"/>
    <p:sldId id="1770" r:id="rId178"/>
    <p:sldId id="1771" r:id="rId179"/>
    <p:sldId id="1772" r:id="rId180"/>
    <p:sldId id="1768" r:id="rId181"/>
    <p:sldId id="1750" r:id="rId182"/>
    <p:sldId id="1754" r:id="rId183"/>
    <p:sldId id="1773" r:id="rId184"/>
    <p:sldId id="1774" r:id="rId185"/>
    <p:sldId id="1775" r:id="rId186"/>
    <p:sldId id="1776" r:id="rId187"/>
    <p:sldId id="1777" r:id="rId188"/>
    <p:sldId id="1778" r:id="rId189"/>
    <p:sldId id="1779" r:id="rId190"/>
    <p:sldId id="1780" r:id="rId191"/>
    <p:sldId id="1781" r:id="rId192"/>
    <p:sldId id="1782" r:id="rId193"/>
    <p:sldId id="1751" r:id="rId194"/>
    <p:sldId id="1783" r:id="rId195"/>
    <p:sldId id="1811" r:id="rId196"/>
    <p:sldId id="1784" r:id="rId197"/>
    <p:sldId id="1785" r:id="rId198"/>
    <p:sldId id="1786" r:id="rId199"/>
    <p:sldId id="1787" r:id="rId200"/>
    <p:sldId id="1788" r:id="rId201"/>
    <p:sldId id="1789" r:id="rId202"/>
    <p:sldId id="1790" r:id="rId203"/>
    <p:sldId id="1791" r:id="rId204"/>
    <p:sldId id="1792" r:id="rId205"/>
    <p:sldId id="1793" r:id="rId206"/>
    <p:sldId id="1794" r:id="rId207"/>
    <p:sldId id="1795" r:id="rId208"/>
    <p:sldId id="1796" r:id="rId209"/>
    <p:sldId id="1797" r:id="rId210"/>
    <p:sldId id="1798" r:id="rId211"/>
    <p:sldId id="1799" r:id="rId212"/>
    <p:sldId id="1800" r:id="rId213"/>
    <p:sldId id="1801" r:id="rId214"/>
    <p:sldId id="1802" r:id="rId215"/>
    <p:sldId id="1803" r:id="rId216"/>
    <p:sldId id="1804" r:id="rId217"/>
    <p:sldId id="1805" r:id="rId218"/>
    <p:sldId id="1806" r:id="rId219"/>
    <p:sldId id="1807" r:id="rId220"/>
    <p:sldId id="1808" r:id="rId221"/>
    <p:sldId id="1809" r:id="rId222"/>
    <p:sldId id="1810" r:id="rId223"/>
    <p:sldId id="1812" r:id="rId224"/>
    <p:sldId id="1813" r:id="rId225"/>
    <p:sldId id="1816" r:id="rId226"/>
    <p:sldId id="1817" r:id="rId227"/>
    <p:sldId id="1818" r:id="rId228"/>
    <p:sldId id="1819" r:id="rId229"/>
    <p:sldId id="1820" r:id="rId230"/>
    <p:sldId id="1821" r:id="rId231"/>
    <p:sldId id="1822" r:id="rId232"/>
    <p:sldId id="1823" r:id="rId233"/>
    <p:sldId id="1824" r:id="rId234"/>
    <p:sldId id="1825" r:id="rId235"/>
    <p:sldId id="1826" r:id="rId236"/>
    <p:sldId id="1827" r:id="rId237"/>
    <p:sldId id="1828" r:id="rId238"/>
    <p:sldId id="1829" r:id="rId239"/>
    <p:sldId id="1830" r:id="rId240"/>
    <p:sldId id="1831" r:id="rId241"/>
    <p:sldId id="1832" r:id="rId242"/>
    <p:sldId id="1833" r:id="rId243"/>
    <p:sldId id="1834" r:id="rId244"/>
    <p:sldId id="1835" r:id="rId245"/>
    <p:sldId id="1836" r:id="rId246"/>
    <p:sldId id="1837" r:id="rId247"/>
    <p:sldId id="1838" r:id="rId248"/>
    <p:sldId id="1839" r:id="rId249"/>
    <p:sldId id="1840" r:id="rId250"/>
    <p:sldId id="1841" r:id="rId251"/>
    <p:sldId id="1842" r:id="rId252"/>
    <p:sldId id="1843" r:id="rId253"/>
    <p:sldId id="1814" r:id="rId254"/>
    <p:sldId id="1815" r:id="rId255"/>
    <p:sldId id="1302" r:id="rId256"/>
    <p:sldId id="1004" r:id="rId257"/>
    <p:sldId id="1005" r:id="rId258"/>
    <p:sldId id="1310" r:id="rId259"/>
    <p:sldId id="1311" r:id="rId260"/>
    <p:sldId id="1312" r:id="rId261"/>
    <p:sldId id="1313" r:id="rId262"/>
    <p:sldId id="1314" r:id="rId263"/>
    <p:sldId id="1315" r:id="rId264"/>
    <p:sldId id="1316" r:id="rId265"/>
    <p:sldId id="1317" r:id="rId266"/>
    <p:sldId id="1318" r:id="rId267"/>
    <p:sldId id="1319" r:id="rId268"/>
    <p:sldId id="1320" r:id="rId269"/>
    <p:sldId id="1445" r:id="rId270"/>
    <p:sldId id="1446" r:id="rId271"/>
    <p:sldId id="1447" r:id="rId272"/>
    <p:sldId id="1448" r:id="rId273"/>
    <p:sldId id="1321" r:id="rId274"/>
    <p:sldId id="1322" r:id="rId275"/>
    <p:sldId id="1323" r:id="rId276"/>
    <p:sldId id="1844" r:id="rId277"/>
    <p:sldId id="1845" r:id="rId278"/>
    <p:sldId id="1846" r:id="rId279"/>
    <p:sldId id="1847" r:id="rId280"/>
    <p:sldId id="1848" r:id="rId281"/>
    <p:sldId id="1849" r:id="rId282"/>
    <p:sldId id="1853" r:id="rId283"/>
    <p:sldId id="1854" r:id="rId284"/>
    <p:sldId id="1855" r:id="rId285"/>
    <p:sldId id="1856" r:id="rId286"/>
    <p:sldId id="1857" r:id="rId287"/>
    <p:sldId id="1858" r:id="rId288"/>
    <p:sldId id="1859" r:id="rId289"/>
    <p:sldId id="1850" r:id="rId290"/>
    <p:sldId id="1851" r:id="rId291"/>
    <p:sldId id="1852" r:id="rId292"/>
    <p:sldId id="1860" r:id="rId293"/>
    <p:sldId id="1614" r:id="rId294"/>
    <p:sldId id="1616" r:id="rId295"/>
    <p:sldId id="1630" r:id="rId296"/>
    <p:sldId id="1862" r:id="rId297"/>
    <p:sldId id="1903" r:id="rId298"/>
    <p:sldId id="1415" r:id="rId299"/>
    <p:sldId id="1869" r:id="rId300"/>
    <p:sldId id="1870" r:id="rId301"/>
    <p:sldId id="1871" r:id="rId302"/>
    <p:sldId id="1872" r:id="rId303"/>
    <p:sldId id="1873" r:id="rId304"/>
    <p:sldId id="1874" r:id="rId305"/>
    <p:sldId id="1875" r:id="rId306"/>
    <p:sldId id="1876" r:id="rId307"/>
    <p:sldId id="1877" r:id="rId308"/>
    <p:sldId id="1878" r:id="rId309"/>
    <p:sldId id="1879" r:id="rId310"/>
    <p:sldId id="1880" r:id="rId311"/>
    <p:sldId id="1881" r:id="rId312"/>
    <p:sldId id="1882" r:id="rId313"/>
    <p:sldId id="1883" r:id="rId314"/>
    <p:sldId id="1884" r:id="rId315"/>
    <p:sldId id="1885" r:id="rId316"/>
    <p:sldId id="1886" r:id="rId317"/>
    <p:sldId id="1887" r:id="rId318"/>
    <p:sldId id="1888" r:id="rId319"/>
    <p:sldId id="1889" r:id="rId320"/>
    <p:sldId id="1890" r:id="rId321"/>
    <p:sldId id="1891" r:id="rId322"/>
    <p:sldId id="1892" r:id="rId323"/>
    <p:sldId id="1893" r:id="rId324"/>
    <p:sldId id="1894" r:id="rId325"/>
    <p:sldId id="1895" r:id="rId326"/>
    <p:sldId id="1896" r:id="rId327"/>
    <p:sldId id="1897" r:id="rId328"/>
    <p:sldId id="1898" r:id="rId329"/>
    <p:sldId id="1899" r:id="rId3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3" autoAdjust="0"/>
    <p:restoredTop sz="99219" autoAdjust="0"/>
  </p:normalViewPr>
  <p:slideViewPr>
    <p:cSldViewPr>
      <p:cViewPr varScale="1">
        <p:scale>
          <a:sx n="109" d="100"/>
          <a:sy n="109" d="100"/>
        </p:scale>
        <p:origin x="-320" y="-112"/>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06" Type="http://schemas.openxmlformats.org/officeDocument/2006/relationships/slide" Target="slides/slide50.xml"/><Relationship Id="rId107" Type="http://schemas.openxmlformats.org/officeDocument/2006/relationships/slide" Target="slides/slide51.xml"/><Relationship Id="rId108" Type="http://schemas.openxmlformats.org/officeDocument/2006/relationships/slide" Target="slides/slide52.xml"/><Relationship Id="rId109" Type="http://schemas.openxmlformats.org/officeDocument/2006/relationships/slide" Target="slides/slide53.xml"/><Relationship Id="rId70" Type="http://schemas.openxmlformats.org/officeDocument/2006/relationships/slide" Target="slides/slide14.xml"/><Relationship Id="rId71" Type="http://schemas.openxmlformats.org/officeDocument/2006/relationships/slide" Target="slides/slide15.xml"/><Relationship Id="rId72" Type="http://schemas.openxmlformats.org/officeDocument/2006/relationships/slide" Target="slides/slide16.xml"/><Relationship Id="rId73" Type="http://schemas.openxmlformats.org/officeDocument/2006/relationships/slide" Target="slides/slide17.xml"/><Relationship Id="rId74" Type="http://schemas.openxmlformats.org/officeDocument/2006/relationships/slide" Target="slides/slide18.xml"/><Relationship Id="rId75" Type="http://schemas.openxmlformats.org/officeDocument/2006/relationships/slide" Target="slides/slide19.xml"/><Relationship Id="rId76" Type="http://schemas.openxmlformats.org/officeDocument/2006/relationships/slide" Target="slides/slide20.xml"/><Relationship Id="rId77" Type="http://schemas.openxmlformats.org/officeDocument/2006/relationships/slide" Target="slides/slide21.xml"/><Relationship Id="rId78" Type="http://schemas.openxmlformats.org/officeDocument/2006/relationships/slide" Target="slides/slide22.xml"/><Relationship Id="rId79" Type="http://schemas.openxmlformats.org/officeDocument/2006/relationships/slide" Target="slides/slide23.xml"/><Relationship Id="rId170" Type="http://schemas.openxmlformats.org/officeDocument/2006/relationships/slide" Target="slides/slide114.xml"/><Relationship Id="rId171" Type="http://schemas.openxmlformats.org/officeDocument/2006/relationships/slide" Target="slides/slide115.xml"/><Relationship Id="rId172" Type="http://schemas.openxmlformats.org/officeDocument/2006/relationships/slide" Target="slides/slide116.xml"/><Relationship Id="rId173" Type="http://schemas.openxmlformats.org/officeDocument/2006/relationships/slide" Target="slides/slide117.xml"/><Relationship Id="rId174" Type="http://schemas.openxmlformats.org/officeDocument/2006/relationships/slide" Target="slides/slide118.xml"/><Relationship Id="rId175" Type="http://schemas.openxmlformats.org/officeDocument/2006/relationships/slide" Target="slides/slide119.xml"/><Relationship Id="rId176" Type="http://schemas.openxmlformats.org/officeDocument/2006/relationships/slide" Target="slides/slide120.xml"/><Relationship Id="rId177" Type="http://schemas.openxmlformats.org/officeDocument/2006/relationships/slide" Target="slides/slide121.xml"/><Relationship Id="rId178" Type="http://schemas.openxmlformats.org/officeDocument/2006/relationships/slide" Target="slides/slide122.xml"/><Relationship Id="rId179" Type="http://schemas.openxmlformats.org/officeDocument/2006/relationships/slide" Target="slides/slide123.xml"/><Relationship Id="rId260" Type="http://schemas.openxmlformats.org/officeDocument/2006/relationships/slide" Target="slides/slide20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261" Type="http://schemas.openxmlformats.org/officeDocument/2006/relationships/slide" Target="slides/slide205.xml"/><Relationship Id="rId262" Type="http://schemas.openxmlformats.org/officeDocument/2006/relationships/slide" Target="slides/slide206.xml"/><Relationship Id="rId263" Type="http://schemas.openxmlformats.org/officeDocument/2006/relationships/slide" Target="slides/slide207.xml"/><Relationship Id="rId264" Type="http://schemas.openxmlformats.org/officeDocument/2006/relationships/slide" Target="slides/slide208.xml"/><Relationship Id="rId110" Type="http://schemas.openxmlformats.org/officeDocument/2006/relationships/slide" Target="slides/slide54.xml"/><Relationship Id="rId111" Type="http://schemas.openxmlformats.org/officeDocument/2006/relationships/slide" Target="slides/slide55.xml"/><Relationship Id="rId112" Type="http://schemas.openxmlformats.org/officeDocument/2006/relationships/slide" Target="slides/slide56.xml"/><Relationship Id="rId113" Type="http://schemas.openxmlformats.org/officeDocument/2006/relationships/slide" Target="slides/slide57.xml"/><Relationship Id="rId114" Type="http://schemas.openxmlformats.org/officeDocument/2006/relationships/slide" Target="slides/slide58.xml"/><Relationship Id="rId115" Type="http://schemas.openxmlformats.org/officeDocument/2006/relationships/slide" Target="slides/slide59.xml"/><Relationship Id="rId116" Type="http://schemas.openxmlformats.org/officeDocument/2006/relationships/slide" Target="slides/slide60.xml"/><Relationship Id="rId117" Type="http://schemas.openxmlformats.org/officeDocument/2006/relationships/slide" Target="slides/slide61.xml"/><Relationship Id="rId118" Type="http://schemas.openxmlformats.org/officeDocument/2006/relationships/slide" Target="slides/slide62.xml"/><Relationship Id="rId119" Type="http://schemas.openxmlformats.org/officeDocument/2006/relationships/slide" Target="slides/slide63.xml"/><Relationship Id="rId200" Type="http://schemas.openxmlformats.org/officeDocument/2006/relationships/slide" Target="slides/slide144.xml"/><Relationship Id="rId201" Type="http://schemas.openxmlformats.org/officeDocument/2006/relationships/slide" Target="slides/slide145.xml"/><Relationship Id="rId202" Type="http://schemas.openxmlformats.org/officeDocument/2006/relationships/slide" Target="slides/slide146.xml"/><Relationship Id="rId203" Type="http://schemas.openxmlformats.org/officeDocument/2006/relationships/slide" Target="slides/slide147.xml"/><Relationship Id="rId204" Type="http://schemas.openxmlformats.org/officeDocument/2006/relationships/slide" Target="slides/slide148.xml"/><Relationship Id="rId205" Type="http://schemas.openxmlformats.org/officeDocument/2006/relationships/slide" Target="slides/slide149.xml"/><Relationship Id="rId206" Type="http://schemas.openxmlformats.org/officeDocument/2006/relationships/slide" Target="slides/slide150.xml"/><Relationship Id="rId207" Type="http://schemas.openxmlformats.org/officeDocument/2006/relationships/slide" Target="slides/slide151.xml"/><Relationship Id="rId208" Type="http://schemas.openxmlformats.org/officeDocument/2006/relationships/slide" Target="slides/slide152.xml"/><Relationship Id="rId209" Type="http://schemas.openxmlformats.org/officeDocument/2006/relationships/slide" Target="slides/slide153.xml"/><Relationship Id="rId265" Type="http://schemas.openxmlformats.org/officeDocument/2006/relationships/slide" Target="slides/slide209.xml"/><Relationship Id="rId266" Type="http://schemas.openxmlformats.org/officeDocument/2006/relationships/slide" Target="slides/slide210.xml"/><Relationship Id="rId267" Type="http://schemas.openxmlformats.org/officeDocument/2006/relationships/slide" Target="slides/slide211.xml"/><Relationship Id="rId268" Type="http://schemas.openxmlformats.org/officeDocument/2006/relationships/slide" Target="slides/slide212.xml"/><Relationship Id="rId269" Type="http://schemas.openxmlformats.org/officeDocument/2006/relationships/slide" Target="slides/slide2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80" Type="http://schemas.openxmlformats.org/officeDocument/2006/relationships/slide" Target="slides/slide24.xml"/><Relationship Id="rId81" Type="http://schemas.openxmlformats.org/officeDocument/2006/relationships/slide" Target="slides/slide25.xml"/><Relationship Id="rId82" Type="http://schemas.openxmlformats.org/officeDocument/2006/relationships/slide" Target="slides/slide26.xml"/><Relationship Id="rId83" Type="http://schemas.openxmlformats.org/officeDocument/2006/relationships/slide" Target="slides/slide27.xml"/><Relationship Id="rId84" Type="http://schemas.openxmlformats.org/officeDocument/2006/relationships/slide" Target="slides/slide28.xml"/><Relationship Id="rId85" Type="http://schemas.openxmlformats.org/officeDocument/2006/relationships/slide" Target="slides/slide29.xml"/><Relationship Id="rId86" Type="http://schemas.openxmlformats.org/officeDocument/2006/relationships/slide" Target="slides/slide30.xml"/><Relationship Id="rId87" Type="http://schemas.openxmlformats.org/officeDocument/2006/relationships/slide" Target="slides/slide31.xml"/><Relationship Id="rId88" Type="http://schemas.openxmlformats.org/officeDocument/2006/relationships/slide" Target="slides/slide32.xml"/><Relationship Id="rId89" Type="http://schemas.openxmlformats.org/officeDocument/2006/relationships/slide" Target="slides/slide33.xml"/><Relationship Id="rId180" Type="http://schemas.openxmlformats.org/officeDocument/2006/relationships/slide" Target="slides/slide124.xml"/><Relationship Id="rId181" Type="http://schemas.openxmlformats.org/officeDocument/2006/relationships/slide" Target="slides/slide125.xml"/><Relationship Id="rId182" Type="http://schemas.openxmlformats.org/officeDocument/2006/relationships/slide" Target="slides/slide126.xml"/><Relationship Id="rId183" Type="http://schemas.openxmlformats.org/officeDocument/2006/relationships/slide" Target="slides/slide127.xml"/><Relationship Id="rId184" Type="http://schemas.openxmlformats.org/officeDocument/2006/relationships/slide" Target="slides/slide128.xml"/><Relationship Id="rId185" Type="http://schemas.openxmlformats.org/officeDocument/2006/relationships/slide" Target="slides/slide129.xml"/><Relationship Id="rId186" Type="http://schemas.openxmlformats.org/officeDocument/2006/relationships/slide" Target="slides/slide130.xml"/><Relationship Id="rId187" Type="http://schemas.openxmlformats.org/officeDocument/2006/relationships/slide" Target="slides/slide131.xml"/><Relationship Id="rId188" Type="http://schemas.openxmlformats.org/officeDocument/2006/relationships/slide" Target="slides/slide132.xml"/><Relationship Id="rId189" Type="http://schemas.openxmlformats.org/officeDocument/2006/relationships/slide" Target="slides/slide133.xml"/><Relationship Id="rId270" Type="http://schemas.openxmlformats.org/officeDocument/2006/relationships/slide" Target="slides/slide214.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271" Type="http://schemas.openxmlformats.org/officeDocument/2006/relationships/slide" Target="slides/slide215.xml"/><Relationship Id="rId272" Type="http://schemas.openxmlformats.org/officeDocument/2006/relationships/slide" Target="slides/slide216.xml"/><Relationship Id="rId273" Type="http://schemas.openxmlformats.org/officeDocument/2006/relationships/slide" Target="slides/slide217.xml"/><Relationship Id="rId274" Type="http://schemas.openxmlformats.org/officeDocument/2006/relationships/slide" Target="slides/slide218.xml"/><Relationship Id="rId120" Type="http://schemas.openxmlformats.org/officeDocument/2006/relationships/slide" Target="slides/slide64.xml"/><Relationship Id="rId121" Type="http://schemas.openxmlformats.org/officeDocument/2006/relationships/slide" Target="slides/slide65.xml"/><Relationship Id="rId122" Type="http://schemas.openxmlformats.org/officeDocument/2006/relationships/slide" Target="slides/slide66.xml"/><Relationship Id="rId123" Type="http://schemas.openxmlformats.org/officeDocument/2006/relationships/slide" Target="slides/slide67.xml"/><Relationship Id="rId124" Type="http://schemas.openxmlformats.org/officeDocument/2006/relationships/slide" Target="slides/slide68.xml"/><Relationship Id="rId125" Type="http://schemas.openxmlformats.org/officeDocument/2006/relationships/slide" Target="slides/slide69.xml"/><Relationship Id="rId126" Type="http://schemas.openxmlformats.org/officeDocument/2006/relationships/slide" Target="slides/slide70.xml"/><Relationship Id="rId127" Type="http://schemas.openxmlformats.org/officeDocument/2006/relationships/slide" Target="slides/slide71.xml"/><Relationship Id="rId128" Type="http://schemas.openxmlformats.org/officeDocument/2006/relationships/slide" Target="slides/slide72.xml"/><Relationship Id="rId129" Type="http://schemas.openxmlformats.org/officeDocument/2006/relationships/slide" Target="slides/slide73.xml"/><Relationship Id="rId210" Type="http://schemas.openxmlformats.org/officeDocument/2006/relationships/slide" Target="slides/slide154.xml"/><Relationship Id="rId211" Type="http://schemas.openxmlformats.org/officeDocument/2006/relationships/slide" Target="slides/slide155.xml"/><Relationship Id="rId212" Type="http://schemas.openxmlformats.org/officeDocument/2006/relationships/slide" Target="slides/slide156.xml"/><Relationship Id="rId213" Type="http://schemas.openxmlformats.org/officeDocument/2006/relationships/slide" Target="slides/slide157.xml"/><Relationship Id="rId214" Type="http://schemas.openxmlformats.org/officeDocument/2006/relationships/slide" Target="slides/slide158.xml"/><Relationship Id="rId215" Type="http://schemas.openxmlformats.org/officeDocument/2006/relationships/slide" Target="slides/slide159.xml"/><Relationship Id="rId216" Type="http://schemas.openxmlformats.org/officeDocument/2006/relationships/slide" Target="slides/slide160.xml"/><Relationship Id="rId217" Type="http://schemas.openxmlformats.org/officeDocument/2006/relationships/slide" Target="slides/slide161.xml"/><Relationship Id="rId218" Type="http://schemas.openxmlformats.org/officeDocument/2006/relationships/slide" Target="slides/slide162.xml"/><Relationship Id="rId219" Type="http://schemas.openxmlformats.org/officeDocument/2006/relationships/slide" Target="slides/slide163.xml"/><Relationship Id="rId275" Type="http://schemas.openxmlformats.org/officeDocument/2006/relationships/slide" Target="slides/slide219.xml"/><Relationship Id="rId276" Type="http://schemas.openxmlformats.org/officeDocument/2006/relationships/slide" Target="slides/slide220.xml"/><Relationship Id="rId277" Type="http://schemas.openxmlformats.org/officeDocument/2006/relationships/slide" Target="slides/slide221.xml"/><Relationship Id="rId278" Type="http://schemas.openxmlformats.org/officeDocument/2006/relationships/slide" Target="slides/slide222.xml"/><Relationship Id="rId279" Type="http://schemas.openxmlformats.org/officeDocument/2006/relationships/slide" Target="slides/slide223.xml"/><Relationship Id="rId300" Type="http://schemas.openxmlformats.org/officeDocument/2006/relationships/slide" Target="slides/slide244.xml"/><Relationship Id="rId301" Type="http://schemas.openxmlformats.org/officeDocument/2006/relationships/slide" Target="slides/slide245.xml"/><Relationship Id="rId302" Type="http://schemas.openxmlformats.org/officeDocument/2006/relationships/slide" Target="slides/slide246.xml"/><Relationship Id="rId303" Type="http://schemas.openxmlformats.org/officeDocument/2006/relationships/slide" Target="slides/slide247.xml"/><Relationship Id="rId304" Type="http://schemas.openxmlformats.org/officeDocument/2006/relationships/slide" Target="slides/slide248.xml"/><Relationship Id="rId305" Type="http://schemas.openxmlformats.org/officeDocument/2006/relationships/slide" Target="slides/slide249.xml"/><Relationship Id="rId306" Type="http://schemas.openxmlformats.org/officeDocument/2006/relationships/slide" Target="slides/slide250.xml"/><Relationship Id="rId307" Type="http://schemas.openxmlformats.org/officeDocument/2006/relationships/slide" Target="slides/slide251.xml"/><Relationship Id="rId308" Type="http://schemas.openxmlformats.org/officeDocument/2006/relationships/slide" Target="slides/slide252.xml"/><Relationship Id="rId309" Type="http://schemas.openxmlformats.org/officeDocument/2006/relationships/slide" Target="slides/slide253.xml"/><Relationship Id="rId90" Type="http://schemas.openxmlformats.org/officeDocument/2006/relationships/slide" Target="slides/slide34.xml"/><Relationship Id="rId91" Type="http://schemas.openxmlformats.org/officeDocument/2006/relationships/slide" Target="slides/slide35.xml"/><Relationship Id="rId92" Type="http://schemas.openxmlformats.org/officeDocument/2006/relationships/slide" Target="slides/slide36.xml"/><Relationship Id="rId93" Type="http://schemas.openxmlformats.org/officeDocument/2006/relationships/slide" Target="slides/slide37.xml"/><Relationship Id="rId94" Type="http://schemas.openxmlformats.org/officeDocument/2006/relationships/slide" Target="slides/slide38.xml"/><Relationship Id="rId95" Type="http://schemas.openxmlformats.org/officeDocument/2006/relationships/slide" Target="slides/slide39.xml"/><Relationship Id="rId96" Type="http://schemas.openxmlformats.org/officeDocument/2006/relationships/slide" Target="slides/slide40.xml"/><Relationship Id="rId97" Type="http://schemas.openxmlformats.org/officeDocument/2006/relationships/slide" Target="slides/slide41.xml"/><Relationship Id="rId98" Type="http://schemas.openxmlformats.org/officeDocument/2006/relationships/slide" Target="slides/slide42.xml"/><Relationship Id="rId99" Type="http://schemas.openxmlformats.org/officeDocument/2006/relationships/slide" Target="slides/slide43.xml"/><Relationship Id="rId190" Type="http://schemas.openxmlformats.org/officeDocument/2006/relationships/slide" Target="slides/slide134.xml"/><Relationship Id="rId191" Type="http://schemas.openxmlformats.org/officeDocument/2006/relationships/slide" Target="slides/slide135.xml"/><Relationship Id="rId192" Type="http://schemas.openxmlformats.org/officeDocument/2006/relationships/slide" Target="slides/slide136.xml"/><Relationship Id="rId193" Type="http://schemas.openxmlformats.org/officeDocument/2006/relationships/slide" Target="slides/slide137.xml"/><Relationship Id="rId194" Type="http://schemas.openxmlformats.org/officeDocument/2006/relationships/slide" Target="slides/slide138.xml"/><Relationship Id="rId195" Type="http://schemas.openxmlformats.org/officeDocument/2006/relationships/slide" Target="slides/slide139.xml"/><Relationship Id="rId196" Type="http://schemas.openxmlformats.org/officeDocument/2006/relationships/slide" Target="slides/slide140.xml"/><Relationship Id="rId197" Type="http://schemas.openxmlformats.org/officeDocument/2006/relationships/slide" Target="slides/slide141.xml"/><Relationship Id="rId198" Type="http://schemas.openxmlformats.org/officeDocument/2006/relationships/slide" Target="slides/slide142.xml"/><Relationship Id="rId199" Type="http://schemas.openxmlformats.org/officeDocument/2006/relationships/slide" Target="slides/slide143.xml"/><Relationship Id="rId280" Type="http://schemas.openxmlformats.org/officeDocument/2006/relationships/slide" Target="slides/slide224.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281" Type="http://schemas.openxmlformats.org/officeDocument/2006/relationships/slide" Target="slides/slide225.xml"/><Relationship Id="rId282" Type="http://schemas.openxmlformats.org/officeDocument/2006/relationships/slide" Target="slides/slide226.xml"/><Relationship Id="rId283" Type="http://schemas.openxmlformats.org/officeDocument/2006/relationships/slide" Target="slides/slide227.xml"/><Relationship Id="rId284" Type="http://schemas.openxmlformats.org/officeDocument/2006/relationships/slide" Target="slides/slide228.xml"/><Relationship Id="rId130" Type="http://schemas.openxmlformats.org/officeDocument/2006/relationships/slide" Target="slides/slide74.xml"/><Relationship Id="rId131" Type="http://schemas.openxmlformats.org/officeDocument/2006/relationships/slide" Target="slides/slide75.xml"/><Relationship Id="rId132" Type="http://schemas.openxmlformats.org/officeDocument/2006/relationships/slide" Target="slides/slide76.xml"/><Relationship Id="rId133" Type="http://schemas.openxmlformats.org/officeDocument/2006/relationships/slide" Target="slides/slide77.xml"/><Relationship Id="rId220" Type="http://schemas.openxmlformats.org/officeDocument/2006/relationships/slide" Target="slides/slide164.xml"/><Relationship Id="rId221" Type="http://schemas.openxmlformats.org/officeDocument/2006/relationships/slide" Target="slides/slide165.xml"/><Relationship Id="rId222" Type="http://schemas.openxmlformats.org/officeDocument/2006/relationships/slide" Target="slides/slide166.xml"/><Relationship Id="rId223" Type="http://schemas.openxmlformats.org/officeDocument/2006/relationships/slide" Target="slides/slide167.xml"/><Relationship Id="rId224" Type="http://schemas.openxmlformats.org/officeDocument/2006/relationships/slide" Target="slides/slide168.xml"/><Relationship Id="rId225" Type="http://schemas.openxmlformats.org/officeDocument/2006/relationships/slide" Target="slides/slide169.xml"/><Relationship Id="rId226" Type="http://schemas.openxmlformats.org/officeDocument/2006/relationships/slide" Target="slides/slide170.xml"/><Relationship Id="rId227" Type="http://schemas.openxmlformats.org/officeDocument/2006/relationships/slide" Target="slides/slide171.xml"/><Relationship Id="rId228" Type="http://schemas.openxmlformats.org/officeDocument/2006/relationships/slide" Target="slides/slide172.xml"/><Relationship Id="rId229" Type="http://schemas.openxmlformats.org/officeDocument/2006/relationships/slide" Target="slides/slide173.xml"/><Relationship Id="rId134" Type="http://schemas.openxmlformats.org/officeDocument/2006/relationships/slide" Target="slides/slide78.xml"/><Relationship Id="rId135" Type="http://schemas.openxmlformats.org/officeDocument/2006/relationships/slide" Target="slides/slide79.xml"/><Relationship Id="rId136" Type="http://schemas.openxmlformats.org/officeDocument/2006/relationships/slide" Target="slides/slide80.xml"/><Relationship Id="rId137" Type="http://schemas.openxmlformats.org/officeDocument/2006/relationships/slide" Target="slides/slide81.xml"/><Relationship Id="rId138" Type="http://schemas.openxmlformats.org/officeDocument/2006/relationships/slide" Target="slides/slide82.xml"/><Relationship Id="rId139" Type="http://schemas.openxmlformats.org/officeDocument/2006/relationships/slide" Target="slides/slide83.xml"/><Relationship Id="rId285" Type="http://schemas.openxmlformats.org/officeDocument/2006/relationships/slide" Target="slides/slide229.xml"/><Relationship Id="rId286" Type="http://schemas.openxmlformats.org/officeDocument/2006/relationships/slide" Target="slides/slide230.xml"/><Relationship Id="rId287" Type="http://schemas.openxmlformats.org/officeDocument/2006/relationships/slide" Target="slides/slide231.xml"/><Relationship Id="rId288" Type="http://schemas.openxmlformats.org/officeDocument/2006/relationships/slide" Target="slides/slide232.xml"/><Relationship Id="rId289" Type="http://schemas.openxmlformats.org/officeDocument/2006/relationships/slide" Target="slides/slide233.xml"/><Relationship Id="rId310" Type="http://schemas.openxmlformats.org/officeDocument/2006/relationships/slide" Target="slides/slide254.xml"/><Relationship Id="rId311" Type="http://schemas.openxmlformats.org/officeDocument/2006/relationships/slide" Target="slides/slide255.xml"/><Relationship Id="rId312" Type="http://schemas.openxmlformats.org/officeDocument/2006/relationships/slide" Target="slides/slide256.xml"/><Relationship Id="rId313" Type="http://schemas.openxmlformats.org/officeDocument/2006/relationships/slide" Target="slides/slide257.xml"/><Relationship Id="rId314" Type="http://schemas.openxmlformats.org/officeDocument/2006/relationships/slide" Target="slides/slide258.xml"/><Relationship Id="rId315" Type="http://schemas.openxmlformats.org/officeDocument/2006/relationships/slide" Target="slides/slide259.xml"/><Relationship Id="rId316" Type="http://schemas.openxmlformats.org/officeDocument/2006/relationships/slide" Target="slides/slide260.xml"/><Relationship Id="rId317" Type="http://schemas.openxmlformats.org/officeDocument/2006/relationships/slide" Target="slides/slide261.xml"/><Relationship Id="rId318" Type="http://schemas.openxmlformats.org/officeDocument/2006/relationships/slide" Target="slides/slide262.xml"/><Relationship Id="rId319" Type="http://schemas.openxmlformats.org/officeDocument/2006/relationships/slide" Target="slides/slide263.xml"/><Relationship Id="rId290" Type="http://schemas.openxmlformats.org/officeDocument/2006/relationships/slide" Target="slides/slide234.xml"/><Relationship Id="rId291" Type="http://schemas.openxmlformats.org/officeDocument/2006/relationships/slide" Target="slides/slide235.xml"/><Relationship Id="rId292" Type="http://schemas.openxmlformats.org/officeDocument/2006/relationships/slide" Target="slides/slide236.xml"/><Relationship Id="rId293" Type="http://schemas.openxmlformats.org/officeDocument/2006/relationships/slide" Target="slides/slide237.xml"/><Relationship Id="rId294" Type="http://schemas.openxmlformats.org/officeDocument/2006/relationships/slide" Target="slides/slide238.xml"/><Relationship Id="rId295" Type="http://schemas.openxmlformats.org/officeDocument/2006/relationships/slide" Target="slides/slide239.xml"/><Relationship Id="rId296" Type="http://schemas.openxmlformats.org/officeDocument/2006/relationships/slide" Target="slides/slide240.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297" Type="http://schemas.openxmlformats.org/officeDocument/2006/relationships/slide" Target="slides/slide241.xml"/><Relationship Id="rId298" Type="http://schemas.openxmlformats.org/officeDocument/2006/relationships/slide" Target="slides/slide242.xml"/><Relationship Id="rId299" Type="http://schemas.openxmlformats.org/officeDocument/2006/relationships/slide" Target="slides/slide243.xml"/><Relationship Id="rId140" Type="http://schemas.openxmlformats.org/officeDocument/2006/relationships/slide" Target="slides/slide84.xml"/><Relationship Id="rId141" Type="http://schemas.openxmlformats.org/officeDocument/2006/relationships/slide" Target="slides/slide85.xml"/><Relationship Id="rId142" Type="http://schemas.openxmlformats.org/officeDocument/2006/relationships/slide" Target="slides/slide86.xml"/><Relationship Id="rId143" Type="http://schemas.openxmlformats.org/officeDocument/2006/relationships/slide" Target="slides/slide87.xml"/><Relationship Id="rId144" Type="http://schemas.openxmlformats.org/officeDocument/2006/relationships/slide" Target="slides/slide88.xml"/><Relationship Id="rId145" Type="http://schemas.openxmlformats.org/officeDocument/2006/relationships/slide" Target="slides/slide89.xml"/><Relationship Id="rId146" Type="http://schemas.openxmlformats.org/officeDocument/2006/relationships/slide" Target="slides/slide90.xml"/><Relationship Id="rId147" Type="http://schemas.openxmlformats.org/officeDocument/2006/relationships/slide" Target="slides/slide91.xml"/><Relationship Id="rId148" Type="http://schemas.openxmlformats.org/officeDocument/2006/relationships/slide" Target="slides/slide92.xml"/><Relationship Id="rId149" Type="http://schemas.openxmlformats.org/officeDocument/2006/relationships/slide" Target="slides/slide93.xml"/><Relationship Id="rId230" Type="http://schemas.openxmlformats.org/officeDocument/2006/relationships/slide" Target="slides/slide174.xml"/><Relationship Id="rId231" Type="http://schemas.openxmlformats.org/officeDocument/2006/relationships/slide" Target="slides/slide175.xml"/><Relationship Id="rId232" Type="http://schemas.openxmlformats.org/officeDocument/2006/relationships/slide" Target="slides/slide176.xml"/><Relationship Id="rId233" Type="http://schemas.openxmlformats.org/officeDocument/2006/relationships/slide" Target="slides/slide177.xml"/><Relationship Id="rId234" Type="http://schemas.openxmlformats.org/officeDocument/2006/relationships/slide" Target="slides/slide178.xml"/><Relationship Id="rId235" Type="http://schemas.openxmlformats.org/officeDocument/2006/relationships/slide" Target="slides/slide179.xml"/><Relationship Id="rId236" Type="http://schemas.openxmlformats.org/officeDocument/2006/relationships/slide" Target="slides/slide180.xml"/><Relationship Id="rId237" Type="http://schemas.openxmlformats.org/officeDocument/2006/relationships/slide" Target="slides/slide181.xml"/><Relationship Id="rId238" Type="http://schemas.openxmlformats.org/officeDocument/2006/relationships/slide" Target="slides/slide182.xml"/><Relationship Id="rId239" Type="http://schemas.openxmlformats.org/officeDocument/2006/relationships/slide" Target="slides/slide183.xml"/><Relationship Id="rId320" Type="http://schemas.openxmlformats.org/officeDocument/2006/relationships/slide" Target="slides/slide264.xml"/><Relationship Id="rId321" Type="http://schemas.openxmlformats.org/officeDocument/2006/relationships/slide" Target="slides/slide265.xml"/><Relationship Id="rId322" Type="http://schemas.openxmlformats.org/officeDocument/2006/relationships/slide" Target="slides/slide266.xml"/><Relationship Id="rId323" Type="http://schemas.openxmlformats.org/officeDocument/2006/relationships/slide" Target="slides/slide267.xml"/><Relationship Id="rId324" Type="http://schemas.openxmlformats.org/officeDocument/2006/relationships/slide" Target="slides/slide268.xml"/><Relationship Id="rId325" Type="http://schemas.openxmlformats.org/officeDocument/2006/relationships/slide" Target="slides/slide269.xml"/><Relationship Id="rId326" Type="http://schemas.openxmlformats.org/officeDocument/2006/relationships/slide" Target="slides/slide270.xml"/><Relationship Id="rId327" Type="http://schemas.openxmlformats.org/officeDocument/2006/relationships/slide" Target="slides/slide271.xml"/><Relationship Id="rId328" Type="http://schemas.openxmlformats.org/officeDocument/2006/relationships/slide" Target="slides/slide272.xml"/><Relationship Id="rId329" Type="http://schemas.openxmlformats.org/officeDocument/2006/relationships/slide" Target="slides/slide273.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 Target="slides/slide1.xml"/><Relationship Id="rId58" Type="http://schemas.openxmlformats.org/officeDocument/2006/relationships/slide" Target="slides/slide2.xml"/><Relationship Id="rId59" Type="http://schemas.openxmlformats.org/officeDocument/2006/relationships/slide" Target="slides/slide3.xml"/><Relationship Id="rId150" Type="http://schemas.openxmlformats.org/officeDocument/2006/relationships/slide" Target="slides/slide94.xml"/><Relationship Id="rId151" Type="http://schemas.openxmlformats.org/officeDocument/2006/relationships/slide" Target="slides/slide95.xml"/><Relationship Id="rId152" Type="http://schemas.openxmlformats.org/officeDocument/2006/relationships/slide" Target="slides/slide96.xml"/><Relationship Id="rId153" Type="http://schemas.openxmlformats.org/officeDocument/2006/relationships/slide" Target="slides/slide97.xml"/><Relationship Id="rId154" Type="http://schemas.openxmlformats.org/officeDocument/2006/relationships/slide" Target="slides/slide98.xml"/><Relationship Id="rId155" Type="http://schemas.openxmlformats.org/officeDocument/2006/relationships/slide" Target="slides/slide99.xml"/><Relationship Id="rId156" Type="http://schemas.openxmlformats.org/officeDocument/2006/relationships/slide" Target="slides/slide100.xml"/><Relationship Id="rId157" Type="http://schemas.openxmlformats.org/officeDocument/2006/relationships/slide" Target="slides/slide101.xml"/><Relationship Id="rId158" Type="http://schemas.openxmlformats.org/officeDocument/2006/relationships/slide" Target="slides/slide102.xml"/><Relationship Id="rId159" Type="http://schemas.openxmlformats.org/officeDocument/2006/relationships/slide" Target="slides/slide103.xml"/><Relationship Id="rId240" Type="http://schemas.openxmlformats.org/officeDocument/2006/relationships/slide" Target="slides/slide184.xml"/><Relationship Id="rId241" Type="http://schemas.openxmlformats.org/officeDocument/2006/relationships/slide" Target="slides/slide185.xml"/><Relationship Id="rId242" Type="http://schemas.openxmlformats.org/officeDocument/2006/relationships/slide" Target="slides/slide186.xml"/><Relationship Id="rId243" Type="http://schemas.openxmlformats.org/officeDocument/2006/relationships/slide" Target="slides/slide187.xml"/><Relationship Id="rId244" Type="http://schemas.openxmlformats.org/officeDocument/2006/relationships/slide" Target="slides/slide188.xml"/><Relationship Id="rId245" Type="http://schemas.openxmlformats.org/officeDocument/2006/relationships/slide" Target="slides/slide189.xml"/><Relationship Id="rId246" Type="http://schemas.openxmlformats.org/officeDocument/2006/relationships/slide" Target="slides/slide190.xml"/><Relationship Id="rId247" Type="http://schemas.openxmlformats.org/officeDocument/2006/relationships/slide" Target="slides/slide191.xml"/><Relationship Id="rId248" Type="http://schemas.openxmlformats.org/officeDocument/2006/relationships/slide" Target="slides/slide192.xml"/><Relationship Id="rId249" Type="http://schemas.openxmlformats.org/officeDocument/2006/relationships/slide" Target="slides/slide193.xml"/><Relationship Id="rId330" Type="http://schemas.openxmlformats.org/officeDocument/2006/relationships/slide" Target="slides/slide274.xml"/><Relationship Id="rId331" Type="http://schemas.openxmlformats.org/officeDocument/2006/relationships/notesMaster" Target="notesMasters/notesMaster1.xml"/><Relationship Id="rId332" Type="http://schemas.openxmlformats.org/officeDocument/2006/relationships/handoutMaster" Target="handoutMasters/handoutMaster1.xml"/><Relationship Id="rId333" Type="http://schemas.openxmlformats.org/officeDocument/2006/relationships/printerSettings" Target="printerSettings/printerSettings1.bin"/><Relationship Id="rId334" Type="http://schemas.openxmlformats.org/officeDocument/2006/relationships/presProps" Target="presProps.xml"/><Relationship Id="rId335" Type="http://schemas.openxmlformats.org/officeDocument/2006/relationships/viewProps" Target="viewProps.xml"/><Relationship Id="rId336" Type="http://schemas.openxmlformats.org/officeDocument/2006/relationships/theme" Target="theme/theme1.xml"/><Relationship Id="rId337" Type="http://schemas.openxmlformats.org/officeDocument/2006/relationships/tableStyles" Target="tableStyles.xml"/><Relationship Id="rId60" Type="http://schemas.openxmlformats.org/officeDocument/2006/relationships/slide" Target="slides/slide4.xml"/><Relationship Id="rId61" Type="http://schemas.openxmlformats.org/officeDocument/2006/relationships/slide" Target="slides/slide5.xml"/><Relationship Id="rId62" Type="http://schemas.openxmlformats.org/officeDocument/2006/relationships/slide" Target="slides/slide6.xml"/><Relationship Id="rId63" Type="http://schemas.openxmlformats.org/officeDocument/2006/relationships/slide" Target="slides/slide7.xml"/><Relationship Id="rId64" Type="http://schemas.openxmlformats.org/officeDocument/2006/relationships/slide" Target="slides/slide8.xml"/><Relationship Id="rId65" Type="http://schemas.openxmlformats.org/officeDocument/2006/relationships/slide" Target="slides/slide9.xml"/><Relationship Id="rId66" Type="http://schemas.openxmlformats.org/officeDocument/2006/relationships/slide" Target="slides/slide10.xml"/><Relationship Id="rId67" Type="http://schemas.openxmlformats.org/officeDocument/2006/relationships/slide" Target="slides/slide11.xml"/><Relationship Id="rId68" Type="http://schemas.openxmlformats.org/officeDocument/2006/relationships/slide" Target="slides/slide12.xml"/><Relationship Id="rId69" Type="http://schemas.openxmlformats.org/officeDocument/2006/relationships/slide" Target="slides/slide13.xml"/><Relationship Id="rId160" Type="http://schemas.openxmlformats.org/officeDocument/2006/relationships/slide" Target="slides/slide104.xml"/><Relationship Id="rId161" Type="http://schemas.openxmlformats.org/officeDocument/2006/relationships/slide" Target="slides/slide105.xml"/><Relationship Id="rId162" Type="http://schemas.openxmlformats.org/officeDocument/2006/relationships/slide" Target="slides/slide106.xml"/><Relationship Id="rId163" Type="http://schemas.openxmlformats.org/officeDocument/2006/relationships/slide" Target="slides/slide107.xml"/><Relationship Id="rId164" Type="http://schemas.openxmlformats.org/officeDocument/2006/relationships/slide" Target="slides/slide108.xml"/><Relationship Id="rId165" Type="http://schemas.openxmlformats.org/officeDocument/2006/relationships/slide" Target="slides/slide109.xml"/><Relationship Id="rId166" Type="http://schemas.openxmlformats.org/officeDocument/2006/relationships/slide" Target="slides/slide110.xml"/><Relationship Id="rId167" Type="http://schemas.openxmlformats.org/officeDocument/2006/relationships/slide" Target="slides/slide111.xml"/><Relationship Id="rId168" Type="http://schemas.openxmlformats.org/officeDocument/2006/relationships/slide" Target="slides/slide112.xml"/><Relationship Id="rId169" Type="http://schemas.openxmlformats.org/officeDocument/2006/relationships/slide" Target="slides/slide113.xml"/><Relationship Id="rId250" Type="http://schemas.openxmlformats.org/officeDocument/2006/relationships/slide" Target="slides/slide194.xml"/><Relationship Id="rId251" Type="http://schemas.openxmlformats.org/officeDocument/2006/relationships/slide" Target="slides/slide195.xml"/><Relationship Id="rId252" Type="http://schemas.openxmlformats.org/officeDocument/2006/relationships/slide" Target="slides/slide196.xml"/><Relationship Id="rId253" Type="http://schemas.openxmlformats.org/officeDocument/2006/relationships/slide" Target="slides/slide197.xml"/><Relationship Id="rId254" Type="http://schemas.openxmlformats.org/officeDocument/2006/relationships/slide" Target="slides/slide198.xml"/><Relationship Id="rId255" Type="http://schemas.openxmlformats.org/officeDocument/2006/relationships/slide" Target="slides/slide199.xml"/><Relationship Id="rId256" Type="http://schemas.openxmlformats.org/officeDocument/2006/relationships/slide" Target="slides/slide200.xml"/><Relationship Id="rId257" Type="http://schemas.openxmlformats.org/officeDocument/2006/relationships/slide" Target="slides/slide201.xml"/><Relationship Id="rId258" Type="http://schemas.openxmlformats.org/officeDocument/2006/relationships/slide" Target="slides/slide202.xml"/><Relationship Id="rId259" Type="http://schemas.openxmlformats.org/officeDocument/2006/relationships/slide" Target="slides/slide203.xml"/><Relationship Id="rId100" Type="http://schemas.openxmlformats.org/officeDocument/2006/relationships/slide" Target="slides/slide44.xml"/><Relationship Id="rId101" Type="http://schemas.openxmlformats.org/officeDocument/2006/relationships/slide" Target="slides/slide45.xml"/><Relationship Id="rId102" Type="http://schemas.openxmlformats.org/officeDocument/2006/relationships/slide" Target="slides/slide46.xml"/><Relationship Id="rId103" Type="http://schemas.openxmlformats.org/officeDocument/2006/relationships/slide" Target="slides/slide47.xml"/><Relationship Id="rId104" Type="http://schemas.openxmlformats.org/officeDocument/2006/relationships/slide" Target="slides/slide48.xml"/><Relationship Id="rId105" Type="http://schemas.openxmlformats.org/officeDocument/2006/relationships/slide" Target="slides/slide49.xml"/></Relationships>
</file>

<file path=ppt/charts/_rels/chart1.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OS:Users:donghyu1:Desktop:Excel:Qua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vboxsrv\shared\samsung%20page%20copy\PageCopy_Power_v2.xlsx"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vboxsvr\cfallin\icac\plots.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vboxsvr\cfallin\ICAC\hstate.0819.xlsx"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vboxsvr\cfallin\ICAC\plots.xlsx" TargetMode="Externa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vboxsvr\cfallin\ICAC\plo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vboxsvr\cfallin\ICAC\plots.xlsx" TargetMode="External"/></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vboxsvr\cfallin\ICAC\plots.xlsx" TargetMode="External"/></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vboxsvr\cfallin\ICAC\plots.xlsx" TargetMode="External"/></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vboxsvr\cfallin\Research\SAFARIvn\writeups\MemDVFS\camera-apr2011\spreadsheets\HstatePaper.xlsx" TargetMode="External"/></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file:///\\vboxsvr\cfallin\Research\SAFARIvn\writeups\MemDVFS\camera-apr2011\spreadsheets\HstatePaper.xlsx" TargetMode="External"/></Relationships>
</file>

<file path=ppt/charts/_rels/chart25.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file:///\\vboxsvr\cfallin\ICAC\plots.xlsx" TargetMode="External"/></Relationships>
</file>

<file path=ppt/charts/_rels/chart26.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file:///\\vboxsvr\cfallin\ICAC\plots.xlsx" TargetMode="External"/></Relationships>
</file>

<file path=ppt/charts/_rels/chart27.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file:///\\vboxsvr\cfallin\Research\SAFARIvn\writeups\MemDVFS\conference-jun2011\plots.xlsx" TargetMode="External"/></Relationships>
</file>

<file path=ppt/charts/_rels/chart28.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file:///\\vboxsvr\cfallin\ICAC\plots.xlsx" TargetMode="External"/></Relationships>
</file>

<file path=ppt/charts/_rels/chart29.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file:///\\vboxsvr\cfallin\ICAC\plo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boxsrv\Dropbox\hpca_slid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vboxsrv\Dropbox\hpca_slid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32595587714"/>
          <c:y val="0.180294865485564"/>
          <c:w val="0.677767373672885"/>
          <c:h val="0.591493807414698"/>
        </c:manualLayout>
      </c:layout>
      <c:lineChart>
        <c:grouping val="standard"/>
        <c:varyColors val="0"/>
        <c:ser>
          <c:idx val="0"/>
          <c:order val="0"/>
          <c:tx>
            <c:strRef>
              <c:f>Trend!$C$42</c:f>
              <c:strCache>
                <c:ptCount val="1"/>
                <c:pt idx="0">
                  <c:v>Capacity</c:v>
                </c:pt>
              </c:strCache>
            </c:strRef>
          </c:tx>
          <c:marker>
            <c:symbol val="triangle"/>
            <c:size val="12"/>
          </c:marker>
          <c:cat>
            <c:numRef>
              <c:f>Trend!$D$41:$H$41</c:f>
              <c:numCache>
                <c:formatCode>General</c:formatCode>
                <c:ptCount val="5"/>
                <c:pt idx="0">
                  <c:v>2000.0</c:v>
                </c:pt>
                <c:pt idx="1">
                  <c:v>2003.0</c:v>
                </c:pt>
                <c:pt idx="2">
                  <c:v>2006.0</c:v>
                </c:pt>
                <c:pt idx="3">
                  <c:v>2008.0</c:v>
                </c:pt>
                <c:pt idx="4">
                  <c:v>2011.0</c:v>
                </c:pt>
              </c:numCache>
            </c:numRef>
          </c:cat>
          <c:val>
            <c:numRef>
              <c:f>Trend!$D$42:$H$42</c:f>
              <c:numCache>
                <c:formatCode>General</c:formatCode>
                <c:ptCount val="5"/>
                <c:pt idx="0">
                  <c:v>0.125</c:v>
                </c:pt>
                <c:pt idx="1">
                  <c:v>0.25</c:v>
                </c:pt>
                <c:pt idx="2">
                  <c:v>0.5</c:v>
                </c:pt>
                <c:pt idx="3">
                  <c:v>1.0</c:v>
                </c:pt>
                <c:pt idx="4">
                  <c:v>2.0</c:v>
                </c:pt>
              </c:numCache>
            </c:numRef>
          </c:val>
          <c:smooth val="0"/>
        </c:ser>
        <c:dLbls>
          <c:showLegendKey val="0"/>
          <c:showVal val="0"/>
          <c:showCatName val="0"/>
          <c:showSerName val="0"/>
          <c:showPercent val="0"/>
          <c:showBubbleSize val="0"/>
        </c:dLbls>
        <c:marker val="1"/>
        <c:smooth val="0"/>
        <c:axId val="1752624696"/>
        <c:axId val="1751306232"/>
      </c:lineChart>
      <c:lineChart>
        <c:grouping val="standard"/>
        <c:varyColors val="0"/>
        <c:ser>
          <c:idx val="1"/>
          <c:order val="1"/>
          <c:tx>
            <c:strRef>
              <c:f>Trend!$C$43</c:f>
              <c:strCache>
                <c:ptCount val="1"/>
                <c:pt idx="0">
                  <c:v>Latency (tRC)</c:v>
                </c:pt>
              </c:strCache>
            </c:strRef>
          </c:tx>
          <c:marker>
            <c:symbol val="square"/>
            <c:size val="10"/>
          </c:marker>
          <c:cat>
            <c:numRef>
              <c:f>Trend!$D$41:$H$41</c:f>
              <c:numCache>
                <c:formatCode>General</c:formatCode>
                <c:ptCount val="5"/>
                <c:pt idx="0">
                  <c:v>2000.0</c:v>
                </c:pt>
                <c:pt idx="1">
                  <c:v>2003.0</c:v>
                </c:pt>
                <c:pt idx="2">
                  <c:v>2006.0</c:v>
                </c:pt>
                <c:pt idx="3">
                  <c:v>2008.0</c:v>
                </c:pt>
                <c:pt idx="4">
                  <c:v>2011.0</c:v>
                </c:pt>
              </c:numCache>
            </c:numRef>
          </c:cat>
          <c:val>
            <c:numRef>
              <c:f>Trend!$D$43:$H$43</c:f>
              <c:numCache>
                <c:formatCode>General</c:formatCode>
                <c:ptCount val="5"/>
                <c:pt idx="0">
                  <c:v>65.0</c:v>
                </c:pt>
                <c:pt idx="1">
                  <c:v>60.0</c:v>
                </c:pt>
                <c:pt idx="2">
                  <c:v>57.5</c:v>
                </c:pt>
                <c:pt idx="3">
                  <c:v>49.5</c:v>
                </c:pt>
                <c:pt idx="4">
                  <c:v>47.91</c:v>
                </c:pt>
              </c:numCache>
            </c:numRef>
          </c:val>
          <c:smooth val="0"/>
        </c:ser>
        <c:dLbls>
          <c:showLegendKey val="0"/>
          <c:showVal val="0"/>
          <c:showCatName val="0"/>
          <c:showSerName val="0"/>
          <c:showPercent val="0"/>
          <c:showBubbleSize val="0"/>
        </c:dLbls>
        <c:marker val="1"/>
        <c:smooth val="0"/>
        <c:axId val="1751317720"/>
        <c:axId val="1751312040"/>
      </c:lineChart>
      <c:catAx>
        <c:axId val="1752624696"/>
        <c:scaling>
          <c:orientation val="minMax"/>
        </c:scaling>
        <c:delete val="0"/>
        <c:axPos val="b"/>
        <c:title>
          <c:tx>
            <c:rich>
              <a:bodyPr/>
              <a:lstStyle/>
              <a:p>
                <a:pPr>
                  <a:defRPr sz="2800"/>
                </a:pPr>
                <a:r>
                  <a:rPr lang="en-US" sz="2800"/>
                  <a:t>Year</a:t>
                </a:r>
              </a:p>
            </c:rich>
          </c:tx>
          <c:layout>
            <c:manualLayout>
              <c:xMode val="edge"/>
              <c:yMode val="edge"/>
              <c:x val="0.450371237379111"/>
              <c:y val="0.894271038385827"/>
            </c:manualLayout>
          </c:layout>
          <c:overlay val="0"/>
        </c:title>
        <c:numFmt formatCode="General" sourceLinked="1"/>
        <c:majorTickMark val="out"/>
        <c:minorTickMark val="none"/>
        <c:tickLblPos val="nextTo"/>
        <c:txPr>
          <a:bodyPr/>
          <a:lstStyle/>
          <a:p>
            <a:pPr>
              <a:defRPr sz="2400"/>
            </a:pPr>
            <a:endParaRPr lang="en-US"/>
          </a:p>
        </c:txPr>
        <c:crossAx val="1751306232"/>
        <c:crosses val="autoZero"/>
        <c:auto val="1"/>
        <c:lblAlgn val="ctr"/>
        <c:lblOffset val="100"/>
        <c:noMultiLvlLbl val="0"/>
      </c:catAx>
      <c:valAx>
        <c:axId val="1751306232"/>
        <c:scaling>
          <c:orientation val="minMax"/>
        </c:scaling>
        <c:delete val="0"/>
        <c:axPos val="l"/>
        <c:majorGridlines/>
        <c:title>
          <c:tx>
            <c:rich>
              <a:bodyPr rot="-5400000" vert="horz"/>
              <a:lstStyle/>
              <a:p>
                <a:pPr>
                  <a:defRPr sz="2800">
                    <a:solidFill>
                      <a:schemeClr val="accent1"/>
                    </a:solidFill>
                  </a:defRPr>
                </a:pPr>
                <a:r>
                  <a:rPr lang="en-US" sz="2800" dirty="0">
                    <a:solidFill>
                      <a:schemeClr val="accent1"/>
                    </a:solidFill>
                  </a:rPr>
                  <a:t>Capacity (Gb)</a:t>
                </a:r>
              </a:p>
            </c:rich>
          </c:tx>
          <c:layout/>
          <c:overlay val="0"/>
        </c:title>
        <c:numFmt formatCode="#,##0.0" sourceLinked="0"/>
        <c:majorTickMark val="out"/>
        <c:minorTickMark val="none"/>
        <c:tickLblPos val="nextTo"/>
        <c:txPr>
          <a:bodyPr/>
          <a:lstStyle/>
          <a:p>
            <a:pPr>
              <a:defRPr sz="2400">
                <a:solidFill>
                  <a:schemeClr val="tx1"/>
                </a:solidFill>
              </a:defRPr>
            </a:pPr>
            <a:endParaRPr lang="en-US"/>
          </a:p>
        </c:txPr>
        <c:crossAx val="1752624696"/>
        <c:crosses val="autoZero"/>
        <c:crossBetween val="between"/>
      </c:valAx>
      <c:valAx>
        <c:axId val="1751312040"/>
        <c:scaling>
          <c:orientation val="minMax"/>
          <c:max val="100.0"/>
        </c:scaling>
        <c:delete val="0"/>
        <c:axPos val="r"/>
        <c:title>
          <c:tx>
            <c:rich>
              <a:bodyPr rot="-5400000" vert="horz"/>
              <a:lstStyle/>
              <a:p>
                <a:pPr>
                  <a:defRPr sz="2800">
                    <a:solidFill>
                      <a:schemeClr val="accent2"/>
                    </a:solidFill>
                  </a:defRPr>
                </a:pPr>
                <a:r>
                  <a:rPr lang="en-US" sz="2800">
                    <a:solidFill>
                      <a:schemeClr val="accent2"/>
                    </a:solidFill>
                  </a:rPr>
                  <a:t>Latency (ns)</a:t>
                </a:r>
              </a:p>
            </c:rich>
          </c:tx>
          <c:layout/>
          <c:overlay val="0"/>
        </c:title>
        <c:numFmt formatCode="General" sourceLinked="1"/>
        <c:majorTickMark val="out"/>
        <c:minorTickMark val="none"/>
        <c:tickLblPos val="nextTo"/>
        <c:txPr>
          <a:bodyPr/>
          <a:lstStyle/>
          <a:p>
            <a:pPr>
              <a:defRPr sz="2400"/>
            </a:pPr>
            <a:endParaRPr lang="en-US"/>
          </a:p>
        </c:txPr>
        <c:crossAx val="1751317720"/>
        <c:crosses val="max"/>
        <c:crossBetween val="between"/>
        <c:majorUnit val="20.0"/>
      </c:valAx>
      <c:catAx>
        <c:axId val="1751317720"/>
        <c:scaling>
          <c:orientation val="minMax"/>
        </c:scaling>
        <c:delete val="1"/>
        <c:axPos val="b"/>
        <c:numFmt formatCode="General" sourceLinked="1"/>
        <c:majorTickMark val="out"/>
        <c:minorTickMark val="none"/>
        <c:tickLblPos val="nextTo"/>
        <c:crossAx val="1751312040"/>
        <c:crosses val="autoZero"/>
        <c:auto val="1"/>
        <c:lblAlgn val="ctr"/>
        <c:lblOffset val="100"/>
        <c:noMultiLvlLbl val="0"/>
      </c:catAx>
    </c:plotArea>
    <c:legend>
      <c:legendPos val="t"/>
      <c:layout/>
      <c:overlay val="0"/>
      <c:txPr>
        <a:bodyPr/>
        <a:lstStyle/>
        <a:p>
          <a:pPr>
            <a:defRPr sz="2800"/>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960691731135831"/>
          <c:y val="0.0541115733174863"/>
          <c:w val="0.836306448725609"/>
          <c:h val="0.767864111325707"/>
        </c:manualLayout>
      </c:layout>
      <c:barChart>
        <c:barDir val="col"/>
        <c:grouping val="clustered"/>
        <c:varyColors val="0"/>
        <c:ser>
          <c:idx val="0"/>
          <c:order val="0"/>
          <c:tx>
            <c:strRef>
              <c:f>Sheet4!$B$20</c:f>
              <c:strCache>
                <c:ptCount val="1"/>
                <c:pt idx="0">
                  <c:v>Performance Improvement</c:v>
                </c:pt>
              </c:strCache>
            </c:strRef>
          </c:tx>
          <c:invertIfNegative val="0"/>
          <c:cat>
            <c:numRef>
              <c:f>Sheet4!$C$19:$K$19</c:f>
              <c:numCache>
                <c:formatCode>General</c:formatCode>
                <c:ptCount val="9"/>
                <c:pt idx="0">
                  <c:v>1.0</c:v>
                </c:pt>
                <c:pt idx="1">
                  <c:v>2.0</c:v>
                </c:pt>
                <c:pt idx="2">
                  <c:v>4.0</c:v>
                </c:pt>
                <c:pt idx="3">
                  <c:v>8.0</c:v>
                </c:pt>
                <c:pt idx="4">
                  <c:v>16.0</c:v>
                </c:pt>
                <c:pt idx="5">
                  <c:v>32.0</c:v>
                </c:pt>
                <c:pt idx="6">
                  <c:v>64.0</c:v>
                </c:pt>
                <c:pt idx="7">
                  <c:v>128.0</c:v>
                </c:pt>
                <c:pt idx="8">
                  <c:v>256.0</c:v>
                </c:pt>
              </c:numCache>
            </c:numRef>
          </c:cat>
          <c:val>
            <c:numRef>
              <c:f>Sheet4!$C$20:$K$20</c:f>
              <c:numCache>
                <c:formatCode>0.00%</c:formatCode>
                <c:ptCount val="9"/>
                <c:pt idx="0">
                  <c:v>0.0933472444271788</c:v>
                </c:pt>
                <c:pt idx="1">
                  <c:v>0.10478656814195</c:v>
                </c:pt>
                <c:pt idx="2">
                  <c:v>0.111842512822593</c:v>
                </c:pt>
                <c:pt idx="3">
                  <c:v>0.117258110410358</c:v>
                </c:pt>
                <c:pt idx="4">
                  <c:v>0.119577733133279</c:v>
                </c:pt>
                <c:pt idx="5">
                  <c:v>0.122556579187465</c:v>
                </c:pt>
                <c:pt idx="6">
                  <c:v>0.107514363244014</c:v>
                </c:pt>
                <c:pt idx="7">
                  <c:v>0.108030409455294</c:v>
                </c:pt>
                <c:pt idx="8">
                  <c:v>0.0840316680353166</c:v>
                </c:pt>
              </c:numCache>
            </c:numRef>
          </c:val>
        </c:ser>
        <c:dLbls>
          <c:showLegendKey val="0"/>
          <c:showVal val="0"/>
          <c:showCatName val="0"/>
          <c:showSerName val="0"/>
          <c:showPercent val="0"/>
          <c:showBubbleSize val="0"/>
        </c:dLbls>
        <c:gapWidth val="100"/>
        <c:axId val="1754357864"/>
        <c:axId val="1754360904"/>
      </c:barChart>
      <c:catAx>
        <c:axId val="1754357864"/>
        <c:scaling>
          <c:orientation val="minMax"/>
        </c:scaling>
        <c:delete val="0"/>
        <c:axPos val="b"/>
        <c:numFmt formatCode="General" sourceLinked="1"/>
        <c:majorTickMark val="out"/>
        <c:minorTickMark val="none"/>
        <c:tickLblPos val="nextTo"/>
        <c:txPr>
          <a:bodyPr/>
          <a:lstStyle/>
          <a:p>
            <a:pPr>
              <a:defRPr sz="2400"/>
            </a:pPr>
            <a:endParaRPr lang="en-US"/>
          </a:p>
        </c:txPr>
        <c:crossAx val="1754360904"/>
        <c:crosses val="autoZero"/>
        <c:auto val="1"/>
        <c:lblAlgn val="ctr"/>
        <c:lblOffset val="100"/>
        <c:noMultiLvlLbl val="0"/>
      </c:catAx>
      <c:valAx>
        <c:axId val="1754360904"/>
        <c:scaling>
          <c:orientation val="minMax"/>
        </c:scaling>
        <c:delete val="0"/>
        <c:axPos val="l"/>
        <c:majorGridlines/>
        <c:numFmt formatCode="0%" sourceLinked="0"/>
        <c:majorTickMark val="out"/>
        <c:minorTickMark val="none"/>
        <c:tickLblPos val="nextTo"/>
        <c:txPr>
          <a:bodyPr/>
          <a:lstStyle/>
          <a:p>
            <a:pPr>
              <a:defRPr sz="2400"/>
            </a:pPr>
            <a:endParaRPr lang="en-US"/>
          </a:p>
        </c:txPr>
        <c:crossAx val="1754357864"/>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Sheet1!$G$3</c:f>
              <c:strCache>
                <c:ptCount val="1"/>
                <c:pt idx="0">
                  <c:v>MASA</c:v>
                </c:pt>
              </c:strCache>
            </c:strRef>
          </c:tx>
          <c:spPr>
            <a:solidFill>
              <a:srgbClr val="0070C0"/>
            </a:solidFill>
          </c:spPr>
          <c:invertIfNegative val="0"/>
          <c:cat>
            <c:strRef>
              <c:f>Sheet1!$C$28:$C$36</c:f>
              <c:strCache>
                <c:ptCount val="9"/>
                <c:pt idx="0">
                  <c:v>hmmer</c:v>
                </c:pt>
                <c:pt idx="1">
                  <c:v>leslie3d</c:v>
                </c:pt>
                <c:pt idx="2">
                  <c:v>zeusmp</c:v>
                </c:pt>
                <c:pt idx="3">
                  <c:v>Gems.</c:v>
                </c:pt>
                <c:pt idx="4">
                  <c:v>sphinx3</c:v>
                </c:pt>
                <c:pt idx="5">
                  <c:v>scale</c:v>
                </c:pt>
                <c:pt idx="6">
                  <c:v>add</c:v>
                </c:pt>
                <c:pt idx="7">
                  <c:v>triad</c:v>
                </c:pt>
                <c:pt idx="8">
                  <c:v>gmean</c:v>
                </c:pt>
              </c:strCache>
            </c:strRef>
          </c:cat>
          <c:val>
            <c:numRef>
              <c:f>Sheet1!$G$28:$G$36</c:f>
              <c:numCache>
                <c:formatCode>General</c:formatCode>
                <c:ptCount val="9"/>
                <c:pt idx="0">
                  <c:v>0.39452388870413</c:v>
                </c:pt>
                <c:pt idx="1">
                  <c:v>0.42219755826859</c:v>
                </c:pt>
                <c:pt idx="2">
                  <c:v>0.43858010275572</c:v>
                </c:pt>
                <c:pt idx="3">
                  <c:v>0.45059717698154</c:v>
                </c:pt>
                <c:pt idx="4">
                  <c:v>0.4860157016683</c:v>
                </c:pt>
                <c:pt idx="5">
                  <c:v>0.48760991207034</c:v>
                </c:pt>
                <c:pt idx="6">
                  <c:v>0.57109144542772</c:v>
                </c:pt>
                <c:pt idx="7">
                  <c:v>0.57408312958435</c:v>
                </c:pt>
                <c:pt idx="8">
                  <c:v>0.167223660710404</c:v>
                </c:pt>
              </c:numCache>
            </c:numRef>
          </c:val>
        </c:ser>
        <c:ser>
          <c:idx val="1"/>
          <c:order val="1"/>
          <c:tx>
            <c:strRef>
              <c:f>Sheet1!$H$3</c:f>
              <c:strCache>
                <c:ptCount val="1"/>
                <c:pt idx="0">
                  <c:v>"Ideal"</c:v>
                </c:pt>
              </c:strCache>
            </c:strRef>
          </c:tx>
          <c:spPr>
            <a:solidFill>
              <a:srgbClr val="FF0000"/>
            </a:solidFill>
          </c:spPr>
          <c:invertIfNegative val="0"/>
          <c:cat>
            <c:strRef>
              <c:f>Sheet1!$C$28:$C$36</c:f>
              <c:strCache>
                <c:ptCount val="9"/>
                <c:pt idx="0">
                  <c:v>hmmer</c:v>
                </c:pt>
                <c:pt idx="1">
                  <c:v>leslie3d</c:v>
                </c:pt>
                <c:pt idx="2">
                  <c:v>zeusmp</c:v>
                </c:pt>
                <c:pt idx="3">
                  <c:v>Gems.</c:v>
                </c:pt>
                <c:pt idx="4">
                  <c:v>sphinx3</c:v>
                </c:pt>
                <c:pt idx="5">
                  <c:v>scale</c:v>
                </c:pt>
                <c:pt idx="6">
                  <c:v>add</c:v>
                </c:pt>
                <c:pt idx="7">
                  <c:v>triad</c:v>
                </c:pt>
                <c:pt idx="8">
                  <c:v>gmean</c:v>
                </c:pt>
              </c:strCache>
            </c:strRef>
          </c:cat>
          <c:val>
            <c:numRef>
              <c:f>Sheet1!$H$28:$H$36</c:f>
              <c:numCache>
                <c:formatCode>General</c:formatCode>
                <c:ptCount val="9"/>
                <c:pt idx="0">
                  <c:v>0.49318257399401</c:v>
                </c:pt>
                <c:pt idx="1">
                  <c:v>0.52652608213096</c:v>
                </c:pt>
                <c:pt idx="2">
                  <c:v>0.45959831854273</c:v>
                </c:pt>
                <c:pt idx="3">
                  <c:v>0.53601158161418</c:v>
                </c:pt>
                <c:pt idx="4">
                  <c:v>0.51938174681059</c:v>
                </c:pt>
                <c:pt idx="5">
                  <c:v>0.56314948041566</c:v>
                </c:pt>
                <c:pt idx="6">
                  <c:v>0.79115044247787</c:v>
                </c:pt>
                <c:pt idx="7">
                  <c:v>0.77408312958435</c:v>
                </c:pt>
                <c:pt idx="8">
                  <c:v>0.196012798372919</c:v>
                </c:pt>
              </c:numCache>
            </c:numRef>
          </c:val>
        </c:ser>
        <c:dLbls>
          <c:showLegendKey val="0"/>
          <c:showVal val="0"/>
          <c:showCatName val="0"/>
          <c:showSerName val="0"/>
          <c:showPercent val="0"/>
          <c:showBubbleSize val="0"/>
        </c:dLbls>
        <c:gapWidth val="100"/>
        <c:axId val="1759360936"/>
        <c:axId val="1759363944"/>
      </c:barChart>
      <c:catAx>
        <c:axId val="1759360936"/>
        <c:scaling>
          <c:orientation val="minMax"/>
        </c:scaling>
        <c:delete val="0"/>
        <c:axPos val="b"/>
        <c:numFmt formatCode="General" sourceLinked="1"/>
        <c:majorTickMark val="none"/>
        <c:minorTickMark val="none"/>
        <c:tickLblPos val="nextTo"/>
        <c:txPr>
          <a:bodyPr rot="-4200000" vert="horz"/>
          <a:lstStyle/>
          <a:p>
            <a:pPr>
              <a:defRPr sz="2400"/>
            </a:pPr>
            <a:endParaRPr lang="en-US"/>
          </a:p>
        </c:txPr>
        <c:crossAx val="1759363944"/>
        <c:crosses val="autoZero"/>
        <c:auto val="1"/>
        <c:lblAlgn val="ctr"/>
        <c:lblOffset val="0"/>
        <c:noMultiLvlLbl val="0"/>
      </c:catAx>
      <c:valAx>
        <c:axId val="1759363944"/>
        <c:scaling>
          <c:orientation val="minMax"/>
          <c:max val="0.8"/>
          <c:min val="0.0"/>
        </c:scaling>
        <c:delete val="0"/>
        <c:axPos val="l"/>
        <c:majorGridlines/>
        <c:title>
          <c:tx>
            <c:rich>
              <a:bodyPr rot="-5400000" vert="horz"/>
              <a:lstStyle/>
              <a:p>
                <a:pPr>
                  <a:defRPr sz="2800"/>
                </a:pPr>
                <a:r>
                  <a:rPr lang="en-US" sz="2800"/>
                  <a:t>IPC Improvement</a:t>
                </a:r>
              </a:p>
            </c:rich>
          </c:tx>
          <c:layout/>
          <c:overlay val="0"/>
        </c:title>
        <c:numFmt formatCode="0%" sourceLinked="0"/>
        <c:majorTickMark val="out"/>
        <c:minorTickMark val="none"/>
        <c:tickLblPos val="nextTo"/>
        <c:txPr>
          <a:bodyPr/>
          <a:lstStyle/>
          <a:p>
            <a:pPr>
              <a:defRPr sz="2400"/>
            </a:pPr>
            <a:endParaRPr lang="en-US"/>
          </a:p>
        </c:txPr>
        <c:crossAx val="1759360936"/>
        <c:crosses val="autoZero"/>
        <c:crossBetween val="between"/>
        <c:majorUnit val="0.1"/>
        <c:minorUnit val="0.05"/>
      </c:valAx>
    </c:plotArea>
    <c:legend>
      <c:legendPos val="t"/>
      <c:layout/>
      <c:overlay val="1"/>
      <c:txPr>
        <a:bodyPr/>
        <a:lstStyle/>
        <a:p>
          <a:pPr>
            <a:defRPr sz="4000" b="1"/>
          </a:pPr>
          <a:endParaRPr lang="en-US"/>
        </a:p>
      </c:txPr>
    </c:legend>
    <c:plotVisOnly val="1"/>
    <c:dispBlanksAs val="gap"/>
    <c:showDLblsOverMax val="0"/>
  </c:chart>
  <c:spPr>
    <a:ln w="0">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Sheet1!$E$3</c:f>
              <c:strCache>
                <c:ptCount val="1"/>
                <c:pt idx="0">
                  <c:v>SALP-1</c:v>
                </c:pt>
              </c:strCache>
            </c:strRef>
          </c:tx>
          <c:spPr>
            <a:solidFill>
              <a:schemeClr val="bg1">
                <a:lumMod val="75000"/>
              </a:schemeClr>
            </a:solidFill>
          </c:spPr>
          <c:invertIfNegative val="0"/>
          <c:cat>
            <c:strRef>
              <c:f>Sheet1!$C$36</c:f>
              <c:strCache>
                <c:ptCount val="1"/>
                <c:pt idx="0">
                  <c:v>gmean</c:v>
                </c:pt>
              </c:strCache>
            </c:strRef>
          </c:cat>
          <c:val>
            <c:numRef>
              <c:f>Sheet1!$E$36</c:f>
              <c:numCache>
                <c:formatCode>General</c:formatCode>
                <c:ptCount val="1"/>
                <c:pt idx="0">
                  <c:v>0.0662533772340561</c:v>
                </c:pt>
              </c:numCache>
            </c:numRef>
          </c:val>
        </c:ser>
        <c:ser>
          <c:idx val="1"/>
          <c:order val="1"/>
          <c:tx>
            <c:strRef>
              <c:f>Sheet1!$F$3</c:f>
              <c:strCache>
                <c:ptCount val="1"/>
                <c:pt idx="0">
                  <c:v>SALP-2</c:v>
                </c:pt>
              </c:strCache>
            </c:strRef>
          </c:tx>
          <c:spPr>
            <a:solidFill>
              <a:schemeClr val="tx1">
                <a:lumMod val="65000"/>
                <a:lumOff val="35000"/>
              </a:schemeClr>
            </a:solidFill>
          </c:spPr>
          <c:invertIfNegative val="0"/>
          <c:cat>
            <c:strRef>
              <c:f>Sheet1!$C$36</c:f>
              <c:strCache>
                <c:ptCount val="1"/>
                <c:pt idx="0">
                  <c:v>gmean</c:v>
                </c:pt>
              </c:strCache>
            </c:strRef>
          </c:cat>
          <c:val>
            <c:numRef>
              <c:f>Sheet1!$F$36</c:f>
              <c:numCache>
                <c:formatCode>General</c:formatCode>
                <c:ptCount val="1"/>
                <c:pt idx="0">
                  <c:v>0.134063364189994</c:v>
                </c:pt>
              </c:numCache>
            </c:numRef>
          </c:val>
        </c:ser>
        <c:ser>
          <c:idx val="2"/>
          <c:order val="2"/>
          <c:tx>
            <c:strRef>
              <c:f>Sheet1!$G$3</c:f>
              <c:strCache>
                <c:ptCount val="1"/>
                <c:pt idx="0">
                  <c:v>MASA</c:v>
                </c:pt>
              </c:strCache>
            </c:strRef>
          </c:tx>
          <c:spPr>
            <a:solidFill>
              <a:srgbClr val="0070C0"/>
            </a:solidFill>
          </c:spPr>
          <c:invertIfNegative val="0"/>
          <c:cat>
            <c:strRef>
              <c:f>Sheet1!$C$36</c:f>
              <c:strCache>
                <c:ptCount val="1"/>
                <c:pt idx="0">
                  <c:v>gmean</c:v>
                </c:pt>
              </c:strCache>
            </c:strRef>
          </c:cat>
          <c:val>
            <c:numRef>
              <c:f>Sheet1!$G$36</c:f>
              <c:numCache>
                <c:formatCode>General</c:formatCode>
                <c:ptCount val="1"/>
                <c:pt idx="0">
                  <c:v>0.167223660710404</c:v>
                </c:pt>
              </c:numCache>
            </c:numRef>
          </c:val>
        </c:ser>
        <c:ser>
          <c:idx val="3"/>
          <c:order val="3"/>
          <c:tx>
            <c:strRef>
              <c:f>Sheet1!$H$3</c:f>
              <c:strCache>
                <c:ptCount val="1"/>
                <c:pt idx="0">
                  <c:v>"Ideal"</c:v>
                </c:pt>
              </c:strCache>
            </c:strRef>
          </c:tx>
          <c:spPr>
            <a:solidFill>
              <a:srgbClr val="FF0000"/>
            </a:solidFill>
          </c:spPr>
          <c:invertIfNegative val="0"/>
          <c:cat>
            <c:strRef>
              <c:f>Sheet1!$C$36</c:f>
              <c:strCache>
                <c:ptCount val="1"/>
                <c:pt idx="0">
                  <c:v>gmean</c:v>
                </c:pt>
              </c:strCache>
            </c:strRef>
          </c:cat>
          <c:val>
            <c:numRef>
              <c:f>Sheet1!$H$36</c:f>
              <c:numCache>
                <c:formatCode>General</c:formatCode>
                <c:ptCount val="1"/>
                <c:pt idx="0">
                  <c:v>0.196012798372919</c:v>
                </c:pt>
              </c:numCache>
            </c:numRef>
          </c:val>
        </c:ser>
        <c:dLbls>
          <c:showLegendKey val="0"/>
          <c:showVal val="0"/>
          <c:showCatName val="0"/>
          <c:showSerName val="0"/>
          <c:showPercent val="0"/>
          <c:showBubbleSize val="0"/>
        </c:dLbls>
        <c:gapWidth val="100"/>
        <c:axId val="1760184104"/>
        <c:axId val="1760187272"/>
      </c:barChart>
      <c:catAx>
        <c:axId val="1760184104"/>
        <c:scaling>
          <c:orientation val="minMax"/>
        </c:scaling>
        <c:delete val="1"/>
        <c:axPos val="b"/>
        <c:majorGridlines/>
        <c:numFmt formatCode="General" sourceLinked="1"/>
        <c:majorTickMark val="none"/>
        <c:minorTickMark val="none"/>
        <c:tickLblPos val="nextTo"/>
        <c:crossAx val="1760187272"/>
        <c:crosses val="autoZero"/>
        <c:auto val="1"/>
        <c:lblAlgn val="ctr"/>
        <c:lblOffset val="0"/>
        <c:noMultiLvlLbl val="0"/>
      </c:catAx>
      <c:valAx>
        <c:axId val="1760187272"/>
        <c:scaling>
          <c:orientation val="minMax"/>
          <c:max val="0.3"/>
          <c:min val="0.0"/>
        </c:scaling>
        <c:delete val="0"/>
        <c:axPos val="l"/>
        <c:majorGridlines/>
        <c:title>
          <c:tx>
            <c:rich>
              <a:bodyPr rot="-5400000" vert="horz"/>
              <a:lstStyle/>
              <a:p>
                <a:pPr>
                  <a:defRPr sz="2800"/>
                </a:pPr>
                <a:r>
                  <a:rPr lang="en-US" sz="2800"/>
                  <a:t>IPC </a:t>
                </a:r>
                <a:r>
                  <a:rPr lang="en-US" sz="2800" smtClean="0"/>
                  <a:t>Increase</a:t>
                </a:r>
                <a:endParaRPr lang="en-US" sz="2800"/>
              </a:p>
            </c:rich>
          </c:tx>
          <c:layout/>
          <c:overlay val="0"/>
        </c:title>
        <c:numFmt formatCode="0%" sourceLinked="0"/>
        <c:majorTickMark val="out"/>
        <c:minorTickMark val="none"/>
        <c:tickLblPos val="nextTo"/>
        <c:txPr>
          <a:bodyPr/>
          <a:lstStyle/>
          <a:p>
            <a:pPr>
              <a:defRPr sz="2400"/>
            </a:pPr>
            <a:endParaRPr lang="en-US"/>
          </a:p>
        </c:txPr>
        <c:crossAx val="1760184104"/>
        <c:crosses val="autoZero"/>
        <c:crossBetween val="between"/>
        <c:majorUnit val="0.1"/>
        <c:minorUnit val="0.05"/>
      </c:valAx>
    </c:plotArea>
    <c:legend>
      <c:legendPos val="t"/>
      <c:layout/>
      <c:overlay val="0"/>
      <c:txPr>
        <a:bodyPr/>
        <a:lstStyle/>
        <a:p>
          <a:pPr>
            <a:defRPr sz="3600" b="1"/>
          </a:pPr>
          <a:endParaRPr lang="en-US"/>
        </a:p>
      </c:txPr>
    </c:legend>
    <c:plotVisOnly val="1"/>
    <c:dispBlanksAs val="gap"/>
    <c:showDLblsOverMax val="0"/>
  </c:chart>
  <c:spPr>
    <a:ln w="0">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Sheet1!$D$131</c:f>
              <c:strCache>
                <c:ptCount val="1"/>
                <c:pt idx="0">
                  <c:v>Baseline</c:v>
                </c:pt>
              </c:strCache>
            </c:strRef>
          </c:tx>
          <c:spPr>
            <a:solidFill>
              <a:schemeClr val="tx1"/>
            </a:solidFill>
          </c:spPr>
          <c:invertIfNegative val="0"/>
          <c:cat>
            <c:strRef>
              <c:f>Sheet1!$C$132</c:f>
              <c:strCache>
                <c:ptCount val="1"/>
                <c:pt idx="0">
                  <c:v>gmean</c:v>
                </c:pt>
              </c:strCache>
            </c:strRef>
          </c:cat>
          <c:val>
            <c:numRef>
              <c:f>Sheet1!$D$132</c:f>
              <c:numCache>
                <c:formatCode>General</c:formatCode>
                <c:ptCount val="1"/>
                <c:pt idx="0">
                  <c:v>1.0</c:v>
                </c:pt>
              </c:numCache>
            </c:numRef>
          </c:val>
        </c:ser>
        <c:ser>
          <c:idx val="1"/>
          <c:order val="1"/>
          <c:tx>
            <c:strRef>
              <c:f>Sheet1!$G$131</c:f>
              <c:strCache>
                <c:ptCount val="1"/>
                <c:pt idx="0">
                  <c:v>MASA</c:v>
                </c:pt>
              </c:strCache>
            </c:strRef>
          </c:tx>
          <c:spPr>
            <a:solidFill>
              <a:srgbClr val="0070C0"/>
            </a:solidFill>
          </c:spPr>
          <c:invertIfNegative val="0"/>
          <c:cat>
            <c:strRef>
              <c:f>Sheet1!$C$132</c:f>
              <c:strCache>
                <c:ptCount val="1"/>
                <c:pt idx="0">
                  <c:v>gmean</c:v>
                </c:pt>
              </c:strCache>
            </c:strRef>
          </c:cat>
          <c:val>
            <c:numRef>
              <c:f>Sheet1!$G$132</c:f>
              <c:numCache>
                <c:formatCode>General</c:formatCode>
                <c:ptCount val="1"/>
                <c:pt idx="0">
                  <c:v>0.813236835266871</c:v>
                </c:pt>
              </c:numCache>
            </c:numRef>
          </c:val>
        </c:ser>
        <c:dLbls>
          <c:showLegendKey val="0"/>
          <c:showVal val="0"/>
          <c:showCatName val="0"/>
          <c:showSerName val="0"/>
          <c:showPercent val="0"/>
          <c:showBubbleSize val="0"/>
        </c:dLbls>
        <c:gapWidth val="100"/>
        <c:axId val="1759432696"/>
        <c:axId val="1759435672"/>
      </c:barChart>
      <c:catAx>
        <c:axId val="1759432696"/>
        <c:scaling>
          <c:orientation val="minMax"/>
        </c:scaling>
        <c:delete val="1"/>
        <c:axPos val="b"/>
        <c:numFmt formatCode="General" sourceLinked="1"/>
        <c:majorTickMark val="none"/>
        <c:minorTickMark val="none"/>
        <c:tickLblPos val="nextTo"/>
        <c:crossAx val="1759435672"/>
        <c:crosses val="autoZero"/>
        <c:auto val="1"/>
        <c:lblAlgn val="ctr"/>
        <c:lblOffset val="0"/>
        <c:noMultiLvlLbl val="0"/>
      </c:catAx>
      <c:valAx>
        <c:axId val="1759435672"/>
        <c:scaling>
          <c:orientation val="minMax"/>
          <c:max val="1.2"/>
          <c:min val="0.0"/>
        </c:scaling>
        <c:delete val="0"/>
        <c:axPos val="l"/>
        <c:majorGridlines/>
        <c:title>
          <c:tx>
            <c:rich>
              <a:bodyPr rot="-5400000" vert="horz"/>
              <a:lstStyle/>
              <a:p>
                <a:pPr>
                  <a:defRPr sz="3200"/>
                </a:pPr>
                <a:r>
                  <a:rPr lang="en-US" sz="3200"/>
                  <a:t>Normalized</a:t>
                </a:r>
                <a:r>
                  <a:rPr lang="en-US" sz="3200" baseline="0"/>
                  <a:t> </a:t>
                </a:r>
                <a:br>
                  <a:rPr lang="en-US" sz="3200" baseline="0"/>
                </a:br>
                <a:r>
                  <a:rPr lang="en-US" sz="3200" baseline="0"/>
                  <a:t>Dynamic Energy</a:t>
                </a:r>
                <a:endParaRPr lang="en-US" sz="3200"/>
              </a:p>
            </c:rich>
          </c:tx>
          <c:layout/>
          <c:overlay val="0"/>
        </c:title>
        <c:numFmt formatCode="#,##0.0" sourceLinked="0"/>
        <c:majorTickMark val="out"/>
        <c:minorTickMark val="none"/>
        <c:tickLblPos val="nextTo"/>
        <c:txPr>
          <a:bodyPr/>
          <a:lstStyle/>
          <a:p>
            <a:pPr>
              <a:defRPr sz="2800"/>
            </a:pPr>
            <a:endParaRPr lang="en-US"/>
          </a:p>
        </c:txPr>
        <c:crossAx val="1759432696"/>
        <c:crosses val="autoZero"/>
        <c:crossBetween val="between"/>
        <c:majorUnit val="0.2"/>
        <c:minorUnit val="0.05"/>
      </c:valAx>
    </c:plotArea>
    <c:legend>
      <c:legendPos val="t"/>
      <c:layout/>
      <c:overlay val="0"/>
      <c:txPr>
        <a:bodyPr/>
        <a:lstStyle/>
        <a:p>
          <a:pPr>
            <a:defRPr sz="3200" b="1"/>
          </a:pPr>
          <a:endParaRPr lang="en-US"/>
        </a:p>
      </c:txPr>
    </c:legend>
    <c:plotVisOnly val="1"/>
    <c:dispBlanksAs val="gap"/>
    <c:showDLblsOverMax val="0"/>
  </c:chart>
  <c:spPr>
    <a:ln w="0">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Sheet1!$D$134</c:f>
              <c:strCache>
                <c:ptCount val="1"/>
                <c:pt idx="0">
                  <c:v>Baseline</c:v>
                </c:pt>
              </c:strCache>
            </c:strRef>
          </c:tx>
          <c:spPr>
            <a:solidFill>
              <a:schemeClr val="tx1"/>
            </a:solidFill>
          </c:spPr>
          <c:invertIfNegative val="0"/>
          <c:cat>
            <c:strRef>
              <c:f>Sheet1!$C$135</c:f>
              <c:strCache>
                <c:ptCount val="1"/>
                <c:pt idx="0">
                  <c:v>gmean</c:v>
                </c:pt>
              </c:strCache>
            </c:strRef>
          </c:cat>
          <c:val>
            <c:numRef>
              <c:f>Sheet1!$D$135</c:f>
              <c:numCache>
                <c:formatCode>General</c:formatCode>
                <c:ptCount val="1"/>
                <c:pt idx="0">
                  <c:v>0.568959471396045</c:v>
                </c:pt>
              </c:numCache>
            </c:numRef>
          </c:val>
        </c:ser>
        <c:ser>
          <c:idx val="1"/>
          <c:order val="1"/>
          <c:tx>
            <c:strRef>
              <c:f>Sheet1!$G$134</c:f>
              <c:strCache>
                <c:ptCount val="1"/>
                <c:pt idx="0">
                  <c:v>MASA</c:v>
                </c:pt>
              </c:strCache>
            </c:strRef>
          </c:tx>
          <c:spPr>
            <a:solidFill>
              <a:srgbClr val="0070C0"/>
            </a:solidFill>
          </c:spPr>
          <c:invertIfNegative val="0"/>
          <c:cat>
            <c:strRef>
              <c:f>Sheet1!$C$135</c:f>
              <c:strCache>
                <c:ptCount val="1"/>
                <c:pt idx="0">
                  <c:v>gmean</c:v>
                </c:pt>
              </c:strCache>
            </c:strRef>
          </c:cat>
          <c:val>
            <c:numRef>
              <c:f>Sheet1!$G$135</c:f>
              <c:numCache>
                <c:formatCode>General</c:formatCode>
                <c:ptCount val="1"/>
                <c:pt idx="0">
                  <c:v>0.698010062977278</c:v>
                </c:pt>
              </c:numCache>
            </c:numRef>
          </c:val>
        </c:ser>
        <c:dLbls>
          <c:showLegendKey val="0"/>
          <c:showVal val="0"/>
          <c:showCatName val="0"/>
          <c:showSerName val="0"/>
          <c:showPercent val="0"/>
          <c:showBubbleSize val="0"/>
        </c:dLbls>
        <c:gapWidth val="100"/>
        <c:axId val="1760249128"/>
        <c:axId val="1760252104"/>
      </c:barChart>
      <c:catAx>
        <c:axId val="1760249128"/>
        <c:scaling>
          <c:orientation val="minMax"/>
        </c:scaling>
        <c:delete val="1"/>
        <c:axPos val="b"/>
        <c:numFmt formatCode="General" sourceLinked="1"/>
        <c:majorTickMark val="none"/>
        <c:minorTickMark val="none"/>
        <c:tickLblPos val="nextTo"/>
        <c:crossAx val="1760252104"/>
        <c:crosses val="autoZero"/>
        <c:auto val="1"/>
        <c:lblAlgn val="ctr"/>
        <c:lblOffset val="0"/>
        <c:noMultiLvlLbl val="0"/>
      </c:catAx>
      <c:valAx>
        <c:axId val="1760252104"/>
        <c:scaling>
          <c:orientation val="minMax"/>
          <c:max val="1.0"/>
          <c:min val="0.0"/>
        </c:scaling>
        <c:delete val="0"/>
        <c:axPos val="l"/>
        <c:majorGridlines/>
        <c:title>
          <c:tx>
            <c:rich>
              <a:bodyPr rot="-5400000" vert="horz"/>
              <a:lstStyle/>
              <a:p>
                <a:pPr>
                  <a:defRPr sz="3200"/>
                </a:pPr>
                <a:r>
                  <a:rPr lang="en-US" sz="3200" smtClean="0"/>
                  <a:t>Row-Buffer </a:t>
                </a:r>
                <a:r>
                  <a:rPr lang="en-US" sz="3200" baseline="0" smtClean="0"/>
                  <a:t>Hit-Rate</a:t>
                </a:r>
                <a:endParaRPr lang="en-US" sz="3200"/>
              </a:p>
            </c:rich>
          </c:tx>
          <c:layout/>
          <c:overlay val="0"/>
        </c:title>
        <c:numFmt formatCode="0%" sourceLinked="0"/>
        <c:majorTickMark val="out"/>
        <c:minorTickMark val="none"/>
        <c:tickLblPos val="nextTo"/>
        <c:txPr>
          <a:bodyPr/>
          <a:lstStyle/>
          <a:p>
            <a:pPr>
              <a:defRPr sz="2800"/>
            </a:pPr>
            <a:endParaRPr lang="en-US"/>
          </a:p>
        </c:txPr>
        <c:crossAx val="1760249128"/>
        <c:crosses val="autoZero"/>
        <c:crossBetween val="between"/>
        <c:majorUnit val="0.2"/>
        <c:minorUnit val="0.05"/>
      </c:valAx>
    </c:plotArea>
    <c:legend>
      <c:legendPos val="t"/>
      <c:layout/>
      <c:overlay val="0"/>
      <c:txPr>
        <a:bodyPr/>
        <a:lstStyle/>
        <a:p>
          <a:pPr>
            <a:defRPr sz="3200" b="1"/>
          </a:pPr>
          <a:endParaRPr lang="en-US"/>
        </a:p>
      </c:txPr>
    </c:legend>
    <c:plotVisOnly val="1"/>
    <c:dispBlanksAs val="gap"/>
    <c:showDLblsOverMax val="0"/>
  </c:chart>
  <c:spPr>
    <a:ln w="0">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608280097063"/>
          <c:y val="0.0422949214681498"/>
          <c:w val="0.812485267171792"/>
          <c:h val="0.792204724409449"/>
        </c:manualLayout>
      </c:layout>
      <c:barChart>
        <c:barDir val="col"/>
        <c:grouping val="clustered"/>
        <c:varyColors val="0"/>
        <c:ser>
          <c:idx val="0"/>
          <c:order val="0"/>
          <c:tx>
            <c:strRef>
              <c:f>Summary!$M$15</c:f>
              <c:strCache>
                <c:ptCount val="1"/>
                <c:pt idx="0">
                  <c:v>Baseline</c:v>
                </c:pt>
              </c:strCache>
            </c:strRef>
          </c:tx>
          <c:spPr>
            <a:solidFill>
              <a:schemeClr val="accent1"/>
            </a:solidFill>
          </c:spPr>
          <c:invertIfNegative val="0"/>
          <c:cat>
            <c:strRef>
              <c:f>Summary!$L$16:$L$17</c:f>
              <c:strCache>
                <c:ptCount val="2"/>
                <c:pt idx="0">
                  <c:v>Latency</c:v>
                </c:pt>
                <c:pt idx="1">
                  <c:v>Energy</c:v>
                </c:pt>
              </c:strCache>
            </c:strRef>
          </c:cat>
          <c:val>
            <c:numRef>
              <c:f>Summary!$M$16:$M$17</c:f>
              <c:numCache>
                <c:formatCode>General</c:formatCode>
                <c:ptCount val="2"/>
                <c:pt idx="0">
                  <c:v>1.0</c:v>
                </c:pt>
                <c:pt idx="1">
                  <c:v>1.0</c:v>
                </c:pt>
              </c:numCache>
            </c:numRef>
          </c:val>
        </c:ser>
        <c:ser>
          <c:idx val="1"/>
          <c:order val="1"/>
          <c:tx>
            <c:strRef>
              <c:f>Summary!$N$15</c:f>
              <c:strCache>
                <c:ptCount val="1"/>
                <c:pt idx="0">
                  <c:v>Intra-Subarray</c:v>
                </c:pt>
              </c:strCache>
            </c:strRef>
          </c:tx>
          <c:invertIfNegative val="0"/>
          <c:cat>
            <c:strRef>
              <c:f>Summary!$L$16:$L$17</c:f>
              <c:strCache>
                <c:ptCount val="2"/>
                <c:pt idx="0">
                  <c:v>Latency</c:v>
                </c:pt>
                <c:pt idx="1">
                  <c:v>Energy</c:v>
                </c:pt>
              </c:strCache>
            </c:strRef>
          </c:cat>
          <c:val>
            <c:numRef>
              <c:f>Summary!$N$16:$N$17</c:f>
              <c:numCache>
                <c:formatCode>General</c:formatCode>
                <c:ptCount val="2"/>
                <c:pt idx="0">
                  <c:v>0.0885826771653543</c:v>
                </c:pt>
                <c:pt idx="1">
                  <c:v>0.0134486900255947</c:v>
                </c:pt>
              </c:numCache>
            </c:numRef>
          </c:val>
        </c:ser>
        <c:ser>
          <c:idx val="2"/>
          <c:order val="2"/>
          <c:tx>
            <c:strRef>
              <c:f>Summary!$O$15</c:f>
              <c:strCache>
                <c:ptCount val="1"/>
                <c:pt idx="0">
                  <c:v>Inter-Bank</c:v>
                </c:pt>
              </c:strCache>
            </c:strRef>
          </c:tx>
          <c:invertIfNegative val="0"/>
          <c:cat>
            <c:strRef>
              <c:f>Summary!$L$16:$L$17</c:f>
              <c:strCache>
                <c:ptCount val="2"/>
                <c:pt idx="0">
                  <c:v>Latency</c:v>
                </c:pt>
                <c:pt idx="1">
                  <c:v>Energy</c:v>
                </c:pt>
              </c:strCache>
            </c:strRef>
          </c:cat>
          <c:val>
            <c:numRef>
              <c:f>Summary!$O$16:$O$17</c:f>
              <c:numCache>
                <c:formatCode>General</c:formatCode>
                <c:ptCount val="2"/>
                <c:pt idx="0">
                  <c:v>0.516732283464567</c:v>
                </c:pt>
                <c:pt idx="1">
                  <c:v>0.311830651836331</c:v>
                </c:pt>
              </c:numCache>
            </c:numRef>
          </c:val>
        </c:ser>
        <c:ser>
          <c:idx val="3"/>
          <c:order val="3"/>
          <c:tx>
            <c:strRef>
              <c:f>Summary!$P$15</c:f>
              <c:strCache>
                <c:ptCount val="1"/>
                <c:pt idx="0">
                  <c:v>Inter-Subarray</c:v>
                </c:pt>
              </c:strCache>
            </c:strRef>
          </c:tx>
          <c:invertIfNegative val="0"/>
          <c:cat>
            <c:strRef>
              <c:f>Summary!$L$16:$L$17</c:f>
              <c:strCache>
                <c:ptCount val="2"/>
                <c:pt idx="0">
                  <c:v>Latency</c:v>
                </c:pt>
                <c:pt idx="1">
                  <c:v>Energy</c:v>
                </c:pt>
              </c:strCache>
            </c:strRef>
          </c:cat>
          <c:val>
            <c:numRef>
              <c:f>Summary!$P$16:$P$17</c:f>
              <c:numCache>
                <c:formatCode>General</c:formatCode>
                <c:ptCount val="2"/>
                <c:pt idx="0">
                  <c:v>1.01476377952756</c:v>
                </c:pt>
                <c:pt idx="1">
                  <c:v>0.678499123939099</c:v>
                </c:pt>
              </c:numCache>
            </c:numRef>
          </c:val>
        </c:ser>
        <c:dLbls>
          <c:showLegendKey val="0"/>
          <c:showVal val="0"/>
          <c:showCatName val="0"/>
          <c:showSerName val="0"/>
          <c:showPercent val="0"/>
          <c:showBubbleSize val="0"/>
        </c:dLbls>
        <c:gapWidth val="150"/>
        <c:axId val="1763145560"/>
        <c:axId val="1761990888"/>
      </c:barChart>
      <c:catAx>
        <c:axId val="1763145560"/>
        <c:scaling>
          <c:orientation val="minMax"/>
        </c:scaling>
        <c:delete val="0"/>
        <c:axPos val="b"/>
        <c:majorTickMark val="out"/>
        <c:minorTickMark val="none"/>
        <c:tickLblPos val="nextTo"/>
        <c:txPr>
          <a:bodyPr/>
          <a:lstStyle/>
          <a:p>
            <a:pPr>
              <a:defRPr sz="2400"/>
            </a:pPr>
            <a:endParaRPr lang="en-US"/>
          </a:p>
        </c:txPr>
        <c:crossAx val="1761990888"/>
        <c:crosses val="autoZero"/>
        <c:auto val="1"/>
        <c:lblAlgn val="ctr"/>
        <c:lblOffset val="100"/>
        <c:noMultiLvlLbl val="0"/>
      </c:catAx>
      <c:valAx>
        <c:axId val="1761990888"/>
        <c:scaling>
          <c:orientation val="minMax"/>
        </c:scaling>
        <c:delete val="0"/>
        <c:axPos val="l"/>
        <c:majorGridlines/>
        <c:title>
          <c:tx>
            <c:rich>
              <a:bodyPr rot="-5400000" vert="horz"/>
              <a:lstStyle/>
              <a:p>
                <a:pPr>
                  <a:defRPr/>
                </a:pPr>
                <a:r>
                  <a:rPr lang="en-US" sz="2400" dirty="0" smtClean="0"/>
                  <a:t>Normalized</a:t>
                </a:r>
                <a:r>
                  <a:rPr lang="en-US" sz="2400" baseline="0" dirty="0" smtClean="0"/>
                  <a:t> Savings</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1763145560"/>
        <c:crosses val="autoZero"/>
        <c:crossBetween val="between"/>
      </c:valAx>
    </c:plotArea>
    <c:legend>
      <c:legendPos val="r"/>
      <c:layout>
        <c:manualLayout>
          <c:xMode val="edge"/>
          <c:yMode val="edge"/>
          <c:x val="0.283318352894567"/>
          <c:y val="0.00220680748239803"/>
          <c:w val="0.667939508740653"/>
          <c:h val="0.141089030537849"/>
        </c:manualLayout>
      </c:layout>
      <c:overlay val="0"/>
      <c:spPr>
        <a:solidFill>
          <a:schemeClr val="bg1"/>
        </a:solidFill>
        <a:ln>
          <a:solidFill>
            <a:schemeClr val="tx1"/>
          </a:solidFill>
        </a:ln>
      </c:spPr>
      <c:txPr>
        <a:bodyPr/>
        <a:lstStyle/>
        <a:p>
          <a:pPr>
            <a:defRPr sz="2000"/>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406937279392"/>
          <c:y val="0.222897755758058"/>
          <c:w val="0.879432075300932"/>
          <c:h val="0.375975699666755"/>
        </c:manualLayout>
      </c:layout>
      <c:barChart>
        <c:barDir val="col"/>
        <c:grouping val="clustered"/>
        <c:varyColors val="0"/>
        <c:ser>
          <c:idx val="0"/>
          <c:order val="0"/>
          <c:tx>
            <c:strRef>
              <c:f>mempower1333!$B$1</c:f>
              <c:strCache>
                <c:ptCount val="1"/>
                <c:pt idx="0">
                  <c:v>System Power</c:v>
                </c:pt>
              </c:strCache>
            </c:strRef>
          </c:tx>
          <c:invertIfNegative val="0"/>
          <c:cat>
            <c:strRef>
              <c:f>mempower1333!$A$2:$A$24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mempower1333!$B$2:$B$24</c:f>
              <c:numCache>
                <c:formatCode>General</c:formatCode>
                <c:ptCount val="23"/>
                <c:pt idx="0">
                  <c:v>382.4108982</c:v>
                </c:pt>
                <c:pt idx="1">
                  <c:v>375.150301</c:v>
                </c:pt>
                <c:pt idx="2">
                  <c:v>378.5933731999992</c:v>
                </c:pt>
                <c:pt idx="3">
                  <c:v>375.4158893</c:v>
                </c:pt>
                <c:pt idx="4">
                  <c:v>379.087827</c:v>
                </c:pt>
                <c:pt idx="5">
                  <c:v>361.1151083999997</c:v>
                </c:pt>
                <c:pt idx="6">
                  <c:v>362.3146871000007</c:v>
                </c:pt>
                <c:pt idx="7">
                  <c:v>335.9756506</c:v>
                </c:pt>
                <c:pt idx="8">
                  <c:v>344.1894657000003</c:v>
                </c:pt>
                <c:pt idx="9">
                  <c:v>326.7161427999986</c:v>
                </c:pt>
                <c:pt idx="10">
                  <c:v>334.3452882000003</c:v>
                </c:pt>
                <c:pt idx="11">
                  <c:v>336.6094693000005</c:v>
                </c:pt>
                <c:pt idx="12">
                  <c:v>321.7236736999999</c:v>
                </c:pt>
                <c:pt idx="13">
                  <c:v>317.1998895000003</c:v>
                </c:pt>
                <c:pt idx="14">
                  <c:v>318.8862098999996</c:v>
                </c:pt>
                <c:pt idx="15">
                  <c:v>339.4203479999986</c:v>
                </c:pt>
                <c:pt idx="16">
                  <c:v>323.4100757999992</c:v>
                </c:pt>
                <c:pt idx="17">
                  <c:v>319.6471048</c:v>
                </c:pt>
                <c:pt idx="18">
                  <c:v>318.3552903000003</c:v>
                </c:pt>
                <c:pt idx="19">
                  <c:v>324.5306313999999</c:v>
                </c:pt>
                <c:pt idx="20">
                  <c:v>332.3532694</c:v>
                </c:pt>
                <c:pt idx="21">
                  <c:v>319.7156318999999</c:v>
                </c:pt>
                <c:pt idx="22">
                  <c:v>329.6844173</c:v>
                </c:pt>
              </c:numCache>
            </c:numRef>
          </c:val>
        </c:ser>
        <c:ser>
          <c:idx val="1"/>
          <c:order val="1"/>
          <c:tx>
            <c:strRef>
              <c:f>mempower1333!$C$1</c:f>
              <c:strCache>
                <c:ptCount val="1"/>
                <c:pt idx="0">
                  <c:v>Memory Power</c:v>
                </c:pt>
              </c:strCache>
            </c:strRef>
          </c:tx>
          <c:invertIfNegative val="0"/>
          <c:cat>
            <c:strRef>
              <c:f>mempower1333!$A$2:$A$24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mempower1333!$C$2:$C$24</c:f>
              <c:numCache>
                <c:formatCode>General</c:formatCode>
                <c:ptCount val="23"/>
                <c:pt idx="0">
                  <c:v>79.68733399999998</c:v>
                </c:pt>
                <c:pt idx="1">
                  <c:v>78.65829599999998</c:v>
                </c:pt>
                <c:pt idx="2">
                  <c:v>78.1479240000002</c:v>
                </c:pt>
                <c:pt idx="3">
                  <c:v>78.4162220000002</c:v>
                </c:pt>
                <c:pt idx="4">
                  <c:v>77.6812240000002</c:v>
                </c:pt>
                <c:pt idx="5">
                  <c:v>76.60380599999995</c:v>
                </c:pt>
                <c:pt idx="6">
                  <c:v>74.522656</c:v>
                </c:pt>
                <c:pt idx="7">
                  <c:v>69.153144</c:v>
                </c:pt>
                <c:pt idx="8">
                  <c:v>70.077698</c:v>
                </c:pt>
                <c:pt idx="9">
                  <c:v>65.271112</c:v>
                </c:pt>
                <c:pt idx="10">
                  <c:v>61.29026800000001</c:v>
                </c:pt>
                <c:pt idx="11">
                  <c:v>61.77548</c:v>
                </c:pt>
                <c:pt idx="12">
                  <c:v>59.72971800000011</c:v>
                </c:pt>
                <c:pt idx="13">
                  <c:v>57.11805000000001</c:v>
                </c:pt>
                <c:pt idx="14">
                  <c:v>56.961206</c:v>
                </c:pt>
                <c:pt idx="15">
                  <c:v>58.72161200000008</c:v>
                </c:pt>
                <c:pt idx="16">
                  <c:v>57.02961600000001</c:v>
                </c:pt>
                <c:pt idx="17">
                  <c:v>56.498226</c:v>
                </c:pt>
                <c:pt idx="18">
                  <c:v>55.644628</c:v>
                </c:pt>
                <c:pt idx="19">
                  <c:v>56.63867800000001</c:v>
                </c:pt>
                <c:pt idx="20">
                  <c:v>55.63833200000011</c:v>
                </c:pt>
                <c:pt idx="21">
                  <c:v>54.28195400000001</c:v>
                </c:pt>
                <c:pt idx="22">
                  <c:v>57.44159</c:v>
                </c:pt>
              </c:numCache>
            </c:numRef>
          </c:val>
        </c:ser>
        <c:dLbls>
          <c:showLegendKey val="0"/>
          <c:showVal val="0"/>
          <c:showCatName val="0"/>
          <c:showSerName val="0"/>
          <c:showPercent val="0"/>
          <c:showBubbleSize val="0"/>
        </c:dLbls>
        <c:gapWidth val="150"/>
        <c:axId val="1760725064"/>
        <c:axId val="1760722104"/>
      </c:barChart>
      <c:catAx>
        <c:axId val="1760725064"/>
        <c:scaling>
          <c:orientation val="minMax"/>
        </c:scaling>
        <c:delete val="0"/>
        <c:axPos val="b"/>
        <c:majorTickMark val="out"/>
        <c:minorTickMark val="none"/>
        <c:tickLblPos val="nextTo"/>
        <c:txPr>
          <a:bodyPr rot="-5400000" vert="horz"/>
          <a:lstStyle/>
          <a:p>
            <a:pPr>
              <a:defRPr sz="1800"/>
            </a:pPr>
            <a:endParaRPr lang="en-US"/>
          </a:p>
        </c:txPr>
        <c:crossAx val="1760722104"/>
        <c:crosses val="autoZero"/>
        <c:auto val="1"/>
        <c:lblAlgn val="ctr"/>
        <c:lblOffset val="100"/>
        <c:noMultiLvlLbl val="0"/>
      </c:catAx>
      <c:valAx>
        <c:axId val="1760722104"/>
        <c:scaling>
          <c:orientation val="minMax"/>
          <c:max val="400.0"/>
        </c:scaling>
        <c:delete val="0"/>
        <c:axPos val="l"/>
        <c:majorGridlines/>
        <c:title>
          <c:tx>
            <c:rich>
              <a:bodyPr rot="-5400000" vert="horz"/>
              <a:lstStyle/>
              <a:p>
                <a:pPr>
                  <a:defRPr sz="2000"/>
                </a:pPr>
                <a:r>
                  <a:rPr lang="en-US" sz="2000"/>
                  <a:t>Power (W)</a:t>
                </a:r>
              </a:p>
            </c:rich>
          </c:tx>
          <c:layout/>
          <c:overlay val="0"/>
        </c:title>
        <c:numFmt formatCode="General" sourceLinked="1"/>
        <c:majorTickMark val="out"/>
        <c:minorTickMark val="none"/>
        <c:tickLblPos val="nextTo"/>
        <c:txPr>
          <a:bodyPr/>
          <a:lstStyle/>
          <a:p>
            <a:pPr>
              <a:defRPr sz="2000"/>
            </a:pPr>
            <a:endParaRPr lang="en-US"/>
          </a:p>
        </c:txPr>
        <c:crossAx val="1760725064"/>
        <c:crosses val="autoZero"/>
        <c:crossBetween val="between"/>
        <c:majorUnit val="100.0"/>
      </c:valAx>
    </c:plotArea>
    <c:legend>
      <c:legendPos val="r"/>
      <c:layout>
        <c:manualLayout>
          <c:xMode val="edge"/>
          <c:yMode val="edge"/>
          <c:x val="0.800126368902163"/>
          <c:y val="0.0644253737945678"/>
          <c:w val="0.178321906959906"/>
          <c:h val="0.156460231796868"/>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n-US" sz="2200"/>
              <a:t>Sleep State Residency</a:t>
            </a:r>
          </a:p>
        </c:rich>
      </c:tx>
      <c:layout/>
      <c:overlay val="0"/>
    </c:title>
    <c:autoTitleDeleted val="0"/>
    <c:plotArea>
      <c:layout/>
      <c:barChart>
        <c:barDir val="col"/>
        <c:grouping val="clustered"/>
        <c:varyColors val="0"/>
        <c:ser>
          <c:idx val="0"/>
          <c:order val="0"/>
          <c:tx>
            <c:strRef>
              <c:f>ckelow!$B$1</c:f>
              <c:strCache>
                <c:ptCount val="1"/>
                <c:pt idx="0">
                  <c:v>CKE-low Residency</c:v>
                </c:pt>
              </c:strCache>
            </c:strRef>
          </c:tx>
          <c:invertIfNegative val="0"/>
          <c:cat>
            <c:strRef>
              <c:f>ckelow!$A$2:$A$24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ckelow!$B$2:$B$24</c:f>
              <c:numCache>
                <c:formatCode>0.00%</c:formatCode>
                <c:ptCount val="23"/>
                <c:pt idx="0">
                  <c:v>0.015242</c:v>
                </c:pt>
                <c:pt idx="1">
                  <c:v>0.018593</c:v>
                </c:pt>
                <c:pt idx="2">
                  <c:v>0.026642</c:v>
                </c:pt>
                <c:pt idx="3">
                  <c:v>0.02386</c:v>
                </c:pt>
                <c:pt idx="4">
                  <c:v>0.048702</c:v>
                </c:pt>
                <c:pt idx="5">
                  <c:v>0.04293</c:v>
                </c:pt>
                <c:pt idx="6">
                  <c:v>0.022079</c:v>
                </c:pt>
                <c:pt idx="7">
                  <c:v>0.048622</c:v>
                </c:pt>
                <c:pt idx="8">
                  <c:v>0.032973</c:v>
                </c:pt>
                <c:pt idx="9">
                  <c:v>0.040465</c:v>
                </c:pt>
                <c:pt idx="10">
                  <c:v>0.040275</c:v>
                </c:pt>
                <c:pt idx="11">
                  <c:v>0.026781</c:v>
                </c:pt>
                <c:pt idx="12">
                  <c:v>0.024897</c:v>
                </c:pt>
                <c:pt idx="13">
                  <c:v>0.027754</c:v>
                </c:pt>
                <c:pt idx="14">
                  <c:v>0.024359</c:v>
                </c:pt>
                <c:pt idx="15">
                  <c:v>0.038534</c:v>
                </c:pt>
                <c:pt idx="16">
                  <c:v>0.03365</c:v>
                </c:pt>
                <c:pt idx="17">
                  <c:v>0.018367</c:v>
                </c:pt>
                <c:pt idx="18">
                  <c:v>0.025418</c:v>
                </c:pt>
                <c:pt idx="19">
                  <c:v>0.037019</c:v>
                </c:pt>
                <c:pt idx="20">
                  <c:v>0.014163</c:v>
                </c:pt>
                <c:pt idx="21">
                  <c:v>0.080439</c:v>
                </c:pt>
                <c:pt idx="22">
                  <c:v>0.030256</c:v>
                </c:pt>
              </c:numCache>
            </c:numRef>
          </c:val>
        </c:ser>
        <c:dLbls>
          <c:showLegendKey val="0"/>
          <c:showVal val="0"/>
          <c:showCatName val="0"/>
          <c:showSerName val="0"/>
          <c:showPercent val="0"/>
          <c:showBubbleSize val="0"/>
        </c:dLbls>
        <c:gapWidth val="150"/>
        <c:axId val="1763352760"/>
        <c:axId val="1763355912"/>
      </c:barChart>
      <c:catAx>
        <c:axId val="1763352760"/>
        <c:scaling>
          <c:orientation val="minMax"/>
        </c:scaling>
        <c:delete val="0"/>
        <c:axPos val="b"/>
        <c:numFmt formatCode="General" sourceLinked="1"/>
        <c:majorTickMark val="out"/>
        <c:minorTickMark val="none"/>
        <c:tickLblPos val="nextTo"/>
        <c:txPr>
          <a:bodyPr rot="-5400000" vert="horz"/>
          <a:lstStyle/>
          <a:p>
            <a:pPr>
              <a:defRPr sz="1600"/>
            </a:pPr>
            <a:endParaRPr lang="en-US"/>
          </a:p>
        </c:txPr>
        <c:crossAx val="1763355912"/>
        <c:crosses val="autoZero"/>
        <c:auto val="1"/>
        <c:lblAlgn val="ctr"/>
        <c:lblOffset val="100"/>
        <c:noMultiLvlLbl val="0"/>
      </c:catAx>
      <c:valAx>
        <c:axId val="1763355912"/>
        <c:scaling>
          <c:orientation val="minMax"/>
          <c:max val="0.08"/>
          <c:min val="0.0"/>
        </c:scaling>
        <c:delete val="0"/>
        <c:axPos val="l"/>
        <c:majorGridlines/>
        <c:title>
          <c:tx>
            <c:rich>
              <a:bodyPr rot="-5400000" vert="horz"/>
              <a:lstStyle/>
              <a:p>
                <a:pPr>
                  <a:defRPr sz="1800"/>
                </a:pPr>
                <a:r>
                  <a:rPr lang="en-US" sz="1700" dirty="0" smtClean="0"/>
                  <a:t>Time Spent in Sleep </a:t>
                </a:r>
                <a:r>
                  <a:rPr lang="en-US" sz="1700" baseline="0" dirty="0" smtClean="0"/>
                  <a:t> States</a:t>
                </a:r>
                <a:endParaRPr lang="en-US" sz="1700" dirty="0"/>
              </a:p>
            </c:rich>
          </c:tx>
          <c:layout>
            <c:manualLayout>
              <c:xMode val="edge"/>
              <c:yMode val="edge"/>
              <c:x val="0.0152777777777778"/>
              <c:y val="0.0752035646706952"/>
            </c:manualLayout>
          </c:layout>
          <c:overlay val="0"/>
        </c:title>
        <c:numFmt formatCode="0%" sourceLinked="0"/>
        <c:majorTickMark val="out"/>
        <c:minorTickMark val="none"/>
        <c:tickLblPos val="nextTo"/>
        <c:txPr>
          <a:bodyPr/>
          <a:lstStyle/>
          <a:p>
            <a:pPr>
              <a:defRPr sz="2200"/>
            </a:pPr>
            <a:endParaRPr lang="en-US"/>
          </a:p>
        </c:txPr>
        <c:crossAx val="1763352760"/>
        <c:crosses val="autoZero"/>
        <c:crossBetween val="between"/>
        <c:majorUnit val="0.02"/>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n-US" sz="2200"/>
              <a:t>Memory Bandwidth for SPEC CPU2006</a:t>
            </a:r>
          </a:p>
        </c:rich>
      </c:tx>
      <c:layout/>
      <c:overlay val="0"/>
    </c:title>
    <c:autoTitleDeleted val="0"/>
    <c:plotArea>
      <c:layout/>
      <c:barChart>
        <c:barDir val="col"/>
        <c:grouping val="clustered"/>
        <c:varyColors val="0"/>
        <c:ser>
          <c:idx val="0"/>
          <c:order val="0"/>
          <c:tx>
            <c:v>Per-Channel Bandwidth</c:v>
          </c:tx>
          <c:invertIfNegative val="0"/>
          <c:cat>
            <c:strRef>
              <c:f>bw!$A$1:$A$23</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bw!$B$1:$B$23</c:f>
              <c:numCache>
                <c:formatCode>General</c:formatCode>
                <c:ptCount val="23"/>
                <c:pt idx="0">
                  <c:v>6.637907046666626</c:v>
                </c:pt>
                <c:pt idx="1">
                  <c:v>5.811353938333332</c:v>
                </c:pt>
                <c:pt idx="2">
                  <c:v>5.724130659999942</c:v>
                </c:pt>
                <c:pt idx="3">
                  <c:v>5.546507913333337</c:v>
                </c:pt>
                <c:pt idx="4">
                  <c:v>5.221419963333331</c:v>
                </c:pt>
                <c:pt idx="5">
                  <c:v>4.84549175833333</c:v>
                </c:pt>
                <c:pt idx="6">
                  <c:v>4.132905468333329</c:v>
                </c:pt>
                <c:pt idx="7">
                  <c:v>2.844678053333327</c:v>
                </c:pt>
                <c:pt idx="8">
                  <c:v>2.777398048333337</c:v>
                </c:pt>
                <c:pt idx="9">
                  <c:v>1.886369495</c:v>
                </c:pt>
                <c:pt idx="10">
                  <c:v>1.168853330666662</c:v>
                </c:pt>
                <c:pt idx="11">
                  <c:v>1.133251031333332</c:v>
                </c:pt>
                <c:pt idx="12">
                  <c:v>0.763447743999999</c:v>
                </c:pt>
                <c:pt idx="13">
                  <c:v>0.332581189833333</c:v>
                </c:pt>
                <c:pt idx="14">
                  <c:v>0.280747740666666</c:v>
                </c:pt>
                <c:pt idx="15">
                  <c:v>0.657565492</c:v>
                </c:pt>
                <c:pt idx="16">
                  <c:v>0.323485837333333</c:v>
                </c:pt>
                <c:pt idx="17">
                  <c:v>0.196841596999999</c:v>
                </c:pt>
                <c:pt idx="18">
                  <c:v>0.0613565090166666</c:v>
                </c:pt>
                <c:pt idx="19">
                  <c:v>0.263298903666666</c:v>
                </c:pt>
                <c:pt idx="20">
                  <c:v>0.0149986752633333</c:v>
                </c:pt>
                <c:pt idx="21">
                  <c:v>0.00751737510333333</c:v>
                </c:pt>
                <c:pt idx="22">
                  <c:v>0.364803991166666</c:v>
                </c:pt>
              </c:numCache>
            </c:numRef>
          </c:val>
        </c:ser>
        <c:dLbls>
          <c:showLegendKey val="0"/>
          <c:showVal val="0"/>
          <c:showCatName val="0"/>
          <c:showSerName val="0"/>
          <c:showPercent val="0"/>
          <c:showBubbleSize val="0"/>
        </c:dLbls>
        <c:gapWidth val="150"/>
        <c:axId val="1760683192"/>
        <c:axId val="1760680136"/>
      </c:barChart>
      <c:catAx>
        <c:axId val="1760683192"/>
        <c:scaling>
          <c:orientation val="minMax"/>
        </c:scaling>
        <c:delete val="0"/>
        <c:axPos val="b"/>
        <c:majorTickMark val="out"/>
        <c:minorTickMark val="none"/>
        <c:tickLblPos val="nextTo"/>
        <c:txPr>
          <a:bodyPr/>
          <a:lstStyle/>
          <a:p>
            <a:pPr>
              <a:defRPr sz="1600"/>
            </a:pPr>
            <a:endParaRPr lang="en-US"/>
          </a:p>
        </c:txPr>
        <c:crossAx val="1760680136"/>
        <c:crosses val="autoZero"/>
        <c:auto val="1"/>
        <c:lblAlgn val="ctr"/>
        <c:lblOffset val="100"/>
        <c:noMultiLvlLbl val="0"/>
      </c:catAx>
      <c:valAx>
        <c:axId val="1760680136"/>
        <c:scaling>
          <c:orientation val="minMax"/>
        </c:scaling>
        <c:delete val="0"/>
        <c:axPos val="l"/>
        <c:majorGridlines/>
        <c:title>
          <c:tx>
            <c:rich>
              <a:bodyPr rot="-5400000" vert="horz"/>
              <a:lstStyle/>
              <a:p>
                <a:pPr>
                  <a:defRPr sz="2000"/>
                </a:pPr>
                <a:r>
                  <a:rPr lang="en-US" sz="2000"/>
                  <a:t>Bandwidth/channel (GB/s)</a:t>
                </a:r>
              </a:p>
            </c:rich>
          </c:tx>
          <c:layout/>
          <c:overlay val="0"/>
        </c:title>
        <c:numFmt formatCode="General" sourceLinked="1"/>
        <c:majorTickMark val="out"/>
        <c:minorTickMark val="none"/>
        <c:tickLblPos val="nextTo"/>
        <c:txPr>
          <a:bodyPr/>
          <a:lstStyle/>
          <a:p>
            <a:pPr>
              <a:defRPr sz="2400"/>
            </a:pPr>
            <a:endParaRPr lang="en-US"/>
          </a:p>
        </c:txPr>
        <c:crossAx val="1760683192"/>
        <c:crosses val="autoZero"/>
        <c:crossBetween val="between"/>
      </c:valAx>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t>Minimum</a:t>
            </a:r>
            <a:r>
              <a:rPr lang="en-US" sz="2000" baseline="0" dirty="0"/>
              <a:t> Stable Voltage for 8 </a:t>
            </a:r>
            <a:r>
              <a:rPr lang="en-US" sz="2000" baseline="0" dirty="0" smtClean="0"/>
              <a:t>DIMMs in a Real System</a:t>
            </a:r>
            <a:endParaRPr lang="en-US" sz="2000" dirty="0"/>
          </a:p>
        </c:rich>
      </c:tx>
      <c:layout/>
      <c:overlay val="0"/>
    </c:title>
    <c:autoTitleDeleted val="0"/>
    <c:plotArea>
      <c:layout>
        <c:manualLayout>
          <c:layoutTarget val="inner"/>
          <c:xMode val="edge"/>
          <c:yMode val="edge"/>
          <c:x val="0.232868309939518"/>
          <c:y val="0.195423017036592"/>
          <c:w val="0.767131690060482"/>
          <c:h val="0.596029327855757"/>
        </c:manualLayout>
      </c:layout>
      <c:lineChart>
        <c:grouping val="standard"/>
        <c:varyColors val="0"/>
        <c:ser>
          <c:idx val="0"/>
          <c:order val="0"/>
          <c:tx>
            <c:v/>
          </c:tx>
          <c:cat>
            <c:strRef>
              <c:f>voltage!$B$1:$D$1</c:f>
              <c:strCache>
                <c:ptCount val="3"/>
                <c:pt idx="0">
                  <c:v>1333MHz</c:v>
                </c:pt>
                <c:pt idx="1">
                  <c:v>1066MHz</c:v>
                </c:pt>
                <c:pt idx="2">
                  <c:v>800MHz</c:v>
                </c:pt>
              </c:strCache>
            </c:strRef>
          </c:cat>
          <c:val>
            <c:numRef>
              <c:f>voltage!$B$2:$D$2</c:f>
              <c:numCache>
                <c:formatCode>General</c:formatCode>
                <c:ptCount val="3"/>
                <c:pt idx="0">
                  <c:v>1.27</c:v>
                </c:pt>
                <c:pt idx="1">
                  <c:v>1.180000000000001</c:v>
                </c:pt>
                <c:pt idx="2">
                  <c:v>1.159999999999997</c:v>
                </c:pt>
              </c:numCache>
            </c:numRef>
          </c:val>
          <c:smooth val="0"/>
        </c:ser>
        <c:ser>
          <c:idx val="1"/>
          <c:order val="1"/>
          <c:tx>
            <c:v/>
          </c:tx>
          <c:cat>
            <c:strRef>
              <c:f>voltage!$B$1:$D$1</c:f>
              <c:strCache>
                <c:ptCount val="3"/>
                <c:pt idx="0">
                  <c:v>1333MHz</c:v>
                </c:pt>
                <c:pt idx="1">
                  <c:v>1066MHz</c:v>
                </c:pt>
                <c:pt idx="2">
                  <c:v>800MHz</c:v>
                </c:pt>
              </c:strCache>
            </c:strRef>
          </c:cat>
          <c:val>
            <c:numRef>
              <c:f>voltage!$B$3:$D$3</c:f>
              <c:numCache>
                <c:formatCode>General</c:formatCode>
                <c:ptCount val="3"/>
                <c:pt idx="0">
                  <c:v>1.35</c:v>
                </c:pt>
                <c:pt idx="1">
                  <c:v>1.24</c:v>
                </c:pt>
                <c:pt idx="2">
                  <c:v>1.2</c:v>
                </c:pt>
              </c:numCache>
            </c:numRef>
          </c:val>
          <c:smooth val="0"/>
        </c:ser>
        <c:ser>
          <c:idx val="2"/>
          <c:order val="2"/>
          <c:tx>
            <c:v/>
          </c:tx>
          <c:cat>
            <c:strRef>
              <c:f>voltage!$B$1:$D$1</c:f>
              <c:strCache>
                <c:ptCount val="3"/>
                <c:pt idx="0">
                  <c:v>1333MHz</c:v>
                </c:pt>
                <c:pt idx="1">
                  <c:v>1066MHz</c:v>
                </c:pt>
                <c:pt idx="2">
                  <c:v>800MHz</c:v>
                </c:pt>
              </c:strCache>
            </c:strRef>
          </c:cat>
          <c:val>
            <c:numRef>
              <c:f>voltage!$B$4:$D$4</c:f>
              <c:numCache>
                <c:formatCode>General</c:formatCode>
                <c:ptCount val="3"/>
                <c:pt idx="0">
                  <c:v>1.31</c:v>
                </c:pt>
                <c:pt idx="1">
                  <c:v>1.180000000000001</c:v>
                </c:pt>
                <c:pt idx="2">
                  <c:v>1.170000000000001</c:v>
                </c:pt>
              </c:numCache>
            </c:numRef>
          </c:val>
          <c:smooth val="0"/>
        </c:ser>
        <c:ser>
          <c:idx val="3"/>
          <c:order val="3"/>
          <c:tx>
            <c:v/>
          </c:tx>
          <c:cat>
            <c:strRef>
              <c:f>voltage!$B$1:$D$1</c:f>
              <c:strCache>
                <c:ptCount val="3"/>
                <c:pt idx="0">
                  <c:v>1333MHz</c:v>
                </c:pt>
                <c:pt idx="1">
                  <c:v>1066MHz</c:v>
                </c:pt>
                <c:pt idx="2">
                  <c:v>800MHz</c:v>
                </c:pt>
              </c:strCache>
            </c:strRef>
          </c:cat>
          <c:val>
            <c:numRef>
              <c:f>voltage!$B$5:$D$5</c:f>
              <c:numCache>
                <c:formatCode>General</c:formatCode>
                <c:ptCount val="3"/>
                <c:pt idx="0">
                  <c:v>1.27</c:v>
                </c:pt>
                <c:pt idx="1">
                  <c:v>1.190000000000001</c:v>
                </c:pt>
                <c:pt idx="2">
                  <c:v>1.2</c:v>
                </c:pt>
              </c:numCache>
            </c:numRef>
          </c:val>
          <c:smooth val="0"/>
        </c:ser>
        <c:ser>
          <c:idx val="4"/>
          <c:order val="4"/>
          <c:tx>
            <c:v/>
          </c:tx>
          <c:cat>
            <c:strRef>
              <c:f>voltage!$B$1:$D$1</c:f>
              <c:strCache>
                <c:ptCount val="3"/>
                <c:pt idx="0">
                  <c:v>1333MHz</c:v>
                </c:pt>
                <c:pt idx="1">
                  <c:v>1066MHz</c:v>
                </c:pt>
                <c:pt idx="2">
                  <c:v>800MHz</c:v>
                </c:pt>
              </c:strCache>
            </c:strRef>
          </c:cat>
          <c:val>
            <c:numRef>
              <c:f>voltage!$B$6:$D$6</c:f>
              <c:numCache>
                <c:formatCode>General</c:formatCode>
                <c:ptCount val="3"/>
                <c:pt idx="0">
                  <c:v>1.22</c:v>
                </c:pt>
                <c:pt idx="1">
                  <c:v>1.129999999999997</c:v>
                </c:pt>
                <c:pt idx="2">
                  <c:v>1.1</c:v>
                </c:pt>
              </c:numCache>
            </c:numRef>
          </c:val>
          <c:smooth val="0"/>
        </c:ser>
        <c:ser>
          <c:idx val="5"/>
          <c:order val="5"/>
          <c:tx>
            <c:v/>
          </c:tx>
          <c:cat>
            <c:strRef>
              <c:f>voltage!$B$1:$D$1</c:f>
              <c:strCache>
                <c:ptCount val="3"/>
                <c:pt idx="0">
                  <c:v>1333MHz</c:v>
                </c:pt>
                <c:pt idx="1">
                  <c:v>1066MHz</c:v>
                </c:pt>
                <c:pt idx="2">
                  <c:v>800MHz</c:v>
                </c:pt>
              </c:strCache>
            </c:strRef>
          </c:cat>
          <c:val>
            <c:numRef>
              <c:f>voltage!$B$7:$D$7</c:f>
              <c:numCache>
                <c:formatCode>General</c:formatCode>
                <c:ptCount val="3"/>
                <c:pt idx="0">
                  <c:v>1.24</c:v>
                </c:pt>
                <c:pt idx="1">
                  <c:v>1.170000000000001</c:v>
                </c:pt>
                <c:pt idx="2">
                  <c:v>1.1</c:v>
                </c:pt>
              </c:numCache>
            </c:numRef>
          </c:val>
          <c:smooth val="0"/>
        </c:ser>
        <c:ser>
          <c:idx val="6"/>
          <c:order val="6"/>
          <c:tx>
            <c:v/>
          </c:tx>
          <c:cat>
            <c:strRef>
              <c:f>voltage!$B$1:$D$1</c:f>
              <c:strCache>
                <c:ptCount val="3"/>
                <c:pt idx="0">
                  <c:v>1333MHz</c:v>
                </c:pt>
                <c:pt idx="1">
                  <c:v>1066MHz</c:v>
                </c:pt>
                <c:pt idx="2">
                  <c:v>800MHz</c:v>
                </c:pt>
              </c:strCache>
            </c:strRef>
          </c:cat>
          <c:val>
            <c:numRef>
              <c:f>voltage!$B$8:$D$8</c:f>
              <c:numCache>
                <c:formatCode>General</c:formatCode>
                <c:ptCount val="3"/>
                <c:pt idx="0">
                  <c:v>1.32</c:v>
                </c:pt>
                <c:pt idx="1">
                  <c:v>1.27</c:v>
                </c:pt>
                <c:pt idx="2">
                  <c:v>1.24</c:v>
                </c:pt>
              </c:numCache>
            </c:numRef>
          </c:val>
          <c:smooth val="0"/>
        </c:ser>
        <c:ser>
          <c:idx val="7"/>
          <c:order val="7"/>
          <c:tx>
            <c:v/>
          </c:tx>
          <c:cat>
            <c:strRef>
              <c:f>voltage!$B$1:$D$1</c:f>
              <c:strCache>
                <c:ptCount val="3"/>
                <c:pt idx="0">
                  <c:v>1333MHz</c:v>
                </c:pt>
                <c:pt idx="1">
                  <c:v>1066MHz</c:v>
                </c:pt>
                <c:pt idx="2">
                  <c:v>800MHz</c:v>
                </c:pt>
              </c:strCache>
            </c:strRef>
          </c:cat>
          <c:val>
            <c:numRef>
              <c:f>voltage!$B$9:$D$9</c:f>
              <c:numCache>
                <c:formatCode>General</c:formatCode>
                <c:ptCount val="3"/>
                <c:pt idx="0">
                  <c:v>1.26</c:v>
                </c:pt>
                <c:pt idx="1">
                  <c:v>1.26</c:v>
                </c:pt>
                <c:pt idx="2">
                  <c:v>1.21</c:v>
                </c:pt>
              </c:numCache>
            </c:numRef>
          </c:val>
          <c:smooth val="0"/>
        </c:ser>
        <c:ser>
          <c:idx val="8"/>
          <c:order val="8"/>
          <c:tx>
            <c:v>Vdd for Power Model</c:v>
          </c:tx>
          <c:spPr>
            <a:ln w="50800">
              <a:solidFill>
                <a:schemeClr val="tx1"/>
              </a:solidFill>
            </a:ln>
          </c:spPr>
          <c:marker>
            <c:symbol val="none"/>
          </c:marker>
          <c:cat>
            <c:strRef>
              <c:f>voltage!$B$1:$D$1</c:f>
              <c:strCache>
                <c:ptCount val="3"/>
                <c:pt idx="0">
                  <c:v>1333MHz</c:v>
                </c:pt>
                <c:pt idx="1">
                  <c:v>1066MHz</c:v>
                </c:pt>
                <c:pt idx="2">
                  <c:v>800MHz</c:v>
                </c:pt>
              </c:strCache>
            </c:strRef>
          </c:cat>
          <c:val>
            <c:numRef>
              <c:f>voltage!$B$10:$D$10</c:f>
              <c:numCache>
                <c:formatCode>General</c:formatCode>
                <c:ptCount val="3"/>
                <c:pt idx="0">
                  <c:v>1.5</c:v>
                </c:pt>
                <c:pt idx="1">
                  <c:v>1.424999999999998</c:v>
                </c:pt>
                <c:pt idx="2">
                  <c:v>1.35</c:v>
                </c:pt>
              </c:numCache>
            </c:numRef>
          </c:val>
          <c:smooth val="0"/>
        </c:ser>
        <c:dLbls>
          <c:showLegendKey val="0"/>
          <c:showVal val="0"/>
          <c:showCatName val="0"/>
          <c:showSerName val="0"/>
          <c:showPercent val="0"/>
          <c:showBubbleSize val="0"/>
        </c:dLbls>
        <c:marker val="1"/>
        <c:smooth val="0"/>
        <c:axId val="1764230152"/>
        <c:axId val="1764233096"/>
      </c:lineChart>
      <c:catAx>
        <c:axId val="1764230152"/>
        <c:scaling>
          <c:orientation val="minMax"/>
        </c:scaling>
        <c:delete val="0"/>
        <c:axPos val="b"/>
        <c:numFmt formatCode="General" sourceLinked="1"/>
        <c:majorTickMark val="out"/>
        <c:minorTickMark val="none"/>
        <c:tickLblPos val="nextTo"/>
        <c:txPr>
          <a:bodyPr/>
          <a:lstStyle/>
          <a:p>
            <a:pPr>
              <a:defRPr sz="2400"/>
            </a:pPr>
            <a:endParaRPr lang="en-US"/>
          </a:p>
        </c:txPr>
        <c:crossAx val="1764233096"/>
        <c:crosses val="autoZero"/>
        <c:auto val="1"/>
        <c:lblAlgn val="ctr"/>
        <c:lblOffset val="100"/>
        <c:noMultiLvlLbl val="0"/>
      </c:catAx>
      <c:valAx>
        <c:axId val="1764233096"/>
        <c:scaling>
          <c:orientation val="minMax"/>
          <c:max val="1.6"/>
          <c:min val="1.0"/>
        </c:scaling>
        <c:delete val="0"/>
        <c:axPos val="l"/>
        <c:majorGridlines/>
        <c:title>
          <c:tx>
            <c:rich>
              <a:bodyPr rot="-5400000" vert="horz"/>
              <a:lstStyle/>
              <a:p>
                <a:pPr>
                  <a:defRPr sz="2000"/>
                </a:pPr>
                <a:r>
                  <a:rPr lang="en-US" sz="2000"/>
                  <a:t>DIMM Voltage</a:t>
                </a:r>
                <a:r>
                  <a:rPr lang="en-US" sz="2000" baseline="0"/>
                  <a:t> (V)</a:t>
                </a:r>
                <a:endParaRPr lang="en-US" sz="2000"/>
              </a:p>
            </c:rich>
          </c:tx>
          <c:layout/>
          <c:overlay val="0"/>
        </c:title>
        <c:numFmt formatCode="General" sourceLinked="1"/>
        <c:majorTickMark val="out"/>
        <c:minorTickMark val="none"/>
        <c:tickLblPos val="nextTo"/>
        <c:txPr>
          <a:bodyPr/>
          <a:lstStyle/>
          <a:p>
            <a:pPr>
              <a:defRPr sz="2400"/>
            </a:pPr>
            <a:endParaRPr lang="en-US"/>
          </a:p>
        </c:txPr>
        <c:crossAx val="1764230152"/>
        <c:crosses val="autoZero"/>
        <c:crossBetween val="between"/>
        <c:majorUnit val="0.1"/>
        <c:minorUnit val="0.05"/>
      </c:valAx>
      <c:spPr>
        <a:noFill/>
        <a:ln>
          <a:noFill/>
        </a:ln>
        <a:effectLst/>
      </c:spPr>
    </c:plotArea>
    <c:legend>
      <c:legendPos val="r"/>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ayout>
        <c:manualLayout>
          <c:xMode val="edge"/>
          <c:yMode val="edge"/>
          <c:x val="0.373345505724828"/>
          <c:y val="0.169685254752416"/>
          <c:w val="0.588475158883078"/>
          <c:h val="0.139656605424322"/>
        </c:manualLayout>
      </c:layout>
      <c:overlay val="0"/>
      <c:txPr>
        <a:bodyPr/>
        <a:lstStyle/>
        <a:p>
          <a:pPr>
            <a:defRPr sz="20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marker>
              <c:spPr>
                <a:solidFill>
                  <a:schemeClr val="tx1"/>
                </a:solidFill>
                <a:ln>
                  <a:solidFill>
                    <a:schemeClr val="accent3">
                      <a:lumMod val="75000"/>
                    </a:schemeClr>
                  </a:solidFill>
                </a:ln>
              </c:spPr>
            </c:marker>
            <c:bubble3D val="0"/>
          </c:dPt>
          <c:dPt>
            <c:idx val="4"/>
            <c:marker>
              <c:spPr>
                <a:solidFill>
                  <a:schemeClr val="tx1"/>
                </a:solidFill>
                <a:ln>
                  <a:noFill/>
                </a:ln>
              </c:spPr>
            </c:marker>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1749766696"/>
        <c:axId val="1749788744"/>
      </c:scatterChart>
      <c:valAx>
        <c:axId val="1749766696"/>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1749788744"/>
        <c:crosses val="autoZero"/>
        <c:crossBetween val="midCat"/>
        <c:majorUnit val="10.0"/>
      </c:valAx>
      <c:valAx>
        <c:axId val="1749788744"/>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1749766696"/>
        <c:crosses val="autoZero"/>
        <c:crossBetween val="midCat"/>
        <c:majorUnit val="1.0"/>
      </c:valAx>
    </c:plotArea>
    <c:plotVisOnly val="1"/>
    <c:dispBlanksAs val="gap"/>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Memory Bandwidth for SPEC CPU2006</a:t>
            </a:r>
          </a:p>
        </c:rich>
      </c:tx>
      <c:layout/>
      <c:overlay val="0"/>
    </c:title>
    <c:autoTitleDeleted val="0"/>
    <c:plotArea>
      <c:layout/>
      <c:barChart>
        <c:barDir val="col"/>
        <c:grouping val="clustered"/>
        <c:varyColors val="0"/>
        <c:ser>
          <c:idx val="0"/>
          <c:order val="0"/>
          <c:tx>
            <c:v>Per-Channel Bandwidth</c:v>
          </c:tx>
          <c:invertIfNegative val="0"/>
          <c:cat>
            <c:strRef>
              <c:f>bw!$A$1:$A$23</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bw!$B$1:$B$23</c:f>
              <c:numCache>
                <c:formatCode>General</c:formatCode>
                <c:ptCount val="23"/>
                <c:pt idx="0">
                  <c:v>6.637907046666629</c:v>
                </c:pt>
                <c:pt idx="1">
                  <c:v>5.811353938333332</c:v>
                </c:pt>
                <c:pt idx="2">
                  <c:v>5.724130659999946</c:v>
                </c:pt>
                <c:pt idx="3">
                  <c:v>5.546507913333337</c:v>
                </c:pt>
                <c:pt idx="4">
                  <c:v>5.221419963333331</c:v>
                </c:pt>
                <c:pt idx="5">
                  <c:v>4.84549175833333</c:v>
                </c:pt>
                <c:pt idx="6">
                  <c:v>4.132905468333329</c:v>
                </c:pt>
                <c:pt idx="7">
                  <c:v>2.844678053333327</c:v>
                </c:pt>
                <c:pt idx="8">
                  <c:v>2.777398048333334</c:v>
                </c:pt>
                <c:pt idx="9">
                  <c:v>1.886369495</c:v>
                </c:pt>
                <c:pt idx="10">
                  <c:v>1.168853330666662</c:v>
                </c:pt>
                <c:pt idx="11">
                  <c:v>1.133251031333331</c:v>
                </c:pt>
                <c:pt idx="12">
                  <c:v>0.763447743999999</c:v>
                </c:pt>
                <c:pt idx="13">
                  <c:v>0.332581189833333</c:v>
                </c:pt>
                <c:pt idx="14">
                  <c:v>0.280747740666666</c:v>
                </c:pt>
                <c:pt idx="15">
                  <c:v>0.657565492</c:v>
                </c:pt>
                <c:pt idx="16">
                  <c:v>0.323485837333333</c:v>
                </c:pt>
                <c:pt idx="17">
                  <c:v>0.196841596999999</c:v>
                </c:pt>
                <c:pt idx="18">
                  <c:v>0.0613565090166666</c:v>
                </c:pt>
                <c:pt idx="19">
                  <c:v>0.263298903666666</c:v>
                </c:pt>
                <c:pt idx="20">
                  <c:v>0.0149986752633333</c:v>
                </c:pt>
                <c:pt idx="21">
                  <c:v>0.00751737510333333</c:v>
                </c:pt>
                <c:pt idx="22">
                  <c:v>0.364803991166666</c:v>
                </c:pt>
              </c:numCache>
            </c:numRef>
          </c:val>
        </c:ser>
        <c:dLbls>
          <c:showLegendKey val="0"/>
          <c:showVal val="0"/>
          <c:showCatName val="0"/>
          <c:showSerName val="0"/>
          <c:showPercent val="0"/>
          <c:showBubbleSize val="0"/>
        </c:dLbls>
        <c:gapWidth val="150"/>
        <c:axId val="1764269176"/>
        <c:axId val="1764272216"/>
      </c:barChart>
      <c:catAx>
        <c:axId val="1764269176"/>
        <c:scaling>
          <c:orientation val="minMax"/>
        </c:scaling>
        <c:delete val="0"/>
        <c:axPos val="b"/>
        <c:majorTickMark val="out"/>
        <c:minorTickMark val="none"/>
        <c:tickLblPos val="nextTo"/>
        <c:txPr>
          <a:bodyPr/>
          <a:lstStyle/>
          <a:p>
            <a:pPr>
              <a:defRPr sz="2000"/>
            </a:pPr>
            <a:endParaRPr lang="en-US"/>
          </a:p>
        </c:txPr>
        <c:crossAx val="1764272216"/>
        <c:crosses val="autoZero"/>
        <c:auto val="1"/>
        <c:lblAlgn val="ctr"/>
        <c:lblOffset val="100"/>
        <c:noMultiLvlLbl val="0"/>
      </c:catAx>
      <c:valAx>
        <c:axId val="1764272216"/>
        <c:scaling>
          <c:orientation val="minMax"/>
        </c:scaling>
        <c:delete val="0"/>
        <c:axPos val="l"/>
        <c:majorGridlines/>
        <c:title>
          <c:tx>
            <c:rich>
              <a:bodyPr rot="-5400000" vert="horz"/>
              <a:lstStyle/>
              <a:p>
                <a:pPr>
                  <a:defRPr sz="2400"/>
                </a:pPr>
                <a:r>
                  <a:rPr lang="en-US" sz="2400"/>
                  <a:t>Bandwidth/channel (GB/s)</a:t>
                </a:r>
              </a:p>
            </c:rich>
          </c:tx>
          <c:layout/>
          <c:overlay val="0"/>
        </c:title>
        <c:numFmt formatCode="General" sourceLinked="1"/>
        <c:majorTickMark val="out"/>
        <c:minorTickMark val="none"/>
        <c:tickLblPos val="nextTo"/>
        <c:txPr>
          <a:bodyPr/>
          <a:lstStyle/>
          <a:p>
            <a:pPr>
              <a:defRPr sz="2400"/>
            </a:pPr>
            <a:endParaRPr lang="en-US"/>
          </a:p>
        </c:txPr>
        <c:crossAx val="1764269176"/>
        <c:crosses val="autoZero"/>
        <c:crossBetween val="between"/>
      </c:valAx>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Performance Loss,</a:t>
            </a:r>
            <a:r>
              <a:rPr lang="en-US" baseline="0"/>
              <a:t> Static Frequency Scaling</a:t>
            </a:r>
            <a:endParaRPr lang="en-US"/>
          </a:p>
        </c:rich>
      </c:tx>
      <c:layout/>
      <c:overlay val="0"/>
    </c:title>
    <c:autoTitleDeleted val="0"/>
    <c:plotArea>
      <c:layout>
        <c:manualLayout>
          <c:layoutTarget val="inner"/>
          <c:xMode val="edge"/>
          <c:yMode val="edge"/>
          <c:x val="0.143493471083105"/>
          <c:y val="0.144763119052132"/>
          <c:w val="0.811818377071798"/>
          <c:h val="0.562788240091433"/>
        </c:manualLayout>
      </c:layout>
      <c:barChart>
        <c:barDir val="col"/>
        <c:grouping val="clustered"/>
        <c:varyColors val="0"/>
        <c:ser>
          <c:idx val="0"/>
          <c:order val="0"/>
          <c:tx>
            <c:strRef>
              <c:f>Sheet3!$B$1</c:f>
              <c:strCache>
                <c:ptCount val="1"/>
                <c:pt idx="0">
                  <c:v>1333-&gt;800</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Sheet3!$B$2:$B$24</c:f>
              <c:numCache>
                <c:formatCode>General</c:formatCode>
                <c:ptCount val="23"/>
                <c:pt idx="0">
                  <c:v>67.62680091999947</c:v>
                </c:pt>
                <c:pt idx="1">
                  <c:v>44.41965237</c:v>
                </c:pt>
                <c:pt idx="2">
                  <c:v>43.63567852000001</c:v>
                </c:pt>
                <c:pt idx="3">
                  <c:v>38.56769292000001</c:v>
                </c:pt>
                <c:pt idx="4">
                  <c:v>33.40972926</c:v>
                </c:pt>
                <c:pt idx="5">
                  <c:v>29.75274361999992</c:v>
                </c:pt>
                <c:pt idx="6">
                  <c:v>20.57842855999996</c:v>
                </c:pt>
                <c:pt idx="7">
                  <c:v>11.05759877</c:v>
                </c:pt>
                <c:pt idx="8">
                  <c:v>7.657105835999953</c:v>
                </c:pt>
                <c:pt idx="9">
                  <c:v>5.657053379999961</c:v>
                </c:pt>
                <c:pt idx="10">
                  <c:v>4.961014705</c:v>
                </c:pt>
                <c:pt idx="11">
                  <c:v>2.077059092</c:v>
                </c:pt>
                <c:pt idx="12">
                  <c:v>1.30641024</c:v>
                </c:pt>
                <c:pt idx="13">
                  <c:v>0.931839534</c:v>
                </c:pt>
                <c:pt idx="14">
                  <c:v>0.843342204</c:v>
                </c:pt>
                <c:pt idx="15">
                  <c:v>0.601138585</c:v>
                </c:pt>
                <c:pt idx="16">
                  <c:v>0.496157456</c:v>
                </c:pt>
                <c:pt idx="17">
                  <c:v>0.294636749</c:v>
                </c:pt>
                <c:pt idx="18">
                  <c:v>0.045152567</c:v>
                </c:pt>
                <c:pt idx="19">
                  <c:v>-0.058280537</c:v>
                </c:pt>
                <c:pt idx="20">
                  <c:v>-0.113971787</c:v>
                </c:pt>
                <c:pt idx="21">
                  <c:v>-0.21603725</c:v>
                </c:pt>
                <c:pt idx="22">
                  <c:v>-0.236756239</c:v>
                </c:pt>
              </c:numCache>
            </c:numRef>
          </c:val>
        </c:ser>
        <c:ser>
          <c:idx val="1"/>
          <c:order val="1"/>
          <c:tx>
            <c:strRef>
              <c:f>Sheet3!$C$1</c:f>
              <c:strCache>
                <c:ptCount val="1"/>
                <c:pt idx="0">
                  <c:v>1333-&gt;1066</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Sheet3!$C$2:$C$24</c:f>
              <c:numCache>
                <c:formatCode>General</c:formatCode>
                <c:ptCount val="23"/>
                <c:pt idx="0">
                  <c:v>28.44779211999996</c:v>
                </c:pt>
                <c:pt idx="1">
                  <c:v>14.92485286</c:v>
                </c:pt>
                <c:pt idx="2">
                  <c:v>13.07619992</c:v>
                </c:pt>
                <c:pt idx="3">
                  <c:v>12.67435729</c:v>
                </c:pt>
                <c:pt idx="4">
                  <c:v>10.72687085</c:v>
                </c:pt>
                <c:pt idx="5">
                  <c:v>7.436199966</c:v>
                </c:pt>
                <c:pt idx="6">
                  <c:v>4.912205805</c:v>
                </c:pt>
                <c:pt idx="7">
                  <c:v>4.080509860999975</c:v>
                </c:pt>
                <c:pt idx="8">
                  <c:v>2.175028093999998</c:v>
                </c:pt>
                <c:pt idx="9">
                  <c:v>1.658985178000001</c:v>
                </c:pt>
                <c:pt idx="10">
                  <c:v>1.540468178</c:v>
                </c:pt>
                <c:pt idx="11">
                  <c:v>0.576755794</c:v>
                </c:pt>
                <c:pt idx="12">
                  <c:v>0.951083295</c:v>
                </c:pt>
                <c:pt idx="13">
                  <c:v>0.375139223</c:v>
                </c:pt>
                <c:pt idx="14">
                  <c:v>0.774506491</c:v>
                </c:pt>
                <c:pt idx="15">
                  <c:v>0.229855747</c:v>
                </c:pt>
                <c:pt idx="16">
                  <c:v>0.168433952</c:v>
                </c:pt>
                <c:pt idx="17">
                  <c:v>0.558615785</c:v>
                </c:pt>
                <c:pt idx="18">
                  <c:v>-0.000404231</c:v>
                </c:pt>
                <c:pt idx="19">
                  <c:v>0.037662423</c:v>
                </c:pt>
                <c:pt idx="20">
                  <c:v>-0.010955681</c:v>
                </c:pt>
                <c:pt idx="21">
                  <c:v>-0.101069578</c:v>
                </c:pt>
                <c:pt idx="22">
                  <c:v>-0.097227227</c:v>
                </c:pt>
              </c:numCache>
            </c:numRef>
          </c:val>
        </c:ser>
        <c:dLbls>
          <c:showLegendKey val="0"/>
          <c:showVal val="0"/>
          <c:showCatName val="0"/>
          <c:showSerName val="0"/>
          <c:showPercent val="0"/>
          <c:showBubbleSize val="0"/>
        </c:dLbls>
        <c:gapWidth val="150"/>
        <c:axId val="1764337800"/>
        <c:axId val="1764340808"/>
      </c:barChart>
      <c:catAx>
        <c:axId val="1764337800"/>
        <c:scaling>
          <c:orientation val="minMax"/>
        </c:scaling>
        <c:delete val="0"/>
        <c:axPos val="b"/>
        <c:majorTickMark val="out"/>
        <c:minorTickMark val="none"/>
        <c:tickLblPos val="nextTo"/>
        <c:txPr>
          <a:bodyPr rot="-5400000" vert="horz"/>
          <a:lstStyle/>
          <a:p>
            <a:pPr>
              <a:defRPr sz="1400"/>
            </a:pPr>
            <a:endParaRPr lang="en-US"/>
          </a:p>
        </c:txPr>
        <c:crossAx val="1764340808"/>
        <c:crosses val="autoZero"/>
        <c:auto val="1"/>
        <c:lblAlgn val="ctr"/>
        <c:lblOffset val="100"/>
        <c:noMultiLvlLbl val="0"/>
      </c:catAx>
      <c:valAx>
        <c:axId val="1764340808"/>
        <c:scaling>
          <c:orientation val="minMax"/>
          <c:max val="80.0"/>
          <c:min val="0.0"/>
        </c:scaling>
        <c:delete val="0"/>
        <c:axPos val="l"/>
        <c:majorGridlines/>
        <c:title>
          <c:tx>
            <c:rich>
              <a:bodyPr rot="-5400000" vert="horz"/>
              <a:lstStyle/>
              <a:p>
                <a:pPr>
                  <a:defRPr sz="2000"/>
                </a:pPr>
                <a:r>
                  <a:rPr lang="en-US" sz="2000" dirty="0" smtClean="0"/>
                  <a:t>Performance</a:t>
                </a:r>
                <a:r>
                  <a:rPr lang="en-US" sz="2000" baseline="0" dirty="0" smtClean="0"/>
                  <a:t> </a:t>
                </a:r>
                <a:r>
                  <a:rPr lang="en-US" sz="2000" dirty="0" smtClean="0"/>
                  <a:t>Drop </a:t>
                </a:r>
                <a:r>
                  <a:rPr lang="en-US" sz="2000" dirty="0"/>
                  <a:t>(%)</a:t>
                </a:r>
              </a:p>
            </c:rich>
          </c:tx>
          <c:layout/>
          <c:overlay val="0"/>
        </c:title>
        <c:numFmt formatCode="General" sourceLinked="1"/>
        <c:majorTickMark val="out"/>
        <c:minorTickMark val="none"/>
        <c:tickLblPos val="nextTo"/>
        <c:txPr>
          <a:bodyPr/>
          <a:lstStyle/>
          <a:p>
            <a:pPr>
              <a:defRPr sz="2400"/>
            </a:pPr>
            <a:endParaRPr lang="en-US"/>
          </a:p>
        </c:txPr>
        <c:crossAx val="1764337800"/>
        <c:crosses val="autoZero"/>
        <c:crossBetween val="between"/>
        <c:majorUnit val="10.0"/>
        <c:minorUnit val="2.0"/>
      </c:valAx>
    </c:plotArea>
    <c:legend>
      <c:legendPos val="r"/>
      <c:layout>
        <c:manualLayout>
          <c:xMode val="edge"/>
          <c:yMode val="edge"/>
          <c:x val="0.520954929177542"/>
          <c:y val="0.318382926423037"/>
          <c:w val="0.298476088547184"/>
          <c:h val="0.26210927135202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Performance Loss,</a:t>
            </a:r>
            <a:r>
              <a:rPr lang="en-US" baseline="0"/>
              <a:t> Static Frequency Scaling</a:t>
            </a:r>
            <a:endParaRPr lang="en-US"/>
          </a:p>
        </c:rich>
      </c:tx>
      <c:layout/>
      <c:overlay val="0"/>
    </c:title>
    <c:autoTitleDeleted val="0"/>
    <c:plotArea>
      <c:layout>
        <c:manualLayout>
          <c:layoutTarget val="inner"/>
          <c:xMode val="edge"/>
          <c:yMode val="edge"/>
          <c:x val="0.144768311728024"/>
          <c:y val="0.144763119052132"/>
          <c:w val="0.806270526863754"/>
          <c:h val="0.562788240091433"/>
        </c:manualLayout>
      </c:layout>
      <c:barChart>
        <c:barDir val="col"/>
        <c:grouping val="clustered"/>
        <c:varyColors val="0"/>
        <c:ser>
          <c:idx val="0"/>
          <c:order val="0"/>
          <c:tx>
            <c:strRef>
              <c:f>Sheet3!$B$1</c:f>
              <c:strCache>
                <c:ptCount val="1"/>
                <c:pt idx="0">
                  <c:v>1333-&gt;800</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Sheet3!$B$2:$B$24</c:f>
              <c:numCache>
                <c:formatCode>General</c:formatCode>
                <c:ptCount val="23"/>
                <c:pt idx="0">
                  <c:v>67.62680091999947</c:v>
                </c:pt>
                <c:pt idx="1">
                  <c:v>44.41965237</c:v>
                </c:pt>
                <c:pt idx="2">
                  <c:v>43.63567852000001</c:v>
                </c:pt>
                <c:pt idx="3">
                  <c:v>38.56769292000001</c:v>
                </c:pt>
                <c:pt idx="4">
                  <c:v>33.40972926</c:v>
                </c:pt>
                <c:pt idx="5">
                  <c:v>29.75274361999992</c:v>
                </c:pt>
                <c:pt idx="6">
                  <c:v>20.57842855999996</c:v>
                </c:pt>
                <c:pt idx="7">
                  <c:v>11.05759877</c:v>
                </c:pt>
                <c:pt idx="8">
                  <c:v>7.657105835999953</c:v>
                </c:pt>
                <c:pt idx="9">
                  <c:v>5.657053379999961</c:v>
                </c:pt>
                <c:pt idx="10">
                  <c:v>4.961014705</c:v>
                </c:pt>
                <c:pt idx="11">
                  <c:v>2.077059092</c:v>
                </c:pt>
                <c:pt idx="12">
                  <c:v>1.30641024</c:v>
                </c:pt>
                <c:pt idx="13">
                  <c:v>0.931839534</c:v>
                </c:pt>
                <c:pt idx="14">
                  <c:v>0.843342204</c:v>
                </c:pt>
                <c:pt idx="15">
                  <c:v>0.601138585</c:v>
                </c:pt>
                <c:pt idx="16">
                  <c:v>0.496157456</c:v>
                </c:pt>
                <c:pt idx="17">
                  <c:v>0.294636749</c:v>
                </c:pt>
                <c:pt idx="18">
                  <c:v>0.045152567</c:v>
                </c:pt>
                <c:pt idx="19">
                  <c:v>-0.058280537</c:v>
                </c:pt>
                <c:pt idx="20">
                  <c:v>-0.113971787</c:v>
                </c:pt>
                <c:pt idx="21">
                  <c:v>-0.21603725</c:v>
                </c:pt>
                <c:pt idx="22">
                  <c:v>-0.236756239</c:v>
                </c:pt>
              </c:numCache>
            </c:numRef>
          </c:val>
        </c:ser>
        <c:ser>
          <c:idx val="1"/>
          <c:order val="1"/>
          <c:tx>
            <c:strRef>
              <c:f>Sheet3!$C$1</c:f>
              <c:strCache>
                <c:ptCount val="1"/>
                <c:pt idx="0">
                  <c:v>1333-&gt;1066</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Sheet3!$C$2:$C$24</c:f>
              <c:numCache>
                <c:formatCode>General</c:formatCode>
                <c:ptCount val="23"/>
                <c:pt idx="0">
                  <c:v>28.44779211999996</c:v>
                </c:pt>
                <c:pt idx="1">
                  <c:v>14.92485286</c:v>
                </c:pt>
                <c:pt idx="2">
                  <c:v>13.07619992</c:v>
                </c:pt>
                <c:pt idx="3">
                  <c:v>12.67435729</c:v>
                </c:pt>
                <c:pt idx="4">
                  <c:v>10.72687085</c:v>
                </c:pt>
                <c:pt idx="5">
                  <c:v>7.436199966</c:v>
                </c:pt>
                <c:pt idx="6">
                  <c:v>4.912205805</c:v>
                </c:pt>
                <c:pt idx="7">
                  <c:v>4.080509860999975</c:v>
                </c:pt>
                <c:pt idx="8">
                  <c:v>2.175028093999998</c:v>
                </c:pt>
                <c:pt idx="9">
                  <c:v>1.658985178000001</c:v>
                </c:pt>
                <c:pt idx="10">
                  <c:v>1.540468178</c:v>
                </c:pt>
                <c:pt idx="11">
                  <c:v>0.576755794</c:v>
                </c:pt>
                <c:pt idx="12">
                  <c:v>0.951083295</c:v>
                </c:pt>
                <c:pt idx="13">
                  <c:v>0.375139223</c:v>
                </c:pt>
                <c:pt idx="14">
                  <c:v>0.774506491</c:v>
                </c:pt>
                <c:pt idx="15">
                  <c:v>0.229855747</c:v>
                </c:pt>
                <c:pt idx="16">
                  <c:v>0.168433952</c:v>
                </c:pt>
                <c:pt idx="17">
                  <c:v>0.558615785</c:v>
                </c:pt>
                <c:pt idx="18">
                  <c:v>-0.000404231</c:v>
                </c:pt>
                <c:pt idx="19">
                  <c:v>0.037662423</c:v>
                </c:pt>
                <c:pt idx="20">
                  <c:v>-0.010955681</c:v>
                </c:pt>
                <c:pt idx="21">
                  <c:v>-0.101069578</c:v>
                </c:pt>
                <c:pt idx="22">
                  <c:v>-0.097227227</c:v>
                </c:pt>
              </c:numCache>
            </c:numRef>
          </c:val>
        </c:ser>
        <c:dLbls>
          <c:showLegendKey val="0"/>
          <c:showVal val="0"/>
          <c:showCatName val="0"/>
          <c:showSerName val="0"/>
          <c:showPercent val="0"/>
          <c:showBubbleSize val="0"/>
        </c:dLbls>
        <c:gapWidth val="150"/>
        <c:axId val="1764369976"/>
        <c:axId val="1764372984"/>
      </c:barChart>
      <c:catAx>
        <c:axId val="1764369976"/>
        <c:scaling>
          <c:orientation val="minMax"/>
        </c:scaling>
        <c:delete val="0"/>
        <c:axPos val="b"/>
        <c:majorTickMark val="out"/>
        <c:minorTickMark val="none"/>
        <c:tickLblPos val="nextTo"/>
        <c:txPr>
          <a:bodyPr rot="-5400000" vert="horz"/>
          <a:lstStyle/>
          <a:p>
            <a:pPr>
              <a:defRPr sz="1400"/>
            </a:pPr>
            <a:endParaRPr lang="en-US"/>
          </a:p>
        </c:txPr>
        <c:crossAx val="1764372984"/>
        <c:crosses val="autoZero"/>
        <c:auto val="1"/>
        <c:lblAlgn val="ctr"/>
        <c:lblOffset val="100"/>
        <c:noMultiLvlLbl val="0"/>
      </c:catAx>
      <c:valAx>
        <c:axId val="1764372984"/>
        <c:scaling>
          <c:orientation val="minMax"/>
          <c:max val="8.0"/>
          <c:min val="0.0"/>
        </c:scaling>
        <c:delete val="0"/>
        <c:axPos val="l"/>
        <c:majorGridlines/>
        <c:title>
          <c:tx>
            <c:rich>
              <a:bodyPr rot="-5400000" vert="horz"/>
              <a:lstStyle/>
              <a:p>
                <a:pPr>
                  <a:defRPr sz="1400"/>
                </a:pPr>
                <a:r>
                  <a:rPr lang="en-US" sz="2000" dirty="0" smtClean="0"/>
                  <a:t>Performance</a:t>
                </a:r>
                <a:r>
                  <a:rPr lang="en-US" sz="2000" baseline="0" dirty="0" smtClean="0"/>
                  <a:t> </a:t>
                </a:r>
                <a:r>
                  <a:rPr lang="en-US" sz="2000" dirty="0" smtClean="0"/>
                  <a:t> </a:t>
                </a:r>
                <a:r>
                  <a:rPr lang="en-US" sz="2000" dirty="0"/>
                  <a:t>Drop (%)</a:t>
                </a:r>
              </a:p>
            </c:rich>
          </c:tx>
          <c:layout/>
          <c:overlay val="0"/>
        </c:title>
        <c:numFmt formatCode="General" sourceLinked="1"/>
        <c:majorTickMark val="out"/>
        <c:minorTickMark val="none"/>
        <c:tickLblPos val="nextTo"/>
        <c:txPr>
          <a:bodyPr/>
          <a:lstStyle/>
          <a:p>
            <a:pPr>
              <a:defRPr sz="2400"/>
            </a:pPr>
            <a:endParaRPr lang="en-US"/>
          </a:p>
        </c:txPr>
        <c:crossAx val="1764369976"/>
        <c:crosses val="autoZero"/>
        <c:crossBetween val="between"/>
        <c:majorUnit val="2.0"/>
        <c:minorUnit val="2.0"/>
      </c:valAx>
    </c:plotArea>
    <c:legend>
      <c:legendPos val="r"/>
      <c:layout>
        <c:manualLayout>
          <c:xMode val="edge"/>
          <c:yMode val="edge"/>
          <c:x val="0.54314633000972"/>
          <c:y val="0.332970818472636"/>
          <c:w val="0.307722505560591"/>
          <c:h val="0.180417075874268"/>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Memory Latency as a Function of Bandwidth and </a:t>
            </a:r>
            <a:r>
              <a:rPr lang="en-US" sz="1800" dirty="0" err="1" smtClean="0"/>
              <a:t>Mem</a:t>
            </a:r>
            <a:r>
              <a:rPr lang="en-US" sz="1800" dirty="0" smtClean="0"/>
              <a:t> Frequency</a:t>
            </a:r>
            <a:endParaRPr lang="en-US" sz="1800" dirty="0"/>
          </a:p>
        </c:rich>
      </c:tx>
      <c:layout>
        <c:manualLayout>
          <c:xMode val="edge"/>
          <c:yMode val="edge"/>
          <c:x val="0.113190703135792"/>
          <c:y val="0.0225988700564972"/>
        </c:manualLayout>
      </c:layout>
      <c:overlay val="0"/>
    </c:title>
    <c:autoTitleDeleted val="0"/>
    <c:plotArea>
      <c:layout>
        <c:manualLayout>
          <c:layoutTarget val="inner"/>
          <c:xMode val="edge"/>
          <c:yMode val="edge"/>
          <c:x val="0.159219403130164"/>
          <c:y val="0.223786758798007"/>
          <c:w val="0.786262880334402"/>
          <c:h val="0.470178638384488"/>
        </c:manualLayout>
      </c:layout>
      <c:scatterChart>
        <c:scatterStyle val="lineMarker"/>
        <c:varyColors val="0"/>
        <c:ser>
          <c:idx val="0"/>
          <c:order val="0"/>
          <c:tx>
            <c:v>800MHz</c:v>
          </c:tx>
          <c:spPr>
            <a:ln w="28575">
              <a:solidFill>
                <a:schemeClr val="accent2"/>
              </a:solidFill>
            </a:ln>
          </c:spPr>
          <c:marker>
            <c:spPr>
              <a:solidFill>
                <a:schemeClr val="accent2"/>
              </a:solidFill>
              <a:ln>
                <a:solidFill>
                  <a:schemeClr val="accent2"/>
                </a:solidFill>
              </a:ln>
            </c:spPr>
          </c:marker>
          <c:xVal>
            <c:numRef>
              <c:f>Sheet2!$A$2:$A$60</c:f>
              <c:numCache>
                <c:formatCode>General</c:formatCode>
                <c:ptCount val="59"/>
                <c:pt idx="0">
                  <c:v>4278.56666666668</c:v>
                </c:pt>
                <c:pt idx="1">
                  <c:v>4278.56666666668</c:v>
                </c:pt>
                <c:pt idx="2">
                  <c:v>4278.7</c:v>
                </c:pt>
                <c:pt idx="3">
                  <c:v>4277.933333333316</c:v>
                </c:pt>
                <c:pt idx="4">
                  <c:v>4278.033333333326</c:v>
                </c:pt>
                <c:pt idx="5">
                  <c:v>4277.66666666668</c:v>
                </c:pt>
                <c:pt idx="6">
                  <c:v>4277.7</c:v>
                </c:pt>
                <c:pt idx="7">
                  <c:v>4275.76666666668</c:v>
                </c:pt>
                <c:pt idx="8">
                  <c:v>4273.033333333326</c:v>
                </c:pt>
                <c:pt idx="9">
                  <c:v>4268.533333333326</c:v>
                </c:pt>
                <c:pt idx="10">
                  <c:v>4267.533333333326</c:v>
                </c:pt>
                <c:pt idx="11">
                  <c:v>4266.7</c:v>
                </c:pt>
                <c:pt idx="12">
                  <c:v>4258.16666666668</c:v>
                </c:pt>
                <c:pt idx="13">
                  <c:v>4229.433333333316</c:v>
                </c:pt>
                <c:pt idx="14">
                  <c:v>4149.26666666668</c:v>
                </c:pt>
                <c:pt idx="15">
                  <c:v>4122.96666666668</c:v>
                </c:pt>
                <c:pt idx="16">
                  <c:v>4120.400000000001</c:v>
                </c:pt>
                <c:pt idx="17">
                  <c:v>4104.0</c:v>
                </c:pt>
                <c:pt idx="18">
                  <c:v>4092.3</c:v>
                </c:pt>
                <c:pt idx="19">
                  <c:v>4071.566666666663</c:v>
                </c:pt>
                <c:pt idx="20">
                  <c:v>4047.7</c:v>
                </c:pt>
                <c:pt idx="21">
                  <c:v>4006.2</c:v>
                </c:pt>
                <c:pt idx="22">
                  <c:v>3939.2</c:v>
                </c:pt>
                <c:pt idx="23">
                  <c:v>3824.966666666664</c:v>
                </c:pt>
                <c:pt idx="24">
                  <c:v>3652.766666666651</c:v>
                </c:pt>
                <c:pt idx="25">
                  <c:v>3371.766666666651</c:v>
                </c:pt>
                <c:pt idx="26">
                  <c:v>2964.666666666651</c:v>
                </c:pt>
                <c:pt idx="27">
                  <c:v>2576.433333333337</c:v>
                </c:pt>
                <c:pt idx="28">
                  <c:v>2211.0</c:v>
                </c:pt>
                <c:pt idx="29">
                  <c:v>1831.733333333332</c:v>
                </c:pt>
                <c:pt idx="30">
                  <c:v>1573.833333333332</c:v>
                </c:pt>
                <c:pt idx="31">
                  <c:v>1336.9</c:v>
                </c:pt>
                <c:pt idx="32">
                  <c:v>1139.833333333332</c:v>
                </c:pt>
                <c:pt idx="33">
                  <c:v>960.4333333333335</c:v>
                </c:pt>
                <c:pt idx="34">
                  <c:v>829.2</c:v>
                </c:pt>
                <c:pt idx="35">
                  <c:v>721.0666666666666</c:v>
                </c:pt>
                <c:pt idx="36">
                  <c:v>625.2666666666666</c:v>
                </c:pt>
                <c:pt idx="37">
                  <c:v>555.1333333333335</c:v>
                </c:pt>
                <c:pt idx="38">
                  <c:v>498.8333333333333</c:v>
                </c:pt>
                <c:pt idx="39">
                  <c:v>446.2</c:v>
                </c:pt>
                <c:pt idx="40">
                  <c:v>412.9666666666667</c:v>
                </c:pt>
                <c:pt idx="41">
                  <c:v>383.9</c:v>
                </c:pt>
                <c:pt idx="42">
                  <c:v>360.3333333333333</c:v>
                </c:pt>
                <c:pt idx="43">
                  <c:v>339.8</c:v>
                </c:pt>
                <c:pt idx="44">
                  <c:v>325.1333333333335</c:v>
                </c:pt>
                <c:pt idx="45">
                  <c:v>313.4333333333333</c:v>
                </c:pt>
                <c:pt idx="46">
                  <c:v>303.1333333333335</c:v>
                </c:pt>
                <c:pt idx="47">
                  <c:v>295.7666666666667</c:v>
                </c:pt>
                <c:pt idx="48">
                  <c:v>289.8333333333333</c:v>
                </c:pt>
                <c:pt idx="49">
                  <c:v>284.3333333333333</c:v>
                </c:pt>
                <c:pt idx="50">
                  <c:v>280.8999999999999</c:v>
                </c:pt>
                <c:pt idx="51">
                  <c:v>277.9333333333333</c:v>
                </c:pt>
                <c:pt idx="52">
                  <c:v>275.5333333333334</c:v>
                </c:pt>
                <c:pt idx="53">
                  <c:v>273.4333333333333</c:v>
                </c:pt>
                <c:pt idx="54">
                  <c:v>271.9333333333333</c:v>
                </c:pt>
                <c:pt idx="55">
                  <c:v>270.7666666666667</c:v>
                </c:pt>
                <c:pt idx="56">
                  <c:v>269.7</c:v>
                </c:pt>
                <c:pt idx="57">
                  <c:v>268.9666666666667</c:v>
                </c:pt>
                <c:pt idx="58">
                  <c:v>268.366666666667</c:v>
                </c:pt>
              </c:numCache>
            </c:numRef>
          </c:xVal>
          <c:yVal>
            <c:numRef>
              <c:f>Sheet2!$C$2:$C$60</c:f>
              <c:numCache>
                <c:formatCode>General</c:formatCode>
                <c:ptCount val="59"/>
                <c:pt idx="0">
                  <c:v>157.7</c:v>
                </c:pt>
                <c:pt idx="1">
                  <c:v>157.7</c:v>
                </c:pt>
                <c:pt idx="2">
                  <c:v>157.7</c:v>
                </c:pt>
                <c:pt idx="3">
                  <c:v>157.6</c:v>
                </c:pt>
                <c:pt idx="4">
                  <c:v>157.5</c:v>
                </c:pt>
                <c:pt idx="5">
                  <c:v>157.5</c:v>
                </c:pt>
                <c:pt idx="6">
                  <c:v>157.4</c:v>
                </c:pt>
                <c:pt idx="7">
                  <c:v>157.1</c:v>
                </c:pt>
                <c:pt idx="8">
                  <c:v>156.5</c:v>
                </c:pt>
                <c:pt idx="9">
                  <c:v>155.6</c:v>
                </c:pt>
                <c:pt idx="10">
                  <c:v>155.3</c:v>
                </c:pt>
                <c:pt idx="11">
                  <c:v>155.0</c:v>
                </c:pt>
                <c:pt idx="12">
                  <c:v>153.2</c:v>
                </c:pt>
                <c:pt idx="13">
                  <c:v>147.5</c:v>
                </c:pt>
                <c:pt idx="14">
                  <c:v>135.5</c:v>
                </c:pt>
                <c:pt idx="15">
                  <c:v>132.5</c:v>
                </c:pt>
                <c:pt idx="16">
                  <c:v>132.3</c:v>
                </c:pt>
                <c:pt idx="17">
                  <c:v>130.9</c:v>
                </c:pt>
                <c:pt idx="18">
                  <c:v>129.8</c:v>
                </c:pt>
                <c:pt idx="19">
                  <c:v>127.8</c:v>
                </c:pt>
                <c:pt idx="20">
                  <c:v>125.7</c:v>
                </c:pt>
                <c:pt idx="21">
                  <c:v>121.8</c:v>
                </c:pt>
                <c:pt idx="22">
                  <c:v>116.2</c:v>
                </c:pt>
                <c:pt idx="23">
                  <c:v>109.5</c:v>
                </c:pt>
                <c:pt idx="24">
                  <c:v>102.8</c:v>
                </c:pt>
                <c:pt idx="25">
                  <c:v>96.6</c:v>
                </c:pt>
                <c:pt idx="26">
                  <c:v>91.2</c:v>
                </c:pt>
                <c:pt idx="27">
                  <c:v>87.6</c:v>
                </c:pt>
                <c:pt idx="28">
                  <c:v>84.9</c:v>
                </c:pt>
                <c:pt idx="29">
                  <c:v>82.6</c:v>
                </c:pt>
                <c:pt idx="30">
                  <c:v>81.3</c:v>
                </c:pt>
                <c:pt idx="31">
                  <c:v>80.4</c:v>
                </c:pt>
                <c:pt idx="32">
                  <c:v>80.0</c:v>
                </c:pt>
                <c:pt idx="33">
                  <c:v>79.7</c:v>
                </c:pt>
                <c:pt idx="34">
                  <c:v>79.5</c:v>
                </c:pt>
                <c:pt idx="35">
                  <c:v>79.5</c:v>
                </c:pt>
                <c:pt idx="36">
                  <c:v>79.5</c:v>
                </c:pt>
                <c:pt idx="37">
                  <c:v>79.6</c:v>
                </c:pt>
                <c:pt idx="38">
                  <c:v>79.6</c:v>
                </c:pt>
                <c:pt idx="39">
                  <c:v>79.6</c:v>
                </c:pt>
                <c:pt idx="40">
                  <c:v>79.7</c:v>
                </c:pt>
                <c:pt idx="41">
                  <c:v>79.8</c:v>
                </c:pt>
                <c:pt idx="42">
                  <c:v>79.9</c:v>
                </c:pt>
                <c:pt idx="43">
                  <c:v>80.0</c:v>
                </c:pt>
                <c:pt idx="44">
                  <c:v>80.0</c:v>
                </c:pt>
                <c:pt idx="45">
                  <c:v>80.0</c:v>
                </c:pt>
                <c:pt idx="46">
                  <c:v>80.1</c:v>
                </c:pt>
                <c:pt idx="47">
                  <c:v>80.1</c:v>
                </c:pt>
                <c:pt idx="48">
                  <c:v>80.1</c:v>
                </c:pt>
                <c:pt idx="49">
                  <c:v>80.1</c:v>
                </c:pt>
                <c:pt idx="50">
                  <c:v>80.1</c:v>
                </c:pt>
                <c:pt idx="51">
                  <c:v>80.1</c:v>
                </c:pt>
                <c:pt idx="52">
                  <c:v>80.2</c:v>
                </c:pt>
                <c:pt idx="53">
                  <c:v>80.2</c:v>
                </c:pt>
                <c:pt idx="54">
                  <c:v>80.2</c:v>
                </c:pt>
                <c:pt idx="55">
                  <c:v>80.2</c:v>
                </c:pt>
                <c:pt idx="56">
                  <c:v>80.2</c:v>
                </c:pt>
                <c:pt idx="57">
                  <c:v>80.2</c:v>
                </c:pt>
                <c:pt idx="58">
                  <c:v>80.2</c:v>
                </c:pt>
              </c:numCache>
            </c:numRef>
          </c:yVal>
          <c:smooth val="0"/>
        </c:ser>
        <c:ser>
          <c:idx val="1"/>
          <c:order val="1"/>
          <c:tx>
            <c:v>1067MHz</c:v>
          </c:tx>
          <c:spPr>
            <a:ln w="28575">
              <a:solidFill>
                <a:schemeClr val="accent3"/>
              </a:solidFill>
            </a:ln>
          </c:spPr>
          <c:marker>
            <c:spPr>
              <a:solidFill>
                <a:schemeClr val="accent3"/>
              </a:solidFill>
              <a:ln>
                <a:solidFill>
                  <a:schemeClr val="accent3"/>
                </a:solidFill>
              </a:ln>
            </c:spPr>
          </c:marker>
          <c:xVal>
            <c:numRef>
              <c:f>Sheet2!$D$2:$D$60</c:f>
              <c:numCache>
                <c:formatCode>General</c:formatCode>
                <c:ptCount val="59"/>
                <c:pt idx="0">
                  <c:v>5459.0</c:v>
                </c:pt>
                <c:pt idx="1">
                  <c:v>5471.600000000001</c:v>
                </c:pt>
                <c:pt idx="2">
                  <c:v>5469.66666666668</c:v>
                </c:pt>
                <c:pt idx="3">
                  <c:v>5470.433333333316</c:v>
                </c:pt>
                <c:pt idx="4">
                  <c:v>5470.16666666668</c:v>
                </c:pt>
                <c:pt idx="5">
                  <c:v>5469.3</c:v>
                </c:pt>
                <c:pt idx="6">
                  <c:v>5469.433333333316</c:v>
                </c:pt>
                <c:pt idx="7">
                  <c:v>5465.733333333318</c:v>
                </c:pt>
                <c:pt idx="8">
                  <c:v>5460.16666666668</c:v>
                </c:pt>
                <c:pt idx="9">
                  <c:v>5449.033333333326</c:v>
                </c:pt>
                <c:pt idx="10">
                  <c:v>5443.26666666668</c:v>
                </c:pt>
                <c:pt idx="11">
                  <c:v>5442.033333333326</c:v>
                </c:pt>
                <c:pt idx="12">
                  <c:v>5424.833333333328</c:v>
                </c:pt>
                <c:pt idx="13">
                  <c:v>5368.76666666668</c:v>
                </c:pt>
                <c:pt idx="14">
                  <c:v>5230.36666666668</c:v>
                </c:pt>
                <c:pt idx="15">
                  <c:v>5187.16666666668</c:v>
                </c:pt>
                <c:pt idx="16">
                  <c:v>5182.46666666668</c:v>
                </c:pt>
                <c:pt idx="17">
                  <c:v>5155.06666666668</c:v>
                </c:pt>
                <c:pt idx="18">
                  <c:v>5131.86666666668</c:v>
                </c:pt>
                <c:pt idx="19">
                  <c:v>5091.2</c:v>
                </c:pt>
                <c:pt idx="20">
                  <c:v>5041.8</c:v>
                </c:pt>
                <c:pt idx="21">
                  <c:v>4941.0</c:v>
                </c:pt>
                <c:pt idx="22">
                  <c:v>4783.16666666668</c:v>
                </c:pt>
                <c:pt idx="23">
                  <c:v>4494.433333333316</c:v>
                </c:pt>
                <c:pt idx="24">
                  <c:v>4099.533333333326</c:v>
                </c:pt>
                <c:pt idx="25">
                  <c:v>3634.733333333336</c:v>
                </c:pt>
                <c:pt idx="26">
                  <c:v>3110.633333333336</c:v>
                </c:pt>
                <c:pt idx="27">
                  <c:v>2668.233333333335</c:v>
                </c:pt>
                <c:pt idx="28">
                  <c:v>2272.633333333336</c:v>
                </c:pt>
                <c:pt idx="29">
                  <c:v>1876.833333333332</c:v>
                </c:pt>
                <c:pt idx="30">
                  <c:v>1606.066666666668</c:v>
                </c:pt>
                <c:pt idx="31">
                  <c:v>1359.533333333332</c:v>
                </c:pt>
                <c:pt idx="32">
                  <c:v>1159.633333333332</c:v>
                </c:pt>
                <c:pt idx="33">
                  <c:v>977.0333333333335</c:v>
                </c:pt>
                <c:pt idx="34">
                  <c:v>843.1666666666666</c:v>
                </c:pt>
                <c:pt idx="35">
                  <c:v>734.1</c:v>
                </c:pt>
                <c:pt idx="36">
                  <c:v>636.9</c:v>
                </c:pt>
                <c:pt idx="37">
                  <c:v>566.4</c:v>
                </c:pt>
                <c:pt idx="38">
                  <c:v>509.5333333333333</c:v>
                </c:pt>
                <c:pt idx="39">
                  <c:v>456.666666666667</c:v>
                </c:pt>
                <c:pt idx="40">
                  <c:v>422.0999999999996</c:v>
                </c:pt>
                <c:pt idx="41">
                  <c:v>393.9666666666667</c:v>
                </c:pt>
                <c:pt idx="42">
                  <c:v>370.5</c:v>
                </c:pt>
                <c:pt idx="43">
                  <c:v>350.0</c:v>
                </c:pt>
                <c:pt idx="44">
                  <c:v>335.2</c:v>
                </c:pt>
                <c:pt idx="45">
                  <c:v>323.3999999999999</c:v>
                </c:pt>
                <c:pt idx="46">
                  <c:v>313.0666666666667</c:v>
                </c:pt>
                <c:pt idx="47">
                  <c:v>305.666666666667</c:v>
                </c:pt>
                <c:pt idx="48">
                  <c:v>299.7333333333333</c:v>
                </c:pt>
                <c:pt idx="49">
                  <c:v>294.2333333333333</c:v>
                </c:pt>
                <c:pt idx="50">
                  <c:v>290.8333333333333</c:v>
                </c:pt>
                <c:pt idx="51">
                  <c:v>287.8</c:v>
                </c:pt>
                <c:pt idx="52">
                  <c:v>285.4333333333333</c:v>
                </c:pt>
                <c:pt idx="53">
                  <c:v>283.3333333333333</c:v>
                </c:pt>
                <c:pt idx="54">
                  <c:v>281.8333333333333</c:v>
                </c:pt>
                <c:pt idx="55">
                  <c:v>280.6333333333335</c:v>
                </c:pt>
                <c:pt idx="56">
                  <c:v>279.5999999999996</c:v>
                </c:pt>
                <c:pt idx="57">
                  <c:v>278.8333333333333</c:v>
                </c:pt>
                <c:pt idx="58">
                  <c:v>278.2333333333333</c:v>
                </c:pt>
              </c:numCache>
            </c:numRef>
          </c:xVal>
          <c:yVal>
            <c:numRef>
              <c:f>Sheet2!$F$2:$F$60</c:f>
              <c:numCache>
                <c:formatCode>General</c:formatCode>
                <c:ptCount val="59"/>
                <c:pt idx="0">
                  <c:v>128.7</c:v>
                </c:pt>
                <c:pt idx="1">
                  <c:v>129.0</c:v>
                </c:pt>
                <c:pt idx="2">
                  <c:v>128.8</c:v>
                </c:pt>
                <c:pt idx="3">
                  <c:v>128.8</c:v>
                </c:pt>
                <c:pt idx="4">
                  <c:v>128.8</c:v>
                </c:pt>
                <c:pt idx="5">
                  <c:v>128.7</c:v>
                </c:pt>
                <c:pt idx="6">
                  <c:v>128.7</c:v>
                </c:pt>
                <c:pt idx="7">
                  <c:v>128.4</c:v>
                </c:pt>
                <c:pt idx="8">
                  <c:v>127.9</c:v>
                </c:pt>
                <c:pt idx="9">
                  <c:v>126.9</c:v>
                </c:pt>
                <c:pt idx="10">
                  <c:v>126.4</c:v>
                </c:pt>
                <c:pt idx="11">
                  <c:v>126.3</c:v>
                </c:pt>
                <c:pt idx="12">
                  <c:v>124.7</c:v>
                </c:pt>
                <c:pt idx="13">
                  <c:v>120.0</c:v>
                </c:pt>
                <c:pt idx="14">
                  <c:v>111.0</c:v>
                </c:pt>
                <c:pt idx="15">
                  <c:v>108.8</c:v>
                </c:pt>
                <c:pt idx="16">
                  <c:v>108.6</c:v>
                </c:pt>
                <c:pt idx="17">
                  <c:v>107.4</c:v>
                </c:pt>
                <c:pt idx="18">
                  <c:v>106.5</c:v>
                </c:pt>
                <c:pt idx="19">
                  <c:v>104.7</c:v>
                </c:pt>
                <c:pt idx="20">
                  <c:v>102.6</c:v>
                </c:pt>
                <c:pt idx="21">
                  <c:v>99.0</c:v>
                </c:pt>
                <c:pt idx="22">
                  <c:v>94.8</c:v>
                </c:pt>
                <c:pt idx="23">
                  <c:v>90.0</c:v>
                </c:pt>
                <c:pt idx="24">
                  <c:v>86.3</c:v>
                </c:pt>
                <c:pt idx="25">
                  <c:v>83.3</c:v>
                </c:pt>
                <c:pt idx="26">
                  <c:v>80.7</c:v>
                </c:pt>
                <c:pt idx="27">
                  <c:v>78.9</c:v>
                </c:pt>
                <c:pt idx="28">
                  <c:v>77.6</c:v>
                </c:pt>
                <c:pt idx="29">
                  <c:v>76.5</c:v>
                </c:pt>
                <c:pt idx="30">
                  <c:v>76.0</c:v>
                </c:pt>
                <c:pt idx="31">
                  <c:v>76.1</c:v>
                </c:pt>
                <c:pt idx="32">
                  <c:v>76.0</c:v>
                </c:pt>
                <c:pt idx="33">
                  <c:v>76.0</c:v>
                </c:pt>
                <c:pt idx="34">
                  <c:v>76.1</c:v>
                </c:pt>
                <c:pt idx="35">
                  <c:v>76.2</c:v>
                </c:pt>
                <c:pt idx="36">
                  <c:v>76.3</c:v>
                </c:pt>
                <c:pt idx="37">
                  <c:v>76.5</c:v>
                </c:pt>
                <c:pt idx="38">
                  <c:v>76.6</c:v>
                </c:pt>
                <c:pt idx="39">
                  <c:v>76.7</c:v>
                </c:pt>
                <c:pt idx="40">
                  <c:v>76.8</c:v>
                </c:pt>
                <c:pt idx="41">
                  <c:v>76.9</c:v>
                </c:pt>
                <c:pt idx="42">
                  <c:v>77.0</c:v>
                </c:pt>
                <c:pt idx="43">
                  <c:v>77.0</c:v>
                </c:pt>
                <c:pt idx="44">
                  <c:v>77.1</c:v>
                </c:pt>
                <c:pt idx="45">
                  <c:v>77.1</c:v>
                </c:pt>
                <c:pt idx="46">
                  <c:v>77.2</c:v>
                </c:pt>
                <c:pt idx="47">
                  <c:v>77.2</c:v>
                </c:pt>
                <c:pt idx="48">
                  <c:v>77.2</c:v>
                </c:pt>
                <c:pt idx="49">
                  <c:v>77.3</c:v>
                </c:pt>
                <c:pt idx="50">
                  <c:v>77.2</c:v>
                </c:pt>
                <c:pt idx="51">
                  <c:v>77.3</c:v>
                </c:pt>
                <c:pt idx="52">
                  <c:v>77.3</c:v>
                </c:pt>
                <c:pt idx="53">
                  <c:v>77.3</c:v>
                </c:pt>
                <c:pt idx="54">
                  <c:v>77.3</c:v>
                </c:pt>
                <c:pt idx="55">
                  <c:v>77.3</c:v>
                </c:pt>
                <c:pt idx="56">
                  <c:v>77.3</c:v>
                </c:pt>
                <c:pt idx="57">
                  <c:v>77.3</c:v>
                </c:pt>
                <c:pt idx="58">
                  <c:v>77.3</c:v>
                </c:pt>
              </c:numCache>
            </c:numRef>
          </c:yVal>
          <c:smooth val="0"/>
        </c:ser>
        <c:ser>
          <c:idx val="2"/>
          <c:order val="2"/>
          <c:tx>
            <c:v>1333MHz</c:v>
          </c:tx>
          <c:spPr>
            <a:ln w="28575">
              <a:solidFill>
                <a:schemeClr val="accent1"/>
              </a:solidFill>
            </a:ln>
          </c:spPr>
          <c:marker>
            <c:spPr>
              <a:solidFill>
                <a:schemeClr val="accent1"/>
              </a:solidFill>
              <a:ln>
                <a:solidFill>
                  <a:schemeClr val="accent1"/>
                </a:solidFill>
              </a:ln>
            </c:spPr>
          </c:marker>
          <c:xVal>
            <c:numRef>
              <c:f>Sheet2!$G$2:$G$60</c:f>
              <c:numCache>
                <c:formatCode>General</c:formatCode>
                <c:ptCount val="59"/>
                <c:pt idx="0">
                  <c:v>6616.86666666668</c:v>
                </c:pt>
                <c:pt idx="1">
                  <c:v>6616.5</c:v>
                </c:pt>
                <c:pt idx="2">
                  <c:v>6613.86666666668</c:v>
                </c:pt>
                <c:pt idx="3">
                  <c:v>6613.13333333333</c:v>
                </c:pt>
                <c:pt idx="4">
                  <c:v>6612.0</c:v>
                </c:pt>
                <c:pt idx="5">
                  <c:v>6611.400000000001</c:v>
                </c:pt>
                <c:pt idx="6">
                  <c:v>6611.400000000001</c:v>
                </c:pt>
                <c:pt idx="7">
                  <c:v>6609.26666666668</c:v>
                </c:pt>
                <c:pt idx="8">
                  <c:v>6605.96666666668</c:v>
                </c:pt>
                <c:pt idx="9">
                  <c:v>6593.400000000001</c:v>
                </c:pt>
                <c:pt idx="10">
                  <c:v>6586.5</c:v>
                </c:pt>
                <c:pt idx="11">
                  <c:v>6586.63333333333</c:v>
                </c:pt>
                <c:pt idx="12">
                  <c:v>6573.533333333326</c:v>
                </c:pt>
                <c:pt idx="13">
                  <c:v>6497.76666666668</c:v>
                </c:pt>
                <c:pt idx="14">
                  <c:v>6267.2</c:v>
                </c:pt>
                <c:pt idx="15">
                  <c:v>6194.0</c:v>
                </c:pt>
                <c:pt idx="16">
                  <c:v>6188.36666666668</c:v>
                </c:pt>
                <c:pt idx="17">
                  <c:v>6142.46666666668</c:v>
                </c:pt>
                <c:pt idx="18">
                  <c:v>6102.3</c:v>
                </c:pt>
                <c:pt idx="19">
                  <c:v>6017.3</c:v>
                </c:pt>
                <c:pt idx="20">
                  <c:v>5914.100000000001</c:v>
                </c:pt>
                <c:pt idx="21">
                  <c:v>5700.66666666668</c:v>
                </c:pt>
                <c:pt idx="22">
                  <c:v>5367.0</c:v>
                </c:pt>
                <c:pt idx="23">
                  <c:v>4872.833333333328</c:v>
                </c:pt>
                <c:pt idx="24">
                  <c:v>4338.8</c:v>
                </c:pt>
                <c:pt idx="25">
                  <c:v>3791.266666666651</c:v>
                </c:pt>
                <c:pt idx="26">
                  <c:v>3215.533333333337</c:v>
                </c:pt>
                <c:pt idx="27">
                  <c:v>2743.433333333337</c:v>
                </c:pt>
                <c:pt idx="28">
                  <c:v>2324.566666666663</c:v>
                </c:pt>
                <c:pt idx="29">
                  <c:v>1901.8</c:v>
                </c:pt>
                <c:pt idx="30">
                  <c:v>1640.2</c:v>
                </c:pt>
                <c:pt idx="31">
                  <c:v>1390.966666666668</c:v>
                </c:pt>
                <c:pt idx="32">
                  <c:v>1094.433333333332</c:v>
                </c:pt>
                <c:pt idx="33">
                  <c:v>1002.5</c:v>
                </c:pt>
                <c:pt idx="34">
                  <c:v>805.9666666666667</c:v>
                </c:pt>
                <c:pt idx="35">
                  <c:v>756.2666666666675</c:v>
                </c:pt>
                <c:pt idx="36">
                  <c:v>658.1666666666666</c:v>
                </c:pt>
                <c:pt idx="37">
                  <c:v>587.3000000000001</c:v>
                </c:pt>
                <c:pt idx="38">
                  <c:v>530.2</c:v>
                </c:pt>
                <c:pt idx="39">
                  <c:v>457.2</c:v>
                </c:pt>
                <c:pt idx="40">
                  <c:v>443.4666666666667</c:v>
                </c:pt>
                <c:pt idx="41">
                  <c:v>414.1333333333335</c:v>
                </c:pt>
                <c:pt idx="42">
                  <c:v>390.3</c:v>
                </c:pt>
                <c:pt idx="43">
                  <c:v>364.7333333333333</c:v>
                </c:pt>
                <c:pt idx="44">
                  <c:v>355.1333333333335</c:v>
                </c:pt>
                <c:pt idx="45">
                  <c:v>343.4</c:v>
                </c:pt>
                <c:pt idx="46">
                  <c:v>333.0333333333334</c:v>
                </c:pt>
                <c:pt idx="47">
                  <c:v>325.666666666667</c:v>
                </c:pt>
                <c:pt idx="48">
                  <c:v>319.7666666666667</c:v>
                </c:pt>
                <c:pt idx="49">
                  <c:v>314.2666666666667</c:v>
                </c:pt>
                <c:pt idx="50">
                  <c:v>310.866666666667</c:v>
                </c:pt>
                <c:pt idx="51">
                  <c:v>307.8999999999999</c:v>
                </c:pt>
                <c:pt idx="52">
                  <c:v>305.5</c:v>
                </c:pt>
                <c:pt idx="53">
                  <c:v>303.4666666666667</c:v>
                </c:pt>
                <c:pt idx="54">
                  <c:v>301.9333333333333</c:v>
                </c:pt>
                <c:pt idx="55">
                  <c:v>300.2</c:v>
                </c:pt>
                <c:pt idx="56">
                  <c:v>299.666666666667</c:v>
                </c:pt>
                <c:pt idx="57">
                  <c:v>298.9333333333333</c:v>
                </c:pt>
                <c:pt idx="58">
                  <c:v>298.3333333333333</c:v>
                </c:pt>
              </c:numCache>
            </c:numRef>
          </c:xVal>
          <c:yVal>
            <c:numRef>
              <c:f>Sheet2!$I$2:$I$60</c:f>
              <c:numCache>
                <c:formatCode>General</c:formatCode>
                <c:ptCount val="59"/>
                <c:pt idx="0">
                  <c:v>106.1</c:v>
                </c:pt>
                <c:pt idx="1">
                  <c:v>106.1</c:v>
                </c:pt>
                <c:pt idx="2">
                  <c:v>106.0</c:v>
                </c:pt>
                <c:pt idx="3">
                  <c:v>105.9</c:v>
                </c:pt>
                <c:pt idx="4">
                  <c:v>105.9</c:v>
                </c:pt>
                <c:pt idx="5">
                  <c:v>105.9</c:v>
                </c:pt>
                <c:pt idx="6">
                  <c:v>105.9</c:v>
                </c:pt>
                <c:pt idx="7">
                  <c:v>105.8</c:v>
                </c:pt>
                <c:pt idx="8">
                  <c:v>105.6</c:v>
                </c:pt>
                <c:pt idx="9">
                  <c:v>105.2</c:v>
                </c:pt>
                <c:pt idx="10">
                  <c:v>104.9</c:v>
                </c:pt>
                <c:pt idx="11">
                  <c:v>104.9</c:v>
                </c:pt>
                <c:pt idx="12">
                  <c:v>104.4</c:v>
                </c:pt>
                <c:pt idx="13">
                  <c:v>101.7</c:v>
                </c:pt>
                <c:pt idx="14">
                  <c:v>95.3</c:v>
                </c:pt>
                <c:pt idx="15">
                  <c:v>93.6</c:v>
                </c:pt>
                <c:pt idx="16">
                  <c:v>93.5</c:v>
                </c:pt>
                <c:pt idx="17">
                  <c:v>92.6</c:v>
                </c:pt>
                <c:pt idx="18">
                  <c:v>91.7</c:v>
                </c:pt>
                <c:pt idx="19">
                  <c:v>90.2</c:v>
                </c:pt>
                <c:pt idx="20">
                  <c:v>88.4</c:v>
                </c:pt>
                <c:pt idx="21">
                  <c:v>85.5</c:v>
                </c:pt>
                <c:pt idx="22">
                  <c:v>82.5</c:v>
                </c:pt>
                <c:pt idx="23">
                  <c:v>79.5</c:v>
                </c:pt>
                <c:pt idx="24">
                  <c:v>77.3</c:v>
                </c:pt>
                <c:pt idx="25">
                  <c:v>75.4</c:v>
                </c:pt>
                <c:pt idx="26">
                  <c:v>73.7</c:v>
                </c:pt>
                <c:pt idx="27">
                  <c:v>72.5</c:v>
                </c:pt>
                <c:pt idx="28">
                  <c:v>71.7</c:v>
                </c:pt>
                <c:pt idx="29">
                  <c:v>71.6</c:v>
                </c:pt>
                <c:pt idx="30">
                  <c:v>70.8</c:v>
                </c:pt>
                <c:pt idx="31">
                  <c:v>70.9</c:v>
                </c:pt>
                <c:pt idx="32">
                  <c:v>70.9</c:v>
                </c:pt>
                <c:pt idx="33">
                  <c:v>70.9</c:v>
                </c:pt>
                <c:pt idx="34">
                  <c:v>71.1</c:v>
                </c:pt>
                <c:pt idx="35">
                  <c:v>71.1</c:v>
                </c:pt>
                <c:pt idx="36">
                  <c:v>71.3</c:v>
                </c:pt>
                <c:pt idx="37">
                  <c:v>71.4</c:v>
                </c:pt>
                <c:pt idx="38">
                  <c:v>71.5</c:v>
                </c:pt>
                <c:pt idx="39">
                  <c:v>71.6</c:v>
                </c:pt>
                <c:pt idx="40">
                  <c:v>71.6</c:v>
                </c:pt>
                <c:pt idx="41">
                  <c:v>71.7</c:v>
                </c:pt>
                <c:pt idx="42">
                  <c:v>71.9</c:v>
                </c:pt>
                <c:pt idx="43">
                  <c:v>71.9</c:v>
                </c:pt>
                <c:pt idx="44">
                  <c:v>71.9</c:v>
                </c:pt>
                <c:pt idx="45">
                  <c:v>72.0</c:v>
                </c:pt>
                <c:pt idx="46">
                  <c:v>72.0</c:v>
                </c:pt>
                <c:pt idx="47">
                  <c:v>72.0</c:v>
                </c:pt>
                <c:pt idx="48">
                  <c:v>72.0</c:v>
                </c:pt>
                <c:pt idx="49">
                  <c:v>72.0</c:v>
                </c:pt>
                <c:pt idx="50">
                  <c:v>72.0</c:v>
                </c:pt>
                <c:pt idx="51">
                  <c:v>72.0</c:v>
                </c:pt>
                <c:pt idx="52">
                  <c:v>72.0</c:v>
                </c:pt>
                <c:pt idx="53">
                  <c:v>72.0</c:v>
                </c:pt>
                <c:pt idx="54">
                  <c:v>72.1</c:v>
                </c:pt>
                <c:pt idx="55">
                  <c:v>72.1</c:v>
                </c:pt>
                <c:pt idx="56">
                  <c:v>72.1</c:v>
                </c:pt>
                <c:pt idx="57">
                  <c:v>72.1</c:v>
                </c:pt>
                <c:pt idx="58">
                  <c:v>72.1</c:v>
                </c:pt>
              </c:numCache>
            </c:numRef>
          </c:yVal>
          <c:smooth val="0"/>
        </c:ser>
        <c:ser>
          <c:idx val="3"/>
          <c:order val="3"/>
          <c:tx>
            <c:strRef>
              <c:f>Sheet2!$N$1</c:f>
              <c:strCache>
                <c:ptCount val="1"/>
                <c:pt idx="0">
                  <c:v>800-fit</c:v>
                </c:pt>
              </c:strCache>
            </c:strRef>
          </c:tx>
          <c:spPr>
            <a:ln>
              <a:solidFill>
                <a:schemeClr val="accent2"/>
              </a:solidFill>
            </a:ln>
          </c:spPr>
          <c:marker>
            <c:spPr>
              <a:solidFill>
                <a:schemeClr val="accent2"/>
              </a:solidFill>
              <a:ln>
                <a:solidFill>
                  <a:schemeClr val="accent2"/>
                </a:solidFill>
              </a:ln>
            </c:spPr>
          </c:marker>
          <c:xVal>
            <c:numRef>
              <c:f>Sheet2!$J$2:$J$26</c:f>
              <c:numCache>
                <c:formatCode>General</c:formatCode>
                <c:ptCount val="25"/>
                <c:pt idx="0">
                  <c:v>0.0</c:v>
                </c:pt>
                <c:pt idx="1">
                  <c:v>333.3333333333333</c:v>
                </c:pt>
                <c:pt idx="2">
                  <c:v>666.6666666666666</c:v>
                </c:pt>
                <c:pt idx="3">
                  <c:v>1000.0</c:v>
                </c:pt>
                <c:pt idx="4">
                  <c:v>1333.333333333332</c:v>
                </c:pt>
                <c:pt idx="5">
                  <c:v>1666.666666666667</c:v>
                </c:pt>
                <c:pt idx="6">
                  <c:v>2000.0</c:v>
                </c:pt>
                <c:pt idx="7">
                  <c:v>2333.33333333334</c:v>
                </c:pt>
                <c:pt idx="8">
                  <c:v>2666.666666666651</c:v>
                </c:pt>
                <c:pt idx="9">
                  <c:v>3000.0</c:v>
                </c:pt>
                <c:pt idx="10">
                  <c:v>3333.33333333334</c:v>
                </c:pt>
                <c:pt idx="11">
                  <c:v>3666.666666666651</c:v>
                </c:pt>
                <c:pt idx="12">
                  <c:v>4000.0</c:v>
                </c:pt>
                <c:pt idx="13">
                  <c:v>4166.66666666668</c:v>
                </c:pt>
                <c:pt idx="14">
                  <c:v>4333.333333333328</c:v>
                </c:pt>
                <c:pt idx="15">
                  <c:v>4666.66666666668</c:v>
                </c:pt>
                <c:pt idx="16">
                  <c:v>5000.0</c:v>
                </c:pt>
                <c:pt idx="17">
                  <c:v>5333.333333333328</c:v>
                </c:pt>
                <c:pt idx="18">
                  <c:v>5500.0</c:v>
                </c:pt>
                <c:pt idx="19">
                  <c:v>5666.66666666668</c:v>
                </c:pt>
                <c:pt idx="20">
                  <c:v>6000.0</c:v>
                </c:pt>
                <c:pt idx="21">
                  <c:v>6333.333333333328</c:v>
                </c:pt>
                <c:pt idx="22">
                  <c:v>6666.66666666668</c:v>
                </c:pt>
                <c:pt idx="23">
                  <c:v>7000.0</c:v>
                </c:pt>
                <c:pt idx="24">
                  <c:v>7200.0</c:v>
                </c:pt>
              </c:numCache>
            </c:numRef>
          </c:xVal>
          <c:yVal>
            <c:numRef>
              <c:f>Sheet2!$N$2:$N$26</c:f>
              <c:numCache>
                <c:formatCode>0.00</c:formatCode>
                <c:ptCount val="25"/>
                <c:pt idx="0">
                  <c:v>77.98037999006955</c:v>
                </c:pt>
                <c:pt idx="1">
                  <c:v>78.5292559082245</c:v>
                </c:pt>
                <c:pt idx="2">
                  <c:v>79.16974014049742</c:v>
                </c:pt>
                <c:pt idx="3">
                  <c:v>79.92685521010938</c:v>
                </c:pt>
                <c:pt idx="4">
                  <c:v>80.83564959071623</c:v>
                </c:pt>
                <c:pt idx="5">
                  <c:v>81.94677815604594</c:v>
                </c:pt>
                <c:pt idx="6">
                  <c:v>83.33627682558249</c:v>
                </c:pt>
                <c:pt idx="7">
                  <c:v>85.1237357512137</c:v>
                </c:pt>
                <c:pt idx="8">
                  <c:v>87.50869701470315</c:v>
                </c:pt>
                <c:pt idx="9">
                  <c:v>90.85087766811028</c:v>
                </c:pt>
                <c:pt idx="10">
                  <c:v>95.87123782358776</c:v>
                </c:pt>
                <c:pt idx="11">
                  <c:v>104.2574627576699</c:v>
                </c:pt>
                <c:pt idx="12">
                  <c:v>121.1013686091182</c:v>
                </c:pt>
                <c:pt idx="13">
                  <c:v>138.0412275324204</c:v>
                </c:pt>
                <c:pt idx="14">
                  <c:v>172.2121030247109</c:v>
                </c:pt>
              </c:numCache>
            </c:numRef>
          </c:yVal>
          <c:smooth val="0"/>
        </c:ser>
        <c:ser>
          <c:idx val="4"/>
          <c:order val="4"/>
          <c:tx>
            <c:strRef>
              <c:f>Sheet2!$M$1</c:f>
              <c:strCache>
                <c:ptCount val="1"/>
                <c:pt idx="0">
                  <c:v>1067-fit</c:v>
                </c:pt>
              </c:strCache>
            </c:strRef>
          </c:tx>
          <c:spPr>
            <a:ln>
              <a:solidFill>
                <a:schemeClr val="accent3"/>
              </a:solidFill>
            </a:ln>
          </c:spPr>
          <c:marker>
            <c:spPr>
              <a:solidFill>
                <a:schemeClr val="accent3"/>
              </a:solidFill>
              <a:ln>
                <a:solidFill>
                  <a:schemeClr val="accent3"/>
                </a:solidFill>
              </a:ln>
            </c:spPr>
          </c:marker>
          <c:xVal>
            <c:numRef>
              <c:f>Sheet2!$J$2:$J$26</c:f>
              <c:numCache>
                <c:formatCode>General</c:formatCode>
                <c:ptCount val="25"/>
                <c:pt idx="0">
                  <c:v>0.0</c:v>
                </c:pt>
                <c:pt idx="1">
                  <c:v>333.3333333333333</c:v>
                </c:pt>
                <c:pt idx="2">
                  <c:v>666.6666666666666</c:v>
                </c:pt>
                <c:pt idx="3">
                  <c:v>1000.0</c:v>
                </c:pt>
                <c:pt idx="4">
                  <c:v>1333.333333333332</c:v>
                </c:pt>
                <c:pt idx="5">
                  <c:v>1666.666666666667</c:v>
                </c:pt>
                <c:pt idx="6">
                  <c:v>2000.0</c:v>
                </c:pt>
                <c:pt idx="7">
                  <c:v>2333.33333333334</c:v>
                </c:pt>
                <c:pt idx="8">
                  <c:v>2666.666666666651</c:v>
                </c:pt>
                <c:pt idx="9">
                  <c:v>3000.0</c:v>
                </c:pt>
                <c:pt idx="10">
                  <c:v>3333.33333333334</c:v>
                </c:pt>
                <c:pt idx="11">
                  <c:v>3666.666666666651</c:v>
                </c:pt>
                <c:pt idx="12">
                  <c:v>4000.0</c:v>
                </c:pt>
                <c:pt idx="13">
                  <c:v>4166.66666666668</c:v>
                </c:pt>
                <c:pt idx="14">
                  <c:v>4333.333333333328</c:v>
                </c:pt>
                <c:pt idx="15">
                  <c:v>4666.66666666668</c:v>
                </c:pt>
                <c:pt idx="16">
                  <c:v>5000.0</c:v>
                </c:pt>
                <c:pt idx="17">
                  <c:v>5333.333333333328</c:v>
                </c:pt>
                <c:pt idx="18">
                  <c:v>5500.0</c:v>
                </c:pt>
                <c:pt idx="19">
                  <c:v>5666.66666666668</c:v>
                </c:pt>
                <c:pt idx="20">
                  <c:v>6000.0</c:v>
                </c:pt>
                <c:pt idx="21">
                  <c:v>6333.333333333328</c:v>
                </c:pt>
                <c:pt idx="22">
                  <c:v>6666.66666666668</c:v>
                </c:pt>
                <c:pt idx="23">
                  <c:v>7000.0</c:v>
                </c:pt>
                <c:pt idx="24">
                  <c:v>7200.0</c:v>
                </c:pt>
              </c:numCache>
            </c:numRef>
          </c:xVal>
          <c:yVal>
            <c:numRef>
              <c:f>Sheet2!$M$2:$M$26</c:f>
              <c:numCache>
                <c:formatCode>0.00</c:formatCode>
                <c:ptCount val="25"/>
                <c:pt idx="0">
                  <c:v>74.3647143972682</c:v>
                </c:pt>
                <c:pt idx="1">
                  <c:v>74.68802538684155</c:v>
                </c:pt>
                <c:pt idx="2">
                  <c:v>75.05158330642769</c:v>
                </c:pt>
                <c:pt idx="3">
                  <c:v>75.46340208426062</c:v>
                </c:pt>
                <c:pt idx="4">
                  <c:v>75.93377453914834</c:v>
                </c:pt>
                <c:pt idx="5">
                  <c:v>76.4761444248777</c:v>
                </c:pt>
                <c:pt idx="6">
                  <c:v>77.10841209859495</c:v>
                </c:pt>
                <c:pt idx="7">
                  <c:v>77.85494810080748</c:v>
                </c:pt>
                <c:pt idx="8">
                  <c:v>78.74980691803468</c:v>
                </c:pt>
                <c:pt idx="9">
                  <c:v>79.84206757027628</c:v>
                </c:pt>
                <c:pt idx="10">
                  <c:v>81.20514668345685</c:v>
                </c:pt>
                <c:pt idx="11">
                  <c:v>82.95401922200156</c:v>
                </c:pt>
                <c:pt idx="12">
                  <c:v>85.27947155433066</c:v>
                </c:pt>
                <c:pt idx="13">
                  <c:v>86.7555239902867</c:v>
                </c:pt>
                <c:pt idx="14">
                  <c:v>88.52291975214148</c:v>
                </c:pt>
                <c:pt idx="15">
                  <c:v>93.3616236583959</c:v>
                </c:pt>
                <c:pt idx="16">
                  <c:v>101.3563116287097</c:v>
                </c:pt>
                <c:pt idx="17">
                  <c:v>117.0889135284606</c:v>
                </c:pt>
                <c:pt idx="18">
                  <c:v>132.4882164084882</c:v>
                </c:pt>
                <c:pt idx="19">
                  <c:v>162.3284123202445</c:v>
                </c:pt>
              </c:numCache>
            </c:numRef>
          </c:yVal>
          <c:smooth val="0"/>
        </c:ser>
        <c:ser>
          <c:idx val="5"/>
          <c:order val="5"/>
          <c:tx>
            <c:strRef>
              <c:f>Sheet2!$L$1</c:f>
              <c:strCache>
                <c:ptCount val="1"/>
                <c:pt idx="0">
                  <c:v>1333-fit</c:v>
                </c:pt>
              </c:strCache>
            </c:strRef>
          </c:tx>
          <c:spPr>
            <a:ln>
              <a:solidFill>
                <a:schemeClr val="accent1"/>
              </a:solidFill>
            </a:ln>
          </c:spPr>
          <c:marker>
            <c:symbol val="none"/>
          </c:marker>
          <c:xVal>
            <c:numRef>
              <c:f>Sheet2!$J$2:$J$26</c:f>
              <c:numCache>
                <c:formatCode>General</c:formatCode>
                <c:ptCount val="25"/>
                <c:pt idx="0">
                  <c:v>0.0</c:v>
                </c:pt>
                <c:pt idx="1">
                  <c:v>333.3333333333333</c:v>
                </c:pt>
                <c:pt idx="2">
                  <c:v>666.6666666666666</c:v>
                </c:pt>
                <c:pt idx="3">
                  <c:v>1000.0</c:v>
                </c:pt>
                <c:pt idx="4">
                  <c:v>1333.333333333332</c:v>
                </c:pt>
                <c:pt idx="5">
                  <c:v>1666.666666666667</c:v>
                </c:pt>
                <c:pt idx="6">
                  <c:v>2000.0</c:v>
                </c:pt>
                <c:pt idx="7">
                  <c:v>2333.33333333334</c:v>
                </c:pt>
                <c:pt idx="8">
                  <c:v>2666.666666666651</c:v>
                </c:pt>
                <c:pt idx="9">
                  <c:v>3000.0</c:v>
                </c:pt>
                <c:pt idx="10">
                  <c:v>3333.33333333334</c:v>
                </c:pt>
                <c:pt idx="11">
                  <c:v>3666.666666666651</c:v>
                </c:pt>
                <c:pt idx="12">
                  <c:v>4000.0</c:v>
                </c:pt>
                <c:pt idx="13">
                  <c:v>4166.66666666668</c:v>
                </c:pt>
                <c:pt idx="14">
                  <c:v>4333.333333333328</c:v>
                </c:pt>
                <c:pt idx="15">
                  <c:v>4666.66666666668</c:v>
                </c:pt>
                <c:pt idx="16">
                  <c:v>5000.0</c:v>
                </c:pt>
                <c:pt idx="17">
                  <c:v>5333.333333333328</c:v>
                </c:pt>
                <c:pt idx="18">
                  <c:v>5500.0</c:v>
                </c:pt>
                <c:pt idx="19">
                  <c:v>5666.66666666668</c:v>
                </c:pt>
                <c:pt idx="20">
                  <c:v>6000.0</c:v>
                </c:pt>
                <c:pt idx="21">
                  <c:v>6333.333333333328</c:v>
                </c:pt>
                <c:pt idx="22">
                  <c:v>6666.66666666668</c:v>
                </c:pt>
                <c:pt idx="23">
                  <c:v>7000.0</c:v>
                </c:pt>
                <c:pt idx="24">
                  <c:v>7200.0</c:v>
                </c:pt>
              </c:numCache>
            </c:numRef>
          </c:xVal>
          <c:yVal>
            <c:numRef>
              <c:f>Sheet2!$L$2:$L$26</c:f>
              <c:numCache>
                <c:formatCode>0.00</c:formatCode>
                <c:ptCount val="25"/>
                <c:pt idx="0">
                  <c:v>69.68139362688228</c:v>
                </c:pt>
                <c:pt idx="1">
                  <c:v>69.92914582547627</c:v>
                </c:pt>
                <c:pt idx="2">
                  <c:v>70.20073119389274</c:v>
                </c:pt>
                <c:pt idx="3">
                  <c:v>70.49976254515296</c:v>
                </c:pt>
                <c:pt idx="4">
                  <c:v>70.8306217630129</c:v>
                </c:pt>
                <c:pt idx="5">
                  <c:v>71.19867594798328</c:v>
                </c:pt>
                <c:pt idx="6">
                  <c:v>71.61057080185735</c:v>
                </c:pt>
                <c:pt idx="7">
                  <c:v>72.07463549085351</c:v>
                </c:pt>
                <c:pt idx="8">
                  <c:v>72.60145174747967</c:v>
                </c:pt>
                <c:pt idx="9">
                  <c:v>73.20467057778089</c:v>
                </c:pt>
                <c:pt idx="10">
                  <c:v>73.9022120833456</c:v>
                </c:pt>
                <c:pt idx="11">
                  <c:v>74.71807585194801</c:v>
                </c:pt>
                <c:pt idx="12">
                  <c:v>75.68515800281352</c:v>
                </c:pt>
                <c:pt idx="13">
                  <c:v>76.23918243772515</c:v>
                </c:pt>
                <c:pt idx="14">
                  <c:v>76.84979462050833</c:v>
                </c:pt>
                <c:pt idx="15">
                  <c:v>78.2794063194595</c:v>
                </c:pt>
                <c:pt idx="16">
                  <c:v>80.07603038562944</c:v>
                </c:pt>
                <c:pt idx="17">
                  <c:v>82.40180968256262</c:v>
                </c:pt>
                <c:pt idx="18">
                  <c:v>83.84199433686581</c:v>
                </c:pt>
                <c:pt idx="19">
                  <c:v>85.53089248242645</c:v>
                </c:pt>
                <c:pt idx="20">
                  <c:v>89.96633523748973</c:v>
                </c:pt>
                <c:pt idx="21">
                  <c:v>96.742049487334</c:v>
                </c:pt>
                <c:pt idx="22">
                  <c:v>108.3739720135895</c:v>
                </c:pt>
                <c:pt idx="23">
                  <c:v>132.998558783444</c:v>
                </c:pt>
                <c:pt idx="24">
                  <c:v>167.6295646482955</c:v>
                </c:pt>
              </c:numCache>
            </c:numRef>
          </c:yVal>
          <c:smooth val="0"/>
        </c:ser>
        <c:dLbls>
          <c:showLegendKey val="0"/>
          <c:showVal val="0"/>
          <c:showCatName val="0"/>
          <c:showSerName val="0"/>
          <c:showPercent val="0"/>
          <c:showBubbleSize val="0"/>
        </c:dLbls>
        <c:axId val="1762313192"/>
        <c:axId val="1762319016"/>
      </c:scatterChart>
      <c:valAx>
        <c:axId val="1762313192"/>
        <c:scaling>
          <c:orientation val="minMax"/>
        </c:scaling>
        <c:delete val="0"/>
        <c:axPos val="b"/>
        <c:title>
          <c:tx>
            <c:rich>
              <a:bodyPr/>
              <a:lstStyle/>
              <a:p>
                <a:pPr>
                  <a:defRPr sz="1400"/>
                </a:pPr>
                <a:r>
                  <a:rPr lang="en-US" sz="2000" dirty="0" smtClean="0"/>
                  <a:t>Utilized Channel Bandwidth </a:t>
                </a:r>
                <a:r>
                  <a:rPr lang="en-US" sz="2000" dirty="0"/>
                  <a:t>(MB/s)</a:t>
                </a:r>
              </a:p>
            </c:rich>
          </c:tx>
          <c:layout/>
          <c:overlay val="0"/>
        </c:title>
        <c:numFmt formatCode="General" sourceLinked="1"/>
        <c:majorTickMark val="out"/>
        <c:minorTickMark val="none"/>
        <c:tickLblPos val="nextTo"/>
        <c:txPr>
          <a:bodyPr/>
          <a:lstStyle/>
          <a:p>
            <a:pPr>
              <a:defRPr sz="2400"/>
            </a:pPr>
            <a:endParaRPr lang="en-US"/>
          </a:p>
        </c:txPr>
        <c:crossAx val="1762319016"/>
        <c:crosses val="autoZero"/>
        <c:crossBetween val="midCat"/>
      </c:valAx>
      <c:valAx>
        <c:axId val="1762319016"/>
        <c:scaling>
          <c:orientation val="minMax"/>
          <c:min val="60.0"/>
        </c:scaling>
        <c:delete val="0"/>
        <c:axPos val="l"/>
        <c:majorGridlines/>
        <c:title>
          <c:tx>
            <c:rich>
              <a:bodyPr rot="-5400000" vert="horz"/>
              <a:lstStyle/>
              <a:p>
                <a:pPr>
                  <a:defRPr sz="2000"/>
                </a:pPr>
                <a:r>
                  <a:rPr lang="en-US" sz="2000"/>
                  <a:t>Latency (ns)</a:t>
                </a:r>
              </a:p>
            </c:rich>
          </c:tx>
          <c:layout/>
          <c:overlay val="0"/>
        </c:title>
        <c:numFmt formatCode="General" sourceLinked="1"/>
        <c:majorTickMark val="out"/>
        <c:minorTickMark val="none"/>
        <c:tickLblPos val="nextTo"/>
        <c:txPr>
          <a:bodyPr/>
          <a:lstStyle/>
          <a:p>
            <a:pPr>
              <a:defRPr sz="2400"/>
            </a:pPr>
            <a:endParaRPr lang="en-US"/>
          </a:p>
        </c:txPr>
        <c:crossAx val="1762313192"/>
        <c:crosses val="autoZero"/>
        <c:crossBetween val="midCat"/>
        <c:majorUnit val="30.0"/>
      </c:valAx>
    </c:plotArea>
    <c:legend>
      <c:legendPos val="t"/>
      <c:layout>
        <c:manualLayout>
          <c:xMode val="edge"/>
          <c:yMode val="edge"/>
          <c:x val="0.30219298245614"/>
          <c:y val="0.120866290018833"/>
          <c:w val="0.485526315789475"/>
          <c:h val="0.0681089016415321"/>
        </c:manualLayout>
      </c:layout>
      <c:overlay val="0"/>
      <c:txPr>
        <a:bodyPr/>
        <a:lstStyle/>
        <a:p>
          <a:pPr>
            <a:defRPr sz="2000"/>
          </a:pPr>
          <a:endParaRPr lang="en-US"/>
        </a:p>
      </c:txPr>
    </c:legend>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Memory Latency as a Function of Bandwidth and </a:t>
            </a:r>
            <a:r>
              <a:rPr lang="en-US" sz="1800" dirty="0" err="1"/>
              <a:t>Mem</a:t>
            </a:r>
            <a:r>
              <a:rPr lang="en-US" sz="1800" dirty="0"/>
              <a:t> </a:t>
            </a:r>
            <a:r>
              <a:rPr lang="en-US" sz="1800" dirty="0" smtClean="0"/>
              <a:t>Frequency</a:t>
            </a:r>
            <a:endParaRPr lang="en-US" sz="1800" dirty="0"/>
          </a:p>
        </c:rich>
      </c:tx>
      <c:layout>
        <c:manualLayout>
          <c:xMode val="edge"/>
          <c:yMode val="edge"/>
          <c:x val="0.111647467677651"/>
          <c:y val="0.000376786235053951"/>
        </c:manualLayout>
      </c:layout>
      <c:overlay val="0"/>
    </c:title>
    <c:autoTitleDeleted val="0"/>
    <c:plotArea>
      <c:layout>
        <c:manualLayout>
          <c:layoutTarget val="inner"/>
          <c:xMode val="edge"/>
          <c:yMode val="edge"/>
          <c:x val="0.159219403130164"/>
          <c:y val="0.244913385826772"/>
          <c:w val="0.786262880334402"/>
          <c:h val="0.48851560221639"/>
        </c:manualLayout>
      </c:layout>
      <c:scatterChart>
        <c:scatterStyle val="lineMarker"/>
        <c:varyColors val="0"/>
        <c:ser>
          <c:idx val="0"/>
          <c:order val="0"/>
          <c:tx>
            <c:v>800MHz</c:v>
          </c:tx>
          <c:spPr>
            <a:ln w="28575">
              <a:solidFill>
                <a:schemeClr val="accent2"/>
              </a:solidFill>
            </a:ln>
          </c:spPr>
          <c:marker>
            <c:spPr>
              <a:solidFill>
                <a:schemeClr val="accent2"/>
              </a:solidFill>
              <a:ln>
                <a:solidFill>
                  <a:schemeClr val="accent2"/>
                </a:solidFill>
              </a:ln>
            </c:spPr>
          </c:marker>
          <c:xVal>
            <c:numRef>
              <c:f>Sheet2!$A$2:$A$60</c:f>
              <c:numCache>
                <c:formatCode>General</c:formatCode>
                <c:ptCount val="59"/>
                <c:pt idx="0">
                  <c:v>4278.56666666669</c:v>
                </c:pt>
                <c:pt idx="1">
                  <c:v>4278.56666666669</c:v>
                </c:pt>
                <c:pt idx="2">
                  <c:v>4278.7</c:v>
                </c:pt>
                <c:pt idx="3">
                  <c:v>4277.933333333301</c:v>
                </c:pt>
                <c:pt idx="4">
                  <c:v>4278.033333333316</c:v>
                </c:pt>
                <c:pt idx="5">
                  <c:v>4277.66666666669</c:v>
                </c:pt>
                <c:pt idx="6">
                  <c:v>4277.7</c:v>
                </c:pt>
                <c:pt idx="7">
                  <c:v>4275.76666666669</c:v>
                </c:pt>
                <c:pt idx="8">
                  <c:v>4273.033333333316</c:v>
                </c:pt>
                <c:pt idx="9">
                  <c:v>4268.533333333316</c:v>
                </c:pt>
                <c:pt idx="10">
                  <c:v>4267.533333333316</c:v>
                </c:pt>
                <c:pt idx="11">
                  <c:v>4266.7</c:v>
                </c:pt>
                <c:pt idx="12">
                  <c:v>4258.16666666669</c:v>
                </c:pt>
                <c:pt idx="13">
                  <c:v>4229.433333333301</c:v>
                </c:pt>
                <c:pt idx="14">
                  <c:v>4149.26666666669</c:v>
                </c:pt>
                <c:pt idx="15">
                  <c:v>4122.96666666669</c:v>
                </c:pt>
                <c:pt idx="16">
                  <c:v>4120.400000000001</c:v>
                </c:pt>
                <c:pt idx="17">
                  <c:v>4104.0</c:v>
                </c:pt>
                <c:pt idx="18">
                  <c:v>4092.3</c:v>
                </c:pt>
                <c:pt idx="19">
                  <c:v>4071.566666666658</c:v>
                </c:pt>
                <c:pt idx="20">
                  <c:v>4047.7</c:v>
                </c:pt>
                <c:pt idx="21">
                  <c:v>4006.2</c:v>
                </c:pt>
                <c:pt idx="22">
                  <c:v>3939.2</c:v>
                </c:pt>
                <c:pt idx="23">
                  <c:v>3824.966666666659</c:v>
                </c:pt>
                <c:pt idx="24">
                  <c:v>3652.766666666638</c:v>
                </c:pt>
                <c:pt idx="25">
                  <c:v>3371.766666666638</c:v>
                </c:pt>
                <c:pt idx="26">
                  <c:v>2964.66666666664</c:v>
                </c:pt>
                <c:pt idx="27">
                  <c:v>2576.433333333342</c:v>
                </c:pt>
                <c:pt idx="28">
                  <c:v>2211.0</c:v>
                </c:pt>
                <c:pt idx="29">
                  <c:v>1831.73333333333</c:v>
                </c:pt>
                <c:pt idx="30">
                  <c:v>1573.83333333333</c:v>
                </c:pt>
                <c:pt idx="31">
                  <c:v>1336.9</c:v>
                </c:pt>
                <c:pt idx="32">
                  <c:v>1139.83333333333</c:v>
                </c:pt>
                <c:pt idx="33">
                  <c:v>960.4333333333335</c:v>
                </c:pt>
                <c:pt idx="34">
                  <c:v>829.2</c:v>
                </c:pt>
                <c:pt idx="35">
                  <c:v>721.0666666666666</c:v>
                </c:pt>
                <c:pt idx="36">
                  <c:v>625.2666666666666</c:v>
                </c:pt>
                <c:pt idx="37">
                  <c:v>555.1333333333335</c:v>
                </c:pt>
                <c:pt idx="38">
                  <c:v>498.8333333333333</c:v>
                </c:pt>
                <c:pt idx="39">
                  <c:v>446.2</c:v>
                </c:pt>
                <c:pt idx="40">
                  <c:v>412.9666666666667</c:v>
                </c:pt>
                <c:pt idx="41">
                  <c:v>383.9</c:v>
                </c:pt>
                <c:pt idx="42">
                  <c:v>360.3333333333333</c:v>
                </c:pt>
                <c:pt idx="43">
                  <c:v>339.8</c:v>
                </c:pt>
                <c:pt idx="44">
                  <c:v>325.1333333333336</c:v>
                </c:pt>
                <c:pt idx="45">
                  <c:v>313.4333333333333</c:v>
                </c:pt>
                <c:pt idx="46">
                  <c:v>303.1333333333336</c:v>
                </c:pt>
                <c:pt idx="47">
                  <c:v>295.7666666666667</c:v>
                </c:pt>
                <c:pt idx="48">
                  <c:v>289.8333333333333</c:v>
                </c:pt>
                <c:pt idx="49">
                  <c:v>284.3333333333333</c:v>
                </c:pt>
                <c:pt idx="50">
                  <c:v>280.8999999999996</c:v>
                </c:pt>
                <c:pt idx="51">
                  <c:v>277.9333333333333</c:v>
                </c:pt>
                <c:pt idx="52">
                  <c:v>275.5333333333334</c:v>
                </c:pt>
                <c:pt idx="53">
                  <c:v>273.4333333333333</c:v>
                </c:pt>
                <c:pt idx="54">
                  <c:v>271.9333333333333</c:v>
                </c:pt>
                <c:pt idx="55">
                  <c:v>270.7666666666667</c:v>
                </c:pt>
                <c:pt idx="56">
                  <c:v>269.7</c:v>
                </c:pt>
                <c:pt idx="57">
                  <c:v>268.9666666666667</c:v>
                </c:pt>
                <c:pt idx="58">
                  <c:v>268.366666666667</c:v>
                </c:pt>
              </c:numCache>
            </c:numRef>
          </c:xVal>
          <c:yVal>
            <c:numRef>
              <c:f>Sheet2!$C$2:$C$60</c:f>
              <c:numCache>
                <c:formatCode>General</c:formatCode>
                <c:ptCount val="59"/>
                <c:pt idx="0">
                  <c:v>157.7</c:v>
                </c:pt>
                <c:pt idx="1">
                  <c:v>157.7</c:v>
                </c:pt>
                <c:pt idx="2">
                  <c:v>157.7</c:v>
                </c:pt>
                <c:pt idx="3">
                  <c:v>157.6</c:v>
                </c:pt>
                <c:pt idx="4">
                  <c:v>157.5</c:v>
                </c:pt>
                <c:pt idx="5">
                  <c:v>157.5</c:v>
                </c:pt>
                <c:pt idx="6">
                  <c:v>157.4</c:v>
                </c:pt>
                <c:pt idx="7">
                  <c:v>157.1</c:v>
                </c:pt>
                <c:pt idx="8">
                  <c:v>156.5</c:v>
                </c:pt>
                <c:pt idx="9">
                  <c:v>155.6</c:v>
                </c:pt>
                <c:pt idx="10">
                  <c:v>155.3</c:v>
                </c:pt>
                <c:pt idx="11">
                  <c:v>155.0</c:v>
                </c:pt>
                <c:pt idx="12">
                  <c:v>153.2</c:v>
                </c:pt>
                <c:pt idx="13">
                  <c:v>147.5</c:v>
                </c:pt>
                <c:pt idx="14">
                  <c:v>135.5</c:v>
                </c:pt>
                <c:pt idx="15">
                  <c:v>132.5</c:v>
                </c:pt>
                <c:pt idx="16">
                  <c:v>132.3</c:v>
                </c:pt>
                <c:pt idx="17">
                  <c:v>130.9</c:v>
                </c:pt>
                <c:pt idx="18">
                  <c:v>129.8</c:v>
                </c:pt>
                <c:pt idx="19">
                  <c:v>127.8</c:v>
                </c:pt>
                <c:pt idx="20">
                  <c:v>125.7</c:v>
                </c:pt>
                <c:pt idx="21">
                  <c:v>121.8</c:v>
                </c:pt>
                <c:pt idx="22">
                  <c:v>116.2</c:v>
                </c:pt>
                <c:pt idx="23">
                  <c:v>109.5</c:v>
                </c:pt>
                <c:pt idx="24">
                  <c:v>102.8</c:v>
                </c:pt>
                <c:pt idx="25">
                  <c:v>96.6</c:v>
                </c:pt>
                <c:pt idx="26">
                  <c:v>91.2</c:v>
                </c:pt>
                <c:pt idx="27">
                  <c:v>87.6</c:v>
                </c:pt>
                <c:pt idx="28">
                  <c:v>84.9</c:v>
                </c:pt>
                <c:pt idx="29">
                  <c:v>82.6</c:v>
                </c:pt>
                <c:pt idx="30">
                  <c:v>81.3</c:v>
                </c:pt>
                <c:pt idx="31">
                  <c:v>80.4</c:v>
                </c:pt>
                <c:pt idx="32">
                  <c:v>80.0</c:v>
                </c:pt>
                <c:pt idx="33">
                  <c:v>79.7</c:v>
                </c:pt>
                <c:pt idx="34">
                  <c:v>79.5</c:v>
                </c:pt>
                <c:pt idx="35">
                  <c:v>79.5</c:v>
                </c:pt>
                <c:pt idx="36">
                  <c:v>79.5</c:v>
                </c:pt>
                <c:pt idx="37">
                  <c:v>79.6</c:v>
                </c:pt>
                <c:pt idx="38">
                  <c:v>79.6</c:v>
                </c:pt>
                <c:pt idx="39">
                  <c:v>79.6</c:v>
                </c:pt>
                <c:pt idx="40">
                  <c:v>79.7</c:v>
                </c:pt>
                <c:pt idx="41">
                  <c:v>79.8</c:v>
                </c:pt>
                <c:pt idx="42">
                  <c:v>79.9</c:v>
                </c:pt>
                <c:pt idx="43">
                  <c:v>80.0</c:v>
                </c:pt>
                <c:pt idx="44">
                  <c:v>80.0</c:v>
                </c:pt>
                <c:pt idx="45">
                  <c:v>80.0</c:v>
                </c:pt>
                <c:pt idx="46">
                  <c:v>80.1</c:v>
                </c:pt>
                <c:pt idx="47">
                  <c:v>80.1</c:v>
                </c:pt>
                <c:pt idx="48">
                  <c:v>80.1</c:v>
                </c:pt>
                <c:pt idx="49">
                  <c:v>80.1</c:v>
                </c:pt>
                <c:pt idx="50">
                  <c:v>80.1</c:v>
                </c:pt>
                <c:pt idx="51">
                  <c:v>80.1</c:v>
                </c:pt>
                <c:pt idx="52">
                  <c:v>80.2</c:v>
                </c:pt>
                <c:pt idx="53">
                  <c:v>80.2</c:v>
                </c:pt>
                <c:pt idx="54">
                  <c:v>80.2</c:v>
                </c:pt>
                <c:pt idx="55">
                  <c:v>80.2</c:v>
                </c:pt>
                <c:pt idx="56">
                  <c:v>80.2</c:v>
                </c:pt>
                <c:pt idx="57">
                  <c:v>80.2</c:v>
                </c:pt>
                <c:pt idx="58">
                  <c:v>80.2</c:v>
                </c:pt>
              </c:numCache>
            </c:numRef>
          </c:yVal>
          <c:smooth val="0"/>
        </c:ser>
        <c:ser>
          <c:idx val="1"/>
          <c:order val="1"/>
          <c:tx>
            <c:v>1067MHz</c:v>
          </c:tx>
          <c:spPr>
            <a:ln w="28575">
              <a:solidFill>
                <a:schemeClr val="accent3"/>
              </a:solidFill>
            </a:ln>
          </c:spPr>
          <c:marker>
            <c:spPr>
              <a:solidFill>
                <a:schemeClr val="accent3"/>
              </a:solidFill>
              <a:ln>
                <a:solidFill>
                  <a:schemeClr val="accent3"/>
                </a:solidFill>
              </a:ln>
            </c:spPr>
          </c:marker>
          <c:xVal>
            <c:numRef>
              <c:f>Sheet2!$D$2:$D$60</c:f>
              <c:numCache>
                <c:formatCode>General</c:formatCode>
                <c:ptCount val="59"/>
                <c:pt idx="0">
                  <c:v>5459.0</c:v>
                </c:pt>
                <c:pt idx="1">
                  <c:v>5471.600000000001</c:v>
                </c:pt>
                <c:pt idx="2">
                  <c:v>5469.66666666669</c:v>
                </c:pt>
                <c:pt idx="3">
                  <c:v>5470.433333333301</c:v>
                </c:pt>
                <c:pt idx="4">
                  <c:v>5470.16666666669</c:v>
                </c:pt>
                <c:pt idx="5">
                  <c:v>5469.3</c:v>
                </c:pt>
                <c:pt idx="6">
                  <c:v>5469.433333333301</c:v>
                </c:pt>
                <c:pt idx="7">
                  <c:v>5465.733333333305</c:v>
                </c:pt>
                <c:pt idx="8">
                  <c:v>5460.16666666669</c:v>
                </c:pt>
                <c:pt idx="9">
                  <c:v>5449.033333333316</c:v>
                </c:pt>
                <c:pt idx="10">
                  <c:v>5443.26666666669</c:v>
                </c:pt>
                <c:pt idx="11">
                  <c:v>5442.033333333316</c:v>
                </c:pt>
                <c:pt idx="12">
                  <c:v>5424.833333333328</c:v>
                </c:pt>
                <c:pt idx="13">
                  <c:v>5368.76666666669</c:v>
                </c:pt>
                <c:pt idx="14">
                  <c:v>5230.36666666669</c:v>
                </c:pt>
                <c:pt idx="15">
                  <c:v>5187.16666666669</c:v>
                </c:pt>
                <c:pt idx="16">
                  <c:v>5182.46666666669</c:v>
                </c:pt>
                <c:pt idx="17">
                  <c:v>5155.06666666669</c:v>
                </c:pt>
                <c:pt idx="18">
                  <c:v>5131.86666666669</c:v>
                </c:pt>
                <c:pt idx="19">
                  <c:v>5091.2</c:v>
                </c:pt>
                <c:pt idx="20">
                  <c:v>5041.8</c:v>
                </c:pt>
                <c:pt idx="21">
                  <c:v>4941.0</c:v>
                </c:pt>
                <c:pt idx="22">
                  <c:v>4783.16666666669</c:v>
                </c:pt>
                <c:pt idx="23">
                  <c:v>4494.433333333301</c:v>
                </c:pt>
                <c:pt idx="24">
                  <c:v>4099.533333333316</c:v>
                </c:pt>
                <c:pt idx="25">
                  <c:v>3634.733333333341</c:v>
                </c:pt>
                <c:pt idx="26">
                  <c:v>3110.63333333334</c:v>
                </c:pt>
                <c:pt idx="27">
                  <c:v>2668.23333333334</c:v>
                </c:pt>
                <c:pt idx="28">
                  <c:v>2272.63333333334</c:v>
                </c:pt>
                <c:pt idx="29">
                  <c:v>1876.83333333333</c:v>
                </c:pt>
                <c:pt idx="30">
                  <c:v>1606.06666666667</c:v>
                </c:pt>
                <c:pt idx="31">
                  <c:v>1359.53333333333</c:v>
                </c:pt>
                <c:pt idx="32">
                  <c:v>1159.63333333333</c:v>
                </c:pt>
                <c:pt idx="33">
                  <c:v>977.0333333333335</c:v>
                </c:pt>
                <c:pt idx="34">
                  <c:v>843.1666666666666</c:v>
                </c:pt>
                <c:pt idx="35">
                  <c:v>734.1</c:v>
                </c:pt>
                <c:pt idx="36">
                  <c:v>636.9</c:v>
                </c:pt>
                <c:pt idx="37">
                  <c:v>566.4</c:v>
                </c:pt>
                <c:pt idx="38">
                  <c:v>509.5333333333333</c:v>
                </c:pt>
                <c:pt idx="39">
                  <c:v>456.6666666666672</c:v>
                </c:pt>
                <c:pt idx="40">
                  <c:v>422.0999999999992</c:v>
                </c:pt>
                <c:pt idx="41">
                  <c:v>393.9666666666667</c:v>
                </c:pt>
                <c:pt idx="42">
                  <c:v>370.5</c:v>
                </c:pt>
                <c:pt idx="43">
                  <c:v>350.0</c:v>
                </c:pt>
                <c:pt idx="44">
                  <c:v>335.2</c:v>
                </c:pt>
                <c:pt idx="45">
                  <c:v>323.3999999999996</c:v>
                </c:pt>
                <c:pt idx="46">
                  <c:v>313.0666666666667</c:v>
                </c:pt>
                <c:pt idx="47">
                  <c:v>305.6666666666672</c:v>
                </c:pt>
                <c:pt idx="48">
                  <c:v>299.7333333333333</c:v>
                </c:pt>
                <c:pt idx="49">
                  <c:v>294.2333333333333</c:v>
                </c:pt>
                <c:pt idx="50">
                  <c:v>290.8333333333333</c:v>
                </c:pt>
                <c:pt idx="51">
                  <c:v>287.8</c:v>
                </c:pt>
                <c:pt idx="52">
                  <c:v>285.4333333333333</c:v>
                </c:pt>
                <c:pt idx="53">
                  <c:v>283.3333333333333</c:v>
                </c:pt>
                <c:pt idx="54">
                  <c:v>281.8333333333333</c:v>
                </c:pt>
                <c:pt idx="55">
                  <c:v>280.6333333333336</c:v>
                </c:pt>
                <c:pt idx="56">
                  <c:v>279.5999999999992</c:v>
                </c:pt>
                <c:pt idx="57">
                  <c:v>278.8333333333333</c:v>
                </c:pt>
                <c:pt idx="58">
                  <c:v>278.2333333333333</c:v>
                </c:pt>
              </c:numCache>
            </c:numRef>
          </c:xVal>
          <c:yVal>
            <c:numRef>
              <c:f>Sheet2!$F$2:$F$60</c:f>
              <c:numCache>
                <c:formatCode>General</c:formatCode>
                <c:ptCount val="59"/>
                <c:pt idx="0">
                  <c:v>128.7</c:v>
                </c:pt>
                <c:pt idx="1">
                  <c:v>129.0</c:v>
                </c:pt>
                <c:pt idx="2">
                  <c:v>128.8</c:v>
                </c:pt>
                <c:pt idx="3">
                  <c:v>128.8</c:v>
                </c:pt>
                <c:pt idx="4">
                  <c:v>128.8</c:v>
                </c:pt>
                <c:pt idx="5">
                  <c:v>128.7</c:v>
                </c:pt>
                <c:pt idx="6">
                  <c:v>128.7</c:v>
                </c:pt>
                <c:pt idx="7">
                  <c:v>128.4</c:v>
                </c:pt>
                <c:pt idx="8">
                  <c:v>127.9</c:v>
                </c:pt>
                <c:pt idx="9">
                  <c:v>126.9</c:v>
                </c:pt>
                <c:pt idx="10">
                  <c:v>126.4</c:v>
                </c:pt>
                <c:pt idx="11">
                  <c:v>126.3</c:v>
                </c:pt>
                <c:pt idx="12">
                  <c:v>124.7</c:v>
                </c:pt>
                <c:pt idx="13">
                  <c:v>120.0</c:v>
                </c:pt>
                <c:pt idx="14">
                  <c:v>111.0</c:v>
                </c:pt>
                <c:pt idx="15">
                  <c:v>108.8</c:v>
                </c:pt>
                <c:pt idx="16">
                  <c:v>108.6</c:v>
                </c:pt>
                <c:pt idx="17">
                  <c:v>107.4</c:v>
                </c:pt>
                <c:pt idx="18">
                  <c:v>106.5</c:v>
                </c:pt>
                <c:pt idx="19">
                  <c:v>104.7</c:v>
                </c:pt>
                <c:pt idx="20">
                  <c:v>102.6</c:v>
                </c:pt>
                <c:pt idx="21">
                  <c:v>99.0</c:v>
                </c:pt>
                <c:pt idx="22">
                  <c:v>94.8</c:v>
                </c:pt>
                <c:pt idx="23">
                  <c:v>90.0</c:v>
                </c:pt>
                <c:pt idx="24">
                  <c:v>86.3</c:v>
                </c:pt>
                <c:pt idx="25">
                  <c:v>83.3</c:v>
                </c:pt>
                <c:pt idx="26">
                  <c:v>80.7</c:v>
                </c:pt>
                <c:pt idx="27">
                  <c:v>78.9</c:v>
                </c:pt>
                <c:pt idx="28">
                  <c:v>77.6</c:v>
                </c:pt>
                <c:pt idx="29">
                  <c:v>76.5</c:v>
                </c:pt>
                <c:pt idx="30">
                  <c:v>76.0</c:v>
                </c:pt>
                <c:pt idx="31">
                  <c:v>76.1</c:v>
                </c:pt>
                <c:pt idx="32">
                  <c:v>76.0</c:v>
                </c:pt>
                <c:pt idx="33">
                  <c:v>76.0</c:v>
                </c:pt>
                <c:pt idx="34">
                  <c:v>76.1</c:v>
                </c:pt>
                <c:pt idx="35">
                  <c:v>76.2</c:v>
                </c:pt>
                <c:pt idx="36">
                  <c:v>76.3</c:v>
                </c:pt>
                <c:pt idx="37">
                  <c:v>76.5</c:v>
                </c:pt>
                <c:pt idx="38">
                  <c:v>76.6</c:v>
                </c:pt>
                <c:pt idx="39">
                  <c:v>76.7</c:v>
                </c:pt>
                <c:pt idx="40">
                  <c:v>76.8</c:v>
                </c:pt>
                <c:pt idx="41">
                  <c:v>76.9</c:v>
                </c:pt>
                <c:pt idx="42">
                  <c:v>77.0</c:v>
                </c:pt>
                <c:pt idx="43">
                  <c:v>77.0</c:v>
                </c:pt>
                <c:pt idx="44">
                  <c:v>77.1</c:v>
                </c:pt>
                <c:pt idx="45">
                  <c:v>77.1</c:v>
                </c:pt>
                <c:pt idx="46">
                  <c:v>77.2</c:v>
                </c:pt>
                <c:pt idx="47">
                  <c:v>77.2</c:v>
                </c:pt>
                <c:pt idx="48">
                  <c:v>77.2</c:v>
                </c:pt>
                <c:pt idx="49">
                  <c:v>77.3</c:v>
                </c:pt>
                <c:pt idx="50">
                  <c:v>77.2</c:v>
                </c:pt>
                <c:pt idx="51">
                  <c:v>77.3</c:v>
                </c:pt>
                <c:pt idx="52">
                  <c:v>77.3</c:v>
                </c:pt>
                <c:pt idx="53">
                  <c:v>77.3</c:v>
                </c:pt>
                <c:pt idx="54">
                  <c:v>77.3</c:v>
                </c:pt>
                <c:pt idx="55">
                  <c:v>77.3</c:v>
                </c:pt>
                <c:pt idx="56">
                  <c:v>77.3</c:v>
                </c:pt>
                <c:pt idx="57">
                  <c:v>77.3</c:v>
                </c:pt>
                <c:pt idx="58">
                  <c:v>77.3</c:v>
                </c:pt>
              </c:numCache>
            </c:numRef>
          </c:yVal>
          <c:smooth val="0"/>
        </c:ser>
        <c:ser>
          <c:idx val="2"/>
          <c:order val="2"/>
          <c:tx>
            <c:v>1333MHz</c:v>
          </c:tx>
          <c:spPr>
            <a:ln w="28575">
              <a:solidFill>
                <a:schemeClr val="accent1"/>
              </a:solidFill>
            </a:ln>
          </c:spPr>
          <c:marker>
            <c:spPr>
              <a:solidFill>
                <a:schemeClr val="accent1"/>
              </a:solidFill>
              <a:ln>
                <a:solidFill>
                  <a:schemeClr val="accent1"/>
                </a:solidFill>
              </a:ln>
            </c:spPr>
          </c:marker>
          <c:xVal>
            <c:numRef>
              <c:f>Sheet2!$G$2:$G$60</c:f>
              <c:numCache>
                <c:formatCode>General</c:formatCode>
                <c:ptCount val="59"/>
                <c:pt idx="0">
                  <c:v>6616.86666666669</c:v>
                </c:pt>
                <c:pt idx="1">
                  <c:v>6616.5</c:v>
                </c:pt>
                <c:pt idx="2">
                  <c:v>6613.86666666669</c:v>
                </c:pt>
                <c:pt idx="3">
                  <c:v>6613.13333333333</c:v>
                </c:pt>
                <c:pt idx="4">
                  <c:v>6612.0</c:v>
                </c:pt>
                <c:pt idx="5">
                  <c:v>6611.400000000001</c:v>
                </c:pt>
                <c:pt idx="6">
                  <c:v>6611.400000000001</c:v>
                </c:pt>
                <c:pt idx="7">
                  <c:v>6609.26666666669</c:v>
                </c:pt>
                <c:pt idx="8">
                  <c:v>6605.96666666669</c:v>
                </c:pt>
                <c:pt idx="9">
                  <c:v>6593.400000000001</c:v>
                </c:pt>
                <c:pt idx="10">
                  <c:v>6586.5</c:v>
                </c:pt>
                <c:pt idx="11">
                  <c:v>6586.63333333333</c:v>
                </c:pt>
                <c:pt idx="12">
                  <c:v>6573.533333333316</c:v>
                </c:pt>
                <c:pt idx="13">
                  <c:v>6497.76666666669</c:v>
                </c:pt>
                <c:pt idx="14">
                  <c:v>6267.2</c:v>
                </c:pt>
                <c:pt idx="15">
                  <c:v>6194.0</c:v>
                </c:pt>
                <c:pt idx="16">
                  <c:v>6188.36666666669</c:v>
                </c:pt>
                <c:pt idx="17">
                  <c:v>6142.46666666669</c:v>
                </c:pt>
                <c:pt idx="18">
                  <c:v>6102.3</c:v>
                </c:pt>
                <c:pt idx="19">
                  <c:v>6017.3</c:v>
                </c:pt>
                <c:pt idx="20">
                  <c:v>5914.100000000001</c:v>
                </c:pt>
                <c:pt idx="21">
                  <c:v>5700.66666666669</c:v>
                </c:pt>
                <c:pt idx="22">
                  <c:v>5367.0</c:v>
                </c:pt>
                <c:pt idx="23">
                  <c:v>4872.833333333328</c:v>
                </c:pt>
                <c:pt idx="24">
                  <c:v>4338.8</c:v>
                </c:pt>
                <c:pt idx="25">
                  <c:v>3791.266666666638</c:v>
                </c:pt>
                <c:pt idx="26">
                  <c:v>3215.533333333341</c:v>
                </c:pt>
                <c:pt idx="27">
                  <c:v>2743.433333333342</c:v>
                </c:pt>
                <c:pt idx="28">
                  <c:v>2324.566666666658</c:v>
                </c:pt>
                <c:pt idx="29">
                  <c:v>1901.8</c:v>
                </c:pt>
                <c:pt idx="30">
                  <c:v>1640.2</c:v>
                </c:pt>
                <c:pt idx="31">
                  <c:v>1390.96666666667</c:v>
                </c:pt>
                <c:pt idx="32">
                  <c:v>1094.43333333333</c:v>
                </c:pt>
                <c:pt idx="33">
                  <c:v>1002.5</c:v>
                </c:pt>
                <c:pt idx="34">
                  <c:v>805.9666666666667</c:v>
                </c:pt>
                <c:pt idx="35">
                  <c:v>756.266666666668</c:v>
                </c:pt>
                <c:pt idx="36">
                  <c:v>658.1666666666666</c:v>
                </c:pt>
                <c:pt idx="37">
                  <c:v>587.3000000000001</c:v>
                </c:pt>
                <c:pt idx="38">
                  <c:v>530.2</c:v>
                </c:pt>
                <c:pt idx="39">
                  <c:v>457.2</c:v>
                </c:pt>
                <c:pt idx="40">
                  <c:v>443.4666666666667</c:v>
                </c:pt>
                <c:pt idx="41">
                  <c:v>414.1333333333336</c:v>
                </c:pt>
                <c:pt idx="42">
                  <c:v>390.3</c:v>
                </c:pt>
                <c:pt idx="43">
                  <c:v>364.7333333333333</c:v>
                </c:pt>
                <c:pt idx="44">
                  <c:v>355.1333333333336</c:v>
                </c:pt>
                <c:pt idx="45">
                  <c:v>343.4</c:v>
                </c:pt>
                <c:pt idx="46">
                  <c:v>333.0333333333334</c:v>
                </c:pt>
                <c:pt idx="47">
                  <c:v>325.6666666666672</c:v>
                </c:pt>
                <c:pt idx="48">
                  <c:v>319.7666666666667</c:v>
                </c:pt>
                <c:pt idx="49">
                  <c:v>314.2666666666667</c:v>
                </c:pt>
                <c:pt idx="50">
                  <c:v>310.866666666667</c:v>
                </c:pt>
                <c:pt idx="51">
                  <c:v>307.8999999999996</c:v>
                </c:pt>
                <c:pt idx="52">
                  <c:v>305.5</c:v>
                </c:pt>
                <c:pt idx="53">
                  <c:v>303.4666666666667</c:v>
                </c:pt>
                <c:pt idx="54">
                  <c:v>301.9333333333333</c:v>
                </c:pt>
                <c:pt idx="55">
                  <c:v>300.2</c:v>
                </c:pt>
                <c:pt idx="56">
                  <c:v>299.6666666666672</c:v>
                </c:pt>
                <c:pt idx="57">
                  <c:v>298.9333333333333</c:v>
                </c:pt>
                <c:pt idx="58">
                  <c:v>298.3333333333333</c:v>
                </c:pt>
              </c:numCache>
            </c:numRef>
          </c:xVal>
          <c:yVal>
            <c:numRef>
              <c:f>Sheet2!$I$2:$I$60</c:f>
              <c:numCache>
                <c:formatCode>General</c:formatCode>
                <c:ptCount val="59"/>
                <c:pt idx="0">
                  <c:v>106.1</c:v>
                </c:pt>
                <c:pt idx="1">
                  <c:v>106.1</c:v>
                </c:pt>
                <c:pt idx="2">
                  <c:v>106.0</c:v>
                </c:pt>
                <c:pt idx="3">
                  <c:v>105.9</c:v>
                </c:pt>
                <c:pt idx="4">
                  <c:v>105.9</c:v>
                </c:pt>
                <c:pt idx="5">
                  <c:v>105.9</c:v>
                </c:pt>
                <c:pt idx="6">
                  <c:v>105.9</c:v>
                </c:pt>
                <c:pt idx="7">
                  <c:v>105.8</c:v>
                </c:pt>
                <c:pt idx="8">
                  <c:v>105.6</c:v>
                </c:pt>
                <c:pt idx="9">
                  <c:v>105.2</c:v>
                </c:pt>
                <c:pt idx="10">
                  <c:v>104.9</c:v>
                </c:pt>
                <c:pt idx="11">
                  <c:v>104.9</c:v>
                </c:pt>
                <c:pt idx="12">
                  <c:v>104.4</c:v>
                </c:pt>
                <c:pt idx="13">
                  <c:v>101.7</c:v>
                </c:pt>
                <c:pt idx="14">
                  <c:v>95.3</c:v>
                </c:pt>
                <c:pt idx="15">
                  <c:v>93.6</c:v>
                </c:pt>
                <c:pt idx="16">
                  <c:v>93.5</c:v>
                </c:pt>
                <c:pt idx="17">
                  <c:v>92.6</c:v>
                </c:pt>
                <c:pt idx="18">
                  <c:v>91.7</c:v>
                </c:pt>
                <c:pt idx="19">
                  <c:v>90.2</c:v>
                </c:pt>
                <c:pt idx="20">
                  <c:v>88.4</c:v>
                </c:pt>
                <c:pt idx="21">
                  <c:v>85.5</c:v>
                </c:pt>
                <c:pt idx="22">
                  <c:v>82.5</c:v>
                </c:pt>
                <c:pt idx="23">
                  <c:v>79.5</c:v>
                </c:pt>
                <c:pt idx="24">
                  <c:v>77.3</c:v>
                </c:pt>
                <c:pt idx="25">
                  <c:v>75.4</c:v>
                </c:pt>
                <c:pt idx="26">
                  <c:v>73.7</c:v>
                </c:pt>
                <c:pt idx="27">
                  <c:v>72.5</c:v>
                </c:pt>
                <c:pt idx="28">
                  <c:v>71.7</c:v>
                </c:pt>
                <c:pt idx="29">
                  <c:v>71.6</c:v>
                </c:pt>
                <c:pt idx="30">
                  <c:v>70.8</c:v>
                </c:pt>
                <c:pt idx="31">
                  <c:v>70.9</c:v>
                </c:pt>
                <c:pt idx="32">
                  <c:v>70.9</c:v>
                </c:pt>
                <c:pt idx="33">
                  <c:v>70.9</c:v>
                </c:pt>
                <c:pt idx="34">
                  <c:v>71.1</c:v>
                </c:pt>
                <c:pt idx="35">
                  <c:v>71.1</c:v>
                </c:pt>
                <c:pt idx="36">
                  <c:v>71.3</c:v>
                </c:pt>
                <c:pt idx="37">
                  <c:v>71.4</c:v>
                </c:pt>
                <c:pt idx="38">
                  <c:v>71.5</c:v>
                </c:pt>
                <c:pt idx="39">
                  <c:v>71.6</c:v>
                </c:pt>
                <c:pt idx="40">
                  <c:v>71.6</c:v>
                </c:pt>
                <c:pt idx="41">
                  <c:v>71.7</c:v>
                </c:pt>
                <c:pt idx="42">
                  <c:v>71.9</c:v>
                </c:pt>
                <c:pt idx="43">
                  <c:v>71.9</c:v>
                </c:pt>
                <c:pt idx="44">
                  <c:v>71.9</c:v>
                </c:pt>
                <c:pt idx="45">
                  <c:v>72.0</c:v>
                </c:pt>
                <c:pt idx="46">
                  <c:v>72.0</c:v>
                </c:pt>
                <c:pt idx="47">
                  <c:v>72.0</c:v>
                </c:pt>
                <c:pt idx="48">
                  <c:v>72.0</c:v>
                </c:pt>
                <c:pt idx="49">
                  <c:v>72.0</c:v>
                </c:pt>
                <c:pt idx="50">
                  <c:v>72.0</c:v>
                </c:pt>
                <c:pt idx="51">
                  <c:v>72.0</c:v>
                </c:pt>
                <c:pt idx="52">
                  <c:v>72.0</c:v>
                </c:pt>
                <c:pt idx="53">
                  <c:v>72.0</c:v>
                </c:pt>
                <c:pt idx="54">
                  <c:v>72.1</c:v>
                </c:pt>
                <c:pt idx="55">
                  <c:v>72.1</c:v>
                </c:pt>
                <c:pt idx="56">
                  <c:v>72.1</c:v>
                </c:pt>
                <c:pt idx="57">
                  <c:v>72.1</c:v>
                </c:pt>
                <c:pt idx="58">
                  <c:v>72.1</c:v>
                </c:pt>
              </c:numCache>
            </c:numRef>
          </c:yVal>
          <c:smooth val="0"/>
        </c:ser>
        <c:ser>
          <c:idx val="3"/>
          <c:order val="3"/>
          <c:tx>
            <c:strRef>
              <c:f>Sheet2!$N$1</c:f>
              <c:strCache>
                <c:ptCount val="1"/>
                <c:pt idx="0">
                  <c:v>800-fit</c:v>
                </c:pt>
              </c:strCache>
            </c:strRef>
          </c:tx>
          <c:spPr>
            <a:ln>
              <a:solidFill>
                <a:schemeClr val="accent2"/>
              </a:solidFill>
            </a:ln>
          </c:spPr>
          <c:marker>
            <c:spPr>
              <a:solidFill>
                <a:schemeClr val="accent2"/>
              </a:solidFill>
              <a:ln>
                <a:solidFill>
                  <a:schemeClr val="accent2"/>
                </a:solidFill>
              </a:ln>
            </c:spPr>
          </c:marker>
          <c:xVal>
            <c:numRef>
              <c:f>Sheet2!$J$2:$J$26</c:f>
              <c:numCache>
                <c:formatCode>General</c:formatCode>
                <c:ptCount val="25"/>
                <c:pt idx="0">
                  <c:v>0.0</c:v>
                </c:pt>
                <c:pt idx="1">
                  <c:v>333.3333333333333</c:v>
                </c:pt>
                <c:pt idx="2">
                  <c:v>666.6666666666666</c:v>
                </c:pt>
                <c:pt idx="3">
                  <c:v>1000.0</c:v>
                </c:pt>
                <c:pt idx="4">
                  <c:v>1333.33333333333</c:v>
                </c:pt>
                <c:pt idx="5">
                  <c:v>1666.666666666668</c:v>
                </c:pt>
                <c:pt idx="6">
                  <c:v>2000.0</c:v>
                </c:pt>
                <c:pt idx="7">
                  <c:v>2333.33333333335</c:v>
                </c:pt>
                <c:pt idx="8">
                  <c:v>2666.66666666664</c:v>
                </c:pt>
                <c:pt idx="9">
                  <c:v>3000.0</c:v>
                </c:pt>
                <c:pt idx="10">
                  <c:v>3333.33333333335</c:v>
                </c:pt>
                <c:pt idx="11">
                  <c:v>3666.66666666664</c:v>
                </c:pt>
                <c:pt idx="12">
                  <c:v>4000.0</c:v>
                </c:pt>
                <c:pt idx="13">
                  <c:v>4166.66666666669</c:v>
                </c:pt>
                <c:pt idx="14">
                  <c:v>4333.333333333328</c:v>
                </c:pt>
                <c:pt idx="15">
                  <c:v>4666.66666666669</c:v>
                </c:pt>
                <c:pt idx="16">
                  <c:v>5000.0</c:v>
                </c:pt>
                <c:pt idx="17">
                  <c:v>5333.333333333328</c:v>
                </c:pt>
                <c:pt idx="18">
                  <c:v>5500.0</c:v>
                </c:pt>
                <c:pt idx="19">
                  <c:v>5666.66666666669</c:v>
                </c:pt>
                <c:pt idx="20">
                  <c:v>6000.0</c:v>
                </c:pt>
                <c:pt idx="21">
                  <c:v>6333.333333333328</c:v>
                </c:pt>
                <c:pt idx="22">
                  <c:v>6666.66666666669</c:v>
                </c:pt>
                <c:pt idx="23">
                  <c:v>7000.0</c:v>
                </c:pt>
                <c:pt idx="24">
                  <c:v>7200.0</c:v>
                </c:pt>
              </c:numCache>
            </c:numRef>
          </c:xVal>
          <c:yVal>
            <c:numRef>
              <c:f>Sheet2!$N$2:$N$26</c:f>
              <c:numCache>
                <c:formatCode>0.00</c:formatCode>
                <c:ptCount val="25"/>
                <c:pt idx="0">
                  <c:v>77.98037999006955</c:v>
                </c:pt>
                <c:pt idx="1">
                  <c:v>78.5292559082245</c:v>
                </c:pt>
                <c:pt idx="2">
                  <c:v>79.16974014049718</c:v>
                </c:pt>
                <c:pt idx="3">
                  <c:v>79.92685521010938</c:v>
                </c:pt>
                <c:pt idx="4">
                  <c:v>80.83564959071623</c:v>
                </c:pt>
                <c:pt idx="5">
                  <c:v>81.94677815604568</c:v>
                </c:pt>
                <c:pt idx="6">
                  <c:v>83.33627682558235</c:v>
                </c:pt>
                <c:pt idx="7">
                  <c:v>85.12373575121352</c:v>
                </c:pt>
                <c:pt idx="8">
                  <c:v>87.50869701470305</c:v>
                </c:pt>
                <c:pt idx="9">
                  <c:v>90.85087766811028</c:v>
                </c:pt>
                <c:pt idx="10">
                  <c:v>95.87123782358744</c:v>
                </c:pt>
                <c:pt idx="11">
                  <c:v>104.2574627576698</c:v>
                </c:pt>
                <c:pt idx="12">
                  <c:v>121.1013686091183</c:v>
                </c:pt>
                <c:pt idx="13">
                  <c:v>138.0412275324206</c:v>
                </c:pt>
                <c:pt idx="14">
                  <c:v>172.2121030247107</c:v>
                </c:pt>
              </c:numCache>
            </c:numRef>
          </c:yVal>
          <c:smooth val="0"/>
        </c:ser>
        <c:ser>
          <c:idx val="4"/>
          <c:order val="4"/>
          <c:tx>
            <c:strRef>
              <c:f>Sheet2!$M$1</c:f>
              <c:strCache>
                <c:ptCount val="1"/>
                <c:pt idx="0">
                  <c:v>1067-fit</c:v>
                </c:pt>
              </c:strCache>
            </c:strRef>
          </c:tx>
          <c:spPr>
            <a:ln>
              <a:solidFill>
                <a:schemeClr val="accent3"/>
              </a:solidFill>
            </a:ln>
          </c:spPr>
          <c:marker>
            <c:spPr>
              <a:solidFill>
                <a:schemeClr val="accent3"/>
              </a:solidFill>
              <a:ln>
                <a:solidFill>
                  <a:schemeClr val="accent3"/>
                </a:solidFill>
              </a:ln>
            </c:spPr>
          </c:marker>
          <c:xVal>
            <c:numRef>
              <c:f>Sheet2!$J$2:$J$26</c:f>
              <c:numCache>
                <c:formatCode>General</c:formatCode>
                <c:ptCount val="25"/>
                <c:pt idx="0">
                  <c:v>0.0</c:v>
                </c:pt>
                <c:pt idx="1">
                  <c:v>333.3333333333333</c:v>
                </c:pt>
                <c:pt idx="2">
                  <c:v>666.6666666666666</c:v>
                </c:pt>
                <c:pt idx="3">
                  <c:v>1000.0</c:v>
                </c:pt>
                <c:pt idx="4">
                  <c:v>1333.33333333333</c:v>
                </c:pt>
                <c:pt idx="5">
                  <c:v>1666.666666666668</c:v>
                </c:pt>
                <c:pt idx="6">
                  <c:v>2000.0</c:v>
                </c:pt>
                <c:pt idx="7">
                  <c:v>2333.33333333335</c:v>
                </c:pt>
                <c:pt idx="8">
                  <c:v>2666.66666666664</c:v>
                </c:pt>
                <c:pt idx="9">
                  <c:v>3000.0</c:v>
                </c:pt>
                <c:pt idx="10">
                  <c:v>3333.33333333335</c:v>
                </c:pt>
                <c:pt idx="11">
                  <c:v>3666.66666666664</c:v>
                </c:pt>
                <c:pt idx="12">
                  <c:v>4000.0</c:v>
                </c:pt>
                <c:pt idx="13">
                  <c:v>4166.66666666669</c:v>
                </c:pt>
                <c:pt idx="14">
                  <c:v>4333.333333333328</c:v>
                </c:pt>
                <c:pt idx="15">
                  <c:v>4666.66666666669</c:v>
                </c:pt>
                <c:pt idx="16">
                  <c:v>5000.0</c:v>
                </c:pt>
                <c:pt idx="17">
                  <c:v>5333.333333333328</c:v>
                </c:pt>
                <c:pt idx="18">
                  <c:v>5500.0</c:v>
                </c:pt>
                <c:pt idx="19">
                  <c:v>5666.66666666669</c:v>
                </c:pt>
                <c:pt idx="20">
                  <c:v>6000.0</c:v>
                </c:pt>
                <c:pt idx="21">
                  <c:v>6333.333333333328</c:v>
                </c:pt>
                <c:pt idx="22">
                  <c:v>6666.66666666669</c:v>
                </c:pt>
                <c:pt idx="23">
                  <c:v>7000.0</c:v>
                </c:pt>
                <c:pt idx="24">
                  <c:v>7200.0</c:v>
                </c:pt>
              </c:numCache>
            </c:numRef>
          </c:xVal>
          <c:yVal>
            <c:numRef>
              <c:f>Sheet2!$M$2:$M$26</c:f>
              <c:numCache>
                <c:formatCode>0.00</c:formatCode>
                <c:ptCount val="25"/>
                <c:pt idx="0">
                  <c:v>74.3647143972682</c:v>
                </c:pt>
                <c:pt idx="1">
                  <c:v>74.68802538684145</c:v>
                </c:pt>
                <c:pt idx="2">
                  <c:v>75.05158330642755</c:v>
                </c:pt>
                <c:pt idx="3">
                  <c:v>75.46340208426062</c:v>
                </c:pt>
                <c:pt idx="4">
                  <c:v>75.93377453914834</c:v>
                </c:pt>
                <c:pt idx="5">
                  <c:v>76.4761444248778</c:v>
                </c:pt>
                <c:pt idx="6">
                  <c:v>77.10841209859451</c:v>
                </c:pt>
                <c:pt idx="7">
                  <c:v>77.85494810080745</c:v>
                </c:pt>
                <c:pt idx="8">
                  <c:v>78.74980691803468</c:v>
                </c:pt>
                <c:pt idx="9">
                  <c:v>79.84206757027628</c:v>
                </c:pt>
                <c:pt idx="10">
                  <c:v>81.20514668345675</c:v>
                </c:pt>
                <c:pt idx="11">
                  <c:v>82.95401922200156</c:v>
                </c:pt>
                <c:pt idx="12">
                  <c:v>85.27947155433047</c:v>
                </c:pt>
                <c:pt idx="13">
                  <c:v>86.7555239902867</c:v>
                </c:pt>
                <c:pt idx="14">
                  <c:v>88.52291975214145</c:v>
                </c:pt>
                <c:pt idx="15">
                  <c:v>93.3616236583961</c:v>
                </c:pt>
                <c:pt idx="16">
                  <c:v>101.3563116287097</c:v>
                </c:pt>
                <c:pt idx="17">
                  <c:v>117.0889135284606</c:v>
                </c:pt>
                <c:pt idx="18">
                  <c:v>132.4882164084884</c:v>
                </c:pt>
                <c:pt idx="19">
                  <c:v>162.3284123202447</c:v>
                </c:pt>
              </c:numCache>
            </c:numRef>
          </c:yVal>
          <c:smooth val="0"/>
        </c:ser>
        <c:ser>
          <c:idx val="5"/>
          <c:order val="5"/>
          <c:tx>
            <c:strRef>
              <c:f>Sheet2!$L$1</c:f>
              <c:strCache>
                <c:ptCount val="1"/>
                <c:pt idx="0">
                  <c:v>1333-fit</c:v>
                </c:pt>
              </c:strCache>
            </c:strRef>
          </c:tx>
          <c:spPr>
            <a:ln>
              <a:solidFill>
                <a:schemeClr val="accent1"/>
              </a:solidFill>
            </a:ln>
          </c:spPr>
          <c:marker>
            <c:symbol val="none"/>
          </c:marker>
          <c:xVal>
            <c:numRef>
              <c:f>Sheet2!$J$2:$J$26</c:f>
              <c:numCache>
                <c:formatCode>General</c:formatCode>
                <c:ptCount val="25"/>
                <c:pt idx="0">
                  <c:v>0.0</c:v>
                </c:pt>
                <c:pt idx="1">
                  <c:v>333.3333333333333</c:v>
                </c:pt>
                <c:pt idx="2">
                  <c:v>666.6666666666666</c:v>
                </c:pt>
                <c:pt idx="3">
                  <c:v>1000.0</c:v>
                </c:pt>
                <c:pt idx="4">
                  <c:v>1333.33333333333</c:v>
                </c:pt>
                <c:pt idx="5">
                  <c:v>1666.666666666668</c:v>
                </c:pt>
                <c:pt idx="6">
                  <c:v>2000.0</c:v>
                </c:pt>
                <c:pt idx="7">
                  <c:v>2333.33333333335</c:v>
                </c:pt>
                <c:pt idx="8">
                  <c:v>2666.66666666664</c:v>
                </c:pt>
                <c:pt idx="9">
                  <c:v>3000.0</c:v>
                </c:pt>
                <c:pt idx="10">
                  <c:v>3333.33333333335</c:v>
                </c:pt>
                <c:pt idx="11">
                  <c:v>3666.66666666664</c:v>
                </c:pt>
                <c:pt idx="12">
                  <c:v>4000.0</c:v>
                </c:pt>
                <c:pt idx="13">
                  <c:v>4166.66666666669</c:v>
                </c:pt>
                <c:pt idx="14">
                  <c:v>4333.333333333328</c:v>
                </c:pt>
                <c:pt idx="15">
                  <c:v>4666.66666666669</c:v>
                </c:pt>
                <c:pt idx="16">
                  <c:v>5000.0</c:v>
                </c:pt>
                <c:pt idx="17">
                  <c:v>5333.333333333328</c:v>
                </c:pt>
                <c:pt idx="18">
                  <c:v>5500.0</c:v>
                </c:pt>
                <c:pt idx="19">
                  <c:v>5666.66666666669</c:v>
                </c:pt>
                <c:pt idx="20">
                  <c:v>6000.0</c:v>
                </c:pt>
                <c:pt idx="21">
                  <c:v>6333.333333333328</c:v>
                </c:pt>
                <c:pt idx="22">
                  <c:v>6666.66666666669</c:v>
                </c:pt>
                <c:pt idx="23">
                  <c:v>7000.0</c:v>
                </c:pt>
                <c:pt idx="24">
                  <c:v>7200.0</c:v>
                </c:pt>
              </c:numCache>
            </c:numRef>
          </c:xVal>
          <c:yVal>
            <c:numRef>
              <c:f>Sheet2!$L$2:$L$26</c:f>
              <c:numCache>
                <c:formatCode>0.00</c:formatCode>
                <c:ptCount val="25"/>
                <c:pt idx="0">
                  <c:v>69.68139362688228</c:v>
                </c:pt>
                <c:pt idx="1">
                  <c:v>69.92914582547627</c:v>
                </c:pt>
                <c:pt idx="2">
                  <c:v>70.20073119389245</c:v>
                </c:pt>
                <c:pt idx="3">
                  <c:v>70.49976254515296</c:v>
                </c:pt>
                <c:pt idx="4">
                  <c:v>70.830621763013</c:v>
                </c:pt>
                <c:pt idx="5">
                  <c:v>71.19867594798318</c:v>
                </c:pt>
                <c:pt idx="6">
                  <c:v>71.61057080185735</c:v>
                </c:pt>
                <c:pt idx="7">
                  <c:v>72.07463549085351</c:v>
                </c:pt>
                <c:pt idx="8">
                  <c:v>72.60145174747949</c:v>
                </c:pt>
                <c:pt idx="9">
                  <c:v>73.20467057778085</c:v>
                </c:pt>
                <c:pt idx="10">
                  <c:v>73.9022120833457</c:v>
                </c:pt>
                <c:pt idx="11">
                  <c:v>74.71807585194801</c:v>
                </c:pt>
                <c:pt idx="12">
                  <c:v>75.68515800281327</c:v>
                </c:pt>
                <c:pt idx="13">
                  <c:v>76.23918243772515</c:v>
                </c:pt>
                <c:pt idx="14">
                  <c:v>76.84979462050833</c:v>
                </c:pt>
                <c:pt idx="15">
                  <c:v>78.27940631945911</c:v>
                </c:pt>
                <c:pt idx="16">
                  <c:v>80.07603038562917</c:v>
                </c:pt>
                <c:pt idx="17">
                  <c:v>82.4018096825627</c:v>
                </c:pt>
                <c:pt idx="18">
                  <c:v>83.84199433686581</c:v>
                </c:pt>
                <c:pt idx="19">
                  <c:v>85.53089248242624</c:v>
                </c:pt>
                <c:pt idx="20">
                  <c:v>89.96633523748937</c:v>
                </c:pt>
                <c:pt idx="21">
                  <c:v>96.7420494873341</c:v>
                </c:pt>
                <c:pt idx="22">
                  <c:v>108.3739720135893</c:v>
                </c:pt>
                <c:pt idx="23">
                  <c:v>132.998558783444</c:v>
                </c:pt>
                <c:pt idx="24">
                  <c:v>167.6295646482953</c:v>
                </c:pt>
              </c:numCache>
            </c:numRef>
          </c:yVal>
          <c:smooth val="0"/>
        </c:ser>
        <c:dLbls>
          <c:showLegendKey val="0"/>
          <c:showVal val="0"/>
          <c:showCatName val="0"/>
          <c:showSerName val="0"/>
          <c:showPercent val="0"/>
          <c:showBubbleSize val="0"/>
        </c:dLbls>
        <c:axId val="1762895096"/>
        <c:axId val="1762889256"/>
      </c:scatterChart>
      <c:valAx>
        <c:axId val="1762895096"/>
        <c:scaling>
          <c:orientation val="minMax"/>
        </c:scaling>
        <c:delete val="0"/>
        <c:axPos val="b"/>
        <c:title>
          <c:tx>
            <c:rich>
              <a:bodyPr/>
              <a:lstStyle/>
              <a:p>
                <a:pPr>
                  <a:defRPr sz="2000"/>
                </a:pPr>
                <a:r>
                  <a:rPr lang="en-US" sz="2000" dirty="0" smtClean="0"/>
                  <a:t>Utilized Channel Bandwidth (MB/s)</a:t>
                </a:r>
                <a:endParaRPr lang="en-US" sz="2000" dirty="0"/>
              </a:p>
            </c:rich>
          </c:tx>
          <c:layout/>
          <c:overlay val="0"/>
        </c:title>
        <c:numFmt formatCode="General" sourceLinked="1"/>
        <c:majorTickMark val="out"/>
        <c:minorTickMark val="none"/>
        <c:tickLblPos val="nextTo"/>
        <c:txPr>
          <a:bodyPr/>
          <a:lstStyle/>
          <a:p>
            <a:pPr>
              <a:defRPr sz="2400"/>
            </a:pPr>
            <a:endParaRPr lang="en-US"/>
          </a:p>
        </c:txPr>
        <c:crossAx val="1762889256"/>
        <c:crosses val="autoZero"/>
        <c:crossBetween val="midCat"/>
      </c:valAx>
      <c:valAx>
        <c:axId val="1762889256"/>
        <c:scaling>
          <c:orientation val="minMax"/>
          <c:min val="60.0"/>
        </c:scaling>
        <c:delete val="0"/>
        <c:axPos val="l"/>
        <c:majorGridlines/>
        <c:title>
          <c:tx>
            <c:rich>
              <a:bodyPr rot="-5400000" vert="horz"/>
              <a:lstStyle/>
              <a:p>
                <a:pPr>
                  <a:defRPr sz="2000"/>
                </a:pPr>
                <a:r>
                  <a:rPr lang="en-US" sz="2000"/>
                  <a:t>Latency (ns)</a:t>
                </a:r>
              </a:p>
            </c:rich>
          </c:tx>
          <c:layout/>
          <c:overlay val="0"/>
        </c:title>
        <c:numFmt formatCode="General" sourceLinked="1"/>
        <c:majorTickMark val="out"/>
        <c:minorTickMark val="none"/>
        <c:tickLblPos val="nextTo"/>
        <c:txPr>
          <a:bodyPr/>
          <a:lstStyle/>
          <a:p>
            <a:pPr>
              <a:defRPr sz="2400"/>
            </a:pPr>
            <a:endParaRPr lang="en-US"/>
          </a:p>
        </c:txPr>
        <c:crossAx val="1762895096"/>
        <c:crosses val="autoZero"/>
        <c:crossBetween val="midCat"/>
        <c:majorUnit val="30.0"/>
      </c:valAx>
      <c:spPr>
        <a:noFill/>
        <a:ln w="25400">
          <a:noFill/>
        </a:ln>
      </c:spPr>
    </c:plotArea>
    <c:legend>
      <c:legendPos val="t"/>
      <c:layout>
        <c:manualLayout>
          <c:xMode val="edge"/>
          <c:yMode val="edge"/>
          <c:x val="0.109291703120443"/>
          <c:y val="0.087533100029163"/>
          <c:w val="0.797254666083406"/>
          <c:h val="0.11255322251385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060524855683"/>
          <c:y val="0.0326150756579157"/>
          <c:w val="0.865944193257702"/>
          <c:h val="0.629738994490097"/>
        </c:manualLayout>
      </c:layout>
      <c:barChart>
        <c:barDir val="col"/>
        <c:grouping val="clustered"/>
        <c:varyColors val="0"/>
        <c:ser>
          <c:idx val="0"/>
          <c:order val="0"/>
          <c:tx>
            <c:v>BW(0.5,1)</c:v>
          </c:tx>
          <c:invertIfNegative val="0"/>
          <c:cat>
            <c:strRef>
              <c:f>perf!$A$1:$A$24</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perf!$D$1:$D$24</c:f>
              <c:numCache>
                <c:formatCode>General</c:formatCode>
                <c:ptCount val="24"/>
                <c:pt idx="0">
                  <c:v>-0.952087983</c:v>
                </c:pt>
                <c:pt idx="1">
                  <c:v>0.072567638</c:v>
                </c:pt>
                <c:pt idx="2">
                  <c:v>-0.298113714</c:v>
                </c:pt>
                <c:pt idx="3">
                  <c:v>0.009398058</c:v>
                </c:pt>
                <c:pt idx="4">
                  <c:v>-0.050564928</c:v>
                </c:pt>
                <c:pt idx="5">
                  <c:v>0.973210599</c:v>
                </c:pt>
                <c:pt idx="6">
                  <c:v>0.425859348</c:v>
                </c:pt>
                <c:pt idx="7">
                  <c:v>-0.008338043</c:v>
                </c:pt>
                <c:pt idx="8">
                  <c:v>-0.21794505</c:v>
                </c:pt>
                <c:pt idx="9">
                  <c:v>0.397904917</c:v>
                </c:pt>
                <c:pt idx="10">
                  <c:v>0.364498648</c:v>
                </c:pt>
                <c:pt idx="11">
                  <c:v>0.019834458</c:v>
                </c:pt>
                <c:pt idx="12">
                  <c:v>0.787877225</c:v>
                </c:pt>
                <c:pt idx="13">
                  <c:v>0.428582453</c:v>
                </c:pt>
                <c:pt idx="14">
                  <c:v>1.013232374</c:v>
                </c:pt>
                <c:pt idx="15">
                  <c:v>0.234086221</c:v>
                </c:pt>
                <c:pt idx="16">
                  <c:v>1.274864234999999</c:v>
                </c:pt>
                <c:pt idx="17">
                  <c:v>0.560023986</c:v>
                </c:pt>
                <c:pt idx="18">
                  <c:v>0.121794703</c:v>
                </c:pt>
                <c:pt idx="19">
                  <c:v>-0.043160587</c:v>
                </c:pt>
                <c:pt idx="20">
                  <c:v>-0.126959759</c:v>
                </c:pt>
                <c:pt idx="21">
                  <c:v>-0.33347204</c:v>
                </c:pt>
                <c:pt idx="22">
                  <c:v>0.22563739</c:v>
                </c:pt>
                <c:pt idx="23">
                  <c:v>0.212118702130434</c:v>
                </c:pt>
              </c:numCache>
            </c:numRef>
          </c:val>
        </c:ser>
        <c:ser>
          <c:idx val="1"/>
          <c:order val="1"/>
          <c:tx>
            <c:v>BW(0.5,2)</c:v>
          </c:tx>
          <c:invertIfNegative val="0"/>
          <c:cat>
            <c:strRef>
              <c:f>perf!$A$1:$A$24</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perf!$E$1:$E$24</c:f>
              <c:numCache>
                <c:formatCode>General</c:formatCode>
                <c:ptCount val="24"/>
                <c:pt idx="0">
                  <c:v>0.130252526</c:v>
                </c:pt>
                <c:pt idx="1">
                  <c:v>0.043761519</c:v>
                </c:pt>
                <c:pt idx="2">
                  <c:v>-0.20782418</c:v>
                </c:pt>
                <c:pt idx="3">
                  <c:v>0.615465186</c:v>
                </c:pt>
                <c:pt idx="4">
                  <c:v>0.021093654</c:v>
                </c:pt>
                <c:pt idx="5">
                  <c:v>-0.121898307</c:v>
                </c:pt>
                <c:pt idx="6">
                  <c:v>-0.122748089</c:v>
                </c:pt>
                <c:pt idx="7">
                  <c:v>-0.893738415</c:v>
                </c:pt>
                <c:pt idx="8">
                  <c:v>-0.421602338</c:v>
                </c:pt>
                <c:pt idx="9">
                  <c:v>1.694033797</c:v>
                </c:pt>
                <c:pt idx="10">
                  <c:v>0.589426611</c:v>
                </c:pt>
                <c:pt idx="11">
                  <c:v>0.119940657</c:v>
                </c:pt>
                <c:pt idx="12">
                  <c:v>0.753337653</c:v>
                </c:pt>
                <c:pt idx="13">
                  <c:v>0.570828981</c:v>
                </c:pt>
                <c:pt idx="14">
                  <c:v>0.97525405</c:v>
                </c:pt>
                <c:pt idx="15">
                  <c:v>0.445903697</c:v>
                </c:pt>
                <c:pt idx="16">
                  <c:v>0.517480343</c:v>
                </c:pt>
                <c:pt idx="17">
                  <c:v>0.102299944</c:v>
                </c:pt>
                <c:pt idx="18">
                  <c:v>0.002142423</c:v>
                </c:pt>
                <c:pt idx="19">
                  <c:v>-0.281945844</c:v>
                </c:pt>
                <c:pt idx="20">
                  <c:v>0.0798666820000001</c:v>
                </c:pt>
                <c:pt idx="21">
                  <c:v>-0.411432951</c:v>
                </c:pt>
                <c:pt idx="22">
                  <c:v>-0.176062373</c:v>
                </c:pt>
                <c:pt idx="23">
                  <c:v>0.174949357652173</c:v>
                </c:pt>
              </c:numCache>
            </c:numRef>
          </c:val>
        </c:ser>
        <c:dLbls>
          <c:showLegendKey val="0"/>
          <c:showVal val="0"/>
          <c:showCatName val="0"/>
          <c:showSerName val="0"/>
          <c:showPercent val="0"/>
          <c:showBubbleSize val="0"/>
        </c:dLbls>
        <c:gapWidth val="150"/>
        <c:axId val="1762395816"/>
        <c:axId val="1762784360"/>
      </c:barChart>
      <c:catAx>
        <c:axId val="1762395816"/>
        <c:scaling>
          <c:orientation val="minMax"/>
        </c:scaling>
        <c:delete val="0"/>
        <c:axPos val="b"/>
        <c:majorTickMark val="out"/>
        <c:minorTickMark val="none"/>
        <c:tickLblPos val="low"/>
        <c:txPr>
          <a:bodyPr rot="-5400000" vert="horz"/>
          <a:lstStyle/>
          <a:p>
            <a:pPr>
              <a:defRPr sz="1400"/>
            </a:pPr>
            <a:endParaRPr lang="en-US"/>
          </a:p>
        </c:txPr>
        <c:crossAx val="1762784360"/>
        <c:crosses val="autoZero"/>
        <c:auto val="1"/>
        <c:lblAlgn val="ctr"/>
        <c:lblOffset val="100"/>
        <c:noMultiLvlLbl val="0"/>
      </c:catAx>
      <c:valAx>
        <c:axId val="1762784360"/>
        <c:scaling>
          <c:orientation val="minMax"/>
          <c:max val="4.0"/>
          <c:min val="-1.0"/>
        </c:scaling>
        <c:delete val="0"/>
        <c:axPos val="l"/>
        <c:majorGridlines/>
        <c:minorGridlines/>
        <c:title>
          <c:tx>
            <c:rich>
              <a:bodyPr rot="-5400000" vert="horz"/>
              <a:lstStyle/>
              <a:p>
                <a:pPr>
                  <a:defRPr sz="1800"/>
                </a:pPr>
                <a:r>
                  <a:rPr lang="en-US" sz="1800"/>
                  <a:t>Performance Degradation (%)</a:t>
                </a:r>
              </a:p>
            </c:rich>
          </c:tx>
          <c:layout/>
          <c:overlay val="0"/>
        </c:title>
        <c:numFmt formatCode="General" sourceLinked="1"/>
        <c:majorTickMark val="out"/>
        <c:minorTickMark val="out"/>
        <c:tickLblPos val="nextTo"/>
        <c:txPr>
          <a:bodyPr/>
          <a:lstStyle/>
          <a:p>
            <a:pPr>
              <a:defRPr sz="2400"/>
            </a:pPr>
            <a:endParaRPr lang="en-US"/>
          </a:p>
        </c:txPr>
        <c:crossAx val="1762395816"/>
        <c:crosses val="autoZero"/>
        <c:crossBetween val="between"/>
        <c:majorUnit val="1.0"/>
        <c:minorUnit val="0.5"/>
      </c:valAx>
    </c:plotArea>
    <c:legend>
      <c:legendPos val="r"/>
      <c:layout>
        <c:manualLayout>
          <c:xMode val="edge"/>
          <c:yMode val="edge"/>
          <c:x val="0.67641580784411"/>
          <c:y val="0.186308745305142"/>
          <c:w val="0.25072865142232"/>
          <c:h val="0.168970404123213"/>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freqdist!$B$1</c:f>
              <c:strCache>
                <c:ptCount val="1"/>
                <c:pt idx="0">
                  <c:v>800</c:v>
                </c:pt>
              </c:strCache>
            </c:strRef>
          </c:tx>
          <c:invertIfNegative val="0"/>
          <c:cat>
            <c:strRef>
              <c:f>freqdist!$A$2:$A$24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freqdist!$B$2:$B$24</c:f>
              <c:numCache>
                <c:formatCode>General</c:formatCode>
                <c:ptCount val="23"/>
                <c:pt idx="0">
                  <c:v>0.01</c:v>
                </c:pt>
                <c:pt idx="1">
                  <c:v>0.01</c:v>
                </c:pt>
                <c:pt idx="2">
                  <c:v>0.01</c:v>
                </c:pt>
                <c:pt idx="3">
                  <c:v>0.01</c:v>
                </c:pt>
                <c:pt idx="4">
                  <c:v>0.02</c:v>
                </c:pt>
                <c:pt idx="5">
                  <c:v>0.11</c:v>
                </c:pt>
                <c:pt idx="6">
                  <c:v>0.05</c:v>
                </c:pt>
                <c:pt idx="7">
                  <c:v>0.02</c:v>
                </c:pt>
                <c:pt idx="8">
                  <c:v>0.01</c:v>
                </c:pt>
                <c:pt idx="9">
                  <c:v>0.19</c:v>
                </c:pt>
                <c:pt idx="10">
                  <c:v>0.69</c:v>
                </c:pt>
                <c:pt idx="11">
                  <c:v>0.62</c:v>
                </c:pt>
                <c:pt idx="12">
                  <c:v>0.43</c:v>
                </c:pt>
                <c:pt idx="13">
                  <c:v>0.88</c:v>
                </c:pt>
                <c:pt idx="14">
                  <c:v>0.99</c:v>
                </c:pt>
                <c:pt idx="15">
                  <c:v>0.51</c:v>
                </c:pt>
                <c:pt idx="16">
                  <c:v>0.96</c:v>
                </c:pt>
                <c:pt idx="17">
                  <c:v>0.66</c:v>
                </c:pt>
                <c:pt idx="18">
                  <c:v>1.0</c:v>
                </c:pt>
                <c:pt idx="19">
                  <c:v>0.99</c:v>
                </c:pt>
                <c:pt idx="20">
                  <c:v>1.0</c:v>
                </c:pt>
                <c:pt idx="21">
                  <c:v>1.0</c:v>
                </c:pt>
                <c:pt idx="22">
                  <c:v>0.52</c:v>
                </c:pt>
              </c:numCache>
            </c:numRef>
          </c:val>
        </c:ser>
        <c:ser>
          <c:idx val="1"/>
          <c:order val="1"/>
          <c:tx>
            <c:strRef>
              <c:f>freqdist!$C$1</c:f>
              <c:strCache>
                <c:ptCount val="1"/>
                <c:pt idx="0">
                  <c:v>1066</c:v>
                </c:pt>
              </c:strCache>
            </c:strRef>
          </c:tx>
          <c:invertIfNegative val="0"/>
          <c:cat>
            <c:strRef>
              <c:f>freqdist!$A$2:$A$24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freqdist!$C$2:$C$24</c:f>
              <c:numCache>
                <c:formatCode>General</c:formatCode>
                <c:ptCount val="23"/>
                <c:pt idx="0">
                  <c:v>0.0</c:v>
                </c:pt>
                <c:pt idx="1">
                  <c:v>0.0</c:v>
                </c:pt>
                <c:pt idx="2">
                  <c:v>0.0</c:v>
                </c:pt>
                <c:pt idx="3">
                  <c:v>0.0</c:v>
                </c:pt>
                <c:pt idx="4">
                  <c:v>0.0</c:v>
                </c:pt>
                <c:pt idx="5">
                  <c:v>0.03</c:v>
                </c:pt>
                <c:pt idx="6">
                  <c:v>0.0</c:v>
                </c:pt>
                <c:pt idx="7">
                  <c:v>0.0</c:v>
                </c:pt>
                <c:pt idx="8">
                  <c:v>0.0</c:v>
                </c:pt>
                <c:pt idx="9">
                  <c:v>0.24</c:v>
                </c:pt>
                <c:pt idx="10">
                  <c:v>0.07</c:v>
                </c:pt>
                <c:pt idx="11">
                  <c:v>0.05</c:v>
                </c:pt>
                <c:pt idx="12">
                  <c:v>0.45</c:v>
                </c:pt>
                <c:pt idx="13">
                  <c:v>0.07</c:v>
                </c:pt>
                <c:pt idx="14">
                  <c:v>0.0</c:v>
                </c:pt>
                <c:pt idx="15">
                  <c:v>0.36</c:v>
                </c:pt>
                <c:pt idx="16">
                  <c:v>0.03</c:v>
                </c:pt>
                <c:pt idx="17">
                  <c:v>0.34</c:v>
                </c:pt>
                <c:pt idx="18">
                  <c:v>0.0</c:v>
                </c:pt>
                <c:pt idx="19">
                  <c:v>0.0</c:v>
                </c:pt>
                <c:pt idx="20">
                  <c:v>0.0</c:v>
                </c:pt>
                <c:pt idx="21">
                  <c:v>0.0</c:v>
                </c:pt>
                <c:pt idx="22">
                  <c:v>0.23</c:v>
                </c:pt>
              </c:numCache>
            </c:numRef>
          </c:val>
        </c:ser>
        <c:ser>
          <c:idx val="2"/>
          <c:order val="2"/>
          <c:tx>
            <c:strRef>
              <c:f>freqdist!$D$1</c:f>
              <c:strCache>
                <c:ptCount val="1"/>
                <c:pt idx="0">
                  <c:v>1333</c:v>
                </c:pt>
              </c:strCache>
            </c:strRef>
          </c:tx>
          <c:invertIfNegative val="0"/>
          <c:cat>
            <c:strRef>
              <c:f>freqdist!$A$2:$A$24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freqdist!$D$2:$D$24</c:f>
              <c:numCache>
                <c:formatCode>General</c:formatCode>
                <c:ptCount val="23"/>
                <c:pt idx="0">
                  <c:v>0.99</c:v>
                </c:pt>
                <c:pt idx="1">
                  <c:v>0.99</c:v>
                </c:pt>
                <c:pt idx="2">
                  <c:v>0.99</c:v>
                </c:pt>
                <c:pt idx="3">
                  <c:v>0.99</c:v>
                </c:pt>
                <c:pt idx="4">
                  <c:v>0.97</c:v>
                </c:pt>
                <c:pt idx="5">
                  <c:v>0.85</c:v>
                </c:pt>
                <c:pt idx="6">
                  <c:v>0.95</c:v>
                </c:pt>
                <c:pt idx="7">
                  <c:v>0.98</c:v>
                </c:pt>
                <c:pt idx="8">
                  <c:v>0.99</c:v>
                </c:pt>
                <c:pt idx="9">
                  <c:v>0.56</c:v>
                </c:pt>
                <c:pt idx="10">
                  <c:v>0.25</c:v>
                </c:pt>
                <c:pt idx="11">
                  <c:v>0.33</c:v>
                </c:pt>
                <c:pt idx="12">
                  <c:v>0.13</c:v>
                </c:pt>
                <c:pt idx="13">
                  <c:v>0.05</c:v>
                </c:pt>
                <c:pt idx="14">
                  <c:v>0.01</c:v>
                </c:pt>
                <c:pt idx="15">
                  <c:v>0.13</c:v>
                </c:pt>
                <c:pt idx="16">
                  <c:v>0.01</c:v>
                </c:pt>
                <c:pt idx="17">
                  <c:v>0.0</c:v>
                </c:pt>
                <c:pt idx="18">
                  <c:v>0.0</c:v>
                </c:pt>
                <c:pt idx="19">
                  <c:v>0.0</c:v>
                </c:pt>
                <c:pt idx="20">
                  <c:v>0.0</c:v>
                </c:pt>
                <c:pt idx="21">
                  <c:v>0.0</c:v>
                </c:pt>
                <c:pt idx="22">
                  <c:v>0.25</c:v>
                </c:pt>
              </c:numCache>
            </c:numRef>
          </c:val>
        </c:ser>
        <c:dLbls>
          <c:showLegendKey val="0"/>
          <c:showVal val="0"/>
          <c:showCatName val="0"/>
          <c:showSerName val="0"/>
          <c:showPercent val="0"/>
          <c:showBubbleSize val="0"/>
        </c:dLbls>
        <c:gapWidth val="150"/>
        <c:overlap val="100"/>
        <c:axId val="1764509192"/>
        <c:axId val="1764512200"/>
      </c:barChart>
      <c:catAx>
        <c:axId val="1764509192"/>
        <c:scaling>
          <c:orientation val="minMax"/>
        </c:scaling>
        <c:delete val="0"/>
        <c:axPos val="b"/>
        <c:majorTickMark val="out"/>
        <c:minorTickMark val="none"/>
        <c:tickLblPos val="nextTo"/>
        <c:txPr>
          <a:bodyPr/>
          <a:lstStyle/>
          <a:p>
            <a:pPr>
              <a:defRPr sz="1600"/>
            </a:pPr>
            <a:endParaRPr lang="en-US"/>
          </a:p>
        </c:txPr>
        <c:crossAx val="1764512200"/>
        <c:crosses val="autoZero"/>
        <c:auto val="1"/>
        <c:lblAlgn val="ctr"/>
        <c:lblOffset val="100"/>
        <c:noMultiLvlLbl val="0"/>
      </c:catAx>
      <c:valAx>
        <c:axId val="1764512200"/>
        <c:scaling>
          <c:orientation val="minMax"/>
        </c:scaling>
        <c:delete val="0"/>
        <c:axPos val="l"/>
        <c:majorGridlines/>
        <c:numFmt formatCode="0%" sourceLinked="1"/>
        <c:majorTickMark val="out"/>
        <c:minorTickMark val="none"/>
        <c:tickLblPos val="nextTo"/>
        <c:txPr>
          <a:bodyPr/>
          <a:lstStyle/>
          <a:p>
            <a:pPr>
              <a:defRPr sz="2400"/>
            </a:pPr>
            <a:endParaRPr lang="en-US"/>
          </a:p>
        </c:txPr>
        <c:crossAx val="1764509192"/>
        <c:crosses val="autoZero"/>
        <c:crossBetween val="between"/>
      </c:valAx>
    </c:plotArea>
    <c:legend>
      <c:legendPos val="r"/>
      <c:layout/>
      <c:overlay val="0"/>
      <c:txPr>
        <a:bodyPr/>
        <a:lstStyle/>
        <a:p>
          <a:pPr>
            <a:defRPr sz="2400"/>
          </a:pPr>
          <a:endParaRPr lang="en-US"/>
        </a:p>
      </c:txPr>
    </c:legend>
    <c:plotVisOnly val="1"/>
    <c:dispBlanksAs val="gap"/>
    <c:showDLblsOverMax val="0"/>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68313253346"/>
          <c:y val="0.0407723877939057"/>
          <c:w val="0.869631686746654"/>
          <c:h val="0.660638140482961"/>
        </c:manualLayout>
      </c:layout>
      <c:barChart>
        <c:barDir val="col"/>
        <c:grouping val="clustered"/>
        <c:varyColors val="0"/>
        <c:ser>
          <c:idx val="0"/>
          <c:order val="0"/>
          <c:tx>
            <c:v>BW(0.5,1)</c:v>
          </c:tx>
          <c:invertIfNegative val="0"/>
          <c:cat>
            <c:strRef>
              <c:f>mempower!$A$2:$A$25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mempower!$G$2:$G$25</c:f>
              <c:numCache>
                <c:formatCode>General</c:formatCode>
                <c:ptCount val="24"/>
                <c:pt idx="0">
                  <c:v>0.292109157523076</c:v>
                </c:pt>
                <c:pt idx="1">
                  <c:v>0.345781708772333</c:v>
                </c:pt>
                <c:pt idx="2">
                  <c:v>0.441992547364406</c:v>
                </c:pt>
                <c:pt idx="3">
                  <c:v>0.348218765244773</c:v>
                </c:pt>
                <c:pt idx="4">
                  <c:v>0.874800839904377</c:v>
                </c:pt>
                <c:pt idx="5">
                  <c:v>0.837694670157773</c:v>
                </c:pt>
                <c:pt idx="6">
                  <c:v>0.694239883237656</c:v>
                </c:pt>
                <c:pt idx="7">
                  <c:v>0.924064999850188</c:v>
                </c:pt>
                <c:pt idx="8">
                  <c:v>0.41245647081615</c:v>
                </c:pt>
                <c:pt idx="9">
                  <c:v>5.501677372985465</c:v>
                </c:pt>
                <c:pt idx="10">
                  <c:v>13.01405958936254</c:v>
                </c:pt>
                <c:pt idx="11">
                  <c:v>10.4220606622563</c:v>
                </c:pt>
                <c:pt idx="12">
                  <c:v>12.0611987486698</c:v>
                </c:pt>
                <c:pt idx="13">
                  <c:v>17.58623412388903</c:v>
                </c:pt>
                <c:pt idx="14">
                  <c:v>19.50062644389936</c:v>
                </c:pt>
                <c:pt idx="15">
                  <c:v>13.53509505154593</c:v>
                </c:pt>
                <c:pt idx="16">
                  <c:v>18.20762040551001</c:v>
                </c:pt>
                <c:pt idx="17">
                  <c:v>18.78207290968745</c:v>
                </c:pt>
                <c:pt idx="18">
                  <c:v>20.27339997672358</c:v>
                </c:pt>
                <c:pt idx="19">
                  <c:v>19.74486763268028</c:v>
                </c:pt>
                <c:pt idx="20">
                  <c:v>20.36004602007118</c:v>
                </c:pt>
                <c:pt idx="21">
                  <c:v>20.48491474717362</c:v>
                </c:pt>
                <c:pt idx="22">
                  <c:v>16.26586241780564</c:v>
                </c:pt>
                <c:pt idx="23">
                  <c:v>10.039612832397</c:v>
                </c:pt>
              </c:numCache>
            </c:numRef>
          </c:val>
        </c:ser>
        <c:ser>
          <c:idx val="1"/>
          <c:order val="1"/>
          <c:tx>
            <c:v>BW(0.5,2)</c:v>
          </c:tx>
          <c:invertIfNegative val="0"/>
          <c:cat>
            <c:strRef>
              <c:f>mempower!$A$2:$A$25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mempower!$H$2:$H$25</c:f>
              <c:numCache>
                <c:formatCode>General</c:formatCode>
                <c:ptCount val="24"/>
                <c:pt idx="0">
                  <c:v>0.377605806212566</c:v>
                </c:pt>
                <c:pt idx="1">
                  <c:v>0.353628306415384</c:v>
                </c:pt>
                <c:pt idx="2">
                  <c:v>0.441926006889191</c:v>
                </c:pt>
                <c:pt idx="3">
                  <c:v>0.367768291617007</c:v>
                </c:pt>
                <c:pt idx="4">
                  <c:v>1.010372854063164</c:v>
                </c:pt>
                <c:pt idx="5">
                  <c:v>0.762296327678549</c:v>
                </c:pt>
                <c:pt idx="6">
                  <c:v>0.694258669470932</c:v>
                </c:pt>
                <c:pt idx="7">
                  <c:v>1.09875553886603</c:v>
                </c:pt>
                <c:pt idx="8">
                  <c:v>0.620382821364937</c:v>
                </c:pt>
                <c:pt idx="9">
                  <c:v>7.98446026168514</c:v>
                </c:pt>
                <c:pt idx="10">
                  <c:v>13.48131811073171</c:v>
                </c:pt>
                <c:pt idx="11">
                  <c:v>11.93307117969783</c:v>
                </c:pt>
                <c:pt idx="12">
                  <c:v>13.2872450527893</c:v>
                </c:pt>
                <c:pt idx="13">
                  <c:v>18.01530689510582</c:v>
                </c:pt>
                <c:pt idx="14">
                  <c:v>19.52903876368068</c:v>
                </c:pt>
                <c:pt idx="15">
                  <c:v>14.58229722985125</c:v>
                </c:pt>
                <c:pt idx="16">
                  <c:v>18.39528079585878</c:v>
                </c:pt>
                <c:pt idx="17">
                  <c:v>18.80442051401755</c:v>
                </c:pt>
                <c:pt idx="18">
                  <c:v>20.28196145007924</c:v>
                </c:pt>
                <c:pt idx="19">
                  <c:v>19.81060716141716</c:v>
                </c:pt>
                <c:pt idx="20">
                  <c:v>20.34376587709351</c:v>
                </c:pt>
                <c:pt idx="21">
                  <c:v>20.48668329073042</c:v>
                </c:pt>
                <c:pt idx="22">
                  <c:v>17.38977281095456</c:v>
                </c:pt>
                <c:pt idx="23">
                  <c:v>10.43705321809873</c:v>
                </c:pt>
              </c:numCache>
            </c:numRef>
          </c:val>
        </c:ser>
        <c:dLbls>
          <c:showLegendKey val="0"/>
          <c:showVal val="0"/>
          <c:showCatName val="0"/>
          <c:showSerName val="0"/>
          <c:showPercent val="0"/>
          <c:showBubbleSize val="0"/>
        </c:dLbls>
        <c:gapWidth val="150"/>
        <c:axId val="1764538152"/>
        <c:axId val="1764541160"/>
      </c:barChart>
      <c:catAx>
        <c:axId val="1764538152"/>
        <c:scaling>
          <c:orientation val="minMax"/>
        </c:scaling>
        <c:delete val="0"/>
        <c:axPos val="b"/>
        <c:majorTickMark val="out"/>
        <c:minorTickMark val="none"/>
        <c:tickLblPos val="nextTo"/>
        <c:txPr>
          <a:bodyPr rot="-5400000" vert="horz"/>
          <a:lstStyle/>
          <a:p>
            <a:pPr>
              <a:defRPr sz="1800"/>
            </a:pPr>
            <a:endParaRPr lang="en-US"/>
          </a:p>
        </c:txPr>
        <c:crossAx val="1764541160"/>
        <c:crosses val="autoZero"/>
        <c:auto val="1"/>
        <c:lblAlgn val="ctr"/>
        <c:lblOffset val="100"/>
        <c:noMultiLvlLbl val="0"/>
      </c:catAx>
      <c:valAx>
        <c:axId val="1764541160"/>
        <c:scaling>
          <c:orientation val="minMax"/>
        </c:scaling>
        <c:delete val="0"/>
        <c:axPos val="l"/>
        <c:majorGridlines/>
        <c:title>
          <c:tx>
            <c:rich>
              <a:bodyPr rot="-5400000" vert="horz"/>
              <a:lstStyle/>
              <a:p>
                <a:pPr>
                  <a:defRPr sz="2200"/>
                </a:pPr>
                <a:r>
                  <a:rPr lang="en-US" sz="2200"/>
                  <a:t>Memory Power Reduction (%)</a:t>
                </a:r>
              </a:p>
            </c:rich>
          </c:tx>
          <c:layout>
            <c:manualLayout>
              <c:xMode val="edge"/>
              <c:yMode val="edge"/>
              <c:x val="0.0151988182047466"/>
              <c:y val="0.0175424836601307"/>
            </c:manualLayout>
          </c:layout>
          <c:overlay val="0"/>
        </c:title>
        <c:numFmt formatCode="General" sourceLinked="1"/>
        <c:majorTickMark val="out"/>
        <c:minorTickMark val="none"/>
        <c:tickLblPos val="nextTo"/>
        <c:txPr>
          <a:bodyPr/>
          <a:lstStyle/>
          <a:p>
            <a:pPr>
              <a:defRPr sz="2400"/>
            </a:pPr>
            <a:endParaRPr lang="en-US"/>
          </a:p>
        </c:txPr>
        <c:crossAx val="1764538152"/>
        <c:crosses val="autoZero"/>
        <c:crossBetween val="between"/>
      </c:valAx>
    </c:plotArea>
    <c:legend>
      <c:legendPos val="r"/>
      <c:layout>
        <c:manualLayout>
          <c:xMode val="edge"/>
          <c:yMode val="edge"/>
          <c:x val="0.162850388157658"/>
          <c:y val="0.1365959549174"/>
          <c:w val="0.18245056221193"/>
          <c:h val="0.183017240491998"/>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942621033757"/>
          <c:y val="0.0459540649021926"/>
          <c:w val="0.842057378966243"/>
          <c:h val="0.645149666791011"/>
        </c:manualLayout>
      </c:layout>
      <c:barChart>
        <c:barDir val="col"/>
        <c:grouping val="clustered"/>
        <c:varyColors val="0"/>
        <c:ser>
          <c:idx val="0"/>
          <c:order val="0"/>
          <c:tx>
            <c:strRef>
              <c:f>power!$D$1</c:f>
              <c:strCache>
                <c:ptCount val="1"/>
                <c:pt idx="0">
                  <c:v>BW(0.5,1)</c:v>
                </c:pt>
              </c:strCache>
            </c:strRef>
          </c:tx>
          <c:invertIfNegative val="0"/>
          <c:cat>
            <c:strRef>
              <c:f>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power!$D$2:$D$25</c:f>
              <c:numCache>
                <c:formatCode>General</c:formatCode>
                <c:ptCount val="24"/>
                <c:pt idx="0">
                  <c:v>0.060672588</c:v>
                </c:pt>
                <c:pt idx="1">
                  <c:v>0.072567638</c:v>
                </c:pt>
                <c:pt idx="2">
                  <c:v>0.091116841</c:v>
                </c:pt>
                <c:pt idx="3">
                  <c:v>0.072783364</c:v>
                </c:pt>
                <c:pt idx="4">
                  <c:v>0.179241542</c:v>
                </c:pt>
                <c:pt idx="5">
                  <c:v>0.17838699</c:v>
                </c:pt>
                <c:pt idx="6">
                  <c:v>0.143034774</c:v>
                </c:pt>
                <c:pt idx="7">
                  <c:v>0.190204325</c:v>
                </c:pt>
                <c:pt idx="8">
                  <c:v>0.0839240280000001</c:v>
                </c:pt>
                <c:pt idx="9">
                  <c:v>1.099849471</c:v>
                </c:pt>
                <c:pt idx="10">
                  <c:v>2.390294753</c:v>
                </c:pt>
                <c:pt idx="11">
                  <c:v>1.913469975</c:v>
                </c:pt>
                <c:pt idx="12">
                  <c:v>2.240970538000002</c:v>
                </c:pt>
                <c:pt idx="13">
                  <c:v>3.16677668</c:v>
                </c:pt>
                <c:pt idx="14">
                  <c:v>3.494802893999997</c:v>
                </c:pt>
                <c:pt idx="15">
                  <c:v>2.343450975</c:v>
                </c:pt>
                <c:pt idx="16">
                  <c:v>3.222536867000002</c:v>
                </c:pt>
                <c:pt idx="17">
                  <c:v>3.324973079</c:v>
                </c:pt>
                <c:pt idx="18">
                  <c:v>3.547082359</c:v>
                </c:pt>
                <c:pt idx="19">
                  <c:v>3.450129457</c:v>
                </c:pt>
                <c:pt idx="20">
                  <c:v>3.409123841000002</c:v>
                </c:pt>
                <c:pt idx="21">
                  <c:v>3.475332943</c:v>
                </c:pt>
                <c:pt idx="22">
                  <c:v>2.836723742</c:v>
                </c:pt>
                <c:pt idx="23">
                  <c:v>1.78206302886956</c:v>
                </c:pt>
              </c:numCache>
            </c:numRef>
          </c:val>
        </c:ser>
        <c:ser>
          <c:idx val="1"/>
          <c:order val="1"/>
          <c:tx>
            <c:strRef>
              <c:f>power!$E$1</c:f>
              <c:strCache>
                <c:ptCount val="1"/>
                <c:pt idx="0">
                  <c:v>BW(0.5,2)</c:v>
                </c:pt>
              </c:strCache>
            </c:strRef>
          </c:tx>
          <c:invertIfNegative val="0"/>
          <c:cat>
            <c:strRef>
              <c:f>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power!$E$2:$E$25</c:f>
              <c:numCache>
                <c:formatCode>General</c:formatCode>
                <c:ptCount val="24"/>
                <c:pt idx="0">
                  <c:v>0.0787446740000001</c:v>
                </c:pt>
                <c:pt idx="1">
                  <c:v>0.074162865</c:v>
                </c:pt>
                <c:pt idx="2">
                  <c:v>0.091157749</c:v>
                </c:pt>
                <c:pt idx="3">
                  <c:v>0.076972475</c:v>
                </c:pt>
                <c:pt idx="4">
                  <c:v>0.206976282</c:v>
                </c:pt>
                <c:pt idx="5">
                  <c:v>0.161610132</c:v>
                </c:pt>
                <c:pt idx="6">
                  <c:v>0.142751237</c:v>
                </c:pt>
                <c:pt idx="7">
                  <c:v>0.225449615</c:v>
                </c:pt>
                <c:pt idx="8">
                  <c:v>0.126142227</c:v>
                </c:pt>
                <c:pt idx="9">
                  <c:v>1.5984337</c:v>
                </c:pt>
                <c:pt idx="10">
                  <c:v>2.475392982</c:v>
                </c:pt>
                <c:pt idx="11">
                  <c:v>2.190521434</c:v>
                </c:pt>
                <c:pt idx="12">
                  <c:v>2.466816952999999</c:v>
                </c:pt>
                <c:pt idx="13">
                  <c:v>3.245026437</c:v>
                </c:pt>
                <c:pt idx="14">
                  <c:v>3.498245721999999</c:v>
                </c:pt>
                <c:pt idx="15">
                  <c:v>2.52266877</c:v>
                </c:pt>
                <c:pt idx="16">
                  <c:v>3.248635509</c:v>
                </c:pt>
                <c:pt idx="17">
                  <c:v>3.325656449999998</c:v>
                </c:pt>
                <c:pt idx="18">
                  <c:v>3.545914233</c:v>
                </c:pt>
                <c:pt idx="19">
                  <c:v>3.460777006000001</c:v>
                </c:pt>
                <c:pt idx="20">
                  <c:v>3.407934774000002</c:v>
                </c:pt>
                <c:pt idx="21">
                  <c:v>3.475473337999999</c:v>
                </c:pt>
                <c:pt idx="22">
                  <c:v>3.030426298</c:v>
                </c:pt>
                <c:pt idx="23">
                  <c:v>1.85547351573913</c:v>
                </c:pt>
              </c:numCache>
            </c:numRef>
          </c:val>
        </c:ser>
        <c:dLbls>
          <c:showLegendKey val="0"/>
          <c:showVal val="0"/>
          <c:showCatName val="0"/>
          <c:showSerName val="0"/>
          <c:showPercent val="0"/>
          <c:showBubbleSize val="0"/>
        </c:dLbls>
        <c:gapWidth val="150"/>
        <c:axId val="1762733416"/>
        <c:axId val="1762730392"/>
      </c:barChart>
      <c:catAx>
        <c:axId val="1762733416"/>
        <c:scaling>
          <c:orientation val="minMax"/>
        </c:scaling>
        <c:delete val="0"/>
        <c:axPos val="b"/>
        <c:majorTickMark val="out"/>
        <c:minorTickMark val="none"/>
        <c:tickLblPos val="nextTo"/>
        <c:txPr>
          <a:bodyPr rot="-5400000" vert="horz"/>
          <a:lstStyle/>
          <a:p>
            <a:pPr>
              <a:defRPr sz="1800"/>
            </a:pPr>
            <a:endParaRPr lang="en-US"/>
          </a:p>
        </c:txPr>
        <c:crossAx val="1762730392"/>
        <c:crosses val="autoZero"/>
        <c:auto val="1"/>
        <c:lblAlgn val="ctr"/>
        <c:lblOffset val="100"/>
        <c:noMultiLvlLbl val="0"/>
      </c:catAx>
      <c:valAx>
        <c:axId val="1762730392"/>
        <c:scaling>
          <c:orientation val="minMax"/>
        </c:scaling>
        <c:delete val="0"/>
        <c:axPos val="l"/>
        <c:majorGridlines/>
        <c:title>
          <c:tx>
            <c:rich>
              <a:bodyPr rot="-5400000" vert="horz"/>
              <a:lstStyle/>
              <a:p>
                <a:pPr>
                  <a:defRPr sz="2200"/>
                </a:pPr>
                <a:r>
                  <a:rPr lang="en-US" sz="2200" dirty="0" smtClean="0"/>
                  <a:t>System Power </a:t>
                </a:r>
                <a:r>
                  <a:rPr lang="en-US" sz="2200" dirty="0"/>
                  <a:t>Reduction (%)</a:t>
                </a:r>
              </a:p>
            </c:rich>
          </c:tx>
          <c:layout/>
          <c:overlay val="0"/>
        </c:title>
        <c:numFmt formatCode="General" sourceLinked="1"/>
        <c:majorTickMark val="out"/>
        <c:minorTickMark val="none"/>
        <c:tickLblPos val="nextTo"/>
        <c:txPr>
          <a:bodyPr/>
          <a:lstStyle/>
          <a:p>
            <a:pPr>
              <a:defRPr sz="2400"/>
            </a:pPr>
            <a:endParaRPr lang="en-US"/>
          </a:p>
        </c:txPr>
        <c:crossAx val="1762733416"/>
        <c:crosses val="autoZero"/>
        <c:crossBetween val="between"/>
      </c:valAx>
    </c:plotArea>
    <c:legend>
      <c:legendPos val="r"/>
      <c:layout>
        <c:manualLayout>
          <c:xMode val="edge"/>
          <c:yMode val="edge"/>
          <c:x val="0.198678519094578"/>
          <c:y val="0.22221323511689"/>
          <c:w val="0.217214457567804"/>
          <c:h val="0.149137021579559"/>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695607739298"/>
          <c:y val="0.0514005540974045"/>
          <c:w val="0.859382505284185"/>
          <c:h val="0.860867964421114"/>
        </c:manualLayout>
      </c:layout>
      <c:barChart>
        <c:barDir val="col"/>
        <c:grouping val="clustered"/>
        <c:varyColors val="0"/>
        <c:ser>
          <c:idx val="0"/>
          <c:order val="0"/>
          <c:tx>
            <c:strRef>
              <c:f>energy!$D$1</c:f>
              <c:strCache>
                <c:ptCount val="1"/>
                <c:pt idx="0">
                  <c:v>BW(0.5,1)</c:v>
                </c:pt>
              </c:strCache>
            </c:strRef>
          </c:tx>
          <c:invertIfNegative val="0"/>
          <c:cat>
            <c:strRef>
              <c:f>energy!$A$2:$A$25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energy!$D$2:$D$25</c:f>
              <c:numCache>
                <c:formatCode>General</c:formatCode>
                <c:ptCount val="24"/>
                <c:pt idx="0">
                  <c:v>0.713052617</c:v>
                </c:pt>
                <c:pt idx="1">
                  <c:v>0.019213625</c:v>
                </c:pt>
                <c:pt idx="2">
                  <c:v>0.295202578</c:v>
                </c:pt>
                <c:pt idx="3">
                  <c:v>0.157280032</c:v>
                </c:pt>
                <c:pt idx="4">
                  <c:v>0.287793485</c:v>
                </c:pt>
                <c:pt idx="5">
                  <c:v>-0.336701447</c:v>
                </c:pt>
                <c:pt idx="6">
                  <c:v>-0.05878707</c:v>
                </c:pt>
                <c:pt idx="7">
                  <c:v>0.274729805</c:v>
                </c:pt>
                <c:pt idx="8">
                  <c:v>0.270937348</c:v>
                </c:pt>
                <c:pt idx="9">
                  <c:v>1.195913016</c:v>
                </c:pt>
                <c:pt idx="10">
                  <c:v>3.143970194</c:v>
                </c:pt>
                <c:pt idx="11">
                  <c:v>2.669049801</c:v>
                </c:pt>
                <c:pt idx="12">
                  <c:v>2.414278769</c:v>
                </c:pt>
                <c:pt idx="13">
                  <c:v>3.974222682999999</c:v>
                </c:pt>
                <c:pt idx="14">
                  <c:v>4.189024511999984</c:v>
                </c:pt>
                <c:pt idx="15">
                  <c:v>3.091698943999999</c:v>
                </c:pt>
                <c:pt idx="16">
                  <c:v>3.597581786000002</c:v>
                </c:pt>
                <c:pt idx="17">
                  <c:v>4.218003271999986</c:v>
                </c:pt>
                <c:pt idx="18">
                  <c:v>4.888628600000001</c:v>
                </c:pt>
                <c:pt idx="19">
                  <c:v>4.931085806</c:v>
                </c:pt>
                <c:pt idx="20">
                  <c:v>4.859170848999965</c:v>
                </c:pt>
                <c:pt idx="21">
                  <c:v>5.055607522999995</c:v>
                </c:pt>
                <c:pt idx="22">
                  <c:v>3.800768620999999</c:v>
                </c:pt>
                <c:pt idx="23">
                  <c:v>2.332683710826079</c:v>
                </c:pt>
              </c:numCache>
            </c:numRef>
          </c:val>
        </c:ser>
        <c:ser>
          <c:idx val="1"/>
          <c:order val="1"/>
          <c:tx>
            <c:strRef>
              <c:f>energy!$E$1</c:f>
              <c:strCache>
                <c:ptCount val="1"/>
                <c:pt idx="0">
                  <c:v>BW(0.5,2)</c:v>
                </c:pt>
              </c:strCache>
            </c:strRef>
          </c:tx>
          <c:invertIfNegative val="0"/>
          <c:cat>
            <c:strRef>
              <c:f>energy!$A$2:$A$25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energy!$E$2:$E$25</c:f>
              <c:numCache>
                <c:formatCode>General</c:formatCode>
                <c:ptCount val="24"/>
                <c:pt idx="0">
                  <c:v>0.053352798</c:v>
                </c:pt>
                <c:pt idx="1">
                  <c:v>0.081996469</c:v>
                </c:pt>
                <c:pt idx="2">
                  <c:v>0.264768489</c:v>
                </c:pt>
                <c:pt idx="3">
                  <c:v>-0.307616134</c:v>
                </c:pt>
                <c:pt idx="4">
                  <c:v>0.23390161</c:v>
                </c:pt>
                <c:pt idx="5">
                  <c:v>0.285645028</c:v>
                </c:pt>
                <c:pt idx="6">
                  <c:v>0.287070677</c:v>
                </c:pt>
                <c:pt idx="7">
                  <c:v>0.894101435</c:v>
                </c:pt>
                <c:pt idx="8">
                  <c:v>0.462264919</c:v>
                </c:pt>
                <c:pt idx="9">
                  <c:v>0.761367219</c:v>
                </c:pt>
                <c:pt idx="10">
                  <c:v>3.016825685999997</c:v>
                </c:pt>
                <c:pt idx="11">
                  <c:v>2.939135248000002</c:v>
                </c:pt>
                <c:pt idx="12">
                  <c:v>2.685438265</c:v>
                </c:pt>
                <c:pt idx="13">
                  <c:v>3.976320691</c:v>
                </c:pt>
                <c:pt idx="14">
                  <c:v>4.184696404</c:v>
                </c:pt>
                <c:pt idx="15">
                  <c:v>3.055487238</c:v>
                </c:pt>
                <c:pt idx="16">
                  <c:v>4.145223959</c:v>
                </c:pt>
                <c:pt idx="17">
                  <c:v>4.561094417999985</c:v>
                </c:pt>
                <c:pt idx="18">
                  <c:v>4.929250865</c:v>
                </c:pt>
                <c:pt idx="19">
                  <c:v>5.149869977999995</c:v>
                </c:pt>
                <c:pt idx="20">
                  <c:v>4.70349379100001</c:v>
                </c:pt>
                <c:pt idx="21">
                  <c:v>5.125710546999938</c:v>
                </c:pt>
                <c:pt idx="22">
                  <c:v>4.381047835</c:v>
                </c:pt>
                <c:pt idx="23">
                  <c:v>2.429149888478259</c:v>
                </c:pt>
              </c:numCache>
            </c:numRef>
          </c:val>
        </c:ser>
        <c:dLbls>
          <c:showLegendKey val="0"/>
          <c:showVal val="0"/>
          <c:showCatName val="0"/>
          <c:showSerName val="0"/>
          <c:showPercent val="0"/>
          <c:showBubbleSize val="0"/>
        </c:dLbls>
        <c:gapWidth val="150"/>
        <c:axId val="1764573464"/>
        <c:axId val="1764576472"/>
      </c:barChart>
      <c:catAx>
        <c:axId val="1764573464"/>
        <c:scaling>
          <c:orientation val="minMax"/>
        </c:scaling>
        <c:delete val="0"/>
        <c:axPos val="b"/>
        <c:majorTickMark val="out"/>
        <c:minorTickMark val="none"/>
        <c:tickLblPos val="low"/>
        <c:txPr>
          <a:bodyPr rot="-5400000" vert="horz"/>
          <a:lstStyle/>
          <a:p>
            <a:pPr>
              <a:defRPr sz="1800"/>
            </a:pPr>
            <a:endParaRPr lang="en-US"/>
          </a:p>
        </c:txPr>
        <c:crossAx val="1764576472"/>
        <c:crosses val="autoZero"/>
        <c:auto val="1"/>
        <c:lblAlgn val="ctr"/>
        <c:lblOffset val="100"/>
        <c:noMultiLvlLbl val="0"/>
      </c:catAx>
      <c:valAx>
        <c:axId val="1764576472"/>
        <c:scaling>
          <c:orientation val="minMax"/>
          <c:max val="6.0"/>
          <c:min val="-1.0"/>
        </c:scaling>
        <c:delete val="0"/>
        <c:axPos val="l"/>
        <c:majorGridlines/>
        <c:title>
          <c:tx>
            <c:rich>
              <a:bodyPr rot="-5400000" vert="horz"/>
              <a:lstStyle/>
              <a:p>
                <a:pPr>
                  <a:defRPr sz="2200"/>
                </a:pPr>
                <a:r>
                  <a:rPr lang="en-US" sz="2200" dirty="0" smtClean="0"/>
                  <a:t>System Energy </a:t>
                </a:r>
                <a:r>
                  <a:rPr lang="en-US" sz="2200" dirty="0"/>
                  <a:t>Reduction</a:t>
                </a:r>
                <a:r>
                  <a:rPr lang="en-US" sz="2200" baseline="0" dirty="0"/>
                  <a:t> (%)</a:t>
                </a:r>
                <a:endParaRPr lang="en-US" sz="2200" dirty="0"/>
              </a:p>
            </c:rich>
          </c:tx>
          <c:layout/>
          <c:overlay val="0"/>
        </c:title>
        <c:numFmt formatCode="General" sourceLinked="1"/>
        <c:majorTickMark val="out"/>
        <c:minorTickMark val="none"/>
        <c:tickLblPos val="nextTo"/>
        <c:txPr>
          <a:bodyPr/>
          <a:lstStyle/>
          <a:p>
            <a:pPr>
              <a:defRPr sz="2400"/>
            </a:pPr>
            <a:endParaRPr lang="en-US"/>
          </a:p>
        </c:txPr>
        <c:crossAx val="1764573464"/>
        <c:crosses val="autoZero"/>
        <c:crossBetween val="between"/>
        <c:majorUnit val="1.0"/>
        <c:minorUnit val="0.2"/>
      </c:valAx>
    </c:plotArea>
    <c:legend>
      <c:legendPos val="r"/>
      <c:layout>
        <c:manualLayout>
          <c:xMode val="edge"/>
          <c:yMode val="edge"/>
          <c:x val="0.148962702592977"/>
          <c:y val="0.209206303963136"/>
          <c:w val="0.257249320604836"/>
          <c:h val="0.152848540991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279527559055"/>
          <c:y val="0.0897224210610037"/>
          <c:w val="0.642587790750294"/>
          <c:h val="0.71270381430327"/>
        </c:manualLayout>
      </c:layout>
      <c:barChart>
        <c:barDir val="col"/>
        <c:grouping val="clustered"/>
        <c:varyColors val="0"/>
        <c:ser>
          <c:idx val="0"/>
          <c:order val="0"/>
          <c:tx>
            <c:strRef>
              <c:f>Sheet2!$G$18</c:f>
              <c:strCache>
                <c:ptCount val="1"/>
                <c:pt idx="0">
                  <c:v>Normalized Power Consumption</c:v>
                </c:pt>
              </c:strCache>
            </c:strRef>
          </c:tx>
          <c:spPr>
            <a:solidFill>
              <a:srgbClr val="FF0000"/>
            </a:solidFill>
            <a:ln>
              <a:solidFill>
                <a:srgbClr val="FF0000"/>
              </a:solidFill>
            </a:ln>
          </c:spPr>
          <c:invertIfNegative val="0"/>
          <c:cat>
            <c:strRef>
              <c:f>Sheet2!$H$17:$J$17</c:f>
              <c:strCache>
                <c:ptCount val="3"/>
                <c:pt idx="0">
                  <c:v>commodity DRAM</c:v>
                </c:pt>
                <c:pt idx="1">
                  <c:v>near segment</c:v>
                </c:pt>
                <c:pt idx="2">
                  <c:v>far  segment</c:v>
                </c:pt>
              </c:strCache>
            </c:strRef>
          </c:cat>
          <c:val>
            <c:numRef>
              <c:f>Sheet2!$H$18:$J$18</c:f>
              <c:numCache>
                <c:formatCode>General</c:formatCode>
                <c:ptCount val="3"/>
                <c:pt idx="0">
                  <c:v>1.0</c:v>
                </c:pt>
                <c:pt idx="1">
                  <c:v>0.49</c:v>
                </c:pt>
                <c:pt idx="2">
                  <c:v>1.49</c:v>
                </c:pt>
              </c:numCache>
            </c:numRef>
          </c:val>
        </c:ser>
        <c:dLbls>
          <c:showLegendKey val="0"/>
          <c:showVal val="0"/>
          <c:showCatName val="0"/>
          <c:showSerName val="0"/>
          <c:showPercent val="0"/>
          <c:showBubbleSize val="0"/>
        </c:dLbls>
        <c:gapWidth val="50"/>
        <c:axId val="1750271784"/>
        <c:axId val="1750268792"/>
      </c:barChart>
      <c:catAx>
        <c:axId val="1750271784"/>
        <c:scaling>
          <c:orientation val="minMax"/>
        </c:scaling>
        <c:delete val="1"/>
        <c:axPos val="b"/>
        <c:majorTickMark val="out"/>
        <c:minorTickMark val="none"/>
        <c:tickLblPos val="nextTo"/>
        <c:crossAx val="1750268792"/>
        <c:crosses val="autoZero"/>
        <c:auto val="1"/>
        <c:lblAlgn val="ctr"/>
        <c:lblOffset val="100"/>
        <c:noMultiLvlLbl val="0"/>
      </c:catAx>
      <c:valAx>
        <c:axId val="1750268792"/>
        <c:scaling>
          <c:orientation val="minMax"/>
          <c:max val="1.5"/>
          <c:min val="0.0"/>
        </c:scaling>
        <c:delete val="0"/>
        <c:axPos val="l"/>
        <c:majorGridlines/>
        <c:numFmt formatCode="0%" sourceLinked="0"/>
        <c:majorTickMark val="out"/>
        <c:minorTickMark val="none"/>
        <c:tickLblPos val="nextTo"/>
        <c:txPr>
          <a:bodyPr/>
          <a:lstStyle/>
          <a:p>
            <a:pPr>
              <a:defRPr sz="1600"/>
            </a:pPr>
            <a:endParaRPr lang="en-US"/>
          </a:p>
        </c:txPr>
        <c:crossAx val="1750271784"/>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026638474133"/>
          <c:y val="0.0365644301934415"/>
          <c:w val="0.628219872688108"/>
          <c:h val="0.756087645113449"/>
        </c:manualLayout>
      </c:layout>
      <c:barChart>
        <c:barDir val="col"/>
        <c:grouping val="clustered"/>
        <c:varyColors val="0"/>
        <c:ser>
          <c:idx val="0"/>
          <c:order val="0"/>
          <c:tx>
            <c:strRef>
              <c:f>Sheet2!$B$18</c:f>
              <c:strCache>
                <c:ptCount val="1"/>
                <c:pt idx="0">
                  <c:v>Latency</c:v>
                </c:pt>
              </c:strCache>
            </c:strRef>
          </c:tx>
          <c:invertIfNegative val="0"/>
          <c:cat>
            <c:strRef>
              <c:f>Sheet2!$C$17:$E$17</c:f>
              <c:strCache>
                <c:ptCount val="3"/>
                <c:pt idx="0">
                  <c:v>commodity DRAM</c:v>
                </c:pt>
                <c:pt idx="1">
                  <c:v>near segment</c:v>
                </c:pt>
                <c:pt idx="2">
                  <c:v>far  segment</c:v>
                </c:pt>
              </c:strCache>
            </c:strRef>
          </c:cat>
          <c:val>
            <c:numRef>
              <c:f>Sheet2!$C$18:$E$18</c:f>
              <c:numCache>
                <c:formatCode>General</c:formatCode>
                <c:ptCount val="3"/>
                <c:pt idx="0">
                  <c:v>1.0</c:v>
                </c:pt>
                <c:pt idx="1">
                  <c:v>0.56</c:v>
                </c:pt>
                <c:pt idx="2">
                  <c:v>1.23</c:v>
                </c:pt>
              </c:numCache>
            </c:numRef>
          </c:val>
        </c:ser>
        <c:dLbls>
          <c:showLegendKey val="0"/>
          <c:showVal val="0"/>
          <c:showCatName val="0"/>
          <c:showSerName val="0"/>
          <c:showPercent val="0"/>
          <c:showBubbleSize val="0"/>
        </c:dLbls>
        <c:gapWidth val="50"/>
        <c:axId val="1749268936"/>
        <c:axId val="1749256360"/>
      </c:barChart>
      <c:catAx>
        <c:axId val="1749268936"/>
        <c:scaling>
          <c:orientation val="minMax"/>
        </c:scaling>
        <c:delete val="1"/>
        <c:axPos val="b"/>
        <c:majorTickMark val="out"/>
        <c:minorTickMark val="none"/>
        <c:tickLblPos val="nextTo"/>
        <c:crossAx val="1749256360"/>
        <c:crosses val="autoZero"/>
        <c:auto val="1"/>
        <c:lblAlgn val="ctr"/>
        <c:lblOffset val="100"/>
        <c:noMultiLvlLbl val="0"/>
      </c:catAx>
      <c:valAx>
        <c:axId val="1749256360"/>
        <c:scaling>
          <c:orientation val="minMax"/>
          <c:max val="1.6"/>
          <c:min val="0.0"/>
        </c:scaling>
        <c:delete val="0"/>
        <c:axPos val="l"/>
        <c:majorGridlines/>
        <c:numFmt formatCode="0%" sourceLinked="0"/>
        <c:majorTickMark val="out"/>
        <c:minorTickMark val="none"/>
        <c:tickLblPos val="nextTo"/>
        <c:txPr>
          <a:bodyPr/>
          <a:lstStyle/>
          <a:p>
            <a:pPr>
              <a:defRPr sz="1800"/>
            </a:pPr>
            <a:endParaRPr lang="en-US"/>
          </a:p>
        </c:txPr>
        <c:crossAx val="1749268936"/>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1964447625865"/>
          <c:y val="0.108523880029182"/>
          <c:w val="0.85556346933906"/>
          <c:h val="0.594046264694729"/>
        </c:manualLayout>
      </c:layout>
      <c:barChart>
        <c:barDir val="col"/>
        <c:grouping val="clustered"/>
        <c:varyColors val="0"/>
        <c:ser>
          <c:idx val="0"/>
          <c:order val="0"/>
          <c:tx>
            <c:strRef>
              <c:f>Latency!$D$26</c:f>
              <c:strCache>
                <c:ptCount val="1"/>
                <c:pt idx="0">
                  <c:v>Near Segment</c:v>
                </c:pt>
              </c:strCache>
            </c:strRef>
          </c:tx>
          <c:invertIfNegative val="0"/>
          <c:dPt>
            <c:idx val="9"/>
            <c:invertIfNegative val="0"/>
            <c:bubble3D val="0"/>
            <c:spPr>
              <a:solidFill>
                <a:schemeClr val="accent3">
                  <a:lumMod val="50000"/>
                </a:schemeClr>
              </a:solidFill>
              <a:ln>
                <a:solidFill>
                  <a:schemeClr val="accent3">
                    <a:lumMod val="50000"/>
                  </a:schemeClr>
                </a:solidFill>
              </a:ln>
            </c:spPr>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Latency!$D$27:$D$36</c:f>
              <c:numCache>
                <c:formatCode>0.00</c:formatCode>
                <c:ptCount val="10"/>
                <c:pt idx="0">
                  <c:v>21.57875472051958</c:v>
                </c:pt>
                <c:pt idx="1">
                  <c:v>21.62217819303508</c:v>
                </c:pt>
                <c:pt idx="2">
                  <c:v>21.72764507063576</c:v>
                </c:pt>
                <c:pt idx="3">
                  <c:v>21.93794024535897</c:v>
                </c:pt>
                <c:pt idx="4">
                  <c:v>22.33533950018568</c:v>
                </c:pt>
                <c:pt idx="5">
                  <c:v>23.10725021132788</c:v>
                </c:pt>
                <c:pt idx="6">
                  <c:v>24.61776435004466</c:v>
                </c:pt>
                <c:pt idx="7">
                  <c:v>27.83117556055124</c:v>
                </c:pt>
                <c:pt idx="8">
                  <c:v>35.46159936378587</c:v>
                </c:pt>
                <c:pt idx="9" formatCode="General">
                  <c:v>52.5</c:v>
                </c:pt>
              </c:numCache>
            </c:numRef>
          </c:val>
        </c:ser>
        <c:ser>
          <c:idx val="1"/>
          <c:order val="1"/>
          <c:tx>
            <c:strRef>
              <c:f>Latency!$E$26</c:f>
              <c:strCache>
                <c:ptCount val="1"/>
                <c:pt idx="0">
                  <c:v>Far Segment</c:v>
                </c:pt>
              </c:strCache>
            </c:strRef>
          </c:tx>
          <c:spPr>
            <a:noFill/>
            <a:ln>
              <a:noFill/>
            </a:ln>
            <a:effectLst/>
          </c:spPr>
          <c:invertIfNegative val="0"/>
          <c:dPt>
            <c:idx val="9"/>
            <c:invertIfNegative val="0"/>
            <c:bubble3D val="0"/>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Latency!$E$27:$E$36</c:f>
              <c:numCache>
                <c:formatCode>0.00</c:formatCode>
                <c:ptCount val="10"/>
                <c:pt idx="0">
                  <c:v>66.56405853918166</c:v>
                </c:pt>
                <c:pt idx="1">
                  <c:v>66.45835747591417</c:v>
                </c:pt>
                <c:pt idx="2">
                  <c:v>66.51414816318169</c:v>
                </c:pt>
                <c:pt idx="3">
                  <c:v>66.35870179913958</c:v>
                </c:pt>
                <c:pt idx="4">
                  <c:v>66.42928607002675</c:v>
                </c:pt>
                <c:pt idx="5">
                  <c:v>65.83993513128082</c:v>
                </c:pt>
                <c:pt idx="6">
                  <c:v>64.92205053064815</c:v>
                </c:pt>
                <c:pt idx="7">
                  <c:v>64.07557557702995</c:v>
                </c:pt>
                <c:pt idx="8">
                  <c:v>60.84010826280962</c:v>
                </c:pt>
                <c:pt idx="9" formatCode="General">
                  <c:v>52.5</c:v>
                </c:pt>
              </c:numCache>
            </c:numRef>
          </c:val>
        </c:ser>
        <c:dLbls>
          <c:showLegendKey val="0"/>
          <c:showVal val="0"/>
          <c:showCatName val="0"/>
          <c:showSerName val="0"/>
          <c:showPercent val="0"/>
          <c:showBubbleSize val="0"/>
        </c:dLbls>
        <c:gapWidth val="150"/>
        <c:axId val="1750229224"/>
        <c:axId val="1750226200"/>
      </c:barChart>
      <c:catAx>
        <c:axId val="1750229224"/>
        <c:scaling>
          <c:orientation val="minMax"/>
        </c:scaling>
        <c:delete val="0"/>
        <c:axPos val="b"/>
        <c:majorTickMark val="out"/>
        <c:minorTickMark val="none"/>
        <c:tickLblPos val="nextTo"/>
        <c:txPr>
          <a:bodyPr/>
          <a:lstStyle/>
          <a:p>
            <a:pPr>
              <a:defRPr sz="2400" b="1"/>
            </a:pPr>
            <a:endParaRPr lang="en-US"/>
          </a:p>
        </c:txPr>
        <c:crossAx val="1750226200"/>
        <c:crosses val="autoZero"/>
        <c:auto val="1"/>
        <c:lblAlgn val="ctr"/>
        <c:lblOffset val="100"/>
        <c:noMultiLvlLbl val="0"/>
      </c:catAx>
      <c:valAx>
        <c:axId val="1750226200"/>
        <c:scaling>
          <c:orientation val="minMax"/>
          <c:max val="80.0"/>
        </c:scaling>
        <c:delete val="0"/>
        <c:axPos val="l"/>
        <c:majorGridlines/>
        <c:numFmt formatCode="0" sourceLinked="0"/>
        <c:majorTickMark val="out"/>
        <c:minorTickMark val="none"/>
        <c:tickLblPos val="nextTo"/>
        <c:txPr>
          <a:bodyPr/>
          <a:lstStyle/>
          <a:p>
            <a:pPr>
              <a:defRPr sz="2400" b="1"/>
            </a:pPr>
            <a:endParaRPr lang="en-US"/>
          </a:p>
        </c:txPr>
        <c:crossAx val="1750229224"/>
        <c:crosses val="autoZero"/>
        <c:crossBetween val="between"/>
      </c:valAx>
    </c:plotArea>
    <c:legend>
      <c:legendPos val="t"/>
      <c:legendEntry>
        <c:idx val="1"/>
        <c:txPr>
          <a:bodyPr/>
          <a:lstStyle/>
          <a:p>
            <a:pPr>
              <a:defRPr sz="2800">
                <a:solidFill>
                  <a:schemeClr val="bg1"/>
                </a:solidFill>
              </a:defRPr>
            </a:pPr>
            <a:endParaRPr lang="en-US"/>
          </a:p>
        </c:txPr>
      </c:legendEntry>
      <c:layout>
        <c:manualLayout>
          <c:xMode val="edge"/>
          <c:yMode val="edge"/>
          <c:x val="0.109863693873446"/>
          <c:y val="0.103568091497614"/>
          <c:w val="0.672826606261234"/>
          <c:h val="0.0958937460403656"/>
        </c:manualLayout>
      </c:layout>
      <c:overlay val="0"/>
      <c:txPr>
        <a:bodyPr/>
        <a:lstStyle/>
        <a:p>
          <a:pPr>
            <a:defRPr sz="2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1964447625865"/>
          <c:y val="0.108523880029182"/>
          <c:w val="0.85556346933906"/>
          <c:h val="0.594046264694729"/>
        </c:manualLayout>
      </c:layout>
      <c:barChart>
        <c:barDir val="col"/>
        <c:grouping val="clustered"/>
        <c:varyColors val="0"/>
        <c:ser>
          <c:idx val="0"/>
          <c:order val="0"/>
          <c:tx>
            <c:strRef>
              <c:f>Latency!$D$26</c:f>
              <c:strCache>
                <c:ptCount val="1"/>
                <c:pt idx="0">
                  <c:v>Near Segment</c:v>
                </c:pt>
              </c:strCache>
            </c:strRef>
          </c:tx>
          <c:invertIfNegative val="0"/>
          <c:dPt>
            <c:idx val="9"/>
            <c:invertIfNegative val="0"/>
            <c:bubble3D val="0"/>
            <c:spPr>
              <a:solidFill>
                <a:schemeClr val="accent3">
                  <a:lumMod val="50000"/>
                </a:schemeClr>
              </a:solidFill>
              <a:ln>
                <a:solidFill>
                  <a:schemeClr val="accent3">
                    <a:lumMod val="50000"/>
                  </a:schemeClr>
                </a:solidFill>
              </a:ln>
            </c:spPr>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Latency!$D$27:$D$36</c:f>
              <c:numCache>
                <c:formatCode>0.00</c:formatCode>
                <c:ptCount val="10"/>
                <c:pt idx="0">
                  <c:v>21.57875472051958</c:v>
                </c:pt>
                <c:pt idx="1">
                  <c:v>21.62217819303508</c:v>
                </c:pt>
                <c:pt idx="2">
                  <c:v>21.72764507063576</c:v>
                </c:pt>
                <c:pt idx="3">
                  <c:v>21.93794024535897</c:v>
                </c:pt>
                <c:pt idx="4">
                  <c:v>22.33533950018568</c:v>
                </c:pt>
                <c:pt idx="5">
                  <c:v>23.10725021132788</c:v>
                </c:pt>
                <c:pt idx="6">
                  <c:v>24.61776435004466</c:v>
                </c:pt>
                <c:pt idx="7">
                  <c:v>27.83117556055124</c:v>
                </c:pt>
                <c:pt idx="8">
                  <c:v>35.46159936378587</c:v>
                </c:pt>
                <c:pt idx="9" formatCode="General">
                  <c:v>52.5</c:v>
                </c:pt>
              </c:numCache>
            </c:numRef>
          </c:val>
        </c:ser>
        <c:ser>
          <c:idx val="1"/>
          <c:order val="1"/>
          <c:tx>
            <c:strRef>
              <c:f>Latency!$E$26</c:f>
              <c:strCache>
                <c:ptCount val="1"/>
                <c:pt idx="0">
                  <c:v>Far Segment</c:v>
                </c:pt>
              </c:strCache>
            </c:strRef>
          </c:tx>
          <c:invertIfNegative val="0"/>
          <c:dPt>
            <c:idx val="9"/>
            <c:invertIfNegative val="0"/>
            <c:bubble3D val="0"/>
            <c:spPr>
              <a:solidFill>
                <a:schemeClr val="accent3">
                  <a:lumMod val="50000"/>
                </a:schemeClr>
              </a:solidFill>
              <a:ln>
                <a:solidFill>
                  <a:schemeClr val="accent3">
                    <a:lumMod val="50000"/>
                  </a:schemeClr>
                </a:solidFill>
              </a:ln>
            </c:spPr>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Latency!$E$27:$E$36</c:f>
              <c:numCache>
                <c:formatCode>0.00</c:formatCode>
                <c:ptCount val="10"/>
                <c:pt idx="0">
                  <c:v>66.56405853918163</c:v>
                </c:pt>
                <c:pt idx="1">
                  <c:v>66.45835747591417</c:v>
                </c:pt>
                <c:pt idx="2">
                  <c:v>66.51414816318166</c:v>
                </c:pt>
                <c:pt idx="3">
                  <c:v>66.35870179913955</c:v>
                </c:pt>
                <c:pt idx="4">
                  <c:v>66.42928607002675</c:v>
                </c:pt>
                <c:pt idx="5">
                  <c:v>65.83993513128077</c:v>
                </c:pt>
                <c:pt idx="6">
                  <c:v>64.92205053064815</c:v>
                </c:pt>
                <c:pt idx="7">
                  <c:v>64.07557557702988</c:v>
                </c:pt>
                <c:pt idx="8">
                  <c:v>60.84010826280962</c:v>
                </c:pt>
                <c:pt idx="9" formatCode="General">
                  <c:v>52.5</c:v>
                </c:pt>
              </c:numCache>
            </c:numRef>
          </c:val>
        </c:ser>
        <c:dLbls>
          <c:showLegendKey val="0"/>
          <c:showVal val="0"/>
          <c:showCatName val="0"/>
          <c:showSerName val="0"/>
          <c:showPercent val="0"/>
          <c:showBubbleSize val="0"/>
        </c:dLbls>
        <c:gapWidth val="150"/>
        <c:axId val="1753352152"/>
        <c:axId val="1753355208"/>
      </c:barChart>
      <c:catAx>
        <c:axId val="1753352152"/>
        <c:scaling>
          <c:orientation val="minMax"/>
        </c:scaling>
        <c:delete val="0"/>
        <c:axPos val="b"/>
        <c:majorTickMark val="out"/>
        <c:minorTickMark val="none"/>
        <c:tickLblPos val="nextTo"/>
        <c:txPr>
          <a:bodyPr/>
          <a:lstStyle/>
          <a:p>
            <a:pPr>
              <a:defRPr sz="2400" b="1"/>
            </a:pPr>
            <a:endParaRPr lang="en-US"/>
          </a:p>
        </c:txPr>
        <c:crossAx val="1753355208"/>
        <c:crosses val="autoZero"/>
        <c:auto val="1"/>
        <c:lblAlgn val="ctr"/>
        <c:lblOffset val="100"/>
        <c:noMultiLvlLbl val="0"/>
      </c:catAx>
      <c:valAx>
        <c:axId val="1753355208"/>
        <c:scaling>
          <c:orientation val="minMax"/>
          <c:max val="80.0"/>
        </c:scaling>
        <c:delete val="0"/>
        <c:axPos val="l"/>
        <c:majorGridlines/>
        <c:numFmt formatCode="0" sourceLinked="0"/>
        <c:majorTickMark val="out"/>
        <c:minorTickMark val="none"/>
        <c:tickLblPos val="nextTo"/>
        <c:txPr>
          <a:bodyPr/>
          <a:lstStyle/>
          <a:p>
            <a:pPr>
              <a:defRPr sz="2400" b="1"/>
            </a:pPr>
            <a:endParaRPr lang="en-US"/>
          </a:p>
        </c:txPr>
        <c:crossAx val="1753352152"/>
        <c:crosses val="autoZero"/>
        <c:crossBetween val="between"/>
      </c:valAx>
    </c:plotArea>
    <c:legend>
      <c:legendPos val="t"/>
      <c:layout>
        <c:manualLayout>
          <c:xMode val="edge"/>
          <c:yMode val="edge"/>
          <c:x val="0.109863693873446"/>
          <c:y val="0.103568091497614"/>
          <c:w val="0.672826606261234"/>
          <c:h val="0.0958937460403656"/>
        </c:manualLayout>
      </c:layout>
      <c:overlay val="0"/>
      <c:txPr>
        <a:bodyPr/>
        <a:lstStyle/>
        <a:p>
          <a:pPr>
            <a:defRPr sz="28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bubble3D val="0"/>
          </c:dPt>
          <c:dPt>
            <c:idx val="4"/>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1749158632"/>
        <c:axId val="1749141432"/>
      </c:scatterChart>
      <c:valAx>
        <c:axId val="1749158632"/>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1749141432"/>
        <c:crosses val="autoZero"/>
        <c:crossBetween val="midCat"/>
        <c:majorUnit val="10.0"/>
      </c:valAx>
      <c:valAx>
        <c:axId val="1749141432"/>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1749158632"/>
        <c:crosses val="autoZero"/>
        <c:crossBetween val="midCat"/>
        <c:majorUnit val="1.0"/>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Sheet3!$C$2</c:f>
              <c:strCache>
                <c:ptCount val="1"/>
                <c:pt idx="0">
                  <c:v>Performance Improvement</c:v>
                </c:pt>
              </c:strCache>
            </c:strRef>
          </c:tx>
          <c:invertIfNegative val="0"/>
          <c:cat>
            <c:strRef>
              <c:f>Sheet3!$B$3:$B$5</c:f>
              <c:strCache>
                <c:ptCount val="3"/>
                <c:pt idx="0">
                  <c:v>1 (1-ch)</c:v>
                </c:pt>
                <c:pt idx="1">
                  <c:v>2 (2-ch)</c:v>
                </c:pt>
                <c:pt idx="2">
                  <c:v>4 (4-ch)</c:v>
                </c:pt>
              </c:strCache>
            </c:strRef>
          </c:cat>
          <c:val>
            <c:numRef>
              <c:f>Sheet3!$C$3:$C$5</c:f>
              <c:numCache>
                <c:formatCode>General</c:formatCode>
                <c:ptCount val="3"/>
                <c:pt idx="0">
                  <c:v>1.124</c:v>
                </c:pt>
                <c:pt idx="1">
                  <c:v>1.115</c:v>
                </c:pt>
                <c:pt idx="2">
                  <c:v>1.107</c:v>
                </c:pt>
              </c:numCache>
            </c:numRef>
          </c:val>
        </c:ser>
        <c:dLbls>
          <c:showLegendKey val="0"/>
          <c:showVal val="0"/>
          <c:showCatName val="0"/>
          <c:showSerName val="0"/>
          <c:showPercent val="0"/>
          <c:showBubbleSize val="0"/>
        </c:dLbls>
        <c:gapWidth val="150"/>
        <c:axId val="1755791912"/>
        <c:axId val="1755834552"/>
      </c:barChart>
      <c:catAx>
        <c:axId val="1755791912"/>
        <c:scaling>
          <c:orientation val="minMax"/>
        </c:scaling>
        <c:delete val="0"/>
        <c:axPos val="b"/>
        <c:majorTickMark val="out"/>
        <c:minorTickMark val="none"/>
        <c:tickLblPos val="nextTo"/>
        <c:txPr>
          <a:bodyPr/>
          <a:lstStyle/>
          <a:p>
            <a:pPr>
              <a:defRPr sz="1800"/>
            </a:pPr>
            <a:endParaRPr lang="en-US"/>
          </a:p>
        </c:txPr>
        <c:crossAx val="1755834552"/>
        <c:crosses val="autoZero"/>
        <c:auto val="1"/>
        <c:lblAlgn val="ctr"/>
        <c:lblOffset val="0"/>
        <c:noMultiLvlLbl val="0"/>
      </c:catAx>
      <c:valAx>
        <c:axId val="1755834552"/>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1755791912"/>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Sheet3!$C$7</c:f>
              <c:strCache>
                <c:ptCount val="1"/>
                <c:pt idx="0">
                  <c:v>Power Reduction</c:v>
                </c:pt>
              </c:strCache>
            </c:strRef>
          </c:tx>
          <c:spPr>
            <a:solidFill>
              <a:srgbClr val="FF0000"/>
            </a:solidFill>
          </c:spPr>
          <c:invertIfNegative val="0"/>
          <c:cat>
            <c:strRef>
              <c:f>Sheet3!$B$8:$B$10</c:f>
              <c:strCache>
                <c:ptCount val="3"/>
                <c:pt idx="0">
                  <c:v>1 (1-ch)</c:v>
                </c:pt>
                <c:pt idx="1">
                  <c:v>2 (2-ch)</c:v>
                </c:pt>
                <c:pt idx="2">
                  <c:v>4 (4-ch)</c:v>
                </c:pt>
              </c:strCache>
            </c:strRef>
          </c:cat>
          <c:val>
            <c:numRef>
              <c:f>Sheet3!$C$8:$C$10</c:f>
              <c:numCache>
                <c:formatCode>General</c:formatCode>
                <c:ptCount val="3"/>
                <c:pt idx="0">
                  <c:v>0.769</c:v>
                </c:pt>
                <c:pt idx="1">
                  <c:v>0.755</c:v>
                </c:pt>
                <c:pt idx="2">
                  <c:v>0.737</c:v>
                </c:pt>
              </c:numCache>
            </c:numRef>
          </c:val>
        </c:ser>
        <c:dLbls>
          <c:showLegendKey val="0"/>
          <c:showVal val="0"/>
          <c:showCatName val="0"/>
          <c:showSerName val="0"/>
          <c:showPercent val="0"/>
          <c:showBubbleSize val="0"/>
        </c:dLbls>
        <c:gapWidth val="150"/>
        <c:axId val="1754388920"/>
        <c:axId val="1754392008"/>
      </c:barChart>
      <c:catAx>
        <c:axId val="1754388920"/>
        <c:scaling>
          <c:orientation val="minMax"/>
        </c:scaling>
        <c:delete val="0"/>
        <c:axPos val="b"/>
        <c:majorTickMark val="out"/>
        <c:minorTickMark val="none"/>
        <c:tickLblPos val="nextTo"/>
        <c:txPr>
          <a:bodyPr/>
          <a:lstStyle/>
          <a:p>
            <a:pPr>
              <a:defRPr sz="1800"/>
            </a:pPr>
            <a:endParaRPr lang="en-US"/>
          </a:p>
        </c:txPr>
        <c:crossAx val="1754392008"/>
        <c:crosses val="autoZero"/>
        <c:auto val="1"/>
        <c:lblAlgn val="ctr"/>
        <c:lblOffset val="0"/>
        <c:noMultiLvlLbl val="0"/>
      </c:catAx>
      <c:valAx>
        <c:axId val="1754392008"/>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1754388920"/>
        <c:crosses val="autoZero"/>
        <c:crossBetween val="between"/>
      </c:valAx>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9/21/13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9/21/13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3.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8.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9.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0.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2.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3.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5.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6.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7.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8.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0.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067F3B-8EE4-074B-B60C-8281764CC4EC}" type="slidenum">
              <a:rPr lang="en-US" sz="1200">
                <a:solidFill>
                  <a:srgbClr val="000000"/>
                </a:solidFill>
              </a:rPr>
              <a:pPr eaLnBrk="1" hangingPunct="1"/>
              <a:t>1</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42</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28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D01923-8544-A843-A470-FBF262268D69}" type="slidenum">
              <a:rPr lang="en-US" sz="1200">
                <a:solidFill>
                  <a:prstClr val="black"/>
                </a:solidFill>
                <a:latin typeface="Calibri" charset="0"/>
                <a:cs typeface="Arial" charset="0"/>
              </a:rPr>
              <a:pPr eaLnBrk="1" hangingPunct="1"/>
              <a:t>47</a:t>
            </a:fld>
            <a:endParaRPr lang="en-US" sz="1200">
              <a:solidFill>
                <a:prstClr val="black"/>
              </a:solidFill>
              <a:latin typeface="Calibri"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348A69-22FC-0448-BA8C-D2010BAF903A}" type="slidenum">
              <a:rPr lang="en-US" sz="1200">
                <a:solidFill>
                  <a:prstClr val="black"/>
                </a:solidFill>
                <a:cs typeface="Arial" charset="0"/>
              </a:rPr>
              <a:pPr eaLnBrk="1" hangingPunct="1"/>
              <a:t>66</a:t>
            </a:fld>
            <a:endParaRPr lang="en-US" sz="1200">
              <a:solidFill>
                <a:prstClr val="black"/>
              </a:solidFill>
              <a:cs typeface="Arial" charset="0"/>
            </a:endParaRPr>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80</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210F24-A6EB-F94F-A71B-7C043DAEB347}" type="slidenum">
              <a:rPr lang="en-US" sz="1200">
                <a:solidFill>
                  <a:prstClr val="black"/>
                </a:solidFill>
                <a:latin typeface="Calibri" charset="0"/>
                <a:cs typeface="Arial" charset="0"/>
              </a:rPr>
              <a:pPr eaLnBrk="1" hangingPunct="1"/>
              <a:t>108</a:t>
            </a:fld>
            <a:endParaRPr lang="en-US" sz="1200">
              <a:solidFill>
                <a:prstClr val="black"/>
              </a:solidFill>
              <a:latin typeface="Calibri" charset="0"/>
              <a:cs typeface="Arial" charset="0"/>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126</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138</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140</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DRAM system consists of the DRAM banks, the DRAM bus, and the DRAM memory controller. DRAM banks store the data in physical memory. </a:t>
            </a:r>
            <a:r>
              <a:rPr lang="en-US" b="1"/>
              <a:t>There are multiple DRAM banks to allow multiple memory requests to proceed in parallel</a:t>
            </a:r>
            <a:r>
              <a:rPr lang="en-US"/>
              <a:t>. </a:t>
            </a:r>
          </a:p>
          <a:p>
            <a:pPr eaLnBrk="1" hangingPunct="1"/>
            <a:endParaRPr lang="en-US"/>
          </a:p>
          <a:p>
            <a:pPr eaLnBrk="1" hangingPunct="1"/>
            <a:r>
              <a:rPr lang="en-US"/>
              <a:t>Each DRAM bank has a 2-dimensional structure, consisting of rows by columns. Data can only be read from a </a:t>
            </a:r>
            <a:r>
              <a:rPr lang="ja-JP" altLang="en-US"/>
              <a:t>“</a:t>
            </a:r>
            <a:r>
              <a:rPr lang="en-US"/>
              <a:t>row buffer</a:t>
            </a:r>
            <a:r>
              <a:rPr lang="ja-JP" altLang="en-US"/>
              <a:t>”</a:t>
            </a:r>
            <a:r>
              <a:rPr lang="en-US"/>
              <a:t>, which acts as a cache that </a:t>
            </a:r>
            <a:r>
              <a:rPr lang="ja-JP" altLang="en-US"/>
              <a:t>“</a:t>
            </a:r>
            <a:r>
              <a:rPr lang="en-US"/>
              <a:t>caches</a:t>
            </a:r>
            <a:r>
              <a:rPr lang="ja-JP" altLang="en-US"/>
              <a:t>”</a:t>
            </a:r>
            <a:r>
              <a:rPr lang="en-US"/>
              <a:t> the last accessed row. As a result, a request that hits in the row buffer can be serviced much faster than a request that misses in the row buffer.</a:t>
            </a:r>
          </a:p>
          <a:p>
            <a:pPr eaLnBrk="1" hangingPunct="1"/>
            <a:endParaRPr lang="en-US"/>
          </a:p>
          <a:p>
            <a:pPr eaLnBrk="1" hangingPunct="1"/>
            <a:r>
              <a:rPr lang="en-US"/>
              <a:t>Existing DRAM controllers take advantage of this fact. To maximize DRAM throughput, these controllers prioritize row-hit requests over other requests in their scheduling. All else being equal, they prioritize older accesses over younger accesses. This policy is called the FR-FCFS policy. Note that this scheduling policy is designed for maximizing DRAM throughput and </a:t>
            </a:r>
            <a:r>
              <a:rPr lang="en-US" b="1"/>
              <a:t>does not distinguish between different threads</a:t>
            </a:r>
            <a:r>
              <a:rPr lang="ja-JP" altLang="en-US" b="1"/>
              <a:t>’</a:t>
            </a:r>
            <a:r>
              <a:rPr lang="en-US" b="1"/>
              <a:t> requests  at all</a:t>
            </a:r>
            <a:r>
              <a:rPr lang="en-US"/>
              <a:t>. </a:t>
            </a:r>
          </a:p>
          <a:p>
            <a:pPr eaLnBrk="1" hangingPunct="1"/>
            <a:endParaRPr lang="en-US"/>
          </a:p>
          <a:p>
            <a:pPr eaLnBrk="1" hangingPunct="1"/>
            <a:r>
              <a:rPr lang="en-US"/>
              <a:t>-----------------------------</a:t>
            </a:r>
          </a:p>
          <a:p>
            <a:pPr eaLnBrk="1" hangingPunct="1"/>
            <a:endParaRPr lang="en-US"/>
          </a:p>
          <a:p>
            <a:pPr eaLnBrk="1" hangingPunct="1"/>
            <a:r>
              <a:rPr lang="en-US"/>
              <a:t>Explain bank operation at a high level</a:t>
            </a:r>
          </a:p>
          <a:p>
            <a:pPr eaLnBrk="1" hangingPunct="1"/>
            <a:r>
              <a:rPr lang="en-US"/>
              <a:t>- An access that is to the row in the row buffer takes a shorter time than to an access that is to another row.</a:t>
            </a:r>
          </a:p>
          <a:p>
            <a:pPr eaLnBrk="1" hangingPunct="1"/>
            <a:r>
              <a:rPr lang="en-US"/>
              <a:t>Multiple banks put together to allow for multiple requests to be serviced in parallel</a:t>
            </a:r>
          </a:p>
          <a:p>
            <a:pPr eaLnBrk="1" hangingPunct="1"/>
            <a:r>
              <a:rPr lang="en-US"/>
              <a:t>The DRAM controller treats each bank as an independent entity</a:t>
            </a:r>
          </a:p>
          <a:p>
            <a:pPr eaLnBrk="1" hangingPunct="1"/>
            <a:r>
              <a:rPr lang="en-US"/>
              <a:t>In each bank, the DRAM controller optimizes for improving row buffer locality to improve DRAM throughput </a:t>
            </a:r>
          </a:p>
          <a:p>
            <a:pPr eaLnBrk="1" hangingPunct="1"/>
            <a:r>
              <a:rPr lang="en-US"/>
              <a:t>- It prioritizes row-hit requests over other requests and all else being equal, older requests over younger requests. It is not aware of the different threads accessing it. </a:t>
            </a:r>
          </a:p>
          <a:p>
            <a:pPr eaLnBrk="1" hangingPunct="1"/>
            <a:r>
              <a:rPr lang="en-US"/>
              <a:t>The DRAM controller does not coordinate accesses to different banks. </a:t>
            </a:r>
          </a:p>
          <a:p>
            <a:pPr eaLnBrk="1" hangingPunct="1"/>
            <a:r>
              <a:rPr lang="en-US"/>
              <a:t>As a result requests of different threads can be serviced in different banks even though a single thread</a:t>
            </a:r>
            <a:r>
              <a:rPr lang="ja-JP" altLang="en-US"/>
              <a:t>’</a:t>
            </a:r>
            <a:r>
              <a:rPr lang="en-US"/>
              <a:t>s requests might be outstanding to multiple banks</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ea typeface="ＭＳ Ｐゴシック" charset="0"/>
              </a:defRPr>
            </a:lvl1pPr>
            <a:lvl2pPr marL="744064" indent="-286179" defTabSz="931670" eaLnBrk="0" hangingPunct="0">
              <a:defRPr>
                <a:solidFill>
                  <a:schemeClr val="tx1"/>
                </a:solidFill>
                <a:latin typeface="Arial" charset="0"/>
                <a:ea typeface="ＭＳ Ｐゴシック" charset="0"/>
              </a:defRPr>
            </a:lvl2pPr>
            <a:lvl3pPr marL="1144715" indent="-228943" defTabSz="931670" eaLnBrk="0" hangingPunct="0">
              <a:defRPr>
                <a:solidFill>
                  <a:schemeClr val="tx1"/>
                </a:solidFill>
                <a:latin typeface="Arial" charset="0"/>
                <a:ea typeface="ＭＳ Ｐゴシック" charset="0"/>
              </a:defRPr>
            </a:lvl3pPr>
            <a:lvl4pPr marL="1602600" indent="-228943" defTabSz="931670" eaLnBrk="0" hangingPunct="0">
              <a:defRPr>
                <a:solidFill>
                  <a:schemeClr val="tx1"/>
                </a:solidFill>
                <a:latin typeface="Arial" charset="0"/>
                <a:ea typeface="ＭＳ Ｐゴシック" charset="0"/>
              </a:defRPr>
            </a:lvl4pPr>
            <a:lvl5pPr marL="2060486" indent="-228943" defTabSz="931670" eaLnBrk="0" hangingPunct="0">
              <a:defRPr>
                <a:solidFill>
                  <a:schemeClr val="tx1"/>
                </a:solidFill>
                <a:latin typeface="Arial" charset="0"/>
                <a:ea typeface="ＭＳ Ｐゴシック" charset="0"/>
              </a:defRPr>
            </a:lvl5pPr>
            <a:lvl6pPr marL="2518372" indent="-228943" defTabSz="931670" eaLnBrk="0" fontAlgn="base" hangingPunct="0">
              <a:spcBef>
                <a:spcPct val="0"/>
              </a:spcBef>
              <a:spcAft>
                <a:spcPct val="0"/>
              </a:spcAft>
              <a:defRPr>
                <a:solidFill>
                  <a:schemeClr val="tx1"/>
                </a:solidFill>
                <a:latin typeface="Arial" charset="0"/>
                <a:ea typeface="ＭＳ Ｐゴシック" charset="0"/>
              </a:defRPr>
            </a:lvl6pPr>
            <a:lvl7pPr marL="2976258" indent="-228943" defTabSz="931670" eaLnBrk="0" fontAlgn="base" hangingPunct="0">
              <a:spcBef>
                <a:spcPct val="0"/>
              </a:spcBef>
              <a:spcAft>
                <a:spcPct val="0"/>
              </a:spcAft>
              <a:defRPr>
                <a:solidFill>
                  <a:schemeClr val="tx1"/>
                </a:solidFill>
                <a:latin typeface="Arial" charset="0"/>
                <a:ea typeface="ＭＳ Ｐゴシック" charset="0"/>
              </a:defRPr>
            </a:lvl7pPr>
            <a:lvl8pPr marL="3434144" indent="-228943" defTabSz="931670" eaLnBrk="0" fontAlgn="base" hangingPunct="0">
              <a:spcBef>
                <a:spcPct val="0"/>
              </a:spcBef>
              <a:spcAft>
                <a:spcPct val="0"/>
              </a:spcAft>
              <a:defRPr>
                <a:solidFill>
                  <a:schemeClr val="tx1"/>
                </a:solidFill>
                <a:latin typeface="Arial" charset="0"/>
                <a:ea typeface="ＭＳ Ｐゴシック" charset="0"/>
              </a:defRPr>
            </a:lvl8pPr>
            <a:lvl9pPr marL="3892029" indent="-228943" defTabSz="93167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745BB2E-5B74-0444-A8D5-58B7BE03BE84}" type="slidenum">
              <a:rPr lang="en-US">
                <a:solidFill>
                  <a:prstClr val="black"/>
                </a:solidFill>
              </a:rPr>
              <a:pPr eaLnBrk="1" hangingPunct="1"/>
              <a:t>142</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161</a:t>
            </a:fld>
            <a:endParaRPr lang="en-US">
              <a:solidFill>
                <a:prstClr val="black"/>
              </a:solidFill>
              <a:latin typeface="Calibri"/>
            </a:endParaRPr>
          </a:p>
        </p:txBody>
      </p:sp>
    </p:spTree>
    <p:extLst>
      <p:ext uri="{BB962C8B-B14F-4D97-AF65-F5344CB8AC3E}">
        <p14:creationId xmlns:p14="http://schemas.microsoft.com/office/powerpoint/2010/main" val="95040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169</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figure shows the historical trends of DRAM during the last 12-years, from 2000 to 2011.</a:t>
            </a:r>
          </a:p>
          <a:p>
            <a:r>
              <a:rPr lang="en-US" baseline="0" dirty="0" smtClean="0">
                <a:solidFill>
                  <a:srgbClr val="FFFFFF"/>
                </a:solidFill>
              </a:rPr>
              <a:t>We can see that, during this time, DRAM capacity has increased by 16 times.</a:t>
            </a:r>
          </a:p>
          <a:p>
            <a:r>
              <a:rPr lang="en-US" baseline="0" dirty="0" smtClean="0"/>
              <a:t>On the other hand, during the same period of time, DRAM latency has reduced by only 20%. </a:t>
            </a:r>
          </a:p>
          <a:p>
            <a:r>
              <a:rPr lang="en-US" baseline="0" dirty="0" smtClean="0">
                <a:solidFill>
                  <a:srgbClr val="FFFFFF"/>
                </a:solidFill>
              </a:rPr>
              <a:t>As a result, the high DRAM latency continues to be a critical bottleneck for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understand how to access DRAM, let me take a look at the DRAM organization.</a:t>
            </a:r>
          </a:p>
          <a:p>
            <a:r>
              <a:rPr lang="en-US" baseline="0" dirty="0" smtClean="0">
                <a:solidFill>
                  <a:srgbClr val="FFFFFF"/>
                </a:solidFill>
              </a:rPr>
              <a:t>DRAM consists of two components, the cell array and the I/O circuitry. </a:t>
            </a:r>
          </a:p>
          <a:p>
            <a:endParaRPr lang="en-US" baseline="0" dirty="0" smtClean="0">
              <a:solidFill>
                <a:srgbClr val="FFFFFF"/>
              </a:solidFill>
            </a:endParaRPr>
          </a:p>
          <a:p>
            <a:r>
              <a:rPr lang="en-US" baseline="0" dirty="0" smtClean="0">
                <a:solidFill>
                  <a:srgbClr val="FFFFFF"/>
                </a:solidFill>
              </a:rPr>
              <a:t>The cell array consists of multiple banks </a:t>
            </a:r>
          </a:p>
          <a:p>
            <a:r>
              <a:rPr lang="en-US" baseline="0" dirty="0" smtClean="0">
                <a:solidFill>
                  <a:srgbClr val="FFFFFF"/>
                </a:solidFill>
              </a:rPr>
              <a:t>and each bank consists of multiple </a:t>
            </a:r>
            <a:r>
              <a:rPr lang="en-US" baseline="0" dirty="0" err="1" smtClean="0">
                <a:solidFill>
                  <a:srgbClr val="FFFFFF"/>
                </a:solidFill>
              </a:rPr>
              <a:t>subarray</a:t>
            </a:r>
            <a:r>
              <a:rPr lang="en-US" baseline="0" dirty="0" smtClean="0">
                <a:solidFill>
                  <a:srgbClr val="FFFFFF"/>
                </a:solidFill>
              </a:rPr>
              <a:t>. </a:t>
            </a:r>
          </a:p>
          <a:p>
            <a:endParaRPr lang="en-US" baseline="0" dirty="0" smtClean="0">
              <a:solidFill>
                <a:srgbClr val="FFFFFF"/>
              </a:solidFill>
            </a:endParaRPr>
          </a:p>
          <a:p>
            <a:r>
              <a:rPr lang="en-US" baseline="0" dirty="0" smtClean="0">
                <a:solidFill>
                  <a:srgbClr val="FFFFFF"/>
                </a:solidFill>
              </a:rPr>
              <a:t>Each </a:t>
            </a:r>
            <a:r>
              <a:rPr lang="en-US" baseline="0" dirty="0" err="1" smtClean="0">
                <a:solidFill>
                  <a:srgbClr val="FFFFFF"/>
                </a:solidFill>
              </a:rPr>
              <a:t>subarray</a:t>
            </a:r>
            <a:r>
              <a:rPr lang="en-US" baseline="0" dirty="0" smtClean="0">
                <a:solidFill>
                  <a:srgbClr val="FFFFFF"/>
                </a:solidFill>
              </a:rPr>
              <a:t> consists of two dimensional grids of cell </a:t>
            </a:r>
          </a:p>
          <a:p>
            <a:r>
              <a:rPr lang="en-US" baseline="0" dirty="0" smtClean="0">
                <a:solidFill>
                  <a:srgbClr val="FFFFFF"/>
                </a:solidFill>
              </a:rPr>
              <a:t>and each cell has one capacitor and one access transistor.</a:t>
            </a:r>
          </a:p>
          <a:p>
            <a:endParaRPr lang="en-US" baseline="0" dirty="0" smtClean="0">
              <a:solidFill>
                <a:srgbClr val="FFFFFF"/>
              </a:solidFill>
            </a:endParaRPr>
          </a:p>
          <a:p>
            <a:r>
              <a:rPr lang="en-US" baseline="0" dirty="0" smtClean="0">
                <a:solidFill>
                  <a:srgbClr val="FFFFFF"/>
                </a:solidFill>
              </a:rPr>
              <a:t>The horizontal cell array is connected to a row decoder by a wire called </a:t>
            </a:r>
            <a:r>
              <a:rPr lang="en-US" baseline="0" dirty="0" err="1" smtClean="0">
                <a:solidFill>
                  <a:srgbClr val="FFFFFF"/>
                </a:solidFill>
              </a:rPr>
              <a:t>wordline</a:t>
            </a:r>
            <a:r>
              <a:rPr lang="en-US" baseline="0" dirty="0" smtClean="0">
                <a:solidFill>
                  <a:srgbClr val="FFFFFF"/>
                </a:solidFill>
              </a:rPr>
              <a:t> and </a:t>
            </a:r>
          </a:p>
          <a:p>
            <a:r>
              <a:rPr lang="en-US" baseline="0" dirty="0" smtClean="0">
                <a:solidFill>
                  <a:srgbClr val="FFFFFF"/>
                </a:solidFill>
              </a:rPr>
              <a:t>The vertical cell array is connected to sense amplifier by a wire called </a:t>
            </a:r>
            <a:r>
              <a:rPr lang="en-US" baseline="0" dirty="0" err="1" smtClean="0">
                <a:solidFill>
                  <a:srgbClr val="FFFFFF"/>
                </a:solidFill>
              </a:rPr>
              <a:t>bitline</a:t>
            </a:r>
            <a:r>
              <a:rPr lang="en-US" baseline="0" dirty="0" smtClean="0">
                <a:solidFill>
                  <a:srgbClr val="FFFFFF"/>
                </a:solidFill>
              </a:rPr>
              <a:t>.</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171</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read from a DRAM chip, the </a:t>
            </a:r>
            <a:r>
              <a:rPr lang="en-US" baseline="0" dirty="0" err="1" smtClean="0"/>
              <a:t>subarray</a:t>
            </a:r>
            <a:r>
              <a:rPr lang="en-US" baseline="0" dirty="0" smtClean="0"/>
              <a:t> first accesses the data, which consists of two steps.</a:t>
            </a:r>
          </a:p>
          <a:p>
            <a:endParaRPr lang="en-US" dirty="0" smtClean="0"/>
          </a:p>
          <a:p>
            <a:r>
              <a:rPr lang="en-US" dirty="0" smtClean="0"/>
              <a:t>First, row decoder </a:t>
            </a:r>
            <a:r>
              <a:rPr lang="en-US" baseline="0" dirty="0" smtClean="0"/>
              <a:t>activate the row which has requested data. </a:t>
            </a:r>
          </a:p>
          <a:p>
            <a:r>
              <a:rPr lang="en-US" baseline="0" dirty="0" smtClean="0"/>
              <a:t>Second</a:t>
            </a:r>
            <a:r>
              <a:rPr lang="en-US" baseline="0" smtClean="0"/>
              <a:t>, sense </a:t>
            </a:r>
            <a:r>
              <a:rPr lang="en-US" baseline="0" dirty="0" smtClean="0"/>
              <a:t>amplifiers detect the data of cells.</a:t>
            </a:r>
          </a:p>
          <a:p>
            <a:endParaRPr lang="en-US" baseline="0" dirty="0" smtClean="0"/>
          </a:p>
          <a:p>
            <a:r>
              <a:rPr lang="en-US" baseline="0" dirty="0" smtClean="0"/>
              <a:t>After these </a:t>
            </a:r>
            <a:r>
              <a:rPr lang="en-US" baseline="0" dirty="0" err="1" smtClean="0"/>
              <a:t>subarray</a:t>
            </a:r>
            <a:r>
              <a:rPr lang="en-US" baseline="0" dirty="0" smtClean="0"/>
              <a:t> access, IO circuitry transfers the data over channel.</a:t>
            </a:r>
          </a:p>
          <a:p>
            <a:endParaRPr lang="en-US" baseline="0" dirty="0" smtClean="0"/>
          </a:p>
          <a:p>
            <a:r>
              <a:rPr lang="en-US" baseline="0" dirty="0" smtClean="0">
                <a:solidFill>
                  <a:srgbClr val="FFFFFF"/>
                </a:solidFill>
              </a:rPr>
              <a:t>Therefore, the DRAM latency is the sum of the </a:t>
            </a:r>
            <a:r>
              <a:rPr lang="en-US" baseline="0" dirty="0" err="1" smtClean="0">
                <a:solidFill>
                  <a:srgbClr val="FFFFFF"/>
                </a:solidFill>
              </a:rPr>
              <a:t>subarray</a:t>
            </a:r>
            <a:r>
              <a:rPr lang="en-US" baseline="0" dirty="0" smtClean="0">
                <a:solidFill>
                  <a:srgbClr val="FFFFFF"/>
                </a:solidFill>
              </a:rPr>
              <a:t> latency and the I/O latency. </a:t>
            </a:r>
          </a:p>
          <a:p>
            <a:r>
              <a:rPr lang="en-US" baseline="0" dirty="0" smtClean="0"/>
              <a:t>We observed that the </a:t>
            </a:r>
            <a:r>
              <a:rPr lang="en-US" baseline="0" dirty="0" err="1" smtClean="0"/>
              <a:t>subarray</a:t>
            </a:r>
            <a:r>
              <a:rPr lang="en-US" baseline="0" dirty="0" smtClean="0"/>
              <a:t> latency is much higher than the I/O latency.</a:t>
            </a:r>
          </a:p>
          <a:p>
            <a:r>
              <a:rPr lang="en-US" baseline="0" dirty="0" smtClean="0">
                <a:solidFill>
                  <a:srgbClr val="FFFFFF"/>
                </a:solidFill>
              </a:rPr>
              <a:t>As a result, </a:t>
            </a:r>
            <a:r>
              <a:rPr lang="en-US" baseline="0" dirty="0" err="1" smtClean="0">
                <a:solidFill>
                  <a:srgbClr val="FFFFFF"/>
                </a:solidFill>
              </a:rPr>
              <a:t>subarray</a:t>
            </a:r>
            <a:r>
              <a:rPr lang="en-US" baseline="0" dirty="0" smtClean="0">
                <a:solidFill>
                  <a:srgbClr val="FFFFFF"/>
                </a:solidFill>
              </a:rPr>
              <a:t> is the dominant source of the DRAM latency as we explained in the paper.</a:t>
            </a:r>
          </a:p>
          <a:p>
            <a:endParaRPr lang="en-US" baseline="0" dirty="0" smtClean="0">
              <a:solidFill>
                <a:srgbClr val="FFFFFF"/>
              </a:solidFill>
            </a:endParaRPr>
          </a:p>
          <a:p>
            <a:r>
              <a:rPr lang="en-US" baseline="0" dirty="0" smtClean="0">
                <a:solidFill>
                  <a:srgbClr val="FFFFFF"/>
                </a:solidFill>
              </a:rPr>
              <a:t>--------------------------------------------------------------------------------------------------------------------------------------------</a:t>
            </a:r>
          </a:p>
          <a:p>
            <a:pPr defTabSz="931717">
              <a:defRPr/>
            </a:pPr>
            <a:r>
              <a:rPr lang="en-US" baseline="0" dirty="0" smtClean="0"/>
              <a:t>, again.</a:t>
            </a:r>
            <a:endParaRPr lang="en-US" baseline="0" dirty="0" smtClean="0">
              <a:solidFill>
                <a:srgbClr val="FFFFFF"/>
              </a:solidFill>
            </a:endParaRPr>
          </a:p>
          <a:p>
            <a:pPr defTabSz="931717">
              <a:defRPr/>
            </a:pPr>
            <a:r>
              <a:rPr lang="en-US" baseline="0" dirty="0" smtClean="0">
                <a:solidFill>
                  <a:srgbClr val="FFFFFF"/>
                </a:solidFill>
              </a:rPr>
              <a:t>DRAM consists of two components, the cell array and the I/O circuitry. The cell array consists of multiple </a:t>
            </a:r>
            <a:r>
              <a:rPr lang="en-US" baseline="0" dirty="0" err="1" smtClean="0">
                <a:solidFill>
                  <a:srgbClr val="FFFFFF"/>
                </a:solidFill>
              </a:rPr>
              <a:t>subarrays</a:t>
            </a:r>
            <a:r>
              <a:rPr lang="en-US" baseline="0" dirty="0" smtClean="0">
                <a:solidFill>
                  <a:srgbClr val="FFFFFF"/>
                </a:solidFill>
              </a:rPr>
              <a:t>. </a:t>
            </a:r>
          </a:p>
          <a:p>
            <a:pPr defTabSz="931717">
              <a:defRPr/>
            </a:pPr>
            <a:r>
              <a:rPr lang="en-US" baseline="0" dirty="0" smtClean="0"/>
              <a:t>To read from a DRAM chip, the data is first accessed from the </a:t>
            </a:r>
            <a:r>
              <a:rPr lang="en-US" baseline="0" dirty="0" err="1" smtClean="0"/>
              <a:t>subarray</a:t>
            </a:r>
            <a:r>
              <a:rPr lang="en-US" baseline="0" dirty="0" smtClean="0"/>
              <a:t> and then the data is transferred over the channel by the I/O circuitry. </a:t>
            </a:r>
          </a:p>
          <a:p>
            <a:pPr defTabSz="931717">
              <a:defRPr/>
            </a:pPr>
            <a:endParaRPr lang="en-US" baseline="0"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cell’s capacitor is small and can store only a small amount of charge. </a:t>
            </a:r>
          </a:p>
          <a:p>
            <a:r>
              <a:rPr lang="en-US" baseline="0" dirty="0" smtClean="0"/>
              <a:t>That is why a </a:t>
            </a:r>
            <a:r>
              <a:rPr lang="en-US" baseline="0" dirty="0" err="1" smtClean="0"/>
              <a:t>subarray</a:t>
            </a:r>
            <a:r>
              <a:rPr lang="en-US" baseline="0" dirty="0" smtClean="0"/>
              <a:t> also has sense-amplifiers, which are specialized circuits that can detect the small amount of charge. </a:t>
            </a:r>
          </a:p>
          <a:p>
            <a:endParaRPr lang="en-US" baseline="0" dirty="0" smtClean="0"/>
          </a:p>
          <a:p>
            <a:r>
              <a:rPr lang="en-US" baseline="0" dirty="0" smtClean="0"/>
              <a:t>Unfortunately, a sense-amplifier size is about *100* times the cell size. </a:t>
            </a:r>
          </a:p>
          <a:p>
            <a:r>
              <a:rPr lang="en-US" baseline="0" dirty="0" smtClean="0"/>
              <a:t>So, to amortize the area of the sense-amplifiers, </a:t>
            </a:r>
          </a:p>
          <a:p>
            <a:r>
              <a:rPr lang="en-US" baseline="0" dirty="0" smtClean="0"/>
              <a:t>hundreds of cells share the same sense-amplifier through a long </a:t>
            </a:r>
            <a:r>
              <a:rPr lang="en-US" baseline="0" dirty="0" err="1" smtClean="0"/>
              <a:t>bitline</a:t>
            </a:r>
            <a:r>
              <a:rPr lang="en-US" baseline="0" dirty="0" smtClean="0"/>
              <a:t>. </a:t>
            </a:r>
          </a:p>
          <a:p>
            <a:endParaRPr lang="en-US" baseline="0" dirty="0" smtClean="0"/>
          </a:p>
          <a:p>
            <a:r>
              <a:rPr lang="en-US" baseline="0" dirty="0" smtClean="0"/>
              <a:t>However, a long </a:t>
            </a:r>
            <a:r>
              <a:rPr lang="en-US" baseline="0" dirty="0" err="1" smtClean="0"/>
              <a:t>bitline</a:t>
            </a:r>
            <a:r>
              <a:rPr lang="en-US" baseline="0" dirty="0" smtClean="0"/>
              <a:t> has a large capacitance that increases latency and power consumption. </a:t>
            </a:r>
          </a:p>
          <a:p>
            <a:r>
              <a:rPr lang="en-US" baseline="0" dirty="0" smtClean="0"/>
              <a:t>Therefore, the long </a:t>
            </a:r>
            <a:r>
              <a:rPr lang="en-US" baseline="0" dirty="0" err="1" smtClean="0"/>
              <a:t>bitline</a:t>
            </a:r>
            <a:r>
              <a:rPr lang="en-US" baseline="0" dirty="0" smtClean="0"/>
              <a:t> is one of the dominant sources of high latency and high power consumption.</a:t>
            </a:r>
          </a:p>
          <a:p>
            <a:endParaRPr lang="en-US" baseline="0" dirty="0" smtClean="0"/>
          </a:p>
          <a:p>
            <a:r>
              <a:rPr lang="en-US" baseline="0" dirty="0" smtClean="0"/>
              <a:t>To understand why the </a:t>
            </a:r>
            <a:r>
              <a:rPr lang="en-US" baseline="0" dirty="0" err="1" smtClean="0"/>
              <a:t>subarray</a:t>
            </a:r>
            <a:r>
              <a:rPr lang="en-US" baseline="0" dirty="0" smtClean="0"/>
              <a:t> is so slow, </a:t>
            </a:r>
          </a:p>
          <a:p>
            <a:r>
              <a:rPr lang="en-US" baseline="0" dirty="0" smtClean="0"/>
              <a:t>let me take a look at the </a:t>
            </a:r>
            <a:r>
              <a:rPr lang="en-US" baseline="0" dirty="0" err="1" smtClean="0"/>
              <a:t>subarray</a:t>
            </a:r>
            <a:r>
              <a:rPr lang="en-US" baseline="0" dirty="0" smtClean="0"/>
              <a:t> organization.</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173</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naïve way to reduce the DRAM latency is to have short </a:t>
            </a:r>
            <a:r>
              <a:rPr lang="en-US" baseline="0" dirty="0" err="1" smtClean="0"/>
              <a:t>bitlines</a:t>
            </a:r>
            <a:r>
              <a:rPr lang="en-US" baseline="0" dirty="0" smtClean="0"/>
              <a:t> that have lower latency.</a:t>
            </a:r>
          </a:p>
          <a:p>
            <a:r>
              <a:rPr lang="en-US" baseline="0" dirty="0" smtClean="0"/>
              <a:t>Unfortunately, short </a:t>
            </a:r>
            <a:r>
              <a:rPr lang="en-US" baseline="0" dirty="0" err="1" smtClean="0"/>
              <a:t>bitlines</a:t>
            </a:r>
            <a:r>
              <a:rPr lang="en-US" baseline="0" dirty="0" smtClean="0"/>
              <a:t> significantly increase the DRAM area.</a:t>
            </a:r>
          </a:p>
          <a:p>
            <a:r>
              <a:rPr lang="en-US" baseline="0" dirty="0" smtClean="0"/>
              <a:t>Therefore, the </a:t>
            </a:r>
            <a:r>
              <a:rPr lang="en-US" baseline="0" dirty="0" err="1" smtClean="0"/>
              <a:t>bitline</a:t>
            </a:r>
            <a:r>
              <a:rPr lang="en-US" baseline="0" dirty="0" smtClean="0"/>
              <a:t> length exposes an important trade-off between area and latency.</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174</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the trade-off between DRAM area and latency as we change the </a:t>
            </a:r>
            <a:r>
              <a:rPr lang="en-US" baseline="0" dirty="0" err="1" smtClean="0"/>
              <a:t>bitline</a:t>
            </a:r>
            <a:r>
              <a:rPr lang="en-US" baseline="0" dirty="0" smtClean="0"/>
              <a:t> length.</a:t>
            </a:r>
          </a:p>
          <a:p>
            <a:r>
              <a:rPr lang="en-US" baseline="0" dirty="0" smtClean="0"/>
              <a:t>Y-axis is the normalized DRAM area compared to a DRAM using 512 cells/</a:t>
            </a:r>
            <a:r>
              <a:rPr lang="en-US" baseline="0" dirty="0" err="1" smtClean="0"/>
              <a:t>bitline</a:t>
            </a:r>
            <a:r>
              <a:rPr lang="en-US" baseline="0" dirty="0" smtClean="0"/>
              <a:t>. A lower value is cheaper.</a:t>
            </a:r>
          </a:p>
          <a:p>
            <a:r>
              <a:rPr lang="en-US" baseline="0" dirty="0" smtClean="0"/>
              <a:t>X-axis shows the latency in terms of </a:t>
            </a:r>
            <a:r>
              <a:rPr lang="en-US" baseline="0" dirty="0" err="1" smtClean="0"/>
              <a:t>tRC</a:t>
            </a:r>
            <a:r>
              <a:rPr lang="en-US" baseline="0" dirty="0" smtClean="0"/>
              <a:t>, an important DRAM timing constraint. A lower value is faster.</a:t>
            </a:r>
          </a:p>
          <a:p>
            <a:endParaRPr lang="en-US" baseline="0" dirty="0" smtClean="0"/>
          </a:p>
          <a:p>
            <a:r>
              <a:rPr lang="en-US" baseline="0" dirty="0" smtClean="0"/>
              <a:t>Commodity DRAM chips use long </a:t>
            </a:r>
            <a:r>
              <a:rPr lang="en-US" baseline="0" dirty="0" err="1" smtClean="0"/>
              <a:t>bitlines</a:t>
            </a:r>
            <a:r>
              <a:rPr lang="en-US" baseline="0" dirty="0" smtClean="0"/>
              <a:t> to minimize area cost. On the other hand, shorter </a:t>
            </a:r>
            <a:r>
              <a:rPr lang="en-US" baseline="0" dirty="0" err="1" smtClean="0"/>
              <a:t>bitlines</a:t>
            </a:r>
            <a:r>
              <a:rPr lang="en-US" baseline="0" dirty="0" smtClean="0"/>
              <a:t> achieve lower latency at higher cost. </a:t>
            </a:r>
          </a:p>
          <a:p>
            <a:pPr defTabSz="931774">
              <a:defRPr/>
            </a:pPr>
            <a:r>
              <a:rPr lang="en-US" baseline="0" dirty="0" smtClean="0"/>
              <a:t>Our goal is to achieve the best of both worlds: low latency and low area cost.</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sum up, both long and short </a:t>
            </a:r>
            <a:r>
              <a:rPr lang="en-US" baseline="0" dirty="0" err="1" smtClean="0"/>
              <a:t>bitline</a:t>
            </a:r>
            <a:r>
              <a:rPr lang="en-US" baseline="0" dirty="0" smtClean="0"/>
              <a:t> do not achieve small area and low latency. </a:t>
            </a:r>
          </a:p>
          <a:p>
            <a:r>
              <a:rPr lang="en-US" baseline="0" dirty="0" smtClean="0"/>
              <a:t>Long </a:t>
            </a:r>
            <a:r>
              <a:rPr lang="en-US" baseline="0" dirty="0" err="1" smtClean="0"/>
              <a:t>bitline</a:t>
            </a:r>
            <a:r>
              <a:rPr lang="en-US" baseline="0" dirty="0" smtClean="0"/>
              <a:t> has small area but has high latency while short </a:t>
            </a:r>
            <a:r>
              <a:rPr lang="en-US" baseline="0" dirty="0" err="1" smtClean="0"/>
              <a:t>bitline</a:t>
            </a:r>
            <a:r>
              <a:rPr lang="en-US" baseline="0" dirty="0" smtClean="0"/>
              <a:t> has low latency but has large area.</a:t>
            </a:r>
          </a:p>
          <a:p>
            <a:endParaRPr lang="en-US" baseline="0" dirty="0" smtClean="0"/>
          </a:p>
          <a:p>
            <a:r>
              <a:rPr lang="en-US" baseline="0" dirty="0" smtClean="0"/>
              <a:t>To achieve the best of both worlds, we first start from long </a:t>
            </a:r>
            <a:r>
              <a:rPr lang="en-US" baseline="0" dirty="0" err="1" smtClean="0"/>
              <a:t>bitline</a:t>
            </a:r>
            <a:r>
              <a:rPr lang="en-US" baseline="0" dirty="0" smtClean="0"/>
              <a:t>, which has small area. </a:t>
            </a:r>
          </a:p>
          <a:p>
            <a:r>
              <a:rPr lang="en-US" baseline="0" dirty="0" smtClean="0"/>
              <a:t>After that, to achieve the low latency of short </a:t>
            </a:r>
            <a:r>
              <a:rPr lang="en-US" baseline="0" dirty="0" err="1" smtClean="0"/>
              <a:t>bitline</a:t>
            </a:r>
            <a:r>
              <a:rPr lang="en-US" baseline="0" dirty="0" smtClean="0"/>
              <a:t>, we divide the long </a:t>
            </a:r>
            <a:r>
              <a:rPr lang="en-US" baseline="0" dirty="0" err="1" smtClean="0"/>
              <a:t>bitline</a:t>
            </a:r>
            <a:r>
              <a:rPr lang="en-US" baseline="0" dirty="0" smtClean="0"/>
              <a:t> into two smaller segments. </a:t>
            </a:r>
          </a:p>
          <a:p>
            <a:r>
              <a:rPr lang="en-US" baseline="0" dirty="0" smtClean="0"/>
              <a:t>The </a:t>
            </a:r>
            <a:r>
              <a:rPr lang="en-US" baseline="0" dirty="0" err="1" smtClean="0"/>
              <a:t>bitline</a:t>
            </a:r>
            <a:r>
              <a:rPr lang="en-US" baseline="0" dirty="0" smtClean="0"/>
              <a:t> length of the segment nearby the sense-amplifier is same as the length of short </a:t>
            </a:r>
            <a:r>
              <a:rPr lang="en-US" baseline="0" dirty="0" err="1" smtClean="0"/>
              <a:t>bitline</a:t>
            </a:r>
            <a:r>
              <a:rPr lang="en-US" baseline="0" dirty="0" smtClean="0"/>
              <a:t>. </a:t>
            </a:r>
          </a:p>
          <a:p>
            <a:r>
              <a:rPr lang="en-US" baseline="0" dirty="0" smtClean="0"/>
              <a:t>Therefore, the latency of the segment is as low as the latency of the short </a:t>
            </a:r>
            <a:r>
              <a:rPr lang="en-US" baseline="0" dirty="0" err="1" smtClean="0"/>
              <a:t>bitline</a:t>
            </a:r>
            <a:r>
              <a:rPr lang="en-US" baseline="0" dirty="0" smtClean="0"/>
              <a:t>. </a:t>
            </a:r>
          </a:p>
          <a:p>
            <a:r>
              <a:rPr lang="en-US" baseline="0" dirty="0" smtClean="0"/>
              <a:t>To isolate this fast segment from the other segment, we add isolation transistors that selectively connect the two segments. </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way, our proposed approach achieves small area and low latency.</a:t>
            </a:r>
          </a:p>
          <a:p>
            <a:r>
              <a:rPr lang="en-US" baseline="0" dirty="0" smtClean="0"/>
              <a:t>We call this new DRAM architecture as Tiered-Latency DRAM</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key idea is to divide</a:t>
            </a:r>
            <a:r>
              <a:rPr lang="en-US" baseline="0" dirty="0" smtClean="0"/>
              <a:t> </a:t>
            </a:r>
            <a:r>
              <a:rPr lang="en-US" dirty="0" smtClean="0"/>
              <a:t>a </a:t>
            </a:r>
            <a:r>
              <a:rPr lang="en-US" dirty="0" err="1" smtClean="0"/>
              <a:t>subarray</a:t>
            </a:r>
            <a:r>
              <a:rPr lang="en-US" dirty="0" smtClean="0"/>
              <a:t> into two segments with isolation transistors. </a:t>
            </a:r>
          </a:p>
          <a:p>
            <a:endParaRPr lang="en-US" dirty="0" smtClean="0"/>
          </a:p>
          <a:p>
            <a:r>
              <a:rPr lang="en-US" dirty="0" smtClean="0"/>
              <a:t>The segment, directly</a:t>
            </a:r>
            <a:r>
              <a:rPr lang="en-US" baseline="0" dirty="0" smtClean="0"/>
              <a:t> </a:t>
            </a:r>
            <a:r>
              <a:rPr lang="en-US" dirty="0" smtClean="0"/>
              <a:t>connected to the sense amplifier, is called the near segment. </a:t>
            </a:r>
          </a:p>
          <a:p>
            <a:r>
              <a:rPr lang="en-US" dirty="0" smtClean="0"/>
              <a:t>The other</a:t>
            </a:r>
            <a:r>
              <a:rPr lang="en-US" baseline="0" dirty="0" smtClean="0"/>
              <a:t> </a:t>
            </a:r>
            <a:r>
              <a:rPr lang="en-US" dirty="0" smtClean="0"/>
              <a:t>segment is</a:t>
            </a:r>
            <a:r>
              <a:rPr lang="en-US" baseline="0" dirty="0" smtClean="0"/>
              <a:t> </a:t>
            </a:r>
            <a:r>
              <a:rPr lang="en-US" dirty="0" smtClean="0"/>
              <a:t>called the far segment.</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accessing the near segment, the isolation transistor is </a:t>
            </a:r>
            <a:r>
              <a:rPr lang="en-US" baseline="0" dirty="0" err="1" smtClean="0"/>
              <a:t>truned</a:t>
            </a:r>
            <a:r>
              <a:rPr lang="en-US" baseline="0" dirty="0" smtClean="0"/>
              <a:t> off such that the near segment is electrically decoupled from the far segment. </a:t>
            </a:r>
          </a:p>
          <a:p>
            <a:r>
              <a:rPr lang="en-US" baseline="0" dirty="0" smtClean="0"/>
              <a:t>which leads to the reduced </a:t>
            </a:r>
            <a:r>
              <a:rPr lang="en-US" baseline="0" dirty="0" err="1" smtClean="0"/>
              <a:t>bitline</a:t>
            </a:r>
            <a:r>
              <a:rPr lang="en-US" baseline="0" dirty="0" smtClean="0"/>
              <a:t> length, which leads to reduced </a:t>
            </a:r>
            <a:r>
              <a:rPr lang="en-US" baseline="0" dirty="0" err="1" smtClean="0"/>
              <a:t>bitline</a:t>
            </a:r>
            <a:r>
              <a:rPr lang="en-US" baseline="0" dirty="0" smtClean="0"/>
              <a:t> capacitance.</a:t>
            </a:r>
          </a:p>
          <a:p>
            <a:r>
              <a:rPr lang="en-US" baseline="0" dirty="0" smtClean="0"/>
              <a:t>Due to these two reasons, the near segment can be accessed with low latency and  low power.</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accessing the far segment, the isolation transistor is turned on </a:t>
            </a:r>
          </a:p>
          <a:p>
            <a:r>
              <a:rPr lang="en-US" baseline="0" dirty="0" smtClean="0"/>
              <a:t>such that the far segment is electrically connected to the sense amplifier </a:t>
            </a:r>
          </a:p>
          <a:p>
            <a:r>
              <a:rPr lang="en-US" baseline="0" dirty="0" smtClean="0"/>
              <a:t>and the entire </a:t>
            </a:r>
            <a:r>
              <a:rPr lang="en-US" baseline="0" dirty="0" err="1" smtClean="0"/>
              <a:t>bitline</a:t>
            </a:r>
            <a:r>
              <a:rPr lang="en-US" baseline="0" dirty="0" smtClean="0"/>
              <a:t> is exposed to sense amplifier, </a:t>
            </a:r>
          </a:p>
          <a:p>
            <a:r>
              <a:rPr lang="en-US" baseline="0" dirty="0" smtClean="0"/>
              <a:t>which leads to long </a:t>
            </a:r>
            <a:r>
              <a:rPr lang="en-US" baseline="0" dirty="0" err="1" smtClean="0"/>
              <a:t>bitline</a:t>
            </a:r>
            <a:r>
              <a:rPr lang="en-US" baseline="0" dirty="0" smtClean="0"/>
              <a:t>, </a:t>
            </a:r>
          </a:p>
          <a:p>
            <a:r>
              <a:rPr lang="en-US" baseline="0" dirty="0" smtClean="0"/>
              <a:t>which leads to large </a:t>
            </a:r>
            <a:r>
              <a:rPr lang="en-US" baseline="0" dirty="0" err="1" smtClean="0"/>
              <a:t>bitline</a:t>
            </a:r>
            <a:r>
              <a:rPr lang="en-US" baseline="0" dirty="0" smtClean="0"/>
              <a:t> capacitance.</a:t>
            </a:r>
          </a:p>
          <a:p>
            <a:r>
              <a:rPr lang="en-US" baseline="0" dirty="0" smtClean="0"/>
              <a:t>and also isolation transistors have resistance.</a:t>
            </a:r>
          </a:p>
          <a:p>
            <a:endParaRPr lang="en-US" baseline="0" dirty="0" smtClean="0"/>
          </a:p>
          <a:p>
            <a:r>
              <a:rPr lang="en-US" baseline="0" dirty="0" smtClean="0"/>
              <a:t>Due to these three reasons, accessing the far segment incurs high latency and high power.</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evaluated the latency, power consumption and area cost of TL-DRAM compared to commodity DRAM. </a:t>
            </a:r>
          </a:p>
          <a:p>
            <a:endParaRPr lang="en-US" baseline="0" dirty="0" smtClean="0"/>
          </a:p>
          <a:p>
            <a:r>
              <a:rPr lang="en-US" baseline="0" dirty="0" smtClean="0"/>
              <a:t>In our evaluations, we modeled a Commodity DRAM that has 512 cells/</a:t>
            </a:r>
            <a:r>
              <a:rPr lang="en-US" baseline="0" dirty="0" err="1" smtClean="0"/>
              <a:t>bitline</a:t>
            </a:r>
            <a:r>
              <a:rPr lang="en-US" baseline="0" dirty="0" smtClean="0"/>
              <a:t>.</a:t>
            </a:r>
          </a:p>
          <a:p>
            <a:r>
              <a:rPr lang="en-US" baseline="0" dirty="0" smtClean="0"/>
              <a:t>TL-DRAM also has a total of 512 cells/</a:t>
            </a:r>
            <a:r>
              <a:rPr lang="en-US" baseline="0" dirty="0" err="1" smtClean="0"/>
              <a:t>bitline</a:t>
            </a:r>
            <a:r>
              <a:rPr lang="en-US" baseline="0" dirty="0" smtClean="0"/>
              <a:t>, which is segmented to 32-cell near segment and 480-cell far segment.</a:t>
            </a:r>
            <a:endParaRPr lang="en-US" dirty="0" smtClean="0"/>
          </a:p>
          <a:p>
            <a:endParaRPr lang="en-US" dirty="0" smtClean="0"/>
          </a:p>
          <a:p>
            <a:r>
              <a:rPr lang="en-US" dirty="0" smtClean="0"/>
              <a:t>We</a:t>
            </a:r>
            <a:r>
              <a:rPr lang="en-US" baseline="0" dirty="0" smtClean="0"/>
              <a:t> simulated latency using SPICE simulator with circuit-level DRAM model.</a:t>
            </a:r>
          </a:p>
          <a:p>
            <a:endParaRPr lang="en-US" baseline="0" dirty="0" smtClean="0"/>
          </a:p>
          <a:p>
            <a:r>
              <a:rPr lang="en-US" baseline="0" dirty="0" smtClean="0"/>
              <a:t>We estimated the area and power consumption using Micron DRAM Power calculator and Rambus DRAM Area/Power simulator</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181</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compares the latency.</a:t>
            </a:r>
          </a:p>
          <a:p>
            <a:r>
              <a:rPr lang="en-US" baseline="0" dirty="0" smtClean="0"/>
              <a:t>Y-axis is normalized latency. </a:t>
            </a:r>
          </a:p>
          <a:p>
            <a:r>
              <a:rPr lang="en-US" baseline="0" dirty="0" smtClean="0"/>
              <a:t>Compared to commodity DRAM, TL-DRAM’s near segment has 56% lower latency, while the far segment has 23% higher latency.</a:t>
            </a:r>
          </a:p>
          <a:p>
            <a:r>
              <a:rPr lang="en-US" baseline="0" dirty="0" smtClean="0"/>
              <a:t> </a:t>
            </a:r>
          </a:p>
          <a:p>
            <a:r>
              <a:rPr lang="en-US" baseline="0" dirty="0" smtClean="0"/>
              <a:t>The right figure compares the power.</a:t>
            </a:r>
          </a:p>
          <a:p>
            <a:r>
              <a:rPr lang="en-US" baseline="0" dirty="0" smtClean="0"/>
              <a:t>Y-axis is normalized power.</a:t>
            </a:r>
          </a:p>
          <a:p>
            <a:r>
              <a:rPr lang="en-US" baseline="0" dirty="0" smtClean="0"/>
              <a:t>Compared to commodity DRAM, TL-DRAM’s near segment has 51% lower power consumption and the far segment has 49% higher power consumption. </a:t>
            </a:r>
          </a:p>
          <a:p>
            <a:endParaRPr lang="en-US" baseline="0" dirty="0" smtClean="0"/>
          </a:p>
          <a:p>
            <a:r>
              <a:rPr lang="en-US" baseline="0" dirty="0" smtClean="0"/>
              <a:t>Lastly, mainly due to the isolation transistor, Tiered-latency DRAM increases the die-size by about 3%.</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figure shows the latency of the near and far segments when varying near segment length.</a:t>
            </a:r>
          </a:p>
          <a:p>
            <a:endParaRPr lang="en-US" baseline="0" dirty="0" smtClean="0"/>
          </a:p>
          <a:p>
            <a:r>
              <a:rPr lang="en-US" baseline="0" dirty="0" smtClean="0"/>
              <a:t>X-axis is near segment length and Y-axis is Latency in </a:t>
            </a:r>
            <a:r>
              <a:rPr lang="en-US" baseline="0" dirty="0" err="1" smtClean="0"/>
              <a:t>nano</a:t>
            </a:r>
            <a:r>
              <a:rPr lang="en-US" baseline="0" dirty="0" smtClean="0"/>
              <a:t> seconds.</a:t>
            </a:r>
          </a:p>
          <a:p>
            <a:endParaRPr lang="en-US" baseline="0" dirty="0" smtClean="0"/>
          </a:p>
          <a:p>
            <a:r>
              <a:rPr lang="en-US" baseline="0" dirty="0" smtClean="0"/>
              <a:t>As the figure shows, a longer near segment length leads to higher near segment latency due to the increased </a:t>
            </a:r>
            <a:r>
              <a:rPr lang="en-US" baseline="0" dirty="0" err="1" smtClean="0"/>
              <a:t>bitline</a:t>
            </a:r>
            <a:r>
              <a:rPr lang="en-US" baseline="0" dirty="0" smtClean="0"/>
              <a:t> capacitance of the near segment.</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183</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far segment, a shorter far segment length leads to lower latency. However, the far segment latency is higher than commodity DRAM latency.</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184</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Again, the figure shows the trade-off between area and latency in existing DRAM. </a:t>
            </a:r>
          </a:p>
          <a:p>
            <a:endParaRPr lang="en-US" baseline="0" dirty="0" smtClean="0"/>
          </a:p>
          <a:p>
            <a:r>
              <a:rPr lang="en-US" baseline="0" dirty="0" smtClean="0"/>
              <a:t>Unlike existing DRAM, TL-DRAM achieves low latency using the near segment while increasing the area by only 3%. </a:t>
            </a:r>
          </a:p>
          <a:p>
            <a:endParaRPr lang="en-US" baseline="0" dirty="0" smtClean="0"/>
          </a:p>
          <a:p>
            <a:r>
              <a:rPr lang="en-US" baseline="0" dirty="0" smtClean="0"/>
              <a:t>Although the far segment has higher latency than commodity DRAM, we show that efficient use of the near segment enables TL-DRAM to achieve high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multiple ways to leverage the TL-DRAM</a:t>
            </a:r>
            <a:r>
              <a:rPr lang="en-US" baseline="0" dirty="0" smtClean="0"/>
              <a:t> substrate by hardware or software.</a:t>
            </a:r>
          </a:p>
          <a:p>
            <a:endParaRPr lang="en-US" baseline="0" dirty="0" smtClean="0"/>
          </a:p>
          <a:p>
            <a:r>
              <a:rPr lang="en-US" baseline="0" dirty="0" smtClean="0"/>
              <a:t>In this slide, I describe many such ways.</a:t>
            </a:r>
          </a:p>
          <a:p>
            <a:r>
              <a:rPr lang="en-US" baseline="0" dirty="0" smtClean="0"/>
              <a:t>First, the near segment can be used as a hardware-managed inclusive cache to the far segment.</a:t>
            </a:r>
          </a:p>
          <a:p>
            <a:r>
              <a:rPr lang="en-US" baseline="0" dirty="0" smtClean="0"/>
              <a:t>Second, the near segment can be used as a hardware-managed exclusive cache to the far segment.</a:t>
            </a:r>
          </a:p>
          <a:p>
            <a:r>
              <a:rPr lang="en-US" baseline="0" dirty="0" smtClean="0"/>
              <a:t>Third, the operating system can intelligently allocate frequently-accessed pages to the near segment.</a:t>
            </a:r>
          </a:p>
          <a:p>
            <a:r>
              <a:rPr lang="en-US" baseline="0" dirty="0" smtClean="0"/>
              <a:t>Forth mechanism is to simple replace DRAM with TL-DRAM without any near segment handling</a:t>
            </a:r>
          </a:p>
          <a:p>
            <a:endParaRPr lang="en-US" baseline="0" dirty="0" smtClean="0"/>
          </a:p>
          <a:p>
            <a:r>
              <a:rPr lang="en-US" baseline="0" dirty="0" smtClean="0"/>
              <a:t>While our paper provides detailed explanations and evaluations of first three mechanism, </a:t>
            </a:r>
          </a:p>
          <a:p>
            <a:r>
              <a:rPr lang="en-US" baseline="0" dirty="0" smtClean="0"/>
              <a:t>in this talk, we will focus on the first approach, which is to use the near segment as a hardware managed cache for the far segment.</a:t>
            </a:r>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diagram shows TL-DRAM organization. </a:t>
            </a:r>
          </a:p>
          <a:p>
            <a:endParaRPr lang="en-US" baseline="0" dirty="0" smtClean="0"/>
          </a:p>
          <a:p>
            <a:r>
              <a:rPr lang="en-US" baseline="0" dirty="0" smtClean="0"/>
              <a:t>Each </a:t>
            </a:r>
            <a:r>
              <a:rPr lang="en-US" baseline="0" dirty="0" err="1" smtClean="0"/>
              <a:t>subarray</a:t>
            </a:r>
            <a:r>
              <a:rPr lang="en-US" baseline="0" dirty="0" smtClean="0"/>
              <a:t> consists of the sense amplifier, near segment and far segment.</a:t>
            </a:r>
          </a:p>
          <a:p>
            <a:r>
              <a:rPr lang="en-US" baseline="0" dirty="0" smtClean="0"/>
              <a:t>In this particular approach, only the far segment capacity is exposed to the operating system and the memory controller caches the frequently accessed rows in each </a:t>
            </a:r>
            <a:r>
              <a:rPr lang="en-US" baseline="0" dirty="0" err="1" smtClean="0"/>
              <a:t>subarray</a:t>
            </a:r>
            <a:r>
              <a:rPr lang="en-US" baseline="0" dirty="0" smtClean="0"/>
              <a:t> to the corresponding near segment.</a:t>
            </a:r>
          </a:p>
          <a:p>
            <a:endParaRPr lang="en-US" baseline="0" dirty="0" smtClean="0"/>
          </a:p>
          <a:p>
            <a:r>
              <a:rPr lang="en-US" baseline="0" dirty="0" smtClean="0"/>
              <a:t>This approach has two challenges.</a:t>
            </a:r>
          </a:p>
          <a:p>
            <a:r>
              <a:rPr lang="en-US" baseline="0" dirty="0" smtClean="0"/>
              <a:t>First, how to migrate a row between segments efficiently?  </a:t>
            </a:r>
          </a:p>
          <a:p>
            <a:r>
              <a:rPr lang="en-US" baseline="0" dirty="0" smtClean="0"/>
              <a:t>Second, how to manage the near segment cache efficiently?</a:t>
            </a:r>
          </a:p>
          <a:p>
            <a:endParaRPr lang="en-US" baseline="0" dirty="0" smtClean="0"/>
          </a:p>
          <a:p>
            <a:r>
              <a:rPr lang="en-US" baseline="0" dirty="0" smtClean="0"/>
              <a:t>Let me first address first challenge. </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baseline="0" dirty="0" smtClean="0"/>
              <a:t>Our goal is to migrate a source row in the far segment to a destination row in the near segment.</a:t>
            </a:r>
          </a:p>
          <a:p>
            <a:endParaRPr lang="en-US" baseline="0" dirty="0" smtClean="0"/>
          </a:p>
          <a:p>
            <a:pPr defTabSz="931717">
              <a:defRPr/>
            </a:pPr>
            <a:r>
              <a:rPr lang="en-US" baseline="0" dirty="0" smtClean="0"/>
              <a:t>The naïve way to achieve this is that memory controller reads all the data from the source row and writes them back to the destination row.</a:t>
            </a:r>
          </a:p>
          <a:p>
            <a:endParaRPr lang="en-US" baseline="0" dirty="0" smtClean="0"/>
          </a:p>
          <a:p>
            <a:r>
              <a:rPr lang="en-US" baseline="0" dirty="0" smtClean="0"/>
              <a:t>However, this leads to high latency. </a:t>
            </a:r>
          </a:p>
          <a:p>
            <a:r>
              <a:rPr lang="en-US" baseline="0" dirty="0" smtClean="0"/>
              <a:t> </a:t>
            </a:r>
            <a:endParaRPr lang="en-US"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413284-11C0-5B4D-9CB6-091EDADB951A}" type="slidenum">
              <a:rPr lang="en-US" sz="1200">
                <a:solidFill>
                  <a:srgbClr val="000000"/>
                </a:solidFill>
                <a:cs typeface="Arial" charset="0"/>
              </a:rPr>
              <a:pPr eaLnBrk="1" hangingPunct="1"/>
              <a:t>23</a:t>
            </a:fld>
            <a:endParaRPr lang="en-US" sz="1200">
              <a:solidFill>
                <a:srgbClr val="000000"/>
              </a:solidFill>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observation is that cells in the source and the destination row share </a:t>
            </a:r>
            <a:r>
              <a:rPr lang="en-US" baseline="0" dirty="0" err="1" smtClean="0"/>
              <a:t>bitlines</a:t>
            </a:r>
            <a:r>
              <a:rPr lang="en-US" baseline="0" dirty="0" smtClean="0"/>
              <a:t>. </a:t>
            </a:r>
          </a:p>
          <a:p>
            <a:r>
              <a:rPr lang="en-US" dirty="0" smtClean="0"/>
              <a:t>Our idea</a:t>
            </a:r>
            <a:r>
              <a:rPr lang="en-US" baseline="0" dirty="0" smtClean="0"/>
              <a:t> is to use these shared </a:t>
            </a:r>
            <a:r>
              <a:rPr lang="en-US" baseline="0" dirty="0" err="1" smtClean="0"/>
              <a:t>bitlines</a:t>
            </a:r>
            <a:r>
              <a:rPr lang="en-US" baseline="0" dirty="0" smtClean="0"/>
              <a:t> to transfer data from the source to the destination concurrently .</a:t>
            </a:r>
          </a:p>
          <a:p>
            <a:r>
              <a:rPr lang="en-US" baseline="0" dirty="0" smtClean="0"/>
              <a:t>We’ll explain the migration procedure step by step.</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the memory controller accesses the source row in the far segment. </a:t>
            </a:r>
          </a:p>
          <a:p>
            <a:r>
              <a:rPr lang="en-US" baseline="0" dirty="0" smtClean="0"/>
              <a:t>The isolation transistor is turned on and then the cells in the source row are connected to the </a:t>
            </a:r>
            <a:r>
              <a:rPr lang="en-US" baseline="0" dirty="0" err="1" smtClean="0"/>
              <a:t>bitlines</a:t>
            </a:r>
            <a:r>
              <a:rPr lang="en-US" baseline="0" dirty="0" smtClean="0"/>
              <a:t>.</a:t>
            </a:r>
          </a:p>
          <a:p>
            <a:r>
              <a:rPr lang="en-US" baseline="0" dirty="0" smtClean="0"/>
              <a:t>After that, the sense amplifiers read the data of the source row.</a:t>
            </a:r>
          </a:p>
          <a:p>
            <a:endParaRPr lang="en-US" baseline="0" dirty="0" smtClean="0"/>
          </a:p>
          <a:p>
            <a:r>
              <a:rPr lang="en-US" baseline="0" dirty="0" smtClean="0"/>
              <a:t>Second, the memory controller accesses the destination row in the near segment. </a:t>
            </a:r>
          </a:p>
          <a:p>
            <a:r>
              <a:rPr lang="en-US" baseline="0" dirty="0" smtClean="0"/>
              <a:t>Now, the cells in the destination row are also connected to the </a:t>
            </a:r>
            <a:r>
              <a:rPr lang="en-US" baseline="0" dirty="0" err="1" smtClean="0"/>
              <a:t>bitline</a:t>
            </a:r>
            <a:r>
              <a:rPr lang="en-US" baseline="0" dirty="0" smtClean="0"/>
              <a:t>.</a:t>
            </a:r>
          </a:p>
          <a:p>
            <a:r>
              <a:rPr lang="en-US" baseline="0" dirty="0" smtClean="0"/>
              <a:t>Therefore, the data of sense amplifier are migrated to the destination row across the </a:t>
            </a:r>
            <a:r>
              <a:rPr lang="en-US" baseline="0" dirty="0" err="1" smtClean="0"/>
              <a:t>bitlines</a:t>
            </a:r>
            <a:r>
              <a:rPr lang="en-US" baseline="0" dirty="0" smtClean="0"/>
              <a:t> concurrently.</a:t>
            </a:r>
          </a:p>
          <a:p>
            <a:endParaRPr lang="en-US" baseline="0" dirty="0" smtClean="0"/>
          </a:p>
          <a:p>
            <a:r>
              <a:rPr lang="en-US" baseline="0" dirty="0" smtClean="0"/>
              <a:t>After these two steps, the all data of the source row are migrated to the destination row with low latency.</a:t>
            </a:r>
          </a:p>
          <a:p>
            <a:endParaRPr lang="en-US" baseline="0" dirty="0" smtClean="0"/>
          </a:p>
          <a:p>
            <a:r>
              <a:rPr lang="en-US" baseline="0" dirty="0" smtClean="0"/>
              <a:t>In fact, most of the migration latency is overlapped with the source row access latency.</a:t>
            </a:r>
          </a:p>
          <a:p>
            <a:r>
              <a:rPr lang="en-US" baseline="0" dirty="0" smtClean="0"/>
              <a:t>Using SPICE simulation, we estimated that the additional migration latency over the row access latency is about 4ns.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 me address the second challenge</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191</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use an x86 CPU simulator and a cycle-accurate DDR3 DRAM simulator for evaluating system performance.</a:t>
            </a:r>
          </a:p>
          <a:p>
            <a:endParaRPr lang="en-US" baseline="0" dirty="0" smtClean="0"/>
          </a:p>
          <a:p>
            <a:r>
              <a:rPr lang="en-US" dirty="0" smtClean="0"/>
              <a:t>We</a:t>
            </a:r>
            <a:r>
              <a:rPr lang="en-US" baseline="0" dirty="0" smtClean="0"/>
              <a:t> use TPC, STREAM and SPEC CPU2006 benchmarks.</a:t>
            </a:r>
          </a:p>
          <a:p>
            <a:endParaRPr lang="en-US" baseline="0" dirty="0" smtClean="0"/>
          </a:p>
          <a:p>
            <a:r>
              <a:rPr lang="en-US" baseline="0" dirty="0" smtClean="0"/>
              <a:t>We use Instructions-Per-Cycle to measure single-core performance and weighted speedup to measure multi-core performance.</a:t>
            </a:r>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192</a:t>
            </a:fld>
            <a:endParaRPr lang="en-US">
              <a:solidFill>
                <a:prstClr val="black"/>
              </a:solidFill>
              <a:latin typeface="Calibri"/>
            </a:endParaRPr>
          </a:p>
        </p:txBody>
      </p:sp>
    </p:spTree>
    <p:extLst>
      <p:ext uri="{BB962C8B-B14F-4D97-AF65-F5344CB8AC3E}">
        <p14:creationId xmlns:p14="http://schemas.microsoft.com/office/powerpoint/2010/main" val="1235671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baseline commodity DRAM, We use DDR3-1066 which has 512 cells/</a:t>
            </a:r>
            <a:r>
              <a:rPr lang="en-US" baseline="0" dirty="0" err="1" smtClean="0"/>
              <a:t>bitline</a:t>
            </a:r>
            <a:r>
              <a:rPr lang="en-US" baseline="0" dirty="0" smtClean="0"/>
              <a:t>. </a:t>
            </a:r>
          </a:p>
          <a:p>
            <a:endParaRPr lang="en-US" baseline="0" dirty="0" smtClean="0"/>
          </a:p>
          <a:p>
            <a:r>
              <a:rPr lang="en-US" baseline="0" dirty="0" smtClean="0"/>
              <a:t>Our TL-DRAM has the same </a:t>
            </a:r>
            <a:r>
              <a:rPr lang="en-US" baseline="0" dirty="0" err="1" smtClean="0"/>
              <a:t>bitline</a:t>
            </a:r>
            <a:r>
              <a:rPr lang="en-US" baseline="0" dirty="0" smtClean="0"/>
              <a:t> length as the baseline DRAM. </a:t>
            </a:r>
          </a:p>
          <a:p>
            <a:endParaRPr lang="en-US" baseline="0" dirty="0" smtClean="0"/>
          </a:p>
          <a:p>
            <a:r>
              <a:rPr lang="en-US" baseline="0" dirty="0" smtClean="0"/>
              <a:t>We vary the near segment length from 1 to 256 cells.</a:t>
            </a:r>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193</a:t>
            </a:fld>
            <a:endParaRPr lang="en-US">
              <a:solidFill>
                <a:prstClr val="black"/>
              </a:solidFill>
              <a:latin typeface="Calibri"/>
            </a:endParaRPr>
          </a:p>
        </p:txBody>
      </p:sp>
    </p:spTree>
    <p:extLst>
      <p:ext uri="{BB962C8B-B14F-4D97-AF65-F5344CB8AC3E}">
        <p14:creationId xmlns:p14="http://schemas.microsoft.com/office/powerpoint/2010/main" val="8677447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IPC improvement of our three caching mechanisms over commodity DRAM. </a:t>
            </a:r>
          </a:p>
          <a:p>
            <a:r>
              <a:rPr lang="en-US" baseline="0" dirty="0" smtClean="0"/>
              <a:t>All of them improve performance and benefit-based caching shows maximum performance improvement by 12.7%.</a:t>
            </a:r>
          </a:p>
          <a:p>
            <a:endParaRPr lang="en-US" baseline="0" dirty="0" smtClean="0"/>
          </a:p>
          <a:p>
            <a:r>
              <a:rPr lang="en-US" baseline="0" dirty="0" smtClean="0"/>
              <a:t>The right figure shows the normalized power reduction of our three caching mechanisms over commodity DRAM.</a:t>
            </a:r>
          </a:p>
          <a:p>
            <a:r>
              <a:rPr lang="en-US" baseline="0" dirty="0" smtClean="0"/>
              <a:t> All of them reduce power consumption and benefit-based caching shows maximum power reduction by 23%.</a:t>
            </a:r>
            <a:endParaRPr lang="en-US" dirty="0" smtClean="0"/>
          </a:p>
          <a:p>
            <a:endParaRPr lang="en-US" dirty="0" smtClean="0"/>
          </a:p>
          <a:p>
            <a:pPr defTabSz="931717">
              <a:defRPr/>
            </a:pPr>
            <a:r>
              <a:rPr lang="en-US" baseline="0" dirty="0" smtClean="0"/>
              <a:t>Therefore, using near segment as a cache improves performance and reduces power consumption at the cost of 3% area overhead.</a:t>
            </a:r>
          </a:p>
          <a:p>
            <a:endParaRPr lang="en-US"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194</a:t>
            </a:fld>
            <a:endParaRPr lang="en-US">
              <a:solidFill>
                <a:prstClr val="black"/>
              </a:solidFill>
              <a:latin typeface="Calibri"/>
            </a:endParaRPr>
          </a:p>
        </p:txBody>
      </p:sp>
    </p:spTree>
    <p:extLst>
      <p:ext uri="{BB962C8B-B14F-4D97-AF65-F5344CB8AC3E}">
        <p14:creationId xmlns:p14="http://schemas.microsoft.com/office/powerpoint/2010/main" val="2532083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figure shows the performance improvement over commodity DRAM, when varying the near segment length.</a:t>
            </a:r>
          </a:p>
          <a:p>
            <a:r>
              <a:rPr lang="en-US" baseline="0" dirty="0" smtClean="0"/>
              <a:t>X-axis is the near segment length and Y-axis is the IPC improvement over commodity DRAM.</a:t>
            </a:r>
          </a:p>
          <a:p>
            <a:r>
              <a:rPr lang="en-US" dirty="0" smtClean="0"/>
              <a:t>Increasing the near segment length enables larger cache capacity but the trade-off</a:t>
            </a:r>
            <a:r>
              <a:rPr lang="en-US" baseline="0" dirty="0" smtClean="0"/>
              <a:t> is increasing the caching latency. </a:t>
            </a:r>
          </a:p>
          <a:p>
            <a:r>
              <a:rPr lang="en-US" baseline="0" dirty="0" smtClean="0"/>
              <a:t>As a result, the peak performance improvement is at 32 cells/</a:t>
            </a:r>
            <a:r>
              <a:rPr lang="en-US" baseline="0" dirty="0" err="1" smtClean="0"/>
              <a:t>bitline</a:t>
            </a:r>
            <a:r>
              <a:rPr lang="en-US" baseline="0" dirty="0" smtClean="0"/>
              <a:t>.</a:t>
            </a:r>
          </a:p>
          <a:p>
            <a:r>
              <a:rPr lang="en-US" baseline="0" dirty="0" smtClean="0"/>
              <a:t>We observe that by adjusting the near segment length, we can trade off cache capacity for cache latency.</a:t>
            </a:r>
            <a:endParaRPr lang="en-US"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195</a:t>
            </a:fld>
            <a:endParaRPr lang="en-US">
              <a:solidFill>
                <a:prstClr val="black"/>
              </a:solidFill>
              <a:latin typeface="Calibri"/>
            </a:endParaRPr>
          </a:p>
        </p:txBody>
      </p:sp>
    </p:spTree>
    <p:extLst>
      <p:ext uri="{BB962C8B-B14F-4D97-AF65-F5344CB8AC3E}">
        <p14:creationId xmlns:p14="http://schemas.microsoft.com/office/powerpoint/2010/main" val="35712995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our paper, we provide more mechanisms and results.</a:t>
            </a:r>
          </a:p>
          <a:p>
            <a:r>
              <a:rPr lang="en-US" baseline="0" dirty="0" smtClean="0"/>
              <a:t>First, we provide detailed explanations and evaluations of two other mechanisms, </a:t>
            </a:r>
          </a:p>
          <a:p>
            <a:r>
              <a:rPr lang="en-US" baseline="0" dirty="0" smtClean="0"/>
              <a:t>a hardware managed exclusive caching and a profile-based OS page mapping.</a:t>
            </a:r>
            <a:endParaRPr lang="en-US" dirty="0" smtClean="0"/>
          </a:p>
          <a:p>
            <a:r>
              <a:rPr lang="en-US" baseline="0" dirty="0" smtClean="0"/>
              <a:t>Second, We provide latency evaluation for three-tier TL-DRAM. </a:t>
            </a:r>
          </a:p>
          <a:p>
            <a:r>
              <a:rPr lang="en-US" dirty="0" smtClean="0"/>
              <a:t>Third, we provide</a:t>
            </a:r>
            <a:r>
              <a:rPr lang="en-US" baseline="0" dirty="0" smtClean="0"/>
              <a:t> detailed circuit evaluation for DRAM latency and power consumption.</a:t>
            </a:r>
          </a:p>
          <a:p>
            <a:r>
              <a:rPr lang="en-US" baseline="0" dirty="0" smtClean="0"/>
              <a:t>Forth, we provide implementation details and storage cost analysis in memory controller.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196</a:t>
            </a:fld>
            <a:endParaRPr lang="en-US">
              <a:solidFill>
                <a:prstClr val="black"/>
              </a:solidFill>
              <a:latin typeface="Calibri"/>
            </a:endParaRPr>
          </a:p>
        </p:txBody>
      </p:sp>
    </p:spTree>
    <p:extLst>
      <p:ext uri="{BB962C8B-B14F-4D97-AF65-F5344CB8AC3E}">
        <p14:creationId xmlns:p14="http://schemas.microsoft.com/office/powerpoint/2010/main" val="29257381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baseline="0" dirty="0" smtClean="0"/>
              <a:t>Let me conclude.</a:t>
            </a:r>
          </a:p>
          <a:p>
            <a:endParaRPr lang="en-US" baseline="0" dirty="0" smtClean="0">
              <a:solidFill>
                <a:schemeClr val="bg1"/>
              </a:solidFill>
            </a:endParaRPr>
          </a:p>
          <a:p>
            <a:r>
              <a:rPr lang="en-US" baseline="0" dirty="0" smtClean="0">
                <a:solidFill>
                  <a:schemeClr val="bg1"/>
                </a:solidFill>
              </a:rPr>
              <a:t>The problem is that DRAM latency is a critical bottleneck for system performance. </a:t>
            </a:r>
            <a:endParaRPr lang="en-US" baseline="0" dirty="0" smtClean="0"/>
          </a:p>
          <a:p>
            <a:r>
              <a:rPr lang="en-US" baseline="0" dirty="0" smtClean="0"/>
              <a:t>Our goal is to reduce the DRAM latency with low cost.</a:t>
            </a:r>
          </a:p>
          <a:p>
            <a:r>
              <a:rPr lang="en-US" baseline="0" dirty="0" smtClean="0">
                <a:solidFill>
                  <a:schemeClr val="bg1"/>
                </a:solidFill>
              </a:rPr>
              <a:t>Our observation is that long </a:t>
            </a:r>
            <a:r>
              <a:rPr lang="en-US" baseline="0" dirty="0" err="1" smtClean="0">
                <a:solidFill>
                  <a:schemeClr val="bg1"/>
                </a:solidFill>
              </a:rPr>
              <a:t>bitlines</a:t>
            </a:r>
            <a:r>
              <a:rPr lang="en-US" baseline="0" dirty="0" smtClean="0">
                <a:solidFill>
                  <a:schemeClr val="bg1"/>
                </a:solidFill>
              </a:rPr>
              <a:t> are the dominant source of high DRAM latency. </a:t>
            </a:r>
          </a:p>
          <a:p>
            <a:r>
              <a:rPr lang="en-US" baseline="0" dirty="0" smtClean="0"/>
              <a:t>Our key idea is to divide the long </a:t>
            </a:r>
            <a:r>
              <a:rPr lang="en-US" baseline="0" dirty="0" err="1" smtClean="0"/>
              <a:t>bitlines</a:t>
            </a:r>
            <a:r>
              <a:rPr lang="en-US" baseline="0" dirty="0" smtClean="0"/>
              <a:t> into two smaller segments: a fast segment and a slow segment</a:t>
            </a:r>
          </a:p>
          <a:p>
            <a:r>
              <a:rPr lang="en-US" baseline="0" dirty="0" smtClean="0"/>
              <a:t>Therefore, Tiered-latency DRAM, enables latency heterogeneity in DRAM.</a:t>
            </a:r>
          </a:p>
          <a:p>
            <a:r>
              <a:rPr lang="en-US" baseline="0" dirty="0" smtClean="0">
                <a:solidFill>
                  <a:srgbClr val="FFFFFF"/>
                </a:solidFill>
              </a:rPr>
              <a:t>We show many ways to utilize this latency heterogeneity to improve system performance and power reduction.</a:t>
            </a:r>
          </a:p>
          <a:p>
            <a:r>
              <a:rPr lang="en-US" baseline="0" dirty="0" smtClean="0">
                <a:solidFill>
                  <a:srgbClr val="FFFFFF"/>
                </a:solidFill>
              </a:rPr>
              <a:t>Among them, In this talk, we show that a system that uses the fast segment as a cache to the slow segment achieves significant performance improvement and power reduction with low cost for wide variety of both single and multi core workloads.</a:t>
            </a:r>
          </a:p>
          <a:p>
            <a:endParaRPr lang="en-US" baseline="0" dirty="0" smtClean="0">
              <a:solidFill>
                <a:srgbClr val="FFFFFF"/>
              </a:solidFill>
            </a:endParaRP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199</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Why do we get such a large disparity in the slowdowns?</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What is it then? Why do we get such large disparity in slowdowns in a dual core system?</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 will call such an application a </a:t>
            </a:r>
            <a:r>
              <a:rPr lang="ja-JP" altLang="en-US" sz="1000">
                <a:latin typeface="Arial" charset="0"/>
              </a:rPr>
              <a:t>“</a:t>
            </a:r>
            <a:r>
              <a:rPr lang="en-US" altLang="ja-JP" sz="1000">
                <a:latin typeface="Arial" charset="0"/>
              </a:rPr>
              <a:t>memory performance hog</a:t>
            </a:r>
            <a:r>
              <a:rPr lang="ja-JP" altLang="en-US" sz="1000">
                <a:latin typeface="Arial" charset="0"/>
              </a:rPr>
              <a:t>”</a:t>
            </a:r>
            <a:endParaRPr lang="en-US" altLang="ja-JP" sz="1000">
              <a:latin typeface="Arial" charset="0"/>
            </a:endParaRPr>
          </a:p>
          <a:p>
            <a:pPr eaLnBrk="1" hangingPunct="1">
              <a:lnSpc>
                <a:spcPct val="90000"/>
              </a:lnSpc>
              <a:spcBef>
                <a:spcPct val="0"/>
              </a:spcBef>
            </a:pPr>
            <a:r>
              <a:rPr lang="en-US" sz="1000">
                <a:latin typeface="Arial" charset="0"/>
              </a:rPr>
              <a:t>Now, let me tell you why this disparity in slowdowns happens.</a:t>
            </a:r>
          </a:p>
          <a:p>
            <a:pPr eaLnBrk="1" hangingPunct="1">
              <a:lnSpc>
                <a:spcPct val="90000"/>
              </a:lnSpc>
              <a:spcBef>
                <a:spcPct val="0"/>
              </a:spcBef>
            </a:pPr>
            <a:endParaRPr lang="en-US" sz="1000">
              <a:latin typeface="Arial" charset="0"/>
            </a:endParaRPr>
          </a:p>
          <a:p>
            <a:pPr eaLnBrk="1" hangingPunct="1">
              <a:lnSpc>
                <a:spcPct val="90000"/>
              </a:lnSpc>
              <a:spcBef>
                <a:spcPct val="0"/>
              </a:spcBef>
            </a:pPr>
            <a:endParaRPr lang="en-US" sz="1000">
              <a:latin typeface="Arial" charset="0"/>
            </a:endParaRP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that there are other applications or the OS interfering with gcc, stealing its time quantums? No.</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6A787D-D5FE-AB43-9636-7924DF508C6C}" type="slidenum">
              <a:rPr lang="en-US" sz="1200">
                <a:solidFill>
                  <a:srgbClr val="000000"/>
                </a:solidFill>
                <a:cs typeface="Arial" charset="0"/>
              </a:rPr>
              <a:pPr eaLnBrk="1" hangingPunct="1"/>
              <a:t>24</a:t>
            </a:fld>
            <a:endParaRPr lang="en-US" sz="1200">
              <a:solidFill>
                <a:srgbClr val="000000"/>
              </a:solidFill>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Our key observation is that a DRAM bank is divided into subarrays.</a:t>
            </a:r>
          </a:p>
          <a:p>
            <a:endParaRPr lang="en-US" baseline="0" smtClean="0"/>
          </a:p>
          <a:p>
            <a:r>
              <a:rPr lang="en-US" baseline="0" smtClean="0"/>
              <a:t>Logically, a DRAM bank is viewed as a monolithic component with a single row-buffer connected to all rows. However, a single row-buffer cannot drive tens of thousands rows.</a:t>
            </a:r>
          </a:p>
          <a:p>
            <a:endParaRPr lang="en-US" baseline="0" smtClean="0"/>
          </a:p>
          <a:p>
            <a:r>
              <a:rPr lang="en-US" baseline="0" smtClean="0"/>
              <a:t>So, instead, a DRAM bank is physically divided into multiple subarrays, each equipped with a local row-buffer. Although each subarray has a local row-buffer, a single global row-buffer is still required to serve as an interface through which data can be transferred from and to the bank.</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203</a:t>
            </a:fld>
            <a:endParaRPr lang="en-US">
              <a:solidFill>
                <a:prstClr val="black"/>
              </a:solidFill>
              <a:latin typeface="Calibri"/>
            </a:endParaRPr>
          </a:p>
        </p:txBody>
      </p:sp>
    </p:spTree>
    <p:extLst>
      <p:ext uri="{BB962C8B-B14F-4D97-AF65-F5344CB8AC3E}">
        <p14:creationId xmlns:p14="http://schemas.microsoft.com/office/powerpoint/2010/main" val="22389102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Based on our observation,</a:t>
            </a:r>
            <a:r>
              <a:rPr lang="en-US" baseline="0" smtClean="0"/>
              <a:t> we propose two key ideas.</a:t>
            </a:r>
          </a:p>
          <a:p>
            <a:endParaRPr lang="en-US" baseline="0" smtClean="0"/>
          </a:p>
          <a:p>
            <a:r>
              <a:rPr lang="en-US" baseline="0" smtClean="0"/>
              <a:t>First, we realized that each subarray operates mostly independently of each other, except when occasionally sharing global structures, such as the global row-buffer. Additionally, each subarray has a row-decoder, which in turn is driven by the global row-decoder, another global structure.</a:t>
            </a:r>
          </a:p>
          <a:p>
            <a:endParaRPr lang="en-US" baseline="0" smtClean="0"/>
          </a:p>
          <a:p>
            <a:r>
              <a:rPr lang="en-US" baseline="0" smtClean="0"/>
              <a:t>Our first key idea is to reduce the sharing of global structures among subarrays to enable subarray-level parallelism.</a:t>
            </a:r>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204</a:t>
            </a:fld>
            <a:endParaRPr lang="en-US">
              <a:solidFill>
                <a:prstClr val="black"/>
              </a:solidFill>
              <a:latin typeface="Calibri"/>
            </a:endParaRPr>
          </a:p>
        </p:txBody>
      </p:sp>
    </p:spTree>
    <p:extLst>
      <p:ext uri="{BB962C8B-B14F-4D97-AF65-F5344CB8AC3E}">
        <p14:creationId xmlns:p14="http://schemas.microsoft.com/office/powerpoint/2010/main" val="28269136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Based on our observation,</a:t>
            </a:r>
            <a:r>
              <a:rPr lang="en-US" baseline="0" smtClean="0"/>
              <a:t> we propose two key ideas.</a:t>
            </a:r>
          </a:p>
          <a:p>
            <a:endParaRPr lang="en-US" baseline="0" smtClean="0"/>
          </a:p>
          <a:p>
            <a:r>
              <a:rPr lang="en-US" baseline="0" smtClean="0"/>
              <a:t>First, we realized that each subarray operates mostly independently of each other, except when occasionally sharing global structures, such as the global row-buffer. Additionally, each subarray has a row-decoder, which in turn is driven by the global row-decoder, another global structure.</a:t>
            </a:r>
          </a:p>
          <a:p>
            <a:endParaRPr lang="en-US" baseline="0" smtClean="0"/>
          </a:p>
          <a:p>
            <a:r>
              <a:rPr lang="en-US" baseline="0" smtClean="0"/>
              <a:t>Our first key idea is to reduce the sharing of global structures among subarrays to enable subarray-level parallelism.</a:t>
            </a:r>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205</a:t>
            </a:fld>
            <a:endParaRPr lang="en-US">
              <a:solidFill>
                <a:prstClr val="black"/>
              </a:solidFill>
              <a:latin typeface="Calibri"/>
            </a:endParaRPr>
          </a:p>
        </p:txBody>
      </p:sp>
    </p:spTree>
    <p:extLst>
      <p:ext uri="{BB962C8B-B14F-4D97-AF65-F5344CB8AC3E}">
        <p14:creationId xmlns:p14="http://schemas.microsoft.com/office/powerpoint/2010/main" val="28269136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Building</a:t>
            </a:r>
            <a:r>
              <a:rPr lang="en-US" baseline="0" smtClean="0"/>
              <a:t> on top of our key idea, here is a high-level overview of our mechanism. In existing DRAM, four requests to the same bank are serialized, even when they are to different subarrays within the bank. In contrast, our solution parallelizes requests to different subarrays, and simultaneously utilizes multiple row-buffers across the two subarrays.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206</a:t>
            </a:fld>
            <a:endParaRPr lang="en-US">
              <a:solidFill>
                <a:prstClr val="black"/>
              </a:solidFill>
              <a:latin typeface="Calibri"/>
            </a:endParaRPr>
          </a:p>
        </p:txBody>
      </p:sp>
    </p:spTree>
    <p:extLst>
      <p:ext uri="{BB962C8B-B14F-4D97-AF65-F5344CB8AC3E}">
        <p14:creationId xmlns:p14="http://schemas.microsoft.com/office/powerpoint/2010/main" val="17664358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First, let’s take a look at the problem caused by sharing of the global address latch.</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207</a:t>
            </a:fld>
            <a:endParaRPr lang="en-US">
              <a:solidFill>
                <a:prstClr val="black"/>
              </a:solidFill>
              <a:latin typeface="Calibri"/>
            </a:endParaRPr>
          </a:p>
        </p:txBody>
      </p:sp>
    </p:spTree>
    <p:extLst>
      <p:ext uri="{BB962C8B-B14F-4D97-AF65-F5344CB8AC3E}">
        <p14:creationId xmlns:p14="http://schemas.microsoft.com/office/powerpoint/2010/main" val="31710264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Since there is only one global address</a:t>
            </a:r>
            <a:r>
              <a:rPr lang="en-US" baseline="0" smtClean="0"/>
              <a:t> latch, it can store only one row address, preventing multiple rows from being activated at the same time.</a:t>
            </a:r>
          </a:p>
          <a:p>
            <a:endParaRPr lang="en-US" baseline="0" smtClean="0"/>
          </a:p>
          <a:p>
            <a:r>
              <a:rPr lang="en-US" baseline="0" smtClean="0"/>
              <a:t>For example, if we are activating the blue row, the global address latch would store the address of that row, and subsequently activate it. However, at this point, we cannot immediately activate the yellow row, but we must first precharge the original subarray that contains the blue row, clearing the contents of the global address latch. Only then can the yellow row be activated.</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208</a:t>
            </a:fld>
            <a:endParaRPr lang="en-US">
              <a:solidFill>
                <a:prstClr val="black"/>
              </a:solidFill>
              <a:latin typeface="Calibri"/>
            </a:endParaRPr>
          </a:p>
        </p:txBody>
      </p:sp>
    </p:spTree>
    <p:extLst>
      <p:ext uri="{BB962C8B-B14F-4D97-AF65-F5344CB8AC3E}">
        <p14:creationId xmlns:p14="http://schemas.microsoft.com/office/powerpoint/2010/main" val="21874962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a solution, we propose to eliminate</a:t>
            </a:r>
            <a:r>
              <a:rPr lang="en-US" baseline="0" smtClean="0"/>
              <a:t> the global address latch and to push it to individual subarrays. Each of these latches, that we call subarray address latches, can store the row-address for each subarray, allowing multiple rows to be activated across different subarrays..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209</a:t>
            </a:fld>
            <a:endParaRPr lang="en-US">
              <a:solidFill>
                <a:prstClr val="black"/>
              </a:solidFill>
              <a:latin typeface="Calibri"/>
            </a:endParaRPr>
          </a:p>
        </p:txBody>
      </p:sp>
    </p:spTree>
    <p:extLst>
      <p:ext uri="{BB962C8B-B14F-4D97-AF65-F5344CB8AC3E}">
        <p14:creationId xmlns:p14="http://schemas.microsoft.com/office/powerpoint/2010/main" val="40931188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We’ve seen</a:t>
            </a:r>
            <a:r>
              <a:rPr lang="en-US" baseline="0" smtClean="0"/>
              <a:t> how the shared global address latch allows only one raised wordline, or equivalently, only one activated row. As a solution we proposed the subarraay address latch.</a:t>
            </a:r>
          </a:p>
          <a:p>
            <a:endParaRPr lang="en-US" baseline="0" smtClean="0"/>
          </a:p>
          <a:p>
            <a:r>
              <a:rPr lang="en-US" baseline="0" smtClean="0"/>
              <a:t>Now let’s take a look at the problem caused by the sharing of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210</a:t>
            </a:fld>
            <a:endParaRPr lang="en-US">
              <a:solidFill>
                <a:prstClr val="black"/>
              </a:solidFill>
              <a:latin typeface="Calibri"/>
            </a:endParaRPr>
          </a:p>
        </p:txBody>
      </p:sp>
    </p:spTree>
    <p:extLst>
      <p:ext uri="{BB962C8B-B14F-4D97-AF65-F5344CB8AC3E}">
        <p14:creationId xmlns:p14="http://schemas.microsoft.com/office/powerpoint/2010/main" val="35624657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Typically,</a:t>
            </a:r>
            <a:r>
              <a:rPr lang="en-US" baseline="0" smtClean="0"/>
              <a:t> the global bitlines are routed over the subarrays, using the top metal layer. But for the sake of illustration, let’s assume for now that they are off to the side.</a:t>
            </a:r>
          </a:p>
          <a:p>
            <a:endParaRPr lang="en-US" baseline="0" smtClean="0"/>
          </a:p>
          <a:p>
            <a:r>
              <a:rPr lang="en-US" baseline="0" smtClean="0"/>
              <a:t>Each subarray’s local row-buffer is connected to the global bitlines, through switches that can be toggled on and off.</a:t>
            </a:r>
          </a:p>
          <a:p>
            <a:endParaRPr lang="en-US" baseline="0" smtClean="0"/>
          </a:p>
          <a:p>
            <a:r>
              <a:rPr lang="en-US" baseline="0" smtClean="0"/>
              <a:t>The problem is that for an access to either of the rows, both switches are turned on. As a result, both rows attempt to traverse the global bitlines, leading to a collision, or an electrical short-circuit on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211</a:t>
            </a:fld>
            <a:endParaRPr lang="en-US">
              <a:solidFill>
                <a:prstClr val="black"/>
              </a:solidFill>
              <a:latin typeface="Calibri"/>
            </a:endParaRPr>
          </a:p>
        </p:txBody>
      </p:sp>
    </p:spTree>
    <p:extLst>
      <p:ext uri="{BB962C8B-B14F-4D97-AF65-F5344CB8AC3E}">
        <p14:creationId xmlns:p14="http://schemas.microsoft.com/office/powerpoint/2010/main" val="11424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a solution, we propose to selectively</a:t>
            </a:r>
            <a:r>
              <a:rPr lang="en-US" baseline="0" smtClean="0"/>
              <a:t> connect the local row-buffers to the global bitlines. We do this by augmenting each subarray with a single-bit latch, that we call the designated-bit latch, that controls the subarrays’ switchhes.</a:t>
            </a:r>
          </a:p>
          <a:p>
            <a:endParaRPr lang="en-US" baseline="0" smtClean="0"/>
          </a:p>
          <a:p>
            <a:r>
              <a:rPr lang="en-US" baseline="0" smtClean="0"/>
              <a:t>Before accessing a row, the DRAM controller ensures that only one subarray’s designated-bit is set, so that only one row traverses the global bitlines. To access a different row, the DRAM controller sets the designated-bit of only that subarray.</a:t>
            </a:r>
          </a:p>
          <a:p>
            <a:endParaRPr lang="en-US" baseline="0" smtClean="0"/>
          </a:p>
          <a:p>
            <a:r>
              <a:rPr lang="en-US" baseline="0" smtClean="0"/>
              <a:t>It is important to note that the blue row is kept activated, so that if there is another request to the blue row, it can be served quickly.</a:t>
            </a:r>
          </a:p>
          <a:p>
            <a:endParaRPr lang="en-US" baseline="0" smtClean="0"/>
          </a:p>
          <a:p>
            <a:r>
              <a:rPr lang="en-US" baseline="0" smtClean="0"/>
              <a:t>The designated bits are controlled by a control wire that is added.</a:t>
            </a:r>
            <a:endParaRPr lang="en-US"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212</a:t>
            </a:fld>
            <a:endParaRPr lang="en-US">
              <a:solidFill>
                <a:prstClr val="black"/>
              </a:solidFill>
              <a:latin typeface="Calibri"/>
            </a:endParaRPr>
          </a:p>
        </p:txBody>
      </p:sp>
    </p:spTree>
    <p:extLst>
      <p:ext uri="{BB962C8B-B14F-4D97-AF65-F5344CB8AC3E}">
        <p14:creationId xmlns:p14="http://schemas.microsoft.com/office/powerpoint/2010/main" val="407090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48E49A-656B-B149-A762-FC6A203BFCBD}" type="slidenum">
              <a:rPr lang="en-US" sz="1200">
                <a:solidFill>
                  <a:srgbClr val="000000"/>
                </a:solidFill>
                <a:cs typeface="Arial" charset="0"/>
              </a:rPr>
              <a:pPr eaLnBrk="1" hangingPunct="1"/>
              <a:t>26</a:t>
            </a:fld>
            <a:endParaRPr lang="en-US" sz="1200">
              <a:solidFill>
                <a:srgbClr val="000000"/>
              </a:solidFill>
              <a:cs typeface="Arial"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a:latin typeface="Arial" charset="0"/>
              </a:rPr>
              <a:t>-In a multi-core chip, different cores share some hardware resources. In particular, they share the DRAM memory system. The shared memory system consists of this and that. </a:t>
            </a:r>
          </a:p>
          <a:p>
            <a:pPr eaLnBrk="1" hangingPunct="1">
              <a:lnSpc>
                <a:spcPct val="90000"/>
              </a:lnSpc>
              <a:spcBef>
                <a:spcPct val="0"/>
              </a:spcBef>
              <a:buFontTx/>
              <a:buChar char="-"/>
            </a:pPr>
            <a:r>
              <a:rPr lang="en-US" sz="1000">
                <a:latin typeface="Arial" charset="0"/>
              </a:rPr>
              <a:t>When we run matlab on one core, and gcc on another core, both cores generate memory requests to access the DRAM banks. When these requests arrive at the DRAM controller, the controller favors matlab</a:t>
            </a:r>
            <a:r>
              <a:rPr lang="ja-JP" altLang="en-US" sz="1000">
                <a:latin typeface="Arial" charset="0"/>
              </a:rPr>
              <a:t>’</a:t>
            </a:r>
            <a:r>
              <a:rPr lang="en-US" altLang="ja-JP" sz="1000">
                <a:latin typeface="Arial" charset="0"/>
              </a:rPr>
              <a:t>s requests over gcc</a:t>
            </a:r>
            <a:r>
              <a:rPr lang="ja-JP" altLang="en-US" sz="1000">
                <a:latin typeface="Arial" charset="0"/>
              </a:rPr>
              <a:t>’</a:t>
            </a:r>
            <a:r>
              <a:rPr lang="en-US" altLang="ja-JP" sz="1000">
                <a:latin typeface="Arial" charset="0"/>
              </a:rPr>
              <a:t>s requests. As a result, matlab can make progress and continues generating memory requests. These requests are again favored by the DRAM controller over gcc</a:t>
            </a:r>
            <a:r>
              <a:rPr lang="ja-JP" altLang="en-US" sz="1000">
                <a:latin typeface="Arial" charset="0"/>
              </a:rPr>
              <a:t>’</a:t>
            </a:r>
            <a:r>
              <a:rPr lang="en-US" altLang="ja-JP" sz="1000">
                <a:latin typeface="Arial" charset="0"/>
              </a:rPr>
              <a:t>s requests. Therefore, gcc starves waiting for its requests to be serviced in DRAM whereas matlab makes very quick progress as if it were running alone. </a:t>
            </a: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r>
              <a:rPr lang="en-US" sz="1000">
                <a:latin typeface="Arial" charset="0"/>
              </a:rPr>
              <a:t>Why does this happen? This is because the algorithms employed by the DRAM controller are unfair. </a:t>
            </a:r>
          </a:p>
          <a:p>
            <a:pPr eaLnBrk="1" hangingPunct="1">
              <a:lnSpc>
                <a:spcPct val="90000"/>
              </a:lnSpc>
              <a:spcBef>
                <a:spcPct val="0"/>
              </a:spcBef>
              <a:buFontTx/>
              <a:buChar char="-"/>
            </a:pPr>
            <a:r>
              <a:rPr lang="en-US" sz="1000">
                <a:latin typeface="Arial" charset="0"/>
              </a:rPr>
              <a:t>But, why are these algorithms unfair? Why do they unfairly prioritize matlab accesses?</a:t>
            </a:r>
          </a:p>
          <a:p>
            <a:pPr eaLnBrk="1" hangingPunct="1">
              <a:lnSpc>
                <a:spcPct val="90000"/>
              </a:lnSpc>
              <a:spcBef>
                <a:spcPct val="0"/>
              </a:spcBef>
              <a:buFontTx/>
              <a:buChar char="-"/>
            </a:pPr>
            <a:r>
              <a:rPr lang="en-US" sz="1000">
                <a:latin typeface="Arial" charset="0"/>
              </a:rPr>
              <a:t>To understand this, we need to understand how a DRAM bank operates.</a:t>
            </a: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r>
              <a:rPr lang="en-US" sz="1000">
                <a:latin typeface="Arial" charset="0"/>
              </a:rPr>
              <a:t>Almost all systems today contain multi-core chips</a:t>
            </a:r>
          </a:p>
          <a:p>
            <a:pPr eaLnBrk="1" hangingPunct="1">
              <a:lnSpc>
                <a:spcPct val="90000"/>
              </a:lnSpc>
              <a:spcBef>
                <a:spcPct val="0"/>
              </a:spcBef>
              <a:buFontTx/>
              <a:buChar char="-"/>
            </a:pPr>
            <a:r>
              <a:rPr lang="en-US" sz="1000">
                <a:latin typeface="Arial" charset="0"/>
              </a:rPr>
              <a:t>Multi-core systems consist of multiple on-chip cores and caches</a:t>
            </a:r>
          </a:p>
          <a:p>
            <a:pPr eaLnBrk="1" hangingPunct="1">
              <a:lnSpc>
                <a:spcPct val="90000"/>
              </a:lnSpc>
              <a:spcBef>
                <a:spcPct val="0"/>
              </a:spcBef>
              <a:buFontTx/>
              <a:buChar char="-"/>
            </a:pPr>
            <a:r>
              <a:rPr lang="en-US" sz="1000">
                <a:latin typeface="Arial" charset="0"/>
              </a:rPr>
              <a:t>Cores share the DRAM memory system</a:t>
            </a:r>
          </a:p>
          <a:p>
            <a:pPr eaLnBrk="1" hangingPunct="1">
              <a:lnSpc>
                <a:spcPct val="90000"/>
              </a:lnSpc>
              <a:spcBef>
                <a:spcPct val="0"/>
              </a:spcBef>
              <a:buFontTx/>
              <a:buChar char="-"/>
            </a:pPr>
            <a:r>
              <a:rPr lang="en-US" sz="1000">
                <a:latin typeface="Arial" charset="0"/>
              </a:rPr>
              <a:t>DRAM memory system consists of</a:t>
            </a:r>
          </a:p>
          <a:p>
            <a:pPr lvl="1" eaLnBrk="1" hangingPunct="1">
              <a:lnSpc>
                <a:spcPct val="90000"/>
              </a:lnSpc>
              <a:spcBef>
                <a:spcPct val="0"/>
              </a:spcBef>
              <a:buFontTx/>
              <a:buChar char="-"/>
            </a:pPr>
            <a:r>
              <a:rPr lang="en-US" sz="1000">
                <a:latin typeface="Arial" charset="0"/>
                <a:ea typeface="ＭＳ Ｐゴシック" charset="0"/>
              </a:rPr>
              <a:t>DRAM banks that store data (multiple banks to allow parallel accesses)</a:t>
            </a:r>
          </a:p>
          <a:p>
            <a:pPr lvl="1" eaLnBrk="1" hangingPunct="1">
              <a:lnSpc>
                <a:spcPct val="90000"/>
              </a:lnSpc>
              <a:spcBef>
                <a:spcPct val="0"/>
              </a:spcBef>
              <a:buFontTx/>
              <a:buChar char="-"/>
            </a:pPr>
            <a:r>
              <a:rPr lang="en-US" sz="1000">
                <a:latin typeface="Arial" charset="0"/>
                <a:ea typeface="ＭＳ Ｐゴシック" charset="0"/>
              </a:rPr>
              <a:t>DRAM memory controller that mediates between cores and DRAM memory</a:t>
            </a:r>
          </a:p>
          <a:p>
            <a:pPr lvl="2" eaLnBrk="1" hangingPunct="1">
              <a:lnSpc>
                <a:spcPct val="90000"/>
              </a:lnSpc>
              <a:spcBef>
                <a:spcPct val="0"/>
              </a:spcBef>
              <a:buFontTx/>
              <a:buChar char="-"/>
            </a:pPr>
            <a:r>
              <a:rPr lang="en-US" sz="1000">
                <a:latin typeface="Arial" charset="0"/>
                <a:ea typeface="ＭＳ Ｐゴシック" charset="0"/>
              </a:rPr>
              <a:t>It schedules memory operations generated by cores to DRAM</a:t>
            </a:r>
          </a:p>
          <a:p>
            <a:pPr eaLnBrk="1" hangingPunct="1">
              <a:lnSpc>
                <a:spcPct val="90000"/>
              </a:lnSpc>
              <a:spcBef>
                <a:spcPct val="0"/>
              </a:spcBef>
              <a:buFontTx/>
              <a:buChar char="-"/>
            </a:pPr>
            <a:r>
              <a:rPr lang="en-US" sz="1000">
                <a:latin typeface="Arial" charset="0"/>
              </a:rPr>
              <a:t>This talk is about exploiting the unfair algorithms in the memory controllers to perform denial of service to running threads</a:t>
            </a:r>
          </a:p>
          <a:p>
            <a:pPr eaLnBrk="1" hangingPunct="1">
              <a:lnSpc>
                <a:spcPct val="90000"/>
              </a:lnSpc>
              <a:spcBef>
                <a:spcPct val="0"/>
              </a:spcBef>
              <a:buFontTx/>
              <a:buChar char="-"/>
            </a:pPr>
            <a:r>
              <a:rPr lang="en-US" sz="1000">
                <a:latin typeface="Arial" charset="0"/>
              </a:rPr>
              <a:t>To understand how this happens, we need to know about how each DRAM bank operates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We’ve seen how the sharing of the global bitlines cause collisions</a:t>
            </a:r>
            <a:r>
              <a:rPr lang="en-US" baseline="0" smtClean="0"/>
              <a:t> during data access. As a solution, we’ve proposed the designed-bit latch to allow the DRAM controller to selectively connect only one subarray’s local row-buffer to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213</a:t>
            </a:fld>
            <a:endParaRPr lang="en-US">
              <a:solidFill>
                <a:prstClr val="black"/>
              </a:solidFill>
              <a:latin typeface="Calibri"/>
            </a:endParaRPr>
          </a:p>
        </p:txBody>
      </p:sp>
    </p:spTree>
    <p:extLst>
      <p:ext uri="{BB962C8B-B14F-4D97-AF65-F5344CB8AC3E}">
        <p14:creationId xmlns:p14="http://schemas.microsoft.com/office/powerpoint/2010/main" val="35051082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Tying</a:t>
            </a:r>
            <a:r>
              <a:rPr lang="en-US" baseline="0" smtClean="0"/>
              <a:t> it all together, we’ve seen at the beginning of the presentation how a subarray-oblivious baseline suffers from three problems during bank conflicts: serialization, write-penalty, and thrashing of the row-buffer.</a:t>
            </a:r>
          </a:p>
          <a:p>
            <a:endParaRPr lang="en-US" baseline="0" smtClean="0"/>
          </a:p>
          <a:p>
            <a:r>
              <a:rPr lang="en-US" baseline="0" smtClean="0"/>
              <a:t>On the other hand, MASA, our mechanism, does not suffer from these problems, by parallelizing requests to different requests and utilizing multiple local row-buffers, leading to significant latency savings.</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214</a:t>
            </a:fld>
            <a:endParaRPr lang="en-US">
              <a:solidFill>
                <a:prstClr val="black"/>
              </a:solidFill>
              <a:latin typeface="Calibri"/>
            </a:endParaRPr>
          </a:p>
        </p:txBody>
      </p:sp>
    </p:spTree>
    <p:extLst>
      <p:ext uri="{BB962C8B-B14F-4D97-AF65-F5344CB8AC3E}">
        <p14:creationId xmlns:p14="http://schemas.microsoft.com/office/powerpoint/2010/main" val="32039443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a:t>
            </a:r>
            <a:r>
              <a:rPr lang="en-US" baseline="0" smtClean="0"/>
              <a:t> implement MASA, only a 0.15% increase in die size is required for the latches and the wire.</a:t>
            </a:r>
            <a:endParaRPr lang="en-US" smtClean="0"/>
          </a:p>
          <a:p>
            <a:endParaRPr lang="en-US" smtClean="0"/>
          </a:p>
          <a:p>
            <a:r>
              <a:rPr lang="en-US" smtClean="0"/>
              <a:t>While MASA increases static</a:t>
            </a:r>
            <a:r>
              <a:rPr lang="en-US" baseline="0" smtClean="0"/>
              <a:t> energy by a small amount, requiring </a:t>
            </a:r>
          </a:p>
          <a:p>
            <a:endParaRPr lang="en-US" baseline="0" smtClean="0"/>
          </a:p>
          <a:p>
            <a:endParaRPr lang="en-US" smtClean="0"/>
          </a:p>
          <a:p>
            <a:endParaRPr lang="en-US" smtClean="0"/>
          </a:p>
          <a:p>
            <a:r>
              <a:rPr lang="en-US" smtClean="0"/>
              <a:t>Overall,</a:t>
            </a:r>
            <a:r>
              <a:rPr lang="en-US" baseline="0" smtClean="0"/>
              <a:t> MASA requires only a modest 0.15% increase in DRAM die size, to implement the subarray address latches and the designated bit latches and the wire.</a:t>
            </a:r>
          </a:p>
          <a:p>
            <a:endParaRPr lang="en-US" baseline="0" smtClean="0"/>
          </a:p>
          <a:p>
            <a:r>
              <a:rPr lang="en-US" baseline="0" smtClean="0"/>
              <a:t>Concerning static energy, MASA requires 0.56mW for each additional activated subarray. However, this comes at large savings in the dynamic energy, due to increased hit-rate in the local row-buffers that allows MASA to avoid energy-hungry activations.</a:t>
            </a:r>
          </a:p>
          <a:p>
            <a:endParaRPr lang="en-US" baseline="0" smtClean="0"/>
          </a:p>
          <a:p>
            <a:r>
              <a:rPr lang="en-US" baseline="0" smtClean="0"/>
              <a:t>At the DRAM controller, an additional storage of less than 256 bytes is required to keep track of the status of the subarrays, as well as some additional logic to keep track of new timing contraints.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215</a:t>
            </a:fld>
            <a:endParaRPr lang="en-US">
              <a:solidFill>
                <a:prstClr val="black"/>
              </a:solidFill>
              <a:latin typeface="Calibri"/>
            </a:endParaRPr>
          </a:p>
        </p:txBody>
      </p:sp>
    </p:spTree>
    <p:extLst>
      <p:ext uri="{BB962C8B-B14F-4D97-AF65-F5344CB8AC3E}">
        <p14:creationId xmlns:p14="http://schemas.microsoft.com/office/powerpoint/2010/main" val="18259660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Although MASA does</a:t>
            </a:r>
            <a:r>
              <a:rPr lang="en-US" baseline="0" smtClean="0"/>
              <a:t> not require a lot of overhead, we further propose two additional mechanisms that are cheaper than MASA. </a:t>
            </a:r>
          </a:p>
          <a:p>
            <a:endParaRPr lang="en-US" baseline="0" smtClean="0"/>
          </a:p>
          <a:p>
            <a:r>
              <a:rPr lang="en-US" baseline="0" smtClean="0"/>
              <a:t>MASA, by utilizing the subarray address latch and the designated-bit latch, is able to address all three problems related to bank conflicts. </a:t>
            </a:r>
          </a:p>
          <a:p>
            <a:endParaRPr lang="en-US" baseline="0" smtClean="0"/>
          </a:p>
          <a:p>
            <a:r>
              <a:rPr lang="en-US" baseline="0" smtClean="0"/>
              <a:t>Starting from here, if we remove the designated-bit latch, we arrive at a mechanism that we call SALP-2, or subarray-level parallelism level-2, which addresses only two of the three problems. If we remove even the subarray address latch, we arrive at a mechanism that we call SALP-1, subarray-level parallelism level-1, which addresses only one of the three problems.  </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216</a:t>
            </a:fld>
            <a:endParaRPr lang="en-US">
              <a:solidFill>
                <a:prstClr val="black"/>
              </a:solidFill>
              <a:latin typeface="Calibri"/>
            </a:endParaRPr>
          </a:p>
        </p:txBody>
      </p:sp>
    </p:spTree>
    <p:extLst>
      <p:ext uri="{BB962C8B-B14F-4D97-AF65-F5344CB8AC3E}">
        <p14:creationId xmlns:p14="http://schemas.microsoft.com/office/powerpoint/2010/main" val="33639567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222</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bwMode="auto">
          <a:xfrm>
            <a:off x="1168400" y="697230"/>
            <a:ext cx="4673600" cy="3486150"/>
          </a:xfrm>
          <a:prstGeom prst="rect">
            <a:avLst/>
          </a:prstGeom>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say you want a byte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copy</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241</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067F3B-8EE4-074B-B60C-8281764CC4EC}" type="slidenum">
              <a:rPr lang="en-US" sz="1200">
                <a:solidFill>
                  <a:srgbClr val="000000"/>
                </a:solidFill>
              </a:rPr>
              <a:pPr eaLnBrk="1" hangingPunct="1"/>
              <a:t>242</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244</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1CAA7D-AF2E-A44A-A9EC-AC92B785805C}" type="slidenum">
              <a:rPr lang="en-US" sz="1200">
                <a:solidFill>
                  <a:prstClr val="black"/>
                </a:solidFill>
                <a:latin typeface="Calibri" charset="0"/>
                <a:cs typeface="Arial" charset="0"/>
              </a:rPr>
              <a:pPr eaLnBrk="1" hangingPunct="1"/>
              <a:t>28</a:t>
            </a:fld>
            <a:endParaRPr lang="en-US" sz="1200">
              <a:solidFill>
                <a:prstClr val="black"/>
              </a:solidFill>
              <a:latin typeface="Calibri" charset="0"/>
              <a:cs typeface="Arial"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245</a:t>
            </a:fld>
            <a:endParaRPr lang="en-US">
              <a:solidFill>
                <a:prstClr val="black"/>
              </a:solidFill>
              <a:latin typeface="Calibri"/>
            </a:endParaRPr>
          </a:p>
        </p:txBody>
      </p:sp>
    </p:spTree>
    <p:extLst>
      <p:ext uri="{BB962C8B-B14F-4D97-AF65-F5344CB8AC3E}">
        <p14:creationId xmlns:p14="http://schemas.microsoft.com/office/powerpoint/2010/main" val="19368489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246</a:t>
            </a:fld>
            <a:endParaRPr lang="en-US">
              <a:solidFill>
                <a:prstClr val="black"/>
              </a:solidFill>
              <a:latin typeface="Calibri"/>
            </a:endParaRPr>
          </a:p>
        </p:txBody>
      </p:sp>
    </p:spTree>
    <p:extLst>
      <p:ext uri="{BB962C8B-B14F-4D97-AF65-F5344CB8AC3E}">
        <p14:creationId xmlns:p14="http://schemas.microsoft.com/office/powerpoint/2010/main" val="24698678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247</a:t>
            </a:fld>
            <a:endParaRPr lang="en-US">
              <a:solidFill>
                <a:prstClr val="black"/>
              </a:solidFill>
              <a:latin typeface="Calibri"/>
            </a:endParaRPr>
          </a:p>
        </p:txBody>
      </p:sp>
    </p:spTree>
    <p:extLst>
      <p:ext uri="{BB962C8B-B14F-4D97-AF65-F5344CB8AC3E}">
        <p14:creationId xmlns:p14="http://schemas.microsoft.com/office/powerpoint/2010/main" val="16053392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248</a:t>
            </a:fld>
            <a:endParaRPr lang="en-US">
              <a:solidFill>
                <a:prstClr val="black"/>
              </a:solidFill>
              <a:latin typeface="Calibri"/>
            </a:endParaRPr>
          </a:p>
        </p:txBody>
      </p:sp>
    </p:spTree>
    <p:extLst>
      <p:ext uri="{BB962C8B-B14F-4D97-AF65-F5344CB8AC3E}">
        <p14:creationId xmlns:p14="http://schemas.microsoft.com/office/powerpoint/2010/main" val="41352818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249</a:t>
            </a:fld>
            <a:endParaRPr lang="en-US">
              <a:solidFill>
                <a:prstClr val="black"/>
              </a:solidFill>
              <a:latin typeface="Calibri"/>
            </a:endParaRPr>
          </a:p>
        </p:txBody>
      </p:sp>
    </p:spTree>
    <p:extLst>
      <p:ext uri="{BB962C8B-B14F-4D97-AF65-F5344CB8AC3E}">
        <p14:creationId xmlns:p14="http://schemas.microsoft.com/office/powerpoint/2010/main" val="34196953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250</a:t>
            </a:fld>
            <a:endParaRPr lang="en-US">
              <a:solidFill>
                <a:prstClr val="black"/>
              </a:solidFill>
              <a:latin typeface="Calibri"/>
            </a:endParaRPr>
          </a:p>
        </p:txBody>
      </p:sp>
    </p:spTree>
    <p:extLst>
      <p:ext uri="{BB962C8B-B14F-4D97-AF65-F5344CB8AC3E}">
        <p14:creationId xmlns:p14="http://schemas.microsoft.com/office/powerpoint/2010/main" val="38343428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go over outline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251</a:t>
            </a:fld>
            <a:endParaRPr lang="en-US">
              <a:solidFill>
                <a:prstClr val="black"/>
              </a:solidFill>
              <a:latin typeface="Calibri"/>
            </a:endParaRPr>
          </a:p>
        </p:txBody>
      </p:sp>
    </p:spTree>
    <p:extLst>
      <p:ext uri="{BB962C8B-B14F-4D97-AF65-F5344CB8AC3E}">
        <p14:creationId xmlns:p14="http://schemas.microsoft.com/office/powerpoint/2010/main" val="37518340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252</a:t>
            </a:fld>
            <a:endParaRPr lang="en-US">
              <a:solidFill>
                <a:prstClr val="black"/>
              </a:solidFill>
              <a:latin typeface="Calibri"/>
            </a:endParaRPr>
          </a:p>
        </p:txBody>
      </p:sp>
    </p:spTree>
    <p:extLst>
      <p:ext uri="{BB962C8B-B14F-4D97-AF65-F5344CB8AC3E}">
        <p14:creationId xmlns:p14="http://schemas.microsoft.com/office/powerpoint/2010/main" val="8198854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253</a:t>
            </a:fld>
            <a:endParaRPr lang="en-US">
              <a:solidFill>
                <a:prstClr val="black"/>
              </a:solidFill>
              <a:latin typeface="Calibri"/>
            </a:endParaRPr>
          </a:p>
        </p:txBody>
      </p:sp>
    </p:spTree>
    <p:extLst>
      <p:ext uri="{BB962C8B-B14F-4D97-AF65-F5344CB8AC3E}">
        <p14:creationId xmlns:p14="http://schemas.microsoft.com/office/powerpoint/2010/main" val="34968101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254</a:t>
            </a:fld>
            <a:endParaRPr lang="en-US">
              <a:solidFill>
                <a:prstClr val="black"/>
              </a:solidFill>
              <a:latin typeface="Calibri"/>
            </a:endParaRPr>
          </a:p>
        </p:txBody>
      </p:sp>
    </p:spTree>
    <p:extLst>
      <p:ext uri="{BB962C8B-B14F-4D97-AF65-F5344CB8AC3E}">
        <p14:creationId xmlns:p14="http://schemas.microsoft.com/office/powerpoint/2010/main" val="3808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4AF1B8-EBEF-2D43-A5C0-4B94DFFF935B}" type="slidenum">
              <a:rPr lang="en-US" sz="1200">
                <a:solidFill>
                  <a:prstClr val="black"/>
                </a:solidFill>
                <a:latin typeface="Calibri" charset="0"/>
                <a:cs typeface="Arial" charset="0"/>
              </a:rPr>
              <a:pPr eaLnBrk="1" hangingPunct="1"/>
              <a:t>29</a:t>
            </a:fld>
            <a:endParaRPr lang="en-US" sz="1200">
              <a:solidFill>
                <a:prstClr val="black"/>
              </a:solidFill>
              <a:latin typeface="Calibri" charset="0"/>
              <a:cs typeface="Arial"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255</a:t>
            </a:fld>
            <a:endParaRPr lang="en-US">
              <a:solidFill>
                <a:prstClr val="black"/>
              </a:solidFill>
              <a:latin typeface="Calibri"/>
            </a:endParaRPr>
          </a:p>
        </p:txBody>
      </p:sp>
    </p:spTree>
    <p:extLst>
      <p:ext uri="{BB962C8B-B14F-4D97-AF65-F5344CB8AC3E}">
        <p14:creationId xmlns:p14="http://schemas.microsoft.com/office/powerpoint/2010/main" val="32429980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256</a:t>
            </a:fld>
            <a:endParaRPr lang="en-US">
              <a:solidFill>
                <a:prstClr val="black"/>
              </a:solidFill>
              <a:latin typeface="Calibri"/>
            </a:endParaRPr>
          </a:p>
        </p:txBody>
      </p:sp>
    </p:spTree>
    <p:extLst>
      <p:ext uri="{BB962C8B-B14F-4D97-AF65-F5344CB8AC3E}">
        <p14:creationId xmlns:p14="http://schemas.microsoft.com/office/powerpoint/2010/main" val="5362433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257</a:t>
            </a:fld>
            <a:endParaRPr lang="en-US">
              <a:solidFill>
                <a:prstClr val="black"/>
              </a:solidFill>
              <a:latin typeface="Calibri"/>
            </a:endParaRPr>
          </a:p>
        </p:txBody>
      </p:sp>
    </p:spTree>
    <p:extLst>
      <p:ext uri="{BB962C8B-B14F-4D97-AF65-F5344CB8AC3E}">
        <p14:creationId xmlns:p14="http://schemas.microsoft.com/office/powerpoint/2010/main" val="602727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258</a:t>
            </a:fld>
            <a:endParaRPr lang="en-US">
              <a:solidFill>
                <a:prstClr val="black"/>
              </a:solidFill>
              <a:latin typeface="Calibri"/>
            </a:endParaRPr>
          </a:p>
        </p:txBody>
      </p:sp>
    </p:spTree>
    <p:extLst>
      <p:ext uri="{BB962C8B-B14F-4D97-AF65-F5344CB8AC3E}">
        <p14:creationId xmlns:p14="http://schemas.microsoft.com/office/powerpoint/2010/main" val="18760543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259</a:t>
            </a:fld>
            <a:endParaRPr lang="en-US">
              <a:solidFill>
                <a:prstClr val="black"/>
              </a:solidFill>
              <a:latin typeface="Calibri"/>
            </a:endParaRPr>
          </a:p>
        </p:txBody>
      </p:sp>
    </p:spTree>
    <p:extLst>
      <p:ext uri="{BB962C8B-B14F-4D97-AF65-F5344CB8AC3E}">
        <p14:creationId xmlns:p14="http://schemas.microsoft.com/office/powerpoint/2010/main" val="2654037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260</a:t>
            </a:fld>
            <a:endParaRPr lang="en-US">
              <a:solidFill>
                <a:prstClr val="black"/>
              </a:solidFill>
              <a:latin typeface="Calibri"/>
            </a:endParaRPr>
          </a:p>
        </p:txBody>
      </p:sp>
    </p:spTree>
    <p:extLst>
      <p:ext uri="{BB962C8B-B14F-4D97-AF65-F5344CB8AC3E}">
        <p14:creationId xmlns:p14="http://schemas.microsoft.com/office/powerpoint/2010/main" val="602727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261</a:t>
            </a:fld>
            <a:endParaRPr lang="en-US">
              <a:solidFill>
                <a:prstClr val="black"/>
              </a:solidFill>
              <a:latin typeface="Calibri"/>
            </a:endParaRPr>
          </a:p>
        </p:txBody>
      </p:sp>
    </p:spTree>
    <p:extLst>
      <p:ext uri="{BB962C8B-B14F-4D97-AF65-F5344CB8AC3E}">
        <p14:creationId xmlns:p14="http://schemas.microsoft.com/office/powerpoint/2010/main" val="12650771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262</a:t>
            </a:fld>
            <a:endParaRPr lang="en-US">
              <a:solidFill>
                <a:prstClr val="black"/>
              </a:solidFill>
              <a:latin typeface="Calibri"/>
            </a:endParaRPr>
          </a:p>
        </p:txBody>
      </p:sp>
    </p:spTree>
    <p:extLst>
      <p:ext uri="{BB962C8B-B14F-4D97-AF65-F5344CB8AC3E}">
        <p14:creationId xmlns:p14="http://schemas.microsoft.com/office/powerpoint/2010/main" val="10683345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263</a:t>
            </a:fld>
            <a:endParaRPr lang="en-US">
              <a:solidFill>
                <a:prstClr val="black"/>
              </a:solidFill>
              <a:latin typeface="Calibri"/>
            </a:endParaRPr>
          </a:p>
        </p:txBody>
      </p:sp>
    </p:spTree>
    <p:extLst>
      <p:ext uri="{BB962C8B-B14F-4D97-AF65-F5344CB8AC3E}">
        <p14:creationId xmlns:p14="http://schemas.microsoft.com/office/powerpoint/2010/main" val="22828232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264</a:t>
            </a:fld>
            <a:endParaRPr lang="en-US">
              <a:solidFill>
                <a:prstClr val="black"/>
              </a:solidFill>
              <a:latin typeface="Calibri"/>
            </a:endParaRPr>
          </a:p>
        </p:txBody>
      </p:sp>
    </p:spTree>
    <p:extLst>
      <p:ext uri="{BB962C8B-B14F-4D97-AF65-F5344CB8AC3E}">
        <p14:creationId xmlns:p14="http://schemas.microsoft.com/office/powerpoint/2010/main" val="6027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32</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265</a:t>
            </a:fld>
            <a:endParaRPr lang="en-US">
              <a:solidFill>
                <a:prstClr val="black"/>
              </a:solidFill>
              <a:latin typeface="Calibri"/>
            </a:endParaRPr>
          </a:p>
        </p:txBody>
      </p:sp>
    </p:spTree>
    <p:extLst>
      <p:ext uri="{BB962C8B-B14F-4D97-AF65-F5344CB8AC3E}">
        <p14:creationId xmlns:p14="http://schemas.microsoft.com/office/powerpoint/2010/main" val="313941101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266</a:t>
            </a:fld>
            <a:endParaRPr lang="en-US">
              <a:solidFill>
                <a:prstClr val="black"/>
              </a:solidFill>
              <a:latin typeface="Calibri"/>
            </a:endParaRPr>
          </a:p>
        </p:txBody>
      </p:sp>
    </p:spTree>
    <p:extLst>
      <p:ext uri="{BB962C8B-B14F-4D97-AF65-F5344CB8AC3E}">
        <p14:creationId xmlns:p14="http://schemas.microsoft.com/office/powerpoint/2010/main" val="31394110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267</a:t>
            </a:fld>
            <a:endParaRPr lang="en-US">
              <a:solidFill>
                <a:prstClr val="black"/>
              </a:solidFill>
              <a:latin typeface="Calibri"/>
            </a:endParaRPr>
          </a:p>
        </p:txBody>
      </p:sp>
    </p:spTree>
    <p:extLst>
      <p:ext uri="{BB962C8B-B14F-4D97-AF65-F5344CB8AC3E}">
        <p14:creationId xmlns:p14="http://schemas.microsoft.com/office/powerpoint/2010/main" val="8560704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268</a:t>
            </a:fld>
            <a:endParaRPr lang="en-US">
              <a:solidFill>
                <a:prstClr val="black"/>
              </a:solidFill>
              <a:latin typeface="Calibri"/>
            </a:endParaRPr>
          </a:p>
        </p:txBody>
      </p:sp>
    </p:spTree>
    <p:extLst>
      <p:ext uri="{BB962C8B-B14F-4D97-AF65-F5344CB8AC3E}">
        <p14:creationId xmlns:p14="http://schemas.microsoft.com/office/powerpoint/2010/main" val="393373185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270</a:t>
            </a:fld>
            <a:endParaRPr lang="en-US">
              <a:solidFill>
                <a:prstClr val="black"/>
              </a:solidFill>
              <a:latin typeface="Calibri"/>
            </a:endParaRPr>
          </a:p>
        </p:txBody>
      </p:sp>
    </p:spTree>
    <p:extLst>
      <p:ext uri="{BB962C8B-B14F-4D97-AF65-F5344CB8AC3E}">
        <p14:creationId xmlns:p14="http://schemas.microsoft.com/office/powerpoint/2010/main" val="25921739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271</a:t>
            </a:fld>
            <a:endParaRPr lang="en-US">
              <a:solidFill>
                <a:prstClr val="black"/>
              </a:solidFill>
              <a:latin typeface="Calibri"/>
            </a:endParaRPr>
          </a:p>
        </p:txBody>
      </p:sp>
    </p:spTree>
    <p:extLst>
      <p:ext uri="{BB962C8B-B14F-4D97-AF65-F5344CB8AC3E}">
        <p14:creationId xmlns:p14="http://schemas.microsoft.com/office/powerpoint/2010/main" val="22260089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272</a:t>
            </a:fld>
            <a:endParaRPr lang="en-US">
              <a:solidFill>
                <a:prstClr val="black"/>
              </a:solidFill>
              <a:latin typeface="Calibri"/>
            </a:endParaRPr>
          </a:p>
        </p:txBody>
      </p:sp>
    </p:spTree>
    <p:extLst>
      <p:ext uri="{BB962C8B-B14F-4D97-AF65-F5344CB8AC3E}">
        <p14:creationId xmlns:p14="http://schemas.microsoft.com/office/powerpoint/2010/main" val="37583298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273</a:t>
            </a:fld>
            <a:endParaRPr lang="en-US">
              <a:solidFill>
                <a:prstClr val="black"/>
              </a:solidFill>
              <a:latin typeface="Calibri"/>
            </a:endParaRPr>
          </a:p>
        </p:txBody>
      </p:sp>
    </p:spTree>
    <p:extLst>
      <p:ext uri="{BB962C8B-B14F-4D97-AF65-F5344CB8AC3E}">
        <p14:creationId xmlns:p14="http://schemas.microsoft.com/office/powerpoint/2010/main" val="14479170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274</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1176202611"/>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22556316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3072845242"/>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644812070"/>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1718689315"/>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2735493282"/>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266402226"/>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1337623389"/>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3354859521"/>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128693446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255893421"/>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1128237529"/>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9603138"/>
      </p:ext>
    </p:extLst>
  </p:cSld>
  <p:clrMapOvr>
    <a:masterClrMapping/>
  </p:clrMapOvr>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9009897"/>
      </p:ext>
    </p:extLst>
  </p:cSld>
  <p:clrMapOvr>
    <a:masterClrMapping/>
  </p:clrMapOvr>
  <p:timing>
    <p:tnLst>
      <p:par>
        <p:cTn xmlns:p14="http://schemas.microsoft.com/office/powerpoint/2010/mai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7929856"/>
      </p:ext>
    </p:extLst>
  </p:cSld>
  <p:clrMapOvr>
    <a:masterClrMapping/>
  </p:clrMapOvr>
  <p:timing>
    <p:tnLst>
      <p:par>
        <p:cTn xmlns:p14="http://schemas.microsoft.com/office/powerpoint/2010/mai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335514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3697840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11062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080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54923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16542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031940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142231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938625534"/>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775467073"/>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562692093"/>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300572998"/>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83721167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05125284"/>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306847940"/>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686283445"/>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922352323"/>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923923902"/>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263801953"/>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358011435"/>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02678296"/>
      </p:ext>
    </p:extLst>
  </p:cSld>
  <p:clrMapOvr>
    <a:masterClrMapping/>
  </p:clrMapOvr>
  <p:timing>
    <p:tnLst>
      <p:par>
        <p:cTn xmlns:p14="http://schemas.microsoft.com/office/powerpoint/2010/mai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15365628"/>
      </p:ext>
    </p:extLst>
  </p:cSld>
  <p:clrMapOvr>
    <a:masterClrMapping/>
  </p:clrMapOvr>
  <p:timing>
    <p:tnLst>
      <p:par>
        <p:cTn xmlns:p14="http://schemas.microsoft.com/office/powerpoint/2010/mai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95994489"/>
      </p:ext>
    </p:extLst>
  </p:cSld>
  <p:clrMapOvr>
    <a:masterClrMapping/>
  </p:clrMapOvr>
  <p:timing>
    <p:tnLst>
      <p:par>
        <p:cTn xmlns:p14="http://schemas.microsoft.com/office/powerpoint/2010/mai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6347469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82015748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7611986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22344906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6707788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7020986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8165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159591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00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577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978531"/>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209066"/>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96467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11852"/>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554506"/>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77079"/>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238344"/>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305376"/>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0802031"/>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846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1634"/>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089725"/>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963386"/>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87234"/>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6569"/>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9160"/>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742469"/>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6090"/>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12366"/>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11590518"/>
      </p:ext>
    </p:extLst>
  </p:cSld>
  <p:clrMapOvr>
    <a:masterClrMapping/>
  </p:clrMapOvr>
  <p:timing>
    <p:tnLst>
      <p:par>
        <p:cTn xmlns:p14="http://schemas.microsoft.com/office/powerpoint/2010/mai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223490584"/>
      </p:ext>
    </p:extLst>
  </p:cSld>
  <p:clrMapOvr>
    <a:masterClrMapping/>
  </p:clrMapOvr>
  <p:timing>
    <p:tnLst>
      <p:par>
        <p:cTn xmlns:p14="http://schemas.microsoft.com/office/powerpoint/2010/mai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84942784"/>
      </p:ext>
    </p:extLst>
  </p:cSld>
  <p:clrMapOvr>
    <a:masterClrMapping/>
  </p:clrMapOvr>
  <p:timing>
    <p:tnLst>
      <p:par>
        <p:cTn xmlns:p14="http://schemas.microsoft.com/office/powerpoint/2010/mai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96273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76382108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7614410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2896550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5266977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7868482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0478454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7186517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636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9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353178"/>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723648"/>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060116"/>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12335"/>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9561168"/>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870789"/>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69209"/>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798280"/>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87220"/>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793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620144"/>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09253"/>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465854"/>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155451"/>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293718"/>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059187"/>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304265"/>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890087"/>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029173"/>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763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691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595660"/>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350262"/>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821857"/>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637384"/>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114630"/>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801025"/>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75273"/>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940110"/>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0055782"/>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vl6pPr marL="1143000" indent="0" algn="ctr">
              <a:buNone/>
              <a:defRPr/>
            </a:lvl6pPr>
            <a:lvl7pPr marL="1371600" indent="0" algn="ctr">
              <a:buNone/>
              <a:defRPr/>
            </a:lvl7pPr>
            <a:lvl8pPr marL="1600200" indent="0" algn="ctr">
              <a:buNone/>
              <a:defRPr/>
            </a:lvl8pPr>
            <a:lvl9pPr marL="18288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37817531"/>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1382855"/>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2"/>
            <a:ext cx="7772400" cy="1500188"/>
          </a:xfrm>
        </p:spPr>
        <p:txBody>
          <a:bodyPr anchor="b"/>
          <a:lstStyle>
            <a:lvl1pPr marL="0" indent="0">
              <a:buNone/>
              <a:defRPr sz="1000"/>
            </a:lvl1pPr>
            <a:lvl2pPr marL="228600" indent="0">
              <a:buNone/>
              <a:defRPr sz="900"/>
            </a:lvl2pPr>
            <a:lvl3pPr marL="457200" indent="0">
              <a:buNone/>
              <a:defRPr sz="800"/>
            </a:lvl3pPr>
            <a:lvl4pPr marL="685800" indent="0">
              <a:buNone/>
              <a:defRPr sz="700"/>
            </a:lvl4pPr>
            <a:lvl5pPr marL="914400" indent="0">
              <a:buNone/>
              <a:defRPr sz="700"/>
            </a:lvl5pPr>
            <a:lvl6pPr marL="1143000" indent="0">
              <a:buNone/>
              <a:defRPr sz="700"/>
            </a:lvl6pPr>
            <a:lvl7pPr marL="1371600" indent="0">
              <a:buNone/>
              <a:defRPr sz="700"/>
            </a:lvl7pPr>
            <a:lvl8pPr marL="1600200" indent="0">
              <a:buNone/>
              <a:defRPr sz="700"/>
            </a:lvl8pPr>
            <a:lvl9pPr marL="1828800" indent="0">
              <a:buNone/>
              <a:defRPr sz="700"/>
            </a:lvl9pPr>
          </a:lstStyle>
          <a:p>
            <a:pPr lvl="0"/>
            <a:r>
              <a:rPr lang="en-US" smtClean="0"/>
              <a:t>Click to edit Master text styles</a:t>
            </a:r>
          </a:p>
        </p:txBody>
      </p:sp>
    </p:spTree>
    <p:extLst>
      <p:ext uri="{BB962C8B-B14F-4D97-AF65-F5344CB8AC3E}">
        <p14:creationId xmlns:p14="http://schemas.microsoft.com/office/powerpoint/2010/main" val="3148280814"/>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777437"/>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2"/>
            <a:ext cx="4041775"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1220447"/>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3417661"/>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581539"/>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2603676495"/>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88594476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3862159"/>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96850"/>
            <a:ext cx="2019300"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196850"/>
            <a:ext cx="59817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035463"/>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62C6DF-45F1-4B5C-AB56-7A1B175EDAF2}"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045969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F9376-125E-4038-9239-01F6FB99A311}"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081328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69440-780F-4CA0-ADC0-2E0F480BE34C}"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823020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91E5A5-56F5-45DD-9EBC-3EBCBD7D9DB6}"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450622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F0BC3-6E3B-45EA-BC57-19A66917F11D}"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13447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C4508D-41CE-4C5D-8C95-4F2685A18AA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665848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B1997-8A50-49F7-8E56-952DC0A8FF7E}"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767721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A5356-38C7-490A-B21B-42AA2783D31F}"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8364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9FDA4-1E33-4FA0-87FA-844395F4715B}"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184131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0498C-2F13-458E-B42A-99F5303B9184}"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633775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A4EC7-3420-4389-8C46-A991F3944D5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1306743"/>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0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209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799118"/>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136889"/>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87098"/>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80136"/>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7911"/>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518308"/>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54989"/>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55783"/>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240527"/>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xmlns:p14="http://schemas.microsoft.com/office/powerpoint/2010/main"/>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56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570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600504"/>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258278"/>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0088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643870"/>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857325"/>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020217"/>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43749"/>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182314"/>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760394"/>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79334224"/>
      </p:ext>
    </p:extLst>
  </p:cSld>
  <p:clrMapOvr>
    <a:masterClrMapping/>
  </p:clrMapOvr>
  <p:timing>
    <p:tnLst>
      <p:par>
        <p:cTn xmlns:p14="http://schemas.microsoft.com/office/powerpoint/2010/mai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9410175"/>
      </p:ext>
    </p:extLst>
  </p:cSld>
  <p:clrMapOvr>
    <a:masterClrMapping/>
  </p:clrMapOvr>
  <p:timing>
    <p:tnLst>
      <p:par>
        <p:cTn xmlns:p14="http://schemas.microsoft.com/office/powerpoint/2010/mai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88047905"/>
      </p:ext>
    </p:extLst>
  </p:cSld>
  <p:clrMapOvr>
    <a:masterClrMapping/>
  </p:clrMapOvr>
  <p:timing>
    <p:tnLst>
      <p:par>
        <p:cTn xmlns:p14="http://schemas.microsoft.com/office/powerpoint/2010/mai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7841786"/>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610037801"/>
      </p:ext>
    </p:extLst>
  </p:cSld>
  <p:clrMapOvr>
    <a:masterClrMapping/>
  </p:clrMapOvr>
  <p:timing>
    <p:tnLst>
      <p:par>
        <p:cTn xmlns:p14="http://schemas.microsoft.com/office/powerpoint/2010/mai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23570109"/>
      </p:ext>
    </p:extLst>
  </p:cSld>
  <p:clrMapOvr>
    <a:masterClrMapping/>
  </p:clrMapOvr>
  <p:timing>
    <p:tnLst>
      <p:par>
        <p:cTn xmlns:p14="http://schemas.microsoft.com/office/powerpoint/2010/mai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62034871"/>
      </p:ext>
    </p:extLst>
  </p:cSld>
  <p:clrMapOvr>
    <a:masterClrMapping/>
  </p:clrMapOvr>
  <p:timing>
    <p:tnLst>
      <p:par>
        <p:cTn xmlns:p14="http://schemas.microsoft.com/office/powerpoint/2010/mai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42895492"/>
      </p:ext>
    </p:extLst>
  </p:cSld>
  <p:clrMapOvr>
    <a:masterClrMapping/>
  </p:clrMapOvr>
  <p:timing>
    <p:tnLst>
      <p:par>
        <p:cTn xmlns:p14="http://schemas.microsoft.com/office/powerpoint/2010/mai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2063770"/>
      </p:ext>
    </p:extLst>
  </p:cSld>
  <p:clrMapOvr>
    <a:masterClrMapping/>
  </p:clrMapOvr>
  <p:timing>
    <p:tnLst>
      <p:par>
        <p:cTn xmlns:p14="http://schemas.microsoft.com/office/powerpoint/2010/mai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49561696"/>
      </p:ext>
    </p:extLst>
  </p:cSld>
  <p:clrMapOvr>
    <a:masterClrMapping/>
  </p:clrMapOvr>
  <p:timing>
    <p:tnLst>
      <p:par>
        <p:cTn xmlns:p14="http://schemas.microsoft.com/office/powerpoint/2010/mai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04547765"/>
      </p:ext>
    </p:extLst>
  </p:cSld>
  <p:clrMapOvr>
    <a:masterClrMapping/>
  </p:clrMapOvr>
  <p:timing>
    <p:tnLst>
      <p:par>
        <p:cTn xmlns:p14="http://schemas.microsoft.com/office/powerpoint/2010/mai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16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2948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471406"/>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071685"/>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580516"/>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604236"/>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24080"/>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286913"/>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791115"/>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28841"/>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42499"/>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456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104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6861"/>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733918"/>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627283"/>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21476"/>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66364"/>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40877"/>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051029"/>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965088"/>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953776"/>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BE2F3F5-414B-CC44-8EA3-B6D04B3D04AB}" type="slidenum">
              <a:rPr lang="en-US"/>
              <a:pPr/>
              <a:t>‹#›</a:t>
            </a:fld>
            <a:endParaRPr lang="en-US"/>
          </a:p>
        </p:txBody>
      </p:sp>
    </p:spTree>
    <p:extLst>
      <p:ext uri="{BB962C8B-B14F-4D97-AF65-F5344CB8AC3E}">
        <p14:creationId xmlns:p14="http://schemas.microsoft.com/office/powerpoint/2010/main" val="2529701941"/>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81389B1-16D0-EE4E-960B-3BEB333B27E2}" type="slidenum">
              <a:rPr lang="en-US"/>
              <a:pPr/>
              <a:t>‹#›</a:t>
            </a:fld>
            <a:endParaRPr lang="en-US"/>
          </a:p>
        </p:txBody>
      </p:sp>
    </p:spTree>
    <p:extLst>
      <p:ext uri="{BB962C8B-B14F-4D97-AF65-F5344CB8AC3E}">
        <p14:creationId xmlns:p14="http://schemas.microsoft.com/office/powerpoint/2010/main" val="4162973515"/>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E9BDA06-07DC-5C48-A1E0-AA66FEC98657}" type="slidenum">
              <a:rPr lang="en-US"/>
              <a:pPr/>
              <a:t>‹#›</a:t>
            </a:fld>
            <a:endParaRPr lang="en-US"/>
          </a:p>
        </p:txBody>
      </p:sp>
    </p:spTree>
    <p:extLst>
      <p:ext uri="{BB962C8B-B14F-4D97-AF65-F5344CB8AC3E}">
        <p14:creationId xmlns:p14="http://schemas.microsoft.com/office/powerpoint/2010/main" val="3456932277"/>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977DB28-08B6-0549-88E7-35948C426338}" type="slidenum">
              <a:rPr lang="en-US"/>
              <a:pPr/>
              <a:t>‹#›</a:t>
            </a:fld>
            <a:endParaRPr lang="en-US"/>
          </a:p>
        </p:txBody>
      </p:sp>
    </p:spTree>
    <p:extLst>
      <p:ext uri="{BB962C8B-B14F-4D97-AF65-F5344CB8AC3E}">
        <p14:creationId xmlns:p14="http://schemas.microsoft.com/office/powerpoint/2010/main" val="2449206900"/>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C0CAE939-8EA9-2243-ADF7-6094C42F4987}" type="slidenum">
              <a:rPr lang="en-US"/>
              <a:pPr/>
              <a:t>‹#›</a:t>
            </a:fld>
            <a:endParaRPr lang="en-US"/>
          </a:p>
        </p:txBody>
      </p:sp>
    </p:spTree>
    <p:extLst>
      <p:ext uri="{BB962C8B-B14F-4D97-AF65-F5344CB8AC3E}">
        <p14:creationId xmlns:p14="http://schemas.microsoft.com/office/powerpoint/2010/main" val="2841156763"/>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3262138-1B09-F642-8222-426640992E37}" type="slidenum">
              <a:rPr lang="en-US"/>
              <a:pPr/>
              <a:t>‹#›</a:t>
            </a:fld>
            <a:endParaRPr lang="en-US"/>
          </a:p>
        </p:txBody>
      </p:sp>
    </p:spTree>
    <p:extLst>
      <p:ext uri="{BB962C8B-B14F-4D97-AF65-F5344CB8AC3E}">
        <p14:creationId xmlns:p14="http://schemas.microsoft.com/office/powerpoint/2010/main" val="2470546477"/>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D9C8C8D5-D445-2D41-A2FD-8E68842A0742}" type="slidenum">
              <a:rPr lang="en-US"/>
              <a:pPr/>
              <a:t>‹#›</a:t>
            </a:fld>
            <a:endParaRPr lang="en-US"/>
          </a:p>
        </p:txBody>
      </p:sp>
    </p:spTree>
    <p:extLst>
      <p:ext uri="{BB962C8B-B14F-4D97-AF65-F5344CB8AC3E}">
        <p14:creationId xmlns:p14="http://schemas.microsoft.com/office/powerpoint/2010/main" val="2638877049"/>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9B1FAFC-66EF-4846-98A6-559425C3394A}" type="slidenum">
              <a:rPr lang="en-US"/>
              <a:pPr/>
              <a:t>‹#›</a:t>
            </a:fld>
            <a:endParaRPr lang="en-US"/>
          </a:p>
        </p:txBody>
      </p:sp>
    </p:spTree>
    <p:extLst>
      <p:ext uri="{BB962C8B-B14F-4D97-AF65-F5344CB8AC3E}">
        <p14:creationId xmlns:p14="http://schemas.microsoft.com/office/powerpoint/2010/main" val="3370696427"/>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0C9A56C-4756-3143-8181-96B548DA8A29}" type="slidenum">
              <a:rPr lang="en-US"/>
              <a:pPr/>
              <a:t>‹#›</a:t>
            </a:fld>
            <a:endParaRPr lang="en-US"/>
          </a:p>
        </p:txBody>
      </p:sp>
    </p:spTree>
    <p:extLst>
      <p:ext uri="{BB962C8B-B14F-4D97-AF65-F5344CB8AC3E}">
        <p14:creationId xmlns:p14="http://schemas.microsoft.com/office/powerpoint/2010/main" val="1520099472"/>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D6185A4-7415-884D-A684-DD5FF96CBBBF}" type="slidenum">
              <a:rPr lang="en-US"/>
              <a:pPr/>
              <a:t>‹#›</a:t>
            </a:fld>
            <a:endParaRPr lang="en-US"/>
          </a:p>
        </p:txBody>
      </p:sp>
    </p:spTree>
    <p:extLst>
      <p:ext uri="{BB962C8B-B14F-4D97-AF65-F5344CB8AC3E}">
        <p14:creationId xmlns:p14="http://schemas.microsoft.com/office/powerpoint/2010/main" val="2384579389"/>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45861B0-9273-824B-872E-D66F32C7CA5F}" type="slidenum">
              <a:rPr lang="en-US"/>
              <a:pPr/>
              <a:t>‹#›</a:t>
            </a:fld>
            <a:endParaRPr lang="en-US"/>
          </a:p>
        </p:txBody>
      </p:sp>
    </p:spTree>
    <p:extLst>
      <p:ext uri="{BB962C8B-B14F-4D97-AF65-F5344CB8AC3E}">
        <p14:creationId xmlns:p14="http://schemas.microsoft.com/office/powerpoint/2010/main" val="3760440664"/>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0833E1B-F24B-9F49-8CF4-40DEEF8367B8}" type="slidenum">
              <a:rPr lang="en-US"/>
              <a:pPr/>
              <a:t>‹#›</a:t>
            </a:fld>
            <a:endParaRPr lang="en-US"/>
          </a:p>
        </p:txBody>
      </p:sp>
    </p:spTree>
    <p:extLst>
      <p:ext uri="{BB962C8B-B14F-4D97-AF65-F5344CB8AC3E}">
        <p14:creationId xmlns:p14="http://schemas.microsoft.com/office/powerpoint/2010/main" val="1861106269"/>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658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321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608673"/>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67199"/>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37290"/>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266399"/>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3193925"/>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192130"/>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54740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134818"/>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19043"/>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8199538C-0B58-964C-8D09-CE2DB41D7981}" type="slidenum">
              <a:rPr lang="en-US"/>
              <a:pPr>
                <a:defRPr/>
              </a:pPr>
              <a:t>‹#›</a:t>
            </a:fld>
            <a:endParaRPr lang="en-US"/>
          </a:p>
        </p:txBody>
      </p:sp>
    </p:spTree>
    <p:extLst>
      <p:ext uri="{BB962C8B-B14F-4D97-AF65-F5344CB8AC3E}">
        <p14:creationId xmlns:p14="http://schemas.microsoft.com/office/powerpoint/2010/main" val="3958548642"/>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2F4A62-A2AB-6B48-93FA-0E4BEF2642CE}" type="slidenum">
              <a:rPr lang="en-US"/>
              <a:pPr>
                <a:defRPr/>
              </a:pPr>
              <a:t>‹#›</a:t>
            </a:fld>
            <a:endParaRPr lang="en-US"/>
          </a:p>
        </p:txBody>
      </p:sp>
    </p:spTree>
    <p:extLst>
      <p:ext uri="{BB962C8B-B14F-4D97-AF65-F5344CB8AC3E}">
        <p14:creationId xmlns:p14="http://schemas.microsoft.com/office/powerpoint/2010/main" val="3092428321"/>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0F7043D-705D-8E4D-8EC4-AA04F62CB11E}" type="slidenum">
              <a:rPr lang="en-US"/>
              <a:pPr>
                <a:defRPr/>
              </a:pPr>
              <a:t>‹#›</a:t>
            </a:fld>
            <a:endParaRPr lang="en-US"/>
          </a:p>
        </p:txBody>
      </p:sp>
    </p:spTree>
    <p:extLst>
      <p:ext uri="{BB962C8B-B14F-4D97-AF65-F5344CB8AC3E}">
        <p14:creationId xmlns:p14="http://schemas.microsoft.com/office/powerpoint/2010/main" val="3476002238"/>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41C025-F41A-EE4C-BAA6-EFCC0582BD42}" type="slidenum">
              <a:rPr lang="en-US"/>
              <a:pPr>
                <a:defRPr/>
              </a:pPr>
              <a:t>‹#›</a:t>
            </a:fld>
            <a:endParaRPr lang="en-US"/>
          </a:p>
        </p:txBody>
      </p:sp>
    </p:spTree>
    <p:extLst>
      <p:ext uri="{BB962C8B-B14F-4D97-AF65-F5344CB8AC3E}">
        <p14:creationId xmlns:p14="http://schemas.microsoft.com/office/powerpoint/2010/main" val="3580731518"/>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170F59F7-17FF-DC4D-8944-FA4CBA5DBF60}" type="slidenum">
              <a:rPr lang="en-US"/>
              <a:pPr>
                <a:defRPr/>
              </a:pPr>
              <a:t>‹#›</a:t>
            </a:fld>
            <a:endParaRPr lang="en-US"/>
          </a:p>
        </p:txBody>
      </p:sp>
    </p:spTree>
    <p:extLst>
      <p:ext uri="{BB962C8B-B14F-4D97-AF65-F5344CB8AC3E}">
        <p14:creationId xmlns:p14="http://schemas.microsoft.com/office/powerpoint/2010/main" val="2245943402"/>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6B948373-2CF4-E74A-9DDB-35E5C34CF79A}" type="slidenum">
              <a:rPr lang="en-US"/>
              <a:pPr>
                <a:defRPr/>
              </a:pPr>
              <a:t>‹#›</a:t>
            </a:fld>
            <a:endParaRPr lang="en-US"/>
          </a:p>
        </p:txBody>
      </p:sp>
    </p:spTree>
    <p:extLst>
      <p:ext uri="{BB962C8B-B14F-4D97-AF65-F5344CB8AC3E}">
        <p14:creationId xmlns:p14="http://schemas.microsoft.com/office/powerpoint/2010/main" val="38033003"/>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A1FF763B-C92A-AE4D-8997-CC96015BDB75}" type="slidenum">
              <a:rPr lang="en-US"/>
              <a:pPr>
                <a:defRPr/>
              </a:pPr>
              <a:t>‹#›</a:t>
            </a:fld>
            <a:endParaRPr lang="en-US"/>
          </a:p>
        </p:txBody>
      </p:sp>
    </p:spTree>
    <p:extLst>
      <p:ext uri="{BB962C8B-B14F-4D97-AF65-F5344CB8AC3E}">
        <p14:creationId xmlns:p14="http://schemas.microsoft.com/office/powerpoint/2010/main" val="2185731328"/>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A97A139-E15C-4546-9B84-F7CCF78D1FDF}" type="slidenum">
              <a:rPr lang="en-US"/>
              <a:pPr>
                <a:defRPr/>
              </a:pPr>
              <a:t>‹#›</a:t>
            </a:fld>
            <a:endParaRPr lang="en-US"/>
          </a:p>
        </p:txBody>
      </p:sp>
    </p:spTree>
    <p:extLst>
      <p:ext uri="{BB962C8B-B14F-4D97-AF65-F5344CB8AC3E}">
        <p14:creationId xmlns:p14="http://schemas.microsoft.com/office/powerpoint/2010/main" val="1489973006"/>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8309E70-A755-0848-A88C-D01A0C75595C}" type="slidenum">
              <a:rPr lang="en-US"/>
              <a:pPr>
                <a:defRPr/>
              </a:pPr>
              <a:t>‹#›</a:t>
            </a:fld>
            <a:endParaRPr lang="en-US"/>
          </a:p>
        </p:txBody>
      </p:sp>
    </p:spTree>
    <p:extLst>
      <p:ext uri="{BB962C8B-B14F-4D97-AF65-F5344CB8AC3E}">
        <p14:creationId xmlns:p14="http://schemas.microsoft.com/office/powerpoint/2010/main" val="144184509"/>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82D511D-2F98-9946-AC33-934E9801C6F0}" type="slidenum">
              <a:rPr lang="en-US"/>
              <a:pPr>
                <a:defRPr/>
              </a:pPr>
              <a:t>‹#›</a:t>
            </a:fld>
            <a:endParaRPr lang="en-US"/>
          </a:p>
        </p:txBody>
      </p:sp>
    </p:spTree>
    <p:extLst>
      <p:ext uri="{BB962C8B-B14F-4D97-AF65-F5344CB8AC3E}">
        <p14:creationId xmlns:p14="http://schemas.microsoft.com/office/powerpoint/2010/main" val="2875500634"/>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1EFFB54-4D75-F044-8D75-FAC437401F97}" type="slidenum">
              <a:rPr lang="en-US"/>
              <a:pPr>
                <a:defRPr/>
              </a:pPr>
              <a:t>‹#›</a:t>
            </a:fld>
            <a:endParaRPr lang="en-US"/>
          </a:p>
        </p:txBody>
      </p:sp>
    </p:spTree>
    <p:extLst>
      <p:ext uri="{BB962C8B-B14F-4D97-AF65-F5344CB8AC3E}">
        <p14:creationId xmlns:p14="http://schemas.microsoft.com/office/powerpoint/2010/main" val="2641563302"/>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D59922-0DF5-D344-8BEC-8A96B1F890E5}" type="slidenum">
              <a:rPr lang="en-US"/>
              <a:pPr>
                <a:defRPr/>
              </a:pPr>
              <a:t>‹#›</a:t>
            </a:fld>
            <a:endParaRPr lang="en-US"/>
          </a:p>
        </p:txBody>
      </p:sp>
    </p:spTree>
    <p:extLst>
      <p:ext uri="{BB962C8B-B14F-4D97-AF65-F5344CB8AC3E}">
        <p14:creationId xmlns:p14="http://schemas.microsoft.com/office/powerpoint/2010/main" val="2104162151"/>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69" tIns="45685" rIns="91369" bIns="45685"/>
          <a:lstStyle/>
          <a:p>
            <a:pPr defTabSz="913696"/>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69" tIns="45685" rIns="91369" bIns="45685" numCol="1" anchor="b" anchorCtr="0" compatLnSpc="1">
            <a:prstTxWarp prst="textNoShape">
              <a:avLst/>
            </a:prstTxWarp>
          </a:bodyPr>
          <a:lstStyle>
            <a:lvl1pPr>
              <a:defRPr sz="1200">
                <a:latin typeface="Garamond" pitchFamily="18" charset="0"/>
              </a:defRPr>
            </a:lvl1pPr>
          </a:lstStyle>
          <a:p>
            <a:pPr defTabSz="91369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6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07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097242"/>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791397"/>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91561"/>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59371"/>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069001"/>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9199"/>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249338"/>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069085"/>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08239"/>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32FADCB-48B2-EA48-842F-00DFB3F26DD3}" type="slidenum">
              <a:rPr lang="en-US"/>
              <a:pPr>
                <a:defRPr/>
              </a:pPr>
              <a:t>‹#›</a:t>
            </a:fld>
            <a:endParaRPr lang="en-US"/>
          </a:p>
        </p:txBody>
      </p:sp>
    </p:spTree>
    <p:extLst>
      <p:ext uri="{BB962C8B-B14F-4D97-AF65-F5344CB8AC3E}">
        <p14:creationId xmlns:p14="http://schemas.microsoft.com/office/powerpoint/2010/main" val="203205226"/>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5B7879-3FBA-B54E-968A-FC666650947C}" type="slidenum">
              <a:rPr lang="en-US"/>
              <a:pPr>
                <a:defRPr/>
              </a:pPr>
              <a:t>‹#›</a:t>
            </a:fld>
            <a:endParaRPr lang="en-US"/>
          </a:p>
        </p:txBody>
      </p:sp>
    </p:spTree>
    <p:extLst>
      <p:ext uri="{BB962C8B-B14F-4D97-AF65-F5344CB8AC3E}">
        <p14:creationId xmlns:p14="http://schemas.microsoft.com/office/powerpoint/2010/main" val="3661213143"/>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1DEA502-C52A-234B-A385-176FDBE489C0}" type="slidenum">
              <a:rPr lang="en-US"/>
              <a:pPr>
                <a:defRPr/>
              </a:pPr>
              <a:t>‹#›</a:t>
            </a:fld>
            <a:endParaRPr lang="en-US"/>
          </a:p>
        </p:txBody>
      </p:sp>
    </p:spTree>
    <p:extLst>
      <p:ext uri="{BB962C8B-B14F-4D97-AF65-F5344CB8AC3E}">
        <p14:creationId xmlns:p14="http://schemas.microsoft.com/office/powerpoint/2010/main" val="4285822293"/>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5175F4F-A033-0F4C-9EC5-6505BC2B7B77}" type="slidenum">
              <a:rPr lang="en-US"/>
              <a:pPr>
                <a:defRPr/>
              </a:pPr>
              <a:t>‹#›</a:t>
            </a:fld>
            <a:endParaRPr lang="en-US"/>
          </a:p>
        </p:txBody>
      </p:sp>
    </p:spTree>
    <p:extLst>
      <p:ext uri="{BB962C8B-B14F-4D97-AF65-F5344CB8AC3E}">
        <p14:creationId xmlns:p14="http://schemas.microsoft.com/office/powerpoint/2010/main" val="1997230542"/>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276FF62-1895-FF4A-A6F6-800069378C19}" type="slidenum">
              <a:rPr lang="en-US"/>
              <a:pPr>
                <a:defRPr/>
              </a:pPr>
              <a:t>‹#›</a:t>
            </a:fld>
            <a:endParaRPr lang="en-US"/>
          </a:p>
        </p:txBody>
      </p:sp>
    </p:spTree>
    <p:extLst>
      <p:ext uri="{BB962C8B-B14F-4D97-AF65-F5344CB8AC3E}">
        <p14:creationId xmlns:p14="http://schemas.microsoft.com/office/powerpoint/2010/main" val="1122327738"/>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33EAC695-E190-B34F-BEE3-61EF86E36CCB}" type="slidenum">
              <a:rPr lang="en-US"/>
              <a:pPr>
                <a:defRPr/>
              </a:pPr>
              <a:t>‹#›</a:t>
            </a:fld>
            <a:endParaRPr lang="en-US"/>
          </a:p>
        </p:txBody>
      </p:sp>
    </p:spTree>
    <p:extLst>
      <p:ext uri="{BB962C8B-B14F-4D97-AF65-F5344CB8AC3E}">
        <p14:creationId xmlns:p14="http://schemas.microsoft.com/office/powerpoint/2010/main" val="1165467203"/>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4185E6B8-289B-D940-8844-711DD1502687}" type="slidenum">
              <a:rPr lang="en-US"/>
              <a:pPr>
                <a:defRPr/>
              </a:pPr>
              <a:t>‹#›</a:t>
            </a:fld>
            <a:endParaRPr lang="en-US"/>
          </a:p>
        </p:txBody>
      </p:sp>
    </p:spTree>
    <p:extLst>
      <p:ext uri="{BB962C8B-B14F-4D97-AF65-F5344CB8AC3E}">
        <p14:creationId xmlns:p14="http://schemas.microsoft.com/office/powerpoint/2010/main" val="1325046969"/>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7E31048-1417-DA43-8EBC-A96804AD6F00}" type="slidenum">
              <a:rPr lang="en-US"/>
              <a:pPr>
                <a:defRPr/>
              </a:pPr>
              <a:t>‹#›</a:t>
            </a:fld>
            <a:endParaRPr lang="en-US"/>
          </a:p>
        </p:txBody>
      </p:sp>
    </p:spTree>
    <p:extLst>
      <p:ext uri="{BB962C8B-B14F-4D97-AF65-F5344CB8AC3E}">
        <p14:creationId xmlns:p14="http://schemas.microsoft.com/office/powerpoint/2010/main" val="1036394801"/>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37F9417F-2C14-6144-830B-E42ADEEC4F85}" type="slidenum">
              <a:rPr lang="en-US"/>
              <a:pPr>
                <a:defRPr/>
              </a:pPr>
              <a:t>‹#›</a:t>
            </a:fld>
            <a:endParaRPr lang="en-US"/>
          </a:p>
        </p:txBody>
      </p:sp>
    </p:spTree>
    <p:extLst>
      <p:ext uri="{BB962C8B-B14F-4D97-AF65-F5344CB8AC3E}">
        <p14:creationId xmlns:p14="http://schemas.microsoft.com/office/powerpoint/2010/main" val="2934619143"/>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5E171BC-6E8C-F74F-B79B-7105B67BD042}" type="slidenum">
              <a:rPr lang="en-US"/>
              <a:pPr>
                <a:defRPr/>
              </a:pPr>
              <a:t>‹#›</a:t>
            </a:fld>
            <a:endParaRPr lang="en-US"/>
          </a:p>
        </p:txBody>
      </p:sp>
    </p:spTree>
    <p:extLst>
      <p:ext uri="{BB962C8B-B14F-4D97-AF65-F5344CB8AC3E}">
        <p14:creationId xmlns:p14="http://schemas.microsoft.com/office/powerpoint/2010/main" val="1909993925"/>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2FE64C83-2A46-4D4A-84F8-78075880C1B7}" type="slidenum">
              <a:rPr lang="en-US"/>
              <a:pPr>
                <a:defRPr/>
              </a:pPr>
              <a:t>‹#›</a:t>
            </a:fld>
            <a:endParaRPr lang="en-US"/>
          </a:p>
        </p:txBody>
      </p:sp>
    </p:spTree>
    <p:extLst>
      <p:ext uri="{BB962C8B-B14F-4D97-AF65-F5344CB8AC3E}">
        <p14:creationId xmlns:p14="http://schemas.microsoft.com/office/powerpoint/2010/main" val="879458992"/>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C1AAAFD-47E5-3243-864F-EBDDB63070B4}" type="slidenum">
              <a:rPr lang="en-US"/>
              <a:pPr>
                <a:defRPr/>
              </a:pPr>
              <a:t>‹#›</a:t>
            </a:fld>
            <a:endParaRPr lang="en-US"/>
          </a:p>
        </p:txBody>
      </p:sp>
    </p:spTree>
    <p:extLst>
      <p:ext uri="{BB962C8B-B14F-4D97-AF65-F5344CB8AC3E}">
        <p14:creationId xmlns:p14="http://schemas.microsoft.com/office/powerpoint/2010/main" val="3695122425"/>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371600"/>
            <a:ext cx="8610600" cy="4876800"/>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rial" charset="0"/>
                <a:ea typeface="+mn-ea"/>
                <a:cs typeface="Arial" charset="0"/>
              </a:defRPr>
            </a:lvl1pPr>
          </a:lstStyle>
          <a:p>
            <a:pPr defTabSz="913696">
              <a:defRPr/>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latin typeface="Garamond"/>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3398D8DB-F6DE-7C4E-AD24-F611E08CA3EB}" type="slidenum">
              <a:rPr lang="en-US"/>
              <a:pPr>
                <a:defRPr/>
              </a:pPr>
              <a:t>‹#›</a:t>
            </a:fld>
            <a:endParaRPr lang="en-US"/>
          </a:p>
        </p:txBody>
      </p:sp>
    </p:spTree>
    <p:extLst>
      <p:ext uri="{BB962C8B-B14F-4D97-AF65-F5344CB8AC3E}">
        <p14:creationId xmlns:p14="http://schemas.microsoft.com/office/powerpoint/2010/main" val="2241594517"/>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53EC4547-E2B1-9B4F-845F-F274F3C623A5}" type="slidenum">
              <a:rPr lang="en-US"/>
              <a:pPr>
                <a:defRPr/>
              </a:pPr>
              <a:t>‹#›</a:t>
            </a:fld>
            <a:endParaRPr lang="en-US"/>
          </a:p>
        </p:txBody>
      </p:sp>
    </p:spTree>
    <p:extLst>
      <p:ext uri="{BB962C8B-B14F-4D97-AF65-F5344CB8AC3E}">
        <p14:creationId xmlns:p14="http://schemas.microsoft.com/office/powerpoint/2010/main" val="3662281833"/>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6BB4180-6920-9C42-9DA1-4829E0437063}" type="slidenum">
              <a:rPr lang="en-US"/>
              <a:pPr>
                <a:defRPr/>
              </a:pPr>
              <a:t>‹#›</a:t>
            </a:fld>
            <a:endParaRPr lang="en-US"/>
          </a:p>
        </p:txBody>
      </p:sp>
    </p:spTree>
    <p:extLst>
      <p:ext uri="{BB962C8B-B14F-4D97-AF65-F5344CB8AC3E}">
        <p14:creationId xmlns:p14="http://schemas.microsoft.com/office/powerpoint/2010/main" val="1358238829"/>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4330D3C-7D80-0940-9C38-883CA56758D1}" type="slidenum">
              <a:rPr lang="en-US"/>
              <a:pPr>
                <a:defRPr/>
              </a:pPr>
              <a:t>‹#›</a:t>
            </a:fld>
            <a:endParaRPr lang="en-US"/>
          </a:p>
        </p:txBody>
      </p:sp>
    </p:spTree>
    <p:extLst>
      <p:ext uri="{BB962C8B-B14F-4D97-AF65-F5344CB8AC3E}">
        <p14:creationId xmlns:p14="http://schemas.microsoft.com/office/powerpoint/2010/main" val="2325763317"/>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649F32B-3CEF-984C-BBF2-963F764B3663}" type="slidenum">
              <a:rPr lang="en-US"/>
              <a:pPr>
                <a:defRPr/>
              </a:pPr>
              <a:t>‹#›</a:t>
            </a:fld>
            <a:endParaRPr lang="en-US"/>
          </a:p>
        </p:txBody>
      </p:sp>
    </p:spTree>
    <p:extLst>
      <p:ext uri="{BB962C8B-B14F-4D97-AF65-F5344CB8AC3E}">
        <p14:creationId xmlns:p14="http://schemas.microsoft.com/office/powerpoint/2010/main" val="1931324323"/>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8434898-7376-D942-82A4-9987F9AC7C42}" type="slidenum">
              <a:rPr lang="en-US"/>
              <a:pPr>
                <a:defRPr/>
              </a:pPr>
              <a:t>‹#›</a:t>
            </a:fld>
            <a:endParaRPr lang="en-US"/>
          </a:p>
        </p:txBody>
      </p:sp>
    </p:spTree>
    <p:extLst>
      <p:ext uri="{BB962C8B-B14F-4D97-AF65-F5344CB8AC3E}">
        <p14:creationId xmlns:p14="http://schemas.microsoft.com/office/powerpoint/2010/main" val="1459209349"/>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AE4D29-6AD3-F447-89DA-A4F13DC75D38}" type="slidenum">
              <a:rPr lang="en-US"/>
              <a:pPr>
                <a:defRPr/>
              </a:pPr>
              <a:t>‹#›</a:t>
            </a:fld>
            <a:endParaRPr lang="en-US"/>
          </a:p>
        </p:txBody>
      </p:sp>
    </p:spTree>
    <p:extLst>
      <p:ext uri="{BB962C8B-B14F-4D97-AF65-F5344CB8AC3E}">
        <p14:creationId xmlns:p14="http://schemas.microsoft.com/office/powerpoint/2010/main" val="990648348"/>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5C9A4055-98B6-5F49-80DA-F6F7DEF7F674}" type="slidenum">
              <a:rPr lang="en-US"/>
              <a:pPr>
                <a:defRPr/>
              </a:pPr>
              <a:t>‹#›</a:t>
            </a:fld>
            <a:endParaRPr lang="en-US"/>
          </a:p>
        </p:txBody>
      </p:sp>
    </p:spTree>
    <p:extLst>
      <p:ext uri="{BB962C8B-B14F-4D97-AF65-F5344CB8AC3E}">
        <p14:creationId xmlns:p14="http://schemas.microsoft.com/office/powerpoint/2010/main" val="473624623"/>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C89ECD9-3D5F-7F4F-998D-56B78CDEA664}" type="slidenum">
              <a:rPr lang="en-US"/>
              <a:pPr>
                <a:defRPr/>
              </a:pPr>
              <a:t>‹#›</a:t>
            </a:fld>
            <a:endParaRPr lang="en-US"/>
          </a:p>
        </p:txBody>
      </p:sp>
    </p:spTree>
    <p:extLst>
      <p:ext uri="{BB962C8B-B14F-4D97-AF65-F5344CB8AC3E}">
        <p14:creationId xmlns:p14="http://schemas.microsoft.com/office/powerpoint/2010/main" val="1419454326"/>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FA65131-7DE5-1D4D-A3CF-3D0607171E1C}" type="slidenum">
              <a:rPr lang="en-US"/>
              <a:pPr>
                <a:defRPr/>
              </a:pPr>
              <a:t>‹#›</a:t>
            </a:fld>
            <a:endParaRPr lang="en-US"/>
          </a:p>
        </p:txBody>
      </p:sp>
    </p:spTree>
    <p:extLst>
      <p:ext uri="{BB962C8B-B14F-4D97-AF65-F5344CB8AC3E}">
        <p14:creationId xmlns:p14="http://schemas.microsoft.com/office/powerpoint/2010/main" val="3323559395"/>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0B6F9A-1324-4947-8B68-D47C27442892}" type="slidenum">
              <a:rPr lang="en-US"/>
              <a:pPr>
                <a:defRPr/>
              </a:pPr>
              <a:t>‹#›</a:t>
            </a:fld>
            <a:endParaRPr lang="en-US"/>
          </a:p>
        </p:txBody>
      </p:sp>
    </p:spTree>
    <p:extLst>
      <p:ext uri="{BB962C8B-B14F-4D97-AF65-F5344CB8AC3E}">
        <p14:creationId xmlns:p14="http://schemas.microsoft.com/office/powerpoint/2010/main" val="3833734928"/>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A0D1EA7-F64C-644A-BE34-B5A402A870E5}" type="slidenum">
              <a:rPr lang="en-US"/>
              <a:pPr>
                <a:defRPr/>
              </a:pPr>
              <a:t>‹#›</a:t>
            </a:fld>
            <a:endParaRPr lang="en-US"/>
          </a:p>
        </p:txBody>
      </p:sp>
    </p:spTree>
    <p:extLst>
      <p:ext uri="{BB962C8B-B14F-4D97-AF65-F5344CB8AC3E}">
        <p14:creationId xmlns:p14="http://schemas.microsoft.com/office/powerpoint/2010/main" val="1908251044"/>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E6C4A1C-A8E8-3C42-88AB-792537E5FFC6}" type="slidenum">
              <a:rPr lang="en-US"/>
              <a:pPr>
                <a:defRPr/>
              </a:pPr>
              <a:t>‹#›</a:t>
            </a:fld>
            <a:endParaRPr lang="en-US"/>
          </a:p>
        </p:txBody>
      </p:sp>
    </p:spTree>
    <p:extLst>
      <p:ext uri="{BB962C8B-B14F-4D97-AF65-F5344CB8AC3E}">
        <p14:creationId xmlns:p14="http://schemas.microsoft.com/office/powerpoint/2010/main" val="3459089370"/>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FE8F650D-90A6-6546-8F8E-F308F93AACAB}" type="datetimeFigureOut">
              <a:rPr lang="en-US"/>
              <a:pPr>
                <a:defRPr/>
              </a:pPr>
              <a:t>9/21/13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CCC68787-3861-6744-9464-E051AC36C018}" type="slidenum">
              <a:rPr lang="en-US"/>
              <a:pPr>
                <a:defRPr/>
              </a:pPr>
              <a:t>‹#›</a:t>
            </a:fld>
            <a:endParaRPr lang="en-US"/>
          </a:p>
        </p:txBody>
      </p:sp>
    </p:spTree>
    <p:extLst>
      <p:ext uri="{BB962C8B-B14F-4D97-AF65-F5344CB8AC3E}">
        <p14:creationId xmlns:p14="http://schemas.microsoft.com/office/powerpoint/2010/main" val="3465054679"/>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8C060F35-AAD6-1345-AD12-7076357BEBC1}" type="datetimeFigureOut">
              <a:rPr lang="en-US"/>
              <a:pPr>
                <a:defRPr/>
              </a:pPr>
              <a:t>9/21/13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26993FB5-3140-3044-8B0D-A3F464A99DED}" type="slidenum">
              <a:rPr lang="en-US"/>
              <a:pPr>
                <a:defRPr/>
              </a:pPr>
              <a:t>‹#›</a:t>
            </a:fld>
            <a:endParaRPr lang="en-US"/>
          </a:p>
        </p:txBody>
      </p:sp>
    </p:spTree>
    <p:extLst>
      <p:ext uri="{BB962C8B-B14F-4D97-AF65-F5344CB8AC3E}">
        <p14:creationId xmlns:p14="http://schemas.microsoft.com/office/powerpoint/2010/main" val="3465568487"/>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69EF0D2A-CD3F-774D-83CE-436644392A68}" type="datetimeFigureOut">
              <a:rPr lang="en-US"/>
              <a:pPr>
                <a:defRPr/>
              </a:pPr>
              <a:t>9/21/13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14766B06-DD43-EC42-996C-F0AB16993C21}" type="slidenum">
              <a:rPr lang="en-US"/>
              <a:pPr>
                <a:defRPr/>
              </a:pPr>
              <a:t>‹#›</a:t>
            </a:fld>
            <a:endParaRPr lang="en-US"/>
          </a:p>
        </p:txBody>
      </p:sp>
    </p:spTree>
    <p:extLst>
      <p:ext uri="{BB962C8B-B14F-4D97-AF65-F5344CB8AC3E}">
        <p14:creationId xmlns:p14="http://schemas.microsoft.com/office/powerpoint/2010/main" val="62845557"/>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A39FDAD8-3C1E-3E47-BF3B-C8E1B27CDA19}" type="datetimeFigureOut">
              <a:rPr lang="en-US"/>
              <a:pPr>
                <a:defRPr/>
              </a:pPr>
              <a:t>9/21/13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47B88E70-1178-9748-B730-BE80A4EA1456}" type="slidenum">
              <a:rPr lang="en-US"/>
              <a:pPr>
                <a:defRPr/>
              </a:pPr>
              <a:t>‹#›</a:t>
            </a:fld>
            <a:endParaRPr lang="en-US"/>
          </a:p>
        </p:txBody>
      </p:sp>
    </p:spTree>
    <p:extLst>
      <p:ext uri="{BB962C8B-B14F-4D97-AF65-F5344CB8AC3E}">
        <p14:creationId xmlns:p14="http://schemas.microsoft.com/office/powerpoint/2010/main" val="1111979770"/>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charset="0"/>
                <a:cs typeface="ＭＳ Ｐゴシック" charset="0"/>
              </a:defRPr>
            </a:lvl1pPr>
          </a:lstStyle>
          <a:p>
            <a:pPr>
              <a:defRPr/>
            </a:pPr>
            <a:fld id="{375844BB-EBDD-724F-BE56-CC9595D06F34}" type="datetimeFigureOut">
              <a:rPr lang="en-US"/>
              <a:pPr>
                <a:defRPr/>
              </a:pPr>
              <a:t>9/21/13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cs typeface="ＭＳ Ｐゴシック" charset="0"/>
              </a:defRPr>
            </a:lvl1pPr>
          </a:lstStyle>
          <a:p>
            <a:pPr>
              <a:defRPr/>
            </a:pPr>
            <a:fld id="{39224C58-2A26-5A4F-8325-D7D213A7AC2B}" type="slidenum">
              <a:rPr lang="en-US"/>
              <a:pPr>
                <a:defRPr/>
              </a:pPr>
              <a:t>‹#›</a:t>
            </a:fld>
            <a:endParaRPr lang="en-US"/>
          </a:p>
        </p:txBody>
      </p:sp>
    </p:spTree>
    <p:extLst>
      <p:ext uri="{BB962C8B-B14F-4D97-AF65-F5344CB8AC3E}">
        <p14:creationId xmlns:p14="http://schemas.microsoft.com/office/powerpoint/2010/main" val="57893767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charset="0"/>
                <a:cs typeface="ＭＳ Ｐゴシック" charset="0"/>
              </a:defRPr>
            </a:lvl1pPr>
          </a:lstStyle>
          <a:p>
            <a:pPr>
              <a:defRPr/>
            </a:pPr>
            <a:fld id="{8C6BBABC-D587-C949-BDCE-3C407502857E}" type="datetimeFigureOut">
              <a:rPr lang="en-US"/>
              <a:pPr>
                <a:defRPr/>
              </a:pPr>
              <a:t>9/21/13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cs typeface="ＭＳ Ｐゴシック" charset="0"/>
              </a:defRPr>
            </a:lvl1pPr>
          </a:lstStyle>
          <a:p>
            <a:pPr>
              <a:defRPr/>
            </a:pPr>
            <a:fld id="{3D297F0A-5D11-434B-9A2E-0F9600ADE7FC}" type="slidenum">
              <a:rPr lang="en-US"/>
              <a:pPr>
                <a:defRPr/>
              </a:pPr>
              <a:t>‹#›</a:t>
            </a:fld>
            <a:endParaRPr lang="en-US"/>
          </a:p>
        </p:txBody>
      </p:sp>
    </p:spTree>
    <p:extLst>
      <p:ext uri="{BB962C8B-B14F-4D97-AF65-F5344CB8AC3E}">
        <p14:creationId xmlns:p14="http://schemas.microsoft.com/office/powerpoint/2010/main" val="2873952195"/>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cs typeface="ＭＳ Ｐゴシック" charset="0"/>
              </a:defRPr>
            </a:lvl1pPr>
          </a:lstStyle>
          <a:p>
            <a:pPr>
              <a:defRPr/>
            </a:pPr>
            <a:fld id="{38D0459C-A182-324E-9923-30BDCFD58D21}" type="datetimeFigureOut">
              <a:rPr lang="en-US"/>
              <a:pPr>
                <a:defRPr/>
              </a:pPr>
              <a:t>9/21/13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cs typeface="ＭＳ Ｐゴシック" charset="0"/>
              </a:defRPr>
            </a:lvl1pPr>
          </a:lstStyle>
          <a:p>
            <a:pPr>
              <a:defRPr/>
            </a:pPr>
            <a:fld id="{B14A596B-12E8-1943-95FF-C08FE0936C99}" type="slidenum">
              <a:rPr lang="en-US"/>
              <a:pPr>
                <a:defRPr/>
              </a:pPr>
              <a:t>‹#›</a:t>
            </a:fld>
            <a:endParaRPr lang="en-US"/>
          </a:p>
        </p:txBody>
      </p:sp>
    </p:spTree>
    <p:extLst>
      <p:ext uri="{BB962C8B-B14F-4D97-AF65-F5344CB8AC3E}">
        <p14:creationId xmlns:p14="http://schemas.microsoft.com/office/powerpoint/2010/main" val="2400593276"/>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02477581-27F0-5A43-B172-CF44AFFEE4D2}" type="datetimeFigureOut">
              <a:rPr lang="en-US"/>
              <a:pPr>
                <a:defRPr/>
              </a:pPr>
              <a:t>9/21/13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C8DA4925-E543-9A49-B423-CD4C388BAF92}" type="slidenum">
              <a:rPr lang="en-US"/>
              <a:pPr>
                <a:defRPr/>
              </a:pPr>
              <a:t>‹#›</a:t>
            </a:fld>
            <a:endParaRPr lang="en-US"/>
          </a:p>
        </p:txBody>
      </p:sp>
    </p:spTree>
    <p:extLst>
      <p:ext uri="{BB962C8B-B14F-4D97-AF65-F5344CB8AC3E}">
        <p14:creationId xmlns:p14="http://schemas.microsoft.com/office/powerpoint/2010/main" val="2798658771"/>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812BB9E5-878B-5B4D-8489-4862BDBB3CE7}" type="datetimeFigureOut">
              <a:rPr lang="en-US"/>
              <a:pPr>
                <a:defRPr/>
              </a:pPr>
              <a:t>9/21/13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C91C9184-7203-BB46-B1C8-39719E9CBC1A}" type="slidenum">
              <a:rPr lang="en-US"/>
              <a:pPr>
                <a:defRPr/>
              </a:pPr>
              <a:t>‹#›</a:t>
            </a:fld>
            <a:endParaRPr lang="en-US"/>
          </a:p>
        </p:txBody>
      </p:sp>
    </p:spTree>
    <p:extLst>
      <p:ext uri="{BB962C8B-B14F-4D97-AF65-F5344CB8AC3E}">
        <p14:creationId xmlns:p14="http://schemas.microsoft.com/office/powerpoint/2010/main" val="432371505"/>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AEE5F8E1-9033-2B44-B385-220CA16D968C}" type="datetimeFigureOut">
              <a:rPr lang="en-US"/>
              <a:pPr>
                <a:defRPr/>
              </a:pPr>
              <a:t>9/21/13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30586518-E4AC-AF45-9BDC-E4CE015F742A}" type="slidenum">
              <a:rPr lang="en-US"/>
              <a:pPr>
                <a:defRPr/>
              </a:pPr>
              <a:t>‹#›</a:t>
            </a:fld>
            <a:endParaRPr lang="en-US"/>
          </a:p>
        </p:txBody>
      </p:sp>
    </p:spTree>
    <p:extLst>
      <p:ext uri="{BB962C8B-B14F-4D97-AF65-F5344CB8AC3E}">
        <p14:creationId xmlns:p14="http://schemas.microsoft.com/office/powerpoint/2010/main" val="204860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079B721B-CAE8-9C4C-B1DC-742D0BBB81CB}" type="datetimeFigureOut">
              <a:rPr lang="en-US"/>
              <a:pPr>
                <a:defRPr/>
              </a:pPr>
              <a:t>9/21/13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6C515447-02D1-914A-9365-4EDB8E7CF7C0}" type="slidenum">
              <a:rPr lang="en-US"/>
              <a:pPr>
                <a:defRPr/>
              </a:pPr>
              <a:t>‹#›</a:t>
            </a:fld>
            <a:endParaRPr lang="en-US"/>
          </a:p>
        </p:txBody>
      </p:sp>
    </p:spTree>
    <p:extLst>
      <p:ext uri="{BB962C8B-B14F-4D97-AF65-F5344CB8AC3E}">
        <p14:creationId xmlns:p14="http://schemas.microsoft.com/office/powerpoint/2010/main" val="1370390812"/>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charset="0"/>
                <a:ea typeface="Arial" charset="0"/>
                <a:cs typeface="Arial"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smtClean="0">
                <a:cs typeface="ＭＳ Ｐゴシック" charset="0"/>
              </a:defRPr>
            </a:lvl1pPr>
          </a:lstStyle>
          <a:p>
            <a:pPr>
              <a:defRPr/>
            </a:pPr>
            <a:fld id="{E2C6220A-E8A6-604F-ABEF-69DE9FA71310}" type="slidenum">
              <a:rPr lang="en-US"/>
              <a:pPr>
                <a:defRPr/>
              </a:pPr>
              <a:t>‹#›</a:t>
            </a:fld>
            <a:endParaRPr lang="en-US"/>
          </a:p>
        </p:txBody>
      </p:sp>
    </p:spTree>
    <p:extLst>
      <p:ext uri="{BB962C8B-B14F-4D97-AF65-F5344CB8AC3E}">
        <p14:creationId xmlns:p14="http://schemas.microsoft.com/office/powerpoint/2010/main" val="3481128922"/>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7BC72186-AE23-7040-819C-CE0769D9BA1F}" type="slidenum">
              <a:rPr lang="en-US"/>
              <a:pPr>
                <a:defRPr/>
              </a:pPr>
              <a:t>‹#›</a:t>
            </a:fld>
            <a:endParaRPr lang="en-US"/>
          </a:p>
        </p:txBody>
      </p:sp>
    </p:spTree>
    <p:extLst>
      <p:ext uri="{BB962C8B-B14F-4D97-AF65-F5344CB8AC3E}">
        <p14:creationId xmlns:p14="http://schemas.microsoft.com/office/powerpoint/2010/main" val="2034057807"/>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0D49DB8B-DD6F-1549-9473-46311FE2C2DE}" type="slidenum">
              <a:rPr lang="en-US"/>
              <a:pPr>
                <a:defRPr/>
              </a:pPr>
              <a:t>‹#›</a:t>
            </a:fld>
            <a:endParaRPr lang="en-US"/>
          </a:p>
        </p:txBody>
      </p:sp>
    </p:spTree>
    <p:extLst>
      <p:ext uri="{BB962C8B-B14F-4D97-AF65-F5344CB8AC3E}">
        <p14:creationId xmlns:p14="http://schemas.microsoft.com/office/powerpoint/2010/main" val="1871686715"/>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50864976-4487-4C4D-97D8-18ADB94E97C5}" type="slidenum">
              <a:rPr lang="en-US"/>
              <a:pPr>
                <a:defRPr/>
              </a:pPr>
              <a:t>‹#›</a:t>
            </a:fld>
            <a:endParaRPr lang="en-US"/>
          </a:p>
        </p:txBody>
      </p:sp>
    </p:spTree>
    <p:extLst>
      <p:ext uri="{BB962C8B-B14F-4D97-AF65-F5344CB8AC3E}">
        <p14:creationId xmlns:p14="http://schemas.microsoft.com/office/powerpoint/2010/main" val="992981013"/>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F37635C9-55B0-3544-9719-A42E88AF1BA9}" type="slidenum">
              <a:rPr lang="en-US"/>
              <a:pPr>
                <a:defRPr/>
              </a:pPr>
              <a:t>‹#›</a:t>
            </a:fld>
            <a:endParaRPr lang="en-US"/>
          </a:p>
        </p:txBody>
      </p:sp>
    </p:spTree>
    <p:extLst>
      <p:ext uri="{BB962C8B-B14F-4D97-AF65-F5344CB8AC3E}">
        <p14:creationId xmlns:p14="http://schemas.microsoft.com/office/powerpoint/2010/main" val="2421497262"/>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6D48A6A2-F227-8A47-BABC-518DDFF9E5D7}" type="slidenum">
              <a:rPr lang="en-US"/>
              <a:pPr>
                <a:defRPr/>
              </a:pPr>
              <a:t>‹#›</a:t>
            </a:fld>
            <a:endParaRPr lang="en-US"/>
          </a:p>
        </p:txBody>
      </p:sp>
    </p:spTree>
    <p:extLst>
      <p:ext uri="{BB962C8B-B14F-4D97-AF65-F5344CB8AC3E}">
        <p14:creationId xmlns:p14="http://schemas.microsoft.com/office/powerpoint/2010/main" val="2133301984"/>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15730655-2B8C-B341-8802-027FCA740066}" type="slidenum">
              <a:rPr lang="en-US"/>
              <a:pPr>
                <a:defRPr/>
              </a:pPr>
              <a:t>‹#›</a:t>
            </a:fld>
            <a:endParaRPr lang="en-US"/>
          </a:p>
        </p:txBody>
      </p:sp>
    </p:spTree>
    <p:extLst>
      <p:ext uri="{BB962C8B-B14F-4D97-AF65-F5344CB8AC3E}">
        <p14:creationId xmlns:p14="http://schemas.microsoft.com/office/powerpoint/2010/main" val="653428336"/>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FB036D68-2888-A549-B8B4-9826003CBCDE}" type="slidenum">
              <a:rPr lang="en-US"/>
              <a:pPr>
                <a:defRPr/>
              </a:pPr>
              <a:t>‹#›</a:t>
            </a:fld>
            <a:endParaRPr lang="en-US"/>
          </a:p>
        </p:txBody>
      </p:sp>
    </p:spTree>
    <p:extLst>
      <p:ext uri="{BB962C8B-B14F-4D97-AF65-F5344CB8AC3E}">
        <p14:creationId xmlns:p14="http://schemas.microsoft.com/office/powerpoint/2010/main" val="2556679881"/>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1F736A6D-9715-B941-B399-4A52FEC4F76F}" type="slidenum">
              <a:rPr lang="en-US"/>
              <a:pPr>
                <a:defRPr/>
              </a:pPr>
              <a:t>‹#›</a:t>
            </a:fld>
            <a:endParaRPr lang="en-US"/>
          </a:p>
        </p:txBody>
      </p:sp>
    </p:spTree>
    <p:extLst>
      <p:ext uri="{BB962C8B-B14F-4D97-AF65-F5344CB8AC3E}">
        <p14:creationId xmlns:p14="http://schemas.microsoft.com/office/powerpoint/2010/main" val="575967575"/>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1A1B3E45-31F3-0E46-A6BD-814F8EA3B436}" type="slidenum">
              <a:rPr lang="en-US"/>
              <a:pPr>
                <a:defRPr/>
              </a:pPr>
              <a:t>‹#›</a:t>
            </a:fld>
            <a:endParaRPr lang="en-US"/>
          </a:p>
        </p:txBody>
      </p:sp>
    </p:spTree>
    <p:extLst>
      <p:ext uri="{BB962C8B-B14F-4D97-AF65-F5344CB8AC3E}">
        <p14:creationId xmlns:p14="http://schemas.microsoft.com/office/powerpoint/2010/main" val="548459245"/>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52043AB1-6FBF-644E-8747-9DEEEE13630E}" type="slidenum">
              <a:rPr lang="en-US"/>
              <a:pPr>
                <a:defRPr/>
              </a:pPr>
              <a:t>‹#›</a:t>
            </a:fld>
            <a:endParaRPr lang="en-US"/>
          </a:p>
        </p:txBody>
      </p:sp>
    </p:spTree>
    <p:extLst>
      <p:ext uri="{BB962C8B-B14F-4D97-AF65-F5344CB8AC3E}">
        <p14:creationId xmlns:p14="http://schemas.microsoft.com/office/powerpoint/2010/main" val="2823920909"/>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5A7DB9D1-87EB-9F4B-A332-E93F4316F512}" type="slidenum">
              <a:rPr lang="en-US"/>
              <a:pPr>
                <a:defRPr/>
              </a:pPr>
              <a:t>‹#›</a:t>
            </a:fld>
            <a:endParaRPr lang="en-US"/>
          </a:p>
        </p:txBody>
      </p:sp>
    </p:spTree>
    <p:extLst>
      <p:ext uri="{BB962C8B-B14F-4D97-AF65-F5344CB8AC3E}">
        <p14:creationId xmlns:p14="http://schemas.microsoft.com/office/powerpoint/2010/main" val="3675002354"/>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F129586-08AE-6F47-AC40-42971C091E94}" type="slidenum">
              <a:rPr lang="en-US" altLang="en-US"/>
              <a:pPr>
                <a:defRPr/>
              </a:pPr>
              <a:t>‹#›</a:t>
            </a:fld>
            <a:endParaRPr lang="en-US" altLang="en-US"/>
          </a:p>
        </p:txBody>
      </p:sp>
    </p:spTree>
    <p:extLst>
      <p:ext uri="{BB962C8B-B14F-4D97-AF65-F5344CB8AC3E}">
        <p14:creationId xmlns:p14="http://schemas.microsoft.com/office/powerpoint/2010/main" val="1338490987"/>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082EEEB-CAE1-9D42-80F3-08555E478FEE}" type="slidenum">
              <a:rPr lang="en-US" altLang="en-US"/>
              <a:pPr>
                <a:defRPr/>
              </a:pPr>
              <a:t>‹#›</a:t>
            </a:fld>
            <a:endParaRPr lang="en-US" altLang="en-US"/>
          </a:p>
        </p:txBody>
      </p:sp>
    </p:spTree>
    <p:extLst>
      <p:ext uri="{BB962C8B-B14F-4D97-AF65-F5344CB8AC3E}">
        <p14:creationId xmlns:p14="http://schemas.microsoft.com/office/powerpoint/2010/main" val="340398164"/>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EB114-84BD-D84E-A045-3368407B11DA}" type="slidenum">
              <a:rPr lang="en-US" altLang="en-US"/>
              <a:pPr>
                <a:defRPr/>
              </a:pPr>
              <a:t>‹#›</a:t>
            </a:fld>
            <a:endParaRPr lang="en-US" altLang="en-US"/>
          </a:p>
        </p:txBody>
      </p:sp>
    </p:spTree>
    <p:extLst>
      <p:ext uri="{BB962C8B-B14F-4D97-AF65-F5344CB8AC3E}">
        <p14:creationId xmlns:p14="http://schemas.microsoft.com/office/powerpoint/2010/main" val="3293634263"/>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76E826-88E8-9343-B8CE-14D360A83D78}" type="slidenum">
              <a:rPr lang="en-US" altLang="en-US"/>
              <a:pPr>
                <a:defRPr/>
              </a:pPr>
              <a:t>‹#›</a:t>
            </a:fld>
            <a:endParaRPr lang="en-US" altLang="en-US"/>
          </a:p>
        </p:txBody>
      </p:sp>
    </p:spTree>
    <p:extLst>
      <p:ext uri="{BB962C8B-B14F-4D97-AF65-F5344CB8AC3E}">
        <p14:creationId xmlns:p14="http://schemas.microsoft.com/office/powerpoint/2010/main" val="460283220"/>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C300DD-50E9-B241-B672-B3ED614A01F6}" type="slidenum">
              <a:rPr lang="en-US" altLang="en-US"/>
              <a:pPr>
                <a:defRPr/>
              </a:pPr>
              <a:t>‹#›</a:t>
            </a:fld>
            <a:endParaRPr lang="en-US" altLang="en-US"/>
          </a:p>
        </p:txBody>
      </p:sp>
    </p:spTree>
    <p:extLst>
      <p:ext uri="{BB962C8B-B14F-4D97-AF65-F5344CB8AC3E}">
        <p14:creationId xmlns:p14="http://schemas.microsoft.com/office/powerpoint/2010/main" val="194556474"/>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2E28BF-E5C2-9440-84A9-1C5C4EC3BB51}" type="slidenum">
              <a:rPr lang="en-US" altLang="en-US"/>
              <a:pPr>
                <a:defRPr/>
              </a:pPr>
              <a:t>‹#›</a:t>
            </a:fld>
            <a:endParaRPr lang="en-US" altLang="en-US"/>
          </a:p>
        </p:txBody>
      </p:sp>
    </p:spTree>
    <p:extLst>
      <p:ext uri="{BB962C8B-B14F-4D97-AF65-F5344CB8AC3E}">
        <p14:creationId xmlns:p14="http://schemas.microsoft.com/office/powerpoint/2010/main" val="343228343"/>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AB4768A-0B31-1341-95B8-ACCC602AC1ED}" type="slidenum">
              <a:rPr lang="en-US" altLang="en-US"/>
              <a:pPr>
                <a:defRPr/>
              </a:pPr>
              <a:t>‹#›</a:t>
            </a:fld>
            <a:endParaRPr lang="en-US" altLang="en-US"/>
          </a:p>
        </p:txBody>
      </p:sp>
    </p:spTree>
    <p:extLst>
      <p:ext uri="{BB962C8B-B14F-4D97-AF65-F5344CB8AC3E}">
        <p14:creationId xmlns:p14="http://schemas.microsoft.com/office/powerpoint/2010/main" val="2388469560"/>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1C9E0C-1943-654E-A858-D0B1037B7159}" type="slidenum">
              <a:rPr lang="en-US" altLang="en-US"/>
              <a:pPr>
                <a:defRPr/>
              </a:pPr>
              <a:t>‹#›</a:t>
            </a:fld>
            <a:endParaRPr lang="en-US" altLang="en-US"/>
          </a:p>
        </p:txBody>
      </p:sp>
    </p:spTree>
    <p:extLst>
      <p:ext uri="{BB962C8B-B14F-4D97-AF65-F5344CB8AC3E}">
        <p14:creationId xmlns:p14="http://schemas.microsoft.com/office/powerpoint/2010/main" val="3956588257"/>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AAF7E-5FC7-BF48-85B4-17B208F57909}" type="slidenum">
              <a:rPr lang="en-US" altLang="en-US"/>
              <a:pPr>
                <a:defRPr/>
              </a:pPr>
              <a:t>‹#›</a:t>
            </a:fld>
            <a:endParaRPr lang="en-US" altLang="en-US"/>
          </a:p>
        </p:txBody>
      </p:sp>
    </p:spTree>
    <p:extLst>
      <p:ext uri="{BB962C8B-B14F-4D97-AF65-F5344CB8AC3E}">
        <p14:creationId xmlns:p14="http://schemas.microsoft.com/office/powerpoint/2010/main" val="754307458"/>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539E80-CD55-B742-8023-B2B43C669C6C}" type="slidenum">
              <a:rPr lang="en-US" altLang="en-US"/>
              <a:pPr>
                <a:defRPr/>
              </a:pPr>
              <a:t>‹#›</a:t>
            </a:fld>
            <a:endParaRPr lang="en-US" altLang="en-US"/>
          </a:p>
        </p:txBody>
      </p:sp>
    </p:spTree>
    <p:extLst>
      <p:ext uri="{BB962C8B-B14F-4D97-AF65-F5344CB8AC3E}">
        <p14:creationId xmlns:p14="http://schemas.microsoft.com/office/powerpoint/2010/main" val="2618024252"/>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DE05FA7-E32E-224D-877F-442C3328AE5B}" type="slidenum">
              <a:rPr lang="en-US" altLang="en-US"/>
              <a:pPr>
                <a:defRPr/>
              </a:pPr>
              <a:t>‹#›</a:t>
            </a:fld>
            <a:endParaRPr lang="en-US" altLang="en-US"/>
          </a:p>
        </p:txBody>
      </p:sp>
    </p:spTree>
    <p:extLst>
      <p:ext uri="{BB962C8B-B14F-4D97-AF65-F5344CB8AC3E}">
        <p14:creationId xmlns:p14="http://schemas.microsoft.com/office/powerpoint/2010/main" val="2498337972"/>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026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319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528121"/>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763492"/>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894221"/>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656409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537290"/>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069574"/>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090071"/>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773029"/>
      </p:ext>
    </p:extLst>
  </p:cSld>
  <p:clrMapOvr>
    <a:masterClrMapping/>
  </p:clrMapOvr>
  <p:transition xmlns:p14="http://schemas.microsoft.com/office/powerpoint/2010/main"/>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537786"/>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068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5097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97828"/>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7411"/>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48178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115759"/>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26430"/>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323045"/>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705005"/>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717988"/>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416483"/>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4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62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7537"/>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162539"/>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08808"/>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980890"/>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988946"/>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647741"/>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01208"/>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527571"/>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288646"/>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slideLayout" Target="../slideLayouts/slideLayout169.xml"/><Relationship Id="rId13" Type="http://schemas.openxmlformats.org/officeDocument/2006/relationships/theme" Target="../theme/theme16.xml"/><Relationship Id="rId14" Type="http://schemas.openxmlformats.org/officeDocument/2006/relationships/image" Target="../media/image1.png"/><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0.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70.xml"/><Relationship Id="rId2" Type="http://schemas.openxmlformats.org/officeDocument/2006/relationships/slideLayout" Target="../slideLayouts/slideLayout171.xml"/><Relationship Id="rId3" Type="http://schemas.openxmlformats.org/officeDocument/2006/relationships/slideLayout" Target="../slideLayouts/slideLayout172.xml"/><Relationship Id="rId4" Type="http://schemas.openxmlformats.org/officeDocument/2006/relationships/slideLayout" Target="../slideLayouts/slideLayout173.xml"/><Relationship Id="rId5" Type="http://schemas.openxmlformats.org/officeDocument/2006/relationships/slideLayout" Target="../slideLayouts/slideLayout174.xml"/><Relationship Id="rId6" Type="http://schemas.openxmlformats.org/officeDocument/2006/relationships/slideLayout" Target="../slideLayouts/slideLayout175.xml"/><Relationship Id="rId7" Type="http://schemas.openxmlformats.org/officeDocument/2006/relationships/slideLayout" Target="../slideLayouts/slideLayout176.xml"/><Relationship Id="rId8" Type="http://schemas.openxmlformats.org/officeDocument/2006/relationships/slideLayout" Target="../slideLayouts/slideLayout177.xml"/><Relationship Id="rId9" Type="http://schemas.openxmlformats.org/officeDocument/2006/relationships/slideLayout" Target="../slideLayouts/slideLayout178.xml"/><Relationship Id="rId10" Type="http://schemas.openxmlformats.org/officeDocument/2006/relationships/slideLayout" Target="../slideLayouts/slideLayout179.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1.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1.xml"/><Relationship Id="rId2" Type="http://schemas.openxmlformats.org/officeDocument/2006/relationships/slideLayout" Target="../slideLayouts/slideLayout182.xml"/><Relationship Id="rId3" Type="http://schemas.openxmlformats.org/officeDocument/2006/relationships/slideLayout" Target="../slideLayouts/slideLayout183.xml"/><Relationship Id="rId4" Type="http://schemas.openxmlformats.org/officeDocument/2006/relationships/slideLayout" Target="../slideLayouts/slideLayout184.xml"/><Relationship Id="rId5" Type="http://schemas.openxmlformats.org/officeDocument/2006/relationships/slideLayout" Target="../slideLayouts/slideLayout185.xml"/><Relationship Id="rId6" Type="http://schemas.openxmlformats.org/officeDocument/2006/relationships/slideLayout" Target="../slideLayouts/slideLayout186.xml"/><Relationship Id="rId7" Type="http://schemas.openxmlformats.org/officeDocument/2006/relationships/slideLayout" Target="../slideLayouts/slideLayout187.xml"/><Relationship Id="rId8" Type="http://schemas.openxmlformats.org/officeDocument/2006/relationships/slideLayout" Target="../slideLayouts/slideLayout188.xml"/><Relationship Id="rId9" Type="http://schemas.openxmlformats.org/officeDocument/2006/relationships/slideLayout" Target="../slideLayouts/slideLayout189.xml"/><Relationship Id="rId10" Type="http://schemas.openxmlformats.org/officeDocument/2006/relationships/slideLayout" Target="../slideLayouts/slideLayout190.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2.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2.xml"/><Relationship Id="rId2" Type="http://schemas.openxmlformats.org/officeDocument/2006/relationships/slideLayout" Target="../slideLayouts/slideLayout193.xml"/><Relationship Id="rId3" Type="http://schemas.openxmlformats.org/officeDocument/2006/relationships/slideLayout" Target="../slideLayouts/slideLayout194.xml"/><Relationship Id="rId4" Type="http://schemas.openxmlformats.org/officeDocument/2006/relationships/slideLayout" Target="../slideLayouts/slideLayout195.xml"/><Relationship Id="rId5" Type="http://schemas.openxmlformats.org/officeDocument/2006/relationships/slideLayout" Target="../slideLayouts/slideLayout196.xml"/><Relationship Id="rId6" Type="http://schemas.openxmlformats.org/officeDocument/2006/relationships/slideLayout" Target="../slideLayouts/slideLayout197.xml"/><Relationship Id="rId7" Type="http://schemas.openxmlformats.org/officeDocument/2006/relationships/slideLayout" Target="../slideLayouts/slideLayout198.xml"/><Relationship Id="rId8" Type="http://schemas.openxmlformats.org/officeDocument/2006/relationships/slideLayout" Target="../slideLayouts/slideLayout199.xml"/><Relationship Id="rId9" Type="http://schemas.openxmlformats.org/officeDocument/2006/relationships/slideLayout" Target="../slideLayouts/slideLayout200.xml"/><Relationship Id="rId10"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3.xml"/><Relationship Id="rId12" Type="http://schemas.openxmlformats.org/officeDocument/2006/relationships/theme" Target="../theme/theme20.xml"/><Relationship Id="rId1" Type="http://schemas.openxmlformats.org/officeDocument/2006/relationships/slideLayout" Target="../slideLayouts/slideLayout203.xml"/><Relationship Id="rId2" Type="http://schemas.openxmlformats.org/officeDocument/2006/relationships/slideLayout" Target="../slideLayouts/slideLayout204.xml"/><Relationship Id="rId3" Type="http://schemas.openxmlformats.org/officeDocument/2006/relationships/slideLayout" Target="../slideLayouts/slideLayout205.xml"/><Relationship Id="rId4" Type="http://schemas.openxmlformats.org/officeDocument/2006/relationships/slideLayout" Target="../slideLayouts/slideLayout206.xml"/><Relationship Id="rId5" Type="http://schemas.openxmlformats.org/officeDocument/2006/relationships/slideLayout" Target="../slideLayouts/slideLayout207.xml"/><Relationship Id="rId6" Type="http://schemas.openxmlformats.org/officeDocument/2006/relationships/slideLayout" Target="../slideLayouts/slideLayout208.xml"/><Relationship Id="rId7" Type="http://schemas.openxmlformats.org/officeDocument/2006/relationships/slideLayout" Target="../slideLayouts/slideLayout209.xml"/><Relationship Id="rId8" Type="http://schemas.openxmlformats.org/officeDocument/2006/relationships/slideLayout" Target="../slideLayouts/slideLayout210.xml"/><Relationship Id="rId9" Type="http://schemas.openxmlformats.org/officeDocument/2006/relationships/slideLayout" Target="../slideLayouts/slideLayout211.xml"/><Relationship Id="rId10" Type="http://schemas.openxmlformats.org/officeDocument/2006/relationships/slideLayout" Target="../slideLayouts/slideLayout212.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5.xml"/><Relationship Id="rId12" Type="http://schemas.openxmlformats.org/officeDocument/2006/relationships/slideLayout" Target="../slideLayouts/slideLayout236.xml"/><Relationship Id="rId13" Type="http://schemas.openxmlformats.org/officeDocument/2006/relationships/theme" Target="../theme/theme22.xml"/><Relationship Id="rId14" Type="http://schemas.openxmlformats.org/officeDocument/2006/relationships/image" Target="../media/image1.png"/><Relationship Id="rId1" Type="http://schemas.openxmlformats.org/officeDocument/2006/relationships/slideLayout" Target="../slideLayouts/slideLayout225.xml"/><Relationship Id="rId2" Type="http://schemas.openxmlformats.org/officeDocument/2006/relationships/slideLayout" Target="../slideLayouts/slideLayout226.xml"/><Relationship Id="rId3" Type="http://schemas.openxmlformats.org/officeDocument/2006/relationships/slideLayout" Target="../slideLayouts/slideLayout227.xml"/><Relationship Id="rId4" Type="http://schemas.openxmlformats.org/officeDocument/2006/relationships/slideLayout" Target="../slideLayouts/slideLayout228.xml"/><Relationship Id="rId5" Type="http://schemas.openxmlformats.org/officeDocument/2006/relationships/slideLayout" Target="../slideLayouts/slideLayout229.xml"/><Relationship Id="rId6" Type="http://schemas.openxmlformats.org/officeDocument/2006/relationships/slideLayout" Target="../slideLayouts/slideLayout230.xml"/><Relationship Id="rId7" Type="http://schemas.openxmlformats.org/officeDocument/2006/relationships/slideLayout" Target="../slideLayouts/slideLayout231.xml"/><Relationship Id="rId8" Type="http://schemas.openxmlformats.org/officeDocument/2006/relationships/slideLayout" Target="../slideLayouts/slideLayout232.xml"/><Relationship Id="rId9" Type="http://schemas.openxmlformats.org/officeDocument/2006/relationships/slideLayout" Target="../slideLayouts/slideLayout233.xml"/><Relationship Id="rId10" Type="http://schemas.openxmlformats.org/officeDocument/2006/relationships/slideLayout" Target="../slideLayouts/slideLayout234.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7.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7.xml"/><Relationship Id="rId2" Type="http://schemas.openxmlformats.org/officeDocument/2006/relationships/slideLayout" Target="../slideLayouts/slideLayout238.xml"/><Relationship Id="rId3" Type="http://schemas.openxmlformats.org/officeDocument/2006/relationships/slideLayout" Target="../slideLayouts/slideLayout239.xml"/><Relationship Id="rId4" Type="http://schemas.openxmlformats.org/officeDocument/2006/relationships/slideLayout" Target="../slideLayouts/slideLayout240.xml"/><Relationship Id="rId5" Type="http://schemas.openxmlformats.org/officeDocument/2006/relationships/slideLayout" Target="../slideLayouts/slideLayout241.xml"/><Relationship Id="rId6" Type="http://schemas.openxmlformats.org/officeDocument/2006/relationships/slideLayout" Target="../slideLayouts/slideLayout242.xml"/><Relationship Id="rId7" Type="http://schemas.openxmlformats.org/officeDocument/2006/relationships/slideLayout" Target="../slideLayouts/slideLayout243.xml"/><Relationship Id="rId8" Type="http://schemas.openxmlformats.org/officeDocument/2006/relationships/slideLayout" Target="../slideLayouts/slideLayout244.xml"/><Relationship Id="rId9" Type="http://schemas.openxmlformats.org/officeDocument/2006/relationships/slideLayout" Target="../slideLayouts/slideLayout245.xml"/><Relationship Id="rId10" Type="http://schemas.openxmlformats.org/officeDocument/2006/relationships/slideLayout" Target="../slideLayouts/slideLayout246.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8.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48.xml"/><Relationship Id="rId2" Type="http://schemas.openxmlformats.org/officeDocument/2006/relationships/slideLayout" Target="../slideLayouts/slideLayout249.xml"/><Relationship Id="rId3" Type="http://schemas.openxmlformats.org/officeDocument/2006/relationships/slideLayout" Target="../slideLayouts/slideLayout250.xml"/><Relationship Id="rId4" Type="http://schemas.openxmlformats.org/officeDocument/2006/relationships/slideLayout" Target="../slideLayouts/slideLayout251.xml"/><Relationship Id="rId5" Type="http://schemas.openxmlformats.org/officeDocument/2006/relationships/slideLayout" Target="../slideLayouts/slideLayout252.xml"/><Relationship Id="rId6" Type="http://schemas.openxmlformats.org/officeDocument/2006/relationships/slideLayout" Target="../slideLayouts/slideLayout253.xml"/><Relationship Id="rId7" Type="http://schemas.openxmlformats.org/officeDocument/2006/relationships/slideLayout" Target="../slideLayouts/slideLayout254.xml"/><Relationship Id="rId8" Type="http://schemas.openxmlformats.org/officeDocument/2006/relationships/slideLayout" Target="../slideLayouts/slideLayout255.xml"/><Relationship Id="rId9" Type="http://schemas.openxmlformats.org/officeDocument/2006/relationships/slideLayout" Target="../slideLayouts/slideLayout256.xml"/><Relationship Id="rId10" Type="http://schemas.openxmlformats.org/officeDocument/2006/relationships/slideLayout" Target="../slideLayouts/slideLayout257.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9.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59.xml"/><Relationship Id="rId2" Type="http://schemas.openxmlformats.org/officeDocument/2006/relationships/slideLayout" Target="../slideLayouts/slideLayout260.xml"/><Relationship Id="rId3" Type="http://schemas.openxmlformats.org/officeDocument/2006/relationships/slideLayout" Target="../slideLayouts/slideLayout261.xml"/><Relationship Id="rId4" Type="http://schemas.openxmlformats.org/officeDocument/2006/relationships/slideLayout" Target="../slideLayouts/slideLayout262.xml"/><Relationship Id="rId5" Type="http://schemas.openxmlformats.org/officeDocument/2006/relationships/slideLayout" Target="../slideLayouts/slideLayout263.xml"/><Relationship Id="rId6" Type="http://schemas.openxmlformats.org/officeDocument/2006/relationships/slideLayout" Target="../slideLayouts/slideLayout264.xml"/><Relationship Id="rId7" Type="http://schemas.openxmlformats.org/officeDocument/2006/relationships/slideLayout" Target="../slideLayouts/slideLayout265.xml"/><Relationship Id="rId8" Type="http://schemas.openxmlformats.org/officeDocument/2006/relationships/slideLayout" Target="../slideLayouts/slideLayout266.xml"/><Relationship Id="rId9" Type="http://schemas.openxmlformats.org/officeDocument/2006/relationships/slideLayout" Target="../slideLayouts/slideLayout267.xml"/><Relationship Id="rId10" Type="http://schemas.openxmlformats.org/officeDocument/2006/relationships/slideLayout" Target="../slideLayouts/slideLayout268.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0.xml"/><Relationship Id="rId12" Type="http://schemas.openxmlformats.org/officeDocument/2006/relationships/theme" Target="../theme/theme26.xml"/><Relationship Id="rId1" Type="http://schemas.openxmlformats.org/officeDocument/2006/relationships/slideLayout" Target="../slideLayouts/slideLayout270.xml"/><Relationship Id="rId2" Type="http://schemas.openxmlformats.org/officeDocument/2006/relationships/slideLayout" Target="../slideLayouts/slideLayout271.xml"/><Relationship Id="rId3" Type="http://schemas.openxmlformats.org/officeDocument/2006/relationships/slideLayout" Target="../slideLayouts/slideLayout272.xml"/><Relationship Id="rId4" Type="http://schemas.openxmlformats.org/officeDocument/2006/relationships/slideLayout" Target="../slideLayouts/slideLayout273.xml"/><Relationship Id="rId5" Type="http://schemas.openxmlformats.org/officeDocument/2006/relationships/slideLayout" Target="../slideLayouts/slideLayout274.xml"/><Relationship Id="rId6" Type="http://schemas.openxmlformats.org/officeDocument/2006/relationships/slideLayout" Target="../slideLayouts/slideLayout275.xml"/><Relationship Id="rId7" Type="http://schemas.openxmlformats.org/officeDocument/2006/relationships/slideLayout" Target="../slideLayouts/slideLayout276.xml"/><Relationship Id="rId8" Type="http://schemas.openxmlformats.org/officeDocument/2006/relationships/slideLayout" Target="../slideLayouts/slideLayout277.xml"/><Relationship Id="rId9" Type="http://schemas.openxmlformats.org/officeDocument/2006/relationships/slideLayout" Target="../slideLayouts/slideLayout278.xml"/><Relationship Id="rId10" Type="http://schemas.openxmlformats.org/officeDocument/2006/relationships/slideLayout" Target="../slideLayouts/slideLayout279.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1.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81.xml"/><Relationship Id="rId2" Type="http://schemas.openxmlformats.org/officeDocument/2006/relationships/slideLayout" Target="../slideLayouts/slideLayout282.xml"/><Relationship Id="rId3" Type="http://schemas.openxmlformats.org/officeDocument/2006/relationships/slideLayout" Target="../slideLayouts/slideLayout283.xml"/><Relationship Id="rId4" Type="http://schemas.openxmlformats.org/officeDocument/2006/relationships/slideLayout" Target="../slideLayouts/slideLayout284.xml"/><Relationship Id="rId5" Type="http://schemas.openxmlformats.org/officeDocument/2006/relationships/slideLayout" Target="../slideLayouts/slideLayout285.xml"/><Relationship Id="rId6" Type="http://schemas.openxmlformats.org/officeDocument/2006/relationships/slideLayout" Target="../slideLayouts/slideLayout286.xml"/><Relationship Id="rId7" Type="http://schemas.openxmlformats.org/officeDocument/2006/relationships/slideLayout" Target="../slideLayouts/slideLayout287.xml"/><Relationship Id="rId8" Type="http://schemas.openxmlformats.org/officeDocument/2006/relationships/slideLayout" Target="../slideLayouts/slideLayout288.xml"/><Relationship Id="rId9" Type="http://schemas.openxmlformats.org/officeDocument/2006/relationships/slideLayout" Target="../slideLayouts/slideLayout289.xml"/><Relationship Id="rId10" Type="http://schemas.openxmlformats.org/officeDocument/2006/relationships/slideLayout" Target="../slideLayouts/slideLayout290.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2.xml"/><Relationship Id="rId12" Type="http://schemas.openxmlformats.org/officeDocument/2006/relationships/theme" Target="../theme/theme28.xml"/><Relationship Id="rId13" Type="http://schemas.openxmlformats.org/officeDocument/2006/relationships/image" Target="../media/image1.png"/><Relationship Id="rId1" Type="http://schemas.openxmlformats.org/officeDocument/2006/relationships/slideLayout" Target="../slideLayouts/slideLayout292.xml"/><Relationship Id="rId2" Type="http://schemas.openxmlformats.org/officeDocument/2006/relationships/slideLayout" Target="../slideLayouts/slideLayout293.xml"/><Relationship Id="rId3" Type="http://schemas.openxmlformats.org/officeDocument/2006/relationships/slideLayout" Target="../slideLayouts/slideLayout294.xml"/><Relationship Id="rId4" Type="http://schemas.openxmlformats.org/officeDocument/2006/relationships/slideLayout" Target="../slideLayouts/slideLayout295.xml"/><Relationship Id="rId5" Type="http://schemas.openxmlformats.org/officeDocument/2006/relationships/slideLayout" Target="../slideLayouts/slideLayout296.xml"/><Relationship Id="rId6" Type="http://schemas.openxmlformats.org/officeDocument/2006/relationships/slideLayout" Target="../slideLayouts/slideLayout297.xml"/><Relationship Id="rId7" Type="http://schemas.openxmlformats.org/officeDocument/2006/relationships/slideLayout" Target="../slideLayouts/slideLayout298.xml"/><Relationship Id="rId8" Type="http://schemas.openxmlformats.org/officeDocument/2006/relationships/slideLayout" Target="../slideLayouts/slideLayout299.xml"/><Relationship Id="rId9" Type="http://schemas.openxmlformats.org/officeDocument/2006/relationships/slideLayout" Target="../slideLayouts/slideLayout300.xml"/><Relationship Id="rId10" Type="http://schemas.openxmlformats.org/officeDocument/2006/relationships/slideLayout" Target="../slideLayouts/slideLayout301.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3.xml"/><Relationship Id="rId12" Type="http://schemas.openxmlformats.org/officeDocument/2006/relationships/theme" Target="../theme/theme29.xml"/><Relationship Id="rId13" Type="http://schemas.openxmlformats.org/officeDocument/2006/relationships/image" Target="../media/image1.png"/><Relationship Id="rId1" Type="http://schemas.openxmlformats.org/officeDocument/2006/relationships/slideLayout" Target="../slideLayouts/slideLayout303.xml"/><Relationship Id="rId2" Type="http://schemas.openxmlformats.org/officeDocument/2006/relationships/slideLayout" Target="../slideLayouts/slideLayout304.xml"/><Relationship Id="rId3" Type="http://schemas.openxmlformats.org/officeDocument/2006/relationships/slideLayout" Target="../slideLayouts/slideLayout305.xml"/><Relationship Id="rId4" Type="http://schemas.openxmlformats.org/officeDocument/2006/relationships/slideLayout" Target="../slideLayouts/slideLayout306.xml"/><Relationship Id="rId5" Type="http://schemas.openxmlformats.org/officeDocument/2006/relationships/slideLayout" Target="../slideLayouts/slideLayout307.xml"/><Relationship Id="rId6" Type="http://schemas.openxmlformats.org/officeDocument/2006/relationships/slideLayout" Target="../slideLayouts/slideLayout308.xml"/><Relationship Id="rId7" Type="http://schemas.openxmlformats.org/officeDocument/2006/relationships/slideLayout" Target="../slideLayouts/slideLayout309.xml"/><Relationship Id="rId8" Type="http://schemas.openxmlformats.org/officeDocument/2006/relationships/slideLayout" Target="../slideLayouts/slideLayout310.xml"/><Relationship Id="rId9" Type="http://schemas.openxmlformats.org/officeDocument/2006/relationships/slideLayout" Target="../slideLayouts/slideLayout311.xml"/><Relationship Id="rId10" Type="http://schemas.openxmlformats.org/officeDocument/2006/relationships/slideLayout" Target="../slideLayouts/slideLayout3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4.xml"/><Relationship Id="rId12" Type="http://schemas.openxmlformats.org/officeDocument/2006/relationships/theme" Target="../theme/theme30.xml"/><Relationship Id="rId13" Type="http://schemas.openxmlformats.org/officeDocument/2006/relationships/image" Target="../media/image1.png"/><Relationship Id="rId1" Type="http://schemas.openxmlformats.org/officeDocument/2006/relationships/slideLayout" Target="../slideLayouts/slideLayout314.xml"/><Relationship Id="rId2" Type="http://schemas.openxmlformats.org/officeDocument/2006/relationships/slideLayout" Target="../slideLayouts/slideLayout315.xml"/><Relationship Id="rId3" Type="http://schemas.openxmlformats.org/officeDocument/2006/relationships/slideLayout" Target="../slideLayouts/slideLayout316.xml"/><Relationship Id="rId4" Type="http://schemas.openxmlformats.org/officeDocument/2006/relationships/slideLayout" Target="../slideLayouts/slideLayout317.xml"/><Relationship Id="rId5" Type="http://schemas.openxmlformats.org/officeDocument/2006/relationships/slideLayout" Target="../slideLayouts/slideLayout318.xml"/><Relationship Id="rId6" Type="http://schemas.openxmlformats.org/officeDocument/2006/relationships/slideLayout" Target="../slideLayouts/slideLayout319.xml"/><Relationship Id="rId7" Type="http://schemas.openxmlformats.org/officeDocument/2006/relationships/slideLayout" Target="../slideLayouts/slideLayout320.xml"/><Relationship Id="rId8" Type="http://schemas.openxmlformats.org/officeDocument/2006/relationships/slideLayout" Target="../slideLayouts/slideLayout321.xml"/><Relationship Id="rId9" Type="http://schemas.openxmlformats.org/officeDocument/2006/relationships/slideLayout" Target="../slideLayouts/slideLayout322.xml"/><Relationship Id="rId10" Type="http://schemas.openxmlformats.org/officeDocument/2006/relationships/slideLayout" Target="../slideLayouts/slideLayout323.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5.xml"/><Relationship Id="rId12" Type="http://schemas.openxmlformats.org/officeDocument/2006/relationships/theme" Target="../theme/theme31.xml"/><Relationship Id="rId13" Type="http://schemas.openxmlformats.org/officeDocument/2006/relationships/image" Target="../media/image1.png"/><Relationship Id="rId1" Type="http://schemas.openxmlformats.org/officeDocument/2006/relationships/slideLayout" Target="../slideLayouts/slideLayout325.xml"/><Relationship Id="rId2" Type="http://schemas.openxmlformats.org/officeDocument/2006/relationships/slideLayout" Target="../slideLayouts/slideLayout326.xml"/><Relationship Id="rId3" Type="http://schemas.openxmlformats.org/officeDocument/2006/relationships/slideLayout" Target="../slideLayouts/slideLayout327.xml"/><Relationship Id="rId4" Type="http://schemas.openxmlformats.org/officeDocument/2006/relationships/slideLayout" Target="../slideLayouts/slideLayout328.xml"/><Relationship Id="rId5" Type="http://schemas.openxmlformats.org/officeDocument/2006/relationships/slideLayout" Target="../slideLayouts/slideLayout329.xml"/><Relationship Id="rId6" Type="http://schemas.openxmlformats.org/officeDocument/2006/relationships/slideLayout" Target="../slideLayouts/slideLayout330.xml"/><Relationship Id="rId7" Type="http://schemas.openxmlformats.org/officeDocument/2006/relationships/slideLayout" Target="../slideLayouts/slideLayout331.xml"/><Relationship Id="rId8" Type="http://schemas.openxmlformats.org/officeDocument/2006/relationships/slideLayout" Target="../slideLayouts/slideLayout332.xml"/><Relationship Id="rId9" Type="http://schemas.openxmlformats.org/officeDocument/2006/relationships/slideLayout" Target="../slideLayouts/slideLayout333.xml"/><Relationship Id="rId10" Type="http://schemas.openxmlformats.org/officeDocument/2006/relationships/slideLayout" Target="../slideLayouts/slideLayout334.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6.xml"/><Relationship Id="rId12" Type="http://schemas.openxmlformats.org/officeDocument/2006/relationships/theme" Target="../theme/theme32.xml"/><Relationship Id="rId1" Type="http://schemas.openxmlformats.org/officeDocument/2006/relationships/slideLayout" Target="../slideLayouts/slideLayout336.xml"/><Relationship Id="rId2" Type="http://schemas.openxmlformats.org/officeDocument/2006/relationships/slideLayout" Target="../slideLayouts/slideLayout337.xml"/><Relationship Id="rId3" Type="http://schemas.openxmlformats.org/officeDocument/2006/relationships/slideLayout" Target="../slideLayouts/slideLayout338.xml"/><Relationship Id="rId4" Type="http://schemas.openxmlformats.org/officeDocument/2006/relationships/slideLayout" Target="../slideLayouts/slideLayout339.xml"/><Relationship Id="rId5" Type="http://schemas.openxmlformats.org/officeDocument/2006/relationships/slideLayout" Target="../slideLayouts/slideLayout340.xml"/><Relationship Id="rId6" Type="http://schemas.openxmlformats.org/officeDocument/2006/relationships/slideLayout" Target="../slideLayouts/slideLayout341.xml"/><Relationship Id="rId7" Type="http://schemas.openxmlformats.org/officeDocument/2006/relationships/slideLayout" Target="../slideLayouts/slideLayout342.xml"/><Relationship Id="rId8" Type="http://schemas.openxmlformats.org/officeDocument/2006/relationships/slideLayout" Target="../slideLayouts/slideLayout343.xml"/><Relationship Id="rId9" Type="http://schemas.openxmlformats.org/officeDocument/2006/relationships/slideLayout" Target="../slideLayouts/slideLayout344.xml"/><Relationship Id="rId10" Type="http://schemas.openxmlformats.org/officeDocument/2006/relationships/slideLayout" Target="../slideLayouts/slideLayout345.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7.xml"/><Relationship Id="rId12" Type="http://schemas.openxmlformats.org/officeDocument/2006/relationships/theme" Target="../theme/theme33.xml"/><Relationship Id="rId1" Type="http://schemas.openxmlformats.org/officeDocument/2006/relationships/slideLayout" Target="../slideLayouts/slideLayout347.xml"/><Relationship Id="rId2" Type="http://schemas.openxmlformats.org/officeDocument/2006/relationships/slideLayout" Target="../slideLayouts/slideLayout348.xml"/><Relationship Id="rId3" Type="http://schemas.openxmlformats.org/officeDocument/2006/relationships/slideLayout" Target="../slideLayouts/slideLayout349.xml"/><Relationship Id="rId4" Type="http://schemas.openxmlformats.org/officeDocument/2006/relationships/slideLayout" Target="../slideLayouts/slideLayout350.xml"/><Relationship Id="rId5" Type="http://schemas.openxmlformats.org/officeDocument/2006/relationships/slideLayout" Target="../slideLayouts/slideLayout351.xml"/><Relationship Id="rId6" Type="http://schemas.openxmlformats.org/officeDocument/2006/relationships/slideLayout" Target="../slideLayouts/slideLayout352.xml"/><Relationship Id="rId7" Type="http://schemas.openxmlformats.org/officeDocument/2006/relationships/slideLayout" Target="../slideLayouts/slideLayout353.xml"/><Relationship Id="rId8" Type="http://schemas.openxmlformats.org/officeDocument/2006/relationships/slideLayout" Target="../slideLayouts/slideLayout354.xml"/><Relationship Id="rId9" Type="http://schemas.openxmlformats.org/officeDocument/2006/relationships/slideLayout" Target="../slideLayouts/slideLayout355.xml"/><Relationship Id="rId10" Type="http://schemas.openxmlformats.org/officeDocument/2006/relationships/slideLayout" Target="../slideLayouts/slideLayout356.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8.xml"/><Relationship Id="rId12" Type="http://schemas.openxmlformats.org/officeDocument/2006/relationships/theme" Target="../theme/theme34.xml"/><Relationship Id="rId1" Type="http://schemas.openxmlformats.org/officeDocument/2006/relationships/slideLayout" Target="../slideLayouts/slideLayout358.xml"/><Relationship Id="rId2" Type="http://schemas.openxmlformats.org/officeDocument/2006/relationships/slideLayout" Target="../slideLayouts/slideLayout359.xml"/><Relationship Id="rId3" Type="http://schemas.openxmlformats.org/officeDocument/2006/relationships/slideLayout" Target="../slideLayouts/slideLayout360.xml"/><Relationship Id="rId4" Type="http://schemas.openxmlformats.org/officeDocument/2006/relationships/slideLayout" Target="../slideLayouts/slideLayout361.xml"/><Relationship Id="rId5" Type="http://schemas.openxmlformats.org/officeDocument/2006/relationships/slideLayout" Target="../slideLayouts/slideLayout362.xml"/><Relationship Id="rId6" Type="http://schemas.openxmlformats.org/officeDocument/2006/relationships/slideLayout" Target="../slideLayouts/slideLayout363.xml"/><Relationship Id="rId7" Type="http://schemas.openxmlformats.org/officeDocument/2006/relationships/slideLayout" Target="../slideLayouts/slideLayout364.xml"/><Relationship Id="rId8" Type="http://schemas.openxmlformats.org/officeDocument/2006/relationships/slideLayout" Target="../slideLayouts/slideLayout365.xml"/><Relationship Id="rId9" Type="http://schemas.openxmlformats.org/officeDocument/2006/relationships/slideLayout" Target="../slideLayouts/slideLayout366.xml"/><Relationship Id="rId10" Type="http://schemas.openxmlformats.org/officeDocument/2006/relationships/slideLayout" Target="../slideLayouts/slideLayout367.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79.xml"/><Relationship Id="rId12" Type="http://schemas.openxmlformats.org/officeDocument/2006/relationships/theme" Target="../theme/theme35.xml"/><Relationship Id="rId13" Type="http://schemas.openxmlformats.org/officeDocument/2006/relationships/image" Target="../media/image1.png"/><Relationship Id="rId1" Type="http://schemas.openxmlformats.org/officeDocument/2006/relationships/slideLayout" Target="../slideLayouts/slideLayout369.xml"/><Relationship Id="rId2" Type="http://schemas.openxmlformats.org/officeDocument/2006/relationships/slideLayout" Target="../slideLayouts/slideLayout370.xml"/><Relationship Id="rId3" Type="http://schemas.openxmlformats.org/officeDocument/2006/relationships/slideLayout" Target="../slideLayouts/slideLayout371.xml"/><Relationship Id="rId4" Type="http://schemas.openxmlformats.org/officeDocument/2006/relationships/slideLayout" Target="../slideLayouts/slideLayout372.xml"/><Relationship Id="rId5" Type="http://schemas.openxmlformats.org/officeDocument/2006/relationships/slideLayout" Target="../slideLayouts/slideLayout373.xml"/><Relationship Id="rId6" Type="http://schemas.openxmlformats.org/officeDocument/2006/relationships/slideLayout" Target="../slideLayouts/slideLayout374.xml"/><Relationship Id="rId7" Type="http://schemas.openxmlformats.org/officeDocument/2006/relationships/slideLayout" Target="../slideLayouts/slideLayout375.xml"/><Relationship Id="rId8" Type="http://schemas.openxmlformats.org/officeDocument/2006/relationships/slideLayout" Target="../slideLayouts/slideLayout376.xml"/><Relationship Id="rId9" Type="http://schemas.openxmlformats.org/officeDocument/2006/relationships/slideLayout" Target="../slideLayouts/slideLayout377.xml"/><Relationship Id="rId10" Type="http://schemas.openxmlformats.org/officeDocument/2006/relationships/slideLayout" Target="../slideLayouts/slideLayout378.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0.xml"/><Relationship Id="rId12" Type="http://schemas.openxmlformats.org/officeDocument/2006/relationships/theme" Target="../theme/theme36.xml"/><Relationship Id="rId1" Type="http://schemas.openxmlformats.org/officeDocument/2006/relationships/slideLayout" Target="../slideLayouts/slideLayout380.xml"/><Relationship Id="rId2" Type="http://schemas.openxmlformats.org/officeDocument/2006/relationships/slideLayout" Target="../slideLayouts/slideLayout381.xml"/><Relationship Id="rId3" Type="http://schemas.openxmlformats.org/officeDocument/2006/relationships/slideLayout" Target="../slideLayouts/slideLayout382.xml"/><Relationship Id="rId4" Type="http://schemas.openxmlformats.org/officeDocument/2006/relationships/slideLayout" Target="../slideLayouts/slideLayout383.xml"/><Relationship Id="rId5" Type="http://schemas.openxmlformats.org/officeDocument/2006/relationships/slideLayout" Target="../slideLayouts/slideLayout384.xml"/><Relationship Id="rId6" Type="http://schemas.openxmlformats.org/officeDocument/2006/relationships/slideLayout" Target="../slideLayouts/slideLayout385.xml"/><Relationship Id="rId7" Type="http://schemas.openxmlformats.org/officeDocument/2006/relationships/slideLayout" Target="../slideLayouts/slideLayout386.xml"/><Relationship Id="rId8" Type="http://schemas.openxmlformats.org/officeDocument/2006/relationships/slideLayout" Target="../slideLayouts/slideLayout387.xml"/><Relationship Id="rId9" Type="http://schemas.openxmlformats.org/officeDocument/2006/relationships/slideLayout" Target="../slideLayouts/slideLayout388.xml"/><Relationship Id="rId10" Type="http://schemas.openxmlformats.org/officeDocument/2006/relationships/slideLayout" Target="../slideLayouts/slideLayout389.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1.xml"/><Relationship Id="rId12" Type="http://schemas.openxmlformats.org/officeDocument/2006/relationships/theme" Target="../theme/theme37.xml"/><Relationship Id="rId1" Type="http://schemas.openxmlformats.org/officeDocument/2006/relationships/slideLayout" Target="../slideLayouts/slideLayout391.xml"/><Relationship Id="rId2" Type="http://schemas.openxmlformats.org/officeDocument/2006/relationships/slideLayout" Target="../slideLayouts/slideLayout392.xml"/><Relationship Id="rId3" Type="http://schemas.openxmlformats.org/officeDocument/2006/relationships/slideLayout" Target="../slideLayouts/slideLayout393.xml"/><Relationship Id="rId4" Type="http://schemas.openxmlformats.org/officeDocument/2006/relationships/slideLayout" Target="../slideLayouts/slideLayout394.xml"/><Relationship Id="rId5" Type="http://schemas.openxmlformats.org/officeDocument/2006/relationships/slideLayout" Target="../slideLayouts/slideLayout395.xml"/><Relationship Id="rId6" Type="http://schemas.openxmlformats.org/officeDocument/2006/relationships/slideLayout" Target="../slideLayouts/slideLayout396.xml"/><Relationship Id="rId7" Type="http://schemas.openxmlformats.org/officeDocument/2006/relationships/slideLayout" Target="../slideLayouts/slideLayout397.xml"/><Relationship Id="rId8" Type="http://schemas.openxmlformats.org/officeDocument/2006/relationships/slideLayout" Target="../slideLayouts/slideLayout398.xml"/><Relationship Id="rId9" Type="http://schemas.openxmlformats.org/officeDocument/2006/relationships/slideLayout" Target="../slideLayouts/slideLayout399.xml"/><Relationship Id="rId10" Type="http://schemas.openxmlformats.org/officeDocument/2006/relationships/slideLayout" Target="../slideLayouts/slideLayout400.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2.xml"/><Relationship Id="rId12" Type="http://schemas.openxmlformats.org/officeDocument/2006/relationships/theme" Target="../theme/theme38.xml"/><Relationship Id="rId1" Type="http://schemas.openxmlformats.org/officeDocument/2006/relationships/slideLayout" Target="../slideLayouts/slideLayout402.xml"/><Relationship Id="rId2" Type="http://schemas.openxmlformats.org/officeDocument/2006/relationships/slideLayout" Target="../slideLayouts/slideLayout403.xml"/><Relationship Id="rId3" Type="http://schemas.openxmlformats.org/officeDocument/2006/relationships/slideLayout" Target="../slideLayouts/slideLayout404.xml"/><Relationship Id="rId4" Type="http://schemas.openxmlformats.org/officeDocument/2006/relationships/slideLayout" Target="../slideLayouts/slideLayout405.xml"/><Relationship Id="rId5" Type="http://schemas.openxmlformats.org/officeDocument/2006/relationships/slideLayout" Target="../slideLayouts/slideLayout406.xml"/><Relationship Id="rId6" Type="http://schemas.openxmlformats.org/officeDocument/2006/relationships/slideLayout" Target="../slideLayouts/slideLayout407.xml"/><Relationship Id="rId7" Type="http://schemas.openxmlformats.org/officeDocument/2006/relationships/slideLayout" Target="../slideLayouts/slideLayout408.xml"/><Relationship Id="rId8" Type="http://schemas.openxmlformats.org/officeDocument/2006/relationships/slideLayout" Target="../slideLayouts/slideLayout409.xml"/><Relationship Id="rId9" Type="http://schemas.openxmlformats.org/officeDocument/2006/relationships/slideLayout" Target="../slideLayouts/slideLayout410.xml"/><Relationship Id="rId10" Type="http://schemas.openxmlformats.org/officeDocument/2006/relationships/slideLayout" Target="../slideLayouts/slideLayout411.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3.xml"/><Relationship Id="rId12" Type="http://schemas.openxmlformats.org/officeDocument/2006/relationships/theme" Target="../theme/theme39.xml"/><Relationship Id="rId13" Type="http://schemas.openxmlformats.org/officeDocument/2006/relationships/image" Target="../media/image1.png"/><Relationship Id="rId1" Type="http://schemas.openxmlformats.org/officeDocument/2006/relationships/slideLayout" Target="../slideLayouts/slideLayout413.xml"/><Relationship Id="rId2" Type="http://schemas.openxmlformats.org/officeDocument/2006/relationships/slideLayout" Target="../slideLayouts/slideLayout414.xml"/><Relationship Id="rId3" Type="http://schemas.openxmlformats.org/officeDocument/2006/relationships/slideLayout" Target="../slideLayouts/slideLayout415.xml"/><Relationship Id="rId4" Type="http://schemas.openxmlformats.org/officeDocument/2006/relationships/slideLayout" Target="../slideLayouts/slideLayout416.xml"/><Relationship Id="rId5" Type="http://schemas.openxmlformats.org/officeDocument/2006/relationships/slideLayout" Target="../slideLayouts/slideLayout417.xml"/><Relationship Id="rId6" Type="http://schemas.openxmlformats.org/officeDocument/2006/relationships/slideLayout" Target="../slideLayouts/slideLayout418.xml"/><Relationship Id="rId7" Type="http://schemas.openxmlformats.org/officeDocument/2006/relationships/slideLayout" Target="../slideLayouts/slideLayout419.xml"/><Relationship Id="rId8" Type="http://schemas.openxmlformats.org/officeDocument/2006/relationships/slideLayout" Target="../slideLayouts/slideLayout420.xml"/><Relationship Id="rId9" Type="http://schemas.openxmlformats.org/officeDocument/2006/relationships/slideLayout" Target="../slideLayouts/slideLayout421.xml"/><Relationship Id="rId10" Type="http://schemas.openxmlformats.org/officeDocument/2006/relationships/slideLayout" Target="../slideLayouts/slideLayout4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4.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24.xml"/><Relationship Id="rId2" Type="http://schemas.openxmlformats.org/officeDocument/2006/relationships/slideLayout" Target="../slideLayouts/slideLayout425.xml"/><Relationship Id="rId3" Type="http://schemas.openxmlformats.org/officeDocument/2006/relationships/slideLayout" Target="../slideLayouts/slideLayout426.xml"/><Relationship Id="rId4" Type="http://schemas.openxmlformats.org/officeDocument/2006/relationships/slideLayout" Target="../slideLayouts/slideLayout427.xml"/><Relationship Id="rId5" Type="http://schemas.openxmlformats.org/officeDocument/2006/relationships/slideLayout" Target="../slideLayouts/slideLayout428.xml"/><Relationship Id="rId6" Type="http://schemas.openxmlformats.org/officeDocument/2006/relationships/slideLayout" Target="../slideLayouts/slideLayout429.xml"/><Relationship Id="rId7" Type="http://schemas.openxmlformats.org/officeDocument/2006/relationships/slideLayout" Target="../slideLayouts/slideLayout430.xml"/><Relationship Id="rId8" Type="http://schemas.openxmlformats.org/officeDocument/2006/relationships/slideLayout" Target="../slideLayouts/slideLayout431.xml"/><Relationship Id="rId9" Type="http://schemas.openxmlformats.org/officeDocument/2006/relationships/slideLayout" Target="../slideLayouts/slideLayout432.xml"/><Relationship Id="rId10" Type="http://schemas.openxmlformats.org/officeDocument/2006/relationships/slideLayout" Target="../slideLayouts/slideLayout433.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5.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35.xml"/><Relationship Id="rId2" Type="http://schemas.openxmlformats.org/officeDocument/2006/relationships/slideLayout" Target="../slideLayouts/slideLayout436.xml"/><Relationship Id="rId3" Type="http://schemas.openxmlformats.org/officeDocument/2006/relationships/slideLayout" Target="../slideLayouts/slideLayout437.xml"/><Relationship Id="rId4" Type="http://schemas.openxmlformats.org/officeDocument/2006/relationships/slideLayout" Target="../slideLayouts/slideLayout438.xml"/><Relationship Id="rId5" Type="http://schemas.openxmlformats.org/officeDocument/2006/relationships/slideLayout" Target="../slideLayouts/slideLayout439.xml"/><Relationship Id="rId6" Type="http://schemas.openxmlformats.org/officeDocument/2006/relationships/slideLayout" Target="../slideLayouts/slideLayout440.xml"/><Relationship Id="rId7" Type="http://schemas.openxmlformats.org/officeDocument/2006/relationships/slideLayout" Target="../slideLayouts/slideLayout441.xml"/><Relationship Id="rId8" Type="http://schemas.openxmlformats.org/officeDocument/2006/relationships/slideLayout" Target="../slideLayouts/slideLayout442.xml"/><Relationship Id="rId9" Type="http://schemas.openxmlformats.org/officeDocument/2006/relationships/slideLayout" Target="../slideLayouts/slideLayout443.xml"/><Relationship Id="rId10" Type="http://schemas.openxmlformats.org/officeDocument/2006/relationships/slideLayout" Target="../slideLayouts/slideLayout444.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6.xml"/><Relationship Id="rId12" Type="http://schemas.openxmlformats.org/officeDocument/2006/relationships/theme" Target="../theme/theme42.xml"/><Relationship Id="rId1" Type="http://schemas.openxmlformats.org/officeDocument/2006/relationships/slideLayout" Target="../slideLayouts/slideLayout446.xml"/><Relationship Id="rId2" Type="http://schemas.openxmlformats.org/officeDocument/2006/relationships/slideLayout" Target="../slideLayouts/slideLayout447.xml"/><Relationship Id="rId3" Type="http://schemas.openxmlformats.org/officeDocument/2006/relationships/slideLayout" Target="../slideLayouts/slideLayout448.xml"/><Relationship Id="rId4" Type="http://schemas.openxmlformats.org/officeDocument/2006/relationships/slideLayout" Target="../slideLayouts/slideLayout449.xml"/><Relationship Id="rId5" Type="http://schemas.openxmlformats.org/officeDocument/2006/relationships/slideLayout" Target="../slideLayouts/slideLayout450.xml"/><Relationship Id="rId6" Type="http://schemas.openxmlformats.org/officeDocument/2006/relationships/slideLayout" Target="../slideLayouts/slideLayout451.xml"/><Relationship Id="rId7" Type="http://schemas.openxmlformats.org/officeDocument/2006/relationships/slideLayout" Target="../slideLayouts/slideLayout452.xml"/><Relationship Id="rId8" Type="http://schemas.openxmlformats.org/officeDocument/2006/relationships/slideLayout" Target="../slideLayouts/slideLayout453.xml"/><Relationship Id="rId9" Type="http://schemas.openxmlformats.org/officeDocument/2006/relationships/slideLayout" Target="../slideLayouts/slideLayout454.xml"/><Relationship Id="rId10" Type="http://schemas.openxmlformats.org/officeDocument/2006/relationships/slideLayout" Target="../slideLayouts/slideLayout455.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67.xml"/><Relationship Id="rId12" Type="http://schemas.openxmlformats.org/officeDocument/2006/relationships/theme" Target="../theme/theme43.xml"/><Relationship Id="rId13" Type="http://schemas.openxmlformats.org/officeDocument/2006/relationships/image" Target="../media/image1.png"/><Relationship Id="rId1" Type="http://schemas.openxmlformats.org/officeDocument/2006/relationships/slideLayout" Target="../slideLayouts/slideLayout457.xml"/><Relationship Id="rId2" Type="http://schemas.openxmlformats.org/officeDocument/2006/relationships/slideLayout" Target="../slideLayouts/slideLayout458.xml"/><Relationship Id="rId3" Type="http://schemas.openxmlformats.org/officeDocument/2006/relationships/slideLayout" Target="../slideLayouts/slideLayout459.xml"/><Relationship Id="rId4" Type="http://schemas.openxmlformats.org/officeDocument/2006/relationships/slideLayout" Target="../slideLayouts/slideLayout460.xml"/><Relationship Id="rId5" Type="http://schemas.openxmlformats.org/officeDocument/2006/relationships/slideLayout" Target="../slideLayouts/slideLayout461.xml"/><Relationship Id="rId6" Type="http://schemas.openxmlformats.org/officeDocument/2006/relationships/slideLayout" Target="../slideLayouts/slideLayout462.xml"/><Relationship Id="rId7" Type="http://schemas.openxmlformats.org/officeDocument/2006/relationships/slideLayout" Target="../slideLayouts/slideLayout463.xml"/><Relationship Id="rId8" Type="http://schemas.openxmlformats.org/officeDocument/2006/relationships/slideLayout" Target="../slideLayouts/slideLayout464.xml"/><Relationship Id="rId9" Type="http://schemas.openxmlformats.org/officeDocument/2006/relationships/slideLayout" Target="../slideLayouts/slideLayout465.xml"/><Relationship Id="rId10" Type="http://schemas.openxmlformats.org/officeDocument/2006/relationships/slideLayout" Target="../slideLayouts/slideLayout466.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78.xml"/><Relationship Id="rId12" Type="http://schemas.openxmlformats.org/officeDocument/2006/relationships/theme" Target="../theme/theme44.xml"/><Relationship Id="rId13" Type="http://schemas.openxmlformats.org/officeDocument/2006/relationships/image" Target="../media/image1.png"/><Relationship Id="rId1" Type="http://schemas.openxmlformats.org/officeDocument/2006/relationships/slideLayout" Target="../slideLayouts/slideLayout468.xml"/><Relationship Id="rId2" Type="http://schemas.openxmlformats.org/officeDocument/2006/relationships/slideLayout" Target="../slideLayouts/slideLayout469.xml"/><Relationship Id="rId3" Type="http://schemas.openxmlformats.org/officeDocument/2006/relationships/slideLayout" Target="../slideLayouts/slideLayout470.xml"/><Relationship Id="rId4" Type="http://schemas.openxmlformats.org/officeDocument/2006/relationships/slideLayout" Target="../slideLayouts/slideLayout471.xml"/><Relationship Id="rId5" Type="http://schemas.openxmlformats.org/officeDocument/2006/relationships/slideLayout" Target="../slideLayouts/slideLayout472.xml"/><Relationship Id="rId6" Type="http://schemas.openxmlformats.org/officeDocument/2006/relationships/slideLayout" Target="../slideLayouts/slideLayout473.xml"/><Relationship Id="rId7" Type="http://schemas.openxmlformats.org/officeDocument/2006/relationships/slideLayout" Target="../slideLayouts/slideLayout474.xml"/><Relationship Id="rId8" Type="http://schemas.openxmlformats.org/officeDocument/2006/relationships/slideLayout" Target="../slideLayouts/slideLayout475.xml"/><Relationship Id="rId9" Type="http://schemas.openxmlformats.org/officeDocument/2006/relationships/slideLayout" Target="../slideLayouts/slideLayout476.xml"/><Relationship Id="rId10" Type="http://schemas.openxmlformats.org/officeDocument/2006/relationships/slideLayout" Target="../slideLayouts/slideLayout477.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89.xml"/><Relationship Id="rId12" Type="http://schemas.openxmlformats.org/officeDocument/2006/relationships/slideLayout" Target="../slideLayouts/slideLayout490.xml"/><Relationship Id="rId13" Type="http://schemas.openxmlformats.org/officeDocument/2006/relationships/theme" Target="../theme/theme45.xml"/><Relationship Id="rId1" Type="http://schemas.openxmlformats.org/officeDocument/2006/relationships/slideLayout" Target="../slideLayouts/slideLayout479.xml"/><Relationship Id="rId2" Type="http://schemas.openxmlformats.org/officeDocument/2006/relationships/slideLayout" Target="../slideLayouts/slideLayout480.xml"/><Relationship Id="rId3" Type="http://schemas.openxmlformats.org/officeDocument/2006/relationships/slideLayout" Target="../slideLayouts/slideLayout481.xml"/><Relationship Id="rId4" Type="http://schemas.openxmlformats.org/officeDocument/2006/relationships/slideLayout" Target="../slideLayouts/slideLayout482.xml"/><Relationship Id="rId5" Type="http://schemas.openxmlformats.org/officeDocument/2006/relationships/slideLayout" Target="../slideLayouts/slideLayout483.xml"/><Relationship Id="rId6" Type="http://schemas.openxmlformats.org/officeDocument/2006/relationships/slideLayout" Target="../slideLayouts/slideLayout484.xml"/><Relationship Id="rId7" Type="http://schemas.openxmlformats.org/officeDocument/2006/relationships/slideLayout" Target="../slideLayouts/slideLayout485.xml"/><Relationship Id="rId8" Type="http://schemas.openxmlformats.org/officeDocument/2006/relationships/slideLayout" Target="../slideLayouts/slideLayout486.xml"/><Relationship Id="rId9" Type="http://schemas.openxmlformats.org/officeDocument/2006/relationships/slideLayout" Target="../slideLayouts/slideLayout487.xml"/><Relationship Id="rId10" Type="http://schemas.openxmlformats.org/officeDocument/2006/relationships/slideLayout" Target="../slideLayouts/slideLayout488.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1.xml"/><Relationship Id="rId12" Type="http://schemas.openxmlformats.org/officeDocument/2006/relationships/theme" Target="../theme/theme46.xml"/><Relationship Id="rId13" Type="http://schemas.openxmlformats.org/officeDocument/2006/relationships/image" Target="../media/image1.png"/><Relationship Id="rId1" Type="http://schemas.openxmlformats.org/officeDocument/2006/relationships/slideLayout" Target="../slideLayouts/slideLayout491.xml"/><Relationship Id="rId2" Type="http://schemas.openxmlformats.org/officeDocument/2006/relationships/slideLayout" Target="../slideLayouts/slideLayout492.xml"/><Relationship Id="rId3" Type="http://schemas.openxmlformats.org/officeDocument/2006/relationships/slideLayout" Target="../slideLayouts/slideLayout493.xml"/><Relationship Id="rId4" Type="http://schemas.openxmlformats.org/officeDocument/2006/relationships/slideLayout" Target="../slideLayouts/slideLayout494.xml"/><Relationship Id="rId5" Type="http://schemas.openxmlformats.org/officeDocument/2006/relationships/slideLayout" Target="../slideLayouts/slideLayout495.xml"/><Relationship Id="rId6" Type="http://schemas.openxmlformats.org/officeDocument/2006/relationships/slideLayout" Target="../slideLayouts/slideLayout496.xml"/><Relationship Id="rId7" Type="http://schemas.openxmlformats.org/officeDocument/2006/relationships/slideLayout" Target="../slideLayouts/slideLayout497.xml"/><Relationship Id="rId8" Type="http://schemas.openxmlformats.org/officeDocument/2006/relationships/slideLayout" Target="../slideLayouts/slideLayout498.xml"/><Relationship Id="rId9" Type="http://schemas.openxmlformats.org/officeDocument/2006/relationships/slideLayout" Target="../slideLayouts/slideLayout499.xml"/><Relationship Id="rId10" Type="http://schemas.openxmlformats.org/officeDocument/2006/relationships/slideLayout" Target="../slideLayouts/slideLayout500.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2.xml"/><Relationship Id="rId12" Type="http://schemas.openxmlformats.org/officeDocument/2006/relationships/slideLayout" Target="../slideLayouts/slideLayout513.xml"/><Relationship Id="rId13" Type="http://schemas.openxmlformats.org/officeDocument/2006/relationships/theme" Target="../theme/theme47.xml"/><Relationship Id="rId1" Type="http://schemas.openxmlformats.org/officeDocument/2006/relationships/slideLayout" Target="../slideLayouts/slideLayout502.xml"/><Relationship Id="rId2" Type="http://schemas.openxmlformats.org/officeDocument/2006/relationships/slideLayout" Target="../slideLayouts/slideLayout503.xml"/><Relationship Id="rId3" Type="http://schemas.openxmlformats.org/officeDocument/2006/relationships/slideLayout" Target="../slideLayouts/slideLayout504.xml"/><Relationship Id="rId4" Type="http://schemas.openxmlformats.org/officeDocument/2006/relationships/slideLayout" Target="../slideLayouts/slideLayout505.xml"/><Relationship Id="rId5" Type="http://schemas.openxmlformats.org/officeDocument/2006/relationships/slideLayout" Target="../slideLayouts/slideLayout506.xml"/><Relationship Id="rId6" Type="http://schemas.openxmlformats.org/officeDocument/2006/relationships/slideLayout" Target="../slideLayouts/slideLayout507.xml"/><Relationship Id="rId7" Type="http://schemas.openxmlformats.org/officeDocument/2006/relationships/slideLayout" Target="../slideLayouts/slideLayout508.xml"/><Relationship Id="rId8" Type="http://schemas.openxmlformats.org/officeDocument/2006/relationships/slideLayout" Target="../slideLayouts/slideLayout509.xml"/><Relationship Id="rId9" Type="http://schemas.openxmlformats.org/officeDocument/2006/relationships/slideLayout" Target="../slideLayouts/slideLayout510.xml"/><Relationship Id="rId10" Type="http://schemas.openxmlformats.org/officeDocument/2006/relationships/slideLayout" Target="../slideLayouts/slideLayout511.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4.xml"/><Relationship Id="rId12" Type="http://schemas.openxmlformats.org/officeDocument/2006/relationships/theme" Target="../theme/theme48.xml"/><Relationship Id="rId13" Type="http://schemas.openxmlformats.org/officeDocument/2006/relationships/image" Target="../media/image1.png"/><Relationship Id="rId1" Type="http://schemas.openxmlformats.org/officeDocument/2006/relationships/slideLayout" Target="../slideLayouts/slideLayout514.xml"/><Relationship Id="rId2" Type="http://schemas.openxmlformats.org/officeDocument/2006/relationships/slideLayout" Target="../slideLayouts/slideLayout515.xml"/><Relationship Id="rId3" Type="http://schemas.openxmlformats.org/officeDocument/2006/relationships/slideLayout" Target="../slideLayouts/slideLayout516.xml"/><Relationship Id="rId4" Type="http://schemas.openxmlformats.org/officeDocument/2006/relationships/slideLayout" Target="../slideLayouts/slideLayout517.xml"/><Relationship Id="rId5" Type="http://schemas.openxmlformats.org/officeDocument/2006/relationships/slideLayout" Target="../slideLayouts/slideLayout518.xml"/><Relationship Id="rId6" Type="http://schemas.openxmlformats.org/officeDocument/2006/relationships/slideLayout" Target="../slideLayouts/slideLayout519.xml"/><Relationship Id="rId7" Type="http://schemas.openxmlformats.org/officeDocument/2006/relationships/slideLayout" Target="../slideLayouts/slideLayout520.xml"/><Relationship Id="rId8" Type="http://schemas.openxmlformats.org/officeDocument/2006/relationships/slideLayout" Target="../slideLayouts/slideLayout521.xml"/><Relationship Id="rId9" Type="http://schemas.openxmlformats.org/officeDocument/2006/relationships/slideLayout" Target="../slideLayouts/slideLayout522.xml"/><Relationship Id="rId10" Type="http://schemas.openxmlformats.org/officeDocument/2006/relationships/slideLayout" Target="../slideLayouts/slideLayout523.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5.xml"/><Relationship Id="rId12" Type="http://schemas.openxmlformats.org/officeDocument/2006/relationships/slideLayout" Target="../slideLayouts/slideLayout536.xml"/><Relationship Id="rId13" Type="http://schemas.openxmlformats.org/officeDocument/2006/relationships/slideLayout" Target="../slideLayouts/slideLayout537.xml"/><Relationship Id="rId14" Type="http://schemas.openxmlformats.org/officeDocument/2006/relationships/theme" Target="../theme/theme49.xml"/><Relationship Id="rId1" Type="http://schemas.openxmlformats.org/officeDocument/2006/relationships/slideLayout" Target="../slideLayouts/slideLayout525.xml"/><Relationship Id="rId2" Type="http://schemas.openxmlformats.org/officeDocument/2006/relationships/slideLayout" Target="../slideLayouts/slideLayout526.xml"/><Relationship Id="rId3" Type="http://schemas.openxmlformats.org/officeDocument/2006/relationships/slideLayout" Target="../slideLayouts/slideLayout527.xml"/><Relationship Id="rId4" Type="http://schemas.openxmlformats.org/officeDocument/2006/relationships/slideLayout" Target="../slideLayouts/slideLayout528.xml"/><Relationship Id="rId5" Type="http://schemas.openxmlformats.org/officeDocument/2006/relationships/slideLayout" Target="../slideLayouts/slideLayout529.xml"/><Relationship Id="rId6" Type="http://schemas.openxmlformats.org/officeDocument/2006/relationships/slideLayout" Target="../slideLayouts/slideLayout530.xml"/><Relationship Id="rId7" Type="http://schemas.openxmlformats.org/officeDocument/2006/relationships/slideLayout" Target="../slideLayouts/slideLayout531.xml"/><Relationship Id="rId8" Type="http://schemas.openxmlformats.org/officeDocument/2006/relationships/slideLayout" Target="../slideLayouts/slideLayout532.xml"/><Relationship Id="rId9" Type="http://schemas.openxmlformats.org/officeDocument/2006/relationships/slideLayout" Target="../slideLayouts/slideLayout533.xml"/><Relationship Id="rId10" Type="http://schemas.openxmlformats.org/officeDocument/2006/relationships/slideLayout" Target="../slideLayouts/slideLayout53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48.xml"/><Relationship Id="rId12" Type="http://schemas.openxmlformats.org/officeDocument/2006/relationships/slideLayout" Target="../slideLayouts/slideLayout549.xml"/><Relationship Id="rId13" Type="http://schemas.openxmlformats.org/officeDocument/2006/relationships/theme" Target="../theme/theme50.xml"/><Relationship Id="rId1" Type="http://schemas.openxmlformats.org/officeDocument/2006/relationships/slideLayout" Target="../slideLayouts/slideLayout538.xml"/><Relationship Id="rId2" Type="http://schemas.openxmlformats.org/officeDocument/2006/relationships/slideLayout" Target="../slideLayouts/slideLayout539.xml"/><Relationship Id="rId3" Type="http://schemas.openxmlformats.org/officeDocument/2006/relationships/slideLayout" Target="../slideLayouts/slideLayout540.xml"/><Relationship Id="rId4" Type="http://schemas.openxmlformats.org/officeDocument/2006/relationships/slideLayout" Target="../slideLayouts/slideLayout541.xml"/><Relationship Id="rId5" Type="http://schemas.openxmlformats.org/officeDocument/2006/relationships/slideLayout" Target="../slideLayouts/slideLayout542.xml"/><Relationship Id="rId6" Type="http://schemas.openxmlformats.org/officeDocument/2006/relationships/slideLayout" Target="../slideLayouts/slideLayout543.xml"/><Relationship Id="rId7" Type="http://schemas.openxmlformats.org/officeDocument/2006/relationships/slideLayout" Target="../slideLayouts/slideLayout544.xml"/><Relationship Id="rId8" Type="http://schemas.openxmlformats.org/officeDocument/2006/relationships/slideLayout" Target="../slideLayouts/slideLayout545.xml"/><Relationship Id="rId9" Type="http://schemas.openxmlformats.org/officeDocument/2006/relationships/slideLayout" Target="../slideLayouts/slideLayout546.xml"/><Relationship Id="rId10" Type="http://schemas.openxmlformats.org/officeDocument/2006/relationships/slideLayout" Target="../slideLayouts/slideLayout547.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60.xml"/><Relationship Id="rId12" Type="http://schemas.openxmlformats.org/officeDocument/2006/relationships/theme" Target="../theme/theme51.xml"/><Relationship Id="rId1" Type="http://schemas.openxmlformats.org/officeDocument/2006/relationships/slideLayout" Target="../slideLayouts/slideLayout550.xml"/><Relationship Id="rId2" Type="http://schemas.openxmlformats.org/officeDocument/2006/relationships/slideLayout" Target="../slideLayouts/slideLayout551.xml"/><Relationship Id="rId3" Type="http://schemas.openxmlformats.org/officeDocument/2006/relationships/slideLayout" Target="../slideLayouts/slideLayout552.xml"/><Relationship Id="rId4" Type="http://schemas.openxmlformats.org/officeDocument/2006/relationships/slideLayout" Target="../slideLayouts/slideLayout553.xml"/><Relationship Id="rId5" Type="http://schemas.openxmlformats.org/officeDocument/2006/relationships/slideLayout" Target="../slideLayouts/slideLayout554.xml"/><Relationship Id="rId6" Type="http://schemas.openxmlformats.org/officeDocument/2006/relationships/slideLayout" Target="../slideLayouts/slideLayout555.xml"/><Relationship Id="rId7" Type="http://schemas.openxmlformats.org/officeDocument/2006/relationships/slideLayout" Target="../slideLayouts/slideLayout556.xml"/><Relationship Id="rId8" Type="http://schemas.openxmlformats.org/officeDocument/2006/relationships/slideLayout" Target="../slideLayouts/slideLayout557.xml"/><Relationship Id="rId9" Type="http://schemas.openxmlformats.org/officeDocument/2006/relationships/slideLayout" Target="../slideLayouts/slideLayout558.xml"/><Relationship Id="rId10"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71.xml"/><Relationship Id="rId12" Type="http://schemas.openxmlformats.org/officeDocument/2006/relationships/slideLayout" Target="../slideLayouts/slideLayout572.xml"/><Relationship Id="rId13" Type="http://schemas.openxmlformats.org/officeDocument/2006/relationships/theme" Target="../theme/theme52.xml"/><Relationship Id="rId1" Type="http://schemas.openxmlformats.org/officeDocument/2006/relationships/slideLayout" Target="../slideLayouts/slideLayout561.xml"/><Relationship Id="rId2" Type="http://schemas.openxmlformats.org/officeDocument/2006/relationships/slideLayout" Target="../slideLayouts/slideLayout562.xml"/><Relationship Id="rId3" Type="http://schemas.openxmlformats.org/officeDocument/2006/relationships/slideLayout" Target="../slideLayouts/slideLayout563.xml"/><Relationship Id="rId4" Type="http://schemas.openxmlformats.org/officeDocument/2006/relationships/slideLayout" Target="../slideLayouts/slideLayout564.xml"/><Relationship Id="rId5" Type="http://schemas.openxmlformats.org/officeDocument/2006/relationships/slideLayout" Target="../slideLayouts/slideLayout565.xml"/><Relationship Id="rId6" Type="http://schemas.openxmlformats.org/officeDocument/2006/relationships/slideLayout" Target="../slideLayouts/slideLayout566.xml"/><Relationship Id="rId7" Type="http://schemas.openxmlformats.org/officeDocument/2006/relationships/slideLayout" Target="../slideLayouts/slideLayout567.xml"/><Relationship Id="rId8" Type="http://schemas.openxmlformats.org/officeDocument/2006/relationships/slideLayout" Target="../slideLayouts/slideLayout568.xml"/><Relationship Id="rId9" Type="http://schemas.openxmlformats.org/officeDocument/2006/relationships/slideLayout" Target="../slideLayouts/slideLayout569.xml"/><Relationship Id="rId10"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83.xml"/><Relationship Id="rId12" Type="http://schemas.openxmlformats.org/officeDocument/2006/relationships/theme" Target="../theme/theme53.xml"/><Relationship Id="rId1" Type="http://schemas.openxmlformats.org/officeDocument/2006/relationships/slideLayout" Target="../slideLayouts/slideLayout573.xml"/><Relationship Id="rId2" Type="http://schemas.openxmlformats.org/officeDocument/2006/relationships/slideLayout" Target="../slideLayouts/slideLayout574.xml"/><Relationship Id="rId3" Type="http://schemas.openxmlformats.org/officeDocument/2006/relationships/slideLayout" Target="../slideLayouts/slideLayout575.xml"/><Relationship Id="rId4" Type="http://schemas.openxmlformats.org/officeDocument/2006/relationships/slideLayout" Target="../slideLayouts/slideLayout576.xml"/><Relationship Id="rId5" Type="http://schemas.openxmlformats.org/officeDocument/2006/relationships/slideLayout" Target="../slideLayouts/slideLayout577.xml"/><Relationship Id="rId6" Type="http://schemas.openxmlformats.org/officeDocument/2006/relationships/slideLayout" Target="../slideLayouts/slideLayout578.xml"/><Relationship Id="rId7" Type="http://schemas.openxmlformats.org/officeDocument/2006/relationships/slideLayout" Target="../slideLayouts/slideLayout579.xml"/><Relationship Id="rId8" Type="http://schemas.openxmlformats.org/officeDocument/2006/relationships/slideLayout" Target="../slideLayouts/slideLayout580.xml"/><Relationship Id="rId9" Type="http://schemas.openxmlformats.org/officeDocument/2006/relationships/slideLayout" Target="../slideLayouts/slideLayout581.xml"/><Relationship Id="rId10" Type="http://schemas.openxmlformats.org/officeDocument/2006/relationships/slideLayout" Target="../slideLayouts/slideLayout582.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94.xml"/><Relationship Id="rId12" Type="http://schemas.openxmlformats.org/officeDocument/2006/relationships/theme" Target="../theme/theme54.xml"/><Relationship Id="rId13" Type="http://schemas.openxmlformats.org/officeDocument/2006/relationships/image" Target="../media/image1.png"/><Relationship Id="rId1" Type="http://schemas.openxmlformats.org/officeDocument/2006/relationships/slideLayout" Target="../slideLayouts/slideLayout584.xml"/><Relationship Id="rId2" Type="http://schemas.openxmlformats.org/officeDocument/2006/relationships/slideLayout" Target="../slideLayouts/slideLayout585.xml"/><Relationship Id="rId3" Type="http://schemas.openxmlformats.org/officeDocument/2006/relationships/slideLayout" Target="../slideLayouts/slideLayout586.xml"/><Relationship Id="rId4" Type="http://schemas.openxmlformats.org/officeDocument/2006/relationships/slideLayout" Target="../slideLayouts/slideLayout587.xml"/><Relationship Id="rId5" Type="http://schemas.openxmlformats.org/officeDocument/2006/relationships/slideLayout" Target="../slideLayouts/slideLayout588.xml"/><Relationship Id="rId6" Type="http://schemas.openxmlformats.org/officeDocument/2006/relationships/slideLayout" Target="../slideLayouts/slideLayout589.xml"/><Relationship Id="rId7" Type="http://schemas.openxmlformats.org/officeDocument/2006/relationships/slideLayout" Target="../slideLayouts/slideLayout590.xml"/><Relationship Id="rId8" Type="http://schemas.openxmlformats.org/officeDocument/2006/relationships/slideLayout" Target="../slideLayouts/slideLayout591.xml"/><Relationship Id="rId9" Type="http://schemas.openxmlformats.org/officeDocument/2006/relationships/slideLayout" Target="../slideLayouts/slideLayout592.xml"/><Relationship Id="rId10" Type="http://schemas.openxmlformats.org/officeDocument/2006/relationships/slideLayout" Target="../slideLayouts/slideLayout593.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05.xml"/><Relationship Id="rId12" Type="http://schemas.openxmlformats.org/officeDocument/2006/relationships/theme" Target="../theme/theme55.xml"/><Relationship Id="rId13" Type="http://schemas.openxmlformats.org/officeDocument/2006/relationships/image" Target="../media/image1.png"/><Relationship Id="rId1" Type="http://schemas.openxmlformats.org/officeDocument/2006/relationships/slideLayout" Target="../slideLayouts/slideLayout595.xml"/><Relationship Id="rId2" Type="http://schemas.openxmlformats.org/officeDocument/2006/relationships/slideLayout" Target="../slideLayouts/slideLayout596.xml"/><Relationship Id="rId3" Type="http://schemas.openxmlformats.org/officeDocument/2006/relationships/slideLayout" Target="../slideLayouts/slideLayout597.xml"/><Relationship Id="rId4" Type="http://schemas.openxmlformats.org/officeDocument/2006/relationships/slideLayout" Target="../slideLayouts/slideLayout598.xml"/><Relationship Id="rId5" Type="http://schemas.openxmlformats.org/officeDocument/2006/relationships/slideLayout" Target="../slideLayouts/slideLayout599.xml"/><Relationship Id="rId6" Type="http://schemas.openxmlformats.org/officeDocument/2006/relationships/slideLayout" Target="../slideLayouts/slideLayout600.xml"/><Relationship Id="rId7" Type="http://schemas.openxmlformats.org/officeDocument/2006/relationships/slideLayout" Target="../slideLayouts/slideLayout601.xml"/><Relationship Id="rId8" Type="http://schemas.openxmlformats.org/officeDocument/2006/relationships/slideLayout" Target="../slideLayouts/slideLayout602.xml"/><Relationship Id="rId9" Type="http://schemas.openxmlformats.org/officeDocument/2006/relationships/slideLayout" Target="../slideLayouts/slideLayout603.xml"/><Relationship Id="rId10" Type="http://schemas.openxmlformats.org/officeDocument/2006/relationships/slideLayout" Target="../slideLayouts/slideLayout604.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16.xml"/><Relationship Id="rId12" Type="http://schemas.openxmlformats.org/officeDocument/2006/relationships/theme" Target="../theme/theme56.xml"/><Relationship Id="rId1" Type="http://schemas.openxmlformats.org/officeDocument/2006/relationships/slideLayout" Target="../slideLayouts/slideLayout606.xml"/><Relationship Id="rId2" Type="http://schemas.openxmlformats.org/officeDocument/2006/relationships/slideLayout" Target="../slideLayouts/slideLayout607.xml"/><Relationship Id="rId3" Type="http://schemas.openxmlformats.org/officeDocument/2006/relationships/slideLayout" Target="../slideLayouts/slideLayout608.xml"/><Relationship Id="rId4" Type="http://schemas.openxmlformats.org/officeDocument/2006/relationships/slideLayout" Target="../slideLayouts/slideLayout609.xml"/><Relationship Id="rId5" Type="http://schemas.openxmlformats.org/officeDocument/2006/relationships/slideLayout" Target="../slideLayouts/slideLayout610.xml"/><Relationship Id="rId6" Type="http://schemas.openxmlformats.org/officeDocument/2006/relationships/slideLayout" Target="../slideLayouts/slideLayout611.xml"/><Relationship Id="rId7" Type="http://schemas.openxmlformats.org/officeDocument/2006/relationships/slideLayout" Target="../slideLayouts/slideLayout612.xml"/><Relationship Id="rId8" Type="http://schemas.openxmlformats.org/officeDocument/2006/relationships/slideLayout" Target="../slideLayouts/slideLayout613.xml"/><Relationship Id="rId9" Type="http://schemas.openxmlformats.org/officeDocument/2006/relationships/slideLayout" Target="../slideLayouts/slideLayout614.xml"/><Relationship Id="rId10" Type="http://schemas.openxmlformats.org/officeDocument/2006/relationships/slideLayout" Target="../slideLayouts/slideLayout61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theme" Target="../theme/theme9.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55D46416-474E-184B-A5AD-7D0BC91A8C60}"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1194972499"/>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tint val="75000"/>
                  </a:schemeClr>
                </a:solidFill>
              </a:defRPr>
            </a:lvl1p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5875532"/>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421908338"/>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solidFill>
              </a:defRPr>
            </a:lvl1p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00163661"/>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70183243"/>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6245576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solidFill>
              </a:defRPr>
            </a:lvl1p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01808473"/>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2361562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3623270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38633108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19100" y="196850"/>
            <a:ext cx="80772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title style</a:t>
            </a:r>
          </a:p>
        </p:txBody>
      </p:sp>
      <p:sp>
        <p:nvSpPr>
          <p:cNvPr id="2050" name="Rectangle 2"/>
          <p:cNvSpPr>
            <a:spLocks noGrp="1" noChangeArrowheads="1"/>
          </p:cNvSpPr>
          <p:nvPr>
            <p:ph type="body" idx="1"/>
          </p:nvPr>
        </p:nvSpPr>
        <p:spPr bwMode="auto">
          <a:xfrm>
            <a:off x="419100" y="1047750"/>
            <a:ext cx="8077200" cy="517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text styles</a:t>
            </a:r>
          </a:p>
          <a:p>
            <a:pPr lvl="1"/>
            <a:r>
              <a:rPr lang="en-US">
                <a:sym typeface="Myriad Pro Bold Cond" charset="0"/>
              </a:rPr>
              <a:t>Second level</a:t>
            </a:r>
          </a:p>
          <a:p>
            <a:pPr lvl="2"/>
            <a:r>
              <a:rPr lang="en-US">
                <a:sym typeface="Myriad Pro Bold Cond" charset="0"/>
              </a:rPr>
              <a:t>Third level</a:t>
            </a:r>
          </a:p>
          <a:p>
            <a:pPr lvl="3"/>
            <a:r>
              <a:rPr lang="en-US">
                <a:sym typeface="Myriad Pro Bold Cond" charset="0"/>
              </a:rPr>
              <a:t>Fourth level</a:t>
            </a:r>
          </a:p>
          <a:p>
            <a:pPr lvl="4"/>
            <a:r>
              <a:rPr lang="en-US">
                <a:sym typeface="Myriad Pro Bold Cond" charset="0"/>
              </a:rPr>
              <a:t>Fifth level</a:t>
            </a:r>
          </a:p>
        </p:txBody>
      </p:sp>
    </p:spTree>
    <p:extLst>
      <p:ext uri="{BB962C8B-B14F-4D97-AF65-F5344CB8AC3E}">
        <p14:creationId xmlns:p14="http://schemas.microsoft.com/office/powerpoint/2010/main" val="3522116465"/>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Lst>
  <p:transition xmlns:p14="http://schemas.microsoft.com/office/powerpoint/2010/main"/>
  <p:txStyles>
    <p:titleStyle>
      <a:lvl1pPr algn="l" rtl="0" fontAlgn="base">
        <a:spcBef>
          <a:spcPct val="0"/>
        </a:spcBef>
        <a:spcAft>
          <a:spcPct val="0"/>
        </a:spcAft>
        <a:defRPr sz="4200">
          <a:solidFill>
            <a:schemeClr val="tx1"/>
          </a:solidFill>
          <a:latin typeface="+mj-lt"/>
          <a:ea typeface="+mj-ea"/>
          <a:cs typeface="+mj-cs"/>
          <a:sym typeface="Myriad Pro Bold Cond" charset="0"/>
        </a:defRPr>
      </a:lvl1pPr>
      <a:lvl2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2pPr>
      <a:lvl3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3pPr>
      <a:lvl4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4pPr>
      <a:lvl5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5pPr>
      <a:lvl6pPr marL="2286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6pPr>
      <a:lvl7pPr marL="4572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7pPr>
      <a:lvl8pPr marL="6858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8pPr>
      <a:lvl9pPr marL="9144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9pPr>
    </p:titleStyle>
    <p:bodyStyle>
      <a:lvl1pPr marL="400050" indent="-400050" algn="l" rtl="0" fontAlgn="base">
        <a:spcBef>
          <a:spcPts val="700"/>
        </a:spcBef>
        <a:spcAft>
          <a:spcPct val="0"/>
        </a:spcAft>
        <a:buSzPct val="120000"/>
        <a:buFont typeface="Lucida Grande" charset="0"/>
        <a:buChar char="▪"/>
        <a:defRPr sz="2800">
          <a:solidFill>
            <a:schemeClr val="tx1"/>
          </a:solidFill>
          <a:latin typeface="+mn-lt"/>
          <a:ea typeface="+mn-ea"/>
          <a:cs typeface="+mn-cs"/>
          <a:sym typeface="Myriad Pro Bold Cond" charset="0"/>
        </a:defRPr>
      </a:lvl1pPr>
      <a:lvl2pPr marL="6921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2pPr>
      <a:lvl3pPr marL="10287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3pPr>
      <a:lvl4pPr marL="13589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4pPr>
      <a:lvl5pPr marL="16954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5pPr>
      <a:lvl6pPr marL="19240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6pPr>
      <a:lvl7pPr marL="21526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7pPr>
      <a:lvl8pPr marL="23812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8pPr>
      <a:lvl9pPr marL="26098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1E2B0-9580-443F-A6BA-B15F0931263F}"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0186169"/>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9181529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532106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1991637025"/>
      </p:ext>
    </p:extLst>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6113640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4606008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964860F9-DD7C-AE47-98ED-AEBA17B0375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2593151358"/>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 id="214748467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15600325"/>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9F7A0A7-95F6-0F44-A183-7F0D9CBFC97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06503302"/>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 id="214748470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ctr">
              <a:defRPr sz="1200">
                <a:latin typeface="Garamond" pitchFamily="18" charset="0"/>
              </a:defRPr>
            </a:lvl1pPr>
          </a:lstStyle>
          <a:p>
            <a:pPr defTabSz="91369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r">
              <a:defRPr sz="1600">
                <a:latin typeface="Garamond" pitchFamily="18" charset="0"/>
              </a:defRPr>
            </a:lvl1pPr>
          </a:lstStyle>
          <a:p>
            <a:pPr defTabSz="913696"/>
            <a:fld id="{6F400BD0-49BF-48FC-8114-37C1D4F5AB3D}" type="slidenum">
              <a:rPr lang="en-US" altLang="en-US">
                <a:solidFill>
                  <a:srgbClr val="000000"/>
                </a:solidFill>
              </a:rPr>
              <a:pPr defTabSz="91369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82804562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846" algn="l" rtl="0" fontAlgn="base">
        <a:spcBef>
          <a:spcPct val="0"/>
        </a:spcBef>
        <a:spcAft>
          <a:spcPct val="0"/>
        </a:spcAft>
        <a:defRPr sz="4000">
          <a:solidFill>
            <a:schemeClr val="tx2"/>
          </a:solidFill>
          <a:latin typeface="Garamond" pitchFamily="18" charset="0"/>
        </a:defRPr>
      </a:lvl6pPr>
      <a:lvl7pPr marL="913696" algn="l" rtl="0" fontAlgn="base">
        <a:spcBef>
          <a:spcPct val="0"/>
        </a:spcBef>
        <a:spcAft>
          <a:spcPct val="0"/>
        </a:spcAft>
        <a:defRPr sz="4000">
          <a:solidFill>
            <a:schemeClr val="tx2"/>
          </a:solidFill>
          <a:latin typeface="Garamond" pitchFamily="18" charset="0"/>
        </a:defRPr>
      </a:lvl7pPr>
      <a:lvl8pPr marL="1370550" algn="l" rtl="0" fontAlgn="base">
        <a:spcBef>
          <a:spcPct val="0"/>
        </a:spcBef>
        <a:spcAft>
          <a:spcPct val="0"/>
        </a:spcAft>
        <a:defRPr sz="4000">
          <a:solidFill>
            <a:schemeClr val="tx2"/>
          </a:solidFill>
          <a:latin typeface="Garamond" pitchFamily="18" charset="0"/>
        </a:defRPr>
      </a:lvl8pPr>
      <a:lvl9pPr marL="1827398" algn="l" rtl="0" fontAlgn="base">
        <a:spcBef>
          <a:spcPct val="0"/>
        </a:spcBef>
        <a:spcAft>
          <a:spcPct val="0"/>
        </a:spcAft>
        <a:defRPr sz="4000">
          <a:solidFill>
            <a:schemeClr val="tx2"/>
          </a:solidFill>
          <a:latin typeface="Garamond" pitchFamily="18" charset="0"/>
        </a:defRPr>
      </a:lvl9pPr>
    </p:titleStyle>
    <p:bodyStyle>
      <a:lvl1pPr marL="342640" indent="-34264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411" indent="-3251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568" indent="-35056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821" indent="-31567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873" indent="-339466"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728"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569"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421"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263"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DF91429-77CF-4443-9858-4275C45EE4FF}"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60242407"/>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 id="2147484728" r:id="rId12"/>
    <p:sldLayoutId id="214748472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A22E6346-468B-3E4F-8804-5358276127F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5201236"/>
      </p:ext>
    </p:extLst>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 id="214748474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6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fontAlgn="base">
              <a:spcBef>
                <a:spcPct val="0"/>
              </a:spcBef>
              <a:spcAft>
                <a:spcPct val="0"/>
              </a:spcAft>
              <a:defRPr/>
            </a:pPr>
            <a:fld id="{73330169-5DBF-8F45-A4DD-67FA506A6550}" type="datetimeFigureOut">
              <a:rPr lang="en-US">
                <a:ea typeface="ＭＳ Ｐゴシック" charset="0"/>
              </a:rPr>
              <a:pPr fontAlgn="base">
                <a:spcBef>
                  <a:spcPct val="0"/>
                </a:spcBef>
                <a:spcAft>
                  <a:spcPct val="0"/>
                </a:spcAft>
                <a:defRPr/>
              </a:pPr>
              <a:t>9/21/13</a:t>
            </a:fld>
            <a:endParaRPr lang="en-US">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fontAlgn="base">
              <a:spcBef>
                <a:spcPct val="0"/>
              </a:spcBef>
              <a:spcAft>
                <a:spcPct val="0"/>
              </a:spcAft>
              <a:defRPr/>
            </a:pPr>
            <a:fld id="{3187424B-719A-6E49-B550-E468413869F6}" type="slidenum">
              <a:rPr lang="en-US">
                <a:ea typeface="ＭＳ Ｐゴシック" charset="0"/>
              </a:rPr>
              <a:pPr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2896936240"/>
      </p:ext>
    </p:extLst>
  </p:cSld>
  <p:clrMap bg1="lt1" tx1="dk1" bg2="lt2" tx2="dk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fontAlgn="base">
              <a:spcBef>
                <a:spcPct val="0"/>
              </a:spcBef>
              <a:spcAft>
                <a:spcPct val="0"/>
              </a:spcAft>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fontAlgn="base">
              <a:spcBef>
                <a:spcPct val="0"/>
              </a:spcBef>
              <a:spcAft>
                <a:spcPct val="0"/>
              </a:spcAft>
              <a:defRPr/>
            </a:pPr>
            <a:fld id="{281DCEFB-E015-AF45-8C3C-465E2AE7C920}"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266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43881398"/>
      </p:ext>
    </p:extLst>
  </p:cSld>
  <p:clrMap bg1="lt1" tx1="dk1" bg2="lt2" tx2="dk2" accent1="accent1" accent2="accent2" accent3="accent3" accent4="accent4" accent5="accent5" accent6="accent6" hlink="hlink" folHlink="folHlink"/>
  <p:sldLayoutIdLst>
    <p:sldLayoutId id="2147484756"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 id="2147484767"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7" charset="-128"/>
          <a:cs typeface="ＭＳ Ｐゴシック" pitchFamily="-107"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DFB6AD-FE1B-B34C-B1D2-58136F130176}"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857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59609221"/>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7927284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39589374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0.xml"/><Relationship Id="rId2" Type="http://schemas.openxmlformats.org/officeDocument/2006/relationships/image" Target="../media/image20.png"/><Relationship Id="rId3" Type="http://schemas.openxmlformats.org/officeDocument/2006/relationships/image" Target="../media/image21.w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22.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47.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2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73.xml"/><Relationship Id="rId2" Type="http://schemas.openxmlformats.org/officeDocument/2006/relationships/notesSlide" Target="../notesSlides/notesSlide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48.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49.w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5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51.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122.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52.png"/><Relationship Id="rId1" Type="http://schemas.openxmlformats.org/officeDocument/2006/relationships/slideLayout" Target="../slideLayouts/slideLayout526.xml"/><Relationship Id="rId2" Type="http://schemas.openxmlformats.org/officeDocument/2006/relationships/hyperlink" Target="http://users.ece.cmu.edu/~omutlu/pub/rlmc_isca08.pdf"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53.png"/><Relationship Id="rId1" Type="http://schemas.openxmlformats.org/officeDocument/2006/relationships/slideLayout" Target="../slideLayouts/slideLayout526.xml"/><Relationship Id="rId2" Type="http://schemas.openxmlformats.org/officeDocument/2006/relationships/hyperlink" Target="http://users.ece.cmu.edu/~omutlu/pub/rlmc_isca08.pdf" TargetMode="Externa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54.png"/><Relationship Id="rId3" Type="http://schemas.openxmlformats.org/officeDocument/2006/relationships/image" Target="../media/image55.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25.xml"/><Relationship Id="rId2" Type="http://schemas.openxmlformats.org/officeDocument/2006/relationships/notesSlide" Target="../notesSlides/notesSlide1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85.xml"/><Relationship Id="rId2" Type="http://schemas.openxmlformats.org/officeDocument/2006/relationships/image" Target="../media/image22.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25.xml"/><Relationship Id="rId2" Type="http://schemas.openxmlformats.org/officeDocument/2006/relationships/notesSlide" Target="../notesSlides/notesSlide1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25.xml"/><Relationship Id="rId2" Type="http://schemas.openxmlformats.org/officeDocument/2006/relationships/notesSlide" Target="../notesSlides/notesSlide1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notesSlide" Target="../notesSlides/notesSlide1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6.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7.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8.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9.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0.png"/><Relationship Id="rId3" Type="http://schemas.openxmlformats.org/officeDocument/2006/relationships/image" Target="../media/image61.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3.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4.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5.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6.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7.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8.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9.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0.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2.emf"/></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notesSlide" Target="../notesSlides/notesSlide19.xml"/><Relationship Id="rId3" Type="http://schemas.openxmlformats.org/officeDocument/2006/relationships/image" Target="../media/image73.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4.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5.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6.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7.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8.png"/><Relationship Id="rId3" Type="http://schemas.openxmlformats.org/officeDocument/2006/relationships/hyperlink" Target="file://localhost/Users/omutlu/Documents/presentations/CMU/students/Jamie%20Liu/jamie_isca12_talk-backup.pdf" TargetMode="Externa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95.xml"/><Relationship Id="rId2" Type="http://schemas.openxmlformats.org/officeDocument/2006/relationships/notesSlide" Target="../notesSlides/notesSlide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1.xml"/><Relationship Id="rId3" Type="http://schemas.openxmlformats.org/officeDocument/2006/relationships/chart" Target="../charts/char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6.xml"/><Relationship Id="rId3" Type="http://schemas.openxmlformats.org/officeDocument/2006/relationships/chart" Target="../charts/char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2.xml"/></Relationships>
</file>

<file path=ppt/slides/_rels/slide182.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447.xml"/><Relationship Id="rId2" Type="http://schemas.openxmlformats.org/officeDocument/2006/relationships/notesSlide" Target="../notesSlides/notesSlide3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4.xml"/><Relationship Id="rId3" Type="http://schemas.openxmlformats.org/officeDocument/2006/relationships/chart" Target="../charts/chart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5.xml"/><Relationship Id="rId3" Type="http://schemas.openxmlformats.org/officeDocument/2006/relationships/chart" Target="../charts/char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6.xml"/><Relationship Id="rId3" Type="http://schemas.openxmlformats.org/officeDocument/2006/relationships/chart" Target="../charts/char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8.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9.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4.xml"/></Relationships>
</file>

<file path=ppt/slides/_rels/slide194.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1" Type="http://schemas.openxmlformats.org/officeDocument/2006/relationships/slideLayout" Target="../slideLayouts/slideLayout447.xml"/><Relationship Id="rId2" Type="http://schemas.openxmlformats.org/officeDocument/2006/relationships/notesSlide" Target="../notesSlides/notesSlide4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6.xml"/><Relationship Id="rId3" Type="http://schemas.openxmlformats.org/officeDocument/2006/relationships/chart" Target="../charts/chart10.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8.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595.xml"/><Relationship Id="rId2" Type="http://schemas.openxmlformats.org/officeDocument/2006/relationships/notesSlide" Target="../notesSlides/notesSlide49.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jX6McDvAIn4&amp;list=PLVngZ7BemHHV6N0ejHhwOfLwTr8Q-UKXj&amp;index=6" TargetMode="External"/><Relationship Id="rId4" Type="http://schemas.openxmlformats.org/officeDocument/2006/relationships/hyperlink" Target="http://www.youtube.com/watch?v=E0GuX12dnVo&amp;list=PLVngZ7BemHHV6N0ejHhwOfLwTr8Q-UKXj&amp;index=7" TargetMode="External"/><Relationship Id="rId5" Type="http://schemas.openxmlformats.org/officeDocument/2006/relationships/hyperlink" Target="http://www.youtube.com/watch?v=ANskLp74Z2k&amp;list=PLVngZ7BemHHV6N0ejHhwOfLwTr8Q-UKXj&amp;index=8" TargetMode="External"/><Relationship Id="rId6" Type="http://schemas.openxmlformats.org/officeDocument/2006/relationships/hyperlink" Target="http://www.youtube.com/watch?v=gzjaNUYxfFo&amp;list=PLVngZ7BemHHV6N0ejHhwOfLwTr8Q-UKXj&amp;index=9" TargetMode="External"/><Relationship Id="rId1" Type="http://schemas.openxmlformats.org/officeDocument/2006/relationships/slideLayout" Target="../slideLayouts/slideLayout2.xml"/><Relationship Id="rId2" Type="http://schemas.openxmlformats.org/officeDocument/2006/relationships/hyperlink" Target="http://www.youtube.com/playlist?list=PLVngZ7BemHHV6N0ejHhwOfLwTr8Q-UKXj"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omutlu/Documents/presentations/CMU/students/Yoongu%20Kim/SALP/ISCA12_SALP_w_backup_w_script-final.pptx" TargetMode="Externa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0.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6.xml"/><Relationship Id="rId3" Type="http://schemas.openxmlformats.org/officeDocument/2006/relationships/image" Target="../media/image7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8.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9.xml"/><Relationship Id="rId3" Type="http://schemas.openxmlformats.org/officeDocument/2006/relationships/image" Target="../media/image79.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60.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37.xml"/><Relationship Id="rId2" Type="http://schemas.openxmlformats.org/officeDocument/2006/relationships/notesSlide" Target="../notesSlides/notesSlide6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37.xml"/><Relationship Id="rId2" Type="http://schemas.openxmlformats.org/officeDocument/2006/relationships/notesSlide" Target="../notesSlides/notesSlide6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37.xml"/><Relationship Id="rId2" Type="http://schemas.openxmlformats.org/officeDocument/2006/relationships/notesSlide" Target="../notesSlides/notesSlide6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3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chart" Target="../charts/chart1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chart" Target="../charts/char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5.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chart" Target="../charts/chart13.xml"/><Relationship Id="rId3" Type="http://schemas.openxmlformats.org/officeDocument/2006/relationships/chart" Target="../charts/chart1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92.xml"/><Relationship Id="rId2" Type="http://schemas.openxmlformats.org/officeDocument/2006/relationships/notesSlide" Target="../notesSlides/notesSlide6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92.xml"/><Relationship Id="rId2" Type="http://schemas.openxmlformats.org/officeDocument/2006/relationships/notesSlide" Target="../notesSlides/notesSlide6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3.jpeg"/><Relationship Id="rId1" Type="http://schemas.openxmlformats.org/officeDocument/2006/relationships/slideLayout" Target="../slideLayouts/slideLayout526.xml"/><Relationship Id="rId2" Type="http://schemas.openxmlformats.org/officeDocument/2006/relationships/notesSlide" Target="../notesSlides/notesSlide4.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03.xml"/><Relationship Id="rId2" Type="http://schemas.openxmlformats.org/officeDocument/2006/relationships/chart" Target="../charts/chart15.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9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9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469.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46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xcel_97_-_2004_Worksheet1.xls"/><Relationship Id="rId5"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slideLayout" Target="../slideLayouts/slideLayout526.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468.xml"/></Relationships>
</file>

<file path=ppt/slides/_rels/slide241.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8.jpeg"/><Relationship Id="rId6" Type="http://schemas.openxmlformats.org/officeDocument/2006/relationships/image" Target="../media/image1.png"/><Relationship Id="rId1" Type="http://schemas.openxmlformats.org/officeDocument/2006/relationships/slideLayout" Target="../slideLayouts/slideLayout468.xml"/><Relationship Id="rId2" Type="http://schemas.openxmlformats.org/officeDocument/2006/relationships/notesSlide" Target="../notesSlides/notesSlide6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68.xml"/><Relationship Id="rId2" Type="http://schemas.openxmlformats.org/officeDocument/2006/relationships/notesSlide" Target="../notesSlides/notesSlide68.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244.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1" Type="http://schemas.openxmlformats.org/officeDocument/2006/relationships/slideLayout" Target="../slideLayouts/slideLayout606.xml"/><Relationship Id="rId2" Type="http://schemas.openxmlformats.org/officeDocument/2006/relationships/notesSlide" Target="../notesSlides/notesSlide69.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0.xml"/><Relationship Id="rId3" Type="http://schemas.openxmlformats.org/officeDocument/2006/relationships/chart" Target="../charts/chart1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1.xml"/><Relationship Id="rId3" Type="http://schemas.openxmlformats.org/officeDocument/2006/relationships/chart" Target="../charts/chart1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2.xml"/><Relationship Id="rId3" Type="http://schemas.openxmlformats.org/officeDocument/2006/relationships/chart" Target="../charts/chart18.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5.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8.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9.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0.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1.xml"/><Relationship Id="rId3" Type="http://schemas.openxmlformats.org/officeDocument/2006/relationships/chart" Target="../charts/chart19.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3.xml"/><Relationship Id="rId3" Type="http://schemas.openxmlformats.org/officeDocument/2006/relationships/chart" Target="../charts/chart20.xml"/></Relationships>
</file>

<file path=ppt/slides/_rels/slide259.xml.rels><?xml version="1.0" encoding="UTF-8" standalone="yes"?>
<Relationships xmlns="http://schemas.openxmlformats.org/package/2006/relationships"><Relationship Id="rId3" Type="http://schemas.openxmlformats.org/officeDocument/2006/relationships/chart" Target="../charts/chart21.xml"/><Relationship Id="rId4" Type="http://schemas.openxmlformats.org/officeDocument/2006/relationships/chart" Target="../charts/chart22.xml"/><Relationship Id="rId1" Type="http://schemas.openxmlformats.org/officeDocument/2006/relationships/slideLayout" Target="../slideLayouts/slideLayout607.xml"/><Relationship Id="rId2" Type="http://schemas.openxmlformats.org/officeDocument/2006/relationships/notesSlide" Target="../notesSlides/notesSlide8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notesSlide" Target="../notesSlides/notesSlide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5.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6.xml"/><Relationship Id="rId3" Type="http://schemas.openxmlformats.org/officeDocument/2006/relationships/chart" Target="../charts/chart2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7.xml"/><Relationship Id="rId3" Type="http://schemas.openxmlformats.org/officeDocument/2006/relationships/chart" Target="../charts/chart24.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8.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9.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0.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2.xml"/><Relationship Id="rId3" Type="http://schemas.openxmlformats.org/officeDocument/2006/relationships/chart" Target="../charts/chart25.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3.xml"/><Relationship Id="rId3" Type="http://schemas.openxmlformats.org/officeDocument/2006/relationships/chart" Target="../charts/chart26.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chart" Target="../charts/char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4.xml"/><Relationship Id="rId3" Type="http://schemas.openxmlformats.org/officeDocument/2006/relationships/chart" Target="../charts/chart28.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5.xml"/><Relationship Id="rId3" Type="http://schemas.openxmlformats.org/officeDocument/2006/relationships/chart" Target="../charts/chart29.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6.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7.xml"/></Relationships>
</file>

<file path=ppt/slides/_rels/slide274.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1" Type="http://schemas.openxmlformats.org/officeDocument/2006/relationships/slideLayout" Target="../slideLayouts/slideLayout606.xml"/><Relationship Id="rId2" Type="http://schemas.openxmlformats.org/officeDocument/2006/relationships/notesSlide" Target="../notesSlides/notesSlide9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8.jpeg"/><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1.xml.rels><?xml version="1.0" encoding="UTF-8" standalone="yes"?>
<Relationships xmlns="http://schemas.openxmlformats.org/package/2006/relationships"><Relationship Id="rId3" Type="http://schemas.openxmlformats.org/officeDocument/2006/relationships/hyperlink" Target="http://www.microarch.org/micro43/" TargetMode="External"/><Relationship Id="rId4" Type="http://schemas.openxmlformats.org/officeDocument/2006/relationships/hyperlink" Target="http://users.ece.cmu.edu/~omutlu/pub/memory-channel-partitioning-micro11.pdf" TargetMode="External"/><Relationship Id="rId5" Type="http://schemas.openxmlformats.org/officeDocument/2006/relationships/hyperlink" Target="http://www.microarch.org/micro44/" TargetMode="External"/><Relationship Id="rId6" Type="http://schemas.openxmlformats.org/officeDocument/2006/relationships/hyperlink" Target="http://users.ece.cmu.edu/~omutlu/pub/subramanian_micro11_talk.pptx" TargetMode="External"/><Relationship Id="rId7" Type="http://schemas.openxmlformats.org/officeDocument/2006/relationships/hyperlink" Target="http://users.ece.cmu.edu/~omutlu/pub/staged-memory-scheduling_isca12.pdf" TargetMode="External"/><Relationship Id="rId8" Type="http://schemas.openxmlformats.org/officeDocument/2006/relationships/hyperlink" Target="http://isca2012.ittc.ku.edu/" TargetMode="External"/><Relationship Id="rId1" Type="http://schemas.openxmlformats.org/officeDocument/2006/relationships/slideLayout" Target="../slideLayouts/slideLayout526.xml"/><Relationship Id="rId2" Type="http://schemas.openxmlformats.org/officeDocument/2006/relationships/hyperlink" Target="http://users.ece.cmu.edu/~omutlu/pub/tcm_micro10.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5.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3" Type="http://schemas.openxmlformats.org/officeDocument/2006/relationships/hyperlink" Target="http://www.ewh.ieee.org/soc/eds/imw/" TargetMode="External"/><Relationship Id="rId4" Type="http://schemas.openxmlformats.org/officeDocument/2006/relationships/hyperlink" Target="http://users.ece.cmu.edu/~omutlu/pub/mutlu_memory-scaling_imw13_invited-talk.pptx" TargetMode="External"/><Relationship Id="rId5" Type="http://schemas.openxmlformats.org/officeDocument/2006/relationships/hyperlink" Target="http://users.ece.cmu.edu/~omutlu/pub/mutlu_memory-scaling_imw13_invited-talk.pdf" TargetMode="External"/><Relationship Id="rId1" Type="http://schemas.openxmlformats.org/officeDocument/2006/relationships/slideLayout" Target="../slideLayouts/slideLayout526.xml"/><Relationship Id="rId2" Type="http://schemas.openxmlformats.org/officeDocument/2006/relationships/hyperlink" Target="http://users.ece.cmu.edu/~omutlu/pub/memory-scaling_imw13.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ZLCy3pG7Rc0&amp;list=PL5PHm2jkkXmidJOd59REog9jDnPDTG6IJ&amp;index=25" TargetMode="External"/><Relationship Id="rId4" Type="http://schemas.openxmlformats.org/officeDocument/2006/relationships/hyperlink" Target="http://www.youtube.com/watch?v=ZSotvL3WXmA&amp;list=PL5PHm2jkkXmidJOd59REog9jDnPDTG6IJ&amp;index=26" TargetMode="External"/><Relationship Id="rId5" Type="http://schemas.openxmlformats.org/officeDocument/2006/relationships/hyperlink" Target="http://www.youtube.com/watch?v=1xe2w3_NzmI&amp;list=PL5PHm2jkkXmidJOd59REog9jDnPDTG6IJ&amp;index=27" TargetMode="External"/><Relationship Id="rId6" Type="http://schemas.openxmlformats.org/officeDocument/2006/relationships/hyperlink" Target="http://www.youtube.com/watch?v=LzfOghMKyA0&amp;list=PL5PHm2jkkXmidJOd59REog9jDnPDTG6IJ&amp;index=35" TargetMode="External"/><Relationship Id="rId7" Type="http://schemas.openxmlformats.org/officeDocument/2006/relationships/hyperlink" Target="http://www.youtube.com/watch?v=U-VZKMgItDM&amp;list=PL5PHm2jkkXmidJOd59REog9jDnPDTG6IJ&amp;index=32" TargetMode="External"/><Relationship Id="rId1" Type="http://schemas.openxmlformats.org/officeDocument/2006/relationships/slideLayout" Target="../slideLayouts/slideLayout526.xml"/><Relationship Id="rId2" Type="http://schemas.openxmlformats.org/officeDocument/2006/relationships/hyperlink" Target="http://www.youtube.com/watch?v=JBdfZ5i21cs&amp;list=PL5PHm2jkkXmidJOd59REog9jDnPDTG6IJ&amp;index=22"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9.xml.rels><?xml version="1.0" encoding="UTF-8" standalone="yes"?>
<Relationships xmlns="http://schemas.openxmlformats.org/package/2006/relationships"><Relationship Id="rId11" Type="http://schemas.openxmlformats.org/officeDocument/2006/relationships/hyperlink" Target="http://users.ece.cmu.edu/~omutlu/pub/flash-error-patterns_date12.pdf" TargetMode="External"/><Relationship Id="rId12" Type="http://schemas.openxmlformats.org/officeDocument/2006/relationships/hyperlink" Target="http://users.ece.cmu.edu/~omutlu/pub/cai_date12_talk.ppt" TargetMode="External"/><Relationship Id="rId1" Type="http://schemas.openxmlformats.org/officeDocument/2006/relationships/slideLayout" Target="../slideLayouts/slideLayout526.xml"/><Relationship Id="rId2" Type="http://schemas.openxmlformats.org/officeDocument/2006/relationships/hyperlink" Target="http://noggin.intel.com/content/paper-8-error-analysis-and-retention-aware-error-management-for-nand-flash-memory" TargetMode="External"/><Relationship Id="rId3" Type="http://schemas.openxmlformats.org/officeDocument/2006/relationships/hyperlink" Target="http://noggin.intel.com/technology-journal/2013/171/memory-resiliency" TargetMode="External"/><Relationship Id="rId4" Type="http://schemas.openxmlformats.org/officeDocument/2006/relationships/hyperlink" Target="http://users.ece.cmu.edu/~omutlu/pub/flash-memory-voltage-characterization_date13.pdf" TargetMode="External"/><Relationship Id="rId5" Type="http://schemas.openxmlformats.org/officeDocument/2006/relationships/hyperlink" Target="http://www.date-conference.com/" TargetMode="External"/><Relationship Id="rId6" Type="http://schemas.openxmlformats.org/officeDocument/2006/relationships/hyperlink" Target="http://users.ece.cmu.edu/~omutlu/pub/cai_date13_talk.ppt" TargetMode="External"/><Relationship Id="rId7" Type="http://schemas.openxmlformats.org/officeDocument/2006/relationships/hyperlink" Target="http://users.ece.cmu.edu/~omutlu/pub/flash-correct-and-refresh_iccd12.pdf" TargetMode="External"/><Relationship Id="rId8" Type="http://schemas.openxmlformats.org/officeDocument/2006/relationships/hyperlink" Target="http://www.iccd-conf.com/" TargetMode="External"/><Relationship Id="rId9" Type="http://schemas.openxmlformats.org/officeDocument/2006/relationships/hyperlink" Target="http://users.ece.cmu.edu/~omutlu/pub/mutlu_iccd12_talk.ppt" TargetMode="External"/><Relationship Id="rId10" Type="http://schemas.openxmlformats.org/officeDocument/2006/relationships/hyperlink" Target="http://users.ece.cmu.edu/~omutlu/pub/mutlu_iccd12_talk.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59.xml"/><Relationship Id="rId2"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hyperlink" Target="http://www.ece.cmu.edu/~ece447/s13/doku.php" TargetMode="External"/><Relationship Id="rId4" Type="http://schemas.openxmlformats.org/officeDocument/2006/relationships/hyperlink" Target="http://www.ece.cmu.edu/~ece740/f11/doku.php" TargetMode="External"/><Relationship Id="rId5" Type="http://schemas.openxmlformats.org/officeDocument/2006/relationships/hyperlink" Target="http://www.ece.cmu.edu/~ece742/doku.php" TargetMode="External"/><Relationship Id="rId6" Type="http://schemas.openxmlformats.org/officeDocument/2006/relationships/hyperlink" Target="http://users.ece.cmu.edu/~omutlu/projects.htm" TargetMode="External"/><Relationship Id="rId7" Type="http://schemas.openxmlformats.org/officeDocument/2006/relationships/hyperlink" Target="http://scholar.google.com/citations?user=7XyGUGkAAAAJ&amp;hl=en" TargetMode="External"/><Relationship Id="rId1" Type="http://schemas.openxmlformats.org/officeDocument/2006/relationships/slideLayout" Target="../slideLayouts/slideLayout503.xml"/><Relationship Id="rId2" Type="http://schemas.openxmlformats.org/officeDocument/2006/relationships/hyperlink" Target="http://www.youtube.com/playlist?list=PL5PHm2jkkXmidJOd59REog9jDnPDTG6IJ"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38.xml"/><Relationship Id="rId2" Type="http://schemas.openxmlformats.org/officeDocument/2006/relationships/notesSlide" Target="../notesSlides/notesSlide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10.jpeg"/><Relationship Id="rId3"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notesSlide" Target="../notesSlides/notesSlid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62.xml"/><Relationship Id="rId2"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image" Target="../media/image12.png"/><Relationship Id="rId3"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6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6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80.xml"/><Relationship Id="rId2"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slideLayout" Target="../slideLayouts/slideLayout480.xml"/><Relationship Id="rId2" Type="http://schemas.openxmlformats.org/officeDocument/2006/relationships/image" Target="../media/image2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3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38.xml"/><Relationship Id="rId2" Type="http://schemas.openxmlformats.org/officeDocument/2006/relationships/notesSlide" Target="../notesSlides/notesSlide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3.emf"/><Relationship Id="rId1" Type="http://schemas.openxmlformats.org/officeDocument/2006/relationships/vmlDrawing" Target="../drawings/vmlDrawing2.vml"/><Relationship Id="rId2" Type="http://schemas.openxmlformats.org/officeDocument/2006/relationships/slideLayout" Target="../slideLayouts/slideLayout53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38.xml"/><Relationship Id="rId2" Type="http://schemas.openxmlformats.org/officeDocument/2006/relationships/notesSlide" Target="../notesSlides/notesSlide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8.jpeg"/><Relationship Id="rId3" Type="http://schemas.openxmlformats.org/officeDocument/2006/relationships/image" Target="../media/image39.jpeg"/></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539.xml"/><Relationship Id="rId2" Type="http://schemas.openxmlformats.org/officeDocument/2006/relationships/image" Target="../media/image38.jpeg"/></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539.xml"/><Relationship Id="rId2" Type="http://schemas.openxmlformats.org/officeDocument/2006/relationships/image" Target="../media/image38.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png"/><Relationship Id="rId8" Type="http://schemas.openxmlformats.org/officeDocument/2006/relationships/image" Target="../media/image10.jpeg"/><Relationship Id="rId9" Type="http://schemas.openxmlformats.org/officeDocument/2006/relationships/image" Target="../media/image19.png"/><Relationship Id="rId1" Type="http://schemas.openxmlformats.org/officeDocument/2006/relationships/slideLayout" Target="../slideLayouts/slideLayout492.xml"/><Relationship Id="rId2" Type="http://schemas.openxmlformats.org/officeDocument/2006/relationships/image" Target="../media/image13.jpeg"/></Relationships>
</file>

<file path=ppt/slides/_rels/slide90.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551.xml"/><Relationship Id="rId2" Type="http://schemas.openxmlformats.org/officeDocument/2006/relationships/image" Target="../media/image43.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479550"/>
            <a:ext cx="8428037" cy="1720850"/>
          </a:xfrm>
        </p:spPr>
        <p:txBody>
          <a:bodyPr/>
          <a:lstStyle/>
          <a:p>
            <a:pPr algn="ctr" eaLnBrk="1" hangingPunct="1"/>
            <a:r>
              <a:rPr lang="en-US" sz="4000" dirty="0">
                <a:latin typeface="Garamond" charset="0"/>
              </a:rPr>
              <a:t>Computer Architecture:</a:t>
            </a:r>
            <a:br>
              <a:rPr lang="en-US" sz="4000" dirty="0">
                <a:latin typeface="Garamond" charset="0"/>
              </a:rPr>
            </a:br>
            <a:r>
              <a:rPr lang="en-US" sz="4000" dirty="0" smtClean="0">
                <a:latin typeface="Garamond" charset="0"/>
              </a:rPr>
              <a:t>Main Memory (Alternate Version)</a:t>
            </a:r>
            <a:endParaRPr lang="en-US" sz="4000" dirty="0">
              <a:latin typeface="Garamond" charset="0"/>
            </a:endParaRPr>
          </a:p>
        </p:txBody>
      </p:sp>
      <p:sp>
        <p:nvSpPr>
          <p:cNvPr id="286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r>
              <a:rPr lang="en-US">
                <a:solidFill>
                  <a:srgbClr val="003399"/>
                </a:solidFill>
                <a:latin typeface="Tahoma" charset="0"/>
              </a:rPr>
              <a:t>Prof. Onur Mutlu</a:t>
            </a:r>
          </a:p>
          <a:p>
            <a:pPr eaLnBrk="1" hangingPunct="1">
              <a:buFont typeface="Wingdings" charset="0"/>
              <a:buNone/>
            </a:pPr>
            <a:r>
              <a:rPr lang="en-US">
                <a:latin typeface="Tahoma" charset="0"/>
              </a:rPr>
              <a:t>Carnegie Mellon University</a:t>
            </a: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8692494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latin typeface="Garamond" charset="0"/>
                <a:ea typeface="ＭＳ Ｐゴシック" charset="0"/>
                <a:cs typeface="ＭＳ Ｐゴシック" charset="0"/>
              </a:rPr>
              <a:t>Consequence: The </a:t>
            </a:r>
            <a:r>
              <a:rPr lang="en-US" dirty="0">
                <a:latin typeface="Garamond" charset="0"/>
                <a:ea typeface="ＭＳ Ｐゴシック" charset="0"/>
                <a:cs typeface="ＭＳ Ｐゴシック" charset="0"/>
              </a:rPr>
              <a:t>Memory Capacity Gap</a:t>
            </a:r>
          </a:p>
        </p:txBody>
      </p:sp>
      <p:sp>
        <p:nvSpPr>
          <p:cNvPr id="25603" name="Content Placeholder 2"/>
          <p:cNvSpPr>
            <a:spLocks noGrp="1"/>
          </p:cNvSpPr>
          <p:nvPr>
            <p:ph idx="1"/>
          </p:nvPr>
        </p:nvSpPr>
        <p:spPr>
          <a:xfrm>
            <a:off x="228600" y="996950"/>
            <a:ext cx="89154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endParaRPr lang="en-US" sz="1600" dirty="0" smtClean="0">
              <a:solidFill>
                <a:srgbClr val="0000FF"/>
              </a:solidFill>
              <a:latin typeface="Tahoma" charset="0"/>
              <a:ea typeface="ＭＳ Ｐゴシック" charset="0"/>
              <a:cs typeface="ＭＳ Ｐゴシック" charset="0"/>
            </a:endParaRPr>
          </a:p>
          <a:p>
            <a:r>
              <a:rPr lang="en-US" sz="2100" i="1" dirty="0" smtClean="0">
                <a:solidFill>
                  <a:srgbClr val="0000FF"/>
                </a:solidFill>
                <a:latin typeface="Tahoma" charset="0"/>
                <a:ea typeface="ＭＳ Ｐゴシック" charset="0"/>
                <a:cs typeface="ＭＳ Ｐゴシック" charset="0"/>
              </a:rPr>
              <a:t>Memory </a:t>
            </a:r>
            <a:r>
              <a:rPr lang="en-US" sz="2100" i="1" dirty="0">
                <a:solidFill>
                  <a:srgbClr val="0000FF"/>
                </a:solidFill>
                <a:latin typeface="Tahoma" charset="0"/>
                <a:ea typeface="ＭＳ Ｐゴシック" charset="0"/>
                <a:cs typeface="ＭＳ Ｐゴシック" charset="0"/>
              </a:rPr>
              <a:t>capacity per core </a:t>
            </a:r>
            <a:r>
              <a:rPr lang="en-US" sz="2100" dirty="0">
                <a:solidFill>
                  <a:srgbClr val="0000FF"/>
                </a:solidFill>
                <a:latin typeface="Tahoma" charset="0"/>
                <a:ea typeface="ＭＳ Ｐゴシック" charset="0"/>
                <a:cs typeface="ＭＳ Ｐゴシック" charset="0"/>
              </a:rPr>
              <a:t>expected to drop by 30% every two years</a:t>
            </a:r>
          </a:p>
          <a:p>
            <a:r>
              <a:rPr lang="en-US" sz="2100" dirty="0">
                <a:solidFill>
                  <a:srgbClr val="0000FF"/>
                </a:solidFill>
                <a:latin typeface="Tahoma" charset="0"/>
                <a:ea typeface="ＭＳ Ｐゴシック" charset="0"/>
                <a:cs typeface="ＭＳ Ｐゴシック" charset="0"/>
              </a:rPr>
              <a:t>T</a:t>
            </a:r>
            <a:r>
              <a:rPr lang="en-US" sz="2100" dirty="0" smtClean="0">
                <a:solidFill>
                  <a:srgbClr val="0000FF"/>
                </a:solidFill>
                <a:latin typeface="Tahoma" charset="0"/>
                <a:ea typeface="ＭＳ Ｐゴシック" charset="0"/>
                <a:cs typeface="ＭＳ Ｐゴシック" charset="0"/>
              </a:rPr>
              <a:t>rends worse for </a:t>
            </a:r>
            <a:r>
              <a:rPr lang="en-US" sz="2100" i="1" dirty="0" smtClean="0">
                <a:solidFill>
                  <a:srgbClr val="0000FF"/>
                </a:solidFill>
                <a:latin typeface="Tahoma" charset="0"/>
                <a:ea typeface="ＭＳ Ｐゴシック" charset="0"/>
                <a:cs typeface="ＭＳ Ｐゴシック" charset="0"/>
              </a:rPr>
              <a:t>memory bandwidth per core</a:t>
            </a:r>
            <a:r>
              <a:rPr lang="en-US" sz="2100" dirty="0" smtClean="0">
                <a:solidFill>
                  <a:srgbClr val="0000FF"/>
                </a:solidFill>
                <a:latin typeface="Tahoma" charset="0"/>
                <a:ea typeface="ＭＳ Ｐゴシック" charset="0"/>
                <a:cs typeface="ＭＳ Ｐゴシック" charset="0"/>
              </a:rPr>
              <a:t>!</a:t>
            </a:r>
            <a:endParaRPr lang="en-US" sz="2100" dirty="0">
              <a:solidFill>
                <a:srgbClr val="0000FF"/>
              </a:solidFill>
              <a:latin typeface="Tahoma" charset="0"/>
              <a:ea typeface="ＭＳ Ｐゴシック" charset="0"/>
              <a:cs typeface="ＭＳ Ｐゴシック" charset="0"/>
            </a:endParaRP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1E14D88-6476-D942-BCE2-3889B3643052}" type="slidenum">
              <a:rPr lang="en-US" sz="1600">
                <a:solidFill>
                  <a:srgbClr val="000000"/>
                </a:solidFill>
                <a:latin typeface="Garamond" charset="0"/>
              </a:rPr>
              <a:pPr eaLnBrk="1" hangingPunct="1"/>
              <a:t>10</a:t>
            </a:fld>
            <a:endParaRPr lang="en-US" sz="1600">
              <a:solidFill>
                <a:srgbClr val="000000"/>
              </a:solidFill>
              <a:latin typeface="Garamond" charset="0"/>
            </a:endParaRPr>
          </a:p>
        </p:txBody>
      </p:sp>
      <p:pic>
        <p:nvPicPr>
          <p:cNvPr id="25605" name="Picture 8"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00808"/>
            <a:ext cx="58578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6" name="Text Box 9" descr="90%"/>
          <p:cNvSpPr txBox="1">
            <a:spLocks noChangeArrowheads="1"/>
          </p:cNvSpPr>
          <p:nvPr/>
        </p:nvSpPr>
        <p:spPr bwMode="auto">
          <a:xfrm>
            <a:off x="1692275" y="980728"/>
            <a:ext cx="60642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2200" dirty="0" smtClean="0">
                <a:solidFill>
                  <a:srgbClr val="000000"/>
                </a:solidFill>
              </a:rPr>
              <a:t>Core count doubling ~ every 2 years </a:t>
            </a:r>
          </a:p>
          <a:p>
            <a:pPr eaLnBrk="1" fontAlgn="base" hangingPunct="1">
              <a:spcBef>
                <a:spcPct val="0"/>
              </a:spcBef>
              <a:spcAft>
                <a:spcPct val="0"/>
              </a:spcAft>
            </a:pPr>
            <a:r>
              <a:rPr lang="en-US" sz="2200" dirty="0" smtClean="0">
                <a:solidFill>
                  <a:srgbClr val="000000"/>
                </a:solidFill>
              </a:rPr>
              <a:t>DRAM DIMM capacity doubling ~ every 3 years</a:t>
            </a:r>
          </a:p>
        </p:txBody>
      </p:sp>
      <p:pic>
        <p:nvPicPr>
          <p:cNvPr id="25607" name="Picture 6" descr="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5487988"/>
            <a:ext cx="1806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923037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US">
                <a:latin typeface="Garamond" charset="0"/>
              </a:rPr>
              <a:t>Multiple Channels</a:t>
            </a:r>
          </a:p>
        </p:txBody>
      </p:sp>
      <p:sp>
        <p:nvSpPr>
          <p:cNvPr id="126978" name="Content Placeholder 2"/>
          <p:cNvSpPr>
            <a:spLocks noGrp="1"/>
          </p:cNvSpPr>
          <p:nvPr>
            <p:ph idx="1"/>
          </p:nvPr>
        </p:nvSpPr>
        <p:spPr>
          <a:xfrm>
            <a:off x="228600" y="996950"/>
            <a:ext cx="8610600" cy="5194300"/>
          </a:xfrm>
        </p:spPr>
        <p:txBody>
          <a:bodyPr/>
          <a:lstStyle/>
          <a:p>
            <a:r>
              <a:rPr lang="en-US">
                <a:latin typeface="Tahoma" charset="0"/>
              </a:rPr>
              <a:t>Advantages</a:t>
            </a:r>
          </a:p>
          <a:p>
            <a:pPr lvl="1"/>
            <a:r>
              <a:rPr lang="en-US">
                <a:latin typeface="Tahoma" charset="0"/>
                <a:ea typeface="ＭＳ Ｐゴシック" charset="0"/>
              </a:rPr>
              <a:t>Increased bandwidth</a:t>
            </a:r>
          </a:p>
          <a:p>
            <a:pPr lvl="1"/>
            <a:r>
              <a:rPr lang="en-US">
                <a:latin typeface="Tahoma" charset="0"/>
                <a:ea typeface="ＭＳ Ｐゴシック" charset="0"/>
              </a:rPr>
              <a:t>Multiple concurrent accesses (if independent channels)</a:t>
            </a:r>
          </a:p>
          <a:p>
            <a:pPr lvl="1"/>
            <a:endParaRPr lang="en-US">
              <a:latin typeface="Tahoma" charset="0"/>
              <a:ea typeface="ＭＳ Ｐゴシック" charset="0"/>
            </a:endParaRPr>
          </a:p>
          <a:p>
            <a:r>
              <a:rPr lang="en-US">
                <a:latin typeface="Tahoma" charset="0"/>
              </a:rPr>
              <a:t>Disadvantages</a:t>
            </a:r>
          </a:p>
          <a:p>
            <a:pPr lvl="1"/>
            <a:r>
              <a:rPr lang="en-US">
                <a:latin typeface="Tahoma" charset="0"/>
                <a:ea typeface="ＭＳ Ｐゴシック" charset="0"/>
              </a:rPr>
              <a:t>Higher cost than a single channel</a:t>
            </a:r>
          </a:p>
          <a:p>
            <a:pPr lvl="2"/>
            <a:r>
              <a:rPr lang="en-US">
                <a:latin typeface="Tahoma" charset="0"/>
                <a:ea typeface="ＭＳ Ｐゴシック" charset="0"/>
              </a:rPr>
              <a:t>More board wires</a:t>
            </a:r>
          </a:p>
          <a:p>
            <a:pPr lvl="2"/>
            <a:r>
              <a:rPr lang="en-US">
                <a:latin typeface="Tahoma" charset="0"/>
                <a:ea typeface="ＭＳ Ｐゴシック" charset="0"/>
              </a:rPr>
              <a:t>More pins (if on-chip memory controller)</a:t>
            </a:r>
          </a:p>
        </p:txBody>
      </p:sp>
      <p:sp>
        <p:nvSpPr>
          <p:cNvPr id="1269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D96435-497F-A54C-A897-64B122B2C656}" type="slidenum">
              <a:rPr lang="en-US" sz="1600">
                <a:solidFill>
                  <a:srgbClr val="000000"/>
                </a:solidFill>
                <a:latin typeface="Garamond" charset="0"/>
                <a:cs typeface="Arial" charset="0"/>
              </a:rPr>
              <a:pPr eaLnBrk="1" hangingPunct="1"/>
              <a:t>100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0221395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a:latin typeface="Garamond" charset="0"/>
              </a:rPr>
              <a:t>Address Mapping (Single Channel)</a:t>
            </a:r>
          </a:p>
        </p:txBody>
      </p:sp>
      <p:sp>
        <p:nvSpPr>
          <p:cNvPr id="128002" name="Content Placeholder 2"/>
          <p:cNvSpPr>
            <a:spLocks noGrp="1"/>
          </p:cNvSpPr>
          <p:nvPr>
            <p:ph idx="1"/>
          </p:nvPr>
        </p:nvSpPr>
        <p:spPr>
          <a:xfrm>
            <a:off x="228600" y="996950"/>
            <a:ext cx="8610600" cy="5194300"/>
          </a:xfrm>
        </p:spPr>
        <p:txBody>
          <a:bodyPr/>
          <a:lstStyle/>
          <a:p>
            <a:r>
              <a:rPr lang="en-US">
                <a:latin typeface="Tahoma" charset="0"/>
              </a:rPr>
              <a:t>Single-channel system with 8-byte memory bus</a:t>
            </a:r>
          </a:p>
          <a:p>
            <a:pPr lvl="1"/>
            <a:r>
              <a:rPr lang="en-US">
                <a:latin typeface="Tahoma" charset="0"/>
                <a:ea typeface="ＭＳ Ｐゴシック" charset="0"/>
              </a:rPr>
              <a:t>2GB memory, 8 banks, 16K rows &amp; 2K columns per bank</a:t>
            </a:r>
          </a:p>
          <a:p>
            <a:r>
              <a:rPr lang="en-US">
                <a:solidFill>
                  <a:srgbClr val="0000FF"/>
                </a:solidFill>
                <a:latin typeface="Tahoma" charset="0"/>
              </a:rPr>
              <a:t>Row interleaving</a:t>
            </a:r>
          </a:p>
          <a:p>
            <a:pPr lvl="1"/>
            <a:r>
              <a:rPr lang="en-US">
                <a:latin typeface="Tahoma" charset="0"/>
                <a:ea typeface="ＭＳ Ｐゴシック" charset="0"/>
              </a:rPr>
              <a:t>Consecutive rows of memory in consecutive banks</a:t>
            </a:r>
          </a:p>
          <a:p>
            <a:pPr lvl="1"/>
            <a:endParaRPr lang="en-US">
              <a:latin typeface="Tahoma" charset="0"/>
              <a:ea typeface="ＭＳ Ｐゴシック" charset="0"/>
            </a:endParaRPr>
          </a:p>
          <a:p>
            <a:pPr lvl="1"/>
            <a:endParaRPr lang="en-US">
              <a:latin typeface="Tahoma" charset="0"/>
              <a:ea typeface="ＭＳ Ｐゴシック" charset="0"/>
            </a:endParaRPr>
          </a:p>
          <a:p>
            <a:r>
              <a:rPr lang="en-US">
                <a:solidFill>
                  <a:srgbClr val="0000FF"/>
                </a:solidFill>
                <a:latin typeface="Tahoma" charset="0"/>
              </a:rPr>
              <a:t>Cache block interleaving</a:t>
            </a:r>
          </a:p>
          <a:p>
            <a:pPr marL="695325" lvl="2" indent="-342900"/>
            <a:r>
              <a:rPr lang="en-US">
                <a:latin typeface="Tahoma" charset="0"/>
                <a:ea typeface="ＭＳ Ｐゴシック" charset="0"/>
              </a:rPr>
              <a:t>Consecutive cache block addresses in consecutive banks</a:t>
            </a:r>
          </a:p>
          <a:p>
            <a:pPr marL="695325" lvl="2" indent="-342900"/>
            <a:r>
              <a:rPr lang="en-US">
                <a:latin typeface="Tahoma" charset="0"/>
                <a:ea typeface="ＭＳ Ｐゴシック" charset="0"/>
              </a:rPr>
              <a:t>64 byte cache blocks</a:t>
            </a:r>
          </a:p>
          <a:p>
            <a:pPr marL="695325" lvl="2" indent="-342900"/>
            <a:endParaRPr lang="en-US">
              <a:latin typeface="Tahoma" charset="0"/>
              <a:ea typeface="ＭＳ Ｐゴシック" charset="0"/>
            </a:endParaRPr>
          </a:p>
          <a:p>
            <a:pPr marL="695325" lvl="2" indent="-342900"/>
            <a:endParaRPr lang="en-US">
              <a:latin typeface="Tahoma" charset="0"/>
              <a:ea typeface="ＭＳ Ｐゴシック" charset="0"/>
            </a:endParaRPr>
          </a:p>
          <a:p>
            <a:pPr marL="695325" lvl="2" indent="-342900"/>
            <a:endParaRPr lang="en-US">
              <a:latin typeface="Tahoma" charset="0"/>
              <a:ea typeface="ＭＳ Ｐゴシック" charset="0"/>
            </a:endParaRPr>
          </a:p>
          <a:p>
            <a:pPr marL="695325" lvl="2" indent="-342900"/>
            <a:r>
              <a:rPr lang="en-US">
                <a:latin typeface="Tahoma" charset="0"/>
                <a:ea typeface="ＭＳ Ｐゴシック" charset="0"/>
              </a:rPr>
              <a:t>Accesses to consecutive cache blocks can be serviced in parallel</a:t>
            </a:r>
          </a:p>
          <a:p>
            <a:pPr marL="695325" lvl="2" indent="-342900"/>
            <a:r>
              <a:rPr lang="en-US">
                <a:latin typeface="Tahoma" charset="0"/>
                <a:ea typeface="ＭＳ Ｐゴシック" charset="0"/>
              </a:rPr>
              <a:t>How about random accesses? Strided accesses?</a:t>
            </a:r>
          </a:p>
          <a:p>
            <a:endParaRPr lang="en-US">
              <a:solidFill>
                <a:srgbClr val="0000FF"/>
              </a:solidFill>
              <a:latin typeface="Tahoma" charset="0"/>
            </a:endParaRPr>
          </a:p>
        </p:txBody>
      </p:sp>
      <p:sp>
        <p:nvSpPr>
          <p:cNvPr id="1280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B96288-5370-894B-BD4E-81EC56198141}" type="slidenum">
              <a:rPr lang="en-US" sz="1600">
                <a:solidFill>
                  <a:srgbClr val="000000"/>
                </a:solidFill>
                <a:latin typeface="Garamond" charset="0"/>
                <a:cs typeface="Arial" charset="0"/>
              </a:rPr>
              <a:pPr eaLnBrk="1" hangingPunct="1"/>
              <a:t>101</a:t>
            </a:fld>
            <a:endParaRPr lang="en-US" sz="1600">
              <a:solidFill>
                <a:srgbClr val="000000"/>
              </a:solidFill>
              <a:latin typeface="Garamond" charset="0"/>
              <a:cs typeface="Arial" charset="0"/>
            </a:endParaRPr>
          </a:p>
        </p:txBody>
      </p:sp>
      <p:sp>
        <p:nvSpPr>
          <p:cNvPr id="128004" name="TextBox 4"/>
          <p:cNvSpPr txBox="1">
            <a:spLocks noChangeArrowheads="1"/>
          </p:cNvSpPr>
          <p:nvPr/>
        </p:nvSpPr>
        <p:spPr bwMode="auto">
          <a:xfrm>
            <a:off x="4425950" y="2887663"/>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28005" name="TextBox 5"/>
          <p:cNvSpPr txBox="1">
            <a:spLocks noChangeArrowheads="1"/>
          </p:cNvSpPr>
          <p:nvPr/>
        </p:nvSpPr>
        <p:spPr bwMode="auto">
          <a:xfrm>
            <a:off x="3205163" y="2887663"/>
            <a:ext cx="122078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28006" name="TextBox 6"/>
          <p:cNvSpPr txBox="1">
            <a:spLocks noChangeArrowheads="1"/>
          </p:cNvSpPr>
          <p:nvPr/>
        </p:nvSpPr>
        <p:spPr bwMode="auto">
          <a:xfrm>
            <a:off x="427038" y="2887663"/>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28007" name="TextBox 7"/>
          <p:cNvSpPr txBox="1">
            <a:spLocks noChangeArrowheads="1"/>
          </p:cNvSpPr>
          <p:nvPr/>
        </p:nvSpPr>
        <p:spPr bwMode="auto">
          <a:xfrm>
            <a:off x="6845300" y="2887663"/>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28008" name="TextBox 8"/>
          <p:cNvSpPr txBox="1">
            <a:spLocks noChangeArrowheads="1"/>
          </p:cNvSpPr>
          <p:nvPr/>
        </p:nvSpPr>
        <p:spPr bwMode="auto">
          <a:xfrm>
            <a:off x="5800725" y="4948238"/>
            <a:ext cx="10445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128009" name="TextBox 9"/>
          <p:cNvSpPr txBox="1">
            <a:spLocks noChangeArrowheads="1"/>
          </p:cNvSpPr>
          <p:nvPr/>
        </p:nvSpPr>
        <p:spPr bwMode="auto">
          <a:xfrm>
            <a:off x="3205163" y="4948238"/>
            <a:ext cx="1373187"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128010" name="TextBox 10"/>
          <p:cNvSpPr txBox="1">
            <a:spLocks noChangeArrowheads="1"/>
          </p:cNvSpPr>
          <p:nvPr/>
        </p:nvSpPr>
        <p:spPr bwMode="auto">
          <a:xfrm>
            <a:off x="427038" y="4948238"/>
            <a:ext cx="277812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28011" name="TextBox 11"/>
          <p:cNvSpPr txBox="1">
            <a:spLocks noChangeArrowheads="1"/>
          </p:cNvSpPr>
          <p:nvPr/>
        </p:nvSpPr>
        <p:spPr bwMode="auto">
          <a:xfrm>
            <a:off x="6845300" y="4948238"/>
            <a:ext cx="16668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28012" name="TextBox 12"/>
          <p:cNvSpPr txBox="1">
            <a:spLocks noChangeArrowheads="1"/>
          </p:cNvSpPr>
          <p:nvPr/>
        </p:nvSpPr>
        <p:spPr bwMode="auto">
          <a:xfrm>
            <a:off x="4578350" y="4948238"/>
            <a:ext cx="12223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28013" name="TextBox 13"/>
          <p:cNvSpPr txBox="1">
            <a:spLocks noChangeArrowheads="1"/>
          </p:cNvSpPr>
          <p:nvPr/>
        </p:nvSpPr>
        <p:spPr bwMode="auto">
          <a:xfrm>
            <a:off x="6040438" y="5254625"/>
            <a:ext cx="552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128014" name="TextBox 14"/>
          <p:cNvSpPr txBox="1">
            <a:spLocks noChangeArrowheads="1"/>
          </p:cNvSpPr>
          <p:nvPr/>
        </p:nvSpPr>
        <p:spPr bwMode="auto">
          <a:xfrm>
            <a:off x="3673475" y="5268913"/>
            <a:ext cx="552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Tree>
    <p:extLst>
      <p:ext uri="{BB962C8B-B14F-4D97-AF65-F5344CB8AC3E}">
        <p14:creationId xmlns:p14="http://schemas.microsoft.com/office/powerpoint/2010/main" val="1964372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n-US">
                <a:latin typeface="Garamond" charset="0"/>
              </a:rPr>
              <a:t>Bank Mapping Randomization</a:t>
            </a:r>
          </a:p>
        </p:txBody>
      </p:sp>
      <p:sp>
        <p:nvSpPr>
          <p:cNvPr id="129026" name="Content Placeholder 2"/>
          <p:cNvSpPr>
            <a:spLocks noGrp="1"/>
          </p:cNvSpPr>
          <p:nvPr>
            <p:ph idx="1"/>
          </p:nvPr>
        </p:nvSpPr>
        <p:spPr>
          <a:xfrm>
            <a:off x="228600" y="996950"/>
            <a:ext cx="8610600" cy="5194300"/>
          </a:xfrm>
        </p:spPr>
        <p:txBody>
          <a:bodyPr/>
          <a:lstStyle/>
          <a:p>
            <a:r>
              <a:rPr lang="en-US">
                <a:latin typeface="Tahoma" charset="0"/>
              </a:rPr>
              <a:t>DRAM controller can randomize the address mapping to banks so that bank conflicts are less likely</a:t>
            </a:r>
          </a:p>
          <a:p>
            <a:endParaRPr lang="en-US">
              <a:latin typeface="Tahoma" charset="0"/>
            </a:endParaRPr>
          </a:p>
        </p:txBody>
      </p:sp>
      <p:sp>
        <p:nvSpPr>
          <p:cNvPr id="1290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EAF876-2E5A-7F4B-B1F2-468F426D59C5}" type="slidenum">
              <a:rPr lang="en-US" sz="1600">
                <a:solidFill>
                  <a:srgbClr val="000000"/>
                </a:solidFill>
                <a:latin typeface="Garamond" charset="0"/>
                <a:cs typeface="Arial" charset="0"/>
              </a:rPr>
              <a:pPr eaLnBrk="1" hangingPunct="1"/>
              <a:t>102</a:t>
            </a:fld>
            <a:endParaRPr lang="en-US" sz="1600">
              <a:solidFill>
                <a:srgbClr val="000000"/>
              </a:solidFill>
              <a:latin typeface="Garamond" charset="0"/>
              <a:cs typeface="Arial" charset="0"/>
            </a:endParaRPr>
          </a:p>
        </p:txBody>
      </p:sp>
      <p:sp>
        <p:nvSpPr>
          <p:cNvPr id="129028" name="TextBox 4"/>
          <p:cNvSpPr txBox="1">
            <a:spLocks noChangeArrowheads="1"/>
          </p:cNvSpPr>
          <p:nvPr/>
        </p:nvSpPr>
        <p:spPr bwMode="auto">
          <a:xfrm>
            <a:off x="4425950" y="2384425"/>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29029" name="TextBox 5"/>
          <p:cNvSpPr txBox="1">
            <a:spLocks noChangeArrowheads="1"/>
          </p:cNvSpPr>
          <p:nvPr/>
        </p:nvSpPr>
        <p:spPr bwMode="auto">
          <a:xfrm>
            <a:off x="3205163" y="2384425"/>
            <a:ext cx="122078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3 bits</a:t>
            </a:r>
          </a:p>
        </p:txBody>
      </p:sp>
      <p:sp>
        <p:nvSpPr>
          <p:cNvPr id="129030" name="TextBox 6"/>
          <p:cNvSpPr txBox="1">
            <a:spLocks noChangeArrowheads="1"/>
          </p:cNvSpPr>
          <p:nvPr/>
        </p:nvSpPr>
        <p:spPr bwMode="auto">
          <a:xfrm>
            <a:off x="427038" y="2384425"/>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endParaRPr lang="en-US" sz="1400" smtClean="0">
              <a:solidFill>
                <a:srgbClr val="000000"/>
              </a:solidFill>
              <a:cs typeface="Arial" charset="0"/>
            </a:endParaRPr>
          </a:p>
        </p:txBody>
      </p:sp>
      <p:sp>
        <p:nvSpPr>
          <p:cNvPr id="129031" name="TextBox 7"/>
          <p:cNvSpPr txBox="1">
            <a:spLocks noChangeArrowheads="1"/>
          </p:cNvSpPr>
          <p:nvPr/>
        </p:nvSpPr>
        <p:spPr bwMode="auto">
          <a:xfrm>
            <a:off x="6845300" y="2384425"/>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cxnSp>
        <p:nvCxnSpPr>
          <p:cNvPr id="129032" name="Straight Connector 8"/>
          <p:cNvCxnSpPr>
            <a:cxnSpLocks noChangeShapeType="1"/>
          </p:cNvCxnSpPr>
          <p:nvPr/>
        </p:nvCxnSpPr>
        <p:spPr bwMode="auto">
          <a:xfrm rot="5400000">
            <a:off x="1477169" y="2539207"/>
            <a:ext cx="307975" cy="1587"/>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29033" name="Straight Connector 9"/>
          <p:cNvCxnSpPr>
            <a:cxnSpLocks noChangeShapeType="1"/>
          </p:cNvCxnSpPr>
          <p:nvPr/>
        </p:nvCxnSpPr>
        <p:spPr bwMode="auto">
          <a:xfrm rot="5400000">
            <a:off x="2062956" y="2537619"/>
            <a:ext cx="307975" cy="1588"/>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29034" name="Elbow Connector 10"/>
          <p:cNvCxnSpPr>
            <a:cxnSpLocks noChangeShapeType="1"/>
          </p:cNvCxnSpPr>
          <p:nvPr/>
        </p:nvCxnSpPr>
        <p:spPr bwMode="auto">
          <a:xfrm rot="16200000" flipH="1">
            <a:off x="1844675" y="2747963"/>
            <a:ext cx="742950" cy="635000"/>
          </a:xfrm>
          <a:prstGeom prst="bentConnector3">
            <a:avLst>
              <a:gd name="adj1" fmla="val 50000"/>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 name="Snip Same Side Corner Rectangle 11"/>
          <p:cNvSpPr/>
          <p:nvPr/>
        </p:nvSpPr>
        <p:spPr bwMode="auto">
          <a:xfrm rot="10800000">
            <a:off x="2265363" y="3440113"/>
            <a:ext cx="887412" cy="512762"/>
          </a:xfrm>
          <a:prstGeom prst="snip2SameRect">
            <a:avLst/>
          </a:prstGeom>
          <a:solidFill>
            <a:srgbClr val="C0C0C0"/>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2000" dirty="0">
              <a:solidFill>
                <a:srgbClr val="000000"/>
              </a:solidFill>
              <a:latin typeface="Arial" pitchFamily="34" charset="0"/>
              <a:ea typeface="ＭＳ Ｐゴシック" charset="0"/>
              <a:cs typeface="ＭＳ Ｐゴシック" charset="0"/>
            </a:endParaRPr>
          </a:p>
        </p:txBody>
      </p:sp>
      <p:sp>
        <p:nvSpPr>
          <p:cNvPr id="129036" name="TextBox 12"/>
          <p:cNvSpPr txBox="1">
            <a:spLocks noChangeArrowheads="1"/>
          </p:cNvSpPr>
          <p:nvPr/>
        </p:nvSpPr>
        <p:spPr bwMode="auto">
          <a:xfrm>
            <a:off x="2216150" y="3543300"/>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XOR</a:t>
            </a:r>
          </a:p>
        </p:txBody>
      </p:sp>
      <p:cxnSp>
        <p:nvCxnSpPr>
          <p:cNvPr id="129037" name="Straight Connector 13"/>
          <p:cNvCxnSpPr>
            <a:cxnSpLocks noChangeShapeType="1"/>
            <a:stCxn id="129029" idx="2"/>
          </p:cNvCxnSpPr>
          <p:nvPr/>
        </p:nvCxnSpPr>
        <p:spPr bwMode="auto">
          <a:xfrm rot="16200000" flipH="1">
            <a:off x="3636962" y="2871788"/>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38" name="Straight Connector 14"/>
          <p:cNvCxnSpPr>
            <a:cxnSpLocks noChangeShapeType="1"/>
          </p:cNvCxnSpPr>
          <p:nvPr/>
        </p:nvCxnSpPr>
        <p:spPr bwMode="auto">
          <a:xfrm rot="10800000">
            <a:off x="2914650" y="3051175"/>
            <a:ext cx="9017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39" name="Straight Connector 15"/>
          <p:cNvCxnSpPr>
            <a:cxnSpLocks noChangeShapeType="1"/>
          </p:cNvCxnSpPr>
          <p:nvPr/>
        </p:nvCxnSpPr>
        <p:spPr bwMode="auto">
          <a:xfrm rot="16200000" flipH="1">
            <a:off x="2720181" y="3245644"/>
            <a:ext cx="388938"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9040" name="Straight Arrow Connector 16"/>
          <p:cNvCxnSpPr>
            <a:cxnSpLocks noChangeShapeType="1"/>
            <a:stCxn id="12" idx="3"/>
          </p:cNvCxnSpPr>
          <p:nvPr/>
        </p:nvCxnSpPr>
        <p:spPr bwMode="auto">
          <a:xfrm rot="16200000" flipH="1">
            <a:off x="2586037" y="4075113"/>
            <a:ext cx="244475"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9041" name="TextBox 17"/>
          <p:cNvSpPr txBox="1">
            <a:spLocks noChangeArrowheads="1"/>
          </p:cNvSpPr>
          <p:nvPr/>
        </p:nvSpPr>
        <p:spPr bwMode="auto">
          <a:xfrm>
            <a:off x="2098675" y="4313238"/>
            <a:ext cx="1220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index (3 bits)</a:t>
            </a:r>
          </a:p>
        </p:txBody>
      </p:sp>
    </p:spTree>
    <p:extLst>
      <p:ext uri="{BB962C8B-B14F-4D97-AF65-F5344CB8AC3E}">
        <p14:creationId xmlns:p14="http://schemas.microsoft.com/office/powerpoint/2010/main" val="2500794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r>
              <a:rPr lang="en-US">
                <a:latin typeface="Garamond" charset="0"/>
              </a:rPr>
              <a:t>Address Mapping (Multiple Channels)</a:t>
            </a:r>
          </a:p>
        </p:txBody>
      </p:sp>
      <p:sp>
        <p:nvSpPr>
          <p:cNvPr id="3" name="Content Placeholder 2"/>
          <p:cNvSpPr>
            <a:spLocks noGrp="1"/>
          </p:cNvSpPr>
          <p:nvPr>
            <p:ph idx="1"/>
          </p:nvPr>
        </p:nvSpPr>
        <p:spPr>
          <a:xfrm>
            <a:off x="228600" y="1136650"/>
            <a:ext cx="8610600" cy="5192713"/>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Where are consecutive cache blocks?</a:t>
            </a:r>
          </a:p>
        </p:txBody>
      </p:sp>
      <p:sp>
        <p:nvSpPr>
          <p:cNvPr id="1300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9EEBF2-B904-6541-953F-2D2C45964927}" type="slidenum">
              <a:rPr lang="en-US" sz="1600">
                <a:solidFill>
                  <a:srgbClr val="000000"/>
                </a:solidFill>
                <a:latin typeface="Garamond" charset="0"/>
                <a:cs typeface="Arial" charset="0"/>
              </a:rPr>
              <a:pPr eaLnBrk="1" hangingPunct="1"/>
              <a:t>103</a:t>
            </a:fld>
            <a:endParaRPr lang="en-US" sz="1600">
              <a:solidFill>
                <a:srgbClr val="000000"/>
              </a:solidFill>
              <a:latin typeface="Garamond" charset="0"/>
              <a:cs typeface="Arial" charset="0"/>
            </a:endParaRPr>
          </a:p>
        </p:txBody>
      </p:sp>
      <p:sp>
        <p:nvSpPr>
          <p:cNvPr id="130052" name="TextBox 4"/>
          <p:cNvSpPr txBox="1">
            <a:spLocks noChangeArrowheads="1"/>
          </p:cNvSpPr>
          <p:nvPr/>
        </p:nvSpPr>
        <p:spPr bwMode="auto">
          <a:xfrm>
            <a:off x="4556125" y="1001713"/>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0053" name="TextBox 5"/>
          <p:cNvSpPr txBox="1">
            <a:spLocks noChangeArrowheads="1"/>
          </p:cNvSpPr>
          <p:nvPr/>
        </p:nvSpPr>
        <p:spPr bwMode="auto">
          <a:xfrm>
            <a:off x="3333750" y="1001713"/>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0054" name="TextBox 6"/>
          <p:cNvSpPr txBox="1">
            <a:spLocks noChangeArrowheads="1"/>
          </p:cNvSpPr>
          <p:nvPr/>
        </p:nvSpPr>
        <p:spPr bwMode="auto">
          <a:xfrm>
            <a:off x="557213" y="1001713"/>
            <a:ext cx="27765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0055" name="TextBox 7"/>
          <p:cNvSpPr txBox="1">
            <a:spLocks noChangeArrowheads="1"/>
          </p:cNvSpPr>
          <p:nvPr/>
        </p:nvSpPr>
        <p:spPr bwMode="auto">
          <a:xfrm>
            <a:off x="6975475" y="1001713"/>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0056" name="TextBox 12"/>
          <p:cNvSpPr txBox="1">
            <a:spLocks noChangeArrowheads="1"/>
          </p:cNvSpPr>
          <p:nvPr/>
        </p:nvSpPr>
        <p:spPr bwMode="auto">
          <a:xfrm>
            <a:off x="333375" y="1001713"/>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130057" name="TextBox 13"/>
          <p:cNvSpPr txBox="1">
            <a:spLocks noChangeArrowheads="1"/>
          </p:cNvSpPr>
          <p:nvPr/>
        </p:nvSpPr>
        <p:spPr bwMode="auto">
          <a:xfrm>
            <a:off x="4556125" y="1498600"/>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0058" name="TextBox 14"/>
          <p:cNvSpPr txBox="1">
            <a:spLocks noChangeArrowheads="1"/>
          </p:cNvSpPr>
          <p:nvPr/>
        </p:nvSpPr>
        <p:spPr bwMode="auto">
          <a:xfrm>
            <a:off x="3333750" y="1498600"/>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0059" name="TextBox 15"/>
          <p:cNvSpPr txBox="1">
            <a:spLocks noChangeArrowheads="1"/>
          </p:cNvSpPr>
          <p:nvPr/>
        </p:nvSpPr>
        <p:spPr bwMode="auto">
          <a:xfrm>
            <a:off x="333375" y="1498600"/>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0060" name="TextBox 16"/>
          <p:cNvSpPr txBox="1">
            <a:spLocks noChangeArrowheads="1"/>
          </p:cNvSpPr>
          <p:nvPr/>
        </p:nvSpPr>
        <p:spPr bwMode="auto">
          <a:xfrm>
            <a:off x="6975475" y="1498600"/>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0061" name="TextBox 17"/>
          <p:cNvSpPr txBox="1">
            <a:spLocks noChangeArrowheads="1"/>
          </p:cNvSpPr>
          <p:nvPr/>
        </p:nvSpPr>
        <p:spPr bwMode="auto">
          <a:xfrm>
            <a:off x="3109913" y="1498600"/>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130062" name="TextBox 18"/>
          <p:cNvSpPr txBox="1">
            <a:spLocks noChangeArrowheads="1"/>
          </p:cNvSpPr>
          <p:nvPr/>
        </p:nvSpPr>
        <p:spPr bwMode="auto">
          <a:xfrm>
            <a:off x="4556125" y="1997075"/>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0063" name="TextBox 19"/>
          <p:cNvSpPr txBox="1">
            <a:spLocks noChangeArrowheads="1"/>
          </p:cNvSpPr>
          <p:nvPr/>
        </p:nvSpPr>
        <p:spPr bwMode="auto">
          <a:xfrm>
            <a:off x="3109913" y="1997075"/>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0064" name="TextBox 20"/>
          <p:cNvSpPr txBox="1">
            <a:spLocks noChangeArrowheads="1"/>
          </p:cNvSpPr>
          <p:nvPr/>
        </p:nvSpPr>
        <p:spPr bwMode="auto">
          <a:xfrm>
            <a:off x="333375" y="1997075"/>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0065" name="TextBox 21"/>
          <p:cNvSpPr txBox="1">
            <a:spLocks noChangeArrowheads="1"/>
          </p:cNvSpPr>
          <p:nvPr/>
        </p:nvSpPr>
        <p:spPr bwMode="auto">
          <a:xfrm>
            <a:off x="6975475" y="1997075"/>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0066" name="TextBox 22"/>
          <p:cNvSpPr txBox="1">
            <a:spLocks noChangeArrowheads="1"/>
          </p:cNvSpPr>
          <p:nvPr/>
        </p:nvSpPr>
        <p:spPr bwMode="auto">
          <a:xfrm>
            <a:off x="4332288" y="19970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130067" name="TextBox 23"/>
          <p:cNvSpPr txBox="1">
            <a:spLocks noChangeArrowheads="1"/>
          </p:cNvSpPr>
          <p:nvPr/>
        </p:nvSpPr>
        <p:spPr bwMode="auto">
          <a:xfrm>
            <a:off x="4332288" y="2457450"/>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0068" name="TextBox 24"/>
          <p:cNvSpPr txBox="1">
            <a:spLocks noChangeArrowheads="1"/>
          </p:cNvSpPr>
          <p:nvPr/>
        </p:nvSpPr>
        <p:spPr bwMode="auto">
          <a:xfrm>
            <a:off x="3109913" y="2457450"/>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0069" name="TextBox 25"/>
          <p:cNvSpPr txBox="1">
            <a:spLocks noChangeArrowheads="1"/>
          </p:cNvSpPr>
          <p:nvPr/>
        </p:nvSpPr>
        <p:spPr bwMode="auto">
          <a:xfrm>
            <a:off x="333375" y="2457450"/>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0070" name="TextBox 26"/>
          <p:cNvSpPr txBox="1">
            <a:spLocks noChangeArrowheads="1"/>
          </p:cNvSpPr>
          <p:nvPr/>
        </p:nvSpPr>
        <p:spPr bwMode="auto">
          <a:xfrm>
            <a:off x="6975475" y="2457450"/>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0071" name="TextBox 27"/>
          <p:cNvSpPr txBox="1">
            <a:spLocks noChangeArrowheads="1"/>
          </p:cNvSpPr>
          <p:nvPr/>
        </p:nvSpPr>
        <p:spPr bwMode="auto">
          <a:xfrm>
            <a:off x="6751638" y="2457450"/>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29" name="TextBox 28"/>
          <p:cNvSpPr txBox="1">
            <a:spLocks noChangeArrowheads="1"/>
          </p:cNvSpPr>
          <p:nvPr/>
        </p:nvSpPr>
        <p:spPr bwMode="auto">
          <a:xfrm>
            <a:off x="5929313" y="3443288"/>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30" name="TextBox 29"/>
          <p:cNvSpPr txBox="1">
            <a:spLocks noChangeArrowheads="1"/>
          </p:cNvSpPr>
          <p:nvPr/>
        </p:nvSpPr>
        <p:spPr bwMode="auto">
          <a:xfrm>
            <a:off x="3333750" y="3443288"/>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31" name="TextBox 30"/>
          <p:cNvSpPr txBox="1">
            <a:spLocks noChangeArrowheads="1"/>
          </p:cNvSpPr>
          <p:nvPr/>
        </p:nvSpPr>
        <p:spPr bwMode="auto">
          <a:xfrm>
            <a:off x="557213" y="3443288"/>
            <a:ext cx="27765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32" name="TextBox 31"/>
          <p:cNvSpPr txBox="1">
            <a:spLocks noChangeArrowheads="1"/>
          </p:cNvSpPr>
          <p:nvPr/>
        </p:nvSpPr>
        <p:spPr bwMode="auto">
          <a:xfrm>
            <a:off x="6975475" y="3443288"/>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33" name="TextBox 32"/>
          <p:cNvSpPr txBox="1">
            <a:spLocks noChangeArrowheads="1"/>
          </p:cNvSpPr>
          <p:nvPr/>
        </p:nvSpPr>
        <p:spPr bwMode="auto">
          <a:xfrm>
            <a:off x="4708525" y="3443288"/>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34" name="TextBox 33"/>
          <p:cNvSpPr txBox="1">
            <a:spLocks noChangeArrowheads="1"/>
          </p:cNvSpPr>
          <p:nvPr/>
        </p:nvSpPr>
        <p:spPr bwMode="auto">
          <a:xfrm>
            <a:off x="6170613" y="3751263"/>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35" name="TextBox 34"/>
          <p:cNvSpPr txBox="1">
            <a:spLocks noChangeArrowheads="1"/>
          </p:cNvSpPr>
          <p:nvPr/>
        </p:nvSpPr>
        <p:spPr bwMode="auto">
          <a:xfrm>
            <a:off x="3803650" y="3765550"/>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36" name="TextBox 35"/>
          <p:cNvSpPr txBox="1">
            <a:spLocks noChangeArrowheads="1"/>
          </p:cNvSpPr>
          <p:nvPr/>
        </p:nvSpPr>
        <p:spPr bwMode="auto">
          <a:xfrm>
            <a:off x="333375" y="3443288"/>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37" name="TextBox 36"/>
          <p:cNvSpPr txBox="1">
            <a:spLocks noChangeArrowheads="1"/>
          </p:cNvSpPr>
          <p:nvPr/>
        </p:nvSpPr>
        <p:spPr bwMode="auto">
          <a:xfrm>
            <a:off x="5929313" y="4041775"/>
            <a:ext cx="10445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38" name="TextBox 37"/>
          <p:cNvSpPr txBox="1">
            <a:spLocks noChangeArrowheads="1"/>
          </p:cNvSpPr>
          <p:nvPr/>
        </p:nvSpPr>
        <p:spPr bwMode="auto">
          <a:xfrm>
            <a:off x="3333750" y="4041775"/>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39" name="TextBox 38"/>
          <p:cNvSpPr txBox="1">
            <a:spLocks noChangeArrowheads="1"/>
          </p:cNvSpPr>
          <p:nvPr/>
        </p:nvSpPr>
        <p:spPr bwMode="auto">
          <a:xfrm>
            <a:off x="333375" y="4041775"/>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40" name="TextBox 39"/>
          <p:cNvSpPr txBox="1">
            <a:spLocks noChangeArrowheads="1"/>
          </p:cNvSpPr>
          <p:nvPr/>
        </p:nvSpPr>
        <p:spPr bwMode="auto">
          <a:xfrm>
            <a:off x="6973888" y="4041775"/>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41" name="TextBox 40"/>
          <p:cNvSpPr txBox="1">
            <a:spLocks noChangeArrowheads="1"/>
          </p:cNvSpPr>
          <p:nvPr/>
        </p:nvSpPr>
        <p:spPr bwMode="auto">
          <a:xfrm>
            <a:off x="4708525" y="4041775"/>
            <a:ext cx="12207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42" name="TextBox 41"/>
          <p:cNvSpPr txBox="1">
            <a:spLocks noChangeArrowheads="1"/>
          </p:cNvSpPr>
          <p:nvPr/>
        </p:nvSpPr>
        <p:spPr bwMode="auto">
          <a:xfrm>
            <a:off x="6170613" y="4349750"/>
            <a:ext cx="550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43" name="TextBox 42"/>
          <p:cNvSpPr txBox="1">
            <a:spLocks noChangeArrowheads="1"/>
          </p:cNvSpPr>
          <p:nvPr/>
        </p:nvSpPr>
        <p:spPr bwMode="auto">
          <a:xfrm>
            <a:off x="3802063" y="43640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44" name="TextBox 43"/>
          <p:cNvSpPr txBox="1">
            <a:spLocks noChangeArrowheads="1"/>
          </p:cNvSpPr>
          <p:nvPr/>
        </p:nvSpPr>
        <p:spPr bwMode="auto">
          <a:xfrm>
            <a:off x="3109913" y="40417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45" name="TextBox 44"/>
          <p:cNvSpPr txBox="1">
            <a:spLocks noChangeArrowheads="1"/>
          </p:cNvSpPr>
          <p:nvPr/>
        </p:nvSpPr>
        <p:spPr bwMode="auto">
          <a:xfrm>
            <a:off x="5929313" y="4625975"/>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46" name="TextBox 45"/>
          <p:cNvSpPr txBox="1">
            <a:spLocks noChangeArrowheads="1"/>
          </p:cNvSpPr>
          <p:nvPr/>
        </p:nvSpPr>
        <p:spPr bwMode="auto">
          <a:xfrm>
            <a:off x="3116263" y="4625975"/>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47" name="TextBox 46"/>
          <p:cNvSpPr txBox="1">
            <a:spLocks noChangeArrowheads="1"/>
          </p:cNvSpPr>
          <p:nvPr/>
        </p:nvSpPr>
        <p:spPr bwMode="auto">
          <a:xfrm>
            <a:off x="333375" y="4625975"/>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48" name="TextBox 47"/>
          <p:cNvSpPr txBox="1">
            <a:spLocks noChangeArrowheads="1"/>
          </p:cNvSpPr>
          <p:nvPr/>
        </p:nvSpPr>
        <p:spPr bwMode="auto">
          <a:xfrm>
            <a:off x="6975475" y="4625975"/>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49" name="TextBox 48"/>
          <p:cNvSpPr txBox="1">
            <a:spLocks noChangeArrowheads="1"/>
          </p:cNvSpPr>
          <p:nvPr/>
        </p:nvSpPr>
        <p:spPr bwMode="auto">
          <a:xfrm>
            <a:off x="4708525" y="4625975"/>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50" name="TextBox 49"/>
          <p:cNvSpPr txBox="1">
            <a:spLocks noChangeArrowheads="1"/>
          </p:cNvSpPr>
          <p:nvPr/>
        </p:nvSpPr>
        <p:spPr bwMode="auto">
          <a:xfrm>
            <a:off x="6170613" y="4933950"/>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51" name="TextBox 50"/>
          <p:cNvSpPr txBox="1">
            <a:spLocks noChangeArrowheads="1"/>
          </p:cNvSpPr>
          <p:nvPr/>
        </p:nvSpPr>
        <p:spPr bwMode="auto">
          <a:xfrm>
            <a:off x="3586163" y="4946650"/>
            <a:ext cx="550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52" name="TextBox 51"/>
          <p:cNvSpPr txBox="1">
            <a:spLocks noChangeArrowheads="1"/>
          </p:cNvSpPr>
          <p:nvPr/>
        </p:nvSpPr>
        <p:spPr bwMode="auto">
          <a:xfrm>
            <a:off x="4484688" y="46259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53" name="TextBox 52"/>
          <p:cNvSpPr txBox="1">
            <a:spLocks noChangeArrowheads="1"/>
          </p:cNvSpPr>
          <p:nvPr/>
        </p:nvSpPr>
        <p:spPr bwMode="auto">
          <a:xfrm>
            <a:off x="5929313" y="5224463"/>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54" name="TextBox 53"/>
          <p:cNvSpPr txBox="1">
            <a:spLocks noChangeArrowheads="1"/>
          </p:cNvSpPr>
          <p:nvPr/>
        </p:nvSpPr>
        <p:spPr bwMode="auto">
          <a:xfrm>
            <a:off x="3116263" y="5224463"/>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55" name="TextBox 54"/>
          <p:cNvSpPr txBox="1">
            <a:spLocks noChangeArrowheads="1"/>
          </p:cNvSpPr>
          <p:nvPr/>
        </p:nvSpPr>
        <p:spPr bwMode="auto">
          <a:xfrm>
            <a:off x="333375" y="5224463"/>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56" name="TextBox 55"/>
          <p:cNvSpPr txBox="1">
            <a:spLocks noChangeArrowheads="1"/>
          </p:cNvSpPr>
          <p:nvPr/>
        </p:nvSpPr>
        <p:spPr bwMode="auto">
          <a:xfrm>
            <a:off x="6975475" y="5224463"/>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57" name="TextBox 56"/>
          <p:cNvSpPr txBox="1">
            <a:spLocks noChangeArrowheads="1"/>
          </p:cNvSpPr>
          <p:nvPr/>
        </p:nvSpPr>
        <p:spPr bwMode="auto">
          <a:xfrm>
            <a:off x="4484688" y="5224463"/>
            <a:ext cx="122078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58" name="TextBox 57"/>
          <p:cNvSpPr txBox="1">
            <a:spLocks noChangeArrowheads="1"/>
          </p:cNvSpPr>
          <p:nvPr/>
        </p:nvSpPr>
        <p:spPr bwMode="auto">
          <a:xfrm>
            <a:off x="6170613" y="55324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59" name="TextBox 58"/>
          <p:cNvSpPr txBox="1">
            <a:spLocks noChangeArrowheads="1"/>
          </p:cNvSpPr>
          <p:nvPr/>
        </p:nvSpPr>
        <p:spPr bwMode="auto">
          <a:xfrm>
            <a:off x="3586163" y="5545138"/>
            <a:ext cx="550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60" name="TextBox 59"/>
          <p:cNvSpPr txBox="1">
            <a:spLocks noChangeArrowheads="1"/>
          </p:cNvSpPr>
          <p:nvPr/>
        </p:nvSpPr>
        <p:spPr bwMode="auto">
          <a:xfrm>
            <a:off x="5705475" y="5224463"/>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61" name="TextBox 60"/>
          <p:cNvSpPr txBox="1">
            <a:spLocks noChangeArrowheads="1"/>
          </p:cNvSpPr>
          <p:nvPr/>
        </p:nvSpPr>
        <p:spPr bwMode="auto">
          <a:xfrm>
            <a:off x="5702300" y="5808663"/>
            <a:ext cx="10445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62" name="TextBox 61"/>
          <p:cNvSpPr txBox="1">
            <a:spLocks noChangeArrowheads="1"/>
          </p:cNvSpPr>
          <p:nvPr/>
        </p:nvSpPr>
        <p:spPr bwMode="auto">
          <a:xfrm>
            <a:off x="3108325" y="5808663"/>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63" name="TextBox 62"/>
          <p:cNvSpPr txBox="1">
            <a:spLocks noChangeArrowheads="1"/>
          </p:cNvSpPr>
          <p:nvPr/>
        </p:nvSpPr>
        <p:spPr bwMode="auto">
          <a:xfrm>
            <a:off x="327025" y="5808663"/>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64" name="TextBox 63"/>
          <p:cNvSpPr txBox="1">
            <a:spLocks noChangeArrowheads="1"/>
          </p:cNvSpPr>
          <p:nvPr/>
        </p:nvSpPr>
        <p:spPr bwMode="auto">
          <a:xfrm>
            <a:off x="6967538" y="5808663"/>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65" name="TextBox 64"/>
          <p:cNvSpPr txBox="1">
            <a:spLocks noChangeArrowheads="1"/>
          </p:cNvSpPr>
          <p:nvPr/>
        </p:nvSpPr>
        <p:spPr bwMode="auto">
          <a:xfrm>
            <a:off x="4476750" y="5808663"/>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66" name="TextBox 65"/>
          <p:cNvSpPr txBox="1">
            <a:spLocks noChangeArrowheads="1"/>
          </p:cNvSpPr>
          <p:nvPr/>
        </p:nvSpPr>
        <p:spPr bwMode="auto">
          <a:xfrm>
            <a:off x="5946775" y="61166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67" name="TextBox 66"/>
          <p:cNvSpPr txBox="1">
            <a:spLocks noChangeArrowheads="1"/>
          </p:cNvSpPr>
          <p:nvPr/>
        </p:nvSpPr>
        <p:spPr bwMode="auto">
          <a:xfrm>
            <a:off x="3578225" y="6130925"/>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68" name="TextBox 67"/>
          <p:cNvSpPr txBox="1">
            <a:spLocks noChangeArrowheads="1"/>
          </p:cNvSpPr>
          <p:nvPr/>
        </p:nvSpPr>
        <p:spPr bwMode="auto">
          <a:xfrm>
            <a:off x="6757988" y="5808663"/>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Tree>
    <p:extLst>
      <p:ext uri="{BB962C8B-B14F-4D97-AF65-F5344CB8AC3E}">
        <p14:creationId xmlns:p14="http://schemas.microsoft.com/office/powerpoint/2010/main" val="29122000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P spid="35" grpId="0"/>
      <p:bldP spid="36" grpId="0" animBg="1"/>
      <p:bldP spid="37" grpId="0" animBg="1"/>
      <p:bldP spid="38" grpId="0" animBg="1"/>
      <p:bldP spid="39" grpId="0" animBg="1"/>
      <p:bldP spid="40" grpId="0" animBg="1"/>
      <p:bldP spid="41" grpId="0" animBg="1"/>
      <p:bldP spid="42" grpId="0"/>
      <p:bldP spid="43" grpId="0"/>
      <p:bldP spid="44" grpId="0" animBg="1"/>
      <p:bldP spid="45" grpId="0" animBg="1"/>
      <p:bldP spid="46" grpId="0" animBg="1"/>
      <p:bldP spid="47" grpId="0" animBg="1"/>
      <p:bldP spid="48" grpId="0" animBg="1"/>
      <p:bldP spid="49" grpId="0" animBg="1"/>
      <p:bldP spid="50" grpId="0"/>
      <p:bldP spid="51" grpId="0"/>
      <p:bldP spid="52" grpId="0" animBg="1"/>
      <p:bldP spid="53" grpId="0" animBg="1"/>
      <p:bldP spid="54" grpId="0" animBg="1"/>
      <p:bldP spid="55" grpId="0" animBg="1"/>
      <p:bldP spid="56" grpId="0" animBg="1"/>
      <p:bldP spid="57" grpId="0" animBg="1"/>
      <p:bldP spid="58" grpId="0"/>
      <p:bldP spid="59" grpId="0"/>
      <p:bldP spid="60" grpId="0" animBg="1"/>
      <p:bldP spid="61" grpId="0" animBg="1"/>
      <p:bldP spid="62" grpId="0" animBg="1"/>
      <p:bldP spid="63" grpId="0" animBg="1"/>
      <p:bldP spid="64" grpId="0" animBg="1"/>
      <p:bldP spid="65" grpId="0" animBg="1"/>
      <p:bldP spid="66" grpId="0"/>
      <p:bldP spid="67" grpId="0"/>
      <p:bldP spid="68"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sz="3800">
                <a:latin typeface="Garamond" charset="0"/>
              </a:rPr>
              <a:t>Interaction with Virtual</a:t>
            </a:r>
            <a:r>
              <a:rPr lang="en-US" sz="3800">
                <a:latin typeface="Garamond" charset="0"/>
                <a:sym typeface="Wingdings" charset="0"/>
              </a:rPr>
              <a:t>Physical Mapping</a:t>
            </a:r>
            <a:endParaRPr lang="en-US" sz="3800">
              <a:latin typeface="Garamond" charset="0"/>
            </a:endParaRPr>
          </a:p>
        </p:txBody>
      </p:sp>
      <p:sp>
        <p:nvSpPr>
          <p:cNvPr id="131074" name="Content Placeholder 2"/>
          <p:cNvSpPr>
            <a:spLocks noGrp="1"/>
          </p:cNvSpPr>
          <p:nvPr>
            <p:ph idx="1"/>
          </p:nvPr>
        </p:nvSpPr>
        <p:spPr>
          <a:xfrm>
            <a:off x="228600" y="996950"/>
            <a:ext cx="8915400" cy="5194300"/>
          </a:xfrm>
        </p:spPr>
        <p:txBody>
          <a:bodyPr/>
          <a:lstStyle/>
          <a:p>
            <a:r>
              <a:rPr lang="en-US">
                <a:latin typeface="Tahoma" charset="0"/>
              </a:rPr>
              <a:t>Operating System influences where an address maps to in DRAM</a:t>
            </a: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Operating system can control which bank/channel/rank a virtual page is mapped to. </a:t>
            </a:r>
          </a:p>
          <a:p>
            <a:endParaRPr lang="en-US">
              <a:latin typeface="Tahoma" charset="0"/>
            </a:endParaRPr>
          </a:p>
          <a:p>
            <a:r>
              <a:rPr lang="en-US">
                <a:latin typeface="Tahoma" charset="0"/>
              </a:rPr>
              <a:t>It can perform page coloring to minimize bank conflicts</a:t>
            </a:r>
          </a:p>
          <a:p>
            <a:r>
              <a:rPr lang="en-US">
                <a:latin typeface="Tahoma" charset="0"/>
              </a:rPr>
              <a:t>Or to minimize inter-application interference</a:t>
            </a:r>
          </a:p>
          <a:p>
            <a:endParaRPr lang="en-US">
              <a:latin typeface="Tahoma" charset="0"/>
            </a:endParaRPr>
          </a:p>
          <a:p>
            <a:endParaRPr lang="en-US">
              <a:latin typeface="Tahoma" charset="0"/>
            </a:endParaRPr>
          </a:p>
        </p:txBody>
      </p:sp>
      <p:sp>
        <p:nvSpPr>
          <p:cNvPr id="1310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39509F-4713-E34D-8700-D1CDB0E7BD74}" type="slidenum">
              <a:rPr lang="en-US" sz="1600">
                <a:solidFill>
                  <a:srgbClr val="000000"/>
                </a:solidFill>
                <a:latin typeface="Garamond" charset="0"/>
                <a:cs typeface="Arial" charset="0"/>
              </a:rPr>
              <a:pPr eaLnBrk="1" hangingPunct="1"/>
              <a:t>104</a:t>
            </a:fld>
            <a:endParaRPr lang="en-US" sz="1600">
              <a:solidFill>
                <a:srgbClr val="000000"/>
              </a:solidFill>
              <a:latin typeface="Garamond" charset="0"/>
              <a:cs typeface="Arial" charset="0"/>
            </a:endParaRPr>
          </a:p>
        </p:txBody>
      </p:sp>
      <p:sp>
        <p:nvSpPr>
          <p:cNvPr id="131076" name="TextBox 4"/>
          <p:cNvSpPr txBox="1">
            <a:spLocks noChangeArrowheads="1"/>
          </p:cNvSpPr>
          <p:nvPr/>
        </p:nvSpPr>
        <p:spPr bwMode="auto">
          <a:xfrm>
            <a:off x="4513263" y="2944813"/>
            <a:ext cx="2419350"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1077" name="TextBox 5"/>
          <p:cNvSpPr txBox="1">
            <a:spLocks noChangeArrowheads="1"/>
          </p:cNvSpPr>
          <p:nvPr/>
        </p:nvSpPr>
        <p:spPr bwMode="auto">
          <a:xfrm>
            <a:off x="3290888" y="2944813"/>
            <a:ext cx="12223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1078" name="TextBox 6"/>
          <p:cNvSpPr txBox="1">
            <a:spLocks noChangeArrowheads="1"/>
          </p:cNvSpPr>
          <p:nvPr/>
        </p:nvSpPr>
        <p:spPr bwMode="auto">
          <a:xfrm>
            <a:off x="514350" y="2944813"/>
            <a:ext cx="2776538"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1079" name="TextBox 7"/>
          <p:cNvSpPr txBox="1">
            <a:spLocks noChangeArrowheads="1"/>
          </p:cNvSpPr>
          <p:nvPr/>
        </p:nvSpPr>
        <p:spPr bwMode="auto">
          <a:xfrm>
            <a:off x="6932613" y="2944813"/>
            <a:ext cx="1665287"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1080" name="TextBox 8"/>
          <p:cNvSpPr txBox="1">
            <a:spLocks noChangeArrowheads="1"/>
          </p:cNvSpPr>
          <p:nvPr/>
        </p:nvSpPr>
        <p:spPr bwMode="auto">
          <a:xfrm>
            <a:off x="5197475" y="2566988"/>
            <a:ext cx="34004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Page offset (12 bits)</a:t>
            </a:r>
          </a:p>
        </p:txBody>
      </p:sp>
      <p:sp>
        <p:nvSpPr>
          <p:cNvPr id="131081" name="TextBox 9"/>
          <p:cNvSpPr txBox="1">
            <a:spLocks noChangeArrowheads="1"/>
          </p:cNvSpPr>
          <p:nvPr/>
        </p:nvSpPr>
        <p:spPr bwMode="auto">
          <a:xfrm>
            <a:off x="514350" y="2565400"/>
            <a:ext cx="468630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Physical Frame number (19 bits)</a:t>
            </a:r>
          </a:p>
        </p:txBody>
      </p:sp>
      <p:sp>
        <p:nvSpPr>
          <p:cNvPr id="131082" name="TextBox 10"/>
          <p:cNvSpPr txBox="1">
            <a:spLocks noChangeArrowheads="1"/>
          </p:cNvSpPr>
          <p:nvPr/>
        </p:nvSpPr>
        <p:spPr bwMode="auto">
          <a:xfrm>
            <a:off x="5187950" y="1908175"/>
            <a:ext cx="3400425" cy="3063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Page offset (12 bits)</a:t>
            </a:r>
          </a:p>
        </p:txBody>
      </p:sp>
      <p:sp>
        <p:nvSpPr>
          <p:cNvPr id="131083" name="TextBox 11"/>
          <p:cNvSpPr txBox="1">
            <a:spLocks noChangeArrowheads="1"/>
          </p:cNvSpPr>
          <p:nvPr/>
        </p:nvSpPr>
        <p:spPr bwMode="auto">
          <a:xfrm>
            <a:off x="87313" y="1906588"/>
            <a:ext cx="510222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Virtual Page number (52 bits)</a:t>
            </a:r>
          </a:p>
        </p:txBody>
      </p:sp>
      <p:cxnSp>
        <p:nvCxnSpPr>
          <p:cNvPr id="131084" name="Straight Arrow Connector 12"/>
          <p:cNvCxnSpPr>
            <a:cxnSpLocks noChangeShapeType="1"/>
          </p:cNvCxnSpPr>
          <p:nvPr/>
        </p:nvCxnSpPr>
        <p:spPr bwMode="auto">
          <a:xfrm rot="5400000">
            <a:off x="2620963" y="2389188"/>
            <a:ext cx="350837"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1085" name="Straight Connector 13"/>
          <p:cNvCxnSpPr>
            <a:cxnSpLocks noChangeShapeType="1"/>
          </p:cNvCxnSpPr>
          <p:nvPr/>
        </p:nvCxnSpPr>
        <p:spPr bwMode="auto">
          <a:xfrm rot="5400000" flipH="1" flipV="1">
            <a:off x="3840957" y="2578894"/>
            <a:ext cx="1344612"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31086" name="Straight Connector 14"/>
          <p:cNvCxnSpPr>
            <a:cxnSpLocks noChangeShapeType="1"/>
          </p:cNvCxnSpPr>
          <p:nvPr/>
        </p:nvCxnSpPr>
        <p:spPr bwMode="auto">
          <a:xfrm rot="5400000" flipH="1" flipV="1">
            <a:off x="2617788" y="2566988"/>
            <a:ext cx="13462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sp>
        <p:nvSpPr>
          <p:cNvPr id="131087" name="TextBox 15"/>
          <p:cNvSpPr txBox="1">
            <a:spLocks noChangeArrowheads="1"/>
          </p:cNvSpPr>
          <p:nvPr/>
        </p:nvSpPr>
        <p:spPr bwMode="auto">
          <a:xfrm>
            <a:off x="8688388" y="1893888"/>
            <a:ext cx="474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VA</a:t>
            </a:r>
          </a:p>
        </p:txBody>
      </p:sp>
      <p:sp>
        <p:nvSpPr>
          <p:cNvPr id="131088" name="TextBox 16"/>
          <p:cNvSpPr txBox="1">
            <a:spLocks noChangeArrowheads="1"/>
          </p:cNvSpPr>
          <p:nvPr/>
        </p:nvSpPr>
        <p:spPr bwMode="auto">
          <a:xfrm>
            <a:off x="8691563" y="2520950"/>
            <a:ext cx="47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PA</a:t>
            </a:r>
          </a:p>
        </p:txBody>
      </p:sp>
      <p:sp>
        <p:nvSpPr>
          <p:cNvPr id="131089" name="TextBox 17"/>
          <p:cNvSpPr txBox="1">
            <a:spLocks noChangeArrowheads="1"/>
          </p:cNvSpPr>
          <p:nvPr/>
        </p:nvSpPr>
        <p:spPr bwMode="auto">
          <a:xfrm>
            <a:off x="8675688" y="2898775"/>
            <a:ext cx="474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PA</a:t>
            </a:r>
          </a:p>
        </p:txBody>
      </p:sp>
    </p:spTree>
    <p:extLst>
      <p:ext uri="{BB962C8B-B14F-4D97-AF65-F5344CB8AC3E}">
        <p14:creationId xmlns:p14="http://schemas.microsoft.com/office/powerpoint/2010/main" val="3538797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n-US">
                <a:latin typeface="Garamond" charset="0"/>
              </a:rPr>
              <a:t>DRAM Refresh (I)</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DRAM capacitor charge leaks over time</a:t>
            </a:r>
          </a:p>
          <a:p>
            <a:r>
              <a:rPr lang="en-US">
                <a:latin typeface="Tahoma" charset="0"/>
              </a:rPr>
              <a:t>The memory controller needs to read each row periodically to restore the charge</a:t>
            </a:r>
          </a:p>
          <a:p>
            <a:pPr lvl="1"/>
            <a:r>
              <a:rPr lang="en-US">
                <a:latin typeface="Tahoma" charset="0"/>
                <a:ea typeface="ＭＳ Ｐゴシック" charset="0"/>
              </a:rPr>
              <a:t>Activate + precharge each row every N ms</a:t>
            </a:r>
          </a:p>
          <a:p>
            <a:pPr lvl="1"/>
            <a:r>
              <a:rPr lang="en-US">
                <a:latin typeface="Tahoma" charset="0"/>
                <a:ea typeface="ＭＳ Ｐゴシック" charset="0"/>
              </a:rPr>
              <a:t>Typical N = 64 ms</a:t>
            </a:r>
          </a:p>
          <a:p>
            <a:r>
              <a:rPr lang="en-US">
                <a:latin typeface="Tahoma" charset="0"/>
              </a:rPr>
              <a:t>Implications on performance?</a:t>
            </a:r>
          </a:p>
          <a:p>
            <a:pPr lvl="1">
              <a:buFont typeface="Wingdings" charset="0"/>
              <a:buNone/>
            </a:pPr>
            <a:r>
              <a:rPr lang="en-US">
                <a:latin typeface="Tahoma" charset="0"/>
                <a:ea typeface="ＭＳ Ｐゴシック" charset="0"/>
              </a:rPr>
              <a:t>-- DRAM bank unavailable while refreshed</a:t>
            </a:r>
          </a:p>
          <a:p>
            <a:pPr lvl="1">
              <a:buFont typeface="Wingdings" charset="0"/>
              <a:buNone/>
            </a:pPr>
            <a:r>
              <a:rPr lang="en-US">
                <a:latin typeface="Tahoma" charset="0"/>
                <a:ea typeface="ＭＳ Ｐゴシック" charset="0"/>
              </a:rPr>
              <a:t>-- Long pause times: If we refresh all rows in burst, every 64ms the DRAM will be unavailable until refresh ends</a:t>
            </a:r>
          </a:p>
          <a:p>
            <a:r>
              <a:rPr lang="en-US">
                <a:solidFill>
                  <a:srgbClr val="0000FF"/>
                </a:solidFill>
                <a:latin typeface="Tahoma" charset="0"/>
              </a:rPr>
              <a:t>Burst refresh</a:t>
            </a:r>
            <a:r>
              <a:rPr lang="en-US">
                <a:latin typeface="Tahoma" charset="0"/>
              </a:rPr>
              <a:t>: All rows refreshed immediately after one another</a:t>
            </a:r>
          </a:p>
          <a:p>
            <a:r>
              <a:rPr lang="en-US">
                <a:solidFill>
                  <a:srgbClr val="0000FF"/>
                </a:solidFill>
                <a:latin typeface="Tahoma" charset="0"/>
              </a:rPr>
              <a:t>Distributed refresh</a:t>
            </a:r>
            <a:r>
              <a:rPr lang="en-US">
                <a:latin typeface="Tahoma" charset="0"/>
              </a:rPr>
              <a:t>: Each row refreshed at a different time, at regular intervals</a:t>
            </a:r>
          </a:p>
          <a:p>
            <a:endParaRPr lang="en-US">
              <a:latin typeface="Tahoma" charset="0"/>
            </a:endParaRPr>
          </a:p>
          <a:p>
            <a:endParaRPr lang="en-US">
              <a:latin typeface="Tahoma" charset="0"/>
            </a:endParaRPr>
          </a:p>
          <a:p>
            <a:pPr lvl="1"/>
            <a:endParaRPr lang="en-US">
              <a:latin typeface="Tahoma" charset="0"/>
              <a:ea typeface="ＭＳ Ｐゴシック" charset="0"/>
            </a:endParaRPr>
          </a:p>
          <a:p>
            <a:endParaRPr lang="en-US">
              <a:latin typeface="Tahoma" charset="0"/>
            </a:endParaRPr>
          </a:p>
        </p:txBody>
      </p:sp>
      <p:sp>
        <p:nvSpPr>
          <p:cNvPr id="106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825C47-2605-534C-9672-E99D798633E8}" type="slidenum">
              <a:rPr lang="en-US" sz="1600">
                <a:solidFill>
                  <a:srgbClr val="000000"/>
                </a:solidFill>
                <a:latin typeface="Garamond" charset="0"/>
                <a:cs typeface="Arial" charset="0"/>
              </a:rPr>
              <a:pPr eaLnBrk="1" hangingPunct="1"/>
              <a:t>105</a:t>
            </a:fld>
            <a:endParaRPr lang="en-US" sz="1600">
              <a:solidFill>
                <a:srgbClr val="000000"/>
              </a:solidFill>
              <a:latin typeface="Garamond" charset="0"/>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060847"/>
            <a:ext cx="2016224" cy="173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2118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atin typeface="Garamond" charset="0"/>
              </a:rPr>
              <a:t>DRAM Refresh (II)</a:t>
            </a:r>
          </a:p>
        </p:txBody>
      </p:sp>
      <p:sp>
        <p:nvSpPr>
          <p:cNvPr id="3"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solidFill>
                  <a:srgbClr val="0000FF"/>
                </a:solidFill>
                <a:latin typeface="Tahoma" charset="0"/>
              </a:rPr>
              <a:t>Distributed refresh eliminates long pause times</a:t>
            </a:r>
          </a:p>
          <a:p>
            <a:r>
              <a:rPr lang="en-US">
                <a:latin typeface="Tahoma" charset="0"/>
              </a:rPr>
              <a:t>How else we can reduce the effect of refresh on performance?</a:t>
            </a:r>
          </a:p>
          <a:p>
            <a:pPr lvl="1"/>
            <a:r>
              <a:rPr lang="en-US">
                <a:latin typeface="Tahoma" charset="0"/>
                <a:ea typeface="ＭＳ Ｐゴシック" charset="0"/>
              </a:rPr>
              <a:t>Can we reduce the number of refreshes?</a:t>
            </a:r>
          </a:p>
        </p:txBody>
      </p:sp>
      <p:sp>
        <p:nvSpPr>
          <p:cNvPr id="107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D9CBDF-83F9-D14C-B378-18EE874920BD}" type="slidenum">
              <a:rPr lang="en-US" sz="1600">
                <a:solidFill>
                  <a:srgbClr val="000000"/>
                </a:solidFill>
                <a:latin typeface="Garamond" charset="0"/>
                <a:cs typeface="Arial" charset="0"/>
              </a:rPr>
              <a:pPr eaLnBrk="1" hangingPunct="1"/>
              <a:t>106</a:t>
            </a:fld>
            <a:endParaRPr lang="en-US" sz="1600">
              <a:solidFill>
                <a:srgbClr val="000000"/>
              </a:solidFill>
              <a:latin typeface="Garamond" charset="0"/>
              <a:cs typeface="Arial" charset="0"/>
            </a:endParaRPr>
          </a:p>
        </p:txBody>
      </p:sp>
      <p:pic>
        <p:nvPicPr>
          <p:cNvPr id="1075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336675"/>
            <a:ext cx="75723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5713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6950"/>
            <a:ext cx="8610600" cy="5194300"/>
          </a:xfrm>
        </p:spPr>
        <p:txBody>
          <a:bodyPr/>
          <a:lstStyle/>
          <a:p>
            <a:r>
              <a:rPr lang="en-US" dirty="0" smtClean="0">
                <a:latin typeface="Tahoma" charset="0"/>
              </a:rPr>
              <a:t>Downsides of refresh</a:t>
            </a:r>
          </a:p>
          <a:p>
            <a:pPr marL="0" indent="0">
              <a:buNone/>
            </a:pPr>
            <a:r>
              <a:rPr lang="en-US" sz="2200" dirty="0">
                <a:latin typeface="Tahoma" charset="0"/>
                <a:ea typeface="ＭＳ Ｐゴシック" charset="0"/>
              </a:rPr>
              <a:t>    -- </a:t>
            </a:r>
            <a:r>
              <a:rPr lang="en-US" sz="2200" dirty="0">
                <a:solidFill>
                  <a:srgbClr val="0000FF"/>
                </a:solidFill>
                <a:latin typeface="Tahoma" charset="0"/>
                <a:ea typeface="ＭＳ Ｐゴシック" charset="0"/>
              </a:rPr>
              <a:t>Energy consumption</a:t>
            </a:r>
            <a:r>
              <a:rPr lang="en-US" sz="2200" dirty="0">
                <a:latin typeface="Tahoma" charset="0"/>
                <a:ea typeface="ＭＳ Ｐゴシック" charset="0"/>
              </a:rPr>
              <a:t>: Each refresh consumes energy</a:t>
            </a:r>
          </a:p>
          <a:p>
            <a:pPr lvl="1">
              <a:buFont typeface="Wingdings" charset="0"/>
              <a:buNone/>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None/>
            </a:pPr>
            <a:r>
              <a:rPr lang="en-US" dirty="0" smtClean="0">
                <a:latin typeface="Tahoma" charset="0"/>
                <a:ea typeface="ＭＳ Ｐゴシック" charset="0"/>
              </a:rPr>
              <a:t>-- </a:t>
            </a:r>
            <a:r>
              <a:rPr lang="en-US" dirty="0">
                <a:solidFill>
                  <a:srgbClr val="0000FF"/>
                </a:solidFill>
                <a:latin typeface="Tahoma" charset="0"/>
              </a:rPr>
              <a:t>Refresh rate limits DRAM density scaling </a:t>
            </a:r>
          </a:p>
          <a:p>
            <a:pPr lvl="1">
              <a:buFont typeface="Wingdings" charset="0"/>
              <a:buNone/>
            </a:pPr>
            <a:endParaRPr lang="en-US" dirty="0">
              <a:latin typeface="Tahoma" charset="0"/>
            </a:endParaRPr>
          </a:p>
          <a:p>
            <a:endParaRPr lang="en-US" dirty="0">
              <a:latin typeface="Tahoma" charset="0"/>
            </a:endParaRPr>
          </a:p>
          <a:p>
            <a:pPr lvl="1"/>
            <a:endParaRPr lang="en-US" dirty="0">
              <a:latin typeface="Tahoma" charset="0"/>
              <a:ea typeface="ＭＳ Ｐゴシック" charset="0"/>
            </a:endParaRPr>
          </a:p>
          <a:p>
            <a:endParaRPr lang="en-US" dirty="0">
              <a:latin typeface="Tahoma"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933056"/>
            <a:ext cx="2808312" cy="241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Title 1"/>
          <p:cNvSpPr>
            <a:spLocks noGrp="1"/>
          </p:cNvSpPr>
          <p:nvPr>
            <p:ph type="title"/>
          </p:nvPr>
        </p:nvSpPr>
        <p:spPr/>
        <p:txBody>
          <a:bodyPr/>
          <a:lstStyle/>
          <a:p>
            <a:r>
              <a:rPr lang="en-US" dirty="0" smtClean="0">
                <a:latin typeface="Garamond" charset="0"/>
              </a:rPr>
              <a:t>Downsides of DRAM Refresh</a:t>
            </a:r>
            <a:endParaRPr lang="en-US" dirty="0">
              <a:latin typeface="Garamond" charset="0"/>
            </a:endParaRPr>
          </a:p>
        </p:txBody>
      </p:sp>
      <p:sp>
        <p:nvSpPr>
          <p:cNvPr id="911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494" indent="-285575" eaLnBrk="0" hangingPunct="0">
              <a:defRPr>
                <a:solidFill>
                  <a:schemeClr val="tx1"/>
                </a:solidFill>
                <a:latin typeface="Arial" charset="0"/>
                <a:ea typeface="ＭＳ Ｐゴシック" charset="0"/>
              </a:defRPr>
            </a:lvl2pPr>
            <a:lvl3pPr marL="1142294" indent="-228458" eaLnBrk="0" hangingPunct="0">
              <a:defRPr>
                <a:solidFill>
                  <a:schemeClr val="tx1"/>
                </a:solidFill>
                <a:latin typeface="Arial" charset="0"/>
                <a:ea typeface="ＭＳ Ｐゴシック" charset="0"/>
              </a:defRPr>
            </a:lvl3pPr>
            <a:lvl4pPr marL="1599216" indent="-228458" eaLnBrk="0" hangingPunct="0">
              <a:defRPr>
                <a:solidFill>
                  <a:schemeClr val="tx1"/>
                </a:solidFill>
                <a:latin typeface="Arial" charset="0"/>
                <a:ea typeface="ＭＳ Ｐゴシック" charset="0"/>
              </a:defRPr>
            </a:lvl4pPr>
            <a:lvl5pPr marL="2056140" indent="-228458" eaLnBrk="0" hangingPunct="0">
              <a:defRPr>
                <a:solidFill>
                  <a:schemeClr val="tx1"/>
                </a:solidFill>
                <a:latin typeface="Arial" charset="0"/>
                <a:ea typeface="ＭＳ Ｐゴシック" charset="0"/>
              </a:defRPr>
            </a:lvl5pPr>
            <a:lvl6pPr marL="2513059" indent="-228458" eaLnBrk="0" fontAlgn="base" hangingPunct="0">
              <a:spcBef>
                <a:spcPct val="0"/>
              </a:spcBef>
              <a:spcAft>
                <a:spcPct val="0"/>
              </a:spcAft>
              <a:defRPr>
                <a:solidFill>
                  <a:schemeClr val="tx1"/>
                </a:solidFill>
                <a:latin typeface="Arial" charset="0"/>
                <a:ea typeface="ＭＳ Ｐゴシック" charset="0"/>
              </a:defRPr>
            </a:lvl6pPr>
            <a:lvl7pPr marL="2969976" indent="-228458" eaLnBrk="0" fontAlgn="base" hangingPunct="0">
              <a:spcBef>
                <a:spcPct val="0"/>
              </a:spcBef>
              <a:spcAft>
                <a:spcPct val="0"/>
              </a:spcAft>
              <a:defRPr>
                <a:solidFill>
                  <a:schemeClr val="tx1"/>
                </a:solidFill>
                <a:latin typeface="Arial" charset="0"/>
                <a:ea typeface="ＭＳ Ｐゴシック" charset="0"/>
              </a:defRPr>
            </a:lvl7pPr>
            <a:lvl8pPr marL="3426897" indent="-228458" eaLnBrk="0" fontAlgn="base" hangingPunct="0">
              <a:spcBef>
                <a:spcPct val="0"/>
              </a:spcBef>
              <a:spcAft>
                <a:spcPct val="0"/>
              </a:spcAft>
              <a:defRPr>
                <a:solidFill>
                  <a:schemeClr val="tx1"/>
                </a:solidFill>
                <a:latin typeface="Arial" charset="0"/>
                <a:ea typeface="ＭＳ Ｐゴシック" charset="0"/>
              </a:defRPr>
            </a:lvl8pPr>
            <a:lvl9pPr marL="3883813" indent="-22845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AAABF4E-AD47-7B46-972B-7FE6F07FB6A2}" type="slidenum">
              <a:rPr lang="en-US">
                <a:solidFill>
                  <a:srgbClr val="000000"/>
                </a:solidFill>
                <a:latin typeface="Garamond" charset="0"/>
                <a:cs typeface="Arial" charset="0"/>
              </a:rPr>
              <a:pPr eaLnBrk="1" hangingPunct="1"/>
              <a:t>107</a:t>
            </a:fld>
            <a:endParaRPr lang="en-US">
              <a:solidFill>
                <a:srgbClr val="000000"/>
              </a:solidFill>
              <a:latin typeface="Garamond" charset="0"/>
              <a:cs typeface="Arial" charset="0"/>
            </a:endParaRPr>
          </a:p>
        </p:txBody>
      </p:sp>
    </p:spTree>
    <p:extLst>
      <p:ext uri="{BB962C8B-B14F-4D97-AF65-F5344CB8AC3E}">
        <p14:creationId xmlns:p14="http://schemas.microsoft.com/office/powerpoint/2010/main" val="16446928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4"/>
          <p:cNvSpPr>
            <a:spLocks noGrp="1" noChangeArrowheads="1"/>
          </p:cNvSpPr>
          <p:nvPr>
            <p:ph type="ctrTitle"/>
          </p:nvPr>
        </p:nvSpPr>
        <p:spPr>
          <a:xfrm>
            <a:off x="366713" y="1768475"/>
            <a:ext cx="8428037" cy="822325"/>
          </a:xfrm>
        </p:spPr>
        <p:txBody>
          <a:bodyPr/>
          <a:lstStyle/>
          <a:p>
            <a:pPr algn="ctr" eaLnBrk="1" hangingPunct="1"/>
            <a:r>
              <a:rPr lang="en-US" sz="4000">
                <a:latin typeface="Garamond" charset="0"/>
              </a:rPr>
              <a:t>Memory Controllers</a:t>
            </a:r>
          </a:p>
        </p:txBody>
      </p:sp>
      <p:sp>
        <p:nvSpPr>
          <p:cNvPr id="8909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45067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r>
              <a:rPr lang="en-US">
                <a:latin typeface="Garamond" charset="0"/>
              </a:rPr>
              <a:t>DRAM versus Other Types of Memories</a:t>
            </a:r>
          </a:p>
        </p:txBody>
      </p:sp>
      <p:sp>
        <p:nvSpPr>
          <p:cNvPr id="3" name="Content Placeholder 2"/>
          <p:cNvSpPr>
            <a:spLocks noGrp="1"/>
          </p:cNvSpPr>
          <p:nvPr>
            <p:ph idx="1"/>
          </p:nvPr>
        </p:nvSpPr>
        <p:spPr/>
        <p:txBody>
          <a:bodyPr/>
          <a:lstStyle/>
          <a:p>
            <a:r>
              <a:rPr lang="en-US">
                <a:latin typeface="Tahoma" charset="0"/>
              </a:rPr>
              <a:t>Long latency memories have similar characteristics that need to be controlled.</a:t>
            </a:r>
          </a:p>
          <a:p>
            <a:endParaRPr lang="en-US">
              <a:latin typeface="Tahoma" charset="0"/>
            </a:endParaRPr>
          </a:p>
          <a:p>
            <a:r>
              <a:rPr lang="en-US">
                <a:latin typeface="Tahoma" charset="0"/>
              </a:rPr>
              <a:t>The following discussion will use DRAM as an example, but many issues are similar in the design of controllers for other types of memories</a:t>
            </a:r>
          </a:p>
          <a:p>
            <a:pPr lvl="1"/>
            <a:r>
              <a:rPr lang="en-US">
                <a:latin typeface="Tahoma" charset="0"/>
              </a:rPr>
              <a:t>Flash memory</a:t>
            </a:r>
          </a:p>
          <a:p>
            <a:pPr lvl="1"/>
            <a:r>
              <a:rPr lang="en-US">
                <a:latin typeface="Tahoma" charset="0"/>
              </a:rPr>
              <a:t>Other emerging memory technologies</a:t>
            </a:r>
          </a:p>
          <a:p>
            <a:pPr lvl="2"/>
            <a:r>
              <a:rPr lang="en-US">
                <a:latin typeface="Tahoma" charset="0"/>
              </a:rPr>
              <a:t>Phase Change Memory</a:t>
            </a:r>
          </a:p>
          <a:p>
            <a:pPr lvl="2"/>
            <a:r>
              <a:rPr lang="en-US">
                <a:latin typeface="Tahoma" charset="0"/>
              </a:rPr>
              <a:t>Spin-Transfer Torque Magnetic Memory</a:t>
            </a:r>
          </a:p>
          <a:p>
            <a:pPr lvl="1"/>
            <a:endParaRPr lang="en-US">
              <a:latin typeface="Tahoma" charset="0"/>
            </a:endParaRPr>
          </a:p>
        </p:txBody>
      </p:sp>
      <p:sp>
        <p:nvSpPr>
          <p:cNvPr id="1525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37FE32-E030-AB45-9B9A-18D79D9C767B}" type="slidenum">
              <a:rPr lang="en-US" sz="1600">
                <a:solidFill>
                  <a:srgbClr val="000000"/>
                </a:solidFill>
                <a:latin typeface="Garamond" charset="0"/>
              </a:rPr>
              <a:pPr eaLnBrk="1" hangingPunct="1"/>
              <a:t>109</a:t>
            </a:fld>
            <a:endParaRPr lang="en-US" sz="1600">
              <a:solidFill>
                <a:srgbClr val="000000"/>
              </a:solidFill>
              <a:latin typeface="Garamond" charset="0"/>
            </a:endParaRPr>
          </a:p>
        </p:txBody>
      </p:sp>
    </p:spTree>
    <p:extLst>
      <p:ext uri="{BB962C8B-B14F-4D97-AF65-F5344CB8AC3E}">
        <p14:creationId xmlns:p14="http://schemas.microsoft.com/office/powerpoint/2010/main" val="30120238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(III)</a:t>
            </a:r>
          </a:p>
        </p:txBody>
      </p:sp>
      <p:sp>
        <p:nvSpPr>
          <p:cNvPr id="27651"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pPr lvl="1"/>
            <a:r>
              <a:rPr lang="en-US" dirty="0" smtClean="0">
                <a:solidFill>
                  <a:srgbClr val="FF0000"/>
                </a:solidFill>
                <a:latin typeface="Tahoma" charset="0"/>
                <a:ea typeface="ＭＳ Ｐゴシック" charset="0"/>
              </a:rPr>
              <a:t>~40-50</a:t>
            </a:r>
            <a:r>
              <a:rPr lang="en-US" dirty="0">
                <a:solidFill>
                  <a:srgbClr val="FF0000"/>
                </a:solidFill>
                <a:latin typeface="Tahoma" charset="0"/>
                <a:ea typeface="ＭＳ Ｐゴシック" charset="0"/>
              </a:rPr>
              <a:t>% energy spent in off-chip memory hierarchy </a:t>
            </a:r>
            <a:r>
              <a:rPr lang="en-US" sz="1800" dirty="0">
                <a:solidFill>
                  <a:srgbClr val="008000"/>
                </a:solidFill>
                <a:latin typeface="Tahoma" charset="0"/>
                <a:ea typeface="ＭＳ Ｐゴシック" charset="0"/>
              </a:rPr>
              <a:t>[Lefurgy, IEEE Computer 2003]</a:t>
            </a:r>
          </a:p>
          <a:p>
            <a:pPr lvl="1"/>
            <a:r>
              <a:rPr lang="en-US" dirty="0">
                <a:solidFill>
                  <a:srgbClr val="FF0000"/>
                </a:solidFill>
                <a:latin typeface="Tahoma" charset="0"/>
                <a:ea typeface="ＭＳ Ｐゴシック" charset="0"/>
              </a:rPr>
              <a:t>DRAM consumes power </a:t>
            </a:r>
            <a:r>
              <a:rPr lang="en-US" dirty="0" smtClean="0">
                <a:solidFill>
                  <a:srgbClr val="FF0000"/>
                </a:solidFill>
                <a:latin typeface="Tahoma" charset="0"/>
                <a:ea typeface="ＭＳ Ｐゴシック" charset="0"/>
              </a:rPr>
              <a:t>even when not used (periodic refresh)</a:t>
            </a:r>
            <a:endParaRPr lang="en-US" dirty="0">
              <a:solidFill>
                <a:srgbClr val="FF0000"/>
              </a:solidFill>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152ED14-562A-7B41-81C5-4AADBA53F903}" type="slidenum">
              <a:rPr lang="en-US" sz="1600">
                <a:solidFill>
                  <a:srgbClr val="000000"/>
                </a:solidFill>
                <a:latin typeface="Garamond" charset="0"/>
              </a:rPr>
              <a:pPr eaLnBrk="1" hangingPunct="1"/>
              <a:t>11</a:t>
            </a:fld>
            <a:endParaRPr lang="en-US" sz="1600" dirty="0">
              <a:solidFill>
                <a:srgbClr val="000000"/>
              </a:solidFill>
              <a:latin typeface="Garamond" charset="0"/>
            </a:endParaRPr>
          </a:p>
        </p:txBody>
      </p:sp>
    </p:spTree>
    <p:extLst>
      <p:ext uri="{BB962C8B-B14F-4D97-AF65-F5344CB8AC3E}">
        <p14:creationId xmlns:p14="http://schemas.microsoft.com/office/powerpoint/2010/main" val="3916263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Garamond" charset="0"/>
              </a:rPr>
              <a:t>DRAM Controller: Functions</a:t>
            </a:r>
          </a:p>
        </p:txBody>
      </p:sp>
      <p:sp>
        <p:nvSpPr>
          <p:cNvPr id="140290"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Ensure correct operation </a:t>
            </a:r>
            <a:r>
              <a:rPr lang="en-US">
                <a:latin typeface="Tahoma" charset="0"/>
              </a:rPr>
              <a:t>of DRAM (refresh and timing)</a:t>
            </a:r>
          </a:p>
          <a:p>
            <a:endParaRPr lang="en-US">
              <a:latin typeface="Tahoma" charset="0"/>
            </a:endParaRPr>
          </a:p>
          <a:p>
            <a:r>
              <a:rPr lang="en-US">
                <a:solidFill>
                  <a:srgbClr val="0000FF"/>
                </a:solidFill>
                <a:latin typeface="Tahoma" charset="0"/>
              </a:rPr>
              <a:t>Service DRAM requests while obeying timing constraints of DRAM chips</a:t>
            </a:r>
          </a:p>
          <a:p>
            <a:pPr lvl="1"/>
            <a:r>
              <a:rPr lang="en-US">
                <a:latin typeface="Tahoma" charset="0"/>
                <a:ea typeface="ＭＳ Ｐゴシック" charset="0"/>
              </a:rPr>
              <a:t>Constraints: resource conflicts (bank, bus, channel), minimum write-to-read delays</a:t>
            </a:r>
          </a:p>
          <a:p>
            <a:pPr lvl="1"/>
            <a:r>
              <a:rPr lang="en-US">
                <a:solidFill>
                  <a:srgbClr val="0000FF"/>
                </a:solidFill>
                <a:latin typeface="Tahoma" charset="0"/>
                <a:ea typeface="ＭＳ Ｐゴシック" charset="0"/>
              </a:rPr>
              <a:t>Translate requests to DRAM command sequences</a:t>
            </a:r>
          </a:p>
          <a:p>
            <a:endParaRPr lang="en-US">
              <a:solidFill>
                <a:srgbClr val="0033CC"/>
              </a:solidFill>
              <a:latin typeface="Tahoma" charset="0"/>
            </a:endParaRPr>
          </a:p>
          <a:p>
            <a:r>
              <a:rPr lang="en-US">
                <a:solidFill>
                  <a:srgbClr val="0000FF"/>
                </a:solidFill>
                <a:latin typeface="Tahoma" charset="0"/>
              </a:rPr>
              <a:t>Buffer and schedule requests to improve performance</a:t>
            </a:r>
          </a:p>
          <a:p>
            <a:pPr lvl="1"/>
            <a:r>
              <a:rPr lang="en-US">
                <a:latin typeface="Tahoma" charset="0"/>
                <a:ea typeface="ＭＳ Ｐゴシック" charset="0"/>
              </a:rPr>
              <a:t>Reordering, row-buffer, bank, rank, bus management</a:t>
            </a:r>
          </a:p>
          <a:p>
            <a:endParaRPr lang="en-US">
              <a:latin typeface="Tahoma" charset="0"/>
            </a:endParaRPr>
          </a:p>
          <a:p>
            <a:r>
              <a:rPr lang="en-US">
                <a:solidFill>
                  <a:srgbClr val="0000FF"/>
                </a:solidFill>
                <a:latin typeface="Tahoma" charset="0"/>
              </a:rPr>
              <a:t>Manage power consumption and thermals in DRAM</a:t>
            </a:r>
          </a:p>
          <a:p>
            <a:pPr lvl="1"/>
            <a:r>
              <a:rPr lang="en-US">
                <a:latin typeface="Tahoma" charset="0"/>
                <a:ea typeface="ＭＳ Ｐゴシック" charset="0"/>
              </a:rPr>
              <a:t>Turn on/off DRAM chips, manage power modes</a:t>
            </a:r>
          </a:p>
          <a:p>
            <a:pPr lvl="2"/>
            <a:endParaRPr lang="en-US">
              <a:latin typeface="Tahoma" charset="0"/>
              <a:ea typeface="ＭＳ Ｐゴシック" charset="0"/>
            </a:endParaRPr>
          </a:p>
        </p:txBody>
      </p:sp>
      <p:sp>
        <p:nvSpPr>
          <p:cNvPr id="91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686E4E-B6CE-A34B-8BE8-A3C7D6401A59}" type="slidenum">
              <a:rPr lang="en-US" sz="1600">
                <a:solidFill>
                  <a:srgbClr val="000000"/>
                </a:solidFill>
                <a:latin typeface="Garamond" charset="0"/>
                <a:cs typeface="Arial" charset="0"/>
              </a:rPr>
              <a:pPr eaLnBrk="1" hangingPunct="1"/>
              <a:t>110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1524961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29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9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29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29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0290">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029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02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Garamond" charset="0"/>
              </a:rPr>
              <a:t>DRAM Controller: Where to Place</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In chipset</a:t>
            </a:r>
          </a:p>
          <a:p>
            <a:pPr lvl="1">
              <a:buFont typeface="Wingdings" charset="0"/>
              <a:buNone/>
            </a:pPr>
            <a:r>
              <a:rPr lang="en-US">
                <a:latin typeface="Tahoma" charset="0"/>
                <a:ea typeface="ＭＳ Ｐゴシック" charset="0"/>
              </a:rPr>
              <a:t>+ More flexibility to plug different DRAM types into the system</a:t>
            </a:r>
          </a:p>
          <a:p>
            <a:pPr>
              <a:buFont typeface="Wingdings" charset="0"/>
              <a:buNone/>
            </a:pPr>
            <a:r>
              <a:rPr lang="en-US">
                <a:latin typeface="Tahoma" charset="0"/>
              </a:rPr>
              <a:t>    + Less power density in the CPU chip</a:t>
            </a:r>
          </a:p>
          <a:p>
            <a:pPr>
              <a:buFont typeface="Wingdings" charset="0"/>
              <a:buNone/>
            </a:pPr>
            <a:endParaRPr lang="en-US">
              <a:latin typeface="Tahoma" charset="0"/>
            </a:endParaRPr>
          </a:p>
          <a:p>
            <a:r>
              <a:rPr lang="en-US">
                <a:latin typeface="Tahoma" charset="0"/>
              </a:rPr>
              <a:t>On CPU chip</a:t>
            </a:r>
          </a:p>
          <a:p>
            <a:pPr lvl="1">
              <a:buFont typeface="Wingdings" charset="0"/>
              <a:buNone/>
            </a:pPr>
            <a:r>
              <a:rPr lang="en-US">
                <a:latin typeface="Tahoma" charset="0"/>
                <a:ea typeface="ＭＳ Ｐゴシック" charset="0"/>
              </a:rPr>
              <a:t>+ Reduced latency for main memory access</a:t>
            </a:r>
          </a:p>
          <a:p>
            <a:pPr lvl="1">
              <a:buFont typeface="Wingdings" charset="0"/>
              <a:buNone/>
            </a:pPr>
            <a:r>
              <a:rPr lang="en-US">
                <a:latin typeface="Tahoma" charset="0"/>
                <a:ea typeface="ＭＳ Ｐゴシック" charset="0"/>
              </a:rPr>
              <a:t>+ Higher bandwidth between cores and controller</a:t>
            </a:r>
          </a:p>
          <a:p>
            <a:pPr lvl="2"/>
            <a:r>
              <a:rPr lang="en-US">
                <a:latin typeface="Tahoma" charset="0"/>
                <a:ea typeface="ＭＳ Ｐゴシック" charset="0"/>
              </a:rPr>
              <a:t>More information can be communicated (e.g. request</a:t>
            </a:r>
            <a:r>
              <a:rPr lang="ja-JP" altLang="en-US">
                <a:latin typeface="Tahoma" charset="0"/>
                <a:ea typeface="ＭＳ Ｐゴシック" charset="0"/>
              </a:rPr>
              <a:t>’</a:t>
            </a:r>
            <a:r>
              <a:rPr lang="en-US" altLang="ja-JP">
                <a:latin typeface="Tahoma" charset="0"/>
                <a:ea typeface="ＭＳ Ｐゴシック" charset="0"/>
              </a:rPr>
              <a:t>s importance in the processing core)</a:t>
            </a:r>
          </a:p>
          <a:p>
            <a:pPr lvl="3"/>
            <a:endParaRPr lang="en-US">
              <a:latin typeface="Tahoma" charset="0"/>
              <a:ea typeface="ＭＳ Ｐゴシック" charset="0"/>
            </a:endParaRPr>
          </a:p>
          <a:p>
            <a:endParaRPr lang="en-US">
              <a:latin typeface="Tahoma" charset="0"/>
            </a:endParaRPr>
          </a:p>
          <a:p>
            <a:endParaRPr lang="en-US">
              <a:latin typeface="Tahoma" charset="0"/>
            </a:endParaRPr>
          </a:p>
        </p:txBody>
      </p:sp>
      <p:sp>
        <p:nvSpPr>
          <p:cNvPr id="92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C60B6A-0D48-7843-B933-AC8F1C056169}" type="slidenum">
              <a:rPr lang="en-US" sz="1600">
                <a:solidFill>
                  <a:srgbClr val="000000"/>
                </a:solidFill>
                <a:latin typeface="Garamond" charset="0"/>
                <a:cs typeface="Arial" charset="0"/>
              </a:rPr>
              <a:pPr eaLnBrk="1" hangingPunct="1"/>
              <a:t>111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1979527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atin typeface="Garamond" charset="0"/>
              </a:rPr>
              <a:t>DRAM Controller (II)</a:t>
            </a:r>
          </a:p>
        </p:txBody>
      </p:sp>
      <p:sp>
        <p:nvSpPr>
          <p:cNvPr id="93186"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31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1B918B-C977-554C-BEF1-0A45BAF503F8}" type="slidenum">
              <a:rPr lang="en-US" sz="1600">
                <a:solidFill>
                  <a:srgbClr val="000000"/>
                </a:solidFill>
                <a:latin typeface="Garamond" charset="0"/>
                <a:cs typeface="Arial" charset="0"/>
              </a:rPr>
              <a:pPr eaLnBrk="1" hangingPunct="1"/>
              <a:t>112</a:t>
            </a:fld>
            <a:endParaRPr lang="en-US" sz="1600">
              <a:solidFill>
                <a:srgbClr val="000000"/>
              </a:solidFill>
              <a:latin typeface="Garamond" charset="0"/>
              <a:cs typeface="Arial" charset="0"/>
            </a:endParaRPr>
          </a:p>
        </p:txBody>
      </p:sp>
      <p:pic>
        <p:nvPicPr>
          <p:cNvPr id="931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81534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406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155F93-7693-5B40-8E2A-F412E3EBEF27}" type="slidenum">
              <a:rPr lang="en-US" sz="1600">
                <a:solidFill>
                  <a:srgbClr val="000000"/>
                </a:solidFill>
                <a:latin typeface="Garamond" charset="0"/>
                <a:cs typeface="Arial" charset="0"/>
              </a:rPr>
              <a:pPr eaLnBrk="1" hangingPunct="1"/>
              <a:t>113</a:t>
            </a:fld>
            <a:endParaRPr lang="en-US" sz="1600">
              <a:solidFill>
                <a:srgbClr val="000000"/>
              </a:solidFill>
              <a:latin typeface="Garamond" charset="0"/>
              <a:cs typeface="Arial" charset="0"/>
            </a:endParaRPr>
          </a:p>
        </p:txBody>
      </p:sp>
      <p:sp>
        <p:nvSpPr>
          <p:cNvPr id="94210" name="Rectangle 2"/>
          <p:cNvSpPr>
            <a:spLocks noGrp="1" noChangeArrowheads="1"/>
          </p:cNvSpPr>
          <p:nvPr>
            <p:ph type="title"/>
          </p:nvPr>
        </p:nvSpPr>
        <p:spPr/>
        <p:txBody>
          <a:bodyPr/>
          <a:lstStyle/>
          <a:p>
            <a:r>
              <a:rPr lang="en-US">
                <a:latin typeface="Garamond" charset="0"/>
              </a:rPr>
              <a:t>A Modern DRAM Controller</a:t>
            </a:r>
          </a:p>
        </p:txBody>
      </p:sp>
      <p:pic>
        <p:nvPicPr>
          <p:cNvPr id="942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1273175"/>
            <a:ext cx="667385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419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Garamond" charset="0"/>
              </a:rPr>
              <a:t>DRAM Scheduling Policies (I)</a:t>
            </a:r>
          </a:p>
        </p:txBody>
      </p:sp>
      <p:sp>
        <p:nvSpPr>
          <p:cNvPr id="3" name="Content Placeholder 2"/>
          <p:cNvSpPr>
            <a:spLocks noGrp="1"/>
          </p:cNvSpPr>
          <p:nvPr>
            <p:ph idx="1"/>
          </p:nvPr>
        </p:nvSpPr>
        <p:spPr>
          <a:xfrm>
            <a:off x="228600" y="996950"/>
            <a:ext cx="8915400" cy="5194300"/>
          </a:xfrm>
        </p:spPr>
        <p:txBody>
          <a:bodyPr/>
          <a:lstStyle/>
          <a:p>
            <a:r>
              <a:rPr lang="en-US">
                <a:solidFill>
                  <a:srgbClr val="0000FF"/>
                </a:solidFill>
                <a:latin typeface="Tahoma" charset="0"/>
              </a:rPr>
              <a:t>FCFS</a:t>
            </a:r>
            <a:r>
              <a:rPr lang="en-US">
                <a:latin typeface="Tahoma" charset="0"/>
              </a:rPr>
              <a:t> (first come first served)</a:t>
            </a:r>
          </a:p>
          <a:p>
            <a:pPr lvl="1"/>
            <a:r>
              <a:rPr lang="en-US">
                <a:latin typeface="Tahoma" charset="0"/>
                <a:ea typeface="ＭＳ Ｐゴシック" charset="0"/>
              </a:rPr>
              <a:t>Oldest request first</a:t>
            </a:r>
          </a:p>
          <a:p>
            <a:endParaRPr lang="en-US">
              <a:latin typeface="Tahoma" charset="0"/>
            </a:endParaRPr>
          </a:p>
          <a:p>
            <a:r>
              <a:rPr lang="en-US">
                <a:solidFill>
                  <a:srgbClr val="0000FF"/>
                </a:solidFill>
                <a:latin typeface="Tahoma" charset="0"/>
              </a:rPr>
              <a:t>FR-FCFS </a:t>
            </a:r>
            <a:r>
              <a:rPr lang="en-US">
                <a:latin typeface="Tahoma" charset="0"/>
              </a:rPr>
              <a:t>(first ready, first come first served)</a:t>
            </a:r>
          </a:p>
          <a:p>
            <a:pPr lvl="1">
              <a:buFont typeface="Wingdings" charset="0"/>
              <a:buNone/>
            </a:pPr>
            <a:r>
              <a:rPr lang="en-US">
                <a:latin typeface="Tahoma" charset="0"/>
                <a:ea typeface="ＭＳ Ｐゴシック" charset="0"/>
              </a:rPr>
              <a:t>1. Row-hit first</a:t>
            </a:r>
          </a:p>
          <a:p>
            <a:pPr lvl="1">
              <a:buFont typeface="Wingdings" charset="0"/>
              <a:buNone/>
            </a:pPr>
            <a:r>
              <a:rPr lang="en-US">
                <a:latin typeface="Tahoma" charset="0"/>
                <a:ea typeface="ＭＳ Ｐゴシック" charset="0"/>
              </a:rPr>
              <a:t>2. Oldest first</a:t>
            </a:r>
          </a:p>
          <a:p>
            <a:pPr lvl="1">
              <a:buFont typeface="Wingdings" charset="0"/>
              <a:buNone/>
            </a:pPr>
            <a:r>
              <a:rPr lang="en-US">
                <a:latin typeface="Tahoma" charset="0"/>
                <a:ea typeface="ＭＳ Ｐゴシック" charset="0"/>
              </a:rPr>
              <a:t>Goal: Maximize row buffer hit rate </a:t>
            </a:r>
            <a:r>
              <a:rPr lang="en-US">
                <a:latin typeface="Tahoma" charset="0"/>
                <a:ea typeface="ＭＳ Ｐゴシック" charset="0"/>
                <a:sym typeface="Wingdings" charset="0"/>
              </a:rPr>
              <a:t> </a:t>
            </a:r>
            <a:r>
              <a:rPr lang="en-US">
                <a:solidFill>
                  <a:srgbClr val="0000FF"/>
                </a:solidFill>
                <a:latin typeface="Tahoma" charset="0"/>
                <a:ea typeface="ＭＳ Ｐゴシック" charset="0"/>
                <a:sym typeface="Wingdings" charset="0"/>
              </a:rPr>
              <a:t>maximize DRAM throughput</a:t>
            </a:r>
            <a:endParaRPr lang="en-US">
              <a:solidFill>
                <a:srgbClr val="0000FF"/>
              </a:solidFill>
              <a:latin typeface="Tahoma" charset="0"/>
              <a:ea typeface="ＭＳ Ｐゴシック" charset="0"/>
            </a:endParaRPr>
          </a:p>
          <a:p>
            <a:pPr lvl="1">
              <a:buFont typeface="Wingdings" charset="0"/>
              <a:buNone/>
            </a:pPr>
            <a:endParaRPr lang="en-US">
              <a:latin typeface="Tahoma" charset="0"/>
              <a:ea typeface="ＭＳ Ｐゴシック" charset="0"/>
            </a:endParaRPr>
          </a:p>
          <a:p>
            <a:pPr lvl="1"/>
            <a:r>
              <a:rPr lang="en-US">
                <a:latin typeface="Tahoma" charset="0"/>
                <a:ea typeface="ＭＳ Ｐゴシック" charset="0"/>
              </a:rPr>
              <a:t>Actually, scheduling is done at the </a:t>
            </a:r>
            <a:r>
              <a:rPr lang="en-US">
                <a:solidFill>
                  <a:srgbClr val="0000FF"/>
                </a:solidFill>
                <a:latin typeface="Tahoma" charset="0"/>
                <a:ea typeface="ＭＳ Ｐゴシック" charset="0"/>
              </a:rPr>
              <a:t>command level</a:t>
            </a:r>
          </a:p>
          <a:p>
            <a:pPr lvl="2"/>
            <a:r>
              <a:rPr lang="en-US">
                <a:latin typeface="Tahoma" charset="0"/>
                <a:ea typeface="ＭＳ Ｐゴシック" charset="0"/>
              </a:rPr>
              <a:t>Column commands (read/write) prioritized over row commands (activate/precharge)</a:t>
            </a:r>
          </a:p>
          <a:p>
            <a:pPr lvl="2"/>
            <a:r>
              <a:rPr lang="en-US">
                <a:latin typeface="Tahoma" charset="0"/>
                <a:ea typeface="ＭＳ Ｐゴシック" charset="0"/>
              </a:rPr>
              <a:t>Within each group, older commands prioritized over younger ones</a:t>
            </a:r>
          </a:p>
          <a:p>
            <a:pPr lvl="2"/>
            <a:endParaRPr lang="en-US">
              <a:latin typeface="Tahoma" charset="0"/>
              <a:ea typeface="ＭＳ Ｐゴシック" charset="0"/>
            </a:endParaRPr>
          </a:p>
          <a:p>
            <a:pPr lvl="1">
              <a:buFont typeface="Wingdings" charset="0"/>
              <a:buNone/>
            </a:pPr>
            <a:endParaRPr lang="en-US">
              <a:latin typeface="Tahoma" charset="0"/>
              <a:ea typeface="ＭＳ Ｐゴシック" charset="0"/>
            </a:endParaRPr>
          </a:p>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A757B1-8578-AC4E-8377-2F7EB84F7BD0}" type="slidenum">
              <a:rPr lang="en-US" sz="1600">
                <a:solidFill>
                  <a:srgbClr val="000000"/>
                </a:solidFill>
                <a:latin typeface="Garamond" charset="0"/>
                <a:cs typeface="Arial" charset="0"/>
              </a:rPr>
              <a:pPr eaLnBrk="1" hangingPunct="1"/>
              <a:t>114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1636415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atin typeface="Garamond" charset="0"/>
              </a:rPr>
              <a:t>DRAM Scheduling Policies (II)</a:t>
            </a:r>
          </a:p>
        </p:txBody>
      </p:sp>
      <p:sp>
        <p:nvSpPr>
          <p:cNvPr id="96258" name="Content Placeholder 2"/>
          <p:cNvSpPr>
            <a:spLocks noGrp="1"/>
          </p:cNvSpPr>
          <p:nvPr>
            <p:ph idx="1"/>
          </p:nvPr>
        </p:nvSpPr>
        <p:spPr>
          <a:xfrm>
            <a:off x="228600" y="996950"/>
            <a:ext cx="8610600" cy="5194300"/>
          </a:xfrm>
        </p:spPr>
        <p:txBody>
          <a:bodyPr/>
          <a:lstStyle/>
          <a:p>
            <a:r>
              <a:rPr lang="en-US">
                <a:latin typeface="Tahoma" charset="0"/>
              </a:rPr>
              <a:t>A scheduling policy is essentially a prioritization order</a:t>
            </a:r>
          </a:p>
          <a:p>
            <a:endParaRPr lang="en-US">
              <a:latin typeface="Tahoma" charset="0"/>
            </a:endParaRPr>
          </a:p>
          <a:p>
            <a:r>
              <a:rPr lang="en-US">
                <a:latin typeface="Tahoma" charset="0"/>
              </a:rPr>
              <a:t>Prioritization can be based on</a:t>
            </a:r>
          </a:p>
          <a:p>
            <a:pPr lvl="1"/>
            <a:r>
              <a:rPr lang="en-US">
                <a:latin typeface="Tahoma" charset="0"/>
                <a:ea typeface="ＭＳ Ｐゴシック" charset="0"/>
              </a:rPr>
              <a:t>Request age</a:t>
            </a:r>
          </a:p>
          <a:p>
            <a:pPr lvl="1"/>
            <a:r>
              <a:rPr lang="en-US">
                <a:latin typeface="Tahoma" charset="0"/>
                <a:ea typeface="ＭＳ Ｐゴシック" charset="0"/>
              </a:rPr>
              <a:t>Row buffer hit/miss status</a:t>
            </a:r>
          </a:p>
          <a:p>
            <a:pPr lvl="1"/>
            <a:r>
              <a:rPr lang="en-US">
                <a:latin typeface="Tahoma" charset="0"/>
                <a:ea typeface="ＭＳ Ｐゴシック" charset="0"/>
              </a:rPr>
              <a:t>Request type (prefetch, read, write)</a:t>
            </a:r>
          </a:p>
          <a:p>
            <a:pPr lvl="1"/>
            <a:r>
              <a:rPr lang="en-US">
                <a:latin typeface="Tahoma" charset="0"/>
                <a:ea typeface="ＭＳ Ｐゴシック" charset="0"/>
              </a:rPr>
              <a:t>Requestor type (load miss or store miss)</a:t>
            </a:r>
          </a:p>
          <a:p>
            <a:pPr lvl="1"/>
            <a:r>
              <a:rPr lang="en-US">
                <a:latin typeface="Tahoma" charset="0"/>
                <a:ea typeface="ＭＳ Ｐゴシック" charset="0"/>
              </a:rPr>
              <a:t>Request criticality</a:t>
            </a:r>
          </a:p>
          <a:p>
            <a:pPr lvl="2"/>
            <a:r>
              <a:rPr lang="en-US">
                <a:latin typeface="Tahoma" charset="0"/>
                <a:ea typeface="ＭＳ Ｐゴシック" charset="0"/>
              </a:rPr>
              <a:t>Oldest miss in the core?</a:t>
            </a:r>
          </a:p>
          <a:p>
            <a:pPr lvl="2"/>
            <a:r>
              <a:rPr lang="en-US">
                <a:latin typeface="Tahoma" charset="0"/>
                <a:ea typeface="ＭＳ Ｐゴシック" charset="0"/>
              </a:rPr>
              <a:t>How many instructions in core are dependent on it?</a:t>
            </a:r>
          </a:p>
          <a:p>
            <a:pPr lvl="2"/>
            <a:endParaRPr lang="en-US">
              <a:latin typeface="Tahoma" charset="0"/>
              <a:ea typeface="ＭＳ Ｐゴシック" charset="0"/>
            </a:endParaRPr>
          </a:p>
          <a:p>
            <a:pPr lvl="2"/>
            <a:endParaRPr lang="en-US">
              <a:latin typeface="Tahoma" charset="0"/>
              <a:ea typeface="ＭＳ Ｐゴシック" charset="0"/>
            </a:endParaRPr>
          </a:p>
        </p:txBody>
      </p:sp>
      <p:sp>
        <p:nvSpPr>
          <p:cNvPr id="96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0765E5-DDD7-F149-AFCE-4B8ADD3322A7}" type="slidenum">
              <a:rPr lang="en-US" sz="1600">
                <a:solidFill>
                  <a:srgbClr val="000000"/>
                </a:solidFill>
                <a:latin typeface="Garamond" charset="0"/>
                <a:cs typeface="Arial" charset="0"/>
              </a:rPr>
              <a:pPr eaLnBrk="1" hangingPunct="1"/>
              <a:t>115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7517951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rPr>
              <a:t>Row Buffer Management Policies</a:t>
            </a:r>
          </a:p>
        </p:txBody>
      </p:sp>
      <p:sp>
        <p:nvSpPr>
          <p:cNvPr id="50179" name="Content Placeholder 2"/>
          <p:cNvSpPr>
            <a:spLocks noGrp="1"/>
          </p:cNvSpPr>
          <p:nvPr>
            <p:ph idx="1"/>
          </p:nvPr>
        </p:nvSpPr>
        <p:spPr>
          <a:xfrm>
            <a:off x="228600" y="996950"/>
            <a:ext cx="8610600" cy="5194300"/>
          </a:xfrm>
        </p:spPr>
        <p:txBody>
          <a:bodyPr/>
          <a:lstStyle/>
          <a:p>
            <a:r>
              <a:rPr lang="en-US">
                <a:latin typeface="Tahoma" charset="0"/>
              </a:rPr>
              <a:t>Open row</a:t>
            </a:r>
          </a:p>
          <a:p>
            <a:pPr lvl="1"/>
            <a:r>
              <a:rPr lang="en-US" sz="1800">
                <a:latin typeface="Tahoma" charset="0"/>
                <a:ea typeface="ＭＳ Ｐゴシック" charset="0"/>
              </a:rPr>
              <a:t>Keep the row open after an access</a:t>
            </a:r>
          </a:p>
          <a:p>
            <a:pPr lvl="1">
              <a:buFont typeface="Wingdings" charset="0"/>
              <a:buNone/>
            </a:pPr>
            <a:r>
              <a:rPr lang="en-US" sz="1800">
                <a:latin typeface="Tahoma" charset="0"/>
                <a:ea typeface="ＭＳ Ｐゴシック" charset="0"/>
              </a:rPr>
              <a:t>+ Next access might need the same row </a:t>
            </a:r>
            <a:r>
              <a:rPr lang="en-US" sz="1800">
                <a:latin typeface="Tahoma" charset="0"/>
                <a:ea typeface="ＭＳ Ｐゴシック" charset="0"/>
                <a:sym typeface="Wingdings" charset="0"/>
              </a:rPr>
              <a:t> row hit</a:t>
            </a:r>
          </a:p>
          <a:p>
            <a:pPr lvl="1">
              <a:buFont typeface="Wingdings" charset="0"/>
              <a:buNone/>
            </a:pPr>
            <a:r>
              <a:rPr lang="en-US" sz="1800">
                <a:latin typeface="Tahoma" charset="0"/>
                <a:ea typeface="ＭＳ Ｐゴシック" charset="0"/>
                <a:sym typeface="Wingdings" charset="0"/>
              </a:rPr>
              <a:t>-- Next access might need a different row  row conflict, wasted energy</a:t>
            </a:r>
            <a:endParaRPr lang="en-US" sz="1800">
              <a:latin typeface="Tahoma" charset="0"/>
              <a:ea typeface="ＭＳ Ｐゴシック" charset="0"/>
            </a:endParaRPr>
          </a:p>
          <a:p>
            <a:pPr lvl="1"/>
            <a:endParaRPr lang="en-US">
              <a:latin typeface="Tahoma" charset="0"/>
              <a:ea typeface="ＭＳ Ｐゴシック" charset="0"/>
            </a:endParaRPr>
          </a:p>
          <a:p>
            <a:r>
              <a:rPr lang="en-US">
                <a:latin typeface="Tahoma" charset="0"/>
              </a:rPr>
              <a:t>Closed row</a:t>
            </a:r>
          </a:p>
          <a:p>
            <a:pPr lvl="1"/>
            <a:r>
              <a:rPr lang="en-US" sz="1800">
                <a:latin typeface="Tahoma" charset="0"/>
                <a:ea typeface="ＭＳ Ｐゴシック" charset="0"/>
              </a:rPr>
              <a:t>Close the row after an access (if no other requests already in the request buffer need the same row)</a:t>
            </a:r>
            <a:endParaRPr lang="en-US" sz="1600">
              <a:latin typeface="Tahoma" charset="0"/>
              <a:ea typeface="ＭＳ Ｐゴシック" charset="0"/>
            </a:endParaRPr>
          </a:p>
          <a:p>
            <a:pPr lvl="1">
              <a:buFont typeface="Wingdings" charset="0"/>
              <a:buNone/>
            </a:pPr>
            <a:r>
              <a:rPr lang="en-US" sz="1800">
                <a:latin typeface="Tahoma" charset="0"/>
                <a:ea typeface="ＭＳ Ｐゴシック" charset="0"/>
              </a:rPr>
              <a:t>+ Next access might need a different row </a:t>
            </a:r>
            <a:r>
              <a:rPr lang="en-US" sz="1800">
                <a:latin typeface="Tahoma" charset="0"/>
                <a:ea typeface="ＭＳ Ｐゴシック" charset="0"/>
                <a:sym typeface="Wingdings" charset="0"/>
              </a:rPr>
              <a:t> avoid a row conflict</a:t>
            </a:r>
          </a:p>
          <a:p>
            <a:pPr lvl="1">
              <a:buFont typeface="Wingdings" charset="0"/>
              <a:buNone/>
            </a:pPr>
            <a:r>
              <a:rPr lang="en-US" sz="1800">
                <a:latin typeface="Tahoma" charset="0"/>
                <a:ea typeface="ＭＳ Ｐゴシック" charset="0"/>
                <a:sym typeface="Wingdings" charset="0"/>
              </a:rPr>
              <a:t>-- Next access might need the same row  extra activate latency</a:t>
            </a:r>
          </a:p>
          <a:p>
            <a:pPr lvl="1">
              <a:buFont typeface="Wingdings" charset="0"/>
              <a:buNone/>
            </a:pPr>
            <a:endParaRPr lang="en-US">
              <a:latin typeface="Tahoma" charset="0"/>
              <a:ea typeface="ＭＳ Ｐゴシック" charset="0"/>
              <a:sym typeface="Wingdings" charset="0"/>
            </a:endParaRPr>
          </a:p>
          <a:p>
            <a:r>
              <a:rPr lang="en-US">
                <a:latin typeface="Tahoma" charset="0"/>
                <a:sym typeface="Wingdings" charset="0"/>
              </a:rPr>
              <a:t>Adaptive policies</a:t>
            </a:r>
          </a:p>
          <a:p>
            <a:pPr lvl="1"/>
            <a:r>
              <a:rPr lang="en-US">
                <a:latin typeface="Tahoma" charset="0"/>
                <a:ea typeface="ＭＳ Ｐゴシック" charset="0"/>
                <a:sym typeface="Wingdings" charset="0"/>
              </a:rPr>
              <a:t>Predict whether or not the next access to the bank will be to the same row</a:t>
            </a:r>
            <a:endParaRPr lang="en-US">
              <a:latin typeface="Tahoma" charset="0"/>
              <a:ea typeface="ＭＳ Ｐゴシック" charset="0"/>
            </a:endParaRPr>
          </a:p>
        </p:txBody>
      </p:sp>
      <p:sp>
        <p:nvSpPr>
          <p:cNvPr id="97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07F5B7-C131-FD49-B58A-55F96869452A}" type="slidenum">
              <a:rPr lang="en-US" sz="1600">
                <a:solidFill>
                  <a:srgbClr val="000000"/>
                </a:solidFill>
                <a:latin typeface="Garamond" charset="0"/>
                <a:cs typeface="Arial" charset="0"/>
              </a:rPr>
              <a:pPr eaLnBrk="1" hangingPunct="1"/>
              <a:t>116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576872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7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17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1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rPr>
              <a:t>Open vs. Closed Row Policies</a:t>
            </a:r>
          </a:p>
        </p:txBody>
      </p:sp>
      <p:graphicFrame>
        <p:nvGraphicFramePr>
          <p:cNvPr id="5" name="Content Placeholder 4"/>
          <p:cNvGraphicFramePr>
            <a:graphicFrameLocks noGrp="1"/>
          </p:cNvGraphicFramePr>
          <p:nvPr>
            <p:ph idx="1"/>
          </p:nvPr>
        </p:nvGraphicFramePr>
        <p:xfrm>
          <a:off x="228600" y="1420813"/>
          <a:ext cx="8610600" cy="4668956"/>
        </p:xfrm>
        <a:graphic>
          <a:graphicData uri="http://schemas.openxmlformats.org/drawingml/2006/table">
            <a:tbl>
              <a:tblPr/>
              <a:tblGrid>
                <a:gridCol w="2152650"/>
                <a:gridCol w="2152650"/>
                <a:gridCol w="2152650"/>
                <a:gridCol w="2152650"/>
              </a:tblGrid>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Policy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First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Next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Commands needed for next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Open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(row hit)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 </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Open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1 (row conflict)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Precharge + Activate Row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 access in request buffer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hit)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 access not in request buffer (row closed)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Activate Row 0 + Read + </a:t>
                      </a:r>
                      <a:r>
                        <a:rPr kumimoji="0" lang="en-US" sz="1800" b="0" i="0" u="none" strike="noStrike" cap="none" normalizeH="0" baseline="0">
                          <a:ln>
                            <a:noFill/>
                          </a:ln>
                          <a:solidFill>
                            <a:srgbClr val="404040"/>
                          </a:solidFill>
                          <a:effectLst/>
                          <a:latin typeface="Tahoma" charset="0"/>
                          <a:ea typeface="Arial" charset="0"/>
                          <a:cs typeface="Arial" charset="0"/>
                        </a:rPr>
                        <a:t>Precharge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6400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1 (row closed)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Activate Row 1 + Read + </a:t>
                      </a:r>
                      <a:r>
                        <a:rPr kumimoji="0" lang="en-US" sz="1800" b="0" i="0" u="none" strike="noStrike" cap="none" normalizeH="0" baseline="0">
                          <a:ln>
                            <a:noFill/>
                          </a:ln>
                          <a:solidFill>
                            <a:srgbClr val="404040"/>
                          </a:solidFill>
                          <a:effectLst/>
                          <a:latin typeface="Tahoma" charset="0"/>
                          <a:ea typeface="Arial" charset="0"/>
                          <a:cs typeface="Arial" charset="0"/>
                        </a:rPr>
                        <a:t>Precharge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bl>
          </a:graphicData>
        </a:graphic>
      </p:graphicFrame>
      <p:sp>
        <p:nvSpPr>
          <p:cNvPr id="983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D8639E-3A54-7D4A-90B0-63014AD9B552}" type="slidenum">
              <a:rPr lang="en-US" sz="1600">
                <a:solidFill>
                  <a:srgbClr val="000000"/>
                </a:solidFill>
                <a:latin typeface="Garamond" charset="0"/>
                <a:cs typeface="Arial" charset="0"/>
              </a:rPr>
              <a:pPr eaLnBrk="1" hangingPunct="1"/>
              <a:t>117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1107085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z="3400">
                <a:latin typeface="Garamond" charset="0"/>
              </a:rPr>
              <a:t>Why are DRAM Controllers Difficult to Design?</a:t>
            </a:r>
          </a:p>
        </p:txBody>
      </p:sp>
      <p:sp>
        <p:nvSpPr>
          <p:cNvPr id="148482" name="Content Placeholder 2"/>
          <p:cNvSpPr>
            <a:spLocks noGrp="1"/>
          </p:cNvSpPr>
          <p:nvPr>
            <p:ph idx="1"/>
          </p:nvPr>
        </p:nvSpPr>
        <p:spPr>
          <a:xfrm>
            <a:off x="228600" y="996950"/>
            <a:ext cx="8610600" cy="5194300"/>
          </a:xfrm>
        </p:spPr>
        <p:txBody>
          <a:bodyPr/>
          <a:lstStyle/>
          <a:p>
            <a:r>
              <a:rPr lang="en-US">
                <a:latin typeface="Tahoma" charset="0"/>
              </a:rPr>
              <a:t>Need to obey </a:t>
            </a:r>
            <a:r>
              <a:rPr lang="en-US">
                <a:solidFill>
                  <a:srgbClr val="0000FF"/>
                </a:solidFill>
                <a:latin typeface="Tahoma" charset="0"/>
              </a:rPr>
              <a:t>DRAM timing constraints </a:t>
            </a:r>
            <a:r>
              <a:rPr lang="en-US">
                <a:latin typeface="Tahoma" charset="0"/>
              </a:rPr>
              <a:t>for correctness</a:t>
            </a:r>
          </a:p>
          <a:p>
            <a:pPr lvl="1"/>
            <a:r>
              <a:rPr lang="en-US">
                <a:latin typeface="Tahoma" charset="0"/>
                <a:ea typeface="ＭＳ Ｐゴシック" charset="0"/>
              </a:rPr>
              <a:t>There are many (50+) timing constraints in DRAM</a:t>
            </a:r>
          </a:p>
          <a:p>
            <a:pPr lvl="1"/>
            <a:r>
              <a:rPr lang="en-US">
                <a:latin typeface="Tahoma" charset="0"/>
                <a:ea typeface="ＭＳ Ｐゴシック" charset="0"/>
              </a:rPr>
              <a:t>tWTR: Minimum number of cycles to wait before issuing a read command after a write command is issued</a:t>
            </a:r>
          </a:p>
          <a:p>
            <a:pPr lvl="1"/>
            <a:r>
              <a:rPr lang="en-US">
                <a:latin typeface="Tahoma" charset="0"/>
                <a:ea typeface="ＭＳ Ｐゴシック" charset="0"/>
              </a:rPr>
              <a:t>tRC: Minimum number of cycles between the issuing of two consecutive activate commands to the same bank</a:t>
            </a:r>
          </a:p>
          <a:p>
            <a:pPr lvl="1"/>
            <a:r>
              <a:rPr lang="en-US">
                <a:latin typeface="Tahoma" charset="0"/>
                <a:ea typeface="ＭＳ Ｐゴシック" charset="0"/>
              </a:rPr>
              <a:t>…</a:t>
            </a:r>
          </a:p>
          <a:p>
            <a:r>
              <a:rPr lang="en-US">
                <a:latin typeface="Tahoma" charset="0"/>
              </a:rPr>
              <a:t>Need to </a:t>
            </a:r>
            <a:r>
              <a:rPr lang="en-US">
                <a:solidFill>
                  <a:srgbClr val="0000FF"/>
                </a:solidFill>
                <a:latin typeface="Tahoma" charset="0"/>
              </a:rPr>
              <a:t>keep track of many resources </a:t>
            </a:r>
            <a:r>
              <a:rPr lang="en-US">
                <a:latin typeface="Tahoma" charset="0"/>
              </a:rPr>
              <a:t>to prevent conflicts</a:t>
            </a:r>
          </a:p>
          <a:p>
            <a:pPr lvl="1"/>
            <a:r>
              <a:rPr lang="en-US">
                <a:latin typeface="Tahoma" charset="0"/>
                <a:ea typeface="ＭＳ Ｐゴシック" charset="0"/>
              </a:rPr>
              <a:t>Channels, banks, ranks, data bus, address bus, row buffers</a:t>
            </a:r>
          </a:p>
          <a:p>
            <a:r>
              <a:rPr lang="en-US">
                <a:latin typeface="Tahoma" charset="0"/>
              </a:rPr>
              <a:t>Need to handle </a:t>
            </a:r>
            <a:r>
              <a:rPr lang="en-US">
                <a:solidFill>
                  <a:srgbClr val="0000FF"/>
                </a:solidFill>
                <a:latin typeface="Tahoma" charset="0"/>
              </a:rPr>
              <a:t>DRAM refresh</a:t>
            </a:r>
          </a:p>
          <a:p>
            <a:r>
              <a:rPr lang="en-US">
                <a:latin typeface="Tahoma" charset="0"/>
              </a:rPr>
              <a:t>Need to optimize for performance </a:t>
            </a:r>
            <a:r>
              <a:rPr lang="en-US" sz="1800">
                <a:latin typeface="Tahoma" charset="0"/>
              </a:rPr>
              <a:t>(in the presence of constraints)</a:t>
            </a:r>
          </a:p>
          <a:p>
            <a:pPr lvl="1"/>
            <a:r>
              <a:rPr lang="en-US">
                <a:latin typeface="Tahoma" charset="0"/>
                <a:ea typeface="ＭＳ Ｐゴシック" charset="0"/>
              </a:rPr>
              <a:t>Reordering is not simple</a:t>
            </a:r>
          </a:p>
          <a:p>
            <a:pPr lvl="1"/>
            <a:r>
              <a:rPr lang="en-US">
                <a:latin typeface="Tahoma" charset="0"/>
                <a:ea typeface="ＭＳ Ｐゴシック" charset="0"/>
              </a:rPr>
              <a:t>Predicting the future?</a:t>
            </a:r>
          </a:p>
          <a:p>
            <a:pPr lvl="2"/>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99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1036FD-DF00-1D41-9417-4E997F1D54F2}" type="slidenum">
              <a:rPr lang="en-US" sz="1600">
                <a:solidFill>
                  <a:srgbClr val="000000"/>
                </a:solidFill>
                <a:latin typeface="Garamond" charset="0"/>
                <a:cs typeface="Arial" charset="0"/>
              </a:rPr>
              <a:pPr eaLnBrk="1" hangingPunct="1"/>
              <a:t>118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941324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48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48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48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848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48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8482">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848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848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84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z="3400">
                <a:solidFill>
                  <a:srgbClr val="006633"/>
                </a:solidFill>
                <a:latin typeface="Garamond" charset="0"/>
              </a:rPr>
              <a:t>Many DRAM Timing Constraints</a:t>
            </a:r>
            <a:endParaRPr lang="en-US">
              <a:latin typeface="Garamond" charset="0"/>
            </a:endParaRPr>
          </a:p>
        </p:txBody>
      </p:sp>
      <p:sp>
        <p:nvSpPr>
          <p:cNvPr id="100354"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sz="2000">
                <a:latin typeface="Tahoma" charset="0"/>
              </a:rPr>
              <a:t>From Lee et al., </a:t>
            </a:r>
            <a:r>
              <a:rPr lang="ja-JP" altLang="en-US" sz="2000">
                <a:latin typeface="Tahoma" charset="0"/>
              </a:rPr>
              <a:t>“</a:t>
            </a:r>
            <a:r>
              <a:rPr lang="en-US" altLang="ja-JP" sz="2000">
                <a:solidFill>
                  <a:srgbClr val="0000FF"/>
                </a:solidFill>
                <a:latin typeface="Tahoma" charset="0"/>
              </a:rPr>
              <a:t>DRAM-Aware Last-Level Cache Writeback: Reducing Write-Caused Interference in Memory Systems</a:t>
            </a:r>
            <a:r>
              <a:rPr lang="en-US" altLang="ja-JP" sz="2000">
                <a:latin typeface="Tahoma" charset="0"/>
              </a:rPr>
              <a:t>,</a:t>
            </a:r>
            <a:r>
              <a:rPr lang="ja-JP" altLang="en-US" sz="2000">
                <a:latin typeface="Tahoma" charset="0"/>
              </a:rPr>
              <a:t>”</a:t>
            </a:r>
            <a:r>
              <a:rPr lang="en-US" altLang="ja-JP" sz="2000">
                <a:latin typeface="Tahoma" charset="0"/>
              </a:rPr>
              <a:t> HPS Technical Report, April 2010.</a:t>
            </a:r>
            <a:endParaRPr lang="en-US" sz="2000">
              <a:latin typeface="Tahoma" charset="0"/>
            </a:endParaRPr>
          </a:p>
        </p:txBody>
      </p:sp>
      <p:sp>
        <p:nvSpPr>
          <p:cNvPr id="100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C416D8-BCBB-8041-9FE7-ECE4D443510A}" type="slidenum">
              <a:rPr lang="en-US" sz="1600">
                <a:solidFill>
                  <a:srgbClr val="000000"/>
                </a:solidFill>
                <a:latin typeface="Garamond" charset="0"/>
                <a:cs typeface="Arial" charset="0"/>
              </a:rPr>
              <a:pPr eaLnBrk="1" hangingPunct="1"/>
              <a:t>119</a:t>
            </a:fld>
            <a:endParaRPr lang="en-US" sz="1600">
              <a:solidFill>
                <a:srgbClr val="000000"/>
              </a:solidFill>
              <a:latin typeface="Garamond" charset="0"/>
              <a:cs typeface="Arial" charset="0"/>
            </a:endParaRPr>
          </a:p>
        </p:txBody>
      </p:sp>
      <p:pic>
        <p:nvPicPr>
          <p:cNvPr id="1003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7988"/>
            <a:ext cx="918686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8758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(IV)</a:t>
            </a:r>
          </a:p>
        </p:txBody>
      </p:sp>
      <p:sp>
        <p:nvSpPr>
          <p:cNvPr id="28675"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7F7F7F"/>
              </a:solidFill>
              <a:latin typeface="Tahoma" charset="0"/>
              <a:ea typeface="ＭＳ Ｐゴシック" charset="0"/>
              <a:cs typeface="ＭＳ Ｐゴシック" charset="0"/>
            </a:endParaRPr>
          </a:p>
          <a:p>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ITRS projects </a:t>
            </a:r>
            <a:r>
              <a:rPr lang="en-US" dirty="0">
                <a:solidFill>
                  <a:srgbClr val="FF0000"/>
                </a:solidFill>
                <a:latin typeface="Tahoma" charset="0"/>
                <a:ea typeface="ＭＳ Ｐゴシック" charset="0"/>
              </a:rPr>
              <a:t>DRAM will not scale easily below </a:t>
            </a:r>
            <a:r>
              <a:rPr lang="en-US" dirty="0" smtClean="0">
                <a:solidFill>
                  <a:srgbClr val="FF0000"/>
                </a:solidFill>
                <a:latin typeface="Tahoma" charset="0"/>
                <a:ea typeface="ＭＳ Ｐゴシック" charset="0"/>
              </a:rPr>
              <a:t>X nm </a:t>
            </a:r>
            <a:endParaRPr lang="en-US" dirty="0">
              <a:solidFill>
                <a:srgbClr val="FF0000"/>
              </a:solidFill>
              <a:latin typeface="Tahoma" charset="0"/>
              <a:ea typeface="ＭＳ Ｐゴシック" charset="0"/>
            </a:endParaRPr>
          </a:p>
          <a:p>
            <a:pPr lvl="1"/>
            <a:r>
              <a:rPr lang="en-US" dirty="0">
                <a:latin typeface="Tahoma" charset="0"/>
                <a:ea typeface="ＭＳ Ｐゴシック" charset="0"/>
              </a:rPr>
              <a:t>Scaling has provided many benefits: </a:t>
            </a:r>
          </a:p>
          <a:p>
            <a:pPr lvl="2"/>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capacity</a:t>
            </a:r>
            <a:r>
              <a:rPr lang="en-US" dirty="0">
                <a:solidFill>
                  <a:srgbClr val="FF0000"/>
                </a:solidFill>
                <a:latin typeface="Tahoma" charset="0"/>
                <a:ea typeface="ＭＳ Ｐゴシック" charset="0"/>
              </a:rPr>
              <a:t> </a:t>
            </a:r>
            <a:r>
              <a:rPr lang="en-US" dirty="0" smtClean="0">
                <a:solidFill>
                  <a:srgbClr val="FF0000"/>
                </a:solidFill>
                <a:latin typeface="Tahoma" charset="0"/>
                <a:ea typeface="ＭＳ Ｐゴシック" charset="0"/>
              </a:rPr>
              <a:t>(density), </a:t>
            </a:r>
            <a:r>
              <a:rPr lang="en-US" dirty="0">
                <a:solidFill>
                  <a:srgbClr val="FF0000"/>
                </a:solidFill>
                <a:latin typeface="Tahoma" charset="0"/>
                <a:ea typeface="ＭＳ Ｐゴシック" charset="0"/>
              </a:rPr>
              <a:t>lower cost, lower energy</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BE99A2B-29DD-5A4F-B100-24CE86C78EE3}" type="slidenum">
              <a:rPr lang="en-US" sz="1600">
                <a:solidFill>
                  <a:srgbClr val="000000"/>
                </a:solidFill>
                <a:latin typeface="Garamond" charset="0"/>
              </a:rPr>
              <a:pPr eaLnBrk="1" hangingPunct="1"/>
              <a:t>12</a:t>
            </a:fld>
            <a:endParaRPr lang="en-US" sz="1600" dirty="0">
              <a:solidFill>
                <a:srgbClr val="000000"/>
              </a:solidFill>
              <a:latin typeface="Garamond" charset="0"/>
            </a:endParaRPr>
          </a:p>
        </p:txBody>
      </p:sp>
    </p:spTree>
    <p:extLst>
      <p:ext uri="{BB962C8B-B14F-4D97-AF65-F5344CB8AC3E}">
        <p14:creationId xmlns:p14="http://schemas.microsoft.com/office/powerpoint/2010/main" val="40041793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a:latin typeface="Garamond" charset="0"/>
              </a:rPr>
              <a:t>More on DRAM Operation</a:t>
            </a:r>
          </a:p>
        </p:txBody>
      </p:sp>
      <p:sp>
        <p:nvSpPr>
          <p:cNvPr id="153602" name="Content Placeholder 2"/>
          <p:cNvSpPr>
            <a:spLocks noGrp="1"/>
          </p:cNvSpPr>
          <p:nvPr>
            <p:ph idx="1"/>
          </p:nvPr>
        </p:nvSpPr>
        <p:spPr>
          <a:xfrm>
            <a:off x="228600" y="996950"/>
            <a:ext cx="8610600" cy="5194300"/>
          </a:xfrm>
        </p:spPr>
        <p:txBody>
          <a:bodyPr/>
          <a:lstStyle/>
          <a:p>
            <a:r>
              <a:rPr lang="en-US">
                <a:latin typeface="Tahoma" charset="0"/>
              </a:rPr>
              <a:t>Kim et al., “</a:t>
            </a:r>
            <a:r>
              <a:rPr lang="en-US" altLang="ja-JP">
                <a:solidFill>
                  <a:srgbClr val="0000FF"/>
                </a:solidFill>
                <a:latin typeface="Tahoma" charset="0"/>
              </a:rPr>
              <a:t>A Case for Exploiting Subarray-Level Parallelism (SALP) in DRAM</a:t>
            </a:r>
            <a:r>
              <a:rPr lang="en-US" altLang="ja-JP">
                <a:latin typeface="Tahoma" charset="0"/>
              </a:rPr>
              <a:t>,</a:t>
            </a:r>
            <a:r>
              <a:rPr lang="en-US">
                <a:latin typeface="Tahoma" charset="0"/>
              </a:rPr>
              <a:t>”</a:t>
            </a:r>
            <a:r>
              <a:rPr lang="en-US" altLang="ja-JP">
                <a:latin typeface="Tahoma" charset="0"/>
              </a:rPr>
              <a:t> ISCA 2012.</a:t>
            </a:r>
          </a:p>
          <a:p>
            <a:r>
              <a:rPr lang="en-US">
                <a:latin typeface="Tahoma" charset="0"/>
              </a:rPr>
              <a:t>Lee et al., “</a:t>
            </a:r>
            <a:r>
              <a:rPr lang="en-US" altLang="ja-JP">
                <a:solidFill>
                  <a:srgbClr val="0000FF"/>
                </a:solidFill>
                <a:latin typeface="Tahoma" charset="0"/>
              </a:rPr>
              <a:t>Tiered-Latency DRAM: A Low Latency and Low Cost DRAM Architecture</a:t>
            </a:r>
            <a:r>
              <a:rPr lang="en-US" altLang="ja-JP">
                <a:latin typeface="Tahoma" charset="0"/>
              </a:rPr>
              <a:t>,</a:t>
            </a:r>
            <a:r>
              <a:rPr lang="en-US">
                <a:latin typeface="Tahoma" charset="0"/>
              </a:rPr>
              <a:t>”</a:t>
            </a:r>
            <a:r>
              <a:rPr lang="en-US" altLang="ja-JP">
                <a:latin typeface="Tahoma" charset="0"/>
              </a:rPr>
              <a:t> HPCA 2013.</a:t>
            </a:r>
            <a:endParaRPr lang="en-US">
              <a:latin typeface="Tahoma" charset="0"/>
            </a:endParaRPr>
          </a:p>
        </p:txBody>
      </p:sp>
      <p:sp>
        <p:nvSpPr>
          <p:cNvPr id="153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8B3E27-5D4F-FA40-B496-EABCBE23577F}" type="slidenum">
              <a:rPr lang="en-US" sz="1600">
                <a:solidFill>
                  <a:srgbClr val="000000"/>
                </a:solidFill>
                <a:latin typeface="Garamond" charset="0"/>
                <a:cs typeface="Arial" charset="0"/>
              </a:rPr>
              <a:pPr eaLnBrk="1" hangingPunct="1"/>
              <a:t>120</a:t>
            </a:fld>
            <a:endParaRPr lang="en-US" sz="1600">
              <a:solidFill>
                <a:srgbClr val="000000"/>
              </a:solidFill>
              <a:latin typeface="Garamond" charset="0"/>
              <a:cs typeface="Arial" charset="0"/>
            </a:endParaRPr>
          </a:p>
        </p:txBody>
      </p:sp>
      <p:pic>
        <p:nvPicPr>
          <p:cNvPr id="1536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9144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8960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latin typeface="Garamond" charset="0"/>
            </a:endParaRPr>
          </a:p>
        </p:txBody>
      </p:sp>
      <p:sp>
        <p:nvSpPr>
          <p:cNvPr id="3" name="Content Placeholder 2"/>
          <p:cNvSpPr>
            <a:spLocks noGrp="1"/>
          </p:cNvSpPr>
          <p:nvPr>
            <p:ph idx="1"/>
          </p:nvPr>
        </p:nvSpPr>
        <p:spPr/>
        <p:txBody>
          <a:bodyPr/>
          <a:lstStyle/>
          <a:p>
            <a:r>
              <a:rPr lang="en-US" sz="2200" dirty="0" smtClean="0"/>
              <a:t>Problem: DRAM controllers difficult to design </a:t>
            </a:r>
            <a:r>
              <a:rPr lang="en-US" sz="2200" dirty="0" smtClean="0">
                <a:sym typeface="Wingdings"/>
              </a:rPr>
              <a:t> </a:t>
            </a:r>
            <a:r>
              <a:rPr lang="en-US" sz="2200" dirty="0" smtClean="0"/>
              <a:t>It is difficult for human designers to design a policy that can adapt itself very well to different workloads and different system conditions</a:t>
            </a:r>
          </a:p>
          <a:p>
            <a:endParaRPr lang="en-US" sz="2200" dirty="0"/>
          </a:p>
          <a:p>
            <a:r>
              <a:rPr lang="en-US" sz="2200" dirty="0" smtClean="0"/>
              <a:t>Idea: </a:t>
            </a:r>
            <a:r>
              <a:rPr lang="en-US" sz="2200" dirty="0" smtClean="0">
                <a:solidFill>
                  <a:srgbClr val="0000FF"/>
                </a:solidFill>
              </a:rPr>
              <a:t>Design a memory controller that adapts its scheduling policy decisions to workload behavior and system conditions using machine learning</a:t>
            </a:r>
            <a:r>
              <a:rPr lang="en-US" sz="2200" dirty="0" smtClean="0"/>
              <a:t>.</a:t>
            </a:r>
          </a:p>
          <a:p>
            <a:endParaRPr lang="en-US" sz="2200" dirty="0"/>
          </a:p>
          <a:p>
            <a:r>
              <a:rPr lang="en-US" sz="2200" dirty="0" smtClean="0"/>
              <a:t>Observation: </a:t>
            </a:r>
            <a:r>
              <a:rPr lang="en-US" sz="2200" dirty="0" smtClean="0">
                <a:solidFill>
                  <a:srgbClr val="0000FF"/>
                </a:solidFill>
              </a:rPr>
              <a:t>Reinforcement learning maps nicely to memory control.</a:t>
            </a:r>
          </a:p>
          <a:p>
            <a:endParaRPr lang="en-US" sz="2200" dirty="0"/>
          </a:p>
          <a:p>
            <a:r>
              <a:rPr lang="en-US" sz="2200" dirty="0" smtClean="0"/>
              <a:t>Design: Memory controller is a reinforcement learning agent that dynamically and continuously learns and employs the best scheduling policy.</a:t>
            </a:r>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121</a:t>
            </a:fld>
            <a:endParaRPr lang="en-US"/>
          </a:p>
        </p:txBody>
      </p:sp>
    </p:spTree>
    <p:extLst>
      <p:ext uri="{BB962C8B-B14F-4D97-AF65-F5344CB8AC3E}">
        <p14:creationId xmlns:p14="http://schemas.microsoft.com/office/powerpoint/2010/main" val="22112269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p>
        </p:txBody>
      </p:sp>
      <p:sp>
        <p:nvSpPr>
          <p:cNvPr id="3" name="Content Placeholder 2"/>
          <p:cNvSpPr>
            <a:spLocks noGrp="1"/>
          </p:cNvSpPr>
          <p:nvPr>
            <p:ph idx="1"/>
          </p:nvPr>
        </p:nvSpPr>
        <p:spPr/>
        <p:txBody>
          <a:bodyPr/>
          <a:lstStyle/>
          <a:p>
            <a:r>
              <a:rPr lang="en-US" dirty="0" err="1" smtClean="0"/>
              <a:t>Engin</a:t>
            </a:r>
            <a:r>
              <a:rPr lang="en-US" dirty="0" smtClean="0"/>
              <a:t> </a:t>
            </a:r>
            <a:r>
              <a:rPr lang="en-US" dirty="0" err="1" smtClean="0"/>
              <a:t>Ipek</a:t>
            </a:r>
            <a:r>
              <a:rPr lang="en-US" dirty="0" smtClean="0"/>
              <a:t>, </a:t>
            </a:r>
            <a:r>
              <a:rPr lang="en-US" u="sng" dirty="0" smtClean="0"/>
              <a:t>Onur Mutlu</a:t>
            </a:r>
            <a:r>
              <a:rPr lang="en-US" dirty="0" smtClean="0"/>
              <a:t>, José F. </a:t>
            </a:r>
            <a:r>
              <a:rPr lang="en-US" dirty="0" err="1" smtClean="0"/>
              <a:t>Martínez</a:t>
            </a:r>
            <a:r>
              <a:rPr lang="en-US" dirty="0" smtClean="0"/>
              <a:t>, and Rich </a:t>
            </a:r>
            <a:r>
              <a:rPr lang="en-US" dirty="0" err="1" smtClean="0"/>
              <a:t>Caruana</a:t>
            </a:r>
            <a:r>
              <a:rPr lang="en-US" dirty="0" smtClean="0"/>
              <a:t>, </a:t>
            </a:r>
            <a:br>
              <a:rPr lang="en-US" dirty="0" smtClean="0"/>
            </a:br>
            <a:r>
              <a:rPr lang="en-US" b="1" dirty="0" smtClean="0">
                <a:hlinkClick r:id="rId2"/>
              </a:rPr>
              <a:t>"Self Optimizing Memory Controllers: A Reinforcement Learning Approach"</a:t>
            </a:r>
            <a:r>
              <a:rPr lang="en-US" dirty="0" smtClean="0"/>
              <a:t/>
            </a:r>
            <a:br>
              <a:rPr lang="en-US" dirty="0" smtClean="0"/>
            </a:br>
            <a:r>
              <a:rPr lang="en-US" i="1" dirty="0" smtClean="0"/>
              <a:t>Proceedings of the </a:t>
            </a:r>
            <a:r>
              <a:rPr lang="en-US" i="1" dirty="0" smtClean="0">
                <a:hlinkClick r:id="rId3"/>
              </a:rPr>
              <a:t>35th International Symposium on Computer Architecture</a:t>
            </a:r>
            <a:r>
              <a:rPr lang="en-US" i="1" dirty="0" smtClean="0"/>
              <a:t> (</a:t>
            </a:r>
            <a:r>
              <a:rPr lang="en-US" b="1" i="1" dirty="0" smtClean="0"/>
              <a:t>ISCA</a:t>
            </a:r>
            <a:r>
              <a:rPr lang="en-US" i="1" dirty="0" smtClean="0"/>
              <a:t>)</a:t>
            </a:r>
            <a:r>
              <a:rPr lang="en-US" dirty="0" smtClean="0"/>
              <a:t>, pages 39-50, Beijing, China, June 2008.</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122</a:t>
            </a:fld>
            <a:endParaRPr lang="en-US"/>
          </a:p>
        </p:txBody>
      </p:sp>
      <p:pic>
        <p:nvPicPr>
          <p:cNvPr id="5" name="Picture 4"/>
          <p:cNvPicPr>
            <a:picLocks noChangeAspect="1"/>
          </p:cNvPicPr>
          <p:nvPr/>
        </p:nvPicPr>
        <p:blipFill>
          <a:blip r:embed="rId4"/>
          <a:stretch>
            <a:fillRect/>
          </a:stretch>
        </p:blipFill>
        <p:spPr>
          <a:xfrm>
            <a:off x="179512" y="980728"/>
            <a:ext cx="8724900" cy="5740400"/>
          </a:xfrm>
          <a:prstGeom prst="rect">
            <a:avLst/>
          </a:prstGeom>
        </p:spPr>
      </p:pic>
    </p:spTree>
    <p:extLst>
      <p:ext uri="{BB962C8B-B14F-4D97-AF65-F5344CB8AC3E}">
        <p14:creationId xmlns:p14="http://schemas.microsoft.com/office/powerpoint/2010/main" val="29404190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p>
        </p:txBody>
      </p:sp>
      <p:sp>
        <p:nvSpPr>
          <p:cNvPr id="3" name="Content Placeholder 2"/>
          <p:cNvSpPr>
            <a:spLocks noGrp="1"/>
          </p:cNvSpPr>
          <p:nvPr>
            <p:ph idx="1"/>
          </p:nvPr>
        </p:nvSpPr>
        <p:spPr/>
        <p:txBody>
          <a:bodyPr/>
          <a:lstStyle/>
          <a:p>
            <a:r>
              <a:rPr lang="en-US" sz="1800" dirty="0" err="1" smtClean="0"/>
              <a:t>Engin</a:t>
            </a:r>
            <a:r>
              <a:rPr lang="en-US" sz="1800" dirty="0" smtClean="0"/>
              <a:t> </a:t>
            </a:r>
            <a:r>
              <a:rPr lang="en-US" sz="1800" dirty="0" err="1" smtClean="0"/>
              <a:t>Ipek</a:t>
            </a:r>
            <a:r>
              <a:rPr lang="en-US" sz="1800" dirty="0" smtClean="0"/>
              <a:t>, </a:t>
            </a:r>
            <a:r>
              <a:rPr lang="en-US" sz="1800" u="sng" dirty="0" smtClean="0"/>
              <a:t>Onur Mutlu</a:t>
            </a:r>
            <a:r>
              <a:rPr lang="en-US" sz="1800" dirty="0" smtClean="0"/>
              <a:t>, José F. </a:t>
            </a:r>
            <a:r>
              <a:rPr lang="en-US" sz="1800" dirty="0" err="1" smtClean="0"/>
              <a:t>Martínez</a:t>
            </a:r>
            <a:r>
              <a:rPr lang="en-US" sz="1800" dirty="0" smtClean="0"/>
              <a:t>, and Rich </a:t>
            </a:r>
            <a:r>
              <a:rPr lang="en-US" sz="1800" dirty="0" err="1" smtClean="0"/>
              <a:t>Caruana</a:t>
            </a:r>
            <a:r>
              <a:rPr lang="en-US" sz="1800" dirty="0" smtClean="0"/>
              <a:t>, </a:t>
            </a:r>
            <a:br>
              <a:rPr lang="en-US" sz="1800" dirty="0" smtClean="0"/>
            </a:br>
            <a:r>
              <a:rPr lang="en-US" sz="1800" b="1" dirty="0" smtClean="0">
                <a:hlinkClick r:id="rId2"/>
              </a:rPr>
              <a:t>"Self Optimizing Memory Controllers: A Reinforcement Learning Approach"</a:t>
            </a:r>
            <a:r>
              <a:rPr lang="en-US" sz="1800" dirty="0" smtClean="0"/>
              <a:t/>
            </a:r>
            <a:br>
              <a:rPr lang="en-US" sz="1800" dirty="0" smtClean="0"/>
            </a:br>
            <a:r>
              <a:rPr lang="en-US" sz="1800" i="1" dirty="0" smtClean="0"/>
              <a:t>Proceedings of the </a:t>
            </a:r>
            <a:r>
              <a:rPr lang="en-US" sz="1800" i="1" dirty="0" smtClean="0">
                <a:hlinkClick r:id="rId3"/>
              </a:rPr>
              <a:t>35th International Symposium on Computer Architecture</a:t>
            </a:r>
            <a:r>
              <a:rPr lang="en-US" sz="1800" i="1" dirty="0" smtClean="0"/>
              <a:t> (</a:t>
            </a:r>
            <a:r>
              <a:rPr lang="en-US" sz="1800" b="1" i="1" dirty="0" smtClean="0"/>
              <a:t>ISCA</a:t>
            </a:r>
            <a:r>
              <a:rPr lang="en-US" sz="1800" i="1" dirty="0" smtClean="0"/>
              <a:t>)</a:t>
            </a:r>
            <a:r>
              <a:rPr lang="en-US" sz="1800" dirty="0" smtClean="0"/>
              <a:t>, pages 39-50, Beijing, China, June 2008.</a:t>
            </a:r>
          </a:p>
          <a:p>
            <a:endParaRPr lang="en-US" sz="1800" dirty="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123</a:t>
            </a:fld>
            <a:endParaRPr lang="en-US"/>
          </a:p>
        </p:txBody>
      </p:sp>
      <p:pic>
        <p:nvPicPr>
          <p:cNvPr id="6" name="Picture 5"/>
          <p:cNvPicPr>
            <a:picLocks noChangeAspect="1"/>
          </p:cNvPicPr>
          <p:nvPr/>
        </p:nvPicPr>
        <p:blipFill>
          <a:blip r:embed="rId4"/>
          <a:stretch>
            <a:fillRect/>
          </a:stretch>
        </p:blipFill>
        <p:spPr>
          <a:xfrm>
            <a:off x="395536" y="2507952"/>
            <a:ext cx="8255000" cy="4089400"/>
          </a:xfrm>
          <a:prstGeom prst="rect">
            <a:avLst/>
          </a:prstGeom>
        </p:spPr>
      </p:pic>
    </p:spTree>
    <p:extLst>
      <p:ext uri="{BB962C8B-B14F-4D97-AF65-F5344CB8AC3E}">
        <p14:creationId xmlns:p14="http://schemas.microsoft.com/office/powerpoint/2010/main" val="29657677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124</a:t>
            </a:fld>
            <a:endParaRPr lang="en-US"/>
          </a:p>
        </p:txBody>
      </p:sp>
      <p:pic>
        <p:nvPicPr>
          <p:cNvPr id="5" name="Picture 4"/>
          <p:cNvPicPr>
            <a:picLocks noChangeAspect="1"/>
          </p:cNvPicPr>
          <p:nvPr/>
        </p:nvPicPr>
        <p:blipFill>
          <a:blip r:embed="rId2"/>
          <a:stretch>
            <a:fillRect/>
          </a:stretch>
        </p:blipFill>
        <p:spPr>
          <a:xfrm>
            <a:off x="7186" y="4077072"/>
            <a:ext cx="9144000" cy="1885020"/>
          </a:xfrm>
          <a:prstGeom prst="rect">
            <a:avLst/>
          </a:prstGeom>
        </p:spPr>
      </p:pic>
      <p:pic>
        <p:nvPicPr>
          <p:cNvPr id="6" name="Picture 5"/>
          <p:cNvPicPr>
            <a:picLocks noChangeAspect="1"/>
          </p:cNvPicPr>
          <p:nvPr/>
        </p:nvPicPr>
        <p:blipFill>
          <a:blip r:embed="rId3"/>
          <a:stretch>
            <a:fillRect/>
          </a:stretch>
        </p:blipFill>
        <p:spPr>
          <a:xfrm>
            <a:off x="99794" y="1124744"/>
            <a:ext cx="9073008" cy="2275423"/>
          </a:xfrm>
          <a:prstGeom prst="rect">
            <a:avLst/>
          </a:prstGeom>
        </p:spPr>
      </p:pic>
    </p:spTree>
    <p:extLst>
      <p:ext uri="{BB962C8B-B14F-4D97-AF65-F5344CB8AC3E}">
        <p14:creationId xmlns:p14="http://schemas.microsoft.com/office/powerpoint/2010/main" val="41016257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Garamond" charset="0"/>
              </a:rPr>
              <a:t>DRAM Power Management</a:t>
            </a:r>
          </a:p>
        </p:txBody>
      </p:sp>
      <p:sp>
        <p:nvSpPr>
          <p:cNvPr id="101378" name="Content Placeholder 2"/>
          <p:cNvSpPr>
            <a:spLocks noGrp="1"/>
          </p:cNvSpPr>
          <p:nvPr>
            <p:ph idx="1"/>
          </p:nvPr>
        </p:nvSpPr>
        <p:spPr>
          <a:xfrm>
            <a:off x="228600" y="996950"/>
            <a:ext cx="8610600" cy="5194300"/>
          </a:xfrm>
        </p:spPr>
        <p:txBody>
          <a:bodyPr/>
          <a:lstStyle/>
          <a:p>
            <a:r>
              <a:rPr lang="en-US">
                <a:latin typeface="Tahoma" charset="0"/>
              </a:rPr>
              <a:t>DRAM chips have power modes</a:t>
            </a:r>
          </a:p>
          <a:p>
            <a:r>
              <a:rPr lang="en-US">
                <a:latin typeface="Tahoma" charset="0"/>
              </a:rPr>
              <a:t>Idea: </a:t>
            </a:r>
            <a:r>
              <a:rPr lang="en-US">
                <a:solidFill>
                  <a:srgbClr val="0000FF"/>
                </a:solidFill>
                <a:latin typeface="Tahoma" charset="0"/>
              </a:rPr>
              <a:t>When not accessing a chip power it down</a:t>
            </a:r>
          </a:p>
          <a:p>
            <a:endParaRPr lang="en-US">
              <a:solidFill>
                <a:srgbClr val="0000FF"/>
              </a:solidFill>
              <a:latin typeface="Tahoma" charset="0"/>
            </a:endParaRPr>
          </a:p>
          <a:p>
            <a:r>
              <a:rPr lang="en-US">
                <a:latin typeface="Tahoma" charset="0"/>
              </a:rPr>
              <a:t>Power states</a:t>
            </a:r>
          </a:p>
          <a:p>
            <a:pPr lvl="1"/>
            <a:r>
              <a:rPr lang="en-US">
                <a:latin typeface="Tahoma" charset="0"/>
                <a:ea typeface="ＭＳ Ｐゴシック" charset="0"/>
              </a:rPr>
              <a:t>Active (highest power)</a:t>
            </a:r>
          </a:p>
          <a:p>
            <a:pPr lvl="1"/>
            <a:r>
              <a:rPr lang="en-US">
                <a:latin typeface="Tahoma" charset="0"/>
                <a:ea typeface="ＭＳ Ｐゴシック" charset="0"/>
              </a:rPr>
              <a:t>All banks idle</a:t>
            </a:r>
          </a:p>
          <a:p>
            <a:pPr lvl="1"/>
            <a:r>
              <a:rPr lang="en-US">
                <a:latin typeface="Tahoma" charset="0"/>
                <a:ea typeface="ＭＳ Ｐゴシック" charset="0"/>
              </a:rPr>
              <a:t>Power-down</a:t>
            </a:r>
          </a:p>
          <a:p>
            <a:pPr lvl="1"/>
            <a:r>
              <a:rPr lang="en-US">
                <a:latin typeface="Tahoma" charset="0"/>
                <a:ea typeface="ＭＳ Ｐゴシック" charset="0"/>
              </a:rPr>
              <a:t>Self-refresh (lowest power)</a:t>
            </a:r>
          </a:p>
          <a:p>
            <a:pPr lvl="1"/>
            <a:endParaRPr lang="en-US">
              <a:latin typeface="Tahoma" charset="0"/>
              <a:ea typeface="ＭＳ Ｐゴシック" charset="0"/>
            </a:endParaRPr>
          </a:p>
          <a:p>
            <a:r>
              <a:rPr lang="en-US">
                <a:latin typeface="Tahoma" charset="0"/>
              </a:rPr>
              <a:t>State transitions incur latency during which the chip cannot be accessed</a:t>
            </a:r>
          </a:p>
          <a:p>
            <a:endParaRPr lang="en-US">
              <a:latin typeface="Tahoma" charset="0"/>
            </a:endParaRPr>
          </a:p>
          <a:p>
            <a:endParaRPr lang="en-US">
              <a:latin typeface="Tahoma" charset="0"/>
            </a:endParaRPr>
          </a:p>
        </p:txBody>
      </p:sp>
      <p:sp>
        <p:nvSpPr>
          <p:cNvPr id="101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D4ECB3-5230-6C4B-8205-64B9DE21D764}" type="slidenum">
              <a:rPr lang="en-US" sz="1600">
                <a:solidFill>
                  <a:srgbClr val="000000"/>
                </a:solidFill>
                <a:latin typeface="Garamond" charset="0"/>
                <a:cs typeface="Arial" charset="0"/>
              </a:rPr>
              <a:pPr eaLnBrk="1" hangingPunct="1"/>
              <a:t>125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7911974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814587"/>
            <a:ext cx="8428037" cy="822325"/>
          </a:xfrm>
        </p:spPr>
        <p:txBody>
          <a:bodyPr/>
          <a:lstStyle/>
          <a:p>
            <a:pPr algn="ctr" eaLnBrk="1" hangingPunct="1"/>
            <a:r>
              <a:rPr lang="en-US" sz="4000" dirty="0" smtClean="0">
                <a:latin typeface="Garamond" charset="0"/>
              </a:rPr>
              <a:t>Trends Affecting Main Memory</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518054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What Will You Learn in This Mini-Lecture Series</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solidFill>
                  <a:srgbClr val="0000FF"/>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127</a:t>
            </a:fld>
            <a:endParaRPr lang="en-US" sz="1600">
              <a:solidFill>
                <a:srgbClr val="000000"/>
              </a:solidFill>
              <a:latin typeface="Garamond" charset="0"/>
            </a:endParaRPr>
          </a:p>
        </p:txBody>
      </p:sp>
    </p:spTree>
    <p:extLst>
      <p:ext uri="{BB962C8B-B14F-4D97-AF65-F5344CB8AC3E}">
        <p14:creationId xmlns:p14="http://schemas.microsoft.com/office/powerpoint/2010/main" val="36712683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Technology Trends</a:t>
            </a:r>
          </a:p>
        </p:txBody>
      </p:sp>
      <p:sp>
        <p:nvSpPr>
          <p:cNvPr id="3" name="Content Placeholder 2"/>
          <p:cNvSpPr>
            <a:spLocks noGrp="1"/>
          </p:cNvSpPr>
          <p:nvPr>
            <p:ph idx="1"/>
          </p:nvPr>
        </p:nvSpPr>
        <p:spPr>
          <a:xfrm>
            <a:off x="228600" y="990600"/>
            <a:ext cx="8915400" cy="4800600"/>
          </a:xfrm>
        </p:spPr>
        <p:txBody>
          <a:bodyPr/>
          <a:lstStyle/>
          <a:p>
            <a:pPr eaLnBrk="1" hangingPunct="1"/>
            <a:r>
              <a:rPr lang="en-US" dirty="0">
                <a:solidFill>
                  <a:srgbClr val="0000FF"/>
                </a:solidFill>
                <a:latin typeface="Tahoma" charset="0"/>
                <a:ea typeface="ＭＳ Ｐゴシック" charset="0"/>
                <a:cs typeface="ＭＳ Ｐゴシック" charset="0"/>
              </a:rPr>
              <a:t>DRAM does not scale </a:t>
            </a:r>
            <a:r>
              <a:rPr lang="en-US" dirty="0">
                <a:latin typeface="Tahoma" charset="0"/>
                <a:ea typeface="ＭＳ Ｐゴシック" charset="0"/>
                <a:cs typeface="ＭＳ Ｐゴシック" charset="0"/>
              </a:rPr>
              <a:t>well beyond N </a:t>
            </a:r>
            <a:r>
              <a:rPr lang="en-US" dirty="0" smtClean="0">
                <a:latin typeface="Tahoma" charset="0"/>
                <a:ea typeface="ＭＳ Ｐゴシック" charset="0"/>
                <a:cs typeface="ＭＳ Ｐゴシック" charset="0"/>
              </a:rPr>
              <a:t>nm </a:t>
            </a:r>
            <a:r>
              <a:rPr lang="en-US" sz="2000" dirty="0">
                <a:latin typeface="Tahoma" charset="0"/>
                <a:ea typeface="ＭＳ Ｐゴシック" charset="0"/>
                <a:cs typeface="ＭＳ Ｐゴシック" charset="0"/>
              </a:rPr>
              <a:t>[ITRS 2009, 2010]</a:t>
            </a:r>
          </a:p>
          <a:p>
            <a:pPr lvl="1" eaLnBrk="1" hangingPunct="1"/>
            <a:r>
              <a:rPr lang="en-US" dirty="0">
                <a:latin typeface="Tahoma" charset="0"/>
                <a:ea typeface="ＭＳ Ｐゴシック" charset="0"/>
              </a:rPr>
              <a:t>Memory scaling benefits: density, capacity, cost</a:t>
            </a:r>
          </a:p>
          <a:p>
            <a:pPr eaLnBrk="1" hangingPunct="1">
              <a:buFont typeface="Wingdings" charset="0"/>
              <a:buNone/>
            </a:pPr>
            <a:endParaRPr lang="en-US"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Energy/power </a:t>
            </a:r>
            <a:r>
              <a:rPr lang="en-US" dirty="0">
                <a:latin typeface="Tahoma" charset="0"/>
                <a:ea typeface="ＭＳ Ｐゴシック" charset="0"/>
                <a:cs typeface="ＭＳ Ｐゴシック" charset="0"/>
              </a:rPr>
              <a:t>already key design limiters</a:t>
            </a:r>
          </a:p>
          <a:p>
            <a:pPr lvl="1" eaLnBrk="1" hangingPunct="1"/>
            <a:r>
              <a:rPr lang="en-US" dirty="0">
                <a:latin typeface="Tahoma" charset="0"/>
                <a:ea typeface="ＭＳ Ｐゴシック" charset="0"/>
              </a:rPr>
              <a:t>Memory hierarchy responsible for a large fraction of </a:t>
            </a:r>
            <a:r>
              <a:rPr lang="en-US" dirty="0" smtClean="0">
                <a:latin typeface="Tahoma" charset="0"/>
                <a:ea typeface="ＭＳ Ｐゴシック" charset="0"/>
              </a:rPr>
              <a:t>power</a:t>
            </a:r>
          </a:p>
          <a:p>
            <a:pPr lvl="2"/>
            <a:r>
              <a:rPr lang="en-US" dirty="0">
                <a:solidFill>
                  <a:srgbClr val="FF0000"/>
                </a:solidFill>
                <a:latin typeface="Tahoma" charset="0"/>
                <a:ea typeface="ＭＳ Ｐゴシック" charset="0"/>
              </a:rPr>
              <a:t>IBM servers: ~50% energy spent in off-chip memory hierarchy </a:t>
            </a:r>
            <a:r>
              <a:rPr lang="en-US" dirty="0">
                <a:latin typeface="Tahoma" charset="0"/>
                <a:ea typeface="ＭＳ Ｐゴシック" charset="0"/>
              </a:rPr>
              <a:t>[</a:t>
            </a:r>
            <a:r>
              <a:rPr lang="en-US" dirty="0" err="1" smtClean="0">
                <a:latin typeface="Tahoma" charset="0"/>
                <a:ea typeface="ＭＳ Ｐゴシック" charset="0"/>
              </a:rPr>
              <a:t>Lefurgy</a:t>
            </a:r>
            <a:r>
              <a:rPr lang="en-US" dirty="0" smtClean="0">
                <a:latin typeface="Tahoma" charset="0"/>
                <a:ea typeface="ＭＳ Ｐゴシック" charset="0"/>
              </a:rPr>
              <a:t>+, </a:t>
            </a:r>
            <a:r>
              <a:rPr lang="en-US" dirty="0">
                <a:latin typeface="Tahoma" charset="0"/>
                <a:ea typeface="ＭＳ Ｐゴシック" charset="0"/>
              </a:rPr>
              <a:t>IEEE Computer 2003]</a:t>
            </a:r>
          </a:p>
          <a:p>
            <a:pPr lvl="2"/>
            <a:r>
              <a:rPr lang="en-US" dirty="0">
                <a:solidFill>
                  <a:srgbClr val="FF0000"/>
                </a:solidFill>
                <a:latin typeface="Tahoma" charset="0"/>
                <a:ea typeface="ＭＳ Ｐゴシック" charset="0"/>
              </a:rPr>
              <a:t>DRAM consumes power when idle and needs periodic refresh</a:t>
            </a:r>
          </a:p>
          <a:p>
            <a:pPr marL="344435" lvl="1" indent="0" eaLnBrk="1" hangingPunct="1">
              <a:buNone/>
            </a:pPr>
            <a:endParaRPr lang="en-US" dirty="0">
              <a:latin typeface="Tahoma" charset="0"/>
              <a:ea typeface="ＭＳ Ｐゴシック" charset="0"/>
            </a:endParaRPr>
          </a:p>
          <a:p>
            <a:pPr eaLnBrk="1" hangingPunct="1"/>
            <a:r>
              <a:rPr lang="en-US" dirty="0">
                <a:solidFill>
                  <a:srgbClr val="0000FF"/>
                </a:solidFill>
                <a:latin typeface="Tahoma" charset="0"/>
                <a:ea typeface="ＭＳ Ｐゴシック" charset="0"/>
                <a:cs typeface="ＭＳ Ｐゴシック" charset="0"/>
              </a:rPr>
              <a:t>More transistors (cores) on chip </a:t>
            </a:r>
            <a:endParaRPr lang="en-US" dirty="0" smtClean="0">
              <a:solidFill>
                <a:srgbClr val="0000FF"/>
              </a:solidFill>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Pin </a:t>
            </a:r>
            <a:r>
              <a:rPr lang="en-US" dirty="0">
                <a:solidFill>
                  <a:srgbClr val="0000FF"/>
                </a:solidFill>
                <a:latin typeface="Tahoma" charset="0"/>
                <a:ea typeface="ＭＳ Ｐゴシック" charset="0"/>
                <a:cs typeface="ＭＳ Ｐゴシック" charset="0"/>
              </a:rPr>
              <a:t>bandwidth </a:t>
            </a:r>
            <a:r>
              <a:rPr lang="en-US" dirty="0">
                <a:latin typeface="Tahoma" charset="0"/>
                <a:ea typeface="ＭＳ Ｐゴシック" charset="0"/>
                <a:cs typeface="ＭＳ Ｐゴシック" charset="0"/>
              </a:rPr>
              <a:t>not increasing as fast as number of transistors</a:t>
            </a:r>
          </a:p>
          <a:p>
            <a:pPr lvl="1" eaLnBrk="1" hangingPunct="1"/>
            <a:r>
              <a:rPr lang="en-US" dirty="0">
                <a:latin typeface="Tahoma" charset="0"/>
                <a:ea typeface="ＭＳ Ｐゴシック" charset="0"/>
              </a:rPr>
              <a:t>Memory </a:t>
            </a:r>
            <a:r>
              <a:rPr lang="en-US" dirty="0" smtClean="0">
                <a:latin typeface="Tahoma" charset="0"/>
                <a:ea typeface="ＭＳ Ｐゴシック" charset="0"/>
              </a:rPr>
              <a:t>is the major </a:t>
            </a:r>
            <a:r>
              <a:rPr lang="en-US" dirty="0">
                <a:latin typeface="Tahoma" charset="0"/>
                <a:ea typeface="ＭＳ Ｐゴシック" charset="0"/>
              </a:rPr>
              <a:t>shared resource among cores</a:t>
            </a:r>
          </a:p>
          <a:p>
            <a:pPr lvl="1" eaLnBrk="1" hangingPunct="1"/>
            <a:r>
              <a:rPr lang="en-US" dirty="0">
                <a:latin typeface="Tahoma" charset="0"/>
                <a:ea typeface="ＭＳ Ｐゴシック" charset="0"/>
              </a:rPr>
              <a:t>More </a:t>
            </a:r>
            <a:r>
              <a:rPr lang="en-US" dirty="0" smtClean="0">
                <a:latin typeface="Tahoma" charset="0"/>
                <a:ea typeface="ＭＳ Ｐゴシック" charset="0"/>
              </a:rPr>
              <a:t>pressure </a:t>
            </a:r>
            <a:r>
              <a:rPr lang="en-US" dirty="0">
                <a:latin typeface="Tahoma" charset="0"/>
                <a:ea typeface="ＭＳ Ｐゴシック" charset="0"/>
              </a:rPr>
              <a:t>on the memory hierarchy</a:t>
            </a:r>
          </a:p>
          <a:p>
            <a:pPr lvl="1" eaLnBrk="1" hangingPunct="1"/>
            <a:endParaRPr lang="en-US" dirty="0">
              <a:latin typeface="Tahoma" charset="0"/>
              <a:ea typeface="ＭＳ Ｐゴシック" charset="0"/>
            </a:endParaRPr>
          </a:p>
          <a:p>
            <a:pPr lvl="1" eaLnBrk="1" hangingPunct="1"/>
            <a:endParaRPr lang="en-US" dirty="0">
              <a:latin typeface="Tahoma" charset="0"/>
              <a:ea typeface="ＭＳ Ｐゴシック" charset="0"/>
            </a:endParaRPr>
          </a:p>
          <a:p>
            <a:pPr lvl="1" eaLnBrk="1" hangingPunct="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5A6893-02D2-3C4A-B145-65207F6AD1DB}" type="slidenum">
              <a:rPr lang="en-US" sz="1600">
                <a:solidFill>
                  <a:srgbClr val="000000"/>
                </a:solidFill>
                <a:latin typeface="Garamond" charset="0"/>
              </a:rPr>
              <a:pPr eaLnBrk="1" hangingPunct="1"/>
              <a:t>128</a:t>
            </a:fld>
            <a:endParaRPr lang="en-US" sz="1600">
              <a:solidFill>
                <a:srgbClr val="000000"/>
              </a:solidFill>
              <a:latin typeface="Garamond" charset="0"/>
            </a:endParaRPr>
          </a:p>
        </p:txBody>
      </p:sp>
    </p:spTree>
    <p:extLst>
      <p:ext uri="{BB962C8B-B14F-4D97-AF65-F5344CB8AC3E}">
        <p14:creationId xmlns:p14="http://schemas.microsoft.com/office/powerpoint/2010/main" val="3021049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Application Trends</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228600" y="1000473"/>
            <a:ext cx="8807896" cy="4876800"/>
          </a:xfrm>
        </p:spPr>
        <p:txBody>
          <a:bodyPr/>
          <a:lstStyle/>
          <a:p>
            <a:pPr eaLnBrk="1" hangingPunct="1"/>
            <a:r>
              <a:rPr lang="en-US" dirty="0">
                <a:solidFill>
                  <a:srgbClr val="0000FF"/>
                </a:solidFill>
                <a:latin typeface="Tahoma" charset="0"/>
                <a:ea typeface="ＭＳ Ｐゴシック" charset="0"/>
                <a:cs typeface="ＭＳ Ｐゴシック" charset="0"/>
              </a:rPr>
              <a:t>Many different threads/applications/</a:t>
            </a:r>
            <a:r>
              <a:rPr lang="en-US" dirty="0" smtClean="0">
                <a:solidFill>
                  <a:srgbClr val="0000FF"/>
                </a:solidFill>
                <a:latin typeface="Tahoma" charset="0"/>
                <a:ea typeface="ＭＳ Ｐゴシック" charset="0"/>
                <a:cs typeface="ＭＳ Ｐゴシック" charset="0"/>
              </a:rPr>
              <a:t>virtual-machines (will) concurrently share </a:t>
            </a:r>
            <a:r>
              <a:rPr lang="en-US" dirty="0">
                <a:solidFill>
                  <a:srgbClr val="0000FF"/>
                </a:solidFill>
                <a:latin typeface="Tahoma" charset="0"/>
                <a:ea typeface="ＭＳ Ｐゴシック" charset="0"/>
                <a:cs typeface="ＭＳ Ｐゴシック" charset="0"/>
              </a:rPr>
              <a:t>the memory system</a:t>
            </a:r>
            <a:endParaRPr lang="en-US" sz="1200" dirty="0">
              <a:latin typeface="Tahoma" charset="0"/>
              <a:ea typeface="ＭＳ Ｐゴシック" charset="0"/>
              <a:cs typeface="ＭＳ Ｐゴシック" charset="0"/>
            </a:endParaRPr>
          </a:p>
          <a:p>
            <a:pPr lvl="1" eaLnBrk="1" hangingPunct="1"/>
            <a:r>
              <a:rPr lang="en-US" sz="2100" dirty="0">
                <a:solidFill>
                  <a:srgbClr val="FF0000"/>
                </a:solidFill>
                <a:latin typeface="Tahoma" charset="0"/>
                <a:ea typeface="ＭＳ Ｐゴシック" charset="0"/>
                <a:cs typeface="ＭＳ Ｐゴシック" charset="0"/>
              </a:rPr>
              <a:t>Cloud computing/servers</a:t>
            </a:r>
            <a:r>
              <a:rPr lang="en-US" sz="2100" dirty="0">
                <a:latin typeface="Tahoma" charset="0"/>
                <a:ea typeface="ＭＳ Ｐゴシック" charset="0"/>
                <a:cs typeface="ＭＳ Ｐゴシック" charset="0"/>
              </a:rPr>
              <a:t>: Many workloads consolidated on-chip to improve efficiency</a:t>
            </a:r>
          </a:p>
          <a:p>
            <a:pPr lvl="1" eaLnBrk="1" hangingPunct="1"/>
            <a:r>
              <a:rPr lang="en-US" sz="2100" dirty="0">
                <a:solidFill>
                  <a:srgbClr val="FF0000"/>
                </a:solidFill>
                <a:latin typeface="Tahoma" charset="0"/>
                <a:ea typeface="ＭＳ Ｐゴシック" charset="0"/>
                <a:cs typeface="ＭＳ Ｐゴシック" charset="0"/>
              </a:rPr>
              <a:t>GP-GPU, CPU+GPU, accelerators</a:t>
            </a:r>
            <a:r>
              <a:rPr lang="en-US" sz="2100" dirty="0">
                <a:latin typeface="Tahoma" charset="0"/>
                <a:ea typeface="ＭＳ Ｐゴシック" charset="0"/>
                <a:cs typeface="ＭＳ Ｐゴシック" charset="0"/>
              </a:rPr>
              <a:t>: Many threads from multiple applications</a:t>
            </a:r>
          </a:p>
          <a:p>
            <a:pPr lvl="1" eaLnBrk="1" hangingPunct="1"/>
            <a:r>
              <a:rPr lang="en-US" sz="2100" dirty="0">
                <a:solidFill>
                  <a:srgbClr val="FF0000"/>
                </a:solidFill>
                <a:latin typeface="Tahoma" charset="0"/>
                <a:ea typeface="ＭＳ Ｐゴシック" charset="0"/>
                <a:cs typeface="ＭＳ Ｐゴシック" charset="0"/>
              </a:rPr>
              <a:t>Mobile</a:t>
            </a:r>
            <a:r>
              <a:rPr lang="en-US" sz="2100" dirty="0">
                <a:latin typeface="Tahoma" charset="0"/>
                <a:ea typeface="ＭＳ Ｐゴシック" charset="0"/>
                <a:cs typeface="ＭＳ Ｐゴシック" charset="0"/>
              </a:rPr>
              <a:t>: Interactive + non-interactive consolidation</a:t>
            </a:r>
          </a:p>
          <a:p>
            <a:pPr eaLnBrk="1" hangingPunct="1"/>
            <a:endParaRPr lang="en-US" sz="2000" dirty="0">
              <a:solidFill>
                <a:srgbClr val="0000FF"/>
              </a:solidFill>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Different </a:t>
            </a:r>
            <a:r>
              <a:rPr lang="en-US" dirty="0">
                <a:solidFill>
                  <a:srgbClr val="0000FF"/>
                </a:solidFill>
                <a:latin typeface="Tahoma" charset="0"/>
                <a:ea typeface="ＭＳ Ｐゴシック" charset="0"/>
                <a:cs typeface="ＭＳ Ｐゴシック" charset="0"/>
              </a:rPr>
              <a:t>applications with different requirements (SLAs)</a:t>
            </a:r>
          </a:p>
          <a:p>
            <a:pPr lvl="1" eaLnBrk="1" hangingPunct="1"/>
            <a:r>
              <a:rPr lang="en-US" sz="2100" dirty="0">
                <a:solidFill>
                  <a:srgbClr val="000000"/>
                </a:solidFill>
                <a:latin typeface="Tahoma" charset="0"/>
                <a:ea typeface="ＭＳ Ｐゴシック" charset="0"/>
              </a:rPr>
              <a:t>Some applications/threads require performance guarantees</a:t>
            </a:r>
          </a:p>
          <a:p>
            <a:pPr lvl="1" eaLnBrk="1" hangingPunct="1"/>
            <a:r>
              <a:rPr lang="en-US" sz="2100" dirty="0">
                <a:latin typeface="Tahoma" charset="0"/>
                <a:ea typeface="ＭＳ Ｐゴシック" charset="0"/>
              </a:rPr>
              <a:t>Modern hierarchies do not distinguish between applications</a:t>
            </a:r>
          </a:p>
          <a:p>
            <a:pPr eaLnBrk="1" hangingPunct="1"/>
            <a:endParaRPr lang="en-US" sz="2000" dirty="0">
              <a:solidFill>
                <a:srgbClr val="0000FF"/>
              </a:solidFill>
              <a:latin typeface="Tahoma" charset="0"/>
              <a:ea typeface="ＭＳ Ｐゴシック" charset="0"/>
            </a:endParaRPr>
          </a:p>
          <a:p>
            <a:pPr eaLnBrk="1" hangingPunct="1"/>
            <a:r>
              <a:rPr lang="en-US" dirty="0" smtClean="0">
                <a:solidFill>
                  <a:srgbClr val="0000FF"/>
                </a:solidFill>
                <a:latin typeface="Tahoma" charset="0"/>
                <a:ea typeface="ＭＳ Ｐゴシック" charset="0"/>
              </a:rPr>
              <a:t>Applications are increasingly data intensive</a:t>
            </a:r>
          </a:p>
          <a:p>
            <a:pPr lvl="1" eaLnBrk="1" hangingPunct="1"/>
            <a:r>
              <a:rPr lang="en-US" dirty="0" smtClean="0">
                <a:latin typeface="Tahoma" charset="0"/>
                <a:ea typeface="ＭＳ Ｐゴシック" charset="0"/>
              </a:rPr>
              <a:t>More demand for memory capacity and bandwidth</a:t>
            </a:r>
            <a:endParaRPr lang="en-US" dirty="0">
              <a:latin typeface="Tahoma" charset="0"/>
              <a:ea typeface="ＭＳ Ｐゴシック" charset="0"/>
            </a:endParaRPr>
          </a:p>
          <a:p>
            <a:pPr lvl="1" eaLnBrk="1" hangingPunct="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68D2CE-2965-F545-96F9-1EA7D2D9DB01}" type="slidenum">
              <a:rPr lang="en-US" sz="1600">
                <a:solidFill>
                  <a:srgbClr val="000000"/>
                </a:solidFill>
                <a:latin typeface="Garamond" charset="0"/>
              </a:rPr>
              <a:pPr eaLnBrk="1" hangingPunct="1"/>
              <a:t>129</a:t>
            </a:fld>
            <a:endParaRPr lang="en-US" sz="1600">
              <a:solidFill>
                <a:srgbClr val="000000"/>
              </a:solidFill>
              <a:latin typeface="Garamond" charset="0"/>
            </a:endParaRPr>
          </a:p>
        </p:txBody>
      </p:sp>
    </p:spTree>
    <p:extLst>
      <p:ext uri="{BB962C8B-B14F-4D97-AF65-F5344CB8AC3E}">
        <p14:creationId xmlns:p14="http://schemas.microsoft.com/office/powerpoint/2010/main" val="19176933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5EC618-0165-BC45-84E6-E864E9DC06EC}" type="slidenum">
              <a:rPr lang="en-US" sz="1600">
                <a:solidFill>
                  <a:srgbClr val="000000"/>
                </a:solidFill>
                <a:latin typeface="Garamond" charset="0"/>
              </a:rPr>
              <a:pPr eaLnBrk="1" hangingPunct="1"/>
              <a:t>13</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385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Architecture/System </a:t>
            </a:r>
            <a:r>
              <a:rPr lang="en-US" dirty="0">
                <a:latin typeface="Garamond" charset="0"/>
                <a:ea typeface="ＭＳ Ｐゴシック" charset="0"/>
                <a:cs typeface="ＭＳ Ｐゴシック" charset="0"/>
              </a:rPr>
              <a:t>Trends</a:t>
            </a:r>
          </a:p>
        </p:txBody>
      </p:sp>
      <p:sp>
        <p:nvSpPr>
          <p:cNvPr id="3" name="Content Placeholder 2"/>
          <p:cNvSpPr>
            <a:spLocks noGrp="1"/>
          </p:cNvSpPr>
          <p:nvPr>
            <p:ph idx="1"/>
          </p:nvPr>
        </p:nvSpPr>
        <p:spPr>
          <a:xfrm>
            <a:off x="228600" y="980728"/>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Sharing of memory hierarchy</a:t>
            </a:r>
          </a:p>
          <a:p>
            <a:pPr eaLnBrk="1" hangingPunct="1"/>
            <a:endParaRPr lang="en-US" dirty="0" smtClean="0">
              <a:solidFill>
                <a:srgbClr val="0000FF"/>
              </a:solidFill>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More </a:t>
            </a:r>
            <a:r>
              <a:rPr lang="en-US" dirty="0">
                <a:solidFill>
                  <a:srgbClr val="0000FF"/>
                </a:solidFill>
                <a:latin typeface="Tahoma" charset="0"/>
                <a:ea typeface="ＭＳ Ｐゴシック" charset="0"/>
                <a:cs typeface="ＭＳ Ｐゴシック" charset="0"/>
              </a:rPr>
              <a:t>cores and components</a:t>
            </a:r>
          </a:p>
          <a:p>
            <a:pPr lvl="1" eaLnBrk="1" hangingPunct="1"/>
            <a:r>
              <a:rPr lang="en-US" dirty="0">
                <a:latin typeface="Tahoma" charset="0"/>
                <a:ea typeface="ＭＳ Ｐゴシック" charset="0"/>
              </a:rPr>
              <a:t>More </a:t>
            </a:r>
            <a:r>
              <a:rPr lang="en-US" dirty="0" smtClean="0">
                <a:latin typeface="Tahoma" charset="0"/>
                <a:ea typeface="ＭＳ Ｐゴシック" charset="0"/>
              </a:rPr>
              <a:t>capacity and bandwidth demand from </a:t>
            </a:r>
            <a:r>
              <a:rPr lang="en-US" dirty="0">
                <a:latin typeface="Tahoma" charset="0"/>
                <a:ea typeface="ＭＳ Ｐゴシック" charset="0"/>
              </a:rPr>
              <a:t>memory </a:t>
            </a:r>
            <a:r>
              <a:rPr lang="en-US" dirty="0" smtClean="0">
                <a:latin typeface="Tahoma" charset="0"/>
                <a:ea typeface="ＭＳ Ｐゴシック" charset="0"/>
              </a:rPr>
              <a:t>hierarchy</a:t>
            </a:r>
            <a:endParaRPr lang="en-US" dirty="0">
              <a:solidFill>
                <a:srgbClr val="0000FF"/>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Asymmetric cores: </a:t>
            </a:r>
            <a:r>
              <a:rPr lang="en-US" dirty="0">
                <a:solidFill>
                  <a:srgbClr val="000000"/>
                </a:solidFill>
                <a:latin typeface="Tahoma" charset="0"/>
                <a:ea typeface="ＭＳ Ｐゴシック" charset="0"/>
                <a:cs typeface="ＭＳ Ｐゴシック" charset="0"/>
              </a:rPr>
              <a:t>Performance asymmetry, CPU+GPUs, accelerators, …</a:t>
            </a:r>
          </a:p>
          <a:p>
            <a:pPr lvl="1" eaLnBrk="1" hangingPunct="1"/>
            <a:r>
              <a:rPr lang="en-US" dirty="0">
                <a:solidFill>
                  <a:srgbClr val="000000"/>
                </a:solidFill>
                <a:latin typeface="Tahoma" charset="0"/>
                <a:ea typeface="ＭＳ Ｐゴシック" charset="0"/>
                <a:cs typeface="ＭＳ Ｐゴシック" charset="0"/>
              </a:rPr>
              <a:t>Motivated by energy efficiency and </a:t>
            </a:r>
            <a:r>
              <a:rPr lang="en-US" dirty="0" smtClean="0">
                <a:solidFill>
                  <a:srgbClr val="000000"/>
                </a:solidFill>
                <a:latin typeface="Tahoma" charset="0"/>
                <a:ea typeface="ＭＳ Ｐゴシック" charset="0"/>
                <a:cs typeface="ＭＳ Ｐゴシック" charset="0"/>
              </a:rPr>
              <a:t>Amdahl’s Law</a:t>
            </a:r>
            <a:endParaRPr lang="en-US" dirty="0">
              <a:solidFill>
                <a:srgbClr val="000000"/>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Different cores have different performance requirements</a:t>
            </a:r>
          </a:p>
          <a:p>
            <a:pPr lvl="1" eaLnBrk="1" hangingPunct="1"/>
            <a:r>
              <a:rPr lang="en-US" dirty="0">
                <a:latin typeface="Tahoma" charset="0"/>
                <a:ea typeface="ＭＳ Ｐゴシック" charset="0"/>
              </a:rPr>
              <a:t>Memory hierarchies do not distinguish between cores</a:t>
            </a:r>
          </a:p>
          <a:p>
            <a:pPr lvl="1" eaLnBrk="1" hangingPunct="1"/>
            <a:endParaRPr lang="en-US" dirty="0">
              <a:solidFill>
                <a:srgbClr val="000000"/>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Different goals for different systems/users</a:t>
            </a:r>
          </a:p>
          <a:p>
            <a:pPr lvl="1" eaLnBrk="1" hangingPunct="1"/>
            <a:r>
              <a:rPr lang="en-US" sz="2100" dirty="0">
                <a:latin typeface="Tahoma" charset="0"/>
                <a:ea typeface="ＭＳ Ｐゴシック" charset="0"/>
              </a:rPr>
              <a:t>System throughput, fairness, per-application performance</a:t>
            </a:r>
          </a:p>
          <a:p>
            <a:pPr lvl="1" eaLnBrk="1" hangingPunct="1"/>
            <a:r>
              <a:rPr lang="en-US" sz="2100" dirty="0">
                <a:latin typeface="Tahoma" charset="0"/>
                <a:ea typeface="ＭＳ Ｐゴシック" charset="0"/>
              </a:rPr>
              <a:t>Modern hierarchies are not flexible/configurable</a:t>
            </a:r>
          </a:p>
          <a:p>
            <a:pPr lvl="1"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a:solidFill>
                <a:srgbClr val="000000"/>
              </a:solidFill>
              <a:latin typeface="Tahoma" charset="0"/>
              <a:ea typeface="ＭＳ Ｐゴシック" charset="0"/>
              <a:cs typeface="ＭＳ Ｐゴシック" charset="0"/>
            </a:endParaRPr>
          </a:p>
          <a:p>
            <a:pPr lvl="1" eaLnBrk="1" hangingPunct="1"/>
            <a:endParaRPr lang="en-US" dirty="0">
              <a:solidFill>
                <a:srgbClr val="0000FF"/>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B7C7B6-6D35-FE43-9C18-6AFFDCF9EA43}" type="slidenum">
              <a:rPr lang="en-US" sz="1600">
                <a:solidFill>
                  <a:srgbClr val="000000"/>
                </a:solidFill>
                <a:latin typeface="Garamond" charset="0"/>
              </a:rPr>
              <a:pPr eaLnBrk="1" hangingPunct="1"/>
              <a:t>130</a:t>
            </a:fld>
            <a:endParaRPr lang="en-US" sz="1600">
              <a:solidFill>
                <a:srgbClr val="000000"/>
              </a:solidFill>
              <a:latin typeface="Garamond" charset="0"/>
            </a:endParaRPr>
          </a:p>
        </p:txBody>
      </p:sp>
    </p:spTree>
    <p:extLst>
      <p:ext uri="{BB962C8B-B14F-4D97-AF65-F5344CB8AC3E}">
        <p14:creationId xmlns:p14="http://schemas.microsoft.com/office/powerpoint/2010/main" val="20030225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152401"/>
            <a:ext cx="8915400" cy="1066800"/>
          </a:xfrm>
        </p:spPr>
        <p:txBody>
          <a:bodyPr/>
          <a:lstStyle/>
          <a:p>
            <a:r>
              <a:rPr lang="en-US" sz="3600" dirty="0">
                <a:latin typeface="Garamond" charset="0"/>
                <a:ea typeface="ＭＳ Ｐゴシック" charset="0"/>
                <a:cs typeface="ＭＳ Ｐゴシック" charset="0"/>
              </a:rPr>
              <a:t>Summary: Major Trends Affecting Memory</a:t>
            </a:r>
          </a:p>
        </p:txBody>
      </p:sp>
      <p:sp>
        <p:nvSpPr>
          <p:cNvPr id="3" name="Content Placeholder 2"/>
          <p:cNvSpPr>
            <a:spLocks noGrp="1"/>
          </p:cNvSpPr>
          <p:nvPr>
            <p:ph idx="1"/>
          </p:nvPr>
        </p:nvSpPr>
        <p:spPr>
          <a:xfrm>
            <a:off x="228600" y="1187029"/>
            <a:ext cx="8915400" cy="5194300"/>
          </a:xfrm>
        </p:spPr>
        <p:txBody>
          <a:bodyPr/>
          <a:lstStyle/>
          <a:p>
            <a:r>
              <a:rPr lang="en-US" dirty="0">
                <a:solidFill>
                  <a:srgbClr val="0000FF"/>
                </a:solidFill>
                <a:latin typeface="Tahoma" charset="0"/>
                <a:ea typeface="ＭＳ Ｐゴシック" charset="0"/>
                <a:cs typeface="ＭＳ Ｐゴシック" charset="0"/>
              </a:rPr>
              <a:t>Need for </a:t>
            </a:r>
            <a:r>
              <a:rPr lang="en-US" dirty="0" smtClean="0">
                <a:solidFill>
                  <a:srgbClr val="0000FF"/>
                </a:solidFill>
                <a:latin typeface="Tahoma" charset="0"/>
                <a:ea typeface="ＭＳ Ｐゴシック" charset="0"/>
                <a:cs typeface="ＭＳ Ｐゴシック" charset="0"/>
              </a:rPr>
              <a:t>memory </a:t>
            </a:r>
            <a:r>
              <a:rPr lang="en-US" dirty="0">
                <a:solidFill>
                  <a:srgbClr val="0000FF"/>
                </a:solidFill>
                <a:latin typeface="Tahoma" charset="0"/>
                <a:ea typeface="ＭＳ Ｐゴシック" charset="0"/>
                <a:cs typeface="ＭＳ Ｐゴシック" charset="0"/>
              </a:rPr>
              <a:t>capacity and bandwidth </a:t>
            </a:r>
            <a:r>
              <a:rPr lang="en-US" dirty="0" smtClean="0">
                <a:solidFill>
                  <a:srgbClr val="0000FF"/>
                </a:solidFill>
                <a:latin typeface="Tahoma" charset="0"/>
                <a:ea typeface="ＭＳ Ｐゴシック" charset="0"/>
                <a:cs typeface="ＭＳ Ｐゴシック" charset="0"/>
              </a:rPr>
              <a:t>increasing</a:t>
            </a:r>
          </a:p>
          <a:p>
            <a:endParaRPr lang="en-US" dirty="0">
              <a:solidFill>
                <a:srgbClr val="0000FF"/>
              </a:solidFill>
              <a:latin typeface="Tahoma" charset="0"/>
              <a:ea typeface="ＭＳ Ｐゴシック" charset="0"/>
              <a:cs typeface="ＭＳ Ｐゴシック" charset="0"/>
            </a:endParaRPr>
          </a:p>
          <a:p>
            <a:r>
              <a:rPr lang="en-US" dirty="0" smtClean="0">
                <a:solidFill>
                  <a:srgbClr val="0000FF"/>
                </a:solidFill>
                <a:latin typeface="Tahoma" charset="0"/>
                <a:ea typeface="ＭＳ Ｐゴシック" charset="0"/>
                <a:cs typeface="ＭＳ Ｐゴシック" charset="0"/>
              </a:rPr>
              <a:t>New need for handling inter-core interference; providing fairness, QoS, predictability</a:t>
            </a:r>
          </a:p>
          <a:p>
            <a:endParaRPr lang="en-US" dirty="0">
              <a:solidFill>
                <a:srgbClr val="0000FF"/>
              </a:solidFill>
              <a:latin typeface="Tahoma" charset="0"/>
              <a:ea typeface="ＭＳ Ｐゴシック" charset="0"/>
              <a:cs typeface="ＭＳ Ｐゴシック" charset="0"/>
            </a:endParaRPr>
          </a:p>
          <a:p>
            <a:r>
              <a:rPr lang="en-US" dirty="0" smtClean="0">
                <a:solidFill>
                  <a:srgbClr val="0000FF"/>
                </a:solidFill>
                <a:latin typeface="Tahoma" charset="0"/>
                <a:ea typeface="ＭＳ Ｐゴシック" charset="0"/>
                <a:cs typeface="ＭＳ Ｐゴシック" charset="0"/>
              </a:rPr>
              <a:t>Need for memory system flexibility increasing </a:t>
            </a:r>
            <a:endParaRPr lang="en-US" dirty="0">
              <a:latin typeface="Tahoma" charset="0"/>
              <a:ea typeface="ＭＳ Ｐゴシック" charset="0"/>
            </a:endParaRPr>
          </a:p>
          <a:p>
            <a:pPr marL="0" inden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t>
            </a:r>
            <a:r>
              <a:rPr lang="en-US" dirty="0" smtClean="0">
                <a:solidFill>
                  <a:srgbClr val="0000FF"/>
                </a:solidFill>
                <a:latin typeface="Tahoma" charset="0"/>
                <a:ea typeface="ＭＳ Ｐゴシック" charset="0"/>
                <a:cs typeface="ＭＳ Ｐゴシック" charset="0"/>
              </a:rPr>
              <a:t>emory energy/power is a key system design concern</a:t>
            </a:r>
          </a:p>
          <a:p>
            <a:pPr marL="0" indent="0">
              <a:buNone/>
            </a:pPr>
            <a:endParaRPr lang="en-US" dirty="0" smtClean="0">
              <a:solidFill>
                <a:srgbClr val="0000FF"/>
              </a:solidFill>
              <a:latin typeface="Tahoma" charset="0"/>
              <a:ea typeface="ＭＳ Ｐゴシック" charset="0"/>
              <a:cs typeface="ＭＳ Ｐゴシック" charset="0"/>
            </a:endParaRPr>
          </a:p>
          <a:p>
            <a:r>
              <a:rPr lang="en-US" dirty="0" smtClean="0">
                <a:solidFill>
                  <a:srgbClr val="0000FF"/>
                </a:solidFill>
                <a:latin typeface="Tahoma" charset="0"/>
                <a:ea typeface="ＭＳ Ｐゴシック" charset="0"/>
                <a:cs typeface="ＭＳ Ｐゴシック" charset="0"/>
              </a:rPr>
              <a:t>DRAM capacity, cost, energy are not </a:t>
            </a:r>
            <a:r>
              <a:rPr lang="en-US" dirty="0">
                <a:solidFill>
                  <a:srgbClr val="0000FF"/>
                </a:solidFill>
                <a:latin typeface="Tahoma" charset="0"/>
                <a:ea typeface="ＭＳ Ｐゴシック" charset="0"/>
                <a:cs typeface="ＭＳ Ｐゴシック" charset="0"/>
              </a:rPr>
              <a:t>scaling </a:t>
            </a:r>
            <a:r>
              <a:rPr lang="en-US" dirty="0" smtClean="0">
                <a:solidFill>
                  <a:srgbClr val="0000FF"/>
                </a:solidFill>
                <a:latin typeface="Tahoma" charset="0"/>
                <a:ea typeface="ＭＳ Ｐゴシック" charset="0"/>
                <a:cs typeface="ＭＳ Ｐゴシック" charset="0"/>
              </a:rPr>
              <a:t>well</a:t>
            </a:r>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ABD33C1-2280-2E48-90A4-A97D170D15B3}" type="slidenum">
              <a:rPr lang="en-US" sz="1600">
                <a:solidFill>
                  <a:srgbClr val="000000"/>
                </a:solidFill>
                <a:latin typeface="Garamond" charset="0"/>
              </a:rPr>
              <a:pPr eaLnBrk="1" hangingPunct="1"/>
              <a:t>131</a:t>
            </a:fld>
            <a:endParaRPr lang="en-US" sz="1600">
              <a:solidFill>
                <a:srgbClr val="000000"/>
              </a:solidFill>
              <a:latin typeface="Garamond" charset="0"/>
            </a:endParaRPr>
          </a:p>
        </p:txBody>
      </p:sp>
    </p:spTree>
    <p:extLst>
      <p:ext uri="{BB962C8B-B14F-4D97-AF65-F5344CB8AC3E}">
        <p14:creationId xmlns:p14="http://schemas.microsoft.com/office/powerpoint/2010/main" val="23715215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152401"/>
            <a:ext cx="8915400" cy="1066800"/>
          </a:xfrm>
        </p:spPr>
        <p:txBody>
          <a:bodyPr/>
          <a:lstStyle/>
          <a:p>
            <a:pPr eaLnBrk="1" hangingPunct="1"/>
            <a:r>
              <a:rPr lang="en-US" sz="3800" dirty="0"/>
              <a:t>Requirements from an Ideal Memory System</a:t>
            </a:r>
          </a:p>
        </p:txBody>
      </p:sp>
      <p:sp>
        <p:nvSpPr>
          <p:cNvPr id="25603" name="Content Placeholder 2"/>
          <p:cNvSpPr>
            <a:spLocks noGrp="1"/>
          </p:cNvSpPr>
          <p:nvPr>
            <p:ph idx="1"/>
          </p:nvPr>
        </p:nvSpPr>
        <p:spPr/>
        <p:txBody>
          <a:bodyPr/>
          <a:lstStyle/>
          <a:p>
            <a:pPr eaLnBrk="1" hangingPunct="1"/>
            <a:r>
              <a:rPr lang="en-US" dirty="0" smtClean="0"/>
              <a:t>Traditional</a:t>
            </a:r>
          </a:p>
          <a:p>
            <a:pPr lvl="1" eaLnBrk="1" hangingPunct="1"/>
            <a:r>
              <a:rPr lang="en-US" dirty="0" smtClean="0"/>
              <a:t>High system performance</a:t>
            </a:r>
          </a:p>
          <a:p>
            <a:pPr lvl="1" eaLnBrk="1" hangingPunct="1"/>
            <a:r>
              <a:rPr lang="en-US" dirty="0" smtClean="0"/>
              <a:t>Enough capacity</a:t>
            </a:r>
          </a:p>
          <a:p>
            <a:pPr lvl="1" eaLnBrk="1" hangingPunct="1"/>
            <a:r>
              <a:rPr lang="en-US" dirty="0" smtClean="0"/>
              <a:t>Low cost</a:t>
            </a:r>
          </a:p>
          <a:p>
            <a:pPr lvl="1" eaLnBrk="1" hangingPunct="1"/>
            <a:endParaRPr lang="en-US" dirty="0" smtClean="0"/>
          </a:p>
          <a:p>
            <a:pPr eaLnBrk="1" hangingPunct="1"/>
            <a:r>
              <a:rPr lang="en-US" dirty="0" smtClean="0"/>
              <a:t>New</a:t>
            </a:r>
          </a:p>
          <a:p>
            <a:pPr lvl="1" eaLnBrk="1" hangingPunct="1"/>
            <a:r>
              <a:rPr lang="en-US" dirty="0" smtClean="0">
                <a:solidFill>
                  <a:srgbClr val="FF0000"/>
                </a:solidFill>
              </a:rPr>
              <a:t>Technology scalability</a:t>
            </a:r>
          </a:p>
          <a:p>
            <a:pPr lvl="1" eaLnBrk="1" hangingPunct="1"/>
            <a:r>
              <a:rPr lang="en-US" dirty="0" smtClean="0">
                <a:solidFill>
                  <a:srgbClr val="FF0000"/>
                </a:solidFill>
              </a:rPr>
              <a:t>QoS and predictable performance</a:t>
            </a:r>
          </a:p>
          <a:p>
            <a:pPr lvl="1" eaLnBrk="1" hangingPunct="1"/>
            <a:r>
              <a:rPr lang="en-US" dirty="0" smtClean="0">
                <a:solidFill>
                  <a:srgbClr val="FF0000"/>
                </a:solidFill>
              </a:rPr>
              <a:t>Energy (and power, bandwidth) efficiency</a:t>
            </a:r>
          </a:p>
        </p:txBody>
      </p:sp>
      <p:sp>
        <p:nvSpPr>
          <p:cNvPr id="4" name="Slide Number Placeholder 3"/>
          <p:cNvSpPr>
            <a:spLocks noGrp="1"/>
          </p:cNvSpPr>
          <p:nvPr>
            <p:ph type="sldNum" sz="quarter" idx="11"/>
          </p:nvPr>
        </p:nvSpPr>
        <p:spPr/>
        <p:txBody>
          <a:bodyPr/>
          <a:lstStyle/>
          <a:p>
            <a:pPr>
              <a:defRPr/>
            </a:pPr>
            <a:fld id="{D2CAC758-9F26-0446-B806-47269E83C4B4}" type="slidenum">
              <a:rPr lang="en-US" smtClean="0">
                <a:solidFill>
                  <a:srgbClr val="000000"/>
                </a:solidFill>
              </a:rPr>
              <a:pPr>
                <a:defRPr/>
              </a:pPr>
              <a:t>132</a:t>
            </a:fld>
            <a:endParaRPr lang="en-US" smtClean="0">
              <a:solidFill>
                <a:srgbClr val="000000"/>
              </a:solidFill>
            </a:endParaRPr>
          </a:p>
        </p:txBody>
      </p:sp>
    </p:spTree>
    <p:extLst>
      <p:ext uri="{BB962C8B-B14F-4D97-AF65-F5344CB8AC3E}">
        <p14:creationId xmlns:p14="http://schemas.microsoft.com/office/powerpoint/2010/main" val="42675731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228600" y="1371600"/>
            <a:ext cx="8915400" cy="4876800"/>
          </a:xfrm>
        </p:spPr>
        <p:txBody>
          <a:bodyPr/>
          <a:lstStyle/>
          <a:p>
            <a:pPr eaLnBrk="1" hangingPunct="1"/>
            <a:r>
              <a:rPr lang="en-US" dirty="0" smtClean="0"/>
              <a:t>Traditional</a:t>
            </a:r>
          </a:p>
          <a:p>
            <a:pPr lvl="1" eaLnBrk="1" hangingPunct="1"/>
            <a:r>
              <a:rPr lang="en-US" dirty="0" smtClean="0">
                <a:solidFill>
                  <a:srgbClr val="FF0000"/>
                </a:solidFill>
              </a:rPr>
              <a:t>High system performance: </a:t>
            </a:r>
            <a:r>
              <a:rPr lang="en-US" dirty="0" smtClean="0">
                <a:solidFill>
                  <a:srgbClr val="0000FF"/>
                </a:solidFill>
              </a:rPr>
              <a:t>More parallelism, less interference</a:t>
            </a:r>
          </a:p>
          <a:p>
            <a:pPr lvl="1" eaLnBrk="1" hangingPunct="1"/>
            <a:r>
              <a:rPr lang="en-US" dirty="0" smtClean="0">
                <a:solidFill>
                  <a:srgbClr val="FF0000"/>
                </a:solidFill>
              </a:rPr>
              <a:t>Enough capacity: </a:t>
            </a:r>
            <a:r>
              <a:rPr lang="en-US" dirty="0" smtClean="0">
                <a:solidFill>
                  <a:srgbClr val="0000FF"/>
                </a:solidFill>
              </a:rPr>
              <a:t>New technologies and waste management </a:t>
            </a:r>
          </a:p>
          <a:p>
            <a:pPr lvl="1" eaLnBrk="1" hangingPunct="1"/>
            <a:r>
              <a:rPr lang="en-US" dirty="0" smtClean="0">
                <a:solidFill>
                  <a:srgbClr val="FF0000"/>
                </a:solidFill>
              </a:rPr>
              <a:t>Low cost: </a:t>
            </a:r>
            <a:r>
              <a:rPr lang="en-US" dirty="0" smtClean="0">
                <a:solidFill>
                  <a:srgbClr val="0000FF"/>
                </a:solidFill>
              </a:rPr>
              <a:t>New technologies and scaling DRAM</a:t>
            </a:r>
          </a:p>
          <a:p>
            <a:pPr lvl="1" eaLnBrk="1" hangingPunct="1"/>
            <a:endParaRPr lang="en-US" dirty="0" smtClean="0"/>
          </a:p>
          <a:p>
            <a:pPr eaLnBrk="1" hangingPunct="1"/>
            <a:r>
              <a:rPr lang="en-US" dirty="0" smtClean="0"/>
              <a:t>New</a:t>
            </a:r>
          </a:p>
          <a:p>
            <a:pPr lvl="1" eaLnBrk="1" hangingPunct="1"/>
            <a:r>
              <a:rPr lang="en-US" dirty="0" smtClean="0">
                <a:solidFill>
                  <a:srgbClr val="FF0000"/>
                </a:solidFill>
              </a:rPr>
              <a:t>Technology scalability</a:t>
            </a:r>
          </a:p>
          <a:p>
            <a:pPr lvl="2" eaLnBrk="1" hangingPunct="1"/>
            <a:r>
              <a:rPr lang="en-US" dirty="0" smtClean="0">
                <a:solidFill>
                  <a:srgbClr val="0000FF"/>
                </a:solidFill>
              </a:rPr>
              <a:t>New memory technologies can help? DRAM can scale?</a:t>
            </a:r>
          </a:p>
          <a:p>
            <a:pPr lvl="1" eaLnBrk="1" hangingPunct="1"/>
            <a:r>
              <a:rPr lang="en-US" dirty="0">
                <a:solidFill>
                  <a:srgbClr val="FF0000"/>
                </a:solidFill>
              </a:rPr>
              <a:t>QoS and predictable performance</a:t>
            </a:r>
          </a:p>
          <a:p>
            <a:pPr lvl="2" eaLnBrk="1" hangingPunct="1"/>
            <a:r>
              <a:rPr lang="en-US" dirty="0" smtClean="0">
                <a:solidFill>
                  <a:srgbClr val="0000FF"/>
                </a:solidFill>
              </a:rPr>
              <a:t>Hardware mechanisms to control interference and build QoS policies</a:t>
            </a:r>
          </a:p>
          <a:p>
            <a:pPr lvl="1" eaLnBrk="1" hangingPunct="1"/>
            <a:r>
              <a:rPr lang="en-US" dirty="0" smtClean="0">
                <a:solidFill>
                  <a:srgbClr val="FF0000"/>
                </a:solidFill>
              </a:rPr>
              <a:t>Energy (and power, bandwidth) efficiency</a:t>
            </a:r>
          </a:p>
          <a:p>
            <a:pPr lvl="2" eaLnBrk="1" hangingPunct="1"/>
            <a:r>
              <a:rPr lang="en-US" dirty="0" smtClean="0">
                <a:solidFill>
                  <a:srgbClr val="0000FF"/>
                </a:solidFill>
              </a:rPr>
              <a:t>Need to reduce waste and enable configurability </a:t>
            </a:r>
          </a:p>
        </p:txBody>
      </p:sp>
      <p:sp>
        <p:nvSpPr>
          <p:cNvPr id="4" name="Slide Number Placeholder 3"/>
          <p:cNvSpPr>
            <a:spLocks noGrp="1"/>
          </p:cNvSpPr>
          <p:nvPr>
            <p:ph type="sldNum" sz="quarter" idx="11"/>
          </p:nvPr>
        </p:nvSpPr>
        <p:spPr/>
        <p:txBody>
          <a:bodyPr/>
          <a:lstStyle/>
          <a:p>
            <a:pPr>
              <a:defRPr/>
            </a:pPr>
            <a:fld id="{B7521E37-FE4D-B243-8792-87740EC67FC0}" type="slidenum">
              <a:rPr lang="en-US" smtClean="0">
                <a:solidFill>
                  <a:srgbClr val="000000"/>
                </a:solidFill>
              </a:rPr>
              <a:pPr>
                <a:defRPr/>
              </a:pPr>
              <a:t>133</a:t>
            </a:fld>
            <a:endParaRPr lang="en-US" smtClean="0">
              <a:solidFill>
                <a:srgbClr val="000000"/>
              </a:solidFill>
            </a:endParaRPr>
          </a:p>
        </p:txBody>
      </p:sp>
      <p:sp>
        <p:nvSpPr>
          <p:cNvPr id="9" name="Title 1"/>
          <p:cNvSpPr>
            <a:spLocks noGrp="1"/>
          </p:cNvSpPr>
          <p:nvPr>
            <p:ph type="title"/>
          </p:nvPr>
        </p:nvSpPr>
        <p:spPr>
          <a:xfrm>
            <a:off x="228600" y="152401"/>
            <a:ext cx="8915400" cy="1066800"/>
          </a:xfrm>
        </p:spPr>
        <p:txBody>
          <a:bodyPr/>
          <a:lstStyle/>
          <a:p>
            <a:pPr eaLnBrk="1" hangingPunct="1"/>
            <a:r>
              <a:rPr lang="en-US" sz="3800" dirty="0"/>
              <a:t>Requirements from an Ideal Memory System</a:t>
            </a:r>
          </a:p>
        </p:txBody>
      </p:sp>
    </p:spTree>
    <p:extLst>
      <p:ext uri="{BB962C8B-B14F-4D97-AF65-F5344CB8AC3E}">
        <p14:creationId xmlns:p14="http://schemas.microsoft.com/office/powerpoint/2010/main" val="36255644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What Will You Learn in This Mini-Lecture Series</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FF"/>
                </a:solidFill>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134</a:t>
            </a:fld>
            <a:endParaRPr lang="en-US" sz="1600">
              <a:solidFill>
                <a:srgbClr val="000000"/>
              </a:solidFill>
              <a:latin typeface="Garamond" charset="0"/>
            </a:endParaRPr>
          </a:p>
        </p:txBody>
      </p:sp>
    </p:spTree>
    <p:extLst>
      <p:ext uri="{BB962C8B-B14F-4D97-AF65-F5344CB8AC3E}">
        <p14:creationId xmlns:p14="http://schemas.microsoft.com/office/powerpoint/2010/main" val="26397523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5EC618-0165-BC45-84E6-E864E9DC06EC}" type="slidenum">
              <a:rPr lang="en-US" sz="1600">
                <a:solidFill>
                  <a:srgbClr val="000000"/>
                </a:solidFill>
                <a:latin typeface="Garamond" charset="0"/>
              </a:rPr>
              <a:pPr eaLnBrk="1" hangingPunct="1"/>
              <a:t>135</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9346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Solutions to the </a:t>
            </a:r>
            <a:r>
              <a:rPr lang="en-US" dirty="0">
                <a:latin typeface="Garamond" charset="0"/>
                <a:ea typeface="ＭＳ Ｐゴシック" charset="0"/>
                <a:cs typeface="ＭＳ Ｐゴシック" charset="0"/>
              </a:rPr>
              <a:t>DRAM Scaling Problem</a:t>
            </a:r>
            <a:endParaRPr lang="en-US" dirty="0"/>
          </a:p>
        </p:txBody>
      </p:sp>
      <p:sp>
        <p:nvSpPr>
          <p:cNvPr id="3" name="Content Placeholder 2"/>
          <p:cNvSpPr>
            <a:spLocks noGrp="1"/>
          </p:cNvSpPr>
          <p:nvPr>
            <p:ph idx="1"/>
          </p:nvPr>
        </p:nvSpPr>
        <p:spPr/>
        <p:txBody>
          <a:bodyPr/>
          <a:lstStyle/>
          <a:p>
            <a:r>
              <a:rPr lang="en-US" dirty="0" smtClean="0"/>
              <a:t>Two potential solutions</a:t>
            </a:r>
          </a:p>
          <a:p>
            <a:pPr lvl="1"/>
            <a:r>
              <a:rPr lang="en-US" dirty="0" smtClean="0"/>
              <a:t>Tolerate DRAM (by taking a fresh look at it)</a:t>
            </a:r>
          </a:p>
          <a:p>
            <a:pPr lvl="1"/>
            <a:r>
              <a:rPr lang="en-US" dirty="0" smtClean="0"/>
              <a:t>Enable emerging memory technologies to eliminate/minimize DRAM</a:t>
            </a:r>
          </a:p>
          <a:p>
            <a:pPr lvl="1"/>
            <a:endParaRPr lang="en-US" dirty="0"/>
          </a:p>
          <a:p>
            <a:r>
              <a:rPr lang="en-US" dirty="0" smtClean="0"/>
              <a:t>Do both</a:t>
            </a:r>
          </a:p>
          <a:p>
            <a:pPr lvl="1"/>
            <a:r>
              <a:rPr lang="en-US" dirty="0" smtClean="0"/>
              <a:t>Hybrid memory systems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136</a:t>
            </a:fld>
            <a:endParaRPr lang="en-US">
              <a:solidFill>
                <a:srgbClr val="000000"/>
              </a:solidFill>
            </a:endParaRPr>
          </a:p>
        </p:txBody>
      </p:sp>
    </p:spTree>
    <p:extLst>
      <p:ext uri="{BB962C8B-B14F-4D97-AF65-F5344CB8AC3E}">
        <p14:creationId xmlns:p14="http://schemas.microsoft.com/office/powerpoint/2010/main" val="16990932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8915400" cy="1066800"/>
          </a:xfrm>
        </p:spPr>
        <p:txBody>
          <a:bodyPr/>
          <a:lstStyle/>
          <a:p>
            <a:r>
              <a:rPr lang="en-US" dirty="0" smtClean="0">
                <a:latin typeface="Garamond" charset="0"/>
                <a:ea typeface="ＭＳ Ｐゴシック" charset="0"/>
                <a:cs typeface="ＭＳ Ｐゴシック" charset="0"/>
              </a:rPr>
              <a:t>Solution 1: Tolerate DRAM</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897632"/>
            <a:ext cx="8915400" cy="5339680"/>
          </a:xfrm>
        </p:spPr>
        <p:txBody>
          <a:bodyPr/>
          <a:lstStyle/>
          <a:p>
            <a:pPr eaLnBrk="1" hangingPunct="1"/>
            <a:r>
              <a:rPr lang="en-US" dirty="0" smtClean="0">
                <a:solidFill>
                  <a:srgbClr val="000000"/>
                </a:solidFill>
                <a:latin typeface="Tahoma" charset="0"/>
                <a:ea typeface="ＭＳ Ｐゴシック" charset="0"/>
                <a:cs typeface="ＭＳ Ｐゴシック" charset="0"/>
              </a:rPr>
              <a:t>Overcome DRAM shortcomings with</a:t>
            </a:r>
          </a:p>
          <a:p>
            <a:pPr lvl="1" eaLnBrk="1" hangingPunct="1"/>
            <a:r>
              <a:rPr lang="en-US" dirty="0" smtClean="0">
                <a:solidFill>
                  <a:srgbClr val="000000"/>
                </a:solidFill>
                <a:latin typeface="Tahoma" charset="0"/>
                <a:ea typeface="ＭＳ Ｐゴシック" charset="0"/>
                <a:cs typeface="ＭＳ Ｐゴシック" charset="0"/>
              </a:rPr>
              <a:t>System-DRAM co-design</a:t>
            </a:r>
          </a:p>
          <a:p>
            <a:pPr lvl="1" eaLnBrk="1" hangingPunct="1"/>
            <a:r>
              <a:rPr lang="en-US" dirty="0" smtClean="0">
                <a:solidFill>
                  <a:srgbClr val="000000"/>
                </a:solidFill>
                <a:latin typeface="Tahoma" charset="0"/>
                <a:ea typeface="ＭＳ Ｐゴシック" charset="0"/>
                <a:cs typeface="ＭＳ Ｐゴシック" charset="0"/>
              </a:rPr>
              <a:t>Novel DRAM architectures, interface, functions</a:t>
            </a:r>
          </a:p>
          <a:p>
            <a:pPr lvl="1" eaLnBrk="1" hangingPunct="1"/>
            <a:r>
              <a:rPr lang="en-US" dirty="0" smtClean="0">
                <a:solidFill>
                  <a:srgbClr val="000000"/>
                </a:solidFill>
                <a:latin typeface="Tahoma" charset="0"/>
                <a:ea typeface="ＭＳ Ｐゴシック" charset="0"/>
                <a:cs typeface="ＭＳ Ｐゴシック" charset="0"/>
              </a:rPr>
              <a:t>Better waste management (efficient utilization)</a:t>
            </a:r>
          </a:p>
          <a:p>
            <a:pPr lvl="1" eaLnBrk="1" hangingPunct="1"/>
            <a:endParaRPr lang="en-US" sz="900" dirty="0">
              <a:solidFill>
                <a:srgbClr val="000000"/>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Key issues to tackle</a:t>
            </a:r>
          </a:p>
          <a:p>
            <a:pPr lvl="1" eaLnBrk="1" hangingPunct="1"/>
            <a:r>
              <a:rPr lang="en-US" dirty="0" smtClean="0">
                <a:solidFill>
                  <a:srgbClr val="FF0000"/>
                </a:solidFill>
                <a:latin typeface="Tahoma" charset="0"/>
                <a:ea typeface="ＭＳ Ｐゴシック" charset="0"/>
                <a:cs typeface="ＭＳ Ｐゴシック" charset="0"/>
              </a:rPr>
              <a:t>Reduce refresh energy</a:t>
            </a:r>
          </a:p>
          <a:p>
            <a:pPr lvl="1" eaLnBrk="1" hangingPunct="1"/>
            <a:r>
              <a:rPr lang="en-US" dirty="0" smtClean="0">
                <a:solidFill>
                  <a:srgbClr val="FF0000"/>
                </a:solidFill>
                <a:latin typeface="Tahoma" charset="0"/>
                <a:ea typeface="ＭＳ Ｐゴシック" charset="0"/>
                <a:cs typeface="ＭＳ Ｐゴシック" charset="0"/>
              </a:rPr>
              <a:t>Improve bandwidth and latency</a:t>
            </a:r>
          </a:p>
          <a:p>
            <a:pPr lvl="1" eaLnBrk="1" hangingPunct="1"/>
            <a:r>
              <a:rPr lang="en-US" dirty="0" smtClean="0">
                <a:solidFill>
                  <a:srgbClr val="FF0000"/>
                </a:solidFill>
                <a:latin typeface="Tahoma" charset="0"/>
                <a:ea typeface="ＭＳ Ｐゴシック" charset="0"/>
                <a:cs typeface="ＭＳ Ｐゴシック" charset="0"/>
              </a:rPr>
              <a:t>Reduce waste</a:t>
            </a:r>
          </a:p>
          <a:p>
            <a:pPr lvl="1" eaLnBrk="1" hangingPunct="1">
              <a:buClr>
                <a:srgbClr val="3B812F"/>
              </a:buClr>
            </a:pPr>
            <a:r>
              <a:rPr lang="en-US" dirty="0" smtClean="0">
                <a:solidFill>
                  <a:srgbClr val="FF0000"/>
                </a:solidFill>
                <a:latin typeface="Tahoma" charset="0"/>
                <a:ea typeface="ＭＳ Ｐゴシック" charset="0"/>
                <a:cs typeface="ＭＳ Ｐゴシック" charset="0"/>
              </a:rPr>
              <a:t>Enable reliability at low cost</a:t>
            </a:r>
          </a:p>
          <a:p>
            <a:pPr lvl="1" eaLnBrk="1" hangingPunct="1">
              <a:buClr>
                <a:srgbClr val="3B812F"/>
              </a:buClr>
            </a:pPr>
            <a:endParaRPr lang="en-US" sz="1200" dirty="0">
              <a:solidFill>
                <a:srgbClr val="000000"/>
              </a:solidFill>
              <a:latin typeface="Tahoma" charset="0"/>
              <a:ea typeface="ＭＳ Ｐゴシック" charset="0"/>
              <a:cs typeface="ＭＳ Ｐゴシック" charset="0"/>
            </a:endParaRPr>
          </a:p>
          <a:p>
            <a:pPr eaLnBrk="1" hangingPunct="1"/>
            <a:r>
              <a:rPr lang="en-US" sz="1600" dirty="0">
                <a:solidFill>
                  <a:srgbClr val="000000"/>
                </a:solidFill>
                <a:latin typeface="Tahoma" charset="0"/>
                <a:ea typeface="ＭＳ Ｐゴシック" charset="0"/>
                <a:cs typeface="ＭＳ Ｐゴシック" charset="0"/>
              </a:rPr>
              <a:t>Liu, Jaiyen, Veras, Mutlu, “</a:t>
            </a:r>
            <a:r>
              <a:rPr lang="en-US" sz="1600" dirty="0">
                <a:solidFill>
                  <a:srgbClr val="0000FF"/>
                </a:solidFill>
                <a:latin typeface="Tahoma" charset="0"/>
                <a:ea typeface="ＭＳ Ｐゴシック" charset="0"/>
                <a:cs typeface="ＭＳ Ｐゴシック" charset="0"/>
              </a:rPr>
              <a:t>RAIDR: Retention-Aware Intelligent DRAM Refresh</a:t>
            </a:r>
            <a:r>
              <a:rPr lang="en-US" sz="1600" dirty="0">
                <a:solidFill>
                  <a:srgbClr val="000000"/>
                </a:solidFill>
                <a:latin typeface="Tahoma" charset="0"/>
                <a:ea typeface="ＭＳ Ｐゴシック" charset="0"/>
                <a:cs typeface="ＭＳ Ｐゴシック" charset="0"/>
              </a:rPr>
              <a:t>,” ISCA 2012.</a:t>
            </a:r>
          </a:p>
          <a:p>
            <a:pPr eaLnBrk="1" hangingPunct="1"/>
            <a:r>
              <a:rPr lang="en-US" sz="1600" dirty="0">
                <a:solidFill>
                  <a:srgbClr val="000000"/>
                </a:solidFill>
                <a:latin typeface="Tahoma" charset="0"/>
                <a:ea typeface="ＭＳ Ｐゴシック" charset="0"/>
                <a:cs typeface="ＭＳ Ｐゴシック" charset="0"/>
              </a:rPr>
              <a:t>Kim, Seshadri, </a:t>
            </a:r>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A Case for Exploiting Subarray-Level Parallelism in DRAM</a:t>
            </a:r>
            <a:r>
              <a:rPr lang="en-US" sz="1600" dirty="0">
                <a:solidFill>
                  <a:srgbClr val="000000"/>
                </a:solidFill>
                <a:latin typeface="Tahoma" charset="0"/>
                <a:ea typeface="ＭＳ Ｐゴシック" charset="0"/>
                <a:cs typeface="ＭＳ Ｐゴシック" charset="0"/>
              </a:rPr>
              <a:t>,” ISCA 2012</a:t>
            </a:r>
            <a:r>
              <a:rPr lang="en-US" sz="1600" dirty="0" smtClean="0">
                <a:solidFill>
                  <a:srgbClr val="000000"/>
                </a:solidFill>
                <a:latin typeface="Tahoma" charset="0"/>
                <a:ea typeface="ＭＳ Ｐゴシック" charset="0"/>
                <a:cs typeface="ＭＳ Ｐゴシック" charset="0"/>
              </a:rPr>
              <a:t>.</a:t>
            </a:r>
          </a:p>
          <a:p>
            <a:pPr eaLnBrk="1" hangingPunct="1"/>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Tiered-Latency DRAM: A Low Latency and Low Cost DRAM </a:t>
            </a:r>
            <a:r>
              <a:rPr lang="en-US" sz="1600" dirty="0" smtClean="0">
                <a:solidFill>
                  <a:srgbClr val="0000FF"/>
                </a:solidFill>
                <a:latin typeface="Tahoma" charset="0"/>
                <a:ea typeface="ＭＳ Ｐゴシック" charset="0"/>
                <a:cs typeface="ＭＳ Ｐゴシック" charset="0"/>
              </a:rPr>
              <a:t>Architecture</a:t>
            </a:r>
            <a:r>
              <a:rPr lang="en-US" sz="1600" dirty="0" smtClean="0">
                <a:solidFill>
                  <a:srgbClr val="000000"/>
                </a:solidFill>
                <a:latin typeface="Tahoma" charset="0"/>
                <a:ea typeface="ＭＳ Ｐゴシック" charset="0"/>
                <a:cs typeface="ＭＳ Ｐゴシック" charset="0"/>
              </a:rPr>
              <a:t>,” HPCA 2013.</a:t>
            </a:r>
          </a:p>
          <a:p>
            <a:pPr eaLnBrk="1" hangingPunct="1"/>
            <a:r>
              <a:rPr lang="en-US" sz="1600" dirty="0" smtClean="0">
                <a:solidFill>
                  <a:srgbClr val="000000"/>
                </a:solidFill>
                <a:latin typeface="Tahoma" charset="0"/>
                <a:ea typeface="ＭＳ Ｐゴシック" charset="0"/>
                <a:cs typeface="ＭＳ Ｐゴシック" charset="0"/>
              </a:rPr>
              <a:t>Liu+, “</a:t>
            </a:r>
            <a:r>
              <a:rPr lang="en-US" sz="1600" dirty="0">
                <a:solidFill>
                  <a:srgbClr val="0000FF"/>
                </a:solidFill>
                <a:latin typeface="Tahoma" charset="0"/>
                <a:ea typeface="ＭＳ Ｐゴシック" charset="0"/>
                <a:cs typeface="ＭＳ Ｐゴシック" charset="0"/>
              </a:rPr>
              <a:t>An Experimental Study of Data Retention Behavior in Modern DRAM </a:t>
            </a:r>
            <a:r>
              <a:rPr lang="en-US" sz="1600" dirty="0" smtClean="0">
                <a:solidFill>
                  <a:srgbClr val="0000FF"/>
                </a:solidFill>
                <a:latin typeface="Tahoma" charset="0"/>
                <a:ea typeface="ＭＳ Ｐゴシック" charset="0"/>
                <a:cs typeface="ＭＳ Ｐゴシック" charset="0"/>
              </a:rPr>
              <a:t>Devices</a:t>
            </a:r>
            <a:r>
              <a:rPr lang="en-US" sz="1600" dirty="0" smtClean="0">
                <a:solidFill>
                  <a:srgbClr val="000000"/>
                </a:solidFill>
                <a:latin typeface="Tahoma" charset="0"/>
                <a:ea typeface="ＭＳ Ｐゴシック" charset="0"/>
                <a:cs typeface="ＭＳ Ｐゴシック" charset="0"/>
              </a:rPr>
              <a:t>” ISCA’13.</a:t>
            </a:r>
            <a:endParaRPr lang="en-US" sz="1600" dirty="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137</a:t>
            </a:fld>
            <a:endParaRPr lang="en-US" sz="1600" dirty="0">
              <a:solidFill>
                <a:srgbClr val="000000"/>
              </a:solidFill>
              <a:latin typeface="Garamond" charset="0"/>
            </a:endParaRPr>
          </a:p>
        </p:txBody>
      </p:sp>
    </p:spTree>
    <p:extLst>
      <p:ext uri="{BB962C8B-B14F-4D97-AF65-F5344CB8AC3E}">
        <p14:creationId xmlns:p14="http://schemas.microsoft.com/office/powerpoint/2010/main" val="25945561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Tolerating DRAM:</a:t>
            </a:r>
            <a:br>
              <a:rPr lang="en-US" sz="4000" dirty="0" smtClean="0">
                <a:latin typeface="Garamond" charset="0"/>
              </a:rPr>
            </a:br>
            <a:r>
              <a:rPr lang="en-US" sz="4000" dirty="0" smtClean="0">
                <a:latin typeface="Garamond" charset="0"/>
              </a:rPr>
              <a:t>System-DRAM Co-Design</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518054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RAIDR: Reducing Refresh Impact</a:t>
            </a:r>
          </a:p>
          <a:p>
            <a:pPr eaLnBrk="1" hangingPunct="1"/>
            <a:r>
              <a:rPr lang="en-US" dirty="0" smtClean="0">
                <a:latin typeface="Tahoma" charset="0"/>
                <a:ea typeface="ＭＳ Ｐゴシック" charset="0"/>
                <a:cs typeface="ＭＳ Ｐゴシック" charset="0"/>
              </a:rPr>
              <a:t>TL-DRAM: Reducing DRAM Latency</a:t>
            </a:r>
          </a:p>
          <a:p>
            <a:pPr eaLnBrk="1" hangingPunct="1"/>
            <a:r>
              <a:rPr lang="en-US" dirty="0">
                <a:solidFill>
                  <a:srgbClr val="000000"/>
                </a:solidFill>
                <a:latin typeface="Tahoma" charset="0"/>
                <a:ea typeface="ＭＳ Ｐゴシック" charset="0"/>
                <a:cs typeface="ＭＳ Ｐゴシック" charset="0"/>
              </a:rPr>
              <a:t>SALP: </a:t>
            </a:r>
            <a:r>
              <a:rPr lang="en-US" dirty="0" smtClean="0">
                <a:solidFill>
                  <a:srgbClr val="000000"/>
                </a:solidFill>
                <a:latin typeface="Tahoma" charset="0"/>
                <a:ea typeface="ＭＳ Ｐゴシック" charset="0"/>
                <a:cs typeface="ＭＳ Ｐゴシック" charset="0"/>
              </a:rPr>
              <a:t>Reducing Bank Conflict Impact</a:t>
            </a:r>
          </a:p>
          <a:p>
            <a:pPr eaLnBrk="1" hangingPunct="1"/>
            <a:r>
              <a:rPr lang="en-US" dirty="0" err="1" smtClean="0">
                <a:solidFill>
                  <a:srgbClr val="000000"/>
                </a:solidFill>
                <a:latin typeface="Tahoma" charset="0"/>
              </a:rPr>
              <a:t>RowClone</a:t>
            </a:r>
            <a:r>
              <a:rPr lang="en-US" dirty="0" smtClean="0">
                <a:solidFill>
                  <a:srgbClr val="000000"/>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139</a:t>
            </a:fld>
            <a:endParaRPr lang="en-US" sz="1600">
              <a:latin typeface="Garamond" charset="0"/>
            </a:endParaRPr>
          </a:p>
        </p:txBody>
      </p:sp>
    </p:spTree>
    <p:extLst>
      <p:ext uri="{BB962C8B-B14F-4D97-AF65-F5344CB8AC3E}">
        <p14:creationId xmlns:p14="http://schemas.microsoft.com/office/powerpoint/2010/main" val="10230309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Solutions to the </a:t>
            </a:r>
            <a:r>
              <a:rPr lang="en-US" dirty="0">
                <a:latin typeface="Garamond" charset="0"/>
                <a:ea typeface="ＭＳ Ｐゴシック" charset="0"/>
                <a:cs typeface="ＭＳ Ｐゴシック" charset="0"/>
              </a:rPr>
              <a:t>DRAM Scaling Problem</a:t>
            </a:r>
            <a:endParaRPr lang="en-US" dirty="0"/>
          </a:p>
        </p:txBody>
      </p:sp>
      <p:sp>
        <p:nvSpPr>
          <p:cNvPr id="3" name="Content Placeholder 2"/>
          <p:cNvSpPr>
            <a:spLocks noGrp="1"/>
          </p:cNvSpPr>
          <p:nvPr>
            <p:ph idx="1"/>
          </p:nvPr>
        </p:nvSpPr>
        <p:spPr/>
        <p:txBody>
          <a:bodyPr/>
          <a:lstStyle/>
          <a:p>
            <a:r>
              <a:rPr lang="en-US" dirty="0" smtClean="0"/>
              <a:t>Two potential solutions</a:t>
            </a:r>
          </a:p>
          <a:p>
            <a:pPr lvl="1"/>
            <a:r>
              <a:rPr lang="en-US" dirty="0" smtClean="0"/>
              <a:t>Tolerate DRAM (by taking a fresh look at it)</a:t>
            </a:r>
          </a:p>
          <a:p>
            <a:pPr lvl="1"/>
            <a:r>
              <a:rPr lang="en-US" dirty="0" smtClean="0"/>
              <a:t>Enable emerging memory technologies to eliminate/minimize DRAM</a:t>
            </a:r>
          </a:p>
          <a:p>
            <a:pPr lvl="1"/>
            <a:endParaRPr lang="en-US" dirty="0"/>
          </a:p>
          <a:p>
            <a:r>
              <a:rPr lang="en-US" dirty="0" smtClean="0"/>
              <a:t>Do both</a:t>
            </a:r>
          </a:p>
          <a:p>
            <a:pPr lvl="1"/>
            <a:r>
              <a:rPr lang="en-US" dirty="0" smtClean="0"/>
              <a:t>Hybrid memory systems</a:t>
            </a:r>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14996565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RAIDR: Reducing </a:t>
            </a:r>
            <a:br>
              <a:rPr lang="en-US" sz="4000" dirty="0" smtClean="0">
                <a:latin typeface="Garamond" charset="0"/>
              </a:rPr>
            </a:br>
            <a:r>
              <a:rPr lang="en-US" sz="4000" dirty="0" smtClean="0">
                <a:latin typeface="Garamond" charset="0"/>
              </a:rPr>
              <a:t>DRAM Refresh Impact</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5914553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dirty="0">
                <a:latin typeface="Garamond" charset="0"/>
              </a:rPr>
              <a:t>DRAM </a:t>
            </a:r>
            <a:r>
              <a:rPr lang="en-US" dirty="0" smtClean="0">
                <a:latin typeface="Garamond" charset="0"/>
              </a:rPr>
              <a:t>Refresh</a:t>
            </a:r>
            <a:endParaRPr lang="en-US" dirty="0">
              <a:latin typeface="Garamond" charset="0"/>
            </a:endParaRP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DRAM capacitor charge leaks over time</a:t>
            </a:r>
          </a:p>
          <a:p>
            <a:endParaRPr lang="en-US" dirty="0" smtClean="0">
              <a:latin typeface="Tahoma" charset="0"/>
            </a:endParaRPr>
          </a:p>
          <a:p>
            <a:r>
              <a:rPr lang="en-US" dirty="0" smtClean="0">
                <a:latin typeface="Tahoma" charset="0"/>
              </a:rPr>
              <a:t>The </a:t>
            </a:r>
            <a:r>
              <a:rPr lang="en-US" dirty="0">
                <a:latin typeface="Tahoma" charset="0"/>
              </a:rPr>
              <a:t>memory controller needs to </a:t>
            </a:r>
            <a:r>
              <a:rPr lang="en-US" dirty="0" smtClean="0">
                <a:latin typeface="Tahoma" charset="0"/>
              </a:rPr>
              <a:t>refresh each </a:t>
            </a:r>
            <a:r>
              <a:rPr lang="en-US" dirty="0">
                <a:latin typeface="Tahoma" charset="0"/>
              </a:rPr>
              <a:t>row periodically to restore </a:t>
            </a:r>
            <a:r>
              <a:rPr lang="en-US" dirty="0" smtClean="0">
                <a:latin typeface="Tahoma" charset="0"/>
              </a:rPr>
              <a:t>charge</a:t>
            </a:r>
            <a:endParaRPr lang="en-US" dirty="0">
              <a:latin typeface="Tahoma" charset="0"/>
            </a:endParaRPr>
          </a:p>
          <a:p>
            <a:pPr lvl="1"/>
            <a:r>
              <a:rPr lang="en-US" dirty="0">
                <a:latin typeface="Tahoma" charset="0"/>
                <a:ea typeface="ＭＳ Ｐゴシック" charset="0"/>
              </a:rPr>
              <a:t>Activate + </a:t>
            </a:r>
            <a:r>
              <a:rPr lang="en-US" dirty="0" err="1">
                <a:latin typeface="Tahoma" charset="0"/>
                <a:ea typeface="ＭＳ Ｐゴシック" charset="0"/>
              </a:rPr>
              <a:t>precharge</a:t>
            </a:r>
            <a:r>
              <a:rPr lang="en-US" dirty="0">
                <a:latin typeface="Tahoma" charset="0"/>
                <a:ea typeface="ＭＳ Ｐゴシック" charset="0"/>
              </a:rPr>
              <a:t> each row every N </a:t>
            </a:r>
            <a:r>
              <a:rPr lang="en-US" dirty="0" err="1">
                <a:latin typeface="Tahoma" charset="0"/>
                <a:ea typeface="ＭＳ Ｐゴシック" charset="0"/>
              </a:rPr>
              <a:t>ms</a:t>
            </a:r>
            <a:endParaRPr lang="en-US" dirty="0">
              <a:latin typeface="Tahoma" charset="0"/>
              <a:ea typeface="ＭＳ Ｐゴシック" charset="0"/>
            </a:endParaRPr>
          </a:p>
          <a:p>
            <a:pPr lvl="1"/>
            <a:r>
              <a:rPr lang="en-US" dirty="0">
                <a:latin typeface="Tahoma" charset="0"/>
                <a:ea typeface="ＭＳ Ｐゴシック" charset="0"/>
              </a:rPr>
              <a:t>Typical N = 64 </a:t>
            </a:r>
            <a:r>
              <a:rPr lang="en-US" dirty="0" err="1" smtClean="0">
                <a:latin typeface="Tahoma" charset="0"/>
                <a:ea typeface="ＭＳ Ｐゴシック" charset="0"/>
              </a:rPr>
              <a:t>ms</a:t>
            </a:r>
            <a:endParaRPr lang="en-US" dirty="0" smtClean="0">
              <a:latin typeface="Tahoma" charset="0"/>
              <a:ea typeface="ＭＳ Ｐゴシック" charset="0"/>
            </a:endParaRPr>
          </a:p>
          <a:p>
            <a:pPr lvl="1"/>
            <a:endParaRPr lang="en-US" dirty="0">
              <a:latin typeface="Tahoma" charset="0"/>
              <a:ea typeface="ＭＳ Ｐゴシック" charset="0"/>
            </a:endParaRPr>
          </a:p>
          <a:p>
            <a:r>
              <a:rPr lang="en-US" dirty="0" smtClean="0">
                <a:latin typeface="Tahoma" charset="0"/>
              </a:rPr>
              <a:t>Downsides of refresh</a:t>
            </a:r>
          </a:p>
          <a:p>
            <a:pPr marL="0" indent="0">
              <a:buNone/>
            </a:pPr>
            <a:r>
              <a:rPr lang="en-US" sz="2200" dirty="0">
                <a:latin typeface="Tahoma" charset="0"/>
                <a:ea typeface="ＭＳ Ｐゴシック" charset="0"/>
              </a:rPr>
              <a:t> </a:t>
            </a:r>
            <a:r>
              <a:rPr lang="en-US" sz="2200" dirty="0" smtClean="0">
                <a:latin typeface="Tahoma" charset="0"/>
                <a:ea typeface="ＭＳ Ｐゴシック" charset="0"/>
              </a:rPr>
              <a:t>   -- </a:t>
            </a:r>
            <a:r>
              <a:rPr lang="en-US" sz="2200" dirty="0">
                <a:solidFill>
                  <a:srgbClr val="0000FF"/>
                </a:solidFill>
                <a:latin typeface="Tahoma" charset="0"/>
                <a:ea typeface="ＭＳ Ｐゴシック" charset="0"/>
              </a:rPr>
              <a:t>E</a:t>
            </a:r>
            <a:r>
              <a:rPr lang="en-US" sz="2200" dirty="0" smtClean="0">
                <a:solidFill>
                  <a:srgbClr val="0000FF"/>
                </a:solidFill>
                <a:latin typeface="Tahoma" charset="0"/>
                <a:ea typeface="ＭＳ Ｐゴシック" charset="0"/>
              </a:rPr>
              <a:t>nergy consumption</a:t>
            </a:r>
            <a:r>
              <a:rPr lang="en-US" sz="2200" dirty="0" smtClean="0">
                <a:latin typeface="Tahoma" charset="0"/>
                <a:ea typeface="ＭＳ Ｐゴシック" charset="0"/>
              </a:rPr>
              <a:t>: Each refresh consumes energy</a:t>
            </a:r>
          </a:p>
          <a:p>
            <a:pPr lvl="1">
              <a:buFont typeface="Wingdings" charset="0"/>
              <a:buNone/>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None/>
            </a:pPr>
            <a:r>
              <a:rPr lang="en-US" dirty="0" smtClean="0">
                <a:latin typeface="Tahoma" charset="0"/>
                <a:ea typeface="ＭＳ Ｐゴシック" charset="0"/>
              </a:rPr>
              <a:t>-- </a:t>
            </a:r>
            <a:r>
              <a:rPr lang="en-US" dirty="0">
                <a:solidFill>
                  <a:srgbClr val="0000FF"/>
                </a:solidFill>
                <a:latin typeface="Tahoma" charset="0"/>
              </a:rPr>
              <a:t>Refresh rate limits DRAM density scaling </a:t>
            </a:r>
          </a:p>
          <a:p>
            <a:pPr lvl="1">
              <a:buFont typeface="Wingdings" charset="0"/>
              <a:buNone/>
            </a:pPr>
            <a:endParaRPr lang="en-US" dirty="0">
              <a:latin typeface="Tahoma" charset="0"/>
            </a:endParaRPr>
          </a:p>
          <a:p>
            <a:endParaRPr lang="en-US" dirty="0">
              <a:latin typeface="Tahoma" charset="0"/>
            </a:endParaRPr>
          </a:p>
          <a:p>
            <a:pPr lvl="1"/>
            <a:endParaRPr lang="en-US" dirty="0">
              <a:latin typeface="Tahoma" charset="0"/>
              <a:ea typeface="ＭＳ Ｐゴシック" charset="0"/>
            </a:endParaRPr>
          </a:p>
          <a:p>
            <a:endParaRPr lang="en-US" dirty="0">
              <a:latin typeface="Tahoma" charset="0"/>
            </a:endParaRPr>
          </a:p>
        </p:txBody>
      </p:sp>
      <p:sp>
        <p:nvSpPr>
          <p:cNvPr id="911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AAABF4E-AD47-7B46-972B-7FE6F07FB6A2}" type="slidenum">
              <a:rPr lang="en-US">
                <a:solidFill>
                  <a:srgbClr val="000000"/>
                </a:solidFill>
                <a:latin typeface="Garamond" charset="0"/>
                <a:cs typeface="Arial" charset="0"/>
              </a:rPr>
              <a:pPr eaLnBrk="1" hangingPunct="1"/>
              <a:t>141</a:t>
            </a:fld>
            <a:endParaRPr lang="en-US">
              <a:solidFill>
                <a:srgbClr val="000000"/>
              </a:solidFill>
              <a:latin typeface="Garamond" charset="0"/>
              <a:cs typeface="Arial" charset="0"/>
            </a:endParaRPr>
          </a:p>
        </p:txBody>
      </p:sp>
    </p:spTree>
    <p:extLst>
      <p:ext uri="{BB962C8B-B14F-4D97-AF65-F5344CB8AC3E}">
        <p14:creationId xmlns:p14="http://schemas.microsoft.com/office/powerpoint/2010/main" val="35970747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latin typeface="Garamond" charset="0"/>
              </a:rPr>
              <a:t>Refresh Today: Auto Refresh</a:t>
            </a:r>
            <a:endParaRPr lang="en-US" dirty="0">
              <a:latin typeface="Garamond"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FF3CC74-56D5-CB41-BAF3-FF115739830F}" type="slidenum">
              <a:rPr lang="en-US">
                <a:solidFill>
                  <a:srgbClr val="000000"/>
                </a:solidFill>
                <a:latin typeface="Garamond" charset="0"/>
              </a:rPr>
              <a:pPr eaLnBrk="1" hangingPunct="1"/>
              <a:t>142</a:t>
            </a:fld>
            <a:endParaRPr lang="en-US">
              <a:solidFill>
                <a:srgbClr val="000000"/>
              </a:solidFill>
              <a:latin typeface="Garamond" charset="0"/>
            </a:endParaRPr>
          </a:p>
        </p:txBody>
      </p:sp>
      <p:sp>
        <p:nvSpPr>
          <p:cNvPr id="9220" name="Rectangle 4"/>
          <p:cNvSpPr>
            <a:spLocks noChangeArrowheads="1"/>
          </p:cNvSpPr>
          <p:nvPr/>
        </p:nvSpPr>
        <p:spPr bwMode="auto">
          <a:xfrm>
            <a:off x="612775" y="12731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21" name="Rectangle 63"/>
          <p:cNvSpPr>
            <a:spLocks noChangeArrowheads="1"/>
          </p:cNvSpPr>
          <p:nvPr/>
        </p:nvSpPr>
        <p:spPr bwMode="auto">
          <a:xfrm>
            <a:off x="612775" y="38909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22" name="Text Box 69"/>
          <p:cNvSpPr txBox="1">
            <a:spLocks noChangeArrowheads="1"/>
          </p:cNvSpPr>
          <p:nvPr/>
        </p:nvSpPr>
        <p:spPr bwMode="auto">
          <a:xfrm>
            <a:off x="842963" y="92710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Columns</a:t>
            </a:r>
          </a:p>
        </p:txBody>
      </p:sp>
      <p:sp>
        <p:nvSpPr>
          <p:cNvPr id="9223" name="Text Box 70"/>
          <p:cNvSpPr txBox="1">
            <a:spLocks noChangeArrowheads="1"/>
          </p:cNvSpPr>
          <p:nvPr/>
        </p:nvSpPr>
        <p:spPr bwMode="auto">
          <a:xfrm rot="5400000">
            <a:off x="2010569" y="2267744"/>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Rows</a:t>
            </a:r>
          </a:p>
        </p:txBody>
      </p:sp>
      <p:sp>
        <p:nvSpPr>
          <p:cNvPr id="9224" name="Line 13"/>
          <p:cNvSpPr>
            <a:spLocks noChangeShapeType="1"/>
          </p:cNvSpPr>
          <p:nvPr/>
        </p:nvSpPr>
        <p:spPr bwMode="auto">
          <a:xfrm>
            <a:off x="1412875" y="3527425"/>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5" name="Line 5"/>
          <p:cNvSpPr>
            <a:spLocks noChangeShapeType="1"/>
          </p:cNvSpPr>
          <p:nvPr/>
        </p:nvSpPr>
        <p:spPr bwMode="auto">
          <a:xfrm>
            <a:off x="611188" y="15557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6" name="Line 6"/>
          <p:cNvSpPr>
            <a:spLocks noChangeShapeType="1"/>
          </p:cNvSpPr>
          <p:nvPr/>
        </p:nvSpPr>
        <p:spPr bwMode="auto">
          <a:xfrm>
            <a:off x="611188" y="18430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7" name="Line 7"/>
          <p:cNvSpPr>
            <a:spLocks noChangeShapeType="1"/>
          </p:cNvSpPr>
          <p:nvPr/>
        </p:nvSpPr>
        <p:spPr bwMode="auto">
          <a:xfrm>
            <a:off x="611188" y="21320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8" name="Line 8"/>
          <p:cNvSpPr>
            <a:spLocks noChangeShapeType="1"/>
          </p:cNvSpPr>
          <p:nvPr/>
        </p:nvSpPr>
        <p:spPr bwMode="auto">
          <a:xfrm>
            <a:off x="611188" y="24193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9" name="Line 9"/>
          <p:cNvSpPr>
            <a:spLocks noChangeShapeType="1"/>
          </p:cNvSpPr>
          <p:nvPr/>
        </p:nvSpPr>
        <p:spPr bwMode="auto">
          <a:xfrm>
            <a:off x="611188" y="27066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0" name="Line 10"/>
          <p:cNvSpPr>
            <a:spLocks noChangeShapeType="1"/>
          </p:cNvSpPr>
          <p:nvPr/>
        </p:nvSpPr>
        <p:spPr bwMode="auto">
          <a:xfrm>
            <a:off x="611188" y="29956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1" name="Line 20"/>
          <p:cNvSpPr>
            <a:spLocks noChangeShapeType="1"/>
          </p:cNvSpPr>
          <p:nvPr/>
        </p:nvSpPr>
        <p:spPr bwMode="auto">
          <a:xfrm>
            <a:off x="841375"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2" name="Line 21"/>
          <p:cNvSpPr>
            <a:spLocks noChangeShapeType="1"/>
          </p:cNvSpPr>
          <p:nvPr/>
        </p:nvSpPr>
        <p:spPr bwMode="auto">
          <a:xfrm>
            <a:off x="1071563"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3" name="Line 22"/>
          <p:cNvSpPr>
            <a:spLocks noChangeShapeType="1"/>
          </p:cNvSpPr>
          <p:nvPr/>
        </p:nvSpPr>
        <p:spPr bwMode="auto">
          <a:xfrm>
            <a:off x="1303338"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4" name="Line 23"/>
          <p:cNvSpPr>
            <a:spLocks noChangeShapeType="1"/>
          </p:cNvSpPr>
          <p:nvPr/>
        </p:nvSpPr>
        <p:spPr bwMode="auto">
          <a:xfrm>
            <a:off x="1533525"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5" name="Line 24"/>
          <p:cNvSpPr>
            <a:spLocks noChangeShapeType="1"/>
          </p:cNvSpPr>
          <p:nvPr/>
        </p:nvSpPr>
        <p:spPr bwMode="auto">
          <a:xfrm>
            <a:off x="1763713"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6" name="Line 25"/>
          <p:cNvSpPr>
            <a:spLocks noChangeShapeType="1"/>
          </p:cNvSpPr>
          <p:nvPr/>
        </p:nvSpPr>
        <p:spPr bwMode="auto">
          <a:xfrm>
            <a:off x="1993900"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7" name="Line 26"/>
          <p:cNvSpPr>
            <a:spLocks noChangeShapeType="1"/>
          </p:cNvSpPr>
          <p:nvPr/>
        </p:nvSpPr>
        <p:spPr bwMode="auto">
          <a:xfrm>
            <a:off x="611188" y="32607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8" name="Text Box 14"/>
          <p:cNvSpPr txBox="1">
            <a:spLocks noChangeArrowheads="1"/>
          </p:cNvSpPr>
          <p:nvPr/>
        </p:nvSpPr>
        <p:spPr bwMode="auto">
          <a:xfrm>
            <a:off x="804863" y="3857625"/>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Row Buffer</a:t>
            </a:r>
          </a:p>
        </p:txBody>
      </p:sp>
      <p:sp>
        <p:nvSpPr>
          <p:cNvPr id="9239" name="Rectangle 23"/>
          <p:cNvSpPr>
            <a:spLocks noChangeArrowheads="1"/>
          </p:cNvSpPr>
          <p:nvPr/>
        </p:nvSpPr>
        <p:spPr bwMode="auto">
          <a:xfrm>
            <a:off x="2687638" y="12731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0" name="Rectangle 63"/>
          <p:cNvSpPr>
            <a:spLocks noChangeArrowheads="1"/>
          </p:cNvSpPr>
          <p:nvPr/>
        </p:nvSpPr>
        <p:spPr bwMode="auto">
          <a:xfrm>
            <a:off x="2687638" y="38909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1" name="Line 13"/>
          <p:cNvSpPr>
            <a:spLocks noChangeShapeType="1"/>
          </p:cNvSpPr>
          <p:nvPr/>
        </p:nvSpPr>
        <p:spPr bwMode="auto">
          <a:xfrm>
            <a:off x="3487738" y="3527425"/>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42" name="Rectangle 42"/>
          <p:cNvSpPr>
            <a:spLocks noChangeArrowheads="1"/>
          </p:cNvSpPr>
          <p:nvPr/>
        </p:nvSpPr>
        <p:spPr bwMode="auto">
          <a:xfrm>
            <a:off x="4802188" y="126841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3" name="Rectangle 63"/>
          <p:cNvSpPr>
            <a:spLocks noChangeArrowheads="1"/>
          </p:cNvSpPr>
          <p:nvPr/>
        </p:nvSpPr>
        <p:spPr bwMode="auto">
          <a:xfrm>
            <a:off x="4802188" y="3886200"/>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4" name="Line 13"/>
          <p:cNvSpPr>
            <a:spLocks noChangeShapeType="1"/>
          </p:cNvSpPr>
          <p:nvPr/>
        </p:nvSpPr>
        <p:spPr bwMode="auto">
          <a:xfrm>
            <a:off x="5602288" y="3522663"/>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45" name="Rectangle 61"/>
          <p:cNvSpPr>
            <a:spLocks noChangeArrowheads="1"/>
          </p:cNvSpPr>
          <p:nvPr/>
        </p:nvSpPr>
        <p:spPr bwMode="auto">
          <a:xfrm>
            <a:off x="6842125" y="12604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6" name="Rectangle 63"/>
          <p:cNvSpPr>
            <a:spLocks noChangeArrowheads="1"/>
          </p:cNvSpPr>
          <p:nvPr/>
        </p:nvSpPr>
        <p:spPr bwMode="auto">
          <a:xfrm>
            <a:off x="6842125" y="38782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7" name="Line 13"/>
          <p:cNvSpPr>
            <a:spLocks noChangeShapeType="1"/>
          </p:cNvSpPr>
          <p:nvPr/>
        </p:nvSpPr>
        <p:spPr bwMode="auto">
          <a:xfrm>
            <a:off x="7642225" y="3514725"/>
            <a:ext cx="0" cy="3667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48" name="Line 13"/>
          <p:cNvSpPr>
            <a:spLocks noChangeShapeType="1"/>
          </p:cNvSpPr>
          <p:nvPr/>
        </p:nvSpPr>
        <p:spPr bwMode="auto">
          <a:xfrm>
            <a:off x="1428750" y="417830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49" name="Line 13"/>
          <p:cNvSpPr>
            <a:spLocks noChangeShapeType="1"/>
          </p:cNvSpPr>
          <p:nvPr/>
        </p:nvSpPr>
        <p:spPr bwMode="auto">
          <a:xfrm>
            <a:off x="3503613" y="417830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0" name="Line 13"/>
          <p:cNvSpPr>
            <a:spLocks noChangeShapeType="1"/>
          </p:cNvSpPr>
          <p:nvPr/>
        </p:nvSpPr>
        <p:spPr bwMode="auto">
          <a:xfrm>
            <a:off x="5618163" y="417353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1" name="Line 13"/>
          <p:cNvSpPr>
            <a:spLocks noChangeShapeType="1"/>
          </p:cNvSpPr>
          <p:nvPr/>
        </p:nvSpPr>
        <p:spPr bwMode="auto">
          <a:xfrm>
            <a:off x="7658100" y="416718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2" name="Line 40"/>
          <p:cNvSpPr>
            <a:spLocks noChangeShapeType="1"/>
          </p:cNvSpPr>
          <p:nvPr/>
        </p:nvSpPr>
        <p:spPr bwMode="auto">
          <a:xfrm>
            <a:off x="1371600" y="4738688"/>
            <a:ext cx="63087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3" name="Line 13"/>
          <p:cNvSpPr>
            <a:spLocks noChangeShapeType="1"/>
          </p:cNvSpPr>
          <p:nvPr/>
        </p:nvSpPr>
        <p:spPr bwMode="auto">
          <a:xfrm>
            <a:off x="4629150" y="473868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4" name="Rectangle 63"/>
          <p:cNvSpPr>
            <a:spLocks noChangeArrowheads="1"/>
          </p:cNvSpPr>
          <p:nvPr/>
        </p:nvSpPr>
        <p:spPr bwMode="auto">
          <a:xfrm>
            <a:off x="2686050" y="5314950"/>
            <a:ext cx="3714750" cy="62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55" name="Text Box 14"/>
          <p:cNvSpPr txBox="1">
            <a:spLocks noChangeArrowheads="1"/>
          </p:cNvSpPr>
          <p:nvPr/>
        </p:nvSpPr>
        <p:spPr bwMode="auto">
          <a:xfrm>
            <a:off x="3371850" y="542925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DRAM CONTROLLER</a:t>
            </a:r>
          </a:p>
        </p:txBody>
      </p:sp>
      <p:sp>
        <p:nvSpPr>
          <p:cNvPr id="9256" name="Text Box 14"/>
          <p:cNvSpPr txBox="1">
            <a:spLocks noChangeArrowheads="1"/>
          </p:cNvSpPr>
          <p:nvPr/>
        </p:nvSpPr>
        <p:spPr bwMode="auto">
          <a:xfrm>
            <a:off x="7658100" y="4514850"/>
            <a:ext cx="132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DRAM Bus</a:t>
            </a:r>
          </a:p>
        </p:txBody>
      </p:sp>
      <p:sp>
        <p:nvSpPr>
          <p:cNvPr id="9257" name="Text Box 14"/>
          <p:cNvSpPr txBox="1">
            <a:spLocks noChangeArrowheads="1"/>
          </p:cNvSpPr>
          <p:nvPr/>
        </p:nvSpPr>
        <p:spPr bwMode="auto">
          <a:xfrm>
            <a:off x="914400" y="2087563"/>
            <a:ext cx="10048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0</a:t>
            </a:r>
          </a:p>
        </p:txBody>
      </p:sp>
      <p:sp>
        <p:nvSpPr>
          <p:cNvPr id="9258" name="Text Box 14"/>
          <p:cNvSpPr txBox="1">
            <a:spLocks noChangeArrowheads="1"/>
          </p:cNvSpPr>
          <p:nvPr/>
        </p:nvSpPr>
        <p:spPr bwMode="auto">
          <a:xfrm>
            <a:off x="3028950" y="2114550"/>
            <a:ext cx="10048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1</a:t>
            </a:r>
          </a:p>
        </p:txBody>
      </p:sp>
      <p:sp>
        <p:nvSpPr>
          <p:cNvPr id="9259" name="Text Box 14"/>
          <p:cNvSpPr txBox="1">
            <a:spLocks noChangeArrowheads="1"/>
          </p:cNvSpPr>
          <p:nvPr/>
        </p:nvSpPr>
        <p:spPr bwMode="auto">
          <a:xfrm>
            <a:off x="5110163" y="2144713"/>
            <a:ext cx="10048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2</a:t>
            </a:r>
          </a:p>
        </p:txBody>
      </p:sp>
      <p:sp>
        <p:nvSpPr>
          <p:cNvPr id="9260" name="Text Box 14"/>
          <p:cNvSpPr txBox="1">
            <a:spLocks noChangeArrowheads="1"/>
          </p:cNvSpPr>
          <p:nvPr/>
        </p:nvSpPr>
        <p:spPr bwMode="auto">
          <a:xfrm>
            <a:off x="7167563" y="2144713"/>
            <a:ext cx="10048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3</a:t>
            </a:r>
          </a:p>
        </p:txBody>
      </p:sp>
      <p:sp>
        <p:nvSpPr>
          <p:cNvPr id="46" name="TextBox 45"/>
          <p:cNvSpPr txBox="1"/>
          <p:nvPr/>
        </p:nvSpPr>
        <p:spPr>
          <a:xfrm>
            <a:off x="179512" y="5445224"/>
            <a:ext cx="3384376" cy="923330"/>
          </a:xfrm>
          <a:prstGeom prst="rect">
            <a:avLst/>
          </a:prstGeom>
          <a:noFill/>
        </p:spPr>
        <p:txBody>
          <a:bodyPr wrap="square">
            <a:spAutoFit/>
          </a:bodyPr>
          <a:lstStyle/>
          <a:p>
            <a:pPr>
              <a:defRPr/>
            </a:pPr>
            <a:r>
              <a:rPr lang="en-US" dirty="0" smtClean="0">
                <a:solidFill>
                  <a:srgbClr val="006633">
                    <a:lumMod val="75000"/>
                  </a:srgbClr>
                </a:solidFill>
                <a:latin typeface="Tahoma"/>
              </a:rPr>
              <a:t>A batch of rows are </a:t>
            </a:r>
          </a:p>
          <a:p>
            <a:pPr>
              <a:defRPr/>
            </a:pPr>
            <a:r>
              <a:rPr lang="en-US" dirty="0" smtClean="0">
                <a:solidFill>
                  <a:srgbClr val="006633">
                    <a:lumMod val="75000"/>
                  </a:srgbClr>
                </a:solidFill>
                <a:latin typeface="Tahoma"/>
              </a:rPr>
              <a:t>periodically refreshed</a:t>
            </a:r>
          </a:p>
          <a:p>
            <a:pPr>
              <a:defRPr/>
            </a:pPr>
            <a:r>
              <a:rPr lang="en-US" dirty="0" smtClean="0">
                <a:solidFill>
                  <a:srgbClr val="006633">
                    <a:lumMod val="75000"/>
                  </a:srgbClr>
                </a:solidFill>
                <a:latin typeface="Tahoma"/>
              </a:rPr>
              <a:t>via the auto-refresh command</a:t>
            </a:r>
            <a:endParaRPr lang="en-US" dirty="0">
              <a:solidFill>
                <a:srgbClr val="006633">
                  <a:lumMod val="75000"/>
                </a:srgbClr>
              </a:solidFill>
              <a:latin typeface="Tahoma"/>
            </a:endParaRPr>
          </a:p>
        </p:txBody>
      </p:sp>
    </p:spTree>
    <p:extLst>
      <p:ext uri="{BB962C8B-B14F-4D97-AF65-F5344CB8AC3E}">
        <p14:creationId xmlns:p14="http://schemas.microsoft.com/office/powerpoint/2010/main" val="37053357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Refresh Overhead: Performance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143</a:t>
            </a:fld>
            <a:endParaRPr lang="en-US" altLang="en-US">
              <a:solidFill>
                <a:srgbClr val="000000"/>
              </a:solidFill>
            </a:endParaRPr>
          </a:p>
        </p:txBody>
      </p:sp>
      <p:pic>
        <p:nvPicPr>
          <p:cNvPr id="3" name="Picture 2"/>
          <p:cNvPicPr>
            <a:picLocks noChangeAspect="1"/>
          </p:cNvPicPr>
          <p:nvPr/>
        </p:nvPicPr>
        <p:blipFill>
          <a:blip r:embed="rId2"/>
          <a:stretch>
            <a:fillRect/>
          </a:stretch>
        </p:blipFill>
        <p:spPr>
          <a:xfrm>
            <a:off x="755576" y="980728"/>
            <a:ext cx="6867872" cy="5340662"/>
          </a:xfrm>
          <a:prstGeom prst="rect">
            <a:avLst/>
          </a:prstGeom>
        </p:spPr>
      </p:pic>
      <p:sp>
        <p:nvSpPr>
          <p:cNvPr id="6" name="2"/>
          <p:cNvSpPr txBox="1"/>
          <p:nvPr/>
        </p:nvSpPr>
        <p:spPr>
          <a:xfrm>
            <a:off x="2555776" y="4747210"/>
            <a:ext cx="1143000" cy="553998"/>
          </a:xfrm>
          <a:prstGeom prst="rect">
            <a:avLst/>
          </a:prstGeom>
          <a:noFill/>
        </p:spPr>
        <p:txBody>
          <a:bodyPr wrap="square" rtlCol="0">
            <a:spAutoFit/>
          </a:bodyPr>
          <a:lstStyle/>
          <a:p>
            <a:pPr algn="ctr"/>
            <a:r>
              <a:rPr lang="en-US" sz="3000" b="1" dirty="0">
                <a:solidFill>
                  <a:prstClr val="black">
                    <a:lumMod val="75000"/>
                    <a:lumOff val="25000"/>
                  </a:prstClr>
                </a:solidFill>
                <a:latin typeface="Calibri"/>
              </a:rPr>
              <a:t>8</a:t>
            </a:r>
            <a:r>
              <a:rPr lang="en-US" sz="3000" b="1" dirty="0" smtClean="0">
                <a:solidFill>
                  <a:prstClr val="black">
                    <a:lumMod val="75000"/>
                    <a:lumOff val="25000"/>
                  </a:prstClr>
                </a:solidFill>
                <a:latin typeface="Calibri"/>
              </a:rPr>
              <a:t>%</a:t>
            </a:r>
            <a:endParaRPr lang="en-US" sz="3000" b="1" dirty="0">
              <a:solidFill>
                <a:prstClr val="black">
                  <a:lumMod val="75000"/>
                  <a:lumOff val="25000"/>
                </a:prstClr>
              </a:solidFill>
              <a:latin typeface="Calibri"/>
            </a:endParaRPr>
          </a:p>
        </p:txBody>
      </p:sp>
      <p:sp>
        <p:nvSpPr>
          <p:cNvPr id="7" name="2"/>
          <p:cNvSpPr txBox="1"/>
          <p:nvPr/>
        </p:nvSpPr>
        <p:spPr>
          <a:xfrm>
            <a:off x="6444208" y="2996952"/>
            <a:ext cx="1143000" cy="553998"/>
          </a:xfrm>
          <a:prstGeom prst="rect">
            <a:avLst/>
          </a:prstGeom>
          <a:noFill/>
        </p:spPr>
        <p:txBody>
          <a:bodyPr wrap="square" rtlCol="0">
            <a:spAutoFit/>
          </a:bodyPr>
          <a:lstStyle/>
          <a:p>
            <a:pPr algn="ctr"/>
            <a:r>
              <a:rPr lang="en-US" sz="3000" b="1" dirty="0" smtClean="0">
                <a:solidFill>
                  <a:prstClr val="black">
                    <a:lumMod val="75000"/>
                    <a:lumOff val="25000"/>
                  </a:prstClr>
                </a:solidFill>
                <a:latin typeface="Calibri"/>
              </a:rPr>
              <a:t>46%</a:t>
            </a:r>
            <a:endParaRPr lang="en-US" sz="3000" b="1" dirty="0">
              <a:solidFill>
                <a:prstClr val="black">
                  <a:lumMod val="75000"/>
                  <a:lumOff val="25000"/>
                </a:prstClr>
              </a:solidFill>
              <a:latin typeface="Calibri"/>
            </a:endParaRPr>
          </a:p>
        </p:txBody>
      </p:sp>
    </p:spTree>
    <p:extLst>
      <p:ext uri="{BB962C8B-B14F-4D97-AF65-F5344CB8AC3E}">
        <p14:creationId xmlns:p14="http://schemas.microsoft.com/office/powerpoint/2010/main" val="26636990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Refresh Overhead: </a:t>
            </a:r>
            <a:r>
              <a:rPr lang="en-US" dirty="0" smtClean="0"/>
              <a:t>Energy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144</a:t>
            </a:fld>
            <a:endParaRPr lang="en-US" altLang="en-US">
              <a:solidFill>
                <a:srgbClr val="000000"/>
              </a:solidFill>
            </a:endParaRPr>
          </a:p>
        </p:txBody>
      </p:sp>
      <p:pic>
        <p:nvPicPr>
          <p:cNvPr id="3" name="Picture 2"/>
          <p:cNvPicPr>
            <a:picLocks noChangeAspect="1"/>
          </p:cNvPicPr>
          <p:nvPr/>
        </p:nvPicPr>
        <p:blipFill>
          <a:blip r:embed="rId2"/>
          <a:stretch>
            <a:fillRect/>
          </a:stretch>
        </p:blipFill>
        <p:spPr>
          <a:xfrm>
            <a:off x="755576" y="980728"/>
            <a:ext cx="6929244" cy="5400600"/>
          </a:xfrm>
          <a:prstGeom prst="rect">
            <a:avLst/>
          </a:prstGeom>
        </p:spPr>
      </p:pic>
      <p:sp>
        <p:nvSpPr>
          <p:cNvPr id="7" name="2"/>
          <p:cNvSpPr txBox="1"/>
          <p:nvPr/>
        </p:nvSpPr>
        <p:spPr>
          <a:xfrm>
            <a:off x="2555776" y="4509120"/>
            <a:ext cx="1143000" cy="553998"/>
          </a:xfrm>
          <a:prstGeom prst="rect">
            <a:avLst/>
          </a:prstGeom>
          <a:noFill/>
        </p:spPr>
        <p:txBody>
          <a:bodyPr wrap="square" rtlCol="0">
            <a:spAutoFit/>
          </a:bodyPr>
          <a:lstStyle/>
          <a:p>
            <a:pPr algn="ctr"/>
            <a:r>
              <a:rPr lang="en-US" sz="3000" b="1" dirty="0" smtClean="0">
                <a:solidFill>
                  <a:prstClr val="black">
                    <a:lumMod val="75000"/>
                    <a:lumOff val="25000"/>
                  </a:prstClr>
                </a:solidFill>
                <a:latin typeface="Calibri"/>
              </a:rPr>
              <a:t>15%</a:t>
            </a:r>
            <a:endParaRPr lang="en-US" sz="3000" b="1" dirty="0">
              <a:solidFill>
                <a:prstClr val="black">
                  <a:lumMod val="75000"/>
                  <a:lumOff val="25000"/>
                </a:prstClr>
              </a:solidFill>
              <a:latin typeface="Calibri"/>
            </a:endParaRPr>
          </a:p>
        </p:txBody>
      </p:sp>
      <p:sp>
        <p:nvSpPr>
          <p:cNvPr id="8" name="2"/>
          <p:cNvSpPr txBox="1"/>
          <p:nvPr/>
        </p:nvSpPr>
        <p:spPr>
          <a:xfrm>
            <a:off x="6444208" y="2996952"/>
            <a:ext cx="1143000" cy="553998"/>
          </a:xfrm>
          <a:prstGeom prst="rect">
            <a:avLst/>
          </a:prstGeom>
          <a:noFill/>
        </p:spPr>
        <p:txBody>
          <a:bodyPr wrap="square" rtlCol="0">
            <a:spAutoFit/>
          </a:bodyPr>
          <a:lstStyle/>
          <a:p>
            <a:pPr algn="ctr"/>
            <a:r>
              <a:rPr lang="en-US" sz="3000" b="1" dirty="0" smtClean="0">
                <a:solidFill>
                  <a:prstClr val="black">
                    <a:lumMod val="75000"/>
                    <a:lumOff val="25000"/>
                  </a:prstClr>
                </a:solidFill>
                <a:latin typeface="Calibri"/>
              </a:rPr>
              <a:t>47%</a:t>
            </a:r>
            <a:endParaRPr lang="en-US" sz="3000" b="1" dirty="0">
              <a:solidFill>
                <a:prstClr val="black">
                  <a:lumMod val="75000"/>
                  <a:lumOff val="25000"/>
                </a:prstClr>
              </a:solidFill>
              <a:latin typeface="Calibri"/>
            </a:endParaRPr>
          </a:p>
        </p:txBody>
      </p:sp>
    </p:spTree>
    <p:extLst>
      <p:ext uri="{BB962C8B-B14F-4D97-AF65-F5344CB8AC3E}">
        <p14:creationId xmlns:p14="http://schemas.microsoft.com/office/powerpoint/2010/main" val="3855986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with Conventional Refresh</a:t>
            </a:r>
            <a:endParaRPr lang="en-US" dirty="0"/>
          </a:p>
        </p:txBody>
      </p:sp>
      <p:sp>
        <p:nvSpPr>
          <p:cNvPr id="3" name="Content Placeholder 2"/>
          <p:cNvSpPr>
            <a:spLocks noGrp="1"/>
          </p:cNvSpPr>
          <p:nvPr>
            <p:ph idx="1"/>
          </p:nvPr>
        </p:nvSpPr>
        <p:spPr>
          <a:xfrm>
            <a:off x="251520" y="1052736"/>
            <a:ext cx="8606637" cy="5040560"/>
          </a:xfrm>
        </p:spPr>
        <p:txBody>
          <a:bodyPr/>
          <a:lstStyle/>
          <a:p>
            <a:r>
              <a:rPr lang="en-US" sz="2200" dirty="0" smtClean="0"/>
              <a:t>Today: Every </a:t>
            </a:r>
            <a:r>
              <a:rPr lang="en-US" sz="2200" dirty="0"/>
              <a:t>row is refreshed </a:t>
            </a:r>
            <a:r>
              <a:rPr lang="en-US" sz="2200" dirty="0" smtClean="0"/>
              <a:t>at the same rate</a:t>
            </a:r>
            <a:endParaRPr lang="en-US" sz="1400" dirty="0" smtClean="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endParaRPr lang="en-US" sz="2200" dirty="0"/>
          </a:p>
          <a:p>
            <a:r>
              <a:rPr lang="en-US" sz="2200" dirty="0" smtClean="0"/>
              <a:t>Observation: </a:t>
            </a:r>
            <a:r>
              <a:rPr lang="en-US" sz="2200" dirty="0" smtClean="0">
                <a:solidFill>
                  <a:srgbClr val="0000FF"/>
                </a:solidFill>
              </a:rPr>
              <a:t>Most rows can be refreshed much less often without losing data </a:t>
            </a:r>
            <a:r>
              <a:rPr lang="en-US" sz="2000" dirty="0" smtClean="0">
                <a:solidFill>
                  <a:schemeClr val="accent6">
                    <a:lumMod val="75000"/>
                  </a:schemeClr>
                </a:solidFill>
              </a:rPr>
              <a:t>[Kim+, EDL’09]</a:t>
            </a:r>
            <a:endParaRPr lang="en-US" sz="1400" dirty="0" smtClean="0"/>
          </a:p>
          <a:p>
            <a:r>
              <a:rPr lang="en-US" sz="2200" dirty="0" smtClean="0"/>
              <a:t>Problem: </a:t>
            </a:r>
            <a:r>
              <a:rPr lang="en-US" sz="2200" dirty="0" smtClean="0">
                <a:solidFill>
                  <a:srgbClr val="FF0000"/>
                </a:solidFill>
              </a:rPr>
              <a:t>No support in DRAM for different refresh rates per row</a:t>
            </a:r>
            <a:endParaRPr lang="en-US" sz="2200" dirty="0">
              <a:solidFill>
                <a:srgbClr val="FF0000"/>
              </a:solidFill>
            </a:endParaRPr>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145</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1259632" y="1556792"/>
            <a:ext cx="6192688" cy="3356911"/>
          </a:xfrm>
          <a:prstGeom prst="rect">
            <a:avLst/>
          </a:prstGeom>
        </p:spPr>
      </p:pic>
    </p:spTree>
    <p:extLst>
      <p:ext uri="{BB962C8B-B14F-4D97-AF65-F5344CB8AC3E}">
        <p14:creationId xmlns:p14="http://schemas.microsoft.com/office/powerpoint/2010/main" val="34439241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dirty="0">
                <a:latin typeface="Garamond" charset="0"/>
              </a:rPr>
              <a:t>Retention Time of DRAM </a:t>
            </a:r>
            <a:r>
              <a:rPr lang="en-US" dirty="0" smtClean="0">
                <a:latin typeface="Garamond" charset="0"/>
              </a:rPr>
              <a:t>Rows</a:t>
            </a:r>
            <a:endParaRPr lang="en-US" dirty="0">
              <a:latin typeface="Garamond" charset="0"/>
            </a:endParaRPr>
          </a:p>
        </p:txBody>
      </p:sp>
      <p:sp>
        <p:nvSpPr>
          <p:cNvPr id="94211" name="Content Placeholder 2"/>
          <p:cNvSpPr>
            <a:spLocks noGrp="1"/>
          </p:cNvSpPr>
          <p:nvPr>
            <p:ph idx="1"/>
          </p:nvPr>
        </p:nvSpPr>
        <p:spPr>
          <a:xfrm>
            <a:off x="228600" y="996950"/>
            <a:ext cx="8807896" cy="5194300"/>
          </a:xfrm>
        </p:spPr>
        <p:txBody>
          <a:bodyPr/>
          <a:lstStyle/>
          <a:p>
            <a:r>
              <a:rPr lang="en-US" dirty="0" smtClean="0">
                <a:latin typeface="Tahoma" charset="0"/>
              </a:rPr>
              <a:t>Observation: </a:t>
            </a:r>
            <a:r>
              <a:rPr lang="en-US" dirty="0" smtClean="0">
                <a:solidFill>
                  <a:srgbClr val="0000FF"/>
                </a:solidFill>
                <a:latin typeface="Tahoma" charset="0"/>
              </a:rPr>
              <a:t>Only very few rows need to be refreshed at the worst-case rate</a:t>
            </a: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r>
              <a:rPr lang="en-US" dirty="0" smtClean="0">
                <a:solidFill>
                  <a:srgbClr val="FF0000"/>
                </a:solidFill>
                <a:latin typeface="Tahoma" charset="0"/>
              </a:rPr>
              <a:t>Can we exploit this to reduce refresh operations at low cost?</a:t>
            </a:r>
          </a:p>
        </p:txBody>
      </p:sp>
      <p:sp>
        <p:nvSpPr>
          <p:cNvPr id="942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4E7F4B-6CB8-DD46-83C7-F23CA62D6DC5}" type="slidenum">
              <a:rPr lang="en-US">
                <a:solidFill>
                  <a:srgbClr val="000000"/>
                </a:solidFill>
                <a:latin typeface="Garamond" charset="0"/>
                <a:cs typeface="Arial" charset="0"/>
              </a:rPr>
              <a:pPr eaLnBrk="1" hangingPunct="1"/>
              <a:t>146</a:t>
            </a:fld>
            <a:endParaRPr lang="en-US">
              <a:solidFill>
                <a:srgbClr val="000000"/>
              </a:solidFill>
              <a:latin typeface="Garamond" charset="0"/>
              <a:cs typeface="Arial" charset="0"/>
            </a:endParaRPr>
          </a:p>
        </p:txBody>
      </p:sp>
      <p:pic>
        <p:nvPicPr>
          <p:cNvPr id="3" name="Picture 2"/>
          <p:cNvPicPr>
            <a:picLocks noChangeAspect="1"/>
          </p:cNvPicPr>
          <p:nvPr/>
        </p:nvPicPr>
        <p:blipFill>
          <a:blip r:embed="rId2"/>
          <a:stretch>
            <a:fillRect/>
          </a:stretch>
        </p:blipFill>
        <p:spPr>
          <a:xfrm>
            <a:off x="1115616" y="1844824"/>
            <a:ext cx="6696744" cy="3621257"/>
          </a:xfrm>
          <a:prstGeom prst="rect">
            <a:avLst/>
          </a:prstGeom>
        </p:spPr>
      </p:pic>
    </p:spTree>
    <p:extLst>
      <p:ext uri="{BB962C8B-B14F-4D97-AF65-F5344CB8AC3E}">
        <p14:creationId xmlns:p14="http://schemas.microsoft.com/office/powerpoint/2010/main" val="36842781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atin typeface="Garamond" charset="0"/>
              </a:rPr>
              <a:t>Reducing DRAM Refresh Operations</a:t>
            </a:r>
          </a:p>
        </p:txBody>
      </p:sp>
      <p:sp>
        <p:nvSpPr>
          <p:cNvPr id="3" name="Content Placeholder 2"/>
          <p:cNvSpPr>
            <a:spLocks noGrp="1"/>
          </p:cNvSpPr>
          <p:nvPr>
            <p:ph idx="1"/>
          </p:nvPr>
        </p:nvSpPr>
        <p:spPr>
          <a:xfrm>
            <a:off x="121096" y="996950"/>
            <a:ext cx="8699376" cy="5194300"/>
          </a:xfrm>
        </p:spPr>
        <p:txBody>
          <a:bodyPr/>
          <a:lstStyle/>
          <a:p>
            <a:r>
              <a:rPr lang="en-US" dirty="0">
                <a:solidFill>
                  <a:srgbClr val="FF0000"/>
                </a:solidFill>
                <a:latin typeface="Tahoma" charset="0"/>
              </a:rPr>
              <a:t>Idea: </a:t>
            </a:r>
            <a:r>
              <a:rPr lang="en-US" dirty="0">
                <a:latin typeface="Tahoma" charset="0"/>
              </a:rPr>
              <a:t>I</a:t>
            </a:r>
            <a:r>
              <a:rPr lang="en-US" dirty="0" smtClean="0">
                <a:latin typeface="Tahoma" charset="0"/>
              </a:rPr>
              <a:t>dentify </a:t>
            </a:r>
            <a:r>
              <a:rPr lang="en-US" dirty="0">
                <a:latin typeface="Tahoma" charset="0"/>
              </a:rPr>
              <a:t>the retention time of different </a:t>
            </a:r>
            <a:r>
              <a:rPr lang="en-US" dirty="0" smtClean="0">
                <a:latin typeface="Tahoma" charset="0"/>
              </a:rPr>
              <a:t>rows</a:t>
            </a:r>
            <a:r>
              <a:rPr lang="en-US" dirty="0">
                <a:latin typeface="Tahoma" charset="0"/>
              </a:rPr>
              <a:t> </a:t>
            </a:r>
            <a:r>
              <a:rPr lang="en-US" dirty="0" smtClean="0">
                <a:latin typeface="Tahoma" charset="0"/>
              </a:rPr>
              <a:t>and refresh </a:t>
            </a:r>
            <a:r>
              <a:rPr lang="en-US" dirty="0">
                <a:latin typeface="Tahoma" charset="0"/>
              </a:rPr>
              <a:t>each row at the frequency it </a:t>
            </a:r>
            <a:r>
              <a:rPr lang="en-US" dirty="0" smtClean="0">
                <a:latin typeface="Tahoma" charset="0"/>
              </a:rPr>
              <a:t>needs </a:t>
            </a:r>
            <a:r>
              <a:rPr lang="en-US" dirty="0">
                <a:latin typeface="Tahoma" charset="0"/>
              </a:rPr>
              <a:t>to be refreshed</a:t>
            </a:r>
          </a:p>
          <a:p>
            <a:endParaRPr lang="en-US" sz="1000" dirty="0">
              <a:latin typeface="Tahoma" charset="0"/>
            </a:endParaRPr>
          </a:p>
          <a:p>
            <a:r>
              <a:rPr lang="en-US" dirty="0" smtClean="0">
                <a:solidFill>
                  <a:srgbClr val="FF0000"/>
                </a:solidFill>
                <a:latin typeface="Tahoma" charset="0"/>
              </a:rPr>
              <a:t>(Cost-conscious) Idea: </a:t>
            </a:r>
            <a:r>
              <a:rPr lang="en-US" dirty="0" smtClean="0">
                <a:solidFill>
                  <a:srgbClr val="0000FF"/>
                </a:solidFill>
                <a:latin typeface="Tahoma" charset="0"/>
              </a:rPr>
              <a:t>Bin </a:t>
            </a:r>
            <a:r>
              <a:rPr lang="en-US" dirty="0">
                <a:solidFill>
                  <a:srgbClr val="0000FF"/>
                </a:solidFill>
                <a:latin typeface="Tahoma" charset="0"/>
              </a:rPr>
              <a:t>the rows according to their minimum retention times </a:t>
            </a:r>
            <a:r>
              <a:rPr lang="en-US" dirty="0">
                <a:latin typeface="Tahoma" charset="0"/>
              </a:rPr>
              <a:t>and </a:t>
            </a:r>
            <a:r>
              <a:rPr lang="en-US" dirty="0" smtClean="0">
                <a:latin typeface="Tahoma" charset="0"/>
              </a:rPr>
              <a:t>refresh </a:t>
            </a:r>
            <a:r>
              <a:rPr lang="en-US" dirty="0">
                <a:latin typeface="Tahoma" charset="0"/>
              </a:rPr>
              <a:t>rows in each bin at the </a:t>
            </a:r>
            <a:r>
              <a:rPr lang="en-US" dirty="0" smtClean="0">
                <a:latin typeface="Tahoma" charset="0"/>
              </a:rPr>
              <a:t>refresh rate specified </a:t>
            </a:r>
            <a:r>
              <a:rPr lang="en-US" dirty="0">
                <a:latin typeface="Tahoma" charset="0"/>
              </a:rPr>
              <a:t>for the bin</a:t>
            </a:r>
          </a:p>
          <a:p>
            <a:pPr lvl="1"/>
            <a:r>
              <a:rPr lang="en-US" dirty="0">
                <a:latin typeface="Tahoma" charset="0"/>
                <a:ea typeface="ＭＳ Ｐゴシック" charset="0"/>
              </a:rPr>
              <a:t>e.g., a bin for 64-128ms, another for 128-256ms, …</a:t>
            </a:r>
          </a:p>
          <a:p>
            <a:pPr lvl="1"/>
            <a:endParaRPr lang="en-US" sz="1000" dirty="0">
              <a:latin typeface="Tahoma" charset="0"/>
              <a:ea typeface="ＭＳ Ｐゴシック" charset="0"/>
            </a:endParaRPr>
          </a:p>
          <a:p>
            <a:r>
              <a:rPr lang="en-US" dirty="0">
                <a:solidFill>
                  <a:srgbClr val="FF0000"/>
                </a:solidFill>
                <a:latin typeface="Tahoma" charset="0"/>
              </a:rPr>
              <a:t>Observation: </a:t>
            </a:r>
            <a:r>
              <a:rPr lang="en-US" dirty="0">
                <a:solidFill>
                  <a:srgbClr val="0000FF"/>
                </a:solidFill>
                <a:latin typeface="Tahoma" charset="0"/>
              </a:rPr>
              <a:t>Only very few rows need to be refreshed very frequently</a:t>
            </a:r>
            <a:r>
              <a:rPr lang="en-US" dirty="0">
                <a:latin typeface="Tahoma" charset="0"/>
              </a:rPr>
              <a:t> [</a:t>
            </a:r>
            <a:r>
              <a:rPr lang="en-US" dirty="0" smtClean="0">
                <a:latin typeface="Tahoma" charset="0"/>
              </a:rPr>
              <a:t>64-128ms</a:t>
            </a:r>
            <a:r>
              <a:rPr lang="en-US" dirty="0">
                <a:latin typeface="Tahoma" charset="0"/>
              </a:rPr>
              <a:t>]</a:t>
            </a:r>
            <a:r>
              <a:rPr lang="en-US" dirty="0" smtClean="0">
                <a:latin typeface="Tahoma" charset="0"/>
              </a:rPr>
              <a:t> </a:t>
            </a:r>
            <a:r>
              <a:rPr lang="en-US" dirty="0" smtClean="0">
                <a:latin typeface="Tahoma" charset="0"/>
                <a:sym typeface="Wingdings" charset="0"/>
              </a:rPr>
              <a:t> </a:t>
            </a:r>
            <a:r>
              <a:rPr lang="en-US" dirty="0">
                <a:latin typeface="Tahoma" charset="0"/>
                <a:sym typeface="Wingdings" charset="0"/>
              </a:rPr>
              <a:t>Have only a few bins  </a:t>
            </a:r>
            <a:r>
              <a:rPr lang="en-US" dirty="0" smtClean="0">
                <a:latin typeface="Tahoma" charset="0"/>
                <a:sym typeface="Wingdings" charset="0"/>
              </a:rPr>
              <a:t>Low </a:t>
            </a:r>
            <a:r>
              <a:rPr lang="en-US" dirty="0">
                <a:latin typeface="Tahoma" charset="0"/>
                <a:sym typeface="Wingdings" charset="0"/>
              </a:rPr>
              <a:t>HW overhead </a:t>
            </a:r>
            <a:r>
              <a:rPr lang="en-US" dirty="0" smtClean="0">
                <a:latin typeface="Tahoma" charset="0"/>
                <a:sym typeface="Wingdings" charset="0"/>
              </a:rPr>
              <a:t>to achieve large reductions in refresh operations</a:t>
            </a:r>
          </a:p>
          <a:p>
            <a:endParaRPr lang="en-US" sz="1000" dirty="0" smtClean="0">
              <a:latin typeface="Tahoma" charset="0"/>
            </a:endParaRPr>
          </a:p>
          <a:p>
            <a:endParaRPr lang="en-US" sz="1000" dirty="0">
              <a:latin typeface="Tahoma" charset="0"/>
            </a:endParaRPr>
          </a:p>
          <a:p>
            <a:r>
              <a:rPr lang="en-US" sz="1900" dirty="0">
                <a:latin typeface="Tahoma" charset="0"/>
              </a:rPr>
              <a:t>Liu et al., “</a:t>
            </a:r>
            <a:r>
              <a:rPr lang="en-US" altLang="ja-JP" sz="1900" dirty="0">
                <a:solidFill>
                  <a:srgbClr val="0000FF"/>
                </a:solidFill>
                <a:latin typeface="Tahoma" charset="0"/>
              </a:rPr>
              <a:t>RAIDR: Retention-Aware Intelligent DRAM Refresh</a:t>
            </a:r>
            <a:r>
              <a:rPr lang="en-US" altLang="ja-JP" sz="1900" dirty="0">
                <a:latin typeface="Tahoma" charset="0"/>
              </a:rPr>
              <a:t>,</a:t>
            </a:r>
            <a:r>
              <a:rPr lang="en-US" sz="1900" dirty="0">
                <a:latin typeface="Tahoma" charset="0"/>
              </a:rPr>
              <a:t>”</a:t>
            </a:r>
            <a:r>
              <a:rPr lang="en-US" altLang="ja-JP" sz="1900" dirty="0">
                <a:latin typeface="Tahoma" charset="0"/>
              </a:rPr>
              <a:t> ISCA 2012.</a:t>
            </a: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latin typeface="Tahoma" charset="0"/>
            </a:endParaRPr>
          </a:p>
        </p:txBody>
      </p:sp>
      <p:sp>
        <p:nvSpPr>
          <p:cNvPr id="952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A06A365-B83D-3F45-A529-32FB7C27DE2D}" type="slidenum">
              <a:rPr lang="en-US">
                <a:solidFill>
                  <a:srgbClr val="000000"/>
                </a:solidFill>
                <a:latin typeface="Garamond" charset="0"/>
                <a:cs typeface="Arial" charset="0"/>
              </a:rPr>
              <a:pPr eaLnBrk="1" hangingPunct="1"/>
              <a:t>147</a:t>
            </a:fld>
            <a:endParaRPr lang="en-US">
              <a:solidFill>
                <a:srgbClr val="000000"/>
              </a:solidFill>
              <a:latin typeface="Garamond" charset="0"/>
              <a:cs typeface="Arial" charset="0"/>
            </a:endParaRPr>
          </a:p>
        </p:txBody>
      </p:sp>
    </p:spTree>
    <p:extLst>
      <p:ext uri="{BB962C8B-B14F-4D97-AF65-F5344CB8AC3E}">
        <p14:creationId xmlns:p14="http://schemas.microsoft.com/office/powerpoint/2010/main" val="10143404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10600" cy="5195664"/>
          </a:xfrm>
        </p:spPr>
        <p:txBody>
          <a:bodyPr/>
          <a:lstStyle/>
          <a:p>
            <a:pPr marL="0" indent="0">
              <a:buNone/>
            </a:pPr>
            <a:r>
              <a:rPr lang="en-US" dirty="0" smtClean="0">
                <a:solidFill>
                  <a:srgbClr val="FF0000"/>
                </a:solidFill>
              </a:rPr>
              <a:t>1. Profiling: </a:t>
            </a:r>
            <a:r>
              <a:rPr lang="en-US" dirty="0" smtClean="0">
                <a:solidFill>
                  <a:srgbClr val="0000FF"/>
                </a:solidFill>
              </a:rPr>
              <a:t>Profile </a:t>
            </a:r>
            <a:r>
              <a:rPr lang="en-US" dirty="0">
                <a:solidFill>
                  <a:srgbClr val="0000FF"/>
                </a:solidFill>
              </a:rPr>
              <a:t>the retention time of all DRAM </a:t>
            </a:r>
            <a:r>
              <a:rPr lang="en-US" dirty="0" smtClean="0">
                <a:solidFill>
                  <a:srgbClr val="0000FF"/>
                </a:solidFill>
              </a:rPr>
              <a:t>rows</a:t>
            </a:r>
          </a:p>
          <a:p>
            <a:pPr marL="0" indent="0">
              <a:buNone/>
            </a:pPr>
            <a:r>
              <a:rPr lang="en-US" dirty="0" smtClean="0">
                <a:solidFill>
                  <a:srgbClr val="0000FF"/>
                </a:solidFill>
              </a:rPr>
              <a:t>    </a:t>
            </a:r>
            <a:r>
              <a:rPr lang="en-US" dirty="0" smtClean="0">
                <a:solidFill>
                  <a:srgbClr val="000000"/>
                </a:solidFill>
                <a:sym typeface="Wingdings"/>
              </a:rPr>
              <a:t> can be done at DRAM design time or dynamically</a:t>
            </a:r>
            <a:r>
              <a:rPr lang="en-US" dirty="0" smtClean="0">
                <a:solidFill>
                  <a:srgbClr val="0000FF"/>
                </a:solidFill>
              </a:rPr>
              <a:t>	</a:t>
            </a:r>
          </a:p>
          <a:p>
            <a:pPr marL="0" indent="0">
              <a:buNone/>
            </a:pPr>
            <a:endParaRPr lang="en-US" dirty="0" smtClean="0">
              <a:solidFill>
                <a:srgbClr val="0000FF"/>
              </a:solidFill>
            </a:endParaRPr>
          </a:p>
          <a:p>
            <a:pPr marL="0" indent="0">
              <a:buNone/>
            </a:pPr>
            <a:endParaRPr lang="en-US" dirty="0">
              <a:solidFill>
                <a:srgbClr val="0000FF"/>
              </a:solidFill>
            </a:endParaRPr>
          </a:p>
          <a:p>
            <a:pPr marL="0" indent="0">
              <a:buNone/>
            </a:pPr>
            <a:r>
              <a:rPr lang="en-US" dirty="0">
                <a:solidFill>
                  <a:srgbClr val="FF0000"/>
                </a:solidFill>
              </a:rPr>
              <a:t>2. </a:t>
            </a:r>
            <a:r>
              <a:rPr lang="en-US" dirty="0" smtClean="0">
                <a:solidFill>
                  <a:srgbClr val="FF0000"/>
                </a:solidFill>
              </a:rPr>
              <a:t>Binning: </a:t>
            </a:r>
            <a:r>
              <a:rPr lang="en-US" dirty="0" smtClean="0">
                <a:solidFill>
                  <a:srgbClr val="0000FF"/>
                </a:solidFill>
              </a:rPr>
              <a:t>Store </a:t>
            </a:r>
            <a:r>
              <a:rPr lang="en-US" dirty="0">
                <a:solidFill>
                  <a:srgbClr val="0000FF"/>
                </a:solidFill>
              </a:rPr>
              <a:t>rows into bins by retention time</a:t>
            </a:r>
          </a:p>
          <a:p>
            <a:pPr marL="0" indent="0">
              <a:buNone/>
            </a:pPr>
            <a:r>
              <a:rPr lang="en-US" dirty="0" smtClean="0">
                <a:solidFill>
                  <a:srgbClr val="0000FF"/>
                </a:solidFill>
              </a:rPr>
              <a:t>   </a:t>
            </a:r>
            <a:r>
              <a:rPr lang="en-US" dirty="0" smtClean="0">
                <a:sym typeface="Wingdings"/>
              </a:rPr>
              <a:t> u</a:t>
            </a:r>
            <a:r>
              <a:rPr lang="en-US" dirty="0" smtClean="0"/>
              <a:t>se Bloom Filters for efficient and scalable storage</a:t>
            </a:r>
          </a:p>
          <a:p>
            <a:pPr marL="0" indent="0">
              <a:buNone/>
            </a:pPr>
            <a:endParaRPr lang="en-US" dirty="0" smtClean="0">
              <a:solidFill>
                <a:srgbClr val="0000FF"/>
              </a:solidFill>
            </a:endParaRPr>
          </a:p>
          <a:p>
            <a:pPr marL="0" indent="0">
              <a:buNone/>
            </a:pPr>
            <a:endParaRPr lang="en-US" dirty="0" smtClean="0">
              <a:solidFill>
                <a:srgbClr val="0000FF"/>
              </a:solidFill>
            </a:endParaRPr>
          </a:p>
          <a:p>
            <a:pPr marL="0" indent="0">
              <a:buNone/>
            </a:pPr>
            <a:endParaRPr lang="en-US" dirty="0" smtClean="0">
              <a:solidFill>
                <a:srgbClr val="0000FF"/>
              </a:solidFill>
            </a:endParaRPr>
          </a:p>
          <a:p>
            <a:pPr marL="0" indent="0">
              <a:buNone/>
            </a:pPr>
            <a:r>
              <a:rPr lang="en-US" dirty="0" smtClean="0">
                <a:solidFill>
                  <a:srgbClr val="FF0000"/>
                </a:solidFill>
              </a:rPr>
              <a:t>3</a:t>
            </a:r>
            <a:r>
              <a:rPr lang="en-US" dirty="0">
                <a:solidFill>
                  <a:srgbClr val="FF0000"/>
                </a:solidFill>
              </a:rPr>
              <a:t>. </a:t>
            </a:r>
            <a:r>
              <a:rPr lang="en-US" dirty="0" smtClean="0">
                <a:solidFill>
                  <a:srgbClr val="FF0000"/>
                </a:solidFill>
              </a:rPr>
              <a:t>Refreshing: </a:t>
            </a:r>
            <a:r>
              <a:rPr lang="en-US" dirty="0" smtClean="0">
                <a:solidFill>
                  <a:srgbClr val="0000FF"/>
                </a:solidFill>
              </a:rPr>
              <a:t>Memory </a:t>
            </a:r>
            <a:r>
              <a:rPr lang="en-US" dirty="0">
                <a:solidFill>
                  <a:srgbClr val="0000FF"/>
                </a:solidFill>
              </a:rPr>
              <a:t>controller refreshes rows in </a:t>
            </a:r>
            <a:r>
              <a:rPr lang="en-US" dirty="0" smtClean="0">
                <a:solidFill>
                  <a:srgbClr val="0000FF"/>
                </a:solidFill>
              </a:rPr>
              <a:t>different </a:t>
            </a:r>
            <a:r>
              <a:rPr lang="en-US" dirty="0">
                <a:solidFill>
                  <a:srgbClr val="0000FF"/>
                </a:solidFill>
              </a:rPr>
              <a:t>bins </a:t>
            </a:r>
            <a:r>
              <a:rPr lang="en-US" dirty="0" smtClean="0">
                <a:solidFill>
                  <a:srgbClr val="0000FF"/>
                </a:solidFill>
              </a:rPr>
              <a:t>at different rates</a:t>
            </a:r>
          </a:p>
          <a:p>
            <a:pPr marL="0" indent="0">
              <a:buNone/>
            </a:pPr>
            <a:r>
              <a:rPr lang="en-US" dirty="0"/>
              <a:t> </a:t>
            </a:r>
            <a:r>
              <a:rPr lang="en-US" dirty="0" smtClean="0"/>
              <a:t>  </a:t>
            </a:r>
            <a:r>
              <a:rPr lang="en-US" dirty="0" smtClean="0">
                <a:sym typeface="Wingdings"/>
              </a:rPr>
              <a:t> probe Bloom Filters to determine refresh rate of a row</a:t>
            </a:r>
            <a:endParaRPr lang="en-US" dirty="0"/>
          </a:p>
        </p:txBody>
      </p:sp>
      <p:pic>
        <p:nvPicPr>
          <p:cNvPr id="6" name="Picture 5"/>
          <p:cNvPicPr>
            <a:picLocks noChangeAspect="1"/>
          </p:cNvPicPr>
          <p:nvPr/>
        </p:nvPicPr>
        <p:blipFill>
          <a:blip r:embed="rId2"/>
          <a:stretch>
            <a:fillRect/>
          </a:stretch>
        </p:blipFill>
        <p:spPr>
          <a:xfrm>
            <a:off x="0" y="2053744"/>
            <a:ext cx="9144000" cy="2671400"/>
          </a:xfrm>
          <a:prstGeom prst="rect">
            <a:avLst/>
          </a:prstGeom>
        </p:spPr>
      </p:pic>
      <p:sp>
        <p:nvSpPr>
          <p:cNvPr id="2" name="Title 1"/>
          <p:cNvSpPr>
            <a:spLocks noGrp="1"/>
          </p:cNvSpPr>
          <p:nvPr>
            <p:ph type="title"/>
          </p:nvPr>
        </p:nvSpPr>
        <p:spPr/>
        <p:txBody>
          <a:bodyPr/>
          <a:lstStyle/>
          <a:p>
            <a:r>
              <a:rPr lang="en-US" dirty="0" smtClean="0"/>
              <a:t>RAIDR: Mechanism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148</a:t>
            </a:fld>
            <a:endParaRPr lang="en-US" altLang="en-US">
              <a:solidFill>
                <a:srgbClr val="000000"/>
              </a:solidFill>
            </a:endParaRPr>
          </a:p>
        </p:txBody>
      </p:sp>
      <p:pic>
        <p:nvPicPr>
          <p:cNvPr id="5" name="Picture 4"/>
          <p:cNvPicPr>
            <a:picLocks noChangeAspect="1"/>
          </p:cNvPicPr>
          <p:nvPr/>
        </p:nvPicPr>
        <p:blipFill>
          <a:blip r:embed="rId3"/>
          <a:stretch>
            <a:fillRect/>
          </a:stretch>
        </p:blipFill>
        <p:spPr>
          <a:xfrm>
            <a:off x="0" y="1144459"/>
            <a:ext cx="9144000" cy="4372773"/>
          </a:xfrm>
          <a:prstGeom prst="rect">
            <a:avLst/>
          </a:prstGeom>
        </p:spPr>
      </p:pic>
      <p:sp>
        <p:nvSpPr>
          <p:cNvPr id="7" name="TextBox 6"/>
          <p:cNvSpPr txBox="1"/>
          <p:nvPr/>
        </p:nvSpPr>
        <p:spPr>
          <a:xfrm>
            <a:off x="539552" y="3717032"/>
            <a:ext cx="7525344"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1.25KB storage in controller for 32GB DRAM memory</a:t>
            </a:r>
            <a:endParaRPr lang="en-US" sz="2400" dirty="0">
              <a:solidFill>
                <a:srgbClr val="FF0000"/>
              </a:solidFill>
              <a:latin typeface="Tahoma"/>
            </a:endParaRPr>
          </a:p>
        </p:txBody>
      </p:sp>
    </p:spTree>
    <p:extLst>
      <p:ext uri="{BB962C8B-B14F-4D97-AF65-F5344CB8AC3E}">
        <p14:creationId xmlns:p14="http://schemas.microsoft.com/office/powerpoint/2010/main" val="26449558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Profiling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149</a:t>
            </a:fld>
            <a:endParaRPr lang="en-US" altLang="en-US">
              <a:solidFill>
                <a:srgbClr val="000000"/>
              </a:solidFill>
            </a:endParaRPr>
          </a:p>
        </p:txBody>
      </p:sp>
      <p:pic>
        <p:nvPicPr>
          <p:cNvPr id="6" name="Picture 5"/>
          <p:cNvPicPr>
            <a:picLocks noChangeAspect="1"/>
          </p:cNvPicPr>
          <p:nvPr/>
        </p:nvPicPr>
        <p:blipFill>
          <a:blip r:embed="rId2"/>
          <a:stretch>
            <a:fillRect/>
          </a:stretch>
        </p:blipFill>
        <p:spPr>
          <a:xfrm>
            <a:off x="0" y="1181100"/>
            <a:ext cx="9144000" cy="4482790"/>
          </a:xfrm>
          <a:prstGeom prst="rect">
            <a:avLst/>
          </a:prstGeom>
        </p:spPr>
      </p:pic>
    </p:spTree>
    <p:extLst>
      <p:ext uri="{BB962C8B-B14F-4D97-AF65-F5344CB8AC3E}">
        <p14:creationId xmlns:p14="http://schemas.microsoft.com/office/powerpoint/2010/main" val="3070396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8915400" cy="1066800"/>
          </a:xfrm>
        </p:spPr>
        <p:txBody>
          <a:bodyPr/>
          <a:lstStyle/>
          <a:p>
            <a:r>
              <a:rPr lang="en-US" dirty="0" smtClean="0">
                <a:latin typeface="Garamond" charset="0"/>
                <a:ea typeface="ＭＳ Ｐゴシック" charset="0"/>
                <a:cs typeface="ＭＳ Ｐゴシック" charset="0"/>
              </a:rPr>
              <a:t>Solution 1: Tolerate DRAM</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897632"/>
            <a:ext cx="8915400" cy="5339680"/>
          </a:xfrm>
        </p:spPr>
        <p:txBody>
          <a:bodyPr/>
          <a:lstStyle/>
          <a:p>
            <a:pPr eaLnBrk="1" hangingPunct="1"/>
            <a:r>
              <a:rPr lang="en-US" dirty="0" smtClean="0">
                <a:solidFill>
                  <a:srgbClr val="000000"/>
                </a:solidFill>
                <a:latin typeface="Tahoma" charset="0"/>
                <a:ea typeface="ＭＳ Ｐゴシック" charset="0"/>
                <a:cs typeface="ＭＳ Ｐゴシック" charset="0"/>
              </a:rPr>
              <a:t>Overcome DRAM shortcomings with</a:t>
            </a:r>
          </a:p>
          <a:p>
            <a:pPr lvl="1" eaLnBrk="1" hangingPunct="1"/>
            <a:r>
              <a:rPr lang="en-US" dirty="0" smtClean="0">
                <a:solidFill>
                  <a:srgbClr val="000000"/>
                </a:solidFill>
                <a:latin typeface="Tahoma" charset="0"/>
                <a:ea typeface="ＭＳ Ｐゴシック" charset="0"/>
                <a:cs typeface="ＭＳ Ｐゴシック" charset="0"/>
              </a:rPr>
              <a:t>System-DRAM co-design</a:t>
            </a:r>
          </a:p>
          <a:p>
            <a:pPr lvl="1" eaLnBrk="1" hangingPunct="1"/>
            <a:r>
              <a:rPr lang="en-US" dirty="0" smtClean="0">
                <a:solidFill>
                  <a:srgbClr val="000000"/>
                </a:solidFill>
                <a:latin typeface="Tahoma" charset="0"/>
                <a:ea typeface="ＭＳ Ｐゴシック" charset="0"/>
                <a:cs typeface="ＭＳ Ｐゴシック" charset="0"/>
              </a:rPr>
              <a:t>Novel DRAM architectures, interface, functions</a:t>
            </a:r>
          </a:p>
          <a:p>
            <a:pPr lvl="1" eaLnBrk="1" hangingPunct="1"/>
            <a:r>
              <a:rPr lang="en-US" dirty="0" smtClean="0">
                <a:solidFill>
                  <a:srgbClr val="000000"/>
                </a:solidFill>
                <a:latin typeface="Tahoma" charset="0"/>
                <a:ea typeface="ＭＳ Ｐゴシック" charset="0"/>
                <a:cs typeface="ＭＳ Ｐゴシック" charset="0"/>
              </a:rPr>
              <a:t>Better waste management (efficient utilization)</a:t>
            </a:r>
          </a:p>
          <a:p>
            <a:pPr lvl="1" eaLnBrk="1" hangingPunct="1"/>
            <a:endParaRPr lang="en-US" sz="900" dirty="0">
              <a:solidFill>
                <a:srgbClr val="000000"/>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Key issues to tackle</a:t>
            </a:r>
          </a:p>
          <a:p>
            <a:pPr lvl="1" eaLnBrk="1" hangingPunct="1"/>
            <a:r>
              <a:rPr lang="en-US" dirty="0" smtClean="0">
                <a:solidFill>
                  <a:srgbClr val="FF0000"/>
                </a:solidFill>
                <a:latin typeface="Tahoma" charset="0"/>
                <a:ea typeface="ＭＳ Ｐゴシック" charset="0"/>
                <a:cs typeface="ＭＳ Ｐゴシック" charset="0"/>
              </a:rPr>
              <a:t>Reduce refresh energy</a:t>
            </a:r>
          </a:p>
          <a:p>
            <a:pPr lvl="1" eaLnBrk="1" hangingPunct="1"/>
            <a:r>
              <a:rPr lang="en-US" dirty="0" smtClean="0">
                <a:solidFill>
                  <a:srgbClr val="FF0000"/>
                </a:solidFill>
                <a:latin typeface="Tahoma" charset="0"/>
                <a:ea typeface="ＭＳ Ｐゴシック" charset="0"/>
                <a:cs typeface="ＭＳ Ｐゴシック" charset="0"/>
              </a:rPr>
              <a:t>Improve bandwidth and latency</a:t>
            </a:r>
          </a:p>
          <a:p>
            <a:pPr lvl="1" eaLnBrk="1" hangingPunct="1"/>
            <a:r>
              <a:rPr lang="en-US" dirty="0" smtClean="0">
                <a:solidFill>
                  <a:srgbClr val="FF0000"/>
                </a:solidFill>
                <a:latin typeface="Tahoma" charset="0"/>
                <a:ea typeface="ＭＳ Ｐゴシック" charset="0"/>
                <a:cs typeface="ＭＳ Ｐゴシック" charset="0"/>
              </a:rPr>
              <a:t>Reduce waste</a:t>
            </a:r>
          </a:p>
          <a:p>
            <a:pPr lvl="1" eaLnBrk="1" hangingPunct="1">
              <a:buClr>
                <a:srgbClr val="3B812F"/>
              </a:buClr>
            </a:pPr>
            <a:r>
              <a:rPr lang="en-US" dirty="0" smtClean="0">
                <a:solidFill>
                  <a:srgbClr val="FF0000"/>
                </a:solidFill>
                <a:latin typeface="Tahoma" charset="0"/>
                <a:ea typeface="ＭＳ Ｐゴシック" charset="0"/>
                <a:cs typeface="ＭＳ Ｐゴシック" charset="0"/>
              </a:rPr>
              <a:t>Enable reliability at low cost</a:t>
            </a:r>
          </a:p>
          <a:p>
            <a:pPr lvl="1" eaLnBrk="1" hangingPunct="1">
              <a:buClr>
                <a:srgbClr val="3B812F"/>
              </a:buClr>
            </a:pPr>
            <a:endParaRPr lang="en-US" sz="1200" dirty="0">
              <a:solidFill>
                <a:srgbClr val="000000"/>
              </a:solidFill>
              <a:latin typeface="Tahoma" charset="0"/>
              <a:ea typeface="ＭＳ Ｐゴシック" charset="0"/>
              <a:cs typeface="ＭＳ Ｐゴシック" charset="0"/>
            </a:endParaRPr>
          </a:p>
          <a:p>
            <a:pPr eaLnBrk="1" hangingPunct="1"/>
            <a:r>
              <a:rPr lang="en-US" sz="1600" dirty="0">
                <a:solidFill>
                  <a:srgbClr val="000000"/>
                </a:solidFill>
                <a:latin typeface="Tahoma" charset="0"/>
                <a:ea typeface="ＭＳ Ｐゴシック" charset="0"/>
                <a:cs typeface="ＭＳ Ｐゴシック" charset="0"/>
              </a:rPr>
              <a:t>Liu, Jaiyen, Veras, Mutlu, “</a:t>
            </a:r>
            <a:r>
              <a:rPr lang="en-US" sz="1600" dirty="0">
                <a:solidFill>
                  <a:srgbClr val="0000FF"/>
                </a:solidFill>
                <a:latin typeface="Tahoma" charset="0"/>
                <a:ea typeface="ＭＳ Ｐゴシック" charset="0"/>
                <a:cs typeface="ＭＳ Ｐゴシック" charset="0"/>
              </a:rPr>
              <a:t>RAIDR: Retention-Aware Intelligent DRAM Refresh</a:t>
            </a:r>
            <a:r>
              <a:rPr lang="en-US" sz="1600" dirty="0">
                <a:solidFill>
                  <a:srgbClr val="000000"/>
                </a:solidFill>
                <a:latin typeface="Tahoma" charset="0"/>
                <a:ea typeface="ＭＳ Ｐゴシック" charset="0"/>
                <a:cs typeface="ＭＳ Ｐゴシック" charset="0"/>
              </a:rPr>
              <a:t>,” ISCA 2012.</a:t>
            </a:r>
          </a:p>
          <a:p>
            <a:pPr eaLnBrk="1" hangingPunct="1"/>
            <a:r>
              <a:rPr lang="en-US" sz="1600" dirty="0">
                <a:solidFill>
                  <a:srgbClr val="000000"/>
                </a:solidFill>
                <a:latin typeface="Tahoma" charset="0"/>
                <a:ea typeface="ＭＳ Ｐゴシック" charset="0"/>
                <a:cs typeface="ＭＳ Ｐゴシック" charset="0"/>
              </a:rPr>
              <a:t>Kim, Seshadri, </a:t>
            </a:r>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A Case for Exploiting Subarray-Level Parallelism in DRAM</a:t>
            </a:r>
            <a:r>
              <a:rPr lang="en-US" sz="1600" dirty="0">
                <a:solidFill>
                  <a:srgbClr val="000000"/>
                </a:solidFill>
                <a:latin typeface="Tahoma" charset="0"/>
                <a:ea typeface="ＭＳ Ｐゴシック" charset="0"/>
                <a:cs typeface="ＭＳ Ｐゴシック" charset="0"/>
              </a:rPr>
              <a:t>,” ISCA 2012</a:t>
            </a:r>
            <a:r>
              <a:rPr lang="en-US" sz="1600" dirty="0" smtClean="0">
                <a:solidFill>
                  <a:srgbClr val="000000"/>
                </a:solidFill>
                <a:latin typeface="Tahoma" charset="0"/>
                <a:ea typeface="ＭＳ Ｐゴシック" charset="0"/>
                <a:cs typeface="ＭＳ Ｐゴシック" charset="0"/>
              </a:rPr>
              <a:t>.</a:t>
            </a:r>
          </a:p>
          <a:p>
            <a:pPr eaLnBrk="1" hangingPunct="1"/>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Tiered-Latency DRAM: A Low Latency and Low Cost DRAM </a:t>
            </a:r>
            <a:r>
              <a:rPr lang="en-US" sz="1600" dirty="0" smtClean="0">
                <a:solidFill>
                  <a:srgbClr val="0000FF"/>
                </a:solidFill>
                <a:latin typeface="Tahoma" charset="0"/>
                <a:ea typeface="ＭＳ Ｐゴシック" charset="0"/>
                <a:cs typeface="ＭＳ Ｐゴシック" charset="0"/>
              </a:rPr>
              <a:t>Architecture</a:t>
            </a:r>
            <a:r>
              <a:rPr lang="en-US" sz="1600" dirty="0" smtClean="0">
                <a:solidFill>
                  <a:srgbClr val="000000"/>
                </a:solidFill>
                <a:latin typeface="Tahoma" charset="0"/>
                <a:ea typeface="ＭＳ Ｐゴシック" charset="0"/>
                <a:cs typeface="ＭＳ Ｐゴシック" charset="0"/>
              </a:rPr>
              <a:t>,” HPCA 2013.</a:t>
            </a:r>
          </a:p>
          <a:p>
            <a:pPr eaLnBrk="1" hangingPunct="1"/>
            <a:r>
              <a:rPr lang="en-US" sz="1600" dirty="0" smtClean="0">
                <a:solidFill>
                  <a:srgbClr val="000000"/>
                </a:solidFill>
                <a:latin typeface="Tahoma" charset="0"/>
                <a:ea typeface="ＭＳ Ｐゴシック" charset="0"/>
                <a:cs typeface="ＭＳ Ｐゴシック" charset="0"/>
              </a:rPr>
              <a:t>Liu+, “</a:t>
            </a:r>
            <a:r>
              <a:rPr lang="en-US" sz="1600" dirty="0">
                <a:solidFill>
                  <a:srgbClr val="0000FF"/>
                </a:solidFill>
                <a:latin typeface="Tahoma" charset="0"/>
                <a:ea typeface="ＭＳ Ｐゴシック" charset="0"/>
                <a:cs typeface="ＭＳ Ｐゴシック" charset="0"/>
              </a:rPr>
              <a:t>An Experimental Study of Data Retention Behavior in Modern DRAM </a:t>
            </a:r>
            <a:r>
              <a:rPr lang="en-US" sz="1600" dirty="0" smtClean="0">
                <a:solidFill>
                  <a:srgbClr val="0000FF"/>
                </a:solidFill>
                <a:latin typeface="Tahoma" charset="0"/>
                <a:ea typeface="ＭＳ Ｐゴシック" charset="0"/>
                <a:cs typeface="ＭＳ Ｐゴシック" charset="0"/>
              </a:rPr>
              <a:t>Devices</a:t>
            </a:r>
            <a:r>
              <a:rPr lang="en-US" sz="1600" dirty="0" smtClean="0">
                <a:solidFill>
                  <a:srgbClr val="000000"/>
                </a:solidFill>
                <a:latin typeface="Tahoma" charset="0"/>
                <a:ea typeface="ＭＳ Ｐゴシック" charset="0"/>
                <a:cs typeface="ＭＳ Ｐゴシック" charset="0"/>
              </a:rPr>
              <a:t>” ISCA’13.</a:t>
            </a:r>
            <a:endParaRPr lang="en-US" sz="1600" dirty="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15</a:t>
            </a:fld>
            <a:endParaRPr lang="en-US" sz="1600" dirty="0">
              <a:solidFill>
                <a:srgbClr val="000000"/>
              </a:solidFill>
              <a:latin typeface="Garamond" charset="0"/>
            </a:endParaRPr>
          </a:p>
        </p:txBody>
      </p:sp>
    </p:spTree>
    <p:extLst>
      <p:ext uri="{BB962C8B-B14F-4D97-AF65-F5344CB8AC3E}">
        <p14:creationId xmlns:p14="http://schemas.microsoft.com/office/powerpoint/2010/main" val="35011302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Binning</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a:solidFill>
                  <a:srgbClr val="0000FF"/>
                </a:solidFill>
              </a:rPr>
              <a:t>How to efficiently and </a:t>
            </a:r>
            <a:r>
              <a:rPr lang="en-US" dirty="0" err="1">
                <a:solidFill>
                  <a:srgbClr val="0000FF"/>
                </a:solidFill>
              </a:rPr>
              <a:t>scalably</a:t>
            </a:r>
            <a:r>
              <a:rPr lang="en-US" dirty="0">
                <a:solidFill>
                  <a:srgbClr val="0000FF"/>
                </a:solidFill>
              </a:rPr>
              <a:t> store rows into retention time bins?</a:t>
            </a:r>
          </a:p>
          <a:p>
            <a:pPr marL="342900" lvl="1" indent="-342900">
              <a:buClr>
                <a:schemeClr val="accent1"/>
              </a:buClr>
              <a:buSzPct val="65000"/>
              <a:buFont typeface="Wingdings" pitchFamily="2" charset="2"/>
              <a:buChar char="n"/>
            </a:pPr>
            <a:r>
              <a:rPr lang="en-US" dirty="0"/>
              <a:t>Use Hardware Bloom Filters [Bloom, CACM 1970]</a:t>
            </a:r>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150</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28561" y="2420888"/>
            <a:ext cx="9144000" cy="3849097"/>
          </a:xfrm>
          <a:prstGeom prst="rect">
            <a:avLst/>
          </a:prstGeom>
        </p:spPr>
      </p:pic>
    </p:spTree>
    <p:extLst>
      <p:ext uri="{BB962C8B-B14F-4D97-AF65-F5344CB8AC3E}">
        <p14:creationId xmlns:p14="http://schemas.microsoft.com/office/powerpoint/2010/main" val="9530132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 Filter Operation Example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151</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2316275"/>
            <a:ext cx="9144000" cy="4065053"/>
          </a:xfrm>
          <a:prstGeom prst="rect">
            <a:avLst/>
          </a:prstGeom>
        </p:spPr>
      </p:pic>
    </p:spTree>
    <p:extLst>
      <p:ext uri="{BB962C8B-B14F-4D97-AF65-F5344CB8AC3E}">
        <p14:creationId xmlns:p14="http://schemas.microsoft.com/office/powerpoint/2010/main" val="6079185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 Operation Example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152</a:t>
            </a:fld>
            <a:endParaRPr lang="en-US" altLang="en-US">
              <a:solidFill>
                <a:srgbClr val="000000"/>
              </a:solidFill>
            </a:endParaRPr>
          </a:p>
        </p:txBody>
      </p:sp>
      <p:pic>
        <p:nvPicPr>
          <p:cNvPr id="7" name="Picture 6"/>
          <p:cNvPicPr>
            <a:picLocks noChangeAspect="1"/>
          </p:cNvPicPr>
          <p:nvPr/>
        </p:nvPicPr>
        <p:blipFill>
          <a:blip r:embed="rId2"/>
          <a:stretch>
            <a:fillRect/>
          </a:stretch>
        </p:blipFill>
        <p:spPr>
          <a:xfrm>
            <a:off x="0" y="2478989"/>
            <a:ext cx="9144000" cy="3902339"/>
          </a:xfrm>
          <a:prstGeom prst="rect">
            <a:avLst/>
          </a:prstGeom>
        </p:spPr>
      </p:pic>
    </p:spTree>
    <p:extLst>
      <p:ext uri="{BB962C8B-B14F-4D97-AF65-F5344CB8AC3E}">
        <p14:creationId xmlns:p14="http://schemas.microsoft.com/office/powerpoint/2010/main" val="3155178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 Operation Example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153</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2699846"/>
            <a:ext cx="9144000" cy="3609474"/>
          </a:xfrm>
          <a:prstGeom prst="rect">
            <a:avLst/>
          </a:prstGeom>
        </p:spPr>
      </p:pic>
    </p:spTree>
    <p:extLst>
      <p:ext uri="{BB962C8B-B14F-4D97-AF65-F5344CB8AC3E}">
        <p14:creationId xmlns:p14="http://schemas.microsoft.com/office/powerpoint/2010/main" val="35319512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 Operation Example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154</a:t>
            </a:fld>
            <a:endParaRPr lang="en-US" altLang="en-US">
              <a:solidFill>
                <a:srgbClr val="000000"/>
              </a:solidFill>
            </a:endParaRPr>
          </a:p>
        </p:txBody>
      </p:sp>
      <p:pic>
        <p:nvPicPr>
          <p:cNvPr id="6" name="Picture 5"/>
          <p:cNvPicPr>
            <a:picLocks noChangeAspect="1"/>
          </p:cNvPicPr>
          <p:nvPr/>
        </p:nvPicPr>
        <p:blipFill>
          <a:blip r:embed="rId2"/>
          <a:stretch>
            <a:fillRect/>
          </a:stretch>
        </p:blipFill>
        <p:spPr>
          <a:xfrm>
            <a:off x="0" y="2332253"/>
            <a:ext cx="9144000" cy="4049075"/>
          </a:xfrm>
          <a:prstGeom prst="rect">
            <a:avLst/>
          </a:prstGeom>
        </p:spPr>
      </p:pic>
    </p:spTree>
    <p:extLst>
      <p:ext uri="{BB962C8B-B14F-4D97-AF65-F5344CB8AC3E}">
        <p14:creationId xmlns:p14="http://schemas.microsoft.com/office/powerpoint/2010/main" val="6781437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Bloom Filters as Bins</a:t>
            </a:r>
            <a:endParaRPr lang="en-US" dirty="0"/>
          </a:p>
        </p:txBody>
      </p:sp>
      <p:sp>
        <p:nvSpPr>
          <p:cNvPr id="3" name="Content Placeholder 2"/>
          <p:cNvSpPr>
            <a:spLocks noGrp="1"/>
          </p:cNvSpPr>
          <p:nvPr>
            <p:ph idx="1"/>
          </p:nvPr>
        </p:nvSpPr>
        <p:spPr>
          <a:xfrm>
            <a:off x="228600" y="980728"/>
            <a:ext cx="8610600" cy="5267672"/>
          </a:xfrm>
        </p:spPr>
        <p:txBody>
          <a:bodyPr/>
          <a:lstStyle/>
          <a:p>
            <a:r>
              <a:rPr lang="en-US" dirty="0">
                <a:solidFill>
                  <a:srgbClr val="FF0000"/>
                </a:solidFill>
              </a:rPr>
              <a:t>False positives: </a:t>
            </a:r>
            <a:r>
              <a:rPr lang="en-US" dirty="0"/>
              <a:t>a row may be declared present in the Bloom filter even if it was never inserted</a:t>
            </a:r>
          </a:p>
          <a:p>
            <a:pPr lvl="1"/>
            <a:r>
              <a:rPr lang="en-US" dirty="0">
                <a:solidFill>
                  <a:srgbClr val="0000FF"/>
                </a:solidFill>
              </a:rPr>
              <a:t>Not a problem: </a:t>
            </a:r>
            <a:r>
              <a:rPr lang="en-US" dirty="0" smtClean="0"/>
              <a:t>Refresh </a:t>
            </a:r>
            <a:r>
              <a:rPr lang="en-US" dirty="0"/>
              <a:t>some rows more frequently than needed</a:t>
            </a:r>
          </a:p>
          <a:p>
            <a:pPr lvl="1"/>
            <a:endParaRPr lang="en-US" dirty="0"/>
          </a:p>
          <a:p>
            <a:r>
              <a:rPr lang="en-US" dirty="0">
                <a:solidFill>
                  <a:srgbClr val="0000FF"/>
                </a:solidFill>
              </a:rPr>
              <a:t>No false negatives: </a:t>
            </a:r>
            <a:r>
              <a:rPr lang="en-US" dirty="0"/>
              <a:t>rows are never refreshed less frequently than needed (no correctness problems)</a:t>
            </a:r>
          </a:p>
          <a:p>
            <a:endParaRPr lang="en-US" dirty="0" smtClean="0"/>
          </a:p>
          <a:p>
            <a:r>
              <a:rPr lang="en-US" dirty="0" smtClean="0">
                <a:solidFill>
                  <a:srgbClr val="0000FF"/>
                </a:solidFill>
              </a:rPr>
              <a:t>Scalable</a:t>
            </a:r>
            <a:r>
              <a:rPr lang="en-US" dirty="0">
                <a:solidFill>
                  <a:srgbClr val="0000FF"/>
                </a:solidFill>
              </a:rPr>
              <a:t>: </a:t>
            </a:r>
            <a:r>
              <a:rPr lang="en-US" dirty="0"/>
              <a:t>a Bloom filter never overflows (unlike a fixed-size table</a:t>
            </a:r>
            <a:r>
              <a:rPr lang="en-US" dirty="0" smtClean="0"/>
              <a:t>)</a:t>
            </a:r>
          </a:p>
          <a:p>
            <a:endParaRPr lang="en-US" dirty="0"/>
          </a:p>
          <a:p>
            <a:r>
              <a:rPr lang="en-US" dirty="0" smtClean="0">
                <a:solidFill>
                  <a:srgbClr val="0000FF"/>
                </a:solidFill>
              </a:rPr>
              <a:t>Efficient:</a:t>
            </a:r>
            <a:r>
              <a:rPr lang="en-US" dirty="0" smtClean="0"/>
              <a:t> No need to store info on a per-row basis; simple hardware </a:t>
            </a:r>
            <a:r>
              <a:rPr lang="en-US" dirty="0" smtClean="0">
                <a:sym typeface="Wingdings"/>
              </a:rPr>
              <a:t> 1.25 KB for 2 filters for 32 GB DRAM system</a:t>
            </a:r>
            <a:endParaRPr lang="en-US" dirty="0"/>
          </a:p>
          <a:p>
            <a:endParaRPr lang="en-US" dirty="0"/>
          </a:p>
          <a:p>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155</a:t>
            </a:fld>
            <a:endParaRPr lang="en-US" altLang="en-US">
              <a:solidFill>
                <a:srgbClr val="000000"/>
              </a:solidFill>
            </a:endParaRPr>
          </a:p>
        </p:txBody>
      </p:sp>
    </p:spTree>
    <p:extLst>
      <p:ext uri="{BB962C8B-B14F-4D97-AF65-F5344CB8AC3E}">
        <p14:creationId xmlns:p14="http://schemas.microsoft.com/office/powerpoint/2010/main" val="41564033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Refreshing (RAIDR Refresh Controller)</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156</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971600" y="1628800"/>
            <a:ext cx="6986488" cy="3730845"/>
          </a:xfrm>
          <a:prstGeom prst="rect">
            <a:avLst/>
          </a:prstGeom>
        </p:spPr>
      </p:pic>
    </p:spTree>
    <p:extLst>
      <p:ext uri="{BB962C8B-B14F-4D97-AF65-F5344CB8AC3E}">
        <p14:creationId xmlns:p14="http://schemas.microsoft.com/office/powerpoint/2010/main" val="16888733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Refreshing (RAIDR Refresh Controller)</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157</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1422400"/>
            <a:ext cx="9144000" cy="3988037"/>
          </a:xfrm>
          <a:prstGeom prst="rect">
            <a:avLst/>
          </a:prstGeom>
        </p:spPr>
      </p:pic>
      <p:sp>
        <p:nvSpPr>
          <p:cNvPr id="6" name="Rectangle 5"/>
          <p:cNvSpPr/>
          <p:nvPr/>
        </p:nvSpPr>
        <p:spPr>
          <a:xfrm>
            <a:off x="179512" y="5939988"/>
            <a:ext cx="8208912" cy="369332"/>
          </a:xfrm>
          <a:prstGeom prst="rect">
            <a:avLst/>
          </a:prstGeom>
        </p:spPr>
        <p:txBody>
          <a:bodyPr wrap="square">
            <a:spAutoFit/>
          </a:bodyPr>
          <a:lstStyle/>
          <a:p>
            <a:r>
              <a:rPr lang="en-US" dirty="0">
                <a:solidFill>
                  <a:srgbClr val="000000"/>
                </a:solidFill>
                <a:latin typeface="Tahoma" charset="0"/>
              </a:rPr>
              <a:t>Liu et al., “</a:t>
            </a:r>
            <a:r>
              <a:rPr lang="en-US" altLang="ja-JP" dirty="0">
                <a:solidFill>
                  <a:srgbClr val="0000FF"/>
                </a:solidFill>
                <a:latin typeface="Tahoma" charset="0"/>
              </a:rPr>
              <a:t>RAIDR: Retention-Aware Intelligent DRAM Refresh</a:t>
            </a:r>
            <a:r>
              <a:rPr lang="en-US" altLang="ja-JP" dirty="0">
                <a:solidFill>
                  <a:srgbClr val="000000"/>
                </a:solidFill>
                <a:latin typeface="Tahoma" charset="0"/>
              </a:rPr>
              <a:t>,</a:t>
            </a:r>
            <a:r>
              <a:rPr lang="en-US" dirty="0">
                <a:solidFill>
                  <a:srgbClr val="000000"/>
                </a:solidFill>
                <a:latin typeface="Tahoma" charset="0"/>
              </a:rPr>
              <a:t>”</a:t>
            </a:r>
            <a:r>
              <a:rPr lang="en-US" altLang="ja-JP" dirty="0">
                <a:solidFill>
                  <a:srgbClr val="000000"/>
                </a:solidFill>
                <a:latin typeface="Tahoma" charset="0"/>
              </a:rPr>
              <a:t> ISCA 2012.</a:t>
            </a:r>
            <a:endParaRPr lang="en-US" dirty="0">
              <a:solidFill>
                <a:srgbClr val="000000"/>
              </a:solidFill>
              <a:latin typeface="Tahoma"/>
            </a:endParaRPr>
          </a:p>
        </p:txBody>
      </p:sp>
    </p:spTree>
    <p:extLst>
      <p:ext uri="{BB962C8B-B14F-4D97-AF65-F5344CB8AC3E}">
        <p14:creationId xmlns:p14="http://schemas.microsoft.com/office/powerpoint/2010/main" val="39418612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Temperature Changes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158</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1358900"/>
            <a:ext cx="9144000" cy="4128920"/>
          </a:xfrm>
          <a:prstGeom prst="rect">
            <a:avLst/>
          </a:prstGeom>
        </p:spPr>
      </p:pic>
    </p:spTree>
    <p:extLst>
      <p:ext uri="{BB962C8B-B14F-4D97-AF65-F5344CB8AC3E}">
        <p14:creationId xmlns:p14="http://schemas.microsoft.com/office/powerpoint/2010/main" val="29892442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Baseline Design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159</a:t>
            </a:fld>
            <a:endParaRPr lang="en-US" altLang="en-US">
              <a:solidFill>
                <a:srgbClr val="000000"/>
              </a:solidFill>
            </a:endParaRPr>
          </a:p>
        </p:txBody>
      </p:sp>
      <p:pic>
        <p:nvPicPr>
          <p:cNvPr id="10" name="Picture 9" descr="raidr_baselin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6752"/>
            <a:ext cx="9144000" cy="3680283"/>
          </a:xfrm>
          <a:prstGeom prst="rect">
            <a:avLst/>
          </a:prstGeom>
        </p:spPr>
      </p:pic>
      <p:sp>
        <p:nvSpPr>
          <p:cNvPr id="11" name="TextBox 10"/>
          <p:cNvSpPr txBox="1"/>
          <p:nvPr/>
        </p:nvSpPr>
        <p:spPr>
          <a:xfrm>
            <a:off x="251520" y="5157192"/>
            <a:ext cx="8640960"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Refresh control is in DRAM in today’s auto-refresh systems</a:t>
            </a:r>
            <a:endParaRPr lang="en-US" sz="2400" dirty="0">
              <a:solidFill>
                <a:srgbClr val="FF0000"/>
              </a:solidFill>
              <a:latin typeface="Tahoma"/>
            </a:endParaRPr>
          </a:p>
        </p:txBody>
      </p:sp>
      <p:sp>
        <p:nvSpPr>
          <p:cNvPr id="13" name="TextBox 12"/>
          <p:cNvSpPr txBox="1"/>
          <p:nvPr/>
        </p:nvSpPr>
        <p:spPr>
          <a:xfrm>
            <a:off x="251520" y="5618857"/>
            <a:ext cx="8640960"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0000FF"/>
                </a:solidFill>
                <a:latin typeface="Tahoma"/>
              </a:rPr>
              <a:t>RAIDR can be </a:t>
            </a:r>
            <a:r>
              <a:rPr lang="en-US" sz="2400" dirty="0">
                <a:solidFill>
                  <a:srgbClr val="0000FF"/>
                </a:solidFill>
                <a:latin typeface="Tahoma"/>
              </a:rPr>
              <a:t>implemented in either the </a:t>
            </a:r>
            <a:r>
              <a:rPr lang="en-US" sz="2400" dirty="0" smtClean="0">
                <a:solidFill>
                  <a:srgbClr val="0000FF"/>
                </a:solidFill>
                <a:latin typeface="Tahoma"/>
              </a:rPr>
              <a:t>controller or DRAM</a:t>
            </a:r>
            <a:endParaRPr lang="en-US" sz="2400" dirty="0">
              <a:solidFill>
                <a:srgbClr val="0000FF"/>
              </a:solidFill>
              <a:latin typeface="Tahoma"/>
            </a:endParaRPr>
          </a:p>
        </p:txBody>
      </p:sp>
    </p:spTree>
    <p:extLst>
      <p:ext uri="{BB962C8B-B14F-4D97-AF65-F5344CB8AC3E}">
        <p14:creationId xmlns:p14="http://schemas.microsoft.com/office/powerpoint/2010/main" val="41786516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9167936" cy="1066800"/>
          </a:xfrm>
        </p:spPr>
        <p:txBody>
          <a:bodyPr/>
          <a:lstStyle/>
          <a:p>
            <a:r>
              <a:rPr lang="en-US" dirty="0" smtClean="0">
                <a:latin typeface="Garamond" charset="0"/>
                <a:ea typeface="ＭＳ Ｐゴシック" charset="0"/>
                <a:cs typeface="ＭＳ Ｐゴシック" charset="0"/>
              </a:rPr>
              <a:t>Solution 2: Emerging Memory Technologies</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1052736"/>
            <a:ext cx="8663880"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Memory</a:t>
            </a:r>
          </a:p>
          <a:p>
            <a:pPr lvl="1"/>
            <a:r>
              <a:rPr lang="en-US" dirty="0" smtClean="0">
                <a:latin typeface="Tahoma" charset="0"/>
                <a:ea typeface="ＭＳ Ｐゴシック" charset="0"/>
              </a:rPr>
              <a:t>Expected </a:t>
            </a:r>
            <a:r>
              <a:rPr lang="en-US" dirty="0">
                <a:latin typeface="Tahoma" charset="0"/>
                <a:ea typeface="ＭＳ Ｐゴシック" charset="0"/>
              </a:rPr>
              <a:t>to scale to 9nm (2022 [ITRS])</a:t>
            </a:r>
          </a:p>
          <a:p>
            <a:pPr lvl="1"/>
            <a:r>
              <a:rPr lang="en-US" dirty="0" smtClean="0">
                <a:latin typeface="Tahoma" charset="0"/>
                <a:ea typeface="ＭＳ Ｐゴシック" charset="0"/>
              </a:rPr>
              <a:t>Expected to be denser than DRAM: can store multiple bits/cell</a:t>
            </a:r>
          </a:p>
          <a:p>
            <a:endParaRPr lang="en-US" sz="1800" dirty="0">
              <a:latin typeface="Tahoma" charset="0"/>
              <a:ea typeface="ＭＳ Ｐゴシック" charset="0"/>
            </a:endParaRPr>
          </a:p>
          <a:p>
            <a:r>
              <a:rPr lang="en-US" dirty="0" smtClean="0">
                <a:latin typeface="Tahoma" charset="0"/>
                <a:ea typeface="ＭＳ Ｐゴシック" charset="0"/>
              </a:rPr>
              <a:t>But, emerging technologies have shortcomings as well</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a:p>
            <a:pPr lvl="1" eaLnBrk="1" hangingPunct="1"/>
            <a:endParaRPr lang="en-US" sz="1600" dirty="0">
              <a:solidFill>
                <a:srgbClr val="000000"/>
              </a:solidFill>
              <a:latin typeface="Tahoma" charset="0"/>
              <a:ea typeface="ＭＳ Ｐゴシック" charset="0"/>
              <a:cs typeface="ＭＳ Ｐゴシック" charset="0"/>
            </a:endParaRPr>
          </a:p>
          <a:p>
            <a:pPr lvl="0">
              <a:buClr>
                <a:srgbClr val="CC9900"/>
              </a:buClr>
              <a:buFont typeface="Wingdings" charset="0"/>
              <a:buChar char="n"/>
            </a:pPr>
            <a:r>
              <a:rPr lang="en-US" sz="1600" dirty="0">
                <a:solidFill>
                  <a:srgbClr val="000000"/>
                </a:solidFill>
                <a:latin typeface="Tahoma" charset="0"/>
                <a:ea typeface="ＭＳ Ｐゴシック" charset="0"/>
                <a:cs typeface="ＭＳ Ｐゴシック" charset="0"/>
              </a:rPr>
              <a:t>Lee, </a:t>
            </a:r>
            <a:r>
              <a:rPr lang="en-US" sz="1600" dirty="0" err="1">
                <a:solidFill>
                  <a:srgbClr val="000000"/>
                </a:solidFill>
                <a:latin typeface="Tahoma" charset="0"/>
                <a:ea typeface="ＭＳ Ｐゴシック" charset="0"/>
                <a:cs typeface="ＭＳ Ｐゴシック" charset="0"/>
              </a:rPr>
              <a:t>Ipek</a:t>
            </a:r>
            <a:r>
              <a:rPr lang="en-US" sz="1600" dirty="0">
                <a:solidFill>
                  <a:srgbClr val="000000"/>
                </a:solidFill>
                <a:latin typeface="Tahoma" charset="0"/>
                <a:ea typeface="ＭＳ Ｐゴシック" charset="0"/>
                <a:cs typeface="ＭＳ Ｐゴシック" charset="0"/>
              </a:rPr>
              <a:t>, Mutlu, Burger, </a:t>
            </a:r>
            <a:r>
              <a:rPr lang="ja-JP" alt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Architecting Phase Change Memory as a Scalable DRAM Alternative</a:t>
            </a:r>
            <a:r>
              <a:rPr lang="en-US" sz="1600" dirty="0">
                <a:solidFill>
                  <a:srgbClr val="000000"/>
                </a:solidFill>
                <a:latin typeface="Tahoma" charset="0"/>
                <a:ea typeface="ＭＳ Ｐゴシック" charset="0"/>
                <a:cs typeface="ＭＳ Ｐゴシック" charset="0"/>
              </a:rPr>
              <a:t>,</a:t>
            </a:r>
            <a:r>
              <a:rPr lang="ja-JP" altLang="en-US" sz="1600" dirty="0">
                <a:solidFill>
                  <a:srgbClr val="000000"/>
                </a:solidFill>
                <a:latin typeface="Tahoma" charset="0"/>
                <a:ea typeface="ＭＳ Ｐゴシック" charset="0"/>
                <a:cs typeface="ＭＳ Ｐゴシック" charset="0"/>
              </a:rPr>
              <a:t>”</a:t>
            </a:r>
            <a:r>
              <a:rPr lang="en-US" sz="1600" dirty="0">
                <a:solidFill>
                  <a:srgbClr val="000000"/>
                </a:solidFill>
                <a:latin typeface="Tahoma" charset="0"/>
                <a:ea typeface="ＭＳ Ｐゴシック" charset="0"/>
                <a:cs typeface="ＭＳ Ｐゴシック" charset="0"/>
              </a:rPr>
              <a:t> ISCA 2009, CACM 2010, Top Picks 2010.</a:t>
            </a:r>
          </a:p>
          <a:p>
            <a:pPr>
              <a:buClr>
                <a:srgbClr val="CC9900"/>
              </a:buClr>
              <a:buFont typeface="Wingdings" charset="0"/>
              <a:buChar char="n"/>
            </a:pPr>
            <a:r>
              <a:rPr lang="en-US" sz="1600" dirty="0"/>
              <a:t>Meza, Chang, Yoon, </a:t>
            </a:r>
            <a:r>
              <a:rPr lang="en-US" sz="1600" dirty="0" smtClean="0"/>
              <a:t>Mutlu, </a:t>
            </a:r>
            <a:r>
              <a:rPr lang="en-US" sz="1600" dirty="0" err="1" smtClean="0"/>
              <a:t>Ranganathan</a:t>
            </a:r>
            <a:r>
              <a:rPr lang="en-US" sz="1600" dirty="0" smtClean="0"/>
              <a:t>, </a:t>
            </a:r>
            <a:r>
              <a:rPr lang="en-US" sz="1600" dirty="0"/>
              <a:t>“</a:t>
            </a:r>
            <a:r>
              <a:rPr lang="en-US" sz="1600" dirty="0">
                <a:solidFill>
                  <a:srgbClr val="0000FF"/>
                </a:solidFill>
              </a:rPr>
              <a:t>Enabling Efficient and Scalable Hybrid Memories</a:t>
            </a:r>
            <a:r>
              <a:rPr lang="en-US" sz="1600" dirty="0"/>
              <a:t>,” IEEE Comp. Arch. Letters 2012.</a:t>
            </a:r>
          </a:p>
          <a:p>
            <a:pPr>
              <a:buClr>
                <a:srgbClr val="CC9900"/>
              </a:buClr>
              <a:buFont typeface="Wingdings" charset="0"/>
              <a:buChar char="n"/>
            </a:pPr>
            <a:r>
              <a:rPr lang="en-US" sz="1600" dirty="0" smtClean="0"/>
              <a:t>Yoon, Meza et al., </a:t>
            </a:r>
            <a:r>
              <a:rPr lang="en-US" sz="1600" dirty="0"/>
              <a:t>“</a:t>
            </a:r>
            <a:r>
              <a:rPr lang="en-US" sz="1600" dirty="0">
                <a:solidFill>
                  <a:srgbClr val="0000FF"/>
                </a:solidFill>
              </a:rPr>
              <a:t>Row Buffer </a:t>
            </a:r>
            <a:r>
              <a:rPr lang="en-US" sz="1600" dirty="0" smtClean="0">
                <a:solidFill>
                  <a:srgbClr val="0000FF"/>
                </a:solidFill>
              </a:rPr>
              <a:t>Locality</a:t>
            </a:r>
            <a:r>
              <a:rPr lang="en-US" sz="1600" dirty="0">
                <a:solidFill>
                  <a:srgbClr val="0000FF"/>
                </a:solidFill>
              </a:rPr>
              <a:t> </a:t>
            </a:r>
            <a:r>
              <a:rPr lang="en-US" sz="1600" dirty="0" smtClean="0">
                <a:solidFill>
                  <a:srgbClr val="0000FF"/>
                </a:solidFill>
              </a:rPr>
              <a:t>Aware Caching Policies for </a:t>
            </a:r>
            <a:r>
              <a:rPr lang="en-US" sz="1600" dirty="0">
                <a:solidFill>
                  <a:srgbClr val="0000FF"/>
                </a:solidFill>
              </a:rPr>
              <a:t>Hybrid Memories</a:t>
            </a:r>
            <a:r>
              <a:rPr lang="en-US" sz="1600" dirty="0"/>
              <a:t>,” </a:t>
            </a:r>
            <a:r>
              <a:rPr lang="en-US" sz="1600" dirty="0" smtClean="0"/>
              <a:t>ICCD 2012 Best Paper Award.</a:t>
            </a:r>
            <a:endParaRPr lang="en-US" sz="1600" dirty="0"/>
          </a:p>
          <a:p>
            <a:pPr>
              <a:buClr>
                <a:srgbClr val="CC9900"/>
              </a:buClr>
              <a:buFont typeface="Wingdings" charset="0"/>
              <a:buChar char="n"/>
            </a:pPr>
            <a:endParaRPr lang="en-US" sz="2000" dirty="0"/>
          </a:p>
          <a:p>
            <a:pPr lvl="0">
              <a:buClr>
                <a:srgbClr val="CC9900"/>
              </a:buClr>
              <a:buFont typeface="Wingdings" charset="0"/>
              <a:buChar char="n"/>
            </a:pPr>
            <a:endParaRPr lang="en-US" sz="2000" dirty="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16</a:t>
            </a:fld>
            <a:endParaRPr lang="en-US" sz="1600">
              <a:solidFill>
                <a:srgbClr val="000000"/>
              </a:solidFill>
              <a:latin typeface="Garamond" charset="0"/>
            </a:endParaRPr>
          </a:p>
        </p:txBody>
      </p:sp>
    </p:spTree>
    <p:extLst>
      <p:ext uri="{BB962C8B-B14F-4D97-AF65-F5344CB8AC3E}">
        <p14:creationId xmlns:p14="http://schemas.microsoft.com/office/powerpoint/2010/main" val="16119223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in Memory Controller: Option 1</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160</a:t>
            </a:fld>
            <a:endParaRPr lang="en-US" altLang="en-US">
              <a:solidFill>
                <a:srgbClr val="000000"/>
              </a:solidFill>
            </a:endParaRPr>
          </a:p>
        </p:txBody>
      </p:sp>
      <p:pic>
        <p:nvPicPr>
          <p:cNvPr id="10" name="Picture 9" descr="raidr_m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3685953"/>
          </a:xfrm>
          <a:prstGeom prst="rect">
            <a:avLst/>
          </a:prstGeom>
        </p:spPr>
      </p:pic>
      <p:sp>
        <p:nvSpPr>
          <p:cNvPr id="11" name="TextBox 10"/>
          <p:cNvSpPr txBox="1"/>
          <p:nvPr/>
        </p:nvSpPr>
        <p:spPr>
          <a:xfrm>
            <a:off x="251520" y="5085184"/>
            <a:ext cx="8640960" cy="120032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algn="ctr"/>
            <a:r>
              <a:rPr lang="en-US" sz="2400" dirty="0" smtClean="0">
                <a:solidFill>
                  <a:srgbClr val="000000"/>
                </a:solidFill>
                <a:latin typeface="Tahoma"/>
              </a:rPr>
              <a:t>Overhead of RAIDR in DRAM controller:</a:t>
            </a:r>
          </a:p>
          <a:p>
            <a:r>
              <a:rPr lang="en-US" sz="2400" dirty="0" smtClean="0">
                <a:solidFill>
                  <a:srgbClr val="0000FF"/>
                </a:solidFill>
                <a:latin typeface="Tahoma"/>
              </a:rPr>
              <a:t>1.25 KB Bloom Filters, 3 counters, additional commands    issued for per-row refresh </a:t>
            </a:r>
            <a:r>
              <a:rPr lang="en-US" sz="2400" dirty="0" smtClean="0">
                <a:solidFill>
                  <a:srgbClr val="FF0000"/>
                </a:solidFill>
                <a:latin typeface="Tahoma"/>
              </a:rPr>
              <a:t>(all accounted for in evaluations)</a:t>
            </a:r>
            <a:endParaRPr lang="en-US" sz="2400" dirty="0">
              <a:solidFill>
                <a:srgbClr val="FF0000"/>
              </a:solidFill>
              <a:latin typeface="Tahoma"/>
            </a:endParaRPr>
          </a:p>
        </p:txBody>
      </p:sp>
    </p:spTree>
    <p:extLst>
      <p:ext uri="{BB962C8B-B14F-4D97-AF65-F5344CB8AC3E}">
        <p14:creationId xmlns:p14="http://schemas.microsoft.com/office/powerpoint/2010/main" val="27803732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in DRAM Chip: Option 2</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161</a:t>
            </a:fld>
            <a:endParaRPr lang="en-US" altLang="en-US">
              <a:solidFill>
                <a:srgbClr val="000000"/>
              </a:solidFill>
            </a:endParaRPr>
          </a:p>
        </p:txBody>
      </p:sp>
      <p:sp>
        <p:nvSpPr>
          <p:cNvPr id="8" name="TextBox 7"/>
          <p:cNvSpPr txBox="1"/>
          <p:nvPr/>
        </p:nvSpPr>
        <p:spPr>
          <a:xfrm>
            <a:off x="35496" y="5085184"/>
            <a:ext cx="9036496" cy="120032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algn="ctr"/>
            <a:r>
              <a:rPr lang="en-US" sz="2400" dirty="0" smtClean="0">
                <a:solidFill>
                  <a:srgbClr val="000000"/>
                </a:solidFill>
                <a:latin typeface="Tahoma"/>
              </a:rPr>
              <a:t>Overhead of RAIDR in DRAM chip:</a:t>
            </a:r>
          </a:p>
          <a:p>
            <a:pPr algn="ctr"/>
            <a:r>
              <a:rPr lang="en-US" sz="2400" dirty="0" smtClean="0">
                <a:solidFill>
                  <a:srgbClr val="0000FF"/>
                </a:solidFill>
                <a:latin typeface="Tahoma"/>
              </a:rPr>
              <a:t>Per-chip overhead: 20B Bloom Filters, 1 counter (4 </a:t>
            </a:r>
            <a:r>
              <a:rPr lang="en-US" sz="2400" dirty="0" err="1" smtClean="0">
                <a:solidFill>
                  <a:srgbClr val="0000FF"/>
                </a:solidFill>
                <a:latin typeface="Tahoma"/>
              </a:rPr>
              <a:t>Gbit</a:t>
            </a:r>
            <a:r>
              <a:rPr lang="en-US" sz="2400" dirty="0" smtClean="0">
                <a:solidFill>
                  <a:srgbClr val="0000FF"/>
                </a:solidFill>
                <a:latin typeface="Tahoma"/>
              </a:rPr>
              <a:t> chip)</a:t>
            </a:r>
          </a:p>
          <a:p>
            <a:pPr algn="ctr"/>
            <a:r>
              <a:rPr lang="en-US" sz="2400" dirty="0" smtClean="0">
                <a:solidFill>
                  <a:srgbClr val="0000FF"/>
                </a:solidFill>
                <a:latin typeface="Tahoma"/>
              </a:rPr>
              <a:t>Total overhead: 1.25KB Bloom Filters, 64 counters (32 GB DRAM)</a:t>
            </a:r>
            <a:endParaRPr lang="en-US" sz="2400" dirty="0">
              <a:solidFill>
                <a:srgbClr val="FF0000"/>
              </a:solidFill>
              <a:latin typeface="Tahoma"/>
            </a:endParaRPr>
          </a:p>
        </p:txBody>
      </p:sp>
      <p:pic>
        <p:nvPicPr>
          <p:cNvPr id="9" name="Picture 8" descr="raidr_dram 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96752"/>
            <a:ext cx="9144000" cy="3680283"/>
          </a:xfrm>
          <a:prstGeom prst="rect">
            <a:avLst/>
          </a:prstGeom>
        </p:spPr>
      </p:pic>
    </p:spTree>
    <p:extLst>
      <p:ext uri="{BB962C8B-B14F-4D97-AF65-F5344CB8AC3E}">
        <p14:creationId xmlns:p14="http://schemas.microsoft.com/office/powerpoint/2010/main" val="6844948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Results</a:t>
            </a:r>
            <a:endParaRPr lang="en-US" dirty="0"/>
          </a:p>
        </p:txBody>
      </p:sp>
      <p:sp>
        <p:nvSpPr>
          <p:cNvPr id="3" name="Content Placeholder 2"/>
          <p:cNvSpPr>
            <a:spLocks noGrp="1"/>
          </p:cNvSpPr>
          <p:nvPr>
            <p:ph idx="1"/>
          </p:nvPr>
        </p:nvSpPr>
        <p:spPr>
          <a:xfrm>
            <a:off x="228600" y="997527"/>
            <a:ext cx="8915400" cy="5193723"/>
          </a:xfrm>
        </p:spPr>
        <p:txBody>
          <a:bodyPr/>
          <a:lstStyle/>
          <a:p>
            <a:r>
              <a:rPr lang="en-US" dirty="0" smtClean="0"/>
              <a:t>Baseline:</a:t>
            </a:r>
          </a:p>
          <a:p>
            <a:pPr lvl="1"/>
            <a:r>
              <a:rPr lang="en-US" dirty="0" smtClean="0"/>
              <a:t>32 </a:t>
            </a:r>
            <a:r>
              <a:rPr lang="en-US" dirty="0"/>
              <a:t>GB </a:t>
            </a:r>
            <a:r>
              <a:rPr lang="en-US" dirty="0" smtClean="0"/>
              <a:t>DDR3 DRAM system (8 cores, 512KB cache/core)</a:t>
            </a:r>
            <a:endParaRPr lang="en-US" dirty="0"/>
          </a:p>
          <a:p>
            <a:pPr lvl="1"/>
            <a:r>
              <a:rPr lang="en-US" dirty="0" smtClean="0"/>
              <a:t>64ms refresh interval for all rows</a:t>
            </a:r>
          </a:p>
          <a:p>
            <a:endParaRPr lang="en-US" sz="1600" dirty="0" smtClean="0"/>
          </a:p>
          <a:p>
            <a:r>
              <a:rPr lang="en-US" dirty="0" smtClean="0"/>
              <a:t>RAIDR: </a:t>
            </a:r>
          </a:p>
          <a:p>
            <a:pPr lvl="1"/>
            <a:r>
              <a:rPr lang="en-US" dirty="0" smtClean="0"/>
              <a:t>64</a:t>
            </a:r>
            <a:r>
              <a:rPr lang="en-US" dirty="0"/>
              <a:t>–</a:t>
            </a:r>
            <a:r>
              <a:rPr lang="en-US" dirty="0" smtClean="0"/>
              <a:t>128ms </a:t>
            </a:r>
            <a:r>
              <a:rPr lang="en-US" dirty="0"/>
              <a:t>retention range: 256 B Bloom filter, 10 hash functions</a:t>
            </a:r>
          </a:p>
          <a:p>
            <a:pPr lvl="1"/>
            <a:r>
              <a:rPr lang="en-US" dirty="0"/>
              <a:t>128–</a:t>
            </a:r>
            <a:r>
              <a:rPr lang="en-US" dirty="0" smtClean="0"/>
              <a:t>256ms </a:t>
            </a:r>
            <a:r>
              <a:rPr lang="en-US" dirty="0"/>
              <a:t>retention range: 1 KB Bloom filter, 6 hash functions</a:t>
            </a:r>
          </a:p>
          <a:p>
            <a:pPr lvl="1"/>
            <a:r>
              <a:rPr lang="en-US" dirty="0"/>
              <a:t>Default refresh interval: 256 </a:t>
            </a:r>
            <a:r>
              <a:rPr lang="en-US" dirty="0" err="1" smtClean="0"/>
              <a:t>ms</a:t>
            </a:r>
            <a:endParaRPr lang="en-US" dirty="0" smtClean="0"/>
          </a:p>
          <a:p>
            <a:pPr lvl="1"/>
            <a:endParaRPr lang="en-US" sz="1600" dirty="0"/>
          </a:p>
          <a:p>
            <a:r>
              <a:rPr lang="en-US" dirty="0" smtClean="0"/>
              <a:t>Results</a:t>
            </a:r>
            <a:r>
              <a:rPr lang="en-US" dirty="0"/>
              <a:t> </a:t>
            </a:r>
            <a:r>
              <a:rPr lang="en-US" dirty="0" smtClean="0"/>
              <a:t>on SPEC </a:t>
            </a:r>
            <a:r>
              <a:rPr lang="en-US" dirty="0"/>
              <a:t>CPU2006, TPC-C, TPC-H benchmarks</a:t>
            </a:r>
            <a:endParaRPr lang="en-US" dirty="0" smtClean="0"/>
          </a:p>
          <a:p>
            <a:pPr lvl="1"/>
            <a:r>
              <a:rPr lang="en-US" dirty="0" smtClean="0">
                <a:solidFill>
                  <a:srgbClr val="0000FF"/>
                </a:solidFill>
              </a:rPr>
              <a:t>74.6% refresh reduction</a:t>
            </a:r>
          </a:p>
          <a:p>
            <a:pPr lvl="1"/>
            <a:r>
              <a:rPr lang="en-US" dirty="0" smtClean="0">
                <a:solidFill>
                  <a:srgbClr val="0000FF"/>
                </a:solidFill>
              </a:rPr>
              <a:t>~16%/20% DRAM dynamic/idle power reduction</a:t>
            </a:r>
          </a:p>
          <a:p>
            <a:pPr lvl="1"/>
            <a:r>
              <a:rPr lang="en-US" dirty="0" smtClean="0">
                <a:solidFill>
                  <a:srgbClr val="0000FF"/>
                </a:solidFill>
              </a:rPr>
              <a:t>~9% performance improvement </a:t>
            </a:r>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162</a:t>
            </a:fld>
            <a:endParaRPr lang="en-US">
              <a:solidFill>
                <a:srgbClr val="000000"/>
              </a:solidFill>
            </a:endParaRPr>
          </a:p>
        </p:txBody>
      </p:sp>
    </p:spTree>
    <p:extLst>
      <p:ext uri="{BB962C8B-B14F-4D97-AF65-F5344CB8AC3E}">
        <p14:creationId xmlns:p14="http://schemas.microsoft.com/office/powerpoint/2010/main" val="20067432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Refresh Reduction</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163</a:t>
            </a:fld>
            <a:endParaRPr lang="en-US">
              <a:solidFill>
                <a:srgbClr val="000000"/>
              </a:solidFill>
            </a:endParaRPr>
          </a:p>
        </p:txBody>
      </p:sp>
      <p:pic>
        <p:nvPicPr>
          <p:cNvPr id="6" name="Picture 5"/>
          <p:cNvPicPr>
            <a:picLocks noChangeAspect="1"/>
          </p:cNvPicPr>
          <p:nvPr/>
        </p:nvPicPr>
        <p:blipFill>
          <a:blip r:embed="rId2"/>
          <a:stretch>
            <a:fillRect/>
          </a:stretch>
        </p:blipFill>
        <p:spPr>
          <a:xfrm>
            <a:off x="1043608" y="1203920"/>
            <a:ext cx="6235700" cy="5105400"/>
          </a:xfrm>
          <a:prstGeom prst="rect">
            <a:avLst/>
          </a:prstGeom>
        </p:spPr>
      </p:pic>
      <p:sp>
        <p:nvSpPr>
          <p:cNvPr id="3" name="Rectangle 2"/>
          <p:cNvSpPr/>
          <p:nvPr/>
        </p:nvSpPr>
        <p:spPr>
          <a:xfrm>
            <a:off x="2987824" y="1124744"/>
            <a:ext cx="2927379" cy="369332"/>
          </a:xfrm>
          <a:prstGeom prst="rect">
            <a:avLst/>
          </a:prstGeom>
        </p:spPr>
        <p:txBody>
          <a:bodyPr wrap="none">
            <a:spAutoFit/>
          </a:bodyPr>
          <a:lstStyle/>
          <a:p>
            <a:r>
              <a:rPr lang="en-US" dirty="0">
                <a:solidFill>
                  <a:srgbClr val="000000"/>
                </a:solidFill>
                <a:latin typeface="Tahoma"/>
              </a:rPr>
              <a:t>32 GB DDR3 DRAM system </a:t>
            </a:r>
          </a:p>
        </p:txBody>
      </p:sp>
    </p:spTree>
    <p:extLst>
      <p:ext uri="{BB962C8B-B14F-4D97-AF65-F5344CB8AC3E}">
        <p14:creationId xmlns:p14="http://schemas.microsoft.com/office/powerpoint/2010/main" val="15710148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Performance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164</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1187624" y="956228"/>
            <a:ext cx="6480720" cy="4921044"/>
          </a:xfrm>
          <a:prstGeom prst="rect">
            <a:avLst/>
          </a:prstGeom>
        </p:spPr>
      </p:pic>
      <p:sp>
        <p:nvSpPr>
          <p:cNvPr id="6" name="Rectangle 5"/>
          <p:cNvSpPr/>
          <p:nvPr/>
        </p:nvSpPr>
        <p:spPr>
          <a:xfrm>
            <a:off x="125760" y="5949280"/>
            <a:ext cx="7974632" cy="369332"/>
          </a:xfrm>
          <a:prstGeom prst="rect">
            <a:avLst/>
          </a:prstGeom>
        </p:spPr>
        <p:txBody>
          <a:bodyPr wrap="square">
            <a:spAutoFit/>
          </a:bodyPr>
          <a:lstStyle/>
          <a:p>
            <a:r>
              <a:rPr lang="en-US" dirty="0" smtClean="0">
                <a:solidFill>
                  <a:srgbClr val="0000FF"/>
                </a:solidFill>
                <a:latin typeface="Tahoma" charset="0"/>
              </a:rPr>
              <a:t>RAIDR performance benefits increase with workload’s memory intensity</a:t>
            </a:r>
            <a:endParaRPr lang="en-US" dirty="0">
              <a:solidFill>
                <a:srgbClr val="0000FF"/>
              </a:solidFill>
              <a:latin typeface="Tahoma"/>
            </a:endParaRPr>
          </a:p>
        </p:txBody>
      </p:sp>
    </p:spTree>
    <p:extLst>
      <p:ext uri="{BB962C8B-B14F-4D97-AF65-F5344CB8AC3E}">
        <p14:creationId xmlns:p14="http://schemas.microsoft.com/office/powerpoint/2010/main" val="2778162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DRAM Energy Efficiency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165</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1025004" y="928060"/>
            <a:ext cx="6643340" cy="5093228"/>
          </a:xfrm>
          <a:prstGeom prst="rect">
            <a:avLst/>
          </a:prstGeom>
        </p:spPr>
      </p:pic>
      <p:sp>
        <p:nvSpPr>
          <p:cNvPr id="6" name="Rectangle 5"/>
          <p:cNvSpPr/>
          <p:nvPr/>
        </p:nvSpPr>
        <p:spPr>
          <a:xfrm>
            <a:off x="125760" y="5949280"/>
            <a:ext cx="7974632" cy="369332"/>
          </a:xfrm>
          <a:prstGeom prst="rect">
            <a:avLst/>
          </a:prstGeom>
        </p:spPr>
        <p:txBody>
          <a:bodyPr wrap="square">
            <a:spAutoFit/>
          </a:bodyPr>
          <a:lstStyle/>
          <a:p>
            <a:r>
              <a:rPr lang="en-US" dirty="0" smtClean="0">
                <a:solidFill>
                  <a:srgbClr val="0000FF"/>
                </a:solidFill>
                <a:latin typeface="Tahoma" charset="0"/>
              </a:rPr>
              <a:t>RAIDR energy benefits increase with memory idleness</a:t>
            </a:r>
            <a:endParaRPr lang="en-US" dirty="0">
              <a:solidFill>
                <a:srgbClr val="0000FF"/>
              </a:solidFill>
              <a:latin typeface="Tahoma"/>
            </a:endParaRPr>
          </a:p>
        </p:txBody>
      </p:sp>
    </p:spTree>
    <p:extLst>
      <p:ext uri="{BB962C8B-B14F-4D97-AF65-F5344CB8AC3E}">
        <p14:creationId xmlns:p14="http://schemas.microsoft.com/office/powerpoint/2010/main" val="3074215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DRAM Device Capacity Scaling: Performance</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166</a:t>
            </a:fld>
            <a:endParaRPr lang="en-US" altLang="en-US">
              <a:solidFill>
                <a:srgbClr val="000000"/>
              </a:solidFill>
            </a:endParaRPr>
          </a:p>
        </p:txBody>
      </p:sp>
      <p:sp>
        <p:nvSpPr>
          <p:cNvPr id="3" name="Rectangle 2"/>
          <p:cNvSpPr/>
          <p:nvPr/>
        </p:nvSpPr>
        <p:spPr>
          <a:xfrm>
            <a:off x="125760" y="5949280"/>
            <a:ext cx="7326560" cy="369332"/>
          </a:xfrm>
          <a:prstGeom prst="rect">
            <a:avLst/>
          </a:prstGeom>
        </p:spPr>
        <p:txBody>
          <a:bodyPr wrap="square">
            <a:spAutoFit/>
          </a:bodyPr>
          <a:lstStyle/>
          <a:p>
            <a:r>
              <a:rPr lang="en-US" dirty="0" smtClean="0">
                <a:solidFill>
                  <a:srgbClr val="0000FF"/>
                </a:solidFill>
                <a:latin typeface="Tahoma" charset="0"/>
              </a:rPr>
              <a:t>RAIDR performance benefits increase with DRAM chip capacity</a:t>
            </a:r>
            <a:endParaRPr lang="en-US" dirty="0">
              <a:solidFill>
                <a:srgbClr val="0000FF"/>
              </a:solidFill>
              <a:latin typeface="Tahoma"/>
            </a:endParaRPr>
          </a:p>
        </p:txBody>
      </p:sp>
      <p:pic>
        <p:nvPicPr>
          <p:cNvPr id="6" name="Picture 5"/>
          <p:cNvPicPr>
            <a:picLocks noChangeAspect="1"/>
          </p:cNvPicPr>
          <p:nvPr/>
        </p:nvPicPr>
        <p:blipFill>
          <a:blip r:embed="rId2"/>
          <a:stretch>
            <a:fillRect/>
          </a:stretch>
        </p:blipFill>
        <p:spPr>
          <a:xfrm>
            <a:off x="1020688" y="1052736"/>
            <a:ext cx="6575648" cy="4871564"/>
          </a:xfrm>
          <a:prstGeom prst="rect">
            <a:avLst/>
          </a:prstGeom>
        </p:spPr>
      </p:pic>
    </p:spTree>
    <p:extLst>
      <p:ext uri="{BB962C8B-B14F-4D97-AF65-F5344CB8AC3E}">
        <p14:creationId xmlns:p14="http://schemas.microsoft.com/office/powerpoint/2010/main" val="3478951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6633"/>
                </a:solidFill>
              </a:rPr>
              <a:t>DRAM Device Capacity Scaling: </a:t>
            </a:r>
            <a:r>
              <a:rPr lang="en-US" sz="3600" dirty="0" smtClean="0">
                <a:solidFill>
                  <a:srgbClr val="006633"/>
                </a:solidFill>
              </a:rPr>
              <a:t>Energy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167</a:t>
            </a:fld>
            <a:endParaRPr lang="en-US" altLang="en-US">
              <a:solidFill>
                <a:srgbClr val="000000"/>
              </a:solidFill>
            </a:endParaRPr>
          </a:p>
        </p:txBody>
      </p:sp>
      <p:sp>
        <p:nvSpPr>
          <p:cNvPr id="6" name="Rectangle 5"/>
          <p:cNvSpPr/>
          <p:nvPr/>
        </p:nvSpPr>
        <p:spPr>
          <a:xfrm>
            <a:off x="125760" y="5949280"/>
            <a:ext cx="6102424" cy="369332"/>
          </a:xfrm>
          <a:prstGeom prst="rect">
            <a:avLst/>
          </a:prstGeom>
        </p:spPr>
        <p:txBody>
          <a:bodyPr wrap="square">
            <a:spAutoFit/>
          </a:bodyPr>
          <a:lstStyle/>
          <a:p>
            <a:r>
              <a:rPr lang="en-US" dirty="0" smtClean="0">
                <a:solidFill>
                  <a:srgbClr val="0000FF"/>
                </a:solidFill>
                <a:latin typeface="Tahoma" charset="0"/>
              </a:rPr>
              <a:t>RAIDR energy benefits increase with DRAM chip capacity</a:t>
            </a:r>
            <a:endParaRPr lang="en-US" dirty="0">
              <a:solidFill>
                <a:srgbClr val="0000FF"/>
              </a:solidFill>
              <a:latin typeface="Tahoma"/>
            </a:endParaRPr>
          </a:p>
        </p:txBody>
      </p:sp>
      <p:pic>
        <p:nvPicPr>
          <p:cNvPr id="3" name="Picture 2"/>
          <p:cNvPicPr>
            <a:picLocks noChangeAspect="1"/>
          </p:cNvPicPr>
          <p:nvPr/>
        </p:nvPicPr>
        <p:blipFill>
          <a:blip r:embed="rId2"/>
          <a:stretch>
            <a:fillRect/>
          </a:stretch>
        </p:blipFill>
        <p:spPr>
          <a:xfrm>
            <a:off x="755576" y="1052736"/>
            <a:ext cx="6840760" cy="4894516"/>
          </a:xfrm>
          <a:prstGeom prst="rect">
            <a:avLst/>
          </a:prstGeom>
        </p:spPr>
      </p:pic>
      <p:sp>
        <p:nvSpPr>
          <p:cNvPr id="7" name="Rectangle 6"/>
          <p:cNvSpPr/>
          <p:nvPr/>
        </p:nvSpPr>
        <p:spPr>
          <a:xfrm>
            <a:off x="7596336" y="5949280"/>
            <a:ext cx="1485240" cy="369332"/>
          </a:xfrm>
          <a:prstGeom prst="rect">
            <a:avLst/>
          </a:prstGeom>
        </p:spPr>
        <p:txBody>
          <a:bodyPr wrap="none">
            <a:spAutoFit/>
          </a:bodyPr>
          <a:lstStyle/>
          <a:p>
            <a:r>
              <a:rPr lang="en-US" dirty="0">
                <a:solidFill>
                  <a:srgbClr val="000000"/>
                </a:solidFill>
                <a:latin typeface="Tahoma"/>
                <a:hlinkClick r:id="rId3" action="ppaction://hlinkfile"/>
              </a:rPr>
              <a:t>RAIDR slides</a:t>
            </a:r>
            <a:endParaRPr lang="en-US" dirty="0">
              <a:solidFill>
                <a:srgbClr val="000000"/>
              </a:solidFill>
              <a:latin typeface="Tahoma"/>
            </a:endParaRPr>
          </a:p>
        </p:txBody>
      </p:sp>
    </p:spTree>
    <p:extLst>
      <p:ext uri="{BB962C8B-B14F-4D97-AF65-F5344CB8AC3E}">
        <p14:creationId xmlns:p14="http://schemas.microsoft.com/office/powerpoint/2010/main" val="4068344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RAIDR: Reducing Refresh Impact</a:t>
            </a:r>
          </a:p>
          <a:p>
            <a:pPr eaLnBrk="1" hangingPunct="1"/>
            <a:r>
              <a:rPr lang="en-US" dirty="0" smtClean="0">
                <a:solidFill>
                  <a:srgbClr val="0000FF"/>
                </a:solidFill>
                <a:latin typeface="Tahoma" charset="0"/>
                <a:ea typeface="ＭＳ Ｐゴシック" charset="0"/>
                <a:cs typeface="ＭＳ Ｐゴシック" charset="0"/>
              </a:rPr>
              <a:t>TL-DRAM: Reducing DRAM Latency</a:t>
            </a:r>
          </a:p>
          <a:p>
            <a:pPr eaLnBrk="1" hangingPunct="1"/>
            <a:r>
              <a:rPr lang="en-US" dirty="0">
                <a:solidFill>
                  <a:srgbClr val="000000"/>
                </a:solidFill>
                <a:latin typeface="Tahoma" charset="0"/>
                <a:ea typeface="ＭＳ Ｐゴシック" charset="0"/>
                <a:cs typeface="ＭＳ Ｐゴシック" charset="0"/>
              </a:rPr>
              <a:t>SALP: </a:t>
            </a:r>
            <a:r>
              <a:rPr lang="en-US" dirty="0" smtClean="0">
                <a:solidFill>
                  <a:srgbClr val="000000"/>
                </a:solidFill>
                <a:latin typeface="Tahoma" charset="0"/>
                <a:ea typeface="ＭＳ Ｐゴシック" charset="0"/>
                <a:cs typeface="ＭＳ Ｐゴシック" charset="0"/>
              </a:rPr>
              <a:t>Reducing Bank Conflict Impact</a:t>
            </a:r>
          </a:p>
          <a:p>
            <a:pPr eaLnBrk="1" hangingPunct="1"/>
            <a:r>
              <a:rPr lang="en-US" dirty="0" err="1" smtClean="0">
                <a:solidFill>
                  <a:srgbClr val="000000"/>
                </a:solidFill>
                <a:latin typeface="Tahoma" charset="0"/>
              </a:rPr>
              <a:t>RowClone</a:t>
            </a:r>
            <a:r>
              <a:rPr lang="en-US" dirty="0" smtClean="0">
                <a:solidFill>
                  <a:srgbClr val="000000"/>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168</a:t>
            </a:fld>
            <a:endParaRPr lang="en-US" sz="1600">
              <a:latin typeface="Garamond" charset="0"/>
            </a:endParaRPr>
          </a:p>
        </p:txBody>
      </p:sp>
    </p:spTree>
    <p:extLst>
      <p:ext uri="{BB962C8B-B14F-4D97-AF65-F5344CB8AC3E}">
        <p14:creationId xmlns:p14="http://schemas.microsoft.com/office/powerpoint/2010/main" val="7368745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Tiered-Latency DRAM: </a:t>
            </a:r>
            <a:br>
              <a:rPr lang="en-US" sz="4000" dirty="0" smtClean="0">
                <a:latin typeface="Garamond" charset="0"/>
              </a:rPr>
            </a:br>
            <a:r>
              <a:rPr lang="en-US" sz="4000" dirty="0" smtClean="0">
                <a:latin typeface="Garamond" charset="0"/>
              </a:rPr>
              <a:t>Reducing DRAM Latency</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096250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
        <p:nvSpPr>
          <p:cNvPr id="16" name="AutoShape 25"/>
          <p:cNvSpPr>
            <a:spLocks noChangeArrowheads="1"/>
          </p:cNvSpPr>
          <p:nvPr/>
        </p:nvSpPr>
        <p:spPr bwMode="auto">
          <a:xfrm>
            <a:off x="1199169" y="1905287"/>
            <a:ext cx="2557463"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7" name="AutoShape 25"/>
          <p:cNvSpPr>
            <a:spLocks noChangeArrowheads="1"/>
          </p:cNvSpPr>
          <p:nvPr/>
        </p:nvSpPr>
        <p:spPr bwMode="auto">
          <a:xfrm>
            <a:off x="3923928" y="1916832"/>
            <a:ext cx="4968552"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3960067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0"/>
            <a:ext cx="91440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prstClr val="black"/>
                </a:solidFill>
                <a:latin typeface="Calibri"/>
              </a:rPr>
              <a:t>   Historical DRAM Latency-Capacity Trend</a:t>
            </a:r>
            <a:endParaRPr lang="en-US" dirty="0">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3299592911"/>
              </p:ext>
            </p:extLst>
          </p:nvPr>
        </p:nvGraphicFramePr>
        <p:xfrm>
          <a:off x="304800" y="885825"/>
          <a:ext cx="8458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248400" y="1600200"/>
            <a:ext cx="1123950" cy="646331"/>
          </a:xfrm>
          <a:prstGeom prst="rect">
            <a:avLst/>
          </a:prstGeom>
          <a:noFill/>
        </p:spPr>
        <p:txBody>
          <a:bodyPr wrap="square" rtlCol="0">
            <a:spAutoFit/>
          </a:bodyPr>
          <a:lstStyle/>
          <a:p>
            <a:pPr algn="ctr"/>
            <a:r>
              <a:rPr lang="en-US" sz="3600" b="1" dirty="0" smtClean="0">
                <a:solidFill>
                  <a:srgbClr val="4F81BD"/>
                </a:solidFill>
                <a:latin typeface="Calibri"/>
              </a:rPr>
              <a:t>16X</a:t>
            </a:r>
            <a:endParaRPr lang="en-US" sz="3600" b="1" dirty="0">
              <a:solidFill>
                <a:srgbClr val="4F81BD"/>
              </a:solidFill>
              <a:latin typeface="Calibri"/>
            </a:endParaRPr>
          </a:p>
        </p:txBody>
      </p:sp>
      <p:sp>
        <p:nvSpPr>
          <p:cNvPr id="9" name="TextBox 8"/>
          <p:cNvSpPr txBox="1"/>
          <p:nvPr/>
        </p:nvSpPr>
        <p:spPr>
          <a:xfrm>
            <a:off x="6248400" y="3276600"/>
            <a:ext cx="1123950" cy="646331"/>
          </a:xfrm>
          <a:prstGeom prst="rect">
            <a:avLst/>
          </a:prstGeom>
          <a:noFill/>
        </p:spPr>
        <p:txBody>
          <a:bodyPr wrap="square" rtlCol="0">
            <a:spAutoFit/>
          </a:bodyPr>
          <a:lstStyle/>
          <a:p>
            <a:pPr algn="ctr"/>
            <a:r>
              <a:rPr lang="en-US" sz="3600" b="1" smtClean="0">
                <a:solidFill>
                  <a:srgbClr val="C0504D"/>
                </a:solidFill>
                <a:latin typeface="Calibri"/>
              </a:rPr>
              <a:t>-20%</a:t>
            </a:r>
            <a:endParaRPr lang="en-US" sz="3600" b="1">
              <a:solidFill>
                <a:srgbClr val="C0504D"/>
              </a:solidFill>
              <a:latin typeface="Calibri"/>
            </a:endParaRPr>
          </a:p>
        </p:txBody>
      </p:sp>
      <p:sp>
        <p:nvSpPr>
          <p:cNvPr id="3" name="TextBox 2"/>
          <p:cNvSpPr txBox="1"/>
          <p:nvPr/>
        </p:nvSpPr>
        <p:spPr>
          <a:xfrm>
            <a:off x="304800" y="5715000"/>
            <a:ext cx="8534400" cy="584775"/>
          </a:xfrm>
          <a:prstGeom prst="rect">
            <a:avLst/>
          </a:prstGeom>
          <a:noFill/>
        </p:spPr>
        <p:txBody>
          <a:bodyPr wrap="square" rtlCol="0">
            <a:spAutoFit/>
          </a:bodyPr>
          <a:lstStyle/>
          <a:p>
            <a:r>
              <a:rPr lang="en-US" sz="3200" i="1" smtClean="0">
                <a:solidFill>
                  <a:srgbClr val="FF0000"/>
                </a:solidFill>
                <a:latin typeface="Calibri"/>
              </a:rPr>
              <a:t>DRAM latency continues to be a critical bottleneck</a:t>
            </a:r>
            <a:endParaRPr lang="en-US" sz="3200" i="1">
              <a:solidFill>
                <a:srgbClr val="FF0000"/>
              </a:solidFill>
              <a:latin typeface="Calibri"/>
            </a:endParaRPr>
          </a:p>
        </p:txBody>
      </p:sp>
    </p:spTree>
    <p:extLst>
      <p:ext uri="{BB962C8B-B14F-4D97-AF65-F5344CB8AC3E}">
        <p14:creationId xmlns:p14="http://schemas.microsoft.com/office/powerpoint/2010/main" val="3586715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2" grpId="0"/>
      <p:bldP spid="9" grpId="0"/>
      <p:bldP spid="3"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normAutofit/>
          </a:bodyPr>
          <a:lstStyle/>
          <a:p>
            <a:r>
              <a:rPr lang="en-US" dirty="0" smtClean="0"/>
              <a:t>   What Causes the Long Latency?</a:t>
            </a:r>
            <a:endParaRPr lang="en-US" dirty="0"/>
          </a:p>
        </p:txBody>
      </p:sp>
      <p:sp>
        <p:nvSpPr>
          <p:cNvPr id="490" name="Rectangle 489"/>
          <p:cNvSpPr/>
          <p:nvPr/>
        </p:nvSpPr>
        <p:spPr>
          <a:xfrm>
            <a:off x="457198" y="761998"/>
            <a:ext cx="2819400"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DRAM Chip</a:t>
            </a:r>
            <a:endParaRPr lang="en-US" sz="2800" b="1" i="1" dirty="0">
              <a:solidFill>
                <a:prstClr val="black"/>
              </a:solidFill>
              <a:latin typeface="Calibri"/>
            </a:endParaRPr>
          </a:p>
        </p:txBody>
      </p:sp>
      <p:cxnSp>
        <p:nvCxnSpPr>
          <p:cNvPr id="73" name="Straight Connector 72"/>
          <p:cNvCxnSpPr/>
          <p:nvPr/>
        </p:nvCxnSpPr>
        <p:spPr>
          <a:xfrm>
            <a:off x="381003" y="4648198"/>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828800" y="4114798"/>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04803" y="4190998"/>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0" name="Rectangle 19"/>
          <p:cNvSpPr/>
          <p:nvPr/>
        </p:nvSpPr>
        <p:spPr>
          <a:xfrm rot="10800000" flipV="1">
            <a:off x="533395" y="3428998"/>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 name="Straight Connector 21"/>
          <p:cNvCxnSpPr/>
          <p:nvPr/>
        </p:nvCxnSpPr>
        <p:spPr>
          <a:xfrm flipV="1">
            <a:off x="1752604" y="2971798"/>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33404" y="3428997"/>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75" name="Rectangle 74"/>
          <p:cNvSpPr/>
          <p:nvPr/>
        </p:nvSpPr>
        <p:spPr>
          <a:xfrm rot="10800000" flipV="1">
            <a:off x="457199" y="1219198"/>
            <a:ext cx="2819398" cy="2895602"/>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77" name="Straight Connector 76"/>
          <p:cNvCxnSpPr/>
          <p:nvPr/>
        </p:nvCxnSpPr>
        <p:spPr>
          <a:xfrm flipV="1">
            <a:off x="381010" y="4648198"/>
            <a:ext cx="2895588" cy="2"/>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304800" y="4190998"/>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81" name="Rectangle 80"/>
          <p:cNvSpPr/>
          <p:nvPr/>
        </p:nvSpPr>
        <p:spPr>
          <a:xfrm rot="10800000" flipV="1">
            <a:off x="533402" y="3429000"/>
            <a:ext cx="2666998"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82" name="Straight Connector 81"/>
          <p:cNvCxnSpPr/>
          <p:nvPr/>
        </p:nvCxnSpPr>
        <p:spPr>
          <a:xfrm flipV="1">
            <a:off x="1828798" y="3002280"/>
            <a:ext cx="2" cy="42672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33411" y="3428999"/>
            <a:ext cx="2666989" cy="5334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I/O</a:t>
            </a:r>
            <a:endParaRPr lang="en-US" sz="2800" b="1" i="1" dirty="0">
              <a:solidFill>
                <a:prstClr val="black"/>
              </a:solidFill>
              <a:latin typeface="Calibri"/>
            </a:endParaRPr>
          </a:p>
        </p:txBody>
      </p:sp>
      <p:sp>
        <p:nvSpPr>
          <p:cNvPr id="44" name="Rectangle 43"/>
          <p:cNvSpPr/>
          <p:nvPr/>
        </p:nvSpPr>
        <p:spPr>
          <a:xfrm rot="10800000" flipV="1">
            <a:off x="533399" y="1295400"/>
            <a:ext cx="2666999" cy="1676399"/>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 name="Rectangle 44"/>
          <p:cNvSpPr/>
          <p:nvPr/>
        </p:nvSpPr>
        <p:spPr>
          <a:xfrm>
            <a:off x="533412" y="1295400"/>
            <a:ext cx="2666986"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 array</a:t>
            </a:r>
            <a:endParaRPr lang="en-US" sz="2800" b="1" i="1" dirty="0">
              <a:solidFill>
                <a:prstClr val="black"/>
              </a:solidFill>
              <a:latin typeface="Calibri"/>
            </a:endParaRPr>
          </a:p>
        </p:txBody>
      </p:sp>
      <p:sp>
        <p:nvSpPr>
          <p:cNvPr id="54" name="Rectangle 53"/>
          <p:cNvSpPr/>
          <p:nvPr/>
        </p:nvSpPr>
        <p:spPr>
          <a:xfrm rot="10800000" flipV="1">
            <a:off x="533400" y="1523998"/>
            <a:ext cx="2438404"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5" name="Rectangle 54"/>
          <p:cNvSpPr/>
          <p:nvPr/>
        </p:nvSpPr>
        <p:spPr>
          <a:xfrm>
            <a:off x="533399" y="1523998"/>
            <a:ext cx="2438405"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ell array</a:t>
            </a:r>
            <a:endParaRPr lang="en-US" sz="2800" b="1" i="1">
              <a:solidFill>
                <a:prstClr val="black"/>
              </a:solidFill>
              <a:latin typeface="Calibri"/>
            </a:endParaRPr>
          </a:p>
        </p:txBody>
      </p:sp>
      <p:sp>
        <p:nvSpPr>
          <p:cNvPr id="56" name="Rectangle 55"/>
          <p:cNvSpPr/>
          <p:nvPr/>
        </p:nvSpPr>
        <p:spPr>
          <a:xfrm rot="10800000" flipV="1">
            <a:off x="533411" y="15239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8" name="Rectangle 57"/>
          <p:cNvSpPr/>
          <p:nvPr/>
        </p:nvSpPr>
        <p:spPr>
          <a:xfrm rot="10800000" flipV="1">
            <a:off x="609612" y="14477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9" name="Rectangle 58"/>
          <p:cNvSpPr/>
          <p:nvPr/>
        </p:nvSpPr>
        <p:spPr>
          <a:xfrm rot="10800000" flipV="1">
            <a:off x="685812" y="13715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0" name="Rectangle 59"/>
          <p:cNvSpPr/>
          <p:nvPr/>
        </p:nvSpPr>
        <p:spPr>
          <a:xfrm rot="10800000" flipV="1">
            <a:off x="762012" y="12953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2" name="Rectangle 61"/>
          <p:cNvSpPr/>
          <p:nvPr/>
        </p:nvSpPr>
        <p:spPr>
          <a:xfrm>
            <a:off x="762011" y="1295398"/>
            <a:ext cx="243838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banks</a:t>
            </a:r>
            <a:endParaRPr lang="en-US" sz="2800" b="1" i="1" dirty="0">
              <a:solidFill>
                <a:prstClr val="black"/>
              </a:solidFill>
              <a:latin typeface="Calibri"/>
            </a:endParaRPr>
          </a:p>
        </p:txBody>
      </p:sp>
      <p:sp>
        <p:nvSpPr>
          <p:cNvPr id="63" name="Rectangle 62"/>
          <p:cNvSpPr/>
          <p:nvPr/>
        </p:nvSpPr>
        <p:spPr>
          <a:xfrm rot="10800000" flipV="1">
            <a:off x="838213" y="1368744"/>
            <a:ext cx="2285982" cy="37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64" name="Rectangle 63"/>
          <p:cNvSpPr/>
          <p:nvPr/>
        </p:nvSpPr>
        <p:spPr>
          <a:xfrm rot="10800000" flipV="1">
            <a:off x="838213" y="2273620"/>
            <a:ext cx="2285982" cy="41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5" name="Rectangle 64"/>
          <p:cNvSpPr/>
          <p:nvPr/>
        </p:nvSpPr>
        <p:spPr>
          <a:xfrm>
            <a:off x="838214" y="1359219"/>
            <a:ext cx="228598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sp>
        <p:nvSpPr>
          <p:cNvPr id="66" name="Rectangle 65"/>
          <p:cNvSpPr/>
          <p:nvPr/>
        </p:nvSpPr>
        <p:spPr>
          <a:xfrm rot="10800000" flipV="1">
            <a:off x="838213" y="1806894"/>
            <a:ext cx="2285982" cy="41147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nvGrpSpPr>
          <p:cNvPr id="6" name="Group 5"/>
          <p:cNvGrpSpPr/>
          <p:nvPr/>
        </p:nvGrpSpPr>
        <p:grpSpPr>
          <a:xfrm>
            <a:off x="3124195" y="762000"/>
            <a:ext cx="5410217" cy="2346009"/>
            <a:chOff x="2743183" y="762000"/>
            <a:chExt cx="5410217" cy="2346009"/>
          </a:xfrm>
        </p:grpSpPr>
        <p:sp>
          <p:nvSpPr>
            <p:cNvPr id="167" name="Rectangle 166"/>
            <p:cNvSpPr/>
            <p:nvPr/>
          </p:nvSpPr>
          <p:spPr>
            <a:xfrm rot="10800000" flipV="1">
              <a:off x="4762500" y="1150621"/>
              <a:ext cx="3390296" cy="195738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cxnSp>
          <p:nvCxnSpPr>
            <p:cNvPr id="71" name="Straight Arrow Connector 70"/>
            <p:cNvCxnSpPr/>
            <p:nvPr/>
          </p:nvCxnSpPr>
          <p:spPr>
            <a:xfrm flipH="1">
              <a:off x="2743192" y="1150620"/>
              <a:ext cx="2019912" cy="656274"/>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flipV="1">
              <a:off x="2743183" y="2209798"/>
              <a:ext cx="2019921" cy="898210"/>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4770138" y="762000"/>
              <a:ext cx="338326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cxnSp>
          <p:nvCxnSpPr>
            <p:cNvPr id="170" name="Straight Arrow Connector 169"/>
            <p:cNvCxnSpPr/>
            <p:nvPr/>
          </p:nvCxnSpPr>
          <p:spPr>
            <a:xfrm flipV="1">
              <a:off x="7802880" y="1218298"/>
              <a:ext cx="0" cy="14487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V="1">
              <a:off x="73456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68884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64312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59740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55168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H="1">
              <a:off x="5208721" y="14878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7624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4" name="Oval 183"/>
            <p:cNvSpPr/>
            <p:nvPr/>
          </p:nvSpPr>
          <p:spPr>
            <a:xfrm>
              <a:off x="71669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5" name="Oval 184"/>
            <p:cNvSpPr/>
            <p:nvPr/>
          </p:nvSpPr>
          <p:spPr>
            <a:xfrm>
              <a:off x="67097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6" name="Oval 185"/>
            <p:cNvSpPr/>
            <p:nvPr/>
          </p:nvSpPr>
          <p:spPr>
            <a:xfrm>
              <a:off x="62525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7" name="Oval 186"/>
            <p:cNvSpPr/>
            <p:nvPr/>
          </p:nvSpPr>
          <p:spPr>
            <a:xfrm>
              <a:off x="57953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8" name="Oval 187"/>
            <p:cNvSpPr/>
            <p:nvPr/>
          </p:nvSpPr>
          <p:spPr>
            <a:xfrm>
              <a:off x="5338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9" name="Straight Arrow Connector 188"/>
            <p:cNvCxnSpPr/>
            <p:nvPr/>
          </p:nvCxnSpPr>
          <p:spPr>
            <a:xfrm flipH="1">
              <a:off x="5208721" y="19450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7624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2" name="Oval 191"/>
            <p:cNvSpPr/>
            <p:nvPr/>
          </p:nvSpPr>
          <p:spPr>
            <a:xfrm>
              <a:off x="71669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3" name="Oval 192"/>
            <p:cNvSpPr/>
            <p:nvPr/>
          </p:nvSpPr>
          <p:spPr>
            <a:xfrm>
              <a:off x="67097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4" name="Oval 193"/>
            <p:cNvSpPr/>
            <p:nvPr/>
          </p:nvSpPr>
          <p:spPr>
            <a:xfrm>
              <a:off x="62525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5" name="Oval 194"/>
            <p:cNvSpPr/>
            <p:nvPr/>
          </p:nvSpPr>
          <p:spPr>
            <a:xfrm>
              <a:off x="57953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6" name="Oval 195"/>
            <p:cNvSpPr/>
            <p:nvPr/>
          </p:nvSpPr>
          <p:spPr>
            <a:xfrm>
              <a:off x="5338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97" name="Straight Arrow Connector 196"/>
            <p:cNvCxnSpPr/>
            <p:nvPr/>
          </p:nvCxnSpPr>
          <p:spPr>
            <a:xfrm flipH="1">
              <a:off x="5208721" y="24022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7624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0" name="Oval 199"/>
            <p:cNvSpPr/>
            <p:nvPr/>
          </p:nvSpPr>
          <p:spPr>
            <a:xfrm>
              <a:off x="71669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1" name="Oval 200"/>
            <p:cNvSpPr/>
            <p:nvPr/>
          </p:nvSpPr>
          <p:spPr>
            <a:xfrm>
              <a:off x="67097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2" name="Oval 201"/>
            <p:cNvSpPr/>
            <p:nvPr/>
          </p:nvSpPr>
          <p:spPr>
            <a:xfrm>
              <a:off x="62525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3" name="Oval 202"/>
            <p:cNvSpPr/>
            <p:nvPr/>
          </p:nvSpPr>
          <p:spPr>
            <a:xfrm>
              <a:off x="57953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5338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7" name="Group 6"/>
          <p:cNvGrpSpPr/>
          <p:nvPr/>
        </p:nvGrpSpPr>
        <p:grpSpPr>
          <a:xfrm>
            <a:off x="5231005" y="1295398"/>
            <a:ext cx="365760" cy="1280160"/>
            <a:chOff x="4842961" y="1304926"/>
            <a:chExt cx="365760" cy="1280160"/>
          </a:xfrm>
        </p:grpSpPr>
        <p:sp>
          <p:nvSpPr>
            <p:cNvPr id="85" name="Rectangle 84"/>
            <p:cNvSpPr/>
            <p:nvPr/>
          </p:nvSpPr>
          <p:spPr>
            <a:xfrm>
              <a:off x="4842961" y="13049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86" name="Rectangle 85"/>
            <p:cNvSpPr/>
            <p:nvPr/>
          </p:nvSpPr>
          <p:spPr>
            <a:xfrm>
              <a:off x="4842961" y="17621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87" name="Rectangle 86"/>
            <p:cNvSpPr/>
            <p:nvPr/>
          </p:nvSpPr>
          <p:spPr>
            <a:xfrm>
              <a:off x="4842961" y="22193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sp>
        <p:nvSpPr>
          <p:cNvPr id="90" name="Rectangle 89"/>
          <p:cNvSpPr/>
          <p:nvPr/>
        </p:nvSpPr>
        <p:spPr>
          <a:xfrm>
            <a:off x="5219700" y="3736113"/>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3" name="Rectangle 112"/>
          <p:cNvSpPr/>
          <p:nvPr/>
        </p:nvSpPr>
        <p:spPr>
          <a:xfrm>
            <a:off x="7570097" y="58674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7" name="Rectangle 126"/>
          <p:cNvSpPr/>
          <p:nvPr/>
        </p:nvSpPr>
        <p:spPr>
          <a:xfrm rot="16200000">
            <a:off x="3955938" y="4577850"/>
            <a:ext cx="2070327"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
        <p:nvSpPr>
          <p:cNvPr id="131" name="Rectangle 130"/>
          <p:cNvSpPr/>
          <p:nvPr/>
        </p:nvSpPr>
        <p:spPr>
          <a:xfrm>
            <a:off x="5424031" y="6248398"/>
            <a:ext cx="251981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s</a:t>
            </a:r>
            <a:r>
              <a:rPr lang="en-US" sz="2800" b="1" i="1" dirty="0" smtClean="0">
                <a:solidFill>
                  <a:prstClr val="black"/>
                </a:solidFill>
                <a:latin typeface="Calibri"/>
              </a:rPr>
              <a:t>ense amplifier</a:t>
            </a:r>
            <a:endParaRPr lang="en-US" sz="2800" b="1" i="1" dirty="0">
              <a:solidFill>
                <a:prstClr val="black"/>
              </a:solidFill>
              <a:latin typeface="Calibri"/>
            </a:endParaRPr>
          </a:p>
        </p:txBody>
      </p:sp>
      <p:grpSp>
        <p:nvGrpSpPr>
          <p:cNvPr id="116" name="Group 115"/>
          <p:cNvGrpSpPr/>
          <p:nvPr/>
        </p:nvGrpSpPr>
        <p:grpSpPr>
          <a:xfrm>
            <a:off x="5715952" y="2667000"/>
            <a:ext cx="2649379" cy="365760"/>
            <a:chOff x="5335795" y="2667000"/>
            <a:chExt cx="2649379" cy="365760"/>
          </a:xfrm>
        </p:grpSpPr>
        <p:sp>
          <p:nvSpPr>
            <p:cNvPr id="117" name="Rectangle 116"/>
            <p:cNvSpPr/>
            <p:nvPr/>
          </p:nvSpPr>
          <p:spPr>
            <a:xfrm>
              <a:off x="71622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9" name="Rectangle 118"/>
            <p:cNvSpPr/>
            <p:nvPr/>
          </p:nvSpPr>
          <p:spPr>
            <a:xfrm>
              <a:off x="67050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0" name="Rectangle 119"/>
            <p:cNvSpPr/>
            <p:nvPr/>
          </p:nvSpPr>
          <p:spPr>
            <a:xfrm>
              <a:off x="62501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1" name="Rectangle 120"/>
            <p:cNvSpPr/>
            <p:nvPr/>
          </p:nvSpPr>
          <p:spPr>
            <a:xfrm>
              <a:off x="57929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2" name="Rectangle 121"/>
            <p:cNvSpPr/>
            <p:nvPr/>
          </p:nvSpPr>
          <p:spPr>
            <a:xfrm>
              <a:off x="53357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3" name="Rectangle 122"/>
            <p:cNvSpPr/>
            <p:nvPr/>
          </p:nvSpPr>
          <p:spPr>
            <a:xfrm>
              <a:off x="76194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24" name="Group 123"/>
          <p:cNvGrpSpPr/>
          <p:nvPr/>
        </p:nvGrpSpPr>
        <p:grpSpPr>
          <a:xfrm>
            <a:off x="7391400" y="2406118"/>
            <a:ext cx="1306430" cy="1872102"/>
            <a:chOff x="6999370" y="2406118"/>
            <a:chExt cx="1306430" cy="1872102"/>
          </a:xfrm>
        </p:grpSpPr>
        <p:cxnSp>
          <p:nvCxnSpPr>
            <p:cNvPr id="125" name="Straight Arrow Connector 124"/>
            <p:cNvCxnSpPr/>
            <p:nvPr/>
          </p:nvCxnSpPr>
          <p:spPr>
            <a:xfrm flipH="1" flipV="1">
              <a:off x="7807058" y="2406118"/>
              <a:ext cx="498742" cy="517150"/>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6999370" y="2928599"/>
              <a:ext cx="1306430" cy="1349621"/>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5143500" y="3276600"/>
            <a:ext cx="3390900" cy="2764633"/>
            <a:chOff x="4762500" y="3352798"/>
            <a:chExt cx="3390900" cy="2764633"/>
          </a:xfrm>
        </p:grpSpPr>
        <p:sp>
          <p:nvSpPr>
            <p:cNvPr id="129" name="Oval 128"/>
            <p:cNvSpPr/>
            <p:nvPr/>
          </p:nvSpPr>
          <p:spPr>
            <a:xfrm>
              <a:off x="5247406" y="4054782"/>
              <a:ext cx="2052554" cy="2046040"/>
            </a:xfrm>
            <a:prstGeom prst="ellipse">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30" name="Straight Arrow Connector 129"/>
            <p:cNvCxnSpPr/>
            <p:nvPr/>
          </p:nvCxnSpPr>
          <p:spPr>
            <a:xfrm flipH="1">
              <a:off x="5204460" y="3990046"/>
              <a:ext cx="228600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rot="16200000">
              <a:off x="4888143" y="4916389"/>
              <a:ext cx="1142999"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a:t>
              </a:r>
              <a:r>
                <a:rPr lang="en-US" sz="2000" dirty="0" smtClean="0">
                  <a:solidFill>
                    <a:prstClr val="black"/>
                  </a:solidFill>
                  <a:latin typeface="Calibri"/>
                </a:rPr>
                <a:t>apacitor</a:t>
              </a:r>
              <a:endParaRPr lang="en-US" sz="2000" dirty="0">
                <a:solidFill>
                  <a:prstClr val="black"/>
                </a:solidFill>
                <a:latin typeface="Calibri"/>
              </a:endParaRPr>
            </a:p>
          </p:txBody>
        </p:sp>
        <p:sp>
          <p:nvSpPr>
            <p:cNvPr id="133" name="Rectangle 132"/>
            <p:cNvSpPr/>
            <p:nvPr/>
          </p:nvSpPr>
          <p:spPr>
            <a:xfrm>
              <a:off x="6009406" y="4680991"/>
              <a:ext cx="1295400" cy="3754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black"/>
                  </a:solidFill>
                  <a:latin typeface="Calibri"/>
                </a:rPr>
                <a:t>a</a:t>
              </a:r>
              <a:r>
                <a:rPr lang="en-US" sz="2000" smtClean="0">
                  <a:solidFill>
                    <a:prstClr val="black"/>
                  </a:solidFill>
                  <a:latin typeface="Calibri"/>
                </a:rPr>
                <a:t>ccess</a:t>
              </a:r>
              <a:endParaRPr lang="en-US" sz="2000">
                <a:solidFill>
                  <a:prstClr val="black"/>
                </a:solidFill>
                <a:latin typeface="Calibri"/>
              </a:endParaRPr>
            </a:p>
          </p:txBody>
        </p:sp>
        <p:sp>
          <p:nvSpPr>
            <p:cNvPr id="134" name="Rectangle 133"/>
            <p:cNvSpPr/>
            <p:nvPr/>
          </p:nvSpPr>
          <p:spPr>
            <a:xfrm>
              <a:off x="6009406" y="4854207"/>
              <a:ext cx="1279459" cy="43147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transistor</a:t>
              </a:r>
              <a:endParaRPr lang="en-US" sz="2000" dirty="0">
                <a:solidFill>
                  <a:prstClr val="black"/>
                </a:solidFill>
                <a:latin typeface="Calibri"/>
              </a:endParaRPr>
            </a:p>
          </p:txBody>
        </p:sp>
        <p:sp>
          <p:nvSpPr>
            <p:cNvPr id="135" name="Rectangle 134"/>
            <p:cNvSpPr/>
            <p:nvPr/>
          </p:nvSpPr>
          <p:spPr>
            <a:xfrm>
              <a:off x="5095006" y="3688587"/>
              <a:ext cx="2064789" cy="32704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prstClr val="black"/>
                  </a:solidFill>
                  <a:latin typeface="Calibri"/>
                </a:rPr>
                <a:t>wordline</a:t>
              </a:r>
              <a:endParaRPr lang="en-US" sz="2000" dirty="0">
                <a:solidFill>
                  <a:prstClr val="black"/>
                </a:solidFill>
                <a:latin typeface="Calibri"/>
              </a:endParaRPr>
            </a:p>
          </p:txBody>
        </p:sp>
        <p:sp>
          <p:nvSpPr>
            <p:cNvPr id="136" name="Rectangle 135"/>
            <p:cNvSpPr/>
            <p:nvPr/>
          </p:nvSpPr>
          <p:spPr>
            <a:xfrm rot="16200000">
              <a:off x="6686928" y="5085299"/>
              <a:ext cx="1706594" cy="35766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bitline</a:t>
              </a:r>
              <a:endParaRPr lang="en-US" sz="2000">
                <a:solidFill>
                  <a:prstClr val="black"/>
                </a:solidFill>
                <a:latin typeface="Calibri"/>
              </a:endParaRPr>
            </a:p>
          </p:txBody>
        </p:sp>
        <p:cxnSp>
          <p:nvCxnSpPr>
            <p:cNvPr id="137" name="Straight Arrow Connector 136"/>
            <p:cNvCxnSpPr/>
            <p:nvPr/>
          </p:nvCxnSpPr>
          <p:spPr>
            <a:xfrm flipV="1">
              <a:off x="7358146" y="3852107"/>
              <a:ext cx="0" cy="209149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6628641" y="4287276"/>
              <a:ext cx="0" cy="13701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6408128" y="4430639"/>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flipV="1">
              <a:off x="6847606" y="4528591"/>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H="1">
              <a:off x="6408128" y="4528591"/>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6847606" y="4757191"/>
              <a:ext cx="17012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6238006" y="4757191"/>
              <a:ext cx="17012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flipV="1">
              <a:off x="6408127" y="4528591"/>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6627868" y="3990046"/>
              <a:ext cx="774" cy="3185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a:off x="7017727" y="4757191"/>
              <a:ext cx="33279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rot="10800000" flipV="1">
              <a:off x="5857006" y="4759573"/>
              <a:ext cx="381001" cy="226217"/>
            </a:xfrm>
            <a:prstGeom prst="bentConnector3">
              <a:avLst>
                <a:gd name="adj1" fmla="val 1006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5857005" y="5467564"/>
              <a:ext cx="0" cy="280226"/>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5857005" y="4985791"/>
              <a:ext cx="0" cy="133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H="1">
              <a:off x="5628407" y="5352915"/>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5628407" y="5119391"/>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V="1">
              <a:off x="5857005" y="5352916"/>
              <a:ext cx="0" cy="11464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4762500" y="3352798"/>
              <a:ext cx="33909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c</a:t>
              </a:r>
              <a:r>
                <a:rPr lang="en-US" sz="2800" b="1" i="1" dirty="0" smtClean="0">
                  <a:solidFill>
                    <a:prstClr val="black"/>
                  </a:solidFill>
                  <a:latin typeface="Calibri"/>
                </a:rPr>
                <a:t>ell</a:t>
              </a:r>
              <a:endParaRPr lang="en-US" sz="2800" b="1" i="1" dirty="0">
                <a:solidFill>
                  <a:prstClr val="black"/>
                </a:solidFill>
                <a:latin typeface="Calibri"/>
              </a:endParaRPr>
            </a:p>
          </p:txBody>
        </p:sp>
      </p:grpSp>
    </p:spTree>
    <p:extLst>
      <p:ext uri="{BB962C8B-B14F-4D97-AF65-F5344CB8AC3E}">
        <p14:creationId xmlns:p14="http://schemas.microsoft.com/office/powerpoint/2010/main" val="894542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p:bldP spid="83" grpId="0"/>
      <p:bldP spid="20" grpId="0" animBg="1"/>
      <p:bldP spid="24" grpId="0"/>
      <p:bldP spid="44" grpId="0" animBg="1"/>
      <p:bldP spid="45" grpId="0"/>
      <p:bldP spid="54" grpId="0" animBg="1"/>
      <p:bldP spid="55" grpId="0"/>
      <p:bldP spid="56" grpId="0" animBg="1"/>
      <p:bldP spid="58" grpId="0" animBg="1"/>
      <p:bldP spid="59" grpId="0" animBg="1"/>
      <p:bldP spid="60" grpId="0" animBg="1"/>
      <p:bldP spid="62" grpId="0"/>
      <p:bldP spid="63" grpId="0" animBg="1"/>
      <p:bldP spid="64" grpId="0" animBg="1"/>
      <p:bldP spid="65" grpId="0"/>
      <p:bldP spid="66" grpId="0" animBg="1"/>
      <p:bldP spid="90" grpId="0" animBg="1"/>
      <p:bldP spid="113" grpId="0" animBg="1"/>
      <p:bldP spid="127" grpId="0"/>
      <p:bldP spid="131"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p:cNvGrpSpPr/>
          <p:nvPr/>
        </p:nvGrpSpPr>
        <p:grpSpPr>
          <a:xfrm>
            <a:off x="301752" y="758952"/>
            <a:ext cx="2971798" cy="3886202"/>
            <a:chOff x="304800" y="762000"/>
            <a:chExt cx="2971798" cy="3886202"/>
          </a:xfrm>
        </p:grpSpPr>
        <p:sp>
          <p:nvSpPr>
            <p:cNvPr id="120" name="Rectangle 119"/>
            <p:cNvSpPr/>
            <p:nvPr/>
          </p:nvSpPr>
          <p:spPr>
            <a:xfrm>
              <a:off x="457198" y="762000"/>
              <a:ext cx="2819400"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DRAM Chip</a:t>
              </a:r>
              <a:endParaRPr lang="en-US" sz="2800" b="1" i="1" dirty="0">
                <a:solidFill>
                  <a:prstClr val="black"/>
                </a:solidFill>
                <a:latin typeface="Calibri"/>
              </a:endParaRPr>
            </a:p>
          </p:txBody>
        </p:sp>
        <p:cxnSp>
          <p:nvCxnSpPr>
            <p:cNvPr id="121" name="Straight Connector 120"/>
            <p:cNvCxnSpPr/>
            <p:nvPr/>
          </p:nvCxnSpPr>
          <p:spPr>
            <a:xfrm>
              <a:off x="381003" y="46482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1828800" y="41148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304803" y="4191000"/>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124" name="Rectangle 123"/>
            <p:cNvSpPr/>
            <p:nvPr/>
          </p:nvSpPr>
          <p:spPr>
            <a:xfrm rot="10800000" flipV="1">
              <a:off x="533395" y="34290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25" name="Straight Connector 124"/>
            <p:cNvCxnSpPr/>
            <p:nvPr/>
          </p:nvCxnSpPr>
          <p:spPr>
            <a:xfrm flipV="1">
              <a:off x="1752604" y="29718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533404" y="34289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127" name="Rectangle 126"/>
            <p:cNvSpPr/>
            <p:nvPr/>
          </p:nvSpPr>
          <p:spPr>
            <a:xfrm rot="10800000" flipV="1">
              <a:off x="457199" y="1219200"/>
              <a:ext cx="2819398" cy="2895602"/>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28" name="Straight Connector 127"/>
            <p:cNvCxnSpPr/>
            <p:nvPr/>
          </p:nvCxnSpPr>
          <p:spPr>
            <a:xfrm flipV="1">
              <a:off x="381010" y="4648200"/>
              <a:ext cx="2895588" cy="2"/>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304800" y="4191000"/>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130" name="Rectangle 129"/>
            <p:cNvSpPr/>
            <p:nvPr/>
          </p:nvSpPr>
          <p:spPr>
            <a:xfrm rot="10800000" flipV="1">
              <a:off x="533402" y="3429002"/>
              <a:ext cx="2666998"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131" name="Straight Connector 130"/>
            <p:cNvCxnSpPr/>
            <p:nvPr/>
          </p:nvCxnSpPr>
          <p:spPr>
            <a:xfrm flipV="1">
              <a:off x="1828798" y="3002282"/>
              <a:ext cx="2" cy="42672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533411" y="3429001"/>
              <a:ext cx="2666989" cy="5334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I/O</a:t>
              </a:r>
              <a:endParaRPr lang="en-US" sz="2800" b="1" i="1" dirty="0">
                <a:solidFill>
                  <a:prstClr val="black"/>
                </a:solidFill>
                <a:latin typeface="Calibri"/>
              </a:endParaRPr>
            </a:p>
          </p:txBody>
        </p:sp>
        <p:sp>
          <p:nvSpPr>
            <p:cNvPr id="134" name="Rectangle 133"/>
            <p:cNvSpPr/>
            <p:nvPr/>
          </p:nvSpPr>
          <p:spPr>
            <a:xfrm>
              <a:off x="533412" y="1295402"/>
              <a:ext cx="2666986"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 array</a:t>
              </a:r>
              <a:endParaRPr lang="en-US" sz="2800" b="1" i="1" dirty="0">
                <a:solidFill>
                  <a:prstClr val="black"/>
                </a:solidFill>
                <a:latin typeface="Calibri"/>
              </a:endParaRPr>
            </a:p>
          </p:txBody>
        </p:sp>
        <p:sp>
          <p:nvSpPr>
            <p:cNvPr id="136" name="Rectangle 135"/>
            <p:cNvSpPr/>
            <p:nvPr/>
          </p:nvSpPr>
          <p:spPr>
            <a:xfrm rot="10800000" flipV="1">
              <a:off x="533400" y="1524000"/>
              <a:ext cx="2438404"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7" name="Rectangle 136"/>
            <p:cNvSpPr/>
            <p:nvPr/>
          </p:nvSpPr>
          <p:spPr>
            <a:xfrm>
              <a:off x="533399" y="1524000"/>
              <a:ext cx="2438405"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ell array</a:t>
              </a:r>
              <a:endParaRPr lang="en-US" sz="2800" b="1" i="1">
                <a:solidFill>
                  <a:prstClr val="black"/>
                </a:solidFill>
                <a:latin typeface="Calibri"/>
              </a:endParaRPr>
            </a:p>
          </p:txBody>
        </p:sp>
        <p:sp>
          <p:nvSpPr>
            <p:cNvPr id="138" name="Rectangle 137"/>
            <p:cNvSpPr/>
            <p:nvPr/>
          </p:nvSpPr>
          <p:spPr>
            <a:xfrm rot="10800000" flipV="1">
              <a:off x="533411" y="15240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9" name="Rectangle 138"/>
            <p:cNvSpPr/>
            <p:nvPr/>
          </p:nvSpPr>
          <p:spPr>
            <a:xfrm rot="10800000" flipV="1">
              <a:off x="609612" y="14478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0" name="Rectangle 139"/>
            <p:cNvSpPr/>
            <p:nvPr/>
          </p:nvSpPr>
          <p:spPr>
            <a:xfrm rot="10800000" flipV="1">
              <a:off x="685812" y="13716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1" name="Rectangle 140"/>
            <p:cNvSpPr/>
            <p:nvPr/>
          </p:nvSpPr>
          <p:spPr>
            <a:xfrm rot="10800000" flipV="1">
              <a:off x="762012" y="12954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2" name="Rectangle 141"/>
            <p:cNvSpPr/>
            <p:nvPr/>
          </p:nvSpPr>
          <p:spPr>
            <a:xfrm>
              <a:off x="762011" y="1295400"/>
              <a:ext cx="243838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banks</a:t>
              </a:r>
              <a:endParaRPr lang="en-US" sz="2800" b="1" i="1" dirty="0">
                <a:solidFill>
                  <a:prstClr val="black"/>
                </a:solidFill>
                <a:latin typeface="Calibri"/>
              </a:endParaRPr>
            </a:p>
          </p:txBody>
        </p:sp>
        <p:sp>
          <p:nvSpPr>
            <p:cNvPr id="143" name="Rectangle 142"/>
            <p:cNvSpPr/>
            <p:nvPr/>
          </p:nvSpPr>
          <p:spPr>
            <a:xfrm rot="10800000" flipV="1">
              <a:off x="838213" y="1368746"/>
              <a:ext cx="2285982" cy="37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144" name="Rectangle 143"/>
            <p:cNvSpPr/>
            <p:nvPr/>
          </p:nvSpPr>
          <p:spPr>
            <a:xfrm rot="10800000" flipV="1">
              <a:off x="838213" y="2273622"/>
              <a:ext cx="2285982" cy="41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5" name="Rectangle 144"/>
            <p:cNvSpPr/>
            <p:nvPr/>
          </p:nvSpPr>
          <p:spPr>
            <a:xfrm>
              <a:off x="838214" y="1359221"/>
              <a:ext cx="228598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sp>
          <p:nvSpPr>
            <p:cNvPr id="146" name="Rectangle 145"/>
            <p:cNvSpPr/>
            <p:nvPr/>
          </p:nvSpPr>
          <p:spPr>
            <a:xfrm rot="10800000" flipV="1">
              <a:off x="838213" y="1806896"/>
              <a:ext cx="2285982" cy="41147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47" name="Group 146"/>
          <p:cNvGrpSpPr/>
          <p:nvPr/>
        </p:nvGrpSpPr>
        <p:grpSpPr>
          <a:xfrm>
            <a:off x="3121147" y="762000"/>
            <a:ext cx="5413253" cy="2346009"/>
            <a:chOff x="2740159" y="762000"/>
            <a:chExt cx="5413253" cy="2346009"/>
          </a:xfrm>
        </p:grpSpPr>
        <p:grpSp>
          <p:nvGrpSpPr>
            <p:cNvPr id="148" name="Group 147"/>
            <p:cNvGrpSpPr/>
            <p:nvPr/>
          </p:nvGrpSpPr>
          <p:grpSpPr>
            <a:xfrm>
              <a:off x="2740159" y="762000"/>
              <a:ext cx="5413253" cy="2346009"/>
              <a:chOff x="2740147" y="762000"/>
              <a:chExt cx="5413253" cy="2346009"/>
            </a:xfrm>
          </p:grpSpPr>
          <p:sp>
            <p:nvSpPr>
              <p:cNvPr id="160" name="Rectangle 159"/>
              <p:cNvSpPr/>
              <p:nvPr/>
            </p:nvSpPr>
            <p:spPr>
              <a:xfrm rot="10800000" flipV="1">
                <a:off x="4762500" y="1150621"/>
                <a:ext cx="3390296" cy="195738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163" name="Rectangle 162"/>
              <p:cNvSpPr/>
              <p:nvPr/>
            </p:nvSpPr>
            <p:spPr>
              <a:xfrm>
                <a:off x="4770138" y="762000"/>
                <a:ext cx="338326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cxnSp>
            <p:nvCxnSpPr>
              <p:cNvPr id="164" name="Straight Arrow Connector 163"/>
              <p:cNvCxnSpPr/>
              <p:nvPr/>
            </p:nvCxnSpPr>
            <p:spPr>
              <a:xfrm flipV="1">
                <a:off x="7802165" y="1218298"/>
                <a:ext cx="0" cy="14487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73449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68877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V="1">
                <a:off x="64305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597654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V="1">
                <a:off x="551934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a:off x="5208721" y="14878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1" name="Oval 170"/>
              <p:cNvSpPr/>
              <p:nvPr/>
            </p:nvSpPr>
            <p:spPr>
              <a:xfrm>
                <a:off x="7624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71669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67097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62525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57953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5338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77" name="Straight Arrow Connector 176"/>
              <p:cNvCxnSpPr/>
              <p:nvPr/>
            </p:nvCxnSpPr>
            <p:spPr>
              <a:xfrm flipH="1">
                <a:off x="5208721" y="19450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8" name="Oval 177"/>
              <p:cNvSpPr/>
              <p:nvPr/>
            </p:nvSpPr>
            <p:spPr>
              <a:xfrm>
                <a:off x="7624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71669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67097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62525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2" name="Oval 181"/>
              <p:cNvSpPr/>
              <p:nvPr/>
            </p:nvSpPr>
            <p:spPr>
              <a:xfrm>
                <a:off x="57953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3" name="Oval 182"/>
              <p:cNvSpPr/>
              <p:nvPr/>
            </p:nvSpPr>
            <p:spPr>
              <a:xfrm>
                <a:off x="5338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4" name="Straight Arrow Connector 183"/>
              <p:cNvCxnSpPr/>
              <p:nvPr/>
            </p:nvCxnSpPr>
            <p:spPr>
              <a:xfrm flipH="1">
                <a:off x="5208721" y="24022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5" name="Oval 184"/>
              <p:cNvSpPr/>
              <p:nvPr/>
            </p:nvSpPr>
            <p:spPr>
              <a:xfrm>
                <a:off x="7624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6" name="Oval 185"/>
              <p:cNvSpPr/>
              <p:nvPr/>
            </p:nvSpPr>
            <p:spPr>
              <a:xfrm>
                <a:off x="71669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7" name="Oval 186"/>
              <p:cNvSpPr/>
              <p:nvPr/>
            </p:nvSpPr>
            <p:spPr>
              <a:xfrm>
                <a:off x="67097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8" name="Oval 187"/>
              <p:cNvSpPr/>
              <p:nvPr/>
            </p:nvSpPr>
            <p:spPr>
              <a:xfrm>
                <a:off x="62525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9" name="Oval 188"/>
              <p:cNvSpPr/>
              <p:nvPr/>
            </p:nvSpPr>
            <p:spPr>
              <a:xfrm>
                <a:off x="57953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0" name="Oval 189"/>
              <p:cNvSpPr/>
              <p:nvPr/>
            </p:nvSpPr>
            <p:spPr>
              <a:xfrm>
                <a:off x="5338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61" name="Straight Arrow Connector 160"/>
              <p:cNvCxnSpPr/>
              <p:nvPr/>
            </p:nvCxnSpPr>
            <p:spPr>
              <a:xfrm flipH="1">
                <a:off x="2743200" y="1150620"/>
                <a:ext cx="2019904" cy="653228"/>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flipV="1">
                <a:off x="2740147" y="2223236"/>
                <a:ext cx="2022957" cy="884772"/>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5333425" y="2667000"/>
              <a:ext cx="2651761" cy="365760"/>
              <a:chOff x="5333413" y="2667000"/>
              <a:chExt cx="2651761" cy="365760"/>
            </a:xfrm>
          </p:grpSpPr>
          <p:sp>
            <p:nvSpPr>
              <p:cNvPr id="154" name="Rectangle 153"/>
              <p:cNvSpPr/>
              <p:nvPr/>
            </p:nvSpPr>
            <p:spPr>
              <a:xfrm>
                <a:off x="71622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5" name="Rectangle 154"/>
              <p:cNvSpPr/>
              <p:nvPr/>
            </p:nvSpPr>
            <p:spPr>
              <a:xfrm>
                <a:off x="67050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6" name="Rectangle 155"/>
              <p:cNvSpPr/>
              <p:nvPr/>
            </p:nvSpPr>
            <p:spPr>
              <a:xfrm>
                <a:off x="62478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7" name="Rectangle 156"/>
              <p:cNvSpPr/>
              <p:nvPr/>
            </p:nvSpPr>
            <p:spPr>
              <a:xfrm>
                <a:off x="57906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8" name="Rectangle 157"/>
              <p:cNvSpPr/>
              <p:nvPr/>
            </p:nvSpPr>
            <p:spPr>
              <a:xfrm>
                <a:off x="5333413" y="2667000"/>
                <a:ext cx="372905"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9" name="Rectangle 158"/>
              <p:cNvSpPr/>
              <p:nvPr/>
            </p:nvSpPr>
            <p:spPr>
              <a:xfrm>
                <a:off x="76194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50" name="Group 149"/>
            <p:cNvGrpSpPr/>
            <p:nvPr/>
          </p:nvGrpSpPr>
          <p:grpSpPr>
            <a:xfrm>
              <a:off x="4842973" y="1295398"/>
              <a:ext cx="365760" cy="1280160"/>
              <a:chOff x="4842961" y="1304926"/>
              <a:chExt cx="365760" cy="1280160"/>
            </a:xfrm>
          </p:grpSpPr>
          <p:sp>
            <p:nvSpPr>
              <p:cNvPr id="151" name="Rectangle 150"/>
              <p:cNvSpPr/>
              <p:nvPr/>
            </p:nvSpPr>
            <p:spPr>
              <a:xfrm>
                <a:off x="4842961" y="13049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2" name="Rectangle 151"/>
              <p:cNvSpPr/>
              <p:nvPr/>
            </p:nvSpPr>
            <p:spPr>
              <a:xfrm>
                <a:off x="4842961" y="17621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3" name="Rectangle 152"/>
              <p:cNvSpPr/>
              <p:nvPr/>
            </p:nvSpPr>
            <p:spPr>
              <a:xfrm>
                <a:off x="4842961" y="22193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sp>
        <p:nvSpPr>
          <p:cNvPr id="2" name="Title 1"/>
          <p:cNvSpPr>
            <a:spLocks noGrp="1"/>
          </p:cNvSpPr>
          <p:nvPr>
            <p:ph type="title"/>
          </p:nvPr>
        </p:nvSpPr>
        <p:spPr>
          <a:xfrm>
            <a:off x="0" y="0"/>
            <a:ext cx="9067800" cy="838200"/>
          </a:xfrm>
        </p:spPr>
        <p:txBody>
          <a:bodyPr>
            <a:normAutofit/>
          </a:bodyPr>
          <a:lstStyle/>
          <a:p>
            <a:r>
              <a:rPr lang="en-US" dirty="0" smtClean="0"/>
              <a:t>   </a:t>
            </a:r>
            <a:r>
              <a:rPr lang="en-US" dirty="0"/>
              <a:t>What Causes the Long Latency?</a:t>
            </a:r>
          </a:p>
        </p:txBody>
      </p:sp>
      <p:sp>
        <p:nvSpPr>
          <p:cNvPr id="463" name="Rectangle 462"/>
          <p:cNvSpPr/>
          <p:nvPr/>
        </p:nvSpPr>
        <p:spPr>
          <a:xfrm>
            <a:off x="5715673" y="1303266"/>
            <a:ext cx="2659965"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465" name="Rectangle 464"/>
          <p:cNvSpPr/>
          <p:nvPr/>
        </p:nvSpPr>
        <p:spPr>
          <a:xfrm>
            <a:off x="838217" y="1804671"/>
            <a:ext cx="2285983" cy="411479"/>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466" name="Rectangle 465"/>
          <p:cNvSpPr/>
          <p:nvPr/>
        </p:nvSpPr>
        <p:spPr>
          <a:xfrm>
            <a:off x="1562106" y="1820548"/>
            <a:ext cx="838199" cy="379484"/>
          </a:xfrm>
          <a:prstGeom prst="rect">
            <a:avLst/>
          </a:prstGeom>
          <a:solidFill>
            <a:srgbClr val="FF0000"/>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FFFF"/>
              </a:solidFill>
              <a:latin typeface="Calibri"/>
            </a:endParaRPr>
          </a:p>
        </p:txBody>
      </p:sp>
      <p:sp>
        <p:nvSpPr>
          <p:cNvPr id="87" name="TextBox 86"/>
          <p:cNvSpPr txBox="1"/>
          <p:nvPr/>
        </p:nvSpPr>
        <p:spPr>
          <a:xfrm>
            <a:off x="304800" y="5105400"/>
            <a:ext cx="8534400" cy="584776"/>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b="1" i="1" dirty="0" err="1" smtClean="0">
                <a:solidFill>
                  <a:srgbClr val="FF0000"/>
                </a:solidFill>
                <a:latin typeface="Calibri"/>
              </a:rPr>
              <a:t>Subarray</a:t>
            </a:r>
            <a:r>
              <a:rPr lang="en-US" sz="3200" b="1" i="1" dirty="0" smtClean="0">
                <a:solidFill>
                  <a:srgbClr val="FF0000"/>
                </a:solidFill>
                <a:latin typeface="Calibri"/>
              </a:rPr>
              <a:t> Latency</a:t>
            </a:r>
            <a:r>
              <a:rPr lang="en-US" sz="3200" i="1" dirty="0" smtClean="0">
                <a:solidFill>
                  <a:prstClr val="black"/>
                </a:solidFill>
                <a:latin typeface="Calibri"/>
              </a:rPr>
              <a:t> + I/O Latency</a:t>
            </a:r>
          </a:p>
        </p:txBody>
      </p:sp>
      <p:sp>
        <p:nvSpPr>
          <p:cNvPr id="88" name="TextBox 87"/>
          <p:cNvSpPr txBox="1"/>
          <p:nvPr/>
        </p:nvSpPr>
        <p:spPr>
          <a:xfrm>
            <a:off x="304800" y="5105400"/>
            <a:ext cx="8534400" cy="584775"/>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i="1" dirty="0" err="1" smtClean="0">
                <a:solidFill>
                  <a:prstClr val="black"/>
                </a:solidFill>
                <a:latin typeface="Calibri"/>
              </a:rPr>
              <a:t>Subarray</a:t>
            </a:r>
            <a:r>
              <a:rPr lang="en-US" sz="3200" i="1" dirty="0" smtClean="0">
                <a:solidFill>
                  <a:prstClr val="black"/>
                </a:solidFill>
                <a:latin typeface="Calibri"/>
              </a:rPr>
              <a:t> Latency + </a:t>
            </a:r>
            <a:r>
              <a:rPr lang="en-US" sz="3200" i="1" dirty="0">
                <a:solidFill>
                  <a:prstClr val="black"/>
                </a:solidFill>
                <a:latin typeface="Calibri"/>
              </a:rPr>
              <a:t>I/</a:t>
            </a:r>
            <a:r>
              <a:rPr lang="en-US" sz="3200" i="1" dirty="0" smtClean="0">
                <a:solidFill>
                  <a:prstClr val="black"/>
                </a:solidFill>
                <a:latin typeface="Calibri"/>
              </a:rPr>
              <a:t>O Latency</a:t>
            </a:r>
          </a:p>
        </p:txBody>
      </p:sp>
      <p:grpSp>
        <p:nvGrpSpPr>
          <p:cNvPr id="89" name="Group 88"/>
          <p:cNvGrpSpPr/>
          <p:nvPr/>
        </p:nvGrpSpPr>
        <p:grpSpPr>
          <a:xfrm>
            <a:off x="3048000" y="5029200"/>
            <a:ext cx="5562600" cy="1676400"/>
            <a:chOff x="2895600" y="4724400"/>
            <a:chExt cx="5562600" cy="1676400"/>
          </a:xfrm>
        </p:grpSpPr>
        <p:sp>
          <p:nvSpPr>
            <p:cNvPr id="90" name="Oval 89"/>
            <p:cNvSpPr/>
            <p:nvPr/>
          </p:nvSpPr>
          <p:spPr>
            <a:xfrm>
              <a:off x="2895600" y="4724400"/>
              <a:ext cx="32004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91" name="Straight Arrow Connector 90"/>
            <p:cNvCxnSpPr/>
            <p:nvPr/>
          </p:nvCxnSpPr>
          <p:spPr>
            <a:xfrm>
              <a:off x="4503440" y="6019800"/>
              <a:ext cx="830560" cy="0"/>
            </a:xfrm>
            <a:prstGeom prst="straightConnector1">
              <a:avLst/>
            </a:prstGeom>
            <a:ln w="76200" cap="rnd">
              <a:solidFill>
                <a:srgbClr val="FF000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0" idx="4"/>
            </p:cNvCxnSpPr>
            <p:nvPr/>
          </p:nvCxnSpPr>
          <p:spPr>
            <a:xfrm flipV="1">
              <a:off x="4495795" y="5562600"/>
              <a:ext cx="5" cy="457200"/>
            </a:xfrm>
            <a:prstGeom prst="line">
              <a:avLst/>
            </a:prstGeom>
            <a:ln w="76200" cap="rnd">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486400" y="5692914"/>
              <a:ext cx="2971800" cy="707886"/>
            </a:xfrm>
            <a:prstGeom prst="rect">
              <a:avLst/>
            </a:prstGeom>
            <a:noFill/>
          </p:spPr>
          <p:txBody>
            <a:bodyPr wrap="square" rtlCol="0">
              <a:spAutoFit/>
            </a:bodyPr>
            <a:lstStyle/>
            <a:p>
              <a:r>
                <a:rPr lang="en-US" sz="4000" b="1" i="1" smtClean="0">
                  <a:solidFill>
                    <a:srgbClr val="FF0000"/>
                  </a:solidFill>
                  <a:latin typeface="Calibri"/>
                </a:rPr>
                <a:t>Dominant</a:t>
              </a:r>
            </a:p>
          </p:txBody>
        </p:sp>
      </p:grpSp>
      <p:sp>
        <p:nvSpPr>
          <p:cNvPr id="94" name="Left Arrow 93"/>
          <p:cNvSpPr/>
          <p:nvPr/>
        </p:nvSpPr>
        <p:spPr>
          <a:xfrm rot="16200000">
            <a:off x="3055144" y="1745458"/>
            <a:ext cx="1676399"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err="1" smtClean="0">
                <a:solidFill>
                  <a:prstClr val="white"/>
                </a:solidFill>
                <a:latin typeface="Calibri"/>
              </a:rPr>
              <a:t>Subarray</a:t>
            </a:r>
            <a:endParaRPr lang="en-US" sz="2600" b="1" dirty="0">
              <a:solidFill>
                <a:prstClr val="white"/>
              </a:solidFill>
              <a:latin typeface="Calibri"/>
            </a:endParaRPr>
          </a:p>
        </p:txBody>
      </p:sp>
      <p:sp>
        <p:nvSpPr>
          <p:cNvPr id="95" name="Left Arrow 94"/>
          <p:cNvSpPr/>
          <p:nvPr/>
        </p:nvSpPr>
        <p:spPr>
          <a:xfrm rot="16200000">
            <a:off x="3223418" y="3285333"/>
            <a:ext cx="133985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smtClean="0">
                <a:solidFill>
                  <a:prstClr val="white"/>
                </a:solidFill>
                <a:latin typeface="Calibri"/>
              </a:rPr>
              <a:t>I/O</a:t>
            </a:r>
            <a:endParaRPr lang="en-US" sz="2600" b="1" dirty="0">
              <a:solidFill>
                <a:prstClr val="white"/>
              </a:solidFill>
              <a:latin typeface="Calibri"/>
            </a:endParaRPr>
          </a:p>
        </p:txBody>
      </p:sp>
      <p:grpSp>
        <p:nvGrpSpPr>
          <p:cNvPr id="12" name="Group 11"/>
          <p:cNvGrpSpPr/>
          <p:nvPr/>
        </p:nvGrpSpPr>
        <p:grpSpPr>
          <a:xfrm>
            <a:off x="4544836" y="1444752"/>
            <a:ext cx="670559" cy="1666473"/>
            <a:chOff x="4544836" y="1441214"/>
            <a:chExt cx="670559" cy="2107471"/>
          </a:xfrm>
        </p:grpSpPr>
        <p:cxnSp>
          <p:nvCxnSpPr>
            <p:cNvPr id="96" name="Straight Arrow Connector 95"/>
            <p:cNvCxnSpPr/>
            <p:nvPr/>
          </p:nvCxnSpPr>
          <p:spPr>
            <a:xfrm flipV="1">
              <a:off x="4932531" y="1491496"/>
              <a:ext cx="0" cy="195796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4933368" y="1491492"/>
              <a:ext cx="282027" cy="1"/>
            </a:xfrm>
            <a:prstGeom prst="straightConnector1">
              <a:avLst/>
            </a:prstGeom>
            <a:ln w="25400" cap="rnd">
              <a:solidFill>
                <a:schemeClr val="tx1"/>
              </a:solidFill>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rot="16200000">
              <a:off x="3681602" y="2304448"/>
              <a:ext cx="2107471" cy="38100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a:t>
              </a:r>
              <a:r>
                <a:rPr lang="en-US" sz="2800" b="1" i="1" dirty="0" err="1" smtClean="0">
                  <a:solidFill>
                    <a:prstClr val="black"/>
                  </a:solidFill>
                  <a:latin typeface="Calibri"/>
                </a:rPr>
                <a:t>addr</a:t>
              </a:r>
              <a:r>
                <a:rPr lang="en-US" sz="2800" b="1" i="1" dirty="0" smtClean="0">
                  <a:solidFill>
                    <a:prstClr val="black"/>
                  </a:solidFill>
                  <a:latin typeface="Calibri"/>
                </a:rPr>
                <a:t>.</a:t>
              </a:r>
              <a:endParaRPr lang="en-US" sz="2800" b="1" i="1" dirty="0">
                <a:solidFill>
                  <a:prstClr val="black"/>
                </a:solidFill>
                <a:latin typeface="Calibri"/>
              </a:endParaRPr>
            </a:p>
          </p:txBody>
        </p:sp>
      </p:grpSp>
      <p:sp>
        <p:nvSpPr>
          <p:cNvPr id="113" name="Rectangle 112"/>
          <p:cNvSpPr/>
          <p:nvPr/>
        </p:nvSpPr>
        <p:spPr>
          <a:xfrm>
            <a:off x="3267074" y="657220"/>
            <a:ext cx="2070327"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cxnSp>
        <p:nvCxnSpPr>
          <p:cNvPr id="114" name="Straight Arrow Connector 113"/>
          <p:cNvCxnSpPr/>
          <p:nvPr/>
        </p:nvCxnSpPr>
        <p:spPr>
          <a:xfrm flipH="1" flipV="1">
            <a:off x="5151138" y="987553"/>
            <a:ext cx="270944" cy="518161"/>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rot="16200000">
            <a:off x="7512189" y="1593712"/>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sense amplifier</a:t>
            </a:r>
            <a:endParaRPr lang="en-US" sz="2800" b="1" i="1" dirty="0">
              <a:solidFill>
                <a:prstClr val="black"/>
              </a:solidFill>
              <a:latin typeface="Calibri"/>
            </a:endParaRPr>
          </a:p>
        </p:txBody>
      </p:sp>
      <p:cxnSp>
        <p:nvCxnSpPr>
          <p:cNvPr id="133" name="Straight Arrow Connector 132"/>
          <p:cNvCxnSpPr/>
          <p:nvPr/>
        </p:nvCxnSpPr>
        <p:spPr>
          <a:xfrm>
            <a:off x="8183165" y="2848745"/>
            <a:ext cx="579835"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572000" y="3032760"/>
            <a:ext cx="3794173" cy="1515682"/>
            <a:chOff x="4572000" y="3032760"/>
            <a:chExt cx="3794173" cy="1515682"/>
          </a:xfrm>
        </p:grpSpPr>
        <p:grpSp>
          <p:nvGrpSpPr>
            <p:cNvPr id="19" name="Group 18"/>
            <p:cNvGrpSpPr/>
            <p:nvPr/>
          </p:nvGrpSpPr>
          <p:grpSpPr>
            <a:xfrm>
              <a:off x="4572000" y="3032760"/>
              <a:ext cx="3794173" cy="1351786"/>
              <a:chOff x="4572000" y="3032760"/>
              <a:chExt cx="3794173" cy="1351786"/>
            </a:xfrm>
          </p:grpSpPr>
          <p:cxnSp>
            <p:nvCxnSpPr>
              <p:cNvPr id="102" name="Straight Arrow Connector 101"/>
              <p:cNvCxnSpPr>
                <a:endCxn id="158" idx="2"/>
              </p:cNvCxnSpPr>
              <p:nvPr/>
            </p:nvCxnSpPr>
            <p:spPr>
              <a:xfrm flipV="1">
                <a:off x="5900865" y="3032760"/>
                <a:ext cx="1" cy="3931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endCxn id="157" idx="2"/>
              </p:cNvCxnSpPr>
              <p:nvPr/>
            </p:nvCxnSpPr>
            <p:spPr>
              <a:xfrm flipH="1" flipV="1">
                <a:off x="6354494" y="3032760"/>
                <a:ext cx="4763" cy="39624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56" idx="2"/>
              </p:cNvCxnSpPr>
              <p:nvPr/>
            </p:nvCxnSpPr>
            <p:spPr>
              <a:xfrm flipH="1" flipV="1">
                <a:off x="6811694" y="3032760"/>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7264131" y="303761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flipV="1">
                <a:off x="7723712" y="303409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flipV="1">
                <a:off x="8183294" y="303761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 name="Trapezoid 3"/>
              <p:cNvSpPr/>
              <p:nvPr/>
            </p:nvSpPr>
            <p:spPr>
              <a:xfrm rot="10800000">
                <a:off x="5714999" y="3425954"/>
                <a:ext cx="2651174" cy="384046"/>
              </a:xfrm>
              <a:prstGeom prst="trapezoid">
                <a:avLst>
                  <a:gd name="adj" fmla="val 8142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7" name="Rectangle 116"/>
              <p:cNvSpPr/>
              <p:nvPr/>
            </p:nvSpPr>
            <p:spPr>
              <a:xfrm>
                <a:off x="6019801" y="3425952"/>
                <a:ext cx="2057399" cy="32372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mux</a:t>
                </a:r>
                <a:endParaRPr lang="en-US" sz="2800" b="1" i="1" dirty="0">
                  <a:solidFill>
                    <a:prstClr val="black"/>
                  </a:solidFill>
                  <a:latin typeface="Calibri"/>
                </a:endParaRPr>
              </a:p>
            </p:txBody>
          </p:sp>
          <p:grpSp>
            <p:nvGrpSpPr>
              <p:cNvPr id="18" name="Group 17"/>
              <p:cNvGrpSpPr/>
              <p:nvPr/>
            </p:nvGrpSpPr>
            <p:grpSpPr>
              <a:xfrm>
                <a:off x="4572000" y="3657599"/>
                <a:ext cx="1319811" cy="726947"/>
                <a:chOff x="4572000" y="3657599"/>
                <a:chExt cx="1319811" cy="726947"/>
              </a:xfrm>
            </p:grpSpPr>
            <p:sp>
              <p:nvSpPr>
                <p:cNvPr id="108" name="Rectangle 107"/>
                <p:cNvSpPr/>
                <p:nvPr/>
              </p:nvSpPr>
              <p:spPr>
                <a:xfrm>
                  <a:off x="4572000" y="3657600"/>
                  <a:ext cx="131981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prstClr val="black"/>
                      </a:solidFill>
                      <a:latin typeface="Calibri"/>
                    </a:rPr>
                    <a:t>column</a:t>
                  </a:r>
                  <a:endParaRPr lang="en-US" sz="2800" b="1" i="1" dirty="0">
                    <a:solidFill>
                      <a:prstClr val="black"/>
                    </a:solidFill>
                    <a:latin typeface="Calibri"/>
                  </a:endParaRPr>
                </a:p>
              </p:txBody>
            </p:sp>
            <p:cxnSp>
              <p:nvCxnSpPr>
                <p:cNvPr id="135" name="Straight Arrow Connector 134"/>
                <p:cNvCxnSpPr/>
                <p:nvPr/>
              </p:nvCxnSpPr>
              <p:spPr>
                <a:xfrm flipH="1">
                  <a:off x="4648195" y="3657599"/>
                  <a:ext cx="1219207" cy="0"/>
                </a:xfrm>
                <a:prstGeom prst="straightConnector1">
                  <a:avLst/>
                </a:prstGeom>
                <a:ln w="25400" cap="rnd">
                  <a:solidFill>
                    <a:schemeClr val="tx1"/>
                  </a:solidFill>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4572001" y="4003544"/>
                  <a:ext cx="131981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smtClean="0">
                      <a:solidFill>
                        <a:prstClr val="black"/>
                      </a:solidFill>
                      <a:latin typeface="Calibri"/>
                    </a:rPr>
                    <a:t>addr</a:t>
                  </a:r>
                  <a:r>
                    <a:rPr lang="en-US" sz="2800" b="1" i="1" dirty="0" smtClean="0">
                      <a:solidFill>
                        <a:prstClr val="black"/>
                      </a:solidFill>
                      <a:latin typeface="Calibri"/>
                    </a:rPr>
                    <a:t>.</a:t>
                  </a:r>
                  <a:endParaRPr lang="en-US" sz="2800" b="1" i="1" dirty="0">
                    <a:solidFill>
                      <a:prstClr val="black"/>
                    </a:solidFill>
                    <a:latin typeface="Calibri"/>
                  </a:endParaRPr>
                </a:p>
              </p:txBody>
            </p:sp>
          </p:grpSp>
        </p:grpSp>
        <p:cxnSp>
          <p:nvCxnSpPr>
            <p:cNvPr id="109" name="Straight Arrow Connector 108"/>
            <p:cNvCxnSpPr>
              <a:endCxn id="4" idx="0"/>
            </p:cNvCxnSpPr>
            <p:nvPr/>
          </p:nvCxnSpPr>
          <p:spPr>
            <a:xfrm flipH="1" flipV="1">
              <a:off x="7040586" y="3810000"/>
              <a:ext cx="2535" cy="38919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V="1">
              <a:off x="7040585" y="4159250"/>
              <a:ext cx="3177" cy="389192"/>
            </a:xfrm>
            <a:prstGeom prst="straightConnector1">
              <a:avLst/>
            </a:prstGeom>
            <a:ln w="254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461" name="Rectangle 460"/>
          <p:cNvSpPr/>
          <p:nvPr/>
        </p:nvSpPr>
        <p:spPr>
          <a:xfrm>
            <a:off x="6627583" y="1301750"/>
            <a:ext cx="838199" cy="379484"/>
          </a:xfrm>
          <a:prstGeom prst="rect">
            <a:avLst/>
          </a:prstGeom>
          <a:solidFill>
            <a:srgbClr val="FF0000"/>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FFFF"/>
              </a:solidFill>
              <a:latin typeface="Calibri"/>
            </a:endParaRPr>
          </a:p>
        </p:txBody>
      </p:sp>
    </p:spTree>
    <p:extLst>
      <p:ext uri="{BB962C8B-B14F-4D97-AF65-F5344CB8AC3E}">
        <p14:creationId xmlns:p14="http://schemas.microsoft.com/office/powerpoint/2010/main" val="1237884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3"/>
                                        </p:tgtEl>
                                        <p:attrNameLst>
                                          <p:attrName>style.visibility</p:attrName>
                                        </p:attrNameLst>
                                      </p:cBhvr>
                                      <p:to>
                                        <p:strVal val="visible"/>
                                      </p:to>
                                    </p:set>
                                    <p:animEffect transition="in" filter="fade">
                                      <p:cBhvr>
                                        <p:cTn id="15" dur="500"/>
                                        <p:tgtEl>
                                          <p:spTgt spid="46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1" nodeType="clickEffect">
                                  <p:stCondLst>
                                    <p:cond delay="0"/>
                                  </p:stCondLst>
                                  <p:childTnLst>
                                    <p:animMotion origin="layout" path="M -2.77778E-6 2.22222E-6 L -2.77778E-6 0.19768 " pathEditMode="relative" rAng="0" ptsTypes="AA">
                                      <p:cBhvr>
                                        <p:cTn id="19" dur="2000" fill="hold"/>
                                        <p:tgtEl>
                                          <p:spTgt spid="461"/>
                                        </p:tgtEl>
                                        <p:attrNameLst>
                                          <p:attrName>ppt_x</p:attrName>
                                          <p:attrName>ppt_y</p:attrName>
                                        </p:attrNameLst>
                                      </p:cBhvr>
                                      <p:rCtr x="0" y="9884"/>
                                    </p:animMotion>
                                  </p:childTnLst>
                                </p:cTn>
                              </p:par>
                              <p:par>
                                <p:cTn id="20" presetID="42" presetClass="path" presetSubtype="0" accel="50000" decel="50000" fill="hold" grpId="1" nodeType="withEffect">
                                  <p:stCondLst>
                                    <p:cond delay="0"/>
                                  </p:stCondLst>
                                  <p:childTnLst>
                                    <p:animMotion origin="layout" path="M 8.33333E-7 2.22222E-6 L 0.00017 0.19745 " pathEditMode="relative" rAng="0" ptsTypes="AA">
                                      <p:cBhvr>
                                        <p:cTn id="21" dur="2000" fill="hold"/>
                                        <p:tgtEl>
                                          <p:spTgt spid="463"/>
                                        </p:tgtEl>
                                        <p:attrNameLst>
                                          <p:attrName>ppt_x</p:attrName>
                                          <p:attrName>ppt_y</p:attrName>
                                        </p:attrNameLst>
                                      </p:cBhvr>
                                      <p:rCtr x="0" y="9861"/>
                                    </p:animMotion>
                                  </p:childTnLst>
                                </p:cTn>
                              </p:par>
                              <p:par>
                                <p:cTn id="22" presetID="10" presetClass="entr" presetSubtype="0" fill="hold" grpId="0" nodeType="withEffect">
                                  <p:stCondLst>
                                    <p:cond delay="0"/>
                                  </p:stCondLst>
                                  <p:childTnLst>
                                    <p:set>
                                      <p:cBhvr>
                                        <p:cTn id="23" dur="1" fill="hold">
                                          <p:stCondLst>
                                            <p:cond delay="0"/>
                                          </p:stCondLst>
                                        </p:cTn>
                                        <p:tgtEl>
                                          <p:spTgt spid="465"/>
                                        </p:tgtEl>
                                        <p:attrNameLst>
                                          <p:attrName>style.visibility</p:attrName>
                                        </p:attrNameLst>
                                      </p:cBhvr>
                                      <p:to>
                                        <p:strVal val="visible"/>
                                      </p:to>
                                    </p:set>
                                    <p:animEffect transition="in" filter="fade">
                                      <p:cBhvr>
                                        <p:cTn id="24" dur="2000"/>
                                        <p:tgtEl>
                                          <p:spTgt spid="46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6"/>
                                        </p:tgtEl>
                                        <p:attrNameLst>
                                          <p:attrName>style.visibility</p:attrName>
                                        </p:attrNameLst>
                                      </p:cBhvr>
                                      <p:to>
                                        <p:strVal val="visible"/>
                                      </p:to>
                                    </p:set>
                                    <p:animEffect transition="in" filter="fade">
                                      <p:cBhvr>
                                        <p:cTn id="27" dur="2000"/>
                                        <p:tgtEl>
                                          <p:spTgt spid="46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0" presetClass="path" presetSubtype="0" accel="50000" decel="50000" fill="hold" grpId="1" nodeType="clickEffect">
                                  <p:stCondLst>
                                    <p:cond delay="0"/>
                                  </p:stCondLst>
                                  <p:childTnLst>
                                    <p:animMotion origin="layout" path="M 5E-6 3.33333E-6 L 5E-6 0.19305 C 5E-6 0.27963 -0.07362 0.38611 -0.13316 0.38611 L -0.26598 0.38611 " pathEditMode="relative" rAng="5400000" ptsTypes="FfFF">
                                      <p:cBhvr>
                                        <p:cTn id="39" dur="2000" fill="hold"/>
                                        <p:tgtEl>
                                          <p:spTgt spid="466"/>
                                        </p:tgtEl>
                                        <p:attrNameLst>
                                          <p:attrName>ppt_x</p:attrName>
                                          <p:attrName>ppt_y</p:attrName>
                                        </p:attrNameLst>
                                      </p:cBhvr>
                                      <p:rCtr x="-13299" y="19306"/>
                                    </p:animMotion>
                                  </p:childTnLst>
                                </p:cTn>
                              </p:par>
                              <p:par>
                                <p:cTn id="40" presetID="42" presetClass="path" presetSubtype="0" accel="50000" decel="50000" fill="hold" grpId="3" nodeType="withEffect">
                                  <p:stCondLst>
                                    <p:cond delay="0"/>
                                  </p:stCondLst>
                                  <p:childTnLst>
                                    <p:animMotion origin="layout" path="M 2.77778E-7 0.19792 L 2.77778E-7 0.46181 " pathEditMode="relative" rAng="0" ptsTypes="AA">
                                      <p:cBhvr>
                                        <p:cTn id="41" dur="1400" fill="hold"/>
                                        <p:tgtEl>
                                          <p:spTgt spid="461"/>
                                        </p:tgtEl>
                                        <p:attrNameLst>
                                          <p:attrName>ppt_x</p:attrName>
                                          <p:attrName>ppt_y</p:attrName>
                                        </p:attrNameLst>
                                      </p:cBhvr>
                                      <p:rCtr x="0" y="13194"/>
                                    </p:animMotion>
                                  </p:childTnLst>
                                </p:cTn>
                              </p:par>
                              <p:par>
                                <p:cTn id="42" presetID="10" presetClass="exit" presetSubtype="0" fill="hold" grpId="2" nodeType="withEffect">
                                  <p:stCondLst>
                                    <p:cond delay="900"/>
                                  </p:stCondLst>
                                  <p:childTnLst>
                                    <p:animEffect transition="out" filter="fade">
                                      <p:cBhvr>
                                        <p:cTn id="43" dur="1000"/>
                                        <p:tgtEl>
                                          <p:spTgt spid="461"/>
                                        </p:tgtEl>
                                      </p:cBhvr>
                                    </p:animEffect>
                                    <p:set>
                                      <p:cBhvr>
                                        <p:cTn id="44" dur="1" fill="hold">
                                          <p:stCondLst>
                                            <p:cond delay="999"/>
                                          </p:stCondLst>
                                        </p:cTn>
                                        <p:tgtEl>
                                          <p:spTgt spid="461"/>
                                        </p:tgtEl>
                                        <p:attrNameLst>
                                          <p:attrName>style.visibility</p:attrName>
                                        </p:attrNameLst>
                                      </p:cBhvr>
                                      <p:to>
                                        <p:strVal val="hidden"/>
                                      </p:to>
                                    </p:set>
                                  </p:childTnLst>
                                </p:cTn>
                              </p:par>
                            </p:childTnLst>
                          </p:cTn>
                        </p:par>
                        <p:par>
                          <p:cTn id="45" fill="hold">
                            <p:stCondLst>
                              <p:cond delay="2000"/>
                            </p:stCondLst>
                            <p:childTnLst>
                              <p:par>
                                <p:cTn id="46" presetID="10" presetClass="exit" presetSubtype="0" fill="hold" grpId="2" nodeType="afterEffect">
                                  <p:stCondLst>
                                    <p:cond delay="0"/>
                                  </p:stCondLst>
                                  <p:childTnLst>
                                    <p:animEffect transition="out" filter="fade">
                                      <p:cBhvr>
                                        <p:cTn id="47" dur="500"/>
                                        <p:tgtEl>
                                          <p:spTgt spid="463"/>
                                        </p:tgtEl>
                                      </p:cBhvr>
                                    </p:animEffect>
                                    <p:set>
                                      <p:cBhvr>
                                        <p:cTn id="48" dur="1" fill="hold">
                                          <p:stCondLst>
                                            <p:cond delay="499"/>
                                          </p:stCondLst>
                                        </p:cTn>
                                        <p:tgtEl>
                                          <p:spTgt spid="46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465"/>
                                        </p:tgtEl>
                                      </p:cBhvr>
                                    </p:animEffect>
                                    <p:set>
                                      <p:cBhvr>
                                        <p:cTn id="51" dur="1" fill="hold">
                                          <p:stCondLst>
                                            <p:cond delay="499"/>
                                          </p:stCondLst>
                                        </p:cTn>
                                        <p:tgtEl>
                                          <p:spTgt spid="46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88"/>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8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animBg="1"/>
      <p:bldP spid="463" grpId="1" animBg="1"/>
      <p:bldP spid="463" grpId="2" animBg="1"/>
      <p:bldP spid="465" grpId="0" animBg="1"/>
      <p:bldP spid="465" grpId="1" animBg="1"/>
      <p:bldP spid="466" grpId="0" animBg="1"/>
      <p:bldP spid="466" grpId="1" animBg="1"/>
      <p:bldP spid="87" grpId="0"/>
      <p:bldP spid="88" grpId="0"/>
      <p:bldP spid="88" grpId="1"/>
      <p:bldP spid="94" grpId="0" animBg="1"/>
      <p:bldP spid="95" grpId="0" animBg="1"/>
      <p:bldP spid="461" grpId="0" animBg="1"/>
      <p:bldP spid="461" grpId="1" animBg="1"/>
      <p:bldP spid="461" grpId="2" animBg="1"/>
      <p:bldP spid="461" grpId="3"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Why is the </a:t>
            </a:r>
            <a:r>
              <a:rPr lang="en-US" dirty="0" err="1" smtClean="0"/>
              <a:t>Subarray</a:t>
            </a:r>
            <a:r>
              <a:rPr lang="en-US" dirty="0" smtClean="0"/>
              <a:t> </a:t>
            </a:r>
            <a:r>
              <a:rPr lang="en-US" dirty="0"/>
              <a:t>S</a:t>
            </a:r>
            <a:r>
              <a:rPr lang="en-US" dirty="0" smtClean="0"/>
              <a:t>o Slow?</a:t>
            </a:r>
            <a:endParaRPr lang="en-US" dirty="0"/>
          </a:p>
        </p:txBody>
      </p:sp>
      <p:sp>
        <p:nvSpPr>
          <p:cNvPr id="97" name="Rectangle 96"/>
          <p:cNvSpPr/>
          <p:nvPr/>
        </p:nvSpPr>
        <p:spPr>
          <a:xfrm>
            <a:off x="533400" y="990598"/>
            <a:ext cx="3309853"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smtClean="0">
                <a:solidFill>
                  <a:prstClr val="black"/>
                </a:solidFill>
                <a:latin typeface="Calibri"/>
              </a:rPr>
              <a:t>Subarray</a:t>
            </a:r>
            <a:endParaRPr lang="en-US" sz="3200" b="1" i="1" dirty="0">
              <a:solidFill>
                <a:prstClr val="black"/>
              </a:solidFill>
              <a:latin typeface="Calibri"/>
            </a:endParaRPr>
          </a:p>
        </p:txBody>
      </p:sp>
      <p:grpSp>
        <p:nvGrpSpPr>
          <p:cNvPr id="243" name="Group 242"/>
          <p:cNvGrpSpPr/>
          <p:nvPr/>
        </p:nvGrpSpPr>
        <p:grpSpPr>
          <a:xfrm>
            <a:off x="281942" y="1600204"/>
            <a:ext cx="3451858" cy="3200400"/>
            <a:chOff x="281942" y="1828802"/>
            <a:chExt cx="3451858" cy="3200400"/>
          </a:xfrm>
        </p:grpSpPr>
        <p:sp>
          <p:nvSpPr>
            <p:cNvPr id="200" name="Rectangle 199"/>
            <p:cNvSpPr/>
            <p:nvPr/>
          </p:nvSpPr>
          <p:spPr>
            <a:xfrm>
              <a:off x="30583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1" name="Straight Arrow Connector 200"/>
            <p:cNvCxnSpPr>
              <a:stCxn id="200" idx="0"/>
            </p:cNvCxnSpPr>
            <p:nvPr/>
          </p:nvCxnSpPr>
          <p:spPr>
            <a:xfrm flipV="1">
              <a:off x="32412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26011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4" name="Straight Arrow Connector 203"/>
            <p:cNvCxnSpPr>
              <a:stCxn id="203" idx="0"/>
            </p:cNvCxnSpPr>
            <p:nvPr/>
          </p:nvCxnSpPr>
          <p:spPr>
            <a:xfrm flipV="1">
              <a:off x="27840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21439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7" name="Straight Arrow Connector 206"/>
            <p:cNvCxnSpPr>
              <a:stCxn id="206" idx="0"/>
            </p:cNvCxnSpPr>
            <p:nvPr/>
          </p:nvCxnSpPr>
          <p:spPr>
            <a:xfrm flipV="1">
              <a:off x="23268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16867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0" name="Straight Arrow Connector 209"/>
            <p:cNvCxnSpPr>
              <a:stCxn id="209" idx="0"/>
            </p:cNvCxnSpPr>
            <p:nvPr/>
          </p:nvCxnSpPr>
          <p:spPr>
            <a:xfrm flipV="1">
              <a:off x="18696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12295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3" name="Straight Arrow Connector 212"/>
            <p:cNvCxnSpPr>
              <a:stCxn id="212" idx="0"/>
            </p:cNvCxnSpPr>
            <p:nvPr/>
          </p:nvCxnSpPr>
          <p:spPr>
            <a:xfrm flipV="1">
              <a:off x="14124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endCxn id="216" idx="3"/>
            </p:cNvCxnSpPr>
            <p:nvPr/>
          </p:nvCxnSpPr>
          <p:spPr>
            <a:xfrm flipH="1">
              <a:off x="1104900" y="20992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739140" y="19163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4" name="Oval 243"/>
            <p:cNvSpPr/>
            <p:nvPr/>
          </p:nvSpPr>
          <p:spPr>
            <a:xfrm>
              <a:off x="30631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5" name="Oval 244"/>
            <p:cNvSpPr/>
            <p:nvPr/>
          </p:nvSpPr>
          <p:spPr>
            <a:xfrm>
              <a:off x="26059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21487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16915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12343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0" name="Straight Arrow Connector 249"/>
            <p:cNvCxnSpPr>
              <a:endCxn id="251" idx="3"/>
            </p:cNvCxnSpPr>
            <p:nvPr/>
          </p:nvCxnSpPr>
          <p:spPr>
            <a:xfrm flipH="1">
              <a:off x="1104900" y="25564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739140" y="23735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0631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26059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1487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16915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12343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8" name="Straight Arrow Connector 257"/>
            <p:cNvCxnSpPr>
              <a:endCxn id="259" idx="3"/>
            </p:cNvCxnSpPr>
            <p:nvPr/>
          </p:nvCxnSpPr>
          <p:spPr>
            <a:xfrm flipH="1">
              <a:off x="1104900" y="30136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9" name="Rectangle 258"/>
            <p:cNvSpPr/>
            <p:nvPr/>
          </p:nvSpPr>
          <p:spPr>
            <a:xfrm>
              <a:off x="739140" y="28307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1" name="Oval 260"/>
            <p:cNvSpPr/>
            <p:nvPr/>
          </p:nvSpPr>
          <p:spPr>
            <a:xfrm>
              <a:off x="30631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2" name="Oval 261"/>
            <p:cNvSpPr/>
            <p:nvPr/>
          </p:nvSpPr>
          <p:spPr>
            <a:xfrm>
              <a:off x="26059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21487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16915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12343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6" name="Straight Arrow Connector 265"/>
            <p:cNvCxnSpPr>
              <a:endCxn id="267" idx="3"/>
            </p:cNvCxnSpPr>
            <p:nvPr/>
          </p:nvCxnSpPr>
          <p:spPr>
            <a:xfrm flipH="1">
              <a:off x="1104900" y="34708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739140" y="32879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9" name="Oval 268"/>
            <p:cNvSpPr/>
            <p:nvPr/>
          </p:nvSpPr>
          <p:spPr>
            <a:xfrm>
              <a:off x="30631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0" name="Oval 269"/>
            <p:cNvSpPr/>
            <p:nvPr/>
          </p:nvSpPr>
          <p:spPr>
            <a:xfrm>
              <a:off x="26059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1" name="Oval 270"/>
            <p:cNvSpPr/>
            <p:nvPr/>
          </p:nvSpPr>
          <p:spPr>
            <a:xfrm>
              <a:off x="21487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2" name="Oval 271"/>
            <p:cNvSpPr/>
            <p:nvPr/>
          </p:nvSpPr>
          <p:spPr>
            <a:xfrm>
              <a:off x="16915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3" name="Oval 272"/>
            <p:cNvSpPr/>
            <p:nvPr/>
          </p:nvSpPr>
          <p:spPr>
            <a:xfrm>
              <a:off x="12343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74" name="Straight Arrow Connector 273"/>
            <p:cNvCxnSpPr>
              <a:endCxn id="275" idx="3"/>
            </p:cNvCxnSpPr>
            <p:nvPr/>
          </p:nvCxnSpPr>
          <p:spPr>
            <a:xfrm flipH="1">
              <a:off x="1104900" y="39280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5" name="Rectangle 274"/>
            <p:cNvSpPr/>
            <p:nvPr/>
          </p:nvSpPr>
          <p:spPr>
            <a:xfrm>
              <a:off x="739140" y="37451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30631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26059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21487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16915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12343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9" name="Rectangle 118"/>
            <p:cNvSpPr/>
            <p:nvPr/>
          </p:nvSpPr>
          <p:spPr>
            <a:xfrm rot="16200000">
              <a:off x="-624387" y="2827472"/>
              <a:ext cx="2193660" cy="38100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
          <p:nvSpPr>
            <p:cNvPr id="120" name="Rectangle 119"/>
            <p:cNvSpPr/>
            <p:nvPr/>
          </p:nvSpPr>
          <p:spPr>
            <a:xfrm>
              <a:off x="937176" y="4549142"/>
              <a:ext cx="2796624" cy="48006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s</a:t>
              </a:r>
              <a:r>
                <a:rPr lang="en-US" sz="2800" b="1" i="1" dirty="0" smtClean="0">
                  <a:solidFill>
                    <a:prstClr val="black"/>
                  </a:solidFill>
                  <a:latin typeface="Calibri"/>
                </a:rPr>
                <a:t>ense amplifier</a:t>
              </a:r>
              <a:endParaRPr lang="en-US" sz="2800" b="1" i="1" dirty="0">
                <a:solidFill>
                  <a:prstClr val="black"/>
                </a:solidFill>
                <a:latin typeface="Calibri"/>
              </a:endParaRPr>
            </a:p>
          </p:txBody>
        </p:sp>
      </p:grpSp>
      <p:grpSp>
        <p:nvGrpSpPr>
          <p:cNvPr id="242" name="Group 241"/>
          <p:cNvGrpSpPr/>
          <p:nvPr/>
        </p:nvGrpSpPr>
        <p:grpSpPr>
          <a:xfrm>
            <a:off x="5501640" y="990598"/>
            <a:ext cx="2880359" cy="3337564"/>
            <a:chOff x="5501640" y="1219196"/>
            <a:chExt cx="2880359" cy="3337564"/>
          </a:xfrm>
        </p:grpSpPr>
        <p:sp>
          <p:nvSpPr>
            <p:cNvPr id="179" name="Oval 178"/>
            <p:cNvSpPr/>
            <p:nvPr/>
          </p:nvSpPr>
          <p:spPr>
            <a:xfrm>
              <a:off x="5910346" y="2144960"/>
              <a:ext cx="2052554" cy="2046040"/>
            </a:xfrm>
            <a:prstGeom prst="ellipse">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0" name="Rectangle 179"/>
            <p:cNvSpPr/>
            <p:nvPr/>
          </p:nvSpPr>
          <p:spPr>
            <a:xfrm>
              <a:off x="5501640" y="191636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1" name="Straight Arrow Connector 180"/>
            <p:cNvCxnSpPr>
              <a:endCxn id="180" idx="3"/>
            </p:cNvCxnSpPr>
            <p:nvPr/>
          </p:nvCxnSpPr>
          <p:spPr>
            <a:xfrm flipH="1">
              <a:off x="5867400" y="2099240"/>
              <a:ext cx="228600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3" name="Rectangle 182"/>
            <p:cNvSpPr/>
            <p:nvPr/>
          </p:nvSpPr>
          <p:spPr>
            <a:xfrm rot="16200000">
              <a:off x="5551083" y="3070878"/>
              <a:ext cx="1142999"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a:t>
              </a:r>
              <a:r>
                <a:rPr lang="en-US" sz="2000" dirty="0" smtClean="0">
                  <a:solidFill>
                    <a:prstClr val="black"/>
                  </a:solidFill>
                  <a:latin typeface="Calibri"/>
                </a:rPr>
                <a:t>apacitor</a:t>
              </a:r>
              <a:endParaRPr lang="en-US" sz="2000" dirty="0">
                <a:solidFill>
                  <a:prstClr val="black"/>
                </a:solidFill>
                <a:latin typeface="Calibri"/>
              </a:endParaRPr>
            </a:p>
          </p:txBody>
        </p:sp>
        <p:sp>
          <p:nvSpPr>
            <p:cNvPr id="184" name="Rectangle 183"/>
            <p:cNvSpPr/>
            <p:nvPr/>
          </p:nvSpPr>
          <p:spPr>
            <a:xfrm>
              <a:off x="6672346" y="2754560"/>
              <a:ext cx="1295400" cy="3754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black"/>
                  </a:solidFill>
                  <a:latin typeface="Calibri"/>
                </a:rPr>
                <a:t>a</a:t>
              </a:r>
              <a:r>
                <a:rPr lang="en-US" sz="2000" smtClean="0">
                  <a:solidFill>
                    <a:prstClr val="black"/>
                  </a:solidFill>
                  <a:latin typeface="Calibri"/>
                </a:rPr>
                <a:t>ccess</a:t>
              </a:r>
              <a:endParaRPr lang="en-US" sz="2000">
                <a:solidFill>
                  <a:prstClr val="black"/>
                </a:solidFill>
                <a:latin typeface="Calibri"/>
              </a:endParaRPr>
            </a:p>
          </p:txBody>
        </p:sp>
        <p:sp>
          <p:nvSpPr>
            <p:cNvPr id="185" name="Rectangle 184"/>
            <p:cNvSpPr/>
            <p:nvPr/>
          </p:nvSpPr>
          <p:spPr>
            <a:xfrm>
              <a:off x="6672346" y="2889676"/>
              <a:ext cx="1279459" cy="43147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prstClr val="black"/>
                  </a:solidFill>
                  <a:latin typeface="Calibri"/>
                </a:rPr>
                <a:t>transistor</a:t>
              </a:r>
              <a:endParaRPr lang="en-US" sz="2000">
                <a:solidFill>
                  <a:prstClr val="black"/>
                </a:solidFill>
                <a:latin typeface="Calibri"/>
              </a:endParaRPr>
            </a:p>
          </p:txBody>
        </p:sp>
        <p:sp>
          <p:nvSpPr>
            <p:cNvPr id="186" name="Rectangle 185"/>
            <p:cNvSpPr/>
            <p:nvPr/>
          </p:nvSpPr>
          <p:spPr>
            <a:xfrm>
              <a:off x="5757946" y="1762156"/>
              <a:ext cx="2064789" cy="32704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wordline</a:t>
              </a:r>
              <a:endParaRPr lang="en-US" sz="2000">
                <a:solidFill>
                  <a:prstClr val="black"/>
                </a:solidFill>
                <a:latin typeface="Calibri"/>
              </a:endParaRPr>
            </a:p>
          </p:txBody>
        </p:sp>
        <p:sp>
          <p:nvSpPr>
            <p:cNvPr id="187" name="Rectangle 186"/>
            <p:cNvSpPr/>
            <p:nvPr/>
          </p:nvSpPr>
          <p:spPr>
            <a:xfrm rot="16200000">
              <a:off x="7349868" y="3158868"/>
              <a:ext cx="1706594" cy="35766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bitline</a:t>
              </a:r>
              <a:endParaRPr lang="en-US" sz="2000">
                <a:solidFill>
                  <a:prstClr val="black"/>
                </a:solidFill>
                <a:latin typeface="Calibri"/>
              </a:endParaRPr>
            </a:p>
          </p:txBody>
        </p:sp>
        <p:cxnSp>
          <p:nvCxnSpPr>
            <p:cNvPr id="188" name="Straight Arrow Connector 187"/>
            <p:cNvCxnSpPr/>
            <p:nvPr/>
          </p:nvCxnSpPr>
          <p:spPr>
            <a:xfrm flipV="1">
              <a:off x="8013466" y="1975763"/>
              <a:ext cx="0" cy="2291437"/>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291581" y="2360845"/>
              <a:ext cx="0" cy="13701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a:off x="7071068" y="2504208"/>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7510546"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7071068" y="2602160"/>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7510546" y="2830760"/>
              <a:ext cx="17012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6900946" y="2830760"/>
              <a:ext cx="17012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flipV="1">
              <a:off x="7071067"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7291581" y="2099240"/>
              <a:ext cx="1" cy="28296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7680667" y="2830760"/>
              <a:ext cx="33279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8" name="Elbow Connector 197"/>
            <p:cNvCxnSpPr/>
            <p:nvPr/>
          </p:nvCxnSpPr>
          <p:spPr>
            <a:xfrm rot="10800000" flipV="1">
              <a:off x="6519946" y="2833142"/>
              <a:ext cx="381001" cy="226217"/>
            </a:xfrm>
            <a:prstGeom prst="bentConnector3">
              <a:avLst>
                <a:gd name="adj1" fmla="val 1006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6519945" y="3541133"/>
              <a:ext cx="0" cy="280226"/>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V="1">
              <a:off x="6519945" y="3059360"/>
              <a:ext cx="0" cy="133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6291347" y="3426484"/>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flipH="1">
              <a:off x="6291347" y="3192960"/>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V="1">
              <a:off x="6519945" y="3426485"/>
              <a:ext cx="0" cy="11464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7830586" y="4191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0" name="Rectangle 229"/>
            <p:cNvSpPr/>
            <p:nvPr/>
          </p:nvSpPr>
          <p:spPr>
            <a:xfrm>
              <a:off x="5501640" y="1219196"/>
              <a:ext cx="252269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grpSp>
      <p:grpSp>
        <p:nvGrpSpPr>
          <p:cNvPr id="240" name="Group 239"/>
          <p:cNvGrpSpPr/>
          <p:nvPr/>
        </p:nvGrpSpPr>
        <p:grpSpPr>
          <a:xfrm>
            <a:off x="5072146" y="3962402"/>
            <a:ext cx="3386053" cy="838200"/>
            <a:chOff x="5072146" y="4191000"/>
            <a:chExt cx="3386053" cy="838200"/>
          </a:xfrm>
        </p:grpSpPr>
        <p:sp>
          <p:nvSpPr>
            <p:cNvPr id="234" name="Rectangle 233"/>
            <p:cNvSpPr/>
            <p:nvPr/>
          </p:nvSpPr>
          <p:spPr>
            <a:xfrm>
              <a:off x="5072146" y="4495800"/>
              <a:ext cx="3386053" cy="533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FF0000"/>
                  </a:solidFill>
                  <a:latin typeface="Calibri"/>
                </a:rPr>
                <a:t>large sense amplifier</a:t>
              </a:r>
            </a:p>
          </p:txBody>
        </p:sp>
        <p:sp>
          <p:nvSpPr>
            <p:cNvPr id="237" name="Rectangle 236"/>
            <p:cNvSpPr/>
            <p:nvPr/>
          </p:nvSpPr>
          <p:spPr>
            <a:xfrm>
              <a:off x="7833610" y="4191000"/>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33" name="Group 132"/>
          <p:cNvGrpSpPr/>
          <p:nvPr/>
        </p:nvGrpSpPr>
        <p:grpSpPr>
          <a:xfrm>
            <a:off x="3048000" y="1474386"/>
            <a:ext cx="1003835" cy="2855580"/>
            <a:chOff x="7338060" y="1622874"/>
            <a:chExt cx="1003835" cy="2855580"/>
          </a:xfrm>
        </p:grpSpPr>
        <p:sp>
          <p:nvSpPr>
            <p:cNvPr id="139" name="Rounded Rectangle 138"/>
            <p:cNvSpPr/>
            <p:nvPr/>
          </p:nvSpPr>
          <p:spPr>
            <a:xfrm rot="16200000">
              <a:off x="6824570" y="2669765"/>
              <a:ext cx="2564215" cy="470434"/>
            </a:xfrm>
            <a:prstGeom prst="roundRect">
              <a:avLst>
                <a:gd name="adj" fmla="val 1238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rgbClr val="FF0000"/>
                  </a:solidFill>
                  <a:latin typeface="Calibri"/>
                  <a:cs typeface="Calibri"/>
                </a:rPr>
                <a:t>bitline</a:t>
              </a:r>
              <a:r>
                <a:rPr lang="en-US" sz="2400" b="1" i="1" dirty="0" smtClean="0">
                  <a:solidFill>
                    <a:srgbClr val="FF0000"/>
                  </a:solidFill>
                  <a:latin typeface="Calibri"/>
                  <a:cs typeface="Calibri"/>
                </a:rPr>
                <a:t>: 512 cells</a:t>
              </a:r>
              <a:endParaRPr lang="en-US" sz="2400" b="1" i="1" dirty="0">
                <a:solidFill>
                  <a:srgbClr val="FF0000"/>
                </a:solidFill>
                <a:latin typeface="Calibri"/>
                <a:cs typeface="Calibri"/>
              </a:endParaRPr>
            </a:p>
          </p:txBody>
        </p:sp>
        <p:cxnSp>
          <p:nvCxnSpPr>
            <p:cNvPr id="134" name="Straight Arrow Connector 133"/>
            <p:cNvCxnSpPr/>
            <p:nvPr/>
          </p:nvCxnSpPr>
          <p:spPr>
            <a:xfrm>
              <a:off x="7947657" y="1977290"/>
              <a:ext cx="0" cy="1981200"/>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7871460" y="189565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7871460" y="3958490"/>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7338060" y="4112694"/>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2" name="Straight Arrow Connector 151"/>
            <p:cNvCxnSpPr>
              <a:stCxn id="151" idx="0"/>
            </p:cNvCxnSpPr>
            <p:nvPr/>
          </p:nvCxnSpPr>
          <p:spPr>
            <a:xfrm flipV="1">
              <a:off x="7520940" y="1748692"/>
              <a:ext cx="4763" cy="2364002"/>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7342823" y="18401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5" name="Oval 154"/>
            <p:cNvSpPr/>
            <p:nvPr/>
          </p:nvSpPr>
          <p:spPr>
            <a:xfrm>
              <a:off x="7342823" y="22973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6" name="Oval 155"/>
            <p:cNvSpPr/>
            <p:nvPr/>
          </p:nvSpPr>
          <p:spPr>
            <a:xfrm>
              <a:off x="7342823" y="27545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7" name="Oval 156"/>
            <p:cNvSpPr/>
            <p:nvPr/>
          </p:nvSpPr>
          <p:spPr>
            <a:xfrm>
              <a:off x="7342823" y="32117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8" name="Oval 157"/>
            <p:cNvSpPr/>
            <p:nvPr/>
          </p:nvSpPr>
          <p:spPr>
            <a:xfrm>
              <a:off x="7342823" y="36689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64" name="Group 63"/>
          <p:cNvGrpSpPr/>
          <p:nvPr/>
        </p:nvGrpSpPr>
        <p:grpSpPr>
          <a:xfrm>
            <a:off x="3253742" y="1295404"/>
            <a:ext cx="1242058" cy="565684"/>
            <a:chOff x="3253742" y="1524002"/>
            <a:chExt cx="1242058" cy="565684"/>
          </a:xfrm>
        </p:grpSpPr>
        <p:cxnSp>
          <p:nvCxnSpPr>
            <p:cNvPr id="249" name="Straight Arrow Connector 248"/>
            <p:cNvCxnSpPr/>
            <p:nvPr/>
          </p:nvCxnSpPr>
          <p:spPr>
            <a:xfrm flipH="1">
              <a:off x="3253742" y="1752602"/>
              <a:ext cx="474820" cy="33708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2" name="Rectangle 281"/>
            <p:cNvSpPr/>
            <p:nvPr/>
          </p:nvSpPr>
          <p:spPr>
            <a:xfrm>
              <a:off x="3657598" y="1524002"/>
              <a:ext cx="838202"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cxnSp>
          <p:nvCxnSpPr>
            <p:cNvPr id="287" name="Straight Arrow Connector 286"/>
            <p:cNvCxnSpPr/>
            <p:nvPr/>
          </p:nvCxnSpPr>
          <p:spPr>
            <a:xfrm flipH="1">
              <a:off x="3728562" y="1752602"/>
              <a:ext cx="8143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88" name="Content Placeholder 2"/>
          <p:cNvSpPr txBox="1">
            <a:spLocks/>
          </p:cNvSpPr>
          <p:nvPr/>
        </p:nvSpPr>
        <p:spPr>
          <a:xfrm>
            <a:off x="381000" y="4953000"/>
            <a:ext cx="8305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Long </a:t>
            </a:r>
            <a:r>
              <a:rPr lang="en-US" sz="3200" b="1" dirty="0" err="1">
                <a:solidFill>
                  <a:prstClr val="black"/>
                </a:solidFill>
                <a:latin typeface="Calibri"/>
              </a:rPr>
              <a:t>b</a:t>
            </a:r>
            <a:r>
              <a:rPr lang="en-US" sz="3200" b="1" dirty="0" err="1" smtClean="0">
                <a:solidFill>
                  <a:prstClr val="black"/>
                </a:solidFill>
                <a:latin typeface="Calibri"/>
              </a:rPr>
              <a:t>itline</a:t>
            </a:r>
            <a:endParaRPr lang="en-US" sz="3200" b="1" dirty="0" smtClean="0">
              <a:solidFill>
                <a:prstClr val="black"/>
              </a:solidFill>
              <a:latin typeface="Calibri"/>
            </a:endParaRPr>
          </a:p>
          <a:p>
            <a:pPr lvl="1">
              <a:lnSpc>
                <a:spcPct val="90000"/>
              </a:lnSpc>
            </a:pPr>
            <a:r>
              <a:rPr lang="en-US" sz="2800" b="1" dirty="0" smtClean="0">
                <a:solidFill>
                  <a:srgbClr val="006600"/>
                </a:solidFill>
                <a:latin typeface="Calibri"/>
              </a:rPr>
              <a:t>Amortizes sense amplifier cost </a:t>
            </a:r>
            <a:r>
              <a:rPr lang="en-US" sz="2800" b="1" dirty="0" smtClean="0">
                <a:solidFill>
                  <a:srgbClr val="006600"/>
                </a:solidFill>
                <a:latin typeface="Calibri"/>
                <a:sym typeface="Wingdings" pitchFamily="2" charset="2"/>
              </a:rPr>
              <a:t> Small area</a:t>
            </a:r>
          </a:p>
          <a:p>
            <a:pPr lvl="1">
              <a:lnSpc>
                <a:spcPct val="90000"/>
              </a:lnSpc>
            </a:pPr>
            <a:r>
              <a:rPr lang="en-US" sz="2800" b="1" dirty="0" smtClean="0">
                <a:solidFill>
                  <a:srgbClr val="FF0000"/>
                </a:solidFill>
                <a:latin typeface="Calibri"/>
                <a:sym typeface="Wingdings" pitchFamily="2" charset="2"/>
              </a:rPr>
              <a:t>Large </a:t>
            </a:r>
            <a:r>
              <a:rPr lang="en-US" sz="2800" b="1" dirty="0" err="1" smtClean="0">
                <a:solidFill>
                  <a:srgbClr val="FF0000"/>
                </a:solidFill>
                <a:latin typeface="Calibri"/>
                <a:sym typeface="Wingdings" pitchFamily="2" charset="2"/>
              </a:rPr>
              <a:t>bitline</a:t>
            </a:r>
            <a:r>
              <a:rPr lang="en-US" sz="2800" b="1" dirty="0" smtClean="0">
                <a:solidFill>
                  <a:srgbClr val="FF0000"/>
                </a:solidFill>
                <a:latin typeface="Calibri"/>
                <a:sym typeface="Wingdings" pitchFamily="2" charset="2"/>
              </a:rPr>
              <a:t> capacitance  High latency &amp; power</a:t>
            </a:r>
            <a:endParaRPr lang="en-US" sz="2800" dirty="0" smtClean="0">
              <a:solidFill>
                <a:srgbClr val="FF0000"/>
              </a:solidFill>
              <a:latin typeface="Calibri"/>
            </a:endParaRPr>
          </a:p>
          <a:p>
            <a:pPr marL="749300" lvl="1" indent="-349250">
              <a:lnSpc>
                <a:spcPct val="90000"/>
              </a:lnSpc>
            </a:pPr>
            <a:endParaRPr lang="en-US" dirty="0" smtClean="0">
              <a:solidFill>
                <a:prstClr val="black"/>
              </a:solidFill>
              <a:latin typeface="Calibri"/>
            </a:endParaRPr>
          </a:p>
          <a:p>
            <a:pPr marL="749300" lvl="1" indent="-349250">
              <a:lnSpc>
                <a:spcPct val="90000"/>
              </a:lnSpc>
            </a:pPr>
            <a:endParaRPr lang="en-US" sz="4400" b="1" i="1" dirty="0">
              <a:solidFill>
                <a:srgbClr val="1F497D"/>
              </a:solidFill>
              <a:latin typeface="Calibri"/>
            </a:endParaRPr>
          </a:p>
          <a:p>
            <a:pPr marL="746125" lvl="1" indent="-346075">
              <a:lnSpc>
                <a:spcPct val="90000"/>
              </a:lnSpc>
            </a:pPr>
            <a:endParaRPr lang="en-US" dirty="0">
              <a:solidFill>
                <a:prstClr val="black"/>
              </a:solidFill>
              <a:latin typeface="Calibri"/>
            </a:endParaRPr>
          </a:p>
        </p:txBody>
      </p:sp>
      <p:sp>
        <p:nvSpPr>
          <p:cNvPr id="99" name="Rectangle 98"/>
          <p:cNvSpPr/>
          <p:nvPr/>
        </p:nvSpPr>
        <p:spPr>
          <a:xfrm rot="16200000">
            <a:off x="7330024" y="2902086"/>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sense amplifier</a:t>
            </a:r>
            <a:endParaRPr lang="en-US" sz="2800" b="1" i="1" dirty="0">
              <a:solidFill>
                <a:prstClr val="black"/>
              </a:solidFill>
              <a:latin typeface="Calibri"/>
            </a:endParaRPr>
          </a:p>
        </p:txBody>
      </p:sp>
      <p:cxnSp>
        <p:nvCxnSpPr>
          <p:cNvPr id="100" name="Straight Arrow Connector 99"/>
          <p:cNvCxnSpPr/>
          <p:nvPr/>
        </p:nvCxnSpPr>
        <p:spPr>
          <a:xfrm>
            <a:off x="8001000" y="4157119"/>
            <a:ext cx="579835"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5181600" y="1874524"/>
            <a:ext cx="472082"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6200000">
            <a:off x="3740286" y="2527162"/>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Tree>
    <p:extLst>
      <p:ext uri="{BB962C8B-B14F-4D97-AF65-F5344CB8AC3E}">
        <p14:creationId xmlns:p14="http://schemas.microsoft.com/office/powerpoint/2010/main" val="2656314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Trade-Off: Area (Die Size) vs. Latency</a:t>
            </a:r>
            <a:endParaRPr lang="en-US" dirty="0"/>
          </a:p>
        </p:txBody>
      </p:sp>
      <p:sp>
        <p:nvSpPr>
          <p:cNvPr id="5" name="Right Arrow 4"/>
          <p:cNvSpPr/>
          <p:nvPr/>
        </p:nvSpPr>
        <p:spPr>
          <a:xfrm>
            <a:off x="3238500" y="21640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Faster</a:t>
            </a:r>
            <a:endParaRPr lang="en-US" sz="4000" b="1" dirty="0">
              <a:solidFill>
                <a:prstClr val="white"/>
              </a:solidFill>
              <a:latin typeface="Calibri"/>
            </a:endParaRPr>
          </a:p>
        </p:txBody>
      </p:sp>
      <p:sp>
        <p:nvSpPr>
          <p:cNvPr id="97" name="Right Arrow 96"/>
          <p:cNvSpPr/>
          <p:nvPr/>
        </p:nvSpPr>
        <p:spPr>
          <a:xfrm flipH="1">
            <a:off x="3238500" y="35356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Smaller</a:t>
            </a:r>
            <a:endParaRPr lang="en-US" sz="4000" b="1" dirty="0">
              <a:solidFill>
                <a:prstClr val="white"/>
              </a:solidFill>
              <a:latin typeface="Calibri"/>
            </a:endParaRPr>
          </a:p>
        </p:txBody>
      </p:sp>
      <p:grpSp>
        <p:nvGrpSpPr>
          <p:cNvPr id="15" name="Group 14"/>
          <p:cNvGrpSpPr/>
          <p:nvPr/>
        </p:nvGrpSpPr>
        <p:grpSpPr>
          <a:xfrm>
            <a:off x="5867400" y="1066800"/>
            <a:ext cx="2590800" cy="5105400"/>
            <a:chOff x="5867400" y="1066800"/>
            <a:chExt cx="2590800" cy="5105400"/>
          </a:xfrm>
        </p:grpSpPr>
        <p:sp>
          <p:nvSpPr>
            <p:cNvPr id="250" name="Rectangle 249"/>
            <p:cNvSpPr/>
            <p:nvPr/>
          </p:nvSpPr>
          <p:spPr>
            <a:xfrm>
              <a:off x="77066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1" name="Straight Arrow Connector 250"/>
            <p:cNvCxnSpPr>
              <a:stCxn id="250" idx="0"/>
            </p:cNvCxnSpPr>
            <p:nvPr/>
          </p:nvCxnSpPr>
          <p:spPr>
            <a:xfrm flipV="1">
              <a:off x="78895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72494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4" name="Straight Arrow Connector 253"/>
            <p:cNvCxnSpPr>
              <a:stCxn id="253" idx="0"/>
            </p:cNvCxnSpPr>
            <p:nvPr/>
          </p:nvCxnSpPr>
          <p:spPr>
            <a:xfrm flipV="1">
              <a:off x="74323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67922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9" name="Straight Arrow Connector 258"/>
            <p:cNvCxnSpPr>
              <a:stCxn id="258" idx="0"/>
            </p:cNvCxnSpPr>
            <p:nvPr/>
          </p:nvCxnSpPr>
          <p:spPr>
            <a:xfrm flipV="1">
              <a:off x="69751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a:xfrm>
              <a:off x="63350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62" name="Straight Arrow Connector 261"/>
            <p:cNvCxnSpPr>
              <a:stCxn id="261" idx="0"/>
            </p:cNvCxnSpPr>
            <p:nvPr/>
          </p:nvCxnSpPr>
          <p:spPr>
            <a:xfrm flipV="1">
              <a:off x="65179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77114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7" name="Oval 276"/>
            <p:cNvSpPr/>
            <p:nvPr/>
          </p:nvSpPr>
          <p:spPr>
            <a:xfrm>
              <a:off x="72542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67970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63398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77114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72542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2" name="Oval 281"/>
            <p:cNvSpPr/>
            <p:nvPr/>
          </p:nvSpPr>
          <p:spPr>
            <a:xfrm>
              <a:off x="67970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3" name="Oval 282"/>
            <p:cNvSpPr/>
            <p:nvPr/>
          </p:nvSpPr>
          <p:spPr>
            <a:xfrm>
              <a:off x="63398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8" name="Rectangle 317"/>
            <p:cNvSpPr/>
            <p:nvPr/>
          </p:nvSpPr>
          <p:spPr>
            <a:xfrm>
              <a:off x="77066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19" name="Straight Arrow Connector 318"/>
            <p:cNvCxnSpPr>
              <a:stCxn id="318" idx="0"/>
            </p:cNvCxnSpPr>
            <p:nvPr/>
          </p:nvCxnSpPr>
          <p:spPr>
            <a:xfrm flipV="1">
              <a:off x="78895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0" name="Rectangle 319"/>
            <p:cNvSpPr/>
            <p:nvPr/>
          </p:nvSpPr>
          <p:spPr>
            <a:xfrm>
              <a:off x="72494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1" name="Straight Arrow Connector 320"/>
            <p:cNvCxnSpPr>
              <a:stCxn id="320" idx="0"/>
            </p:cNvCxnSpPr>
            <p:nvPr/>
          </p:nvCxnSpPr>
          <p:spPr>
            <a:xfrm flipV="1">
              <a:off x="74323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2" name="Rectangle 321"/>
            <p:cNvSpPr/>
            <p:nvPr/>
          </p:nvSpPr>
          <p:spPr>
            <a:xfrm>
              <a:off x="67922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4" name="Straight Arrow Connector 323"/>
            <p:cNvCxnSpPr>
              <a:stCxn id="322" idx="0"/>
            </p:cNvCxnSpPr>
            <p:nvPr/>
          </p:nvCxnSpPr>
          <p:spPr>
            <a:xfrm flipV="1">
              <a:off x="69751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5" name="Rectangle 324"/>
            <p:cNvSpPr/>
            <p:nvPr/>
          </p:nvSpPr>
          <p:spPr>
            <a:xfrm>
              <a:off x="63350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6" name="Straight Arrow Connector 325"/>
            <p:cNvCxnSpPr>
              <a:stCxn id="325" idx="0"/>
            </p:cNvCxnSpPr>
            <p:nvPr/>
          </p:nvCxnSpPr>
          <p:spPr>
            <a:xfrm flipV="1">
              <a:off x="65179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a:off x="77114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8" name="Oval 327"/>
            <p:cNvSpPr/>
            <p:nvPr/>
          </p:nvSpPr>
          <p:spPr>
            <a:xfrm>
              <a:off x="72542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9" name="Oval 328"/>
            <p:cNvSpPr/>
            <p:nvPr/>
          </p:nvSpPr>
          <p:spPr>
            <a:xfrm>
              <a:off x="67970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0" name="Oval 329"/>
            <p:cNvSpPr/>
            <p:nvPr/>
          </p:nvSpPr>
          <p:spPr>
            <a:xfrm>
              <a:off x="63398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1" name="Oval 330"/>
            <p:cNvSpPr/>
            <p:nvPr/>
          </p:nvSpPr>
          <p:spPr>
            <a:xfrm>
              <a:off x="77114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2" name="Oval 331"/>
            <p:cNvSpPr/>
            <p:nvPr/>
          </p:nvSpPr>
          <p:spPr>
            <a:xfrm>
              <a:off x="72542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3" name="Oval 332"/>
            <p:cNvSpPr/>
            <p:nvPr/>
          </p:nvSpPr>
          <p:spPr>
            <a:xfrm>
              <a:off x="67970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4" name="Oval 333"/>
            <p:cNvSpPr/>
            <p:nvPr/>
          </p:nvSpPr>
          <p:spPr>
            <a:xfrm>
              <a:off x="63398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Rounded Rectangle 147"/>
            <p:cNvSpPr/>
            <p:nvPr/>
          </p:nvSpPr>
          <p:spPr>
            <a:xfrm>
              <a:off x="5867400" y="10668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Short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380" name="Rectangle 379"/>
            <p:cNvSpPr/>
            <p:nvPr/>
          </p:nvSpPr>
          <p:spPr>
            <a:xfrm>
              <a:off x="7696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1" name="Straight Arrow Connector 380"/>
            <p:cNvCxnSpPr>
              <a:stCxn id="380" idx="0"/>
            </p:cNvCxnSpPr>
            <p:nvPr/>
          </p:nvCxnSpPr>
          <p:spPr>
            <a:xfrm flipV="1">
              <a:off x="78790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2" name="Rectangle 381"/>
            <p:cNvSpPr/>
            <p:nvPr/>
          </p:nvSpPr>
          <p:spPr>
            <a:xfrm>
              <a:off x="72390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3" name="Straight Arrow Connector 382"/>
            <p:cNvCxnSpPr>
              <a:stCxn id="382" idx="0"/>
            </p:cNvCxnSpPr>
            <p:nvPr/>
          </p:nvCxnSpPr>
          <p:spPr>
            <a:xfrm flipV="1">
              <a:off x="74218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4" name="Rectangle 383"/>
            <p:cNvSpPr/>
            <p:nvPr/>
          </p:nvSpPr>
          <p:spPr>
            <a:xfrm>
              <a:off x="6781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5" name="Straight Arrow Connector 384"/>
            <p:cNvCxnSpPr>
              <a:stCxn id="384" idx="0"/>
            </p:cNvCxnSpPr>
            <p:nvPr/>
          </p:nvCxnSpPr>
          <p:spPr>
            <a:xfrm flipV="1">
              <a:off x="69646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6" name="Rectangle 385"/>
            <p:cNvSpPr/>
            <p:nvPr/>
          </p:nvSpPr>
          <p:spPr>
            <a:xfrm>
              <a:off x="6324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7" name="Straight Arrow Connector 386"/>
            <p:cNvCxnSpPr>
              <a:stCxn id="386" idx="0"/>
            </p:cNvCxnSpPr>
            <p:nvPr/>
          </p:nvCxnSpPr>
          <p:spPr>
            <a:xfrm flipV="1">
              <a:off x="65074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8" name="Oval 387"/>
            <p:cNvSpPr/>
            <p:nvPr/>
          </p:nvSpPr>
          <p:spPr>
            <a:xfrm>
              <a:off x="7700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9" name="Oval 388"/>
            <p:cNvSpPr/>
            <p:nvPr/>
          </p:nvSpPr>
          <p:spPr>
            <a:xfrm>
              <a:off x="72437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0" name="Oval 389"/>
            <p:cNvSpPr/>
            <p:nvPr/>
          </p:nvSpPr>
          <p:spPr>
            <a:xfrm>
              <a:off x="6786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1" name="Oval 390"/>
            <p:cNvSpPr/>
            <p:nvPr/>
          </p:nvSpPr>
          <p:spPr>
            <a:xfrm>
              <a:off x="6329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2" name="Oval 391"/>
            <p:cNvSpPr/>
            <p:nvPr/>
          </p:nvSpPr>
          <p:spPr>
            <a:xfrm>
              <a:off x="7700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3" name="Oval 392"/>
            <p:cNvSpPr/>
            <p:nvPr/>
          </p:nvSpPr>
          <p:spPr>
            <a:xfrm>
              <a:off x="72437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4" name="Oval 393"/>
            <p:cNvSpPr/>
            <p:nvPr/>
          </p:nvSpPr>
          <p:spPr>
            <a:xfrm>
              <a:off x="6786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5" name="Oval 394"/>
            <p:cNvSpPr/>
            <p:nvPr/>
          </p:nvSpPr>
          <p:spPr>
            <a:xfrm>
              <a:off x="6329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4" name="Group 13"/>
          <p:cNvGrpSpPr/>
          <p:nvPr/>
        </p:nvGrpSpPr>
        <p:grpSpPr>
          <a:xfrm>
            <a:off x="495300" y="1066800"/>
            <a:ext cx="2514600" cy="5105400"/>
            <a:chOff x="495300" y="1066800"/>
            <a:chExt cx="2514600" cy="5105400"/>
          </a:xfrm>
        </p:grpSpPr>
        <p:sp>
          <p:nvSpPr>
            <p:cNvPr id="131" name="Rounded Rectangle 130"/>
            <p:cNvSpPr/>
            <p:nvPr/>
          </p:nvSpPr>
          <p:spPr>
            <a:xfrm>
              <a:off x="495300" y="10668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Long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183" name="Rectangle 182"/>
            <p:cNvSpPr/>
            <p:nvPr/>
          </p:nvSpPr>
          <p:spPr>
            <a:xfrm>
              <a:off x="2209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4" name="Straight Arrow Connector 183"/>
            <p:cNvCxnSpPr>
              <a:stCxn id="183" idx="0"/>
            </p:cNvCxnSpPr>
            <p:nvPr/>
          </p:nvCxnSpPr>
          <p:spPr>
            <a:xfrm flipV="1">
              <a:off x="23926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1752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7" name="Straight Arrow Connector 186"/>
            <p:cNvCxnSpPr>
              <a:stCxn id="186" idx="0"/>
            </p:cNvCxnSpPr>
            <p:nvPr/>
          </p:nvCxnSpPr>
          <p:spPr>
            <a:xfrm flipV="1">
              <a:off x="19354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12954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0" name="Straight Arrow Connector 189"/>
            <p:cNvCxnSpPr>
              <a:stCxn id="189" idx="0"/>
            </p:cNvCxnSpPr>
            <p:nvPr/>
          </p:nvCxnSpPr>
          <p:spPr>
            <a:xfrm flipV="1">
              <a:off x="14782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838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3" name="Straight Arrow Connector 192"/>
            <p:cNvCxnSpPr>
              <a:stCxn id="192" idx="0"/>
            </p:cNvCxnSpPr>
            <p:nvPr/>
          </p:nvCxnSpPr>
          <p:spPr>
            <a:xfrm flipV="1">
              <a:off x="10210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22145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8" name="Oval 207"/>
            <p:cNvSpPr/>
            <p:nvPr/>
          </p:nvSpPr>
          <p:spPr>
            <a:xfrm>
              <a:off x="17573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13001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Oval 209"/>
            <p:cNvSpPr/>
            <p:nvPr/>
          </p:nvSpPr>
          <p:spPr>
            <a:xfrm>
              <a:off x="8429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22145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Oval 215"/>
            <p:cNvSpPr/>
            <p:nvPr/>
          </p:nvSpPr>
          <p:spPr>
            <a:xfrm>
              <a:off x="17573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13001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8429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214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1757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3001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842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214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1757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3001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842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6" name="Oval 395"/>
            <p:cNvSpPr/>
            <p:nvPr/>
          </p:nvSpPr>
          <p:spPr>
            <a:xfrm>
              <a:off x="22098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7" name="Oval 396"/>
            <p:cNvSpPr/>
            <p:nvPr/>
          </p:nvSpPr>
          <p:spPr>
            <a:xfrm>
              <a:off x="17526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8" name="Oval 397"/>
            <p:cNvSpPr/>
            <p:nvPr/>
          </p:nvSpPr>
          <p:spPr>
            <a:xfrm>
              <a:off x="12954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9" name="Oval 398"/>
            <p:cNvSpPr/>
            <p:nvPr/>
          </p:nvSpPr>
          <p:spPr>
            <a:xfrm>
              <a:off x="8382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0" name="Oval 399"/>
            <p:cNvSpPr/>
            <p:nvPr/>
          </p:nvSpPr>
          <p:spPr>
            <a:xfrm>
              <a:off x="22098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1" name="Oval 400"/>
            <p:cNvSpPr/>
            <p:nvPr/>
          </p:nvSpPr>
          <p:spPr>
            <a:xfrm>
              <a:off x="17526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2" name="Oval 401"/>
            <p:cNvSpPr/>
            <p:nvPr/>
          </p:nvSpPr>
          <p:spPr>
            <a:xfrm>
              <a:off x="12954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3" name="Oval 402"/>
            <p:cNvSpPr/>
            <p:nvPr/>
          </p:nvSpPr>
          <p:spPr>
            <a:xfrm>
              <a:off x="8382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04" name="Content Placeholder 2"/>
          <p:cNvSpPr txBox="1">
            <a:spLocks/>
          </p:cNvSpPr>
          <p:nvPr/>
        </p:nvSpPr>
        <p:spPr>
          <a:xfrm>
            <a:off x="457200" y="4953000"/>
            <a:ext cx="8001000" cy="648602"/>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4000" b="1" dirty="0" smtClean="0">
                <a:solidFill>
                  <a:srgbClr val="FFFF00"/>
                </a:solidFill>
                <a:latin typeface="Calibri"/>
              </a:rPr>
              <a:t>Trade-Off: Area vs. Latency</a:t>
            </a:r>
          </a:p>
        </p:txBody>
      </p:sp>
    </p:spTree>
    <p:extLst>
      <p:ext uri="{BB962C8B-B14F-4D97-AF65-F5344CB8AC3E}">
        <p14:creationId xmlns:p14="http://schemas.microsoft.com/office/powerpoint/2010/main" val="4246979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7" grpId="0" animBg="1"/>
      <p:bldP spid="404"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t>
            </a:r>
            <a:r>
              <a:rPr lang="en-US" dirty="0"/>
              <a:t> </a:t>
            </a:r>
            <a:r>
              <a:rPr lang="en-US" dirty="0" smtClean="0"/>
              <a:t>Size)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3642758026"/>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dirty="0" smtClean="0">
                <a:solidFill>
                  <a:prstClr val="black"/>
                </a:solidFill>
                <a:latin typeface="Calibri"/>
              </a:rPr>
              <a:t>64</a:t>
            </a:r>
            <a:endParaRPr lang="en-US" sz="2800" b="1" dirty="0">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3581400" y="3124200"/>
            <a:ext cx="838200" cy="523220"/>
          </a:xfrm>
          <a:prstGeom prst="rect">
            <a:avLst/>
          </a:prstGeom>
          <a:noFill/>
        </p:spPr>
        <p:txBody>
          <a:bodyPr wrap="square" rtlCol="0">
            <a:spAutoFit/>
          </a:bodyPr>
          <a:lstStyle/>
          <a:p>
            <a:pPr algn="r"/>
            <a:r>
              <a:rPr lang="en-US" sz="2800" b="1" dirty="0" smtClean="0">
                <a:solidFill>
                  <a:srgbClr val="9BBB59">
                    <a:lumMod val="75000"/>
                  </a:srgbClr>
                </a:solidFill>
                <a:latin typeface="Calibri"/>
              </a:rPr>
              <a:t>128</a:t>
            </a:r>
            <a:endParaRPr lang="en-US" sz="2800" b="1" dirty="0">
              <a:solidFill>
                <a:srgbClr val="9BBB59">
                  <a:lumMod val="75000"/>
                </a:srgbClr>
              </a:solidFill>
              <a:latin typeface="Calibri"/>
            </a:endParaRPr>
          </a:p>
        </p:txBody>
      </p:sp>
      <p:sp>
        <p:nvSpPr>
          <p:cNvPr id="37" name="TextBox 36"/>
          <p:cNvSpPr txBox="1"/>
          <p:nvPr/>
        </p:nvSpPr>
        <p:spPr>
          <a:xfrm>
            <a:off x="4572000" y="36576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6019800" y="3757990"/>
            <a:ext cx="2895600" cy="523220"/>
          </a:xfrm>
          <a:prstGeom prst="rect">
            <a:avLst/>
          </a:prstGeom>
          <a:noFill/>
        </p:spPr>
        <p:txBody>
          <a:bodyPr wrap="square" rtlCol="0">
            <a:spAutoFit/>
          </a:bodyPr>
          <a:lstStyle/>
          <a:p>
            <a:pPr algn="ctr"/>
            <a:r>
              <a:rPr lang="en-US" sz="2800" b="1" dirty="0" smtClean="0">
                <a:solidFill>
                  <a:srgbClr val="C0504D"/>
                </a:solidFill>
                <a:latin typeface="Calibri"/>
              </a:rPr>
              <a:t>512 cells/</a:t>
            </a:r>
            <a:r>
              <a:rPr lang="en-US" sz="2800" b="1" dirty="0" err="1" smtClean="0">
                <a:solidFill>
                  <a:srgbClr val="C0504D"/>
                </a:solidFill>
                <a:latin typeface="Calibri"/>
              </a:rPr>
              <a:t>bitline</a:t>
            </a:r>
            <a:endParaRPr lang="en-US" sz="2800" b="1" dirty="0">
              <a:solidFill>
                <a:srgbClr val="C0504D"/>
              </a:solidFill>
              <a:latin typeface="Calibri"/>
            </a:endParaRPr>
          </a:p>
        </p:txBody>
      </p:sp>
      <p:sp>
        <p:nvSpPr>
          <p:cNvPr id="40" name="Rounded Rectangular Callout 39"/>
          <p:cNvSpPr/>
          <p:nvPr/>
        </p:nvSpPr>
        <p:spPr>
          <a:xfrm>
            <a:off x="6705600" y="2133600"/>
            <a:ext cx="1828800" cy="1061055"/>
          </a:xfrm>
          <a:prstGeom prst="wedgeRoundRectCallout">
            <a:avLst>
              <a:gd name="adj1" fmla="val -51805"/>
              <a:gd name="adj2" fmla="val 993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Commodity DRAM</a:t>
            </a:r>
          </a:p>
          <a:p>
            <a:pPr algn="ctr"/>
            <a:r>
              <a:rPr lang="en-US" sz="2400" b="1" dirty="0" smtClean="0">
                <a:solidFill>
                  <a:prstClr val="white"/>
                </a:solidFill>
                <a:latin typeface="Calibri"/>
              </a:rPr>
              <a:t>Long </a:t>
            </a:r>
            <a:r>
              <a:rPr lang="en-US" sz="2400" b="1" dirty="0" err="1" smtClean="0">
                <a:solidFill>
                  <a:prstClr val="white"/>
                </a:solidFill>
                <a:latin typeface="Calibri"/>
              </a:rPr>
              <a:t>Bitline</a:t>
            </a:r>
            <a:endParaRPr lang="en-US" sz="2400" b="1" dirty="0" smtClean="0">
              <a:solidFill>
                <a:prstClr val="white"/>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2" name="Rounded Rectangular Callout 11"/>
          <p:cNvSpPr/>
          <p:nvPr/>
        </p:nvSpPr>
        <p:spPr>
          <a:xfrm>
            <a:off x="4495800" y="1905000"/>
            <a:ext cx="1981200" cy="838200"/>
          </a:xfrm>
          <a:prstGeom prst="wedgeRoundRectCallout">
            <a:avLst>
              <a:gd name="adj1" fmla="val -47531"/>
              <a:gd name="adj2" fmla="val 98151"/>
              <a:gd name="adj3" fmla="val 16667"/>
            </a:avLst>
          </a:prstGeom>
          <a:solidFill>
            <a:schemeClr val="accent3">
              <a:lumMod val="75000"/>
            </a:schemeClr>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Fancy DRAM</a:t>
            </a:r>
          </a:p>
          <a:p>
            <a:pPr algn="ctr"/>
            <a:r>
              <a:rPr lang="en-US" sz="2400" b="1" dirty="0" smtClean="0">
                <a:solidFill>
                  <a:prstClr val="white"/>
                </a:solidFill>
                <a:latin typeface="Calibri"/>
              </a:rPr>
              <a:t>Short </a:t>
            </a:r>
            <a:r>
              <a:rPr lang="en-US" sz="2400" b="1" dirty="0" err="1" smtClean="0">
                <a:solidFill>
                  <a:prstClr val="white"/>
                </a:solidFill>
                <a:latin typeface="Calibri"/>
              </a:rPr>
              <a:t>Bitline</a:t>
            </a:r>
            <a:endParaRPr lang="en-US" sz="2400" b="1" dirty="0">
              <a:solidFill>
                <a:prstClr val="white"/>
              </a:solidFill>
              <a:latin typeface="Calibri"/>
            </a:endParaRPr>
          </a:p>
        </p:txBody>
      </p:sp>
      <p:grpSp>
        <p:nvGrpSpPr>
          <p:cNvPr id="3" name="Group 2"/>
          <p:cNvGrpSpPr/>
          <p:nvPr/>
        </p:nvGrpSpPr>
        <p:grpSpPr>
          <a:xfrm>
            <a:off x="1760146" y="3533003"/>
            <a:ext cx="1530690" cy="1238005"/>
            <a:chOff x="1760146" y="3533003"/>
            <a:chExt cx="1530690" cy="1238005"/>
          </a:xfrm>
        </p:grpSpPr>
        <p:sp>
          <p:nvSpPr>
            <p:cNvPr id="13" name="Left Arrow 12"/>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15" name="TextBox 14"/>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1128486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6" grpId="0"/>
      <p:bldP spid="37" grpId="0"/>
      <p:bldP spid="38" grpId="0"/>
      <p:bldP spid="40" grpId="0" animBg="1"/>
      <p:bldP spid="7" grpId="0" animBg="1"/>
      <p:bldP spid="41" grpId="0" animBg="1"/>
      <p:bldP spid="12"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5867400" y="914400"/>
            <a:ext cx="2590800" cy="5486400"/>
            <a:chOff x="5867400" y="762000"/>
            <a:chExt cx="2590800" cy="54864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7620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Short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grpSp>
      <p:sp>
        <p:nvSpPr>
          <p:cNvPr id="483"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smtClean="0">
                <a:solidFill>
                  <a:srgbClr val="008000"/>
                </a:solidFill>
                <a:latin typeface="Calibri"/>
              </a:rPr>
              <a:t>Low Latency </a:t>
            </a:r>
          </a:p>
        </p:txBody>
      </p:sp>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grpSp>
        <p:nvGrpSpPr>
          <p:cNvPr id="148" name="Group 147"/>
          <p:cNvGrpSpPr/>
          <p:nvPr/>
        </p:nvGrpSpPr>
        <p:grpSpPr>
          <a:xfrm>
            <a:off x="495300" y="914400"/>
            <a:ext cx="2514600" cy="5486400"/>
            <a:chOff x="495300" y="762000"/>
            <a:chExt cx="2514600" cy="5486400"/>
          </a:xfrm>
        </p:grpSpPr>
        <p:sp>
          <p:nvSpPr>
            <p:cNvPr id="149" name="Rounded Rectangle 148"/>
            <p:cNvSpPr/>
            <p:nvPr/>
          </p:nvSpPr>
          <p:spPr>
            <a:xfrm>
              <a:off x="495300" y="7620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Long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6154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74"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Short </a:t>
            </a:r>
            <a:r>
              <a:rPr lang="en-US" sz="3200" b="1" err="1" smtClean="0">
                <a:solidFill>
                  <a:srgbClr val="FFFF00"/>
                </a:solidFill>
                <a:latin typeface="Calibri"/>
                <a:cs typeface="Calibri"/>
              </a:rPr>
              <a:t>Bitline</a:t>
            </a:r>
            <a:endParaRPr lang="en-US" sz="3200" b="1">
              <a:solidFill>
                <a:srgbClr val="FFFF00"/>
              </a:solidFill>
              <a:latin typeface="Calibri"/>
              <a:cs typeface="Calibri"/>
            </a:endParaRP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grpSp>
        <p:nvGrpSpPr>
          <p:cNvPr id="3" name="Group 2"/>
          <p:cNvGrpSpPr/>
          <p:nvPr/>
        </p:nvGrpSpPr>
        <p:grpSpPr>
          <a:xfrm>
            <a:off x="838200" y="33528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32" name="Content Placeholder 2"/>
          <p:cNvSpPr txBox="1">
            <a:spLocks/>
          </p:cNvSpPr>
          <p:nvPr/>
        </p:nvSpPr>
        <p:spPr>
          <a:xfrm>
            <a:off x="457200"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3368676"/>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84" name="Group 183"/>
          <p:cNvGrpSpPr/>
          <p:nvPr/>
        </p:nvGrpSpPr>
        <p:grpSpPr>
          <a:xfrm>
            <a:off x="3946525" y="4953000"/>
            <a:ext cx="3756147" cy="1463675"/>
            <a:chOff x="3946525" y="4800600"/>
            <a:chExt cx="3756147" cy="1463675"/>
          </a:xfrm>
        </p:grpSpPr>
        <p:cxnSp>
          <p:nvCxnSpPr>
            <p:cNvPr id="186" name="Straight Arrow Connector 185"/>
            <p:cNvCxnSpPr/>
            <p:nvPr/>
          </p:nvCxnSpPr>
          <p:spPr>
            <a:xfrm flipH="1">
              <a:off x="5382876" y="4800600"/>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H="1">
              <a:off x="5374409" y="5555673"/>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5852006" y="4832351"/>
              <a:ext cx="1" cy="715009"/>
            </a:xfrm>
            <a:prstGeom prst="straightConnector1">
              <a:avLst/>
            </a:prstGeom>
            <a:ln w="508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90" name="Content Placeholder 2"/>
            <p:cNvSpPr txBox="1">
              <a:spLocks/>
            </p:cNvSpPr>
            <p:nvPr/>
          </p:nvSpPr>
          <p:spPr>
            <a:xfrm>
              <a:off x="3946525" y="5654675"/>
              <a:ext cx="3756147" cy="6096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Short </a:t>
              </a:r>
              <a:r>
                <a:rPr lang="en-US" sz="3200" b="1" i="1" dirty="0" err="1" smtClean="0">
                  <a:solidFill>
                    <a:srgbClr val="FFFF66"/>
                  </a:solidFill>
                  <a:latin typeface="Calibri"/>
                </a:rPr>
                <a:t>Bitline</a:t>
              </a:r>
              <a:r>
                <a:rPr lang="en-US" sz="3200" b="1" i="1" dirty="0">
                  <a:solidFill>
                    <a:srgbClr val="FFFF66"/>
                  </a:solidFill>
                  <a:latin typeface="Calibri"/>
                </a:rPr>
                <a:t> </a:t>
              </a:r>
              <a:r>
                <a:rPr lang="en-US" sz="3200" b="1" i="1" dirty="0" smtClean="0">
                  <a:solidFill>
                    <a:srgbClr val="FFFF66"/>
                  </a:solidFill>
                  <a:latin typeface="Calibri"/>
                  <a:sym typeface="Wingdings"/>
                </a:rPr>
                <a:t> </a:t>
              </a:r>
              <a:r>
                <a:rPr lang="en-US" sz="3200" b="1" i="1" dirty="0" smtClean="0">
                  <a:solidFill>
                    <a:srgbClr val="FFFF66"/>
                  </a:solidFill>
                  <a:latin typeface="Calibri"/>
                </a:rPr>
                <a:t>Fast</a:t>
              </a:r>
            </a:p>
          </p:txBody>
        </p:sp>
      </p:grpSp>
      <p:grpSp>
        <p:nvGrpSpPr>
          <p:cNvPr id="19" name="Group 18"/>
          <p:cNvGrpSpPr/>
          <p:nvPr/>
        </p:nvGrpSpPr>
        <p:grpSpPr>
          <a:xfrm>
            <a:off x="182880" y="4404206"/>
            <a:ext cx="5303520" cy="1845998"/>
            <a:chOff x="182880" y="4251806"/>
            <a:chExt cx="5303520" cy="1845998"/>
          </a:xfrm>
        </p:grpSpPr>
        <p:sp>
          <p:nvSpPr>
            <p:cNvPr id="192" name="Oval 191"/>
            <p:cNvSpPr/>
            <p:nvPr/>
          </p:nvSpPr>
          <p:spPr>
            <a:xfrm>
              <a:off x="3352800" y="4251806"/>
              <a:ext cx="21336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8" name="Group 17"/>
            <p:cNvGrpSpPr/>
            <p:nvPr/>
          </p:nvGrpSpPr>
          <p:grpSpPr>
            <a:xfrm>
              <a:off x="182880" y="4594706"/>
              <a:ext cx="3169920" cy="1503098"/>
              <a:chOff x="182880" y="4594706"/>
              <a:chExt cx="3169920" cy="1503098"/>
            </a:xfrm>
          </p:grpSpPr>
          <p:cxnSp>
            <p:nvCxnSpPr>
              <p:cNvPr id="193" name="Straight Arrow Connector 192"/>
              <p:cNvCxnSpPr>
                <a:endCxn id="192" idx="2"/>
              </p:cNvCxnSpPr>
              <p:nvPr/>
            </p:nvCxnSpPr>
            <p:spPr>
              <a:xfrm flipV="1">
                <a:off x="2580323" y="4594706"/>
                <a:ext cx="772477" cy="556108"/>
              </a:xfrm>
              <a:prstGeom prst="straightConnector1">
                <a:avLst/>
              </a:prstGeom>
              <a:ln w="50800">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199" name="Content Placeholder 2"/>
              <p:cNvSpPr txBox="1">
                <a:spLocks/>
              </p:cNvSpPr>
              <p:nvPr/>
            </p:nvSpPr>
            <p:spPr>
              <a:xfrm>
                <a:off x="182880" y="5031004"/>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Need Isolation</a:t>
                </a:r>
              </a:p>
            </p:txBody>
          </p:sp>
        </p:grpSp>
      </p:grpSp>
      <p:sp>
        <p:nvSpPr>
          <p:cNvPr id="207" name="Content Placeholder 2"/>
          <p:cNvSpPr txBox="1">
            <a:spLocks/>
          </p:cNvSpPr>
          <p:nvPr/>
        </p:nvSpPr>
        <p:spPr>
          <a:xfrm>
            <a:off x="2895600" y="5181600"/>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Add Isolation Transistor</a:t>
            </a:r>
            <a:r>
              <a:rPr lang="en-US" sz="3200" b="1" i="1" dirty="0">
                <a:solidFill>
                  <a:srgbClr val="FFFF66"/>
                </a:solidFill>
                <a:latin typeface="Calibri"/>
              </a:rPr>
              <a:t>s</a:t>
            </a:r>
            <a:endParaRPr lang="en-US" sz="3200" b="1" i="1" dirty="0" smtClean="0">
              <a:solidFill>
                <a:srgbClr val="FFFF66"/>
              </a:solidFill>
              <a:latin typeface="Calibri"/>
            </a:endParaRPr>
          </a:p>
        </p:txBody>
      </p:sp>
      <p:sp>
        <p:nvSpPr>
          <p:cNvPr id="200" name="Content Placeholder 2"/>
          <p:cNvSpPr txBox="1">
            <a:spLocks/>
          </p:cNvSpPr>
          <p:nvPr/>
        </p:nvSpPr>
        <p:spPr>
          <a:xfrm>
            <a:off x="4572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sp>
        <p:nvSpPr>
          <p:cNvPr id="201" name="Content Placeholder 2"/>
          <p:cNvSpPr txBox="1">
            <a:spLocks/>
          </p:cNvSpPr>
          <p:nvPr/>
        </p:nvSpPr>
        <p:spPr>
          <a:xfrm>
            <a:off x="5867400" y="16002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2" name="Straight Arrow Connector 201"/>
          <p:cNvCxnSpPr/>
          <p:nvPr/>
        </p:nvCxnSpPr>
        <p:spPr>
          <a:xfrm flipV="1">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486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44444E-6 1.11111E-6 L 0.3 1.11111E-6 " pathEditMode="relative" rAng="0" ptsTypes="AA">
                                      <p:cBhvr>
                                        <p:cTn id="39" dur="1000" fill="hold"/>
                                        <p:tgtEl>
                                          <p:spTgt spid="3"/>
                                        </p:tgtEl>
                                        <p:attrNameLst>
                                          <p:attrName>ppt_x</p:attrName>
                                          <p:attrName>ppt_y</p:attrName>
                                        </p:attrNameLst>
                                      </p:cBhvr>
                                      <p:rCtr x="15000" y="0"/>
                                    </p:animMotion>
                                  </p:childTnLst>
                                </p:cTn>
                              </p:par>
                            </p:childTnLst>
                          </p:cTn>
                        </p:par>
                        <p:par>
                          <p:cTn id="40" fill="hold">
                            <p:stCondLst>
                              <p:cond delay="1000"/>
                            </p:stCondLst>
                            <p:childTnLst>
                              <p:par>
                                <p:cTn id="41" presetID="42" presetClass="path" presetSubtype="0" accel="50000" decel="50000" fill="hold" grpId="1" nodeType="afterEffect">
                                  <p:stCondLst>
                                    <p:cond delay="0"/>
                                  </p:stCondLst>
                                  <p:childTnLst>
                                    <p:animMotion origin="layout" path="M 0.00416 2.59259E-6 L 0.29583 2.59259E-6 " pathEditMode="relative" rAng="0" ptsTypes="AA">
                                      <p:cBhvr>
                                        <p:cTn id="42" dur="1000" fill="hold"/>
                                        <p:tgtEl>
                                          <p:spTgt spid="432"/>
                                        </p:tgtEl>
                                        <p:attrNameLst>
                                          <p:attrName>ppt_x</p:attrName>
                                          <p:attrName>ppt_y</p:attrName>
                                        </p:attrNameLst>
                                      </p:cBhvr>
                                      <p:rCtr x="14583" y="0"/>
                                    </p:animMotion>
                                  </p:childTnLst>
                                </p:cTn>
                              </p:par>
                              <p:par>
                                <p:cTn id="43" presetID="1" presetClass="entr" presetSubtype="0" fill="hold" nodeType="withEffect">
                                  <p:stCondLst>
                                    <p:cond delay="0"/>
                                  </p:stCondLst>
                                  <p:childTnLst>
                                    <p:set>
                                      <p:cBhvr>
                                        <p:cTn id="44" dur="1" fill="hold">
                                          <p:stCondLst>
                                            <p:cond delay="0"/>
                                          </p:stCondLst>
                                        </p:cTn>
                                        <p:tgtEl>
                                          <p:spTgt spid="4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2.5E-6 0.00046 L 2.5E-6 -0.05949 " pathEditMode="relative" rAng="0" ptsTypes="AA">
                                      <p:cBhvr>
                                        <p:cTn id="56" dur="1000" fill="hold"/>
                                        <p:tgtEl>
                                          <p:spTgt spid="433"/>
                                        </p:tgtEl>
                                        <p:attrNameLst>
                                          <p:attrName>ppt_x</p:attrName>
                                          <p:attrName>ppt_y</p:attrName>
                                        </p:attrNameLst>
                                      </p:cBhvr>
                                      <p:rCtr x="0" y="-3009"/>
                                    </p:animMotion>
                                  </p:childTnLst>
                                </p:cTn>
                              </p:par>
                            </p:childTnLst>
                          </p:cTn>
                        </p:par>
                        <p:par>
                          <p:cTn id="57" fill="hold">
                            <p:stCondLst>
                              <p:cond delay="1000"/>
                            </p:stCondLst>
                            <p:childTnLst>
                              <p:par>
                                <p:cTn id="58" presetID="42" presetClass="path" presetSubtype="0" accel="50000" decel="50000" fill="hold" grpId="1" nodeType="afterEffect">
                                  <p:stCondLst>
                                    <p:cond delay="0"/>
                                  </p:stCondLst>
                                  <p:childTnLst>
                                    <p:animMotion origin="layout" path="M 0.00209 1.48148E-6 L -0.29444 1.48148E-6 " pathEditMode="relative" rAng="0" ptsTypes="AA">
                                      <p:cBhvr>
                                        <p:cTn id="59" dur="1000" fill="hold"/>
                                        <p:tgtEl>
                                          <p:spTgt spid="274"/>
                                        </p:tgtEl>
                                        <p:attrNameLst>
                                          <p:attrName>ppt_x</p:attrName>
                                          <p:attrName>ppt_y</p:attrName>
                                        </p:attrNameLst>
                                      </p:cBhvr>
                                      <p:rCtr x="-14826" y="0"/>
                                    </p:animMotion>
                                  </p:childTnLst>
                                </p:cTn>
                              </p:par>
                              <p:par>
                                <p:cTn id="60" presetID="1" presetClass="entr" presetSubtype="0" fill="hold" nodeType="withEffect">
                                  <p:stCondLst>
                                    <p:cond delay="0"/>
                                  </p:stCondLst>
                                  <p:childTnLst>
                                    <p:set>
                                      <p:cBhvr>
                                        <p:cTn id="61" dur="1" fill="hold">
                                          <p:stCondLst>
                                            <p:cond delay="0"/>
                                          </p:stCondLst>
                                        </p:cTn>
                                        <p:tgtEl>
                                          <p:spTgt spid="20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0"/>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nodeType="afterEffect">
                                  <p:stCondLst>
                                    <p:cond delay="500"/>
                                  </p:stCondLst>
                                  <p:childTnLst>
                                    <p:set>
                                      <p:cBhvr>
                                        <p:cTn id="66" dur="1" fill="hold">
                                          <p:stCondLst>
                                            <p:cond delay="0"/>
                                          </p:stCondLst>
                                        </p:cTn>
                                        <p:tgtEl>
                                          <p:spTgt spid="18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84"/>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animBg="1"/>
      <p:bldP spid="268" grpId="0" animBg="1"/>
      <p:bldP spid="269" grpId="0" animBg="1"/>
      <p:bldP spid="274" grpId="0" animBg="1"/>
      <p:bldP spid="274" grpId="1" animBg="1"/>
      <p:bldP spid="275" grpId="0" animBg="1"/>
      <p:bldP spid="284" grpId="0" animBg="1"/>
      <p:bldP spid="432" grpId="0" animBg="1"/>
      <p:bldP spid="432" grpId="1" animBg="1"/>
      <p:bldP spid="207" grpId="0" animBg="1"/>
      <p:bldP spid="207" grpId="1" animBg="1"/>
      <p:bldP spid="200" grpId="0" animBg="1"/>
      <p:bldP spid="201"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sp>
        <p:nvSpPr>
          <p:cNvPr id="274" name="Content Placeholder 2"/>
          <p:cNvSpPr txBox="1">
            <a:spLocks/>
          </p:cNvSpPr>
          <p:nvPr/>
        </p:nvSpPr>
        <p:spPr>
          <a:xfrm>
            <a:off x="3173355"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sp>
        <p:nvSpPr>
          <p:cNvPr id="432" name="Content Placeholder 2"/>
          <p:cNvSpPr txBox="1">
            <a:spLocks/>
          </p:cNvSpPr>
          <p:nvPr/>
        </p:nvSpPr>
        <p:spPr>
          <a:xfrm>
            <a:off x="3161828"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2961217"/>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 name="Group 3"/>
          <p:cNvGrpSpPr/>
          <p:nvPr/>
        </p:nvGrpSpPr>
        <p:grpSpPr>
          <a:xfrm>
            <a:off x="304800" y="914400"/>
            <a:ext cx="2863850" cy="5486400"/>
            <a:chOff x="304800" y="762000"/>
            <a:chExt cx="2863850" cy="5486400"/>
          </a:xfrm>
        </p:grpSpPr>
        <p:grpSp>
          <p:nvGrpSpPr>
            <p:cNvPr id="148" name="Group 147"/>
            <p:cNvGrpSpPr/>
            <p:nvPr/>
          </p:nvGrpSpPr>
          <p:grpSpPr>
            <a:xfrm>
              <a:off x="495300" y="914400"/>
              <a:ext cx="2514600" cy="5334000"/>
              <a:chOff x="495300" y="914400"/>
              <a:chExt cx="2514600" cy="5334000"/>
            </a:xfrm>
          </p:grpSpPr>
          <p:sp>
            <p:nvSpPr>
              <p:cNvPr id="149" name="Rounded Rectangle 148"/>
              <p:cNvSpPr/>
              <p:nvPr/>
            </p:nvSpPr>
            <p:spPr>
              <a:xfrm>
                <a:off x="495300" y="9144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Long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4630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grpSp>
          <p:nvGrpSpPr>
            <p:cNvPr id="3" name="Group 2"/>
            <p:cNvGrpSpPr/>
            <p:nvPr/>
          </p:nvGrpSpPr>
          <p:grpSpPr>
            <a:xfrm>
              <a:off x="838200" y="32004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00" name="Content Placeholder 2"/>
            <p:cNvSpPr txBox="1">
              <a:spLocks/>
            </p:cNvSpPr>
            <p:nvPr/>
          </p:nvSpPr>
          <p:spPr>
            <a:xfrm>
              <a:off x="457200" y="21183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cxnSp>
          <p:nvCxnSpPr>
            <p:cNvPr id="202" name="Straight Arrow Connector 201"/>
            <p:cNvCxnSpPr/>
            <p:nvPr/>
          </p:nvCxnSpPr>
          <p:spPr>
            <a:xfrm flipV="1">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5746750" y="914400"/>
            <a:ext cx="2863850" cy="5486400"/>
            <a:chOff x="5746750" y="762000"/>
            <a:chExt cx="2863850" cy="5486400"/>
          </a:xfrm>
        </p:grpSpPr>
        <p:grpSp>
          <p:nvGrpSpPr>
            <p:cNvPr id="182" name="Group 181"/>
            <p:cNvGrpSpPr/>
            <p:nvPr/>
          </p:nvGrpSpPr>
          <p:grpSpPr>
            <a:xfrm>
              <a:off x="5867400" y="914400"/>
              <a:ext cx="2590800" cy="5334000"/>
              <a:chOff x="5867400" y="914400"/>
              <a:chExt cx="2590800" cy="53340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9144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Short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grpSp>
        <p:sp>
          <p:nvSpPr>
            <p:cNvPr id="483" name="Content Placeholder 2"/>
            <p:cNvSpPr txBox="1">
              <a:spLocks/>
            </p:cNvSpPr>
            <p:nvPr/>
          </p:nvSpPr>
          <p:spPr>
            <a:xfrm>
              <a:off x="5867400" y="21209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Short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01" name="Content Placeholder 2"/>
            <p:cNvSpPr txBox="1">
              <a:spLocks/>
            </p:cNvSpPr>
            <p:nvPr/>
          </p:nvSpPr>
          <p:spPr>
            <a:xfrm>
              <a:off x="5867400" y="14503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9" name="Straight Arrow Connector 208"/>
            <p:cNvCxnSpPr/>
            <p:nvPr/>
          </p:nvCxnSpPr>
          <p:spPr>
            <a:xfrm flipV="1">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16" name="Rounded Rectangle 215"/>
          <p:cNvSpPr/>
          <p:nvPr/>
        </p:nvSpPr>
        <p:spPr>
          <a:xfrm>
            <a:off x="2473643" y="914400"/>
            <a:ext cx="4003357" cy="60706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Tiered-Latency DRAM</a:t>
            </a:r>
          </a:p>
        </p:txBody>
      </p:sp>
      <p:grpSp>
        <p:nvGrpSpPr>
          <p:cNvPr id="20" name="Group 19"/>
          <p:cNvGrpSpPr/>
          <p:nvPr/>
        </p:nvGrpSpPr>
        <p:grpSpPr>
          <a:xfrm>
            <a:off x="5410200" y="4908550"/>
            <a:ext cx="2819400" cy="835660"/>
            <a:chOff x="5410200" y="4756150"/>
            <a:chExt cx="2819400" cy="835660"/>
          </a:xfrm>
        </p:grpSpPr>
        <p:sp>
          <p:nvSpPr>
            <p:cNvPr id="217" name="Rounded Rectangle 216"/>
            <p:cNvSpPr/>
            <p:nvPr/>
          </p:nvSpPr>
          <p:spPr>
            <a:xfrm>
              <a:off x="5638800" y="4861560"/>
              <a:ext cx="2590800" cy="612648"/>
            </a:xfrm>
            <a:prstGeom prst="roundRect">
              <a:avLst>
                <a:gd name="adj" fmla="val 30371"/>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Low Latency</a:t>
              </a:r>
              <a:endParaRPr lang="en-US" sz="3200" b="1" dirty="0">
                <a:solidFill>
                  <a:srgbClr val="FFFF00"/>
                </a:solidFill>
                <a:latin typeface="Calibri"/>
                <a:cs typeface="Calibri"/>
              </a:endParaRPr>
            </a:p>
          </p:txBody>
        </p:sp>
        <p:cxnSp>
          <p:nvCxnSpPr>
            <p:cNvPr id="218" name="Straight Arrow Connector 217"/>
            <p:cNvCxnSpPr/>
            <p:nvPr/>
          </p:nvCxnSpPr>
          <p:spPr>
            <a:xfrm>
              <a:off x="5410200" y="4756150"/>
              <a:ext cx="114723" cy="10541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V="1">
              <a:off x="5410200" y="5474208"/>
              <a:ext cx="114723" cy="1176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5524923" y="4861560"/>
              <a:ext cx="0" cy="6126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3581400" y="4953000"/>
            <a:ext cx="1742123" cy="1447800"/>
            <a:chOff x="6487477" y="3962400"/>
            <a:chExt cx="1742123" cy="1447800"/>
          </a:xfrm>
        </p:grpSpPr>
        <p:sp>
          <p:nvSpPr>
            <p:cNvPr id="226" name="Rectangle 225"/>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1" name="Rectangle 230"/>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2" name="Rectangle 231"/>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3" name="Rectangle 232"/>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4" name="Oval 233"/>
            <p:cNvSpPr/>
            <p:nvPr/>
          </p:nvSpPr>
          <p:spPr>
            <a:xfrm>
              <a:off x="78638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74066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1" name="Oval 250"/>
            <p:cNvSpPr/>
            <p:nvPr/>
          </p:nvSpPr>
          <p:spPr>
            <a:xfrm>
              <a:off x="69494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3" name="Oval 252"/>
            <p:cNvSpPr/>
            <p:nvPr/>
          </p:nvSpPr>
          <p:spPr>
            <a:xfrm>
              <a:off x="64922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78638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74066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69494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1" name="Oval 260"/>
            <p:cNvSpPr/>
            <p:nvPr/>
          </p:nvSpPr>
          <p:spPr>
            <a:xfrm>
              <a:off x="64922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29" name="Group 28"/>
          <p:cNvGrpSpPr/>
          <p:nvPr/>
        </p:nvGrpSpPr>
        <p:grpSpPr>
          <a:xfrm>
            <a:off x="838200" y="3016425"/>
            <a:ext cx="2628598" cy="2683335"/>
            <a:chOff x="838200" y="2864025"/>
            <a:chExt cx="2628598" cy="2683335"/>
          </a:xfrm>
        </p:grpSpPr>
        <p:sp>
          <p:nvSpPr>
            <p:cNvPr id="270" name="Rounded Rectangle 269"/>
            <p:cNvSpPr/>
            <p:nvPr/>
          </p:nvSpPr>
          <p:spPr>
            <a:xfrm>
              <a:off x="838200" y="3384550"/>
              <a:ext cx="2399877" cy="1416050"/>
            </a:xfrm>
            <a:prstGeom prst="roundRect">
              <a:avLst>
                <a:gd name="adj" fmla="val 18840"/>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Small area using 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cxnSp>
          <p:nvCxnSpPr>
            <p:cNvPr id="271" name="Straight Arrow Connector 270"/>
            <p:cNvCxnSpPr/>
            <p:nvPr/>
          </p:nvCxnSpPr>
          <p:spPr>
            <a:xfrm flipH="1">
              <a:off x="3352800" y="2864025"/>
              <a:ext cx="113998" cy="10777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H="1" flipV="1">
              <a:off x="3352800" y="5474208"/>
              <a:ext cx="113998" cy="7315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a:off x="3352800" y="2971800"/>
              <a:ext cx="0" cy="250240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6162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0" nodeType="afterEffect">
                                  <p:stCondLst>
                                    <p:cond delay="200"/>
                                  </p:stCondLst>
                                  <p:childTnLst>
                                    <p:set>
                                      <p:cBhvr>
                                        <p:cTn id="13" dur="1" fill="hold">
                                          <p:stCondLst>
                                            <p:cond delay="0"/>
                                          </p:stCondLst>
                                        </p:cTn>
                                        <p:tgtEl>
                                          <p:spTgt spid="2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5" name="Straight Arrow Connector 264"/>
          <p:cNvCxnSpPr/>
          <p:nvPr/>
        </p:nvCxnSpPr>
        <p:spPr>
          <a:xfrm flipV="1">
            <a:off x="3871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144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9572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25000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20428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585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9144000" cy="838200"/>
          </a:xfrm>
        </p:spPr>
        <p:txBody>
          <a:bodyPr>
            <a:normAutofit/>
          </a:bodyPr>
          <a:lstStyle/>
          <a:p>
            <a:r>
              <a:rPr lang="en-US" smtClean="0"/>
              <a:t>   Tiered-Latency DRAM</a:t>
            </a:r>
            <a:endParaRPr lang="en-US"/>
          </a:p>
        </p:txBody>
      </p:sp>
      <p:cxnSp>
        <p:nvCxnSpPr>
          <p:cNvPr id="199" name="Straight Arrow Connector 198"/>
          <p:cNvCxnSpPr>
            <a:endCxn id="201" idx="3"/>
          </p:cNvCxnSpPr>
          <p:nvPr/>
        </p:nvCxnSpPr>
        <p:spPr>
          <a:xfrm flipH="1">
            <a:off x="1280160" y="27754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0" name="Rectangle 199"/>
          <p:cNvSpPr/>
          <p:nvPr/>
        </p:nvSpPr>
        <p:spPr>
          <a:xfrm>
            <a:off x="3690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01" name="Rectangle 200"/>
          <p:cNvSpPr/>
          <p:nvPr/>
        </p:nvSpPr>
        <p:spPr>
          <a:xfrm>
            <a:off x="914400" y="25926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0" idx="0"/>
          </p:cNvCxnSpPr>
          <p:nvPr/>
        </p:nvCxnSpPr>
        <p:spPr>
          <a:xfrm flipV="1">
            <a:off x="3873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3695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Rectangle 203"/>
          <p:cNvSpPr/>
          <p:nvPr/>
        </p:nvSpPr>
        <p:spPr>
          <a:xfrm>
            <a:off x="32336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5" name="Straight Arrow Connector 204"/>
          <p:cNvCxnSpPr>
            <a:stCxn id="204" idx="0"/>
          </p:cNvCxnSpPr>
          <p:nvPr/>
        </p:nvCxnSpPr>
        <p:spPr>
          <a:xfrm flipV="1">
            <a:off x="34165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Oval 205"/>
          <p:cNvSpPr/>
          <p:nvPr/>
        </p:nvSpPr>
        <p:spPr>
          <a:xfrm>
            <a:off x="32384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7" name="Rectangle 206"/>
          <p:cNvSpPr/>
          <p:nvPr/>
        </p:nvSpPr>
        <p:spPr>
          <a:xfrm>
            <a:off x="27764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8" name="Straight Arrow Connector 207"/>
          <p:cNvCxnSpPr>
            <a:stCxn id="207" idx="0"/>
          </p:cNvCxnSpPr>
          <p:nvPr/>
        </p:nvCxnSpPr>
        <p:spPr>
          <a:xfrm flipV="1">
            <a:off x="29593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Oval 208"/>
          <p:cNvSpPr/>
          <p:nvPr/>
        </p:nvSpPr>
        <p:spPr>
          <a:xfrm>
            <a:off x="27812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Rectangle 209"/>
          <p:cNvSpPr/>
          <p:nvPr/>
        </p:nvSpPr>
        <p:spPr>
          <a:xfrm>
            <a:off x="23192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1" name="Straight Arrow Connector 210"/>
          <p:cNvCxnSpPr>
            <a:stCxn id="210" idx="0"/>
          </p:cNvCxnSpPr>
          <p:nvPr/>
        </p:nvCxnSpPr>
        <p:spPr>
          <a:xfrm flipV="1">
            <a:off x="25021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Oval 211"/>
          <p:cNvSpPr/>
          <p:nvPr/>
        </p:nvSpPr>
        <p:spPr>
          <a:xfrm>
            <a:off x="23240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Rectangle 212"/>
          <p:cNvSpPr/>
          <p:nvPr/>
        </p:nvSpPr>
        <p:spPr>
          <a:xfrm>
            <a:off x="18620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4" name="Straight Arrow Connector 213"/>
          <p:cNvCxnSpPr>
            <a:stCxn id="213" idx="0"/>
          </p:cNvCxnSpPr>
          <p:nvPr/>
        </p:nvCxnSpPr>
        <p:spPr>
          <a:xfrm flipV="1">
            <a:off x="20449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18668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Rectangle 215"/>
          <p:cNvSpPr/>
          <p:nvPr/>
        </p:nvSpPr>
        <p:spPr>
          <a:xfrm>
            <a:off x="1404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7" name="Straight Arrow Connector 216"/>
          <p:cNvCxnSpPr>
            <a:stCxn id="216" idx="0"/>
          </p:cNvCxnSpPr>
          <p:nvPr/>
        </p:nvCxnSpPr>
        <p:spPr>
          <a:xfrm flipV="1">
            <a:off x="1587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1409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9" name="Straight Arrow Connector 218"/>
          <p:cNvCxnSpPr>
            <a:endCxn id="220" idx="3"/>
          </p:cNvCxnSpPr>
          <p:nvPr/>
        </p:nvCxnSpPr>
        <p:spPr>
          <a:xfrm flipH="1">
            <a:off x="1280160" y="3242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914400" y="3059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1" name="Oval 220"/>
          <p:cNvSpPr/>
          <p:nvPr/>
        </p:nvSpPr>
        <p:spPr>
          <a:xfrm>
            <a:off x="3695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32384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7812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23240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8668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1409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7" name="Straight Arrow Connector 226"/>
          <p:cNvCxnSpPr>
            <a:endCxn id="228" idx="3"/>
          </p:cNvCxnSpPr>
          <p:nvPr/>
        </p:nvCxnSpPr>
        <p:spPr>
          <a:xfrm flipH="1">
            <a:off x="1280160" y="3699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914400" y="3516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9" name="Oval 228"/>
          <p:cNvSpPr/>
          <p:nvPr/>
        </p:nvSpPr>
        <p:spPr>
          <a:xfrm>
            <a:off x="3695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32384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7812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23240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8668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1409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5" name="Straight Arrow Connector 234"/>
          <p:cNvCxnSpPr>
            <a:endCxn id="236" idx="3"/>
          </p:cNvCxnSpPr>
          <p:nvPr/>
        </p:nvCxnSpPr>
        <p:spPr>
          <a:xfrm flipH="1">
            <a:off x="1280160" y="4156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914400" y="3973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7" name="Oval 236"/>
          <p:cNvSpPr/>
          <p:nvPr/>
        </p:nvSpPr>
        <p:spPr>
          <a:xfrm>
            <a:off x="3695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32384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7812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23240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8668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1409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43" name="Straight Arrow Connector 242"/>
          <p:cNvCxnSpPr>
            <a:endCxn id="244" idx="3"/>
          </p:cNvCxnSpPr>
          <p:nvPr/>
        </p:nvCxnSpPr>
        <p:spPr>
          <a:xfrm flipH="1">
            <a:off x="1280160" y="4994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14400" y="4811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5" name="Oval 244"/>
          <p:cNvSpPr/>
          <p:nvPr/>
        </p:nvSpPr>
        <p:spPr>
          <a:xfrm>
            <a:off x="3695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32384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7812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23240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8668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1409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1" name="Straight Arrow Connector 250"/>
          <p:cNvCxnSpPr>
            <a:endCxn id="252" idx="3"/>
          </p:cNvCxnSpPr>
          <p:nvPr/>
        </p:nvCxnSpPr>
        <p:spPr>
          <a:xfrm flipH="1">
            <a:off x="1280160" y="5452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914400" y="5269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695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32384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7812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3240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18668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409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p:nvPr/>
        </p:nvCxnSpPr>
        <p:spPr>
          <a:xfrm>
            <a:off x="4406366" y="48768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4330168" y="47951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4330168" y="55607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79796" y="44214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2043571"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5023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29595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34167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V="1">
            <a:off x="38739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4419600" y="50291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312" name="Straight Arrow Connector 311"/>
          <p:cNvCxnSpPr/>
          <p:nvPr/>
        </p:nvCxnSpPr>
        <p:spPr>
          <a:xfrm>
            <a:off x="4419598" y="26670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flipV="1">
            <a:off x="4343400" y="25853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4343400" y="42598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4432832" y="32766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319" name="Rectangle 318"/>
          <p:cNvSpPr/>
          <p:nvPr/>
        </p:nvSpPr>
        <p:spPr>
          <a:xfrm>
            <a:off x="4419600" y="43433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320" name="Content Placeholder 2"/>
          <p:cNvSpPr>
            <a:spLocks noGrp="1"/>
          </p:cNvSpPr>
          <p:nvPr>
            <p:ph idx="1"/>
          </p:nvPr>
        </p:nvSpPr>
        <p:spPr>
          <a:xfrm>
            <a:off x="365760" y="914400"/>
            <a:ext cx="8610600" cy="1371600"/>
          </a:xfrm>
        </p:spPr>
        <p:txBody>
          <a:bodyPr/>
          <a:lstStyle/>
          <a:p>
            <a:pPr>
              <a:lnSpc>
                <a:spcPct val="90000"/>
              </a:lnSpc>
            </a:pPr>
            <a:r>
              <a:rPr lang="en-US" sz="3200" dirty="0" smtClean="0"/>
              <a:t>Divide a </a:t>
            </a:r>
            <a:r>
              <a:rPr lang="en-US" sz="3200" dirty="0" err="1" smtClean="0"/>
              <a:t>bitline</a:t>
            </a:r>
            <a:r>
              <a:rPr lang="en-US" sz="3200" dirty="0" smtClean="0"/>
              <a:t> into two segments with an </a:t>
            </a:r>
            <a:r>
              <a:rPr lang="en-US" sz="3200" b="1" dirty="0" smtClean="0"/>
              <a:t>isolation transistor</a:t>
            </a:r>
          </a:p>
        </p:txBody>
      </p:sp>
      <p:sp>
        <p:nvSpPr>
          <p:cNvPr id="86" name="Rectangle 85"/>
          <p:cNvSpPr/>
          <p:nvPr/>
        </p:nvSpPr>
        <p:spPr>
          <a:xfrm>
            <a:off x="4419599" y="57149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spTree>
    <p:extLst>
      <p:ext uri="{BB962C8B-B14F-4D97-AF65-F5344CB8AC3E}">
        <p14:creationId xmlns:p14="http://schemas.microsoft.com/office/powerpoint/2010/main" val="1523998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P spid="315" grpId="0"/>
      <p:bldP spid="319"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08050" y="2438400"/>
            <a:ext cx="6254750" cy="1983004"/>
            <a:chOff x="908050" y="2438400"/>
            <a:chExt cx="6254750" cy="1983004"/>
          </a:xfrm>
        </p:grpSpPr>
        <p:cxnSp>
          <p:nvCxnSpPr>
            <p:cNvPr id="265" name="Straight Arrow Connector 264"/>
            <p:cNvCxnSpPr/>
            <p:nvPr/>
          </p:nvCxnSpPr>
          <p:spPr>
            <a:xfrm flipV="1">
              <a:off x="38653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081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9509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24937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20365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5793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endCxn id="201" idx="3"/>
            </p:cNvCxnSpPr>
            <p:nvPr/>
          </p:nvCxnSpPr>
          <p:spPr>
            <a:xfrm flipH="1">
              <a:off x="1273810" y="2775484"/>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1" name="Rectangle 200"/>
            <p:cNvSpPr/>
            <p:nvPr/>
          </p:nvSpPr>
          <p:spPr>
            <a:xfrm>
              <a:off x="908050" y="2592604"/>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03" name="Oval 202"/>
            <p:cNvSpPr/>
            <p:nvPr/>
          </p:nvSpPr>
          <p:spPr>
            <a:xfrm>
              <a:off x="36892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32320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27748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23176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18604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14032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9" name="Straight Arrow Connector 218"/>
            <p:cNvCxnSpPr>
              <a:endCxn id="220" idx="3"/>
            </p:cNvCxnSpPr>
            <p:nvPr/>
          </p:nvCxnSpPr>
          <p:spPr>
            <a:xfrm flipH="1">
              <a:off x="1273810" y="32422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908050" y="30593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1" name="Oval 220"/>
            <p:cNvSpPr/>
            <p:nvPr/>
          </p:nvSpPr>
          <p:spPr>
            <a:xfrm>
              <a:off x="36892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32320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7748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23176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8604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14032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7" name="Straight Arrow Connector 226"/>
            <p:cNvCxnSpPr>
              <a:endCxn id="228" idx="3"/>
            </p:cNvCxnSpPr>
            <p:nvPr/>
          </p:nvCxnSpPr>
          <p:spPr>
            <a:xfrm flipH="1">
              <a:off x="1273810" y="3699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908050" y="3516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9" name="Oval 228"/>
            <p:cNvSpPr/>
            <p:nvPr/>
          </p:nvSpPr>
          <p:spPr>
            <a:xfrm>
              <a:off x="36892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32320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7748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23176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8604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14032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5" name="Straight Arrow Connector 234"/>
            <p:cNvCxnSpPr>
              <a:endCxn id="236" idx="3"/>
            </p:cNvCxnSpPr>
            <p:nvPr/>
          </p:nvCxnSpPr>
          <p:spPr>
            <a:xfrm flipH="1">
              <a:off x="1273810" y="41566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908050" y="39737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7" name="Oval 236"/>
            <p:cNvSpPr/>
            <p:nvPr/>
          </p:nvSpPr>
          <p:spPr>
            <a:xfrm>
              <a:off x="36892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32320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7748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23176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8604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14032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12" name="Straight Arrow Connector 311"/>
            <p:cNvCxnSpPr/>
            <p:nvPr/>
          </p:nvCxnSpPr>
          <p:spPr>
            <a:xfrm>
              <a:off x="4413248" y="2667000"/>
              <a:ext cx="0" cy="1592892"/>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flipV="1">
              <a:off x="4337050" y="2585363"/>
              <a:ext cx="76198" cy="81637"/>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4337050" y="4259892"/>
              <a:ext cx="76198" cy="83508"/>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4426482" y="3276600"/>
              <a:ext cx="2736318"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white">
                      <a:lumMod val="75000"/>
                    </a:prstClr>
                  </a:solidFill>
                  <a:latin typeface="Calibri"/>
                </a:rPr>
                <a:t>Far Segment</a:t>
              </a:r>
              <a:endParaRPr lang="en-US" sz="3200" b="1" i="1">
                <a:solidFill>
                  <a:prstClr val="white">
                    <a:lumMod val="75000"/>
                  </a:prstClr>
                </a:solidFill>
                <a:latin typeface="Calibri"/>
              </a:endParaRPr>
            </a:p>
          </p:txBody>
        </p:sp>
      </p:grpSp>
      <p:grpSp>
        <p:nvGrpSpPr>
          <p:cNvPr id="3" name="Group 2"/>
          <p:cNvGrpSpPr/>
          <p:nvPr/>
        </p:nvGrpSpPr>
        <p:grpSpPr>
          <a:xfrm>
            <a:off x="908050" y="2438400"/>
            <a:ext cx="6407150" cy="1983004"/>
            <a:chOff x="914400" y="2590800"/>
            <a:chExt cx="6407150" cy="1983004"/>
          </a:xfrm>
        </p:grpSpPr>
        <p:cxnSp>
          <p:nvCxnSpPr>
            <p:cNvPr id="86" name="Straight Arrow Connector 85"/>
            <p:cNvCxnSpPr/>
            <p:nvPr/>
          </p:nvCxnSpPr>
          <p:spPr>
            <a:xfrm flipV="1">
              <a:off x="3871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4144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29572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25000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0428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1585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93"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914400" y="274500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94" name="Oval 93"/>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5" name="Oval 94"/>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6" name="Oval 95"/>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7" name="Oval 96"/>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8" name="Oval 97"/>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9" name="Oval 98"/>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00" name="Straight Arrow Connector 99"/>
            <p:cNvCxnSpPr>
              <a:endCxn id="101" idx="3"/>
            </p:cNvCxnSpPr>
            <p:nvPr/>
          </p:nvCxnSpPr>
          <p:spPr>
            <a:xfrm flipH="1">
              <a:off x="1280160"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914400" y="32117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02" name="Oval 101"/>
            <p:cNvSpPr/>
            <p:nvPr/>
          </p:nvSpPr>
          <p:spPr>
            <a:xfrm>
              <a:off x="3695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3" name="Oval 102"/>
            <p:cNvSpPr/>
            <p:nvPr/>
          </p:nvSpPr>
          <p:spPr>
            <a:xfrm>
              <a:off x="32384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4" name="Oval 103"/>
            <p:cNvSpPr/>
            <p:nvPr/>
          </p:nvSpPr>
          <p:spPr>
            <a:xfrm>
              <a:off x="27812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5" name="Oval 104"/>
            <p:cNvSpPr/>
            <p:nvPr/>
          </p:nvSpPr>
          <p:spPr>
            <a:xfrm>
              <a:off x="23240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6" name="Oval 105"/>
            <p:cNvSpPr/>
            <p:nvPr/>
          </p:nvSpPr>
          <p:spPr>
            <a:xfrm>
              <a:off x="18668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7" name="Oval 106"/>
            <p:cNvSpPr/>
            <p:nvPr/>
          </p:nvSpPr>
          <p:spPr>
            <a:xfrm>
              <a:off x="1409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08" name="Straight Arrow Connector 107"/>
            <p:cNvCxnSpPr>
              <a:endCxn id="109" idx="3"/>
            </p:cNvCxnSpPr>
            <p:nvPr/>
          </p:nvCxnSpPr>
          <p:spPr>
            <a:xfrm flipH="1">
              <a:off x="1280160"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914400" y="36689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10" name="Oval 109"/>
            <p:cNvSpPr/>
            <p:nvPr/>
          </p:nvSpPr>
          <p:spPr>
            <a:xfrm>
              <a:off x="3695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1" name="Oval 110"/>
            <p:cNvSpPr/>
            <p:nvPr/>
          </p:nvSpPr>
          <p:spPr>
            <a:xfrm>
              <a:off x="32384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2" name="Oval 111"/>
            <p:cNvSpPr/>
            <p:nvPr/>
          </p:nvSpPr>
          <p:spPr>
            <a:xfrm>
              <a:off x="27812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3" name="Oval 112"/>
            <p:cNvSpPr/>
            <p:nvPr/>
          </p:nvSpPr>
          <p:spPr>
            <a:xfrm>
              <a:off x="23240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4" name="Oval 113"/>
            <p:cNvSpPr/>
            <p:nvPr/>
          </p:nvSpPr>
          <p:spPr>
            <a:xfrm>
              <a:off x="18668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5" name="Oval 114"/>
            <p:cNvSpPr/>
            <p:nvPr/>
          </p:nvSpPr>
          <p:spPr>
            <a:xfrm>
              <a:off x="1409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16" name="Straight Arrow Connector 115"/>
            <p:cNvCxnSpPr>
              <a:endCxn id="117" idx="3"/>
            </p:cNvCxnSpPr>
            <p:nvPr/>
          </p:nvCxnSpPr>
          <p:spPr>
            <a:xfrm flipH="1">
              <a:off x="1280160"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914400" y="41261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18" name="Oval 117"/>
            <p:cNvSpPr/>
            <p:nvPr/>
          </p:nvSpPr>
          <p:spPr>
            <a:xfrm>
              <a:off x="3695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9" name="Oval 118"/>
            <p:cNvSpPr/>
            <p:nvPr/>
          </p:nvSpPr>
          <p:spPr>
            <a:xfrm>
              <a:off x="32384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0" name="Oval 119"/>
            <p:cNvSpPr/>
            <p:nvPr/>
          </p:nvSpPr>
          <p:spPr>
            <a:xfrm>
              <a:off x="27812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1" name="Oval 120"/>
            <p:cNvSpPr/>
            <p:nvPr/>
          </p:nvSpPr>
          <p:spPr>
            <a:xfrm>
              <a:off x="23240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2" name="Oval 121"/>
            <p:cNvSpPr/>
            <p:nvPr/>
          </p:nvSpPr>
          <p:spPr>
            <a:xfrm>
              <a:off x="18668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3" name="Oval 122"/>
            <p:cNvSpPr/>
            <p:nvPr/>
          </p:nvSpPr>
          <p:spPr>
            <a:xfrm>
              <a:off x="1409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24" name="Straight Arrow Connector 123"/>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4432832" y="3429000"/>
              <a:ext cx="2888718"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grpSp>
      <p:sp>
        <p:nvSpPr>
          <p:cNvPr id="2" name="Title 1"/>
          <p:cNvSpPr>
            <a:spLocks noGrp="1"/>
          </p:cNvSpPr>
          <p:nvPr>
            <p:ph type="title"/>
          </p:nvPr>
        </p:nvSpPr>
        <p:spPr>
          <a:xfrm>
            <a:off x="0" y="0"/>
            <a:ext cx="9144000" cy="838200"/>
          </a:xfrm>
        </p:spPr>
        <p:txBody>
          <a:bodyPr>
            <a:normAutofit/>
          </a:bodyPr>
          <a:lstStyle/>
          <a:p>
            <a:r>
              <a:rPr lang="en-US" smtClean="0"/>
              <a:t>   Near Segment Access</a:t>
            </a:r>
            <a:endParaRPr lang="en-US"/>
          </a:p>
        </p:txBody>
      </p:sp>
      <p:sp>
        <p:nvSpPr>
          <p:cNvPr id="200" name="Rectangle 199"/>
          <p:cNvSpPr/>
          <p:nvPr/>
        </p:nvSpPr>
        <p:spPr>
          <a:xfrm>
            <a:off x="36845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0" idx="0"/>
          </p:cNvCxnSpPr>
          <p:nvPr/>
        </p:nvCxnSpPr>
        <p:spPr>
          <a:xfrm flipV="1">
            <a:off x="38673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4" name="Rectangle 203"/>
          <p:cNvSpPr/>
          <p:nvPr/>
        </p:nvSpPr>
        <p:spPr>
          <a:xfrm>
            <a:off x="32273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5" name="Straight Arrow Connector 204"/>
          <p:cNvCxnSpPr>
            <a:stCxn id="204" idx="0"/>
          </p:cNvCxnSpPr>
          <p:nvPr/>
        </p:nvCxnSpPr>
        <p:spPr>
          <a:xfrm flipV="1">
            <a:off x="34101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Rectangle 206"/>
          <p:cNvSpPr/>
          <p:nvPr/>
        </p:nvSpPr>
        <p:spPr>
          <a:xfrm>
            <a:off x="27701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8" name="Straight Arrow Connector 207"/>
          <p:cNvCxnSpPr>
            <a:stCxn id="207" idx="0"/>
          </p:cNvCxnSpPr>
          <p:nvPr/>
        </p:nvCxnSpPr>
        <p:spPr>
          <a:xfrm flipV="1">
            <a:off x="29529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0" name="Rectangle 209"/>
          <p:cNvSpPr/>
          <p:nvPr/>
        </p:nvSpPr>
        <p:spPr>
          <a:xfrm>
            <a:off x="23129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1" name="Straight Arrow Connector 210"/>
          <p:cNvCxnSpPr>
            <a:stCxn id="210" idx="0"/>
          </p:cNvCxnSpPr>
          <p:nvPr/>
        </p:nvCxnSpPr>
        <p:spPr>
          <a:xfrm flipV="1">
            <a:off x="24957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3" name="Rectangle 212"/>
          <p:cNvSpPr/>
          <p:nvPr/>
        </p:nvSpPr>
        <p:spPr>
          <a:xfrm>
            <a:off x="18557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4" name="Straight Arrow Connector 213"/>
          <p:cNvCxnSpPr>
            <a:stCxn id="213" idx="0"/>
          </p:cNvCxnSpPr>
          <p:nvPr/>
        </p:nvCxnSpPr>
        <p:spPr>
          <a:xfrm flipV="1">
            <a:off x="20385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13985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7" name="Straight Arrow Connector 216"/>
          <p:cNvCxnSpPr>
            <a:stCxn id="216" idx="0"/>
          </p:cNvCxnSpPr>
          <p:nvPr/>
        </p:nvCxnSpPr>
        <p:spPr>
          <a:xfrm flipV="1">
            <a:off x="15813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endCxn id="244" idx="3"/>
          </p:cNvCxnSpPr>
          <p:nvPr/>
        </p:nvCxnSpPr>
        <p:spPr>
          <a:xfrm flipH="1">
            <a:off x="1273810" y="4994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08050" y="4811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5" name="Oval 244"/>
          <p:cNvSpPr/>
          <p:nvPr/>
        </p:nvSpPr>
        <p:spPr>
          <a:xfrm>
            <a:off x="36892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32320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7748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23176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8604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14032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1" name="Straight Arrow Connector 250"/>
          <p:cNvCxnSpPr>
            <a:endCxn id="252" idx="3"/>
          </p:cNvCxnSpPr>
          <p:nvPr/>
        </p:nvCxnSpPr>
        <p:spPr>
          <a:xfrm flipH="1">
            <a:off x="1273810" y="5452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908050" y="5269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6892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32320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7748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3176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18604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4032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p:nvPr/>
        </p:nvCxnSpPr>
        <p:spPr>
          <a:xfrm>
            <a:off x="4400016" y="48768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4323818" y="47951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4323818" y="55607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73446" y="44214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2037221"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4960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29532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34104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V="1">
            <a:off x="38676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4413250" y="5029198"/>
            <a:ext cx="366395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sp>
        <p:nvSpPr>
          <p:cNvPr id="319" name="Rectangle 318"/>
          <p:cNvSpPr/>
          <p:nvPr/>
        </p:nvSpPr>
        <p:spPr>
          <a:xfrm>
            <a:off x="4419600" y="4343400"/>
            <a:ext cx="3733800" cy="45176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320" name="Content Placeholder 2"/>
          <p:cNvSpPr>
            <a:spLocks noGrp="1"/>
          </p:cNvSpPr>
          <p:nvPr>
            <p:ph idx="1"/>
          </p:nvPr>
        </p:nvSpPr>
        <p:spPr>
          <a:xfrm>
            <a:off x="365760" y="914400"/>
            <a:ext cx="8610600" cy="1371600"/>
          </a:xfrm>
        </p:spPr>
        <p:txBody>
          <a:bodyPr/>
          <a:lstStyle/>
          <a:p>
            <a:pPr>
              <a:lnSpc>
                <a:spcPct val="90000"/>
              </a:lnSpc>
            </a:pPr>
            <a:r>
              <a:rPr lang="en-US" sz="3200" b="1" dirty="0" smtClean="0"/>
              <a:t>Turn </a:t>
            </a:r>
            <a:r>
              <a:rPr lang="en-US" sz="3200" b="1" i="1" dirty="0" smtClean="0">
                <a:solidFill>
                  <a:srgbClr val="FF0000"/>
                </a:solidFill>
              </a:rPr>
              <a:t>off</a:t>
            </a:r>
            <a:r>
              <a:rPr lang="en-US" sz="3200" b="1" dirty="0" smtClean="0"/>
              <a:t> the isolation transistor</a:t>
            </a:r>
            <a:endParaRPr lang="en-US" sz="3200" dirty="0" smtClean="0"/>
          </a:p>
        </p:txBody>
      </p:sp>
      <p:sp>
        <p:nvSpPr>
          <p:cNvPr id="129" name="Rectangle 128"/>
          <p:cNvSpPr/>
          <p:nvPr/>
        </p:nvSpPr>
        <p:spPr>
          <a:xfrm>
            <a:off x="4419600" y="4308230"/>
            <a:ext cx="4419600" cy="4517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 (</a:t>
            </a:r>
            <a:r>
              <a:rPr lang="en-US" sz="4000" b="1" i="1" smtClean="0">
                <a:solidFill>
                  <a:srgbClr val="FF0000"/>
                </a:solidFill>
                <a:latin typeface="Calibri"/>
              </a:rPr>
              <a:t>off</a:t>
            </a:r>
            <a:r>
              <a:rPr lang="en-US" sz="3200" b="1" i="1" smtClean="0">
                <a:solidFill>
                  <a:prstClr val="black"/>
                </a:solidFill>
                <a:latin typeface="Calibri"/>
              </a:rPr>
              <a:t>)</a:t>
            </a:r>
            <a:endParaRPr lang="en-US" sz="3200" b="1" i="1">
              <a:solidFill>
                <a:prstClr val="black"/>
              </a:solidFill>
              <a:latin typeface="Calibri"/>
            </a:endParaRPr>
          </a:p>
        </p:txBody>
      </p:sp>
      <p:sp>
        <p:nvSpPr>
          <p:cNvPr id="130" name="Rectangle 129"/>
          <p:cNvSpPr/>
          <p:nvPr/>
        </p:nvSpPr>
        <p:spPr>
          <a:xfrm>
            <a:off x="4419600" y="5714998"/>
            <a:ext cx="41910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Sense Amplifier</a:t>
            </a:r>
            <a:endParaRPr lang="en-US" sz="3200" b="1" i="1">
              <a:solidFill>
                <a:prstClr val="black"/>
              </a:solidFill>
              <a:latin typeface="Calibri"/>
            </a:endParaRPr>
          </a:p>
        </p:txBody>
      </p:sp>
      <p:sp>
        <p:nvSpPr>
          <p:cNvPr id="133" name="Content Placeholder 2"/>
          <p:cNvSpPr txBox="1">
            <a:spLocks/>
          </p:cNvSpPr>
          <p:nvPr/>
        </p:nvSpPr>
        <p:spPr>
          <a:xfrm>
            <a:off x="679450" y="2817948"/>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Reduced </a:t>
            </a:r>
            <a:r>
              <a:rPr lang="en-US" sz="3200" b="1" dirty="0" err="1" smtClean="0">
                <a:solidFill>
                  <a:prstClr val="black"/>
                </a:solidFill>
                <a:latin typeface="Calibri"/>
              </a:rPr>
              <a:t>bitline</a:t>
            </a:r>
            <a:r>
              <a:rPr lang="en-US" sz="3200" b="1" dirty="0" smtClean="0">
                <a:solidFill>
                  <a:prstClr val="black"/>
                </a:solidFill>
                <a:latin typeface="Calibri"/>
              </a:rPr>
              <a:t> capacitance</a:t>
            </a:r>
          </a:p>
        </p:txBody>
      </p:sp>
      <p:sp>
        <p:nvSpPr>
          <p:cNvPr id="135" name="Content Placeholder 2"/>
          <p:cNvSpPr txBox="1">
            <a:spLocks/>
          </p:cNvSpPr>
          <p:nvPr/>
        </p:nvSpPr>
        <p:spPr>
          <a:xfrm>
            <a:off x="679450" y="3366588"/>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a:solidFill>
                  <a:prstClr val="black"/>
                </a:solidFill>
                <a:latin typeface="Calibri"/>
                <a:sym typeface="Wingdings" pitchFamily="2" charset="2"/>
              </a:rPr>
              <a:t> </a:t>
            </a:r>
            <a:r>
              <a:rPr lang="en-US" sz="3200" b="1" dirty="0" smtClean="0">
                <a:solidFill>
                  <a:prstClr val="black"/>
                </a:solidFill>
                <a:latin typeface="Calibri"/>
                <a:sym typeface="Wingdings" pitchFamily="2" charset="2"/>
              </a:rPr>
              <a:t>     </a:t>
            </a:r>
            <a:r>
              <a:rPr lang="en-US" sz="3200" b="1" dirty="0" smtClean="0">
                <a:solidFill>
                  <a:prstClr val="black"/>
                </a:solidFill>
                <a:latin typeface="Calibri"/>
              </a:rPr>
              <a:t>Low latency &amp; </a:t>
            </a:r>
            <a:r>
              <a:rPr lang="en-US" sz="3200" b="1" dirty="0">
                <a:solidFill>
                  <a:prstClr val="black"/>
                </a:solidFill>
                <a:latin typeface="Calibri"/>
              </a:rPr>
              <a:t>l</a:t>
            </a:r>
            <a:r>
              <a:rPr lang="en-US" sz="3200" b="1" dirty="0" smtClean="0">
                <a:solidFill>
                  <a:prstClr val="black"/>
                </a:solidFill>
                <a:latin typeface="Calibri"/>
              </a:rPr>
              <a:t>ow power</a:t>
            </a:r>
          </a:p>
        </p:txBody>
      </p:sp>
      <p:sp>
        <p:nvSpPr>
          <p:cNvPr id="134" name="Content Placeholder 2"/>
          <p:cNvSpPr txBox="1">
            <a:spLocks/>
          </p:cNvSpPr>
          <p:nvPr/>
        </p:nvSpPr>
        <p:spPr>
          <a:xfrm>
            <a:off x="685800" y="2270760"/>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Reduced </a:t>
            </a:r>
            <a:r>
              <a:rPr lang="en-US" sz="3200" b="1" dirty="0" err="1">
                <a:solidFill>
                  <a:prstClr val="black"/>
                </a:solidFill>
                <a:latin typeface="Calibri"/>
              </a:rPr>
              <a:t>b</a:t>
            </a:r>
            <a:r>
              <a:rPr lang="en-US" sz="3200" b="1" dirty="0" err="1" smtClean="0">
                <a:solidFill>
                  <a:prstClr val="black"/>
                </a:solidFill>
                <a:latin typeface="Calibri"/>
              </a:rPr>
              <a:t>itline</a:t>
            </a:r>
            <a:r>
              <a:rPr lang="en-US" sz="3200" b="1" dirty="0" smtClean="0">
                <a:solidFill>
                  <a:prstClr val="black"/>
                </a:solidFill>
                <a:latin typeface="Calibri"/>
              </a:rPr>
              <a:t> length</a:t>
            </a:r>
          </a:p>
        </p:txBody>
      </p:sp>
    </p:spTree>
    <p:extLst>
      <p:ext uri="{BB962C8B-B14F-4D97-AF65-F5344CB8AC3E}">
        <p14:creationId xmlns:p14="http://schemas.microsoft.com/office/powerpoint/2010/main" val="3312335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3" grpId="0" animBg="1"/>
      <p:bldP spid="135" grpId="0" animBg="1"/>
      <p:bldP spid="1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79500"/>
            <a:ext cx="8801100" cy="5046663"/>
          </a:xfrm>
        </p:spPr>
        <p:txBody>
          <a:bodyPr/>
          <a:lstStyle/>
          <a:p>
            <a:r>
              <a:rPr lang="en-US" dirty="0">
                <a:latin typeface="Tahoma" charset="0"/>
              </a:rPr>
              <a:t>Problem: Memory interference is uncontrolled </a:t>
            </a:r>
            <a:r>
              <a:rPr lang="en-US" dirty="0">
                <a:latin typeface="Tahoma" charset="0"/>
                <a:sym typeface="Wingdings" charset="0"/>
              </a:rPr>
              <a:t> uncontrollable, </a:t>
            </a:r>
            <a:r>
              <a:rPr lang="en-US" dirty="0" smtClean="0">
                <a:latin typeface="Tahoma" charset="0"/>
                <a:sym typeface="Wingdings" charset="0"/>
              </a:rPr>
              <a:t>unpredictable, vulnerable </a:t>
            </a:r>
            <a:r>
              <a:rPr lang="en-US" dirty="0">
                <a:latin typeface="Tahoma" charset="0"/>
                <a:sym typeface="Wingdings" charset="0"/>
              </a:rPr>
              <a:t>system</a:t>
            </a:r>
            <a:endParaRPr lang="en-US" dirty="0">
              <a:latin typeface="Tahoma" charset="0"/>
            </a:endParaRPr>
          </a:p>
          <a:p>
            <a:endParaRPr lang="en-US" sz="1800" dirty="0">
              <a:latin typeface="Tahoma" charset="0"/>
            </a:endParaRPr>
          </a:p>
          <a:p>
            <a:r>
              <a:rPr lang="en-US" dirty="0">
                <a:latin typeface="Tahoma" charset="0"/>
              </a:rPr>
              <a:t>Goal: We need to control it </a:t>
            </a:r>
            <a:r>
              <a:rPr lang="en-US" dirty="0">
                <a:latin typeface="Tahoma" charset="0"/>
                <a:sym typeface="Wingdings" charset="0"/>
              </a:rPr>
              <a:t> Design a QoS-aware system </a:t>
            </a:r>
          </a:p>
          <a:p>
            <a:endParaRPr lang="en-US" sz="1800" dirty="0">
              <a:latin typeface="Tahoma" charset="0"/>
              <a:sym typeface="Wingdings" charset="0"/>
            </a:endParaRPr>
          </a:p>
          <a:p>
            <a:r>
              <a:rPr lang="en-US" dirty="0">
                <a:latin typeface="Tahoma" charset="0"/>
                <a:sym typeface="Wingdings" charset="0"/>
              </a:rPr>
              <a:t>Solution: </a:t>
            </a:r>
            <a:r>
              <a:rPr lang="en-US" dirty="0">
                <a:solidFill>
                  <a:srgbClr val="0000FF"/>
                </a:solidFill>
                <a:latin typeface="Tahoma" charset="0"/>
                <a:sym typeface="Wingdings" charset="0"/>
              </a:rPr>
              <a:t>Hardware/software cooperative </a:t>
            </a:r>
            <a:r>
              <a:rPr lang="en-US" dirty="0" smtClean="0">
                <a:solidFill>
                  <a:srgbClr val="0000FF"/>
                </a:solidFill>
                <a:latin typeface="Tahoma" charset="0"/>
                <a:sym typeface="Wingdings" charset="0"/>
              </a:rPr>
              <a:t>memory QoS</a:t>
            </a:r>
            <a:endParaRPr lang="en-US" dirty="0">
              <a:solidFill>
                <a:srgbClr val="0000FF"/>
              </a:solidFill>
              <a:latin typeface="Tahoma" charset="0"/>
              <a:sym typeface="Wingdings" charset="0"/>
            </a:endParaRPr>
          </a:p>
          <a:p>
            <a:pPr lvl="1"/>
            <a:r>
              <a:rPr lang="en-US" dirty="0">
                <a:latin typeface="Tahoma" charset="0"/>
                <a:ea typeface="ＭＳ Ｐゴシック" charset="0"/>
                <a:sym typeface="Wingdings" charset="0"/>
              </a:rPr>
              <a:t>Hardware </a:t>
            </a:r>
            <a:r>
              <a:rPr lang="en-US" dirty="0" smtClean="0">
                <a:latin typeface="Tahoma" charset="0"/>
                <a:ea typeface="ＭＳ Ｐゴシック" charset="0"/>
                <a:sym typeface="Wingdings" charset="0"/>
              </a:rPr>
              <a:t>designed </a:t>
            </a:r>
            <a:r>
              <a:rPr lang="en-US" dirty="0">
                <a:latin typeface="Tahoma" charset="0"/>
                <a:ea typeface="ＭＳ Ｐゴシック" charset="0"/>
                <a:sym typeface="Wingdings" charset="0"/>
              </a:rPr>
              <a:t>to provide a configurable fairness substrate </a:t>
            </a:r>
          </a:p>
          <a:p>
            <a:pPr lvl="2"/>
            <a:r>
              <a:rPr lang="en-US" sz="1800" dirty="0">
                <a:latin typeface="Tahoma" charset="0"/>
                <a:ea typeface="ＭＳ Ｐゴシック" charset="0"/>
                <a:sym typeface="Wingdings" charset="0"/>
              </a:rPr>
              <a:t>Application-aware memory scheduling, partitioning, throttling</a:t>
            </a:r>
          </a:p>
          <a:p>
            <a:pPr lvl="1"/>
            <a:r>
              <a:rPr lang="en-US" dirty="0">
                <a:latin typeface="Tahoma" charset="0"/>
                <a:ea typeface="ＭＳ Ｐゴシック" charset="0"/>
                <a:sym typeface="Wingdings" charset="0"/>
              </a:rPr>
              <a:t>Software designed to configure the resources to satisfy different QoS </a:t>
            </a:r>
            <a:r>
              <a:rPr lang="en-US" dirty="0" smtClean="0">
                <a:latin typeface="Tahoma" charset="0"/>
                <a:ea typeface="ＭＳ Ｐゴシック" charset="0"/>
                <a:sym typeface="Wingdings" charset="0"/>
              </a:rPr>
              <a:t>goals</a:t>
            </a:r>
          </a:p>
          <a:p>
            <a:pPr lvl="1"/>
            <a:endParaRPr lang="en-US" dirty="0">
              <a:latin typeface="Tahoma" charset="0"/>
              <a:ea typeface="ＭＳ Ｐゴシック" charset="0"/>
              <a:sym typeface="Wingdings" charset="0"/>
            </a:endParaRPr>
          </a:p>
          <a:p>
            <a:pPr lvl="1"/>
            <a:r>
              <a:rPr lang="en-US" dirty="0">
                <a:latin typeface="Tahoma" charset="0"/>
                <a:ea typeface="ＭＳ Ｐゴシック" charset="0"/>
                <a:sym typeface="Wingdings" charset="0"/>
              </a:rPr>
              <a:t>E.g., </a:t>
            </a:r>
            <a:r>
              <a:rPr lang="en-US" dirty="0">
                <a:solidFill>
                  <a:srgbClr val="0000FF"/>
                </a:solidFill>
                <a:latin typeface="Tahoma" charset="0"/>
                <a:ea typeface="ＭＳ Ｐゴシック" charset="0"/>
                <a:sym typeface="Wingdings" charset="0"/>
              </a:rPr>
              <a:t>fair, programmable memory </a:t>
            </a:r>
            <a:r>
              <a:rPr lang="en-US" dirty="0" smtClean="0">
                <a:solidFill>
                  <a:srgbClr val="0000FF"/>
                </a:solidFill>
                <a:latin typeface="Tahoma" charset="0"/>
                <a:ea typeface="ＭＳ Ｐゴシック" charset="0"/>
                <a:sym typeface="Wingdings" charset="0"/>
              </a:rPr>
              <a:t>controllers and on-chip networks </a:t>
            </a:r>
            <a:r>
              <a:rPr lang="en-US" dirty="0">
                <a:solidFill>
                  <a:srgbClr val="0000FF"/>
                </a:solidFill>
                <a:latin typeface="Tahoma" charset="0"/>
                <a:ea typeface="ＭＳ Ｐゴシック" charset="0"/>
                <a:sym typeface="Wingdings" charset="0"/>
              </a:rPr>
              <a:t>provide QoS and predictable performance </a:t>
            </a:r>
            <a:endParaRPr lang="en-US" dirty="0" smtClean="0">
              <a:solidFill>
                <a:srgbClr val="0000FF"/>
              </a:solidFill>
              <a:latin typeface="Tahoma" charset="0"/>
              <a:ea typeface="ＭＳ Ｐゴシック" charset="0"/>
              <a:sym typeface="Wingdings" charset="0"/>
            </a:endParaRPr>
          </a:p>
          <a:p>
            <a:pPr marL="344487" lvl="1" indent="0">
              <a:buNone/>
            </a:pPr>
            <a:r>
              <a:rPr lang="en-US" sz="1600" b="1" dirty="0">
                <a:solidFill>
                  <a:srgbClr val="2C6123"/>
                </a:solidFill>
                <a:latin typeface="Tahoma" charset="0"/>
                <a:ea typeface="ＭＳ Ｐゴシック" charset="0"/>
                <a:sym typeface="Wingdings" charset="0"/>
              </a:rPr>
              <a:t> </a:t>
            </a:r>
            <a:r>
              <a:rPr lang="en-US" sz="1600" b="1" dirty="0" smtClean="0">
                <a:solidFill>
                  <a:srgbClr val="2C6123"/>
                </a:solidFill>
                <a:latin typeface="Tahoma" charset="0"/>
                <a:ea typeface="ＭＳ Ｐゴシック" charset="0"/>
                <a:sym typeface="Wingdings" charset="0"/>
              </a:rPr>
              <a:t>     [</a:t>
            </a:r>
            <a:r>
              <a:rPr lang="en-US" sz="1600" b="1" dirty="0">
                <a:solidFill>
                  <a:srgbClr val="2C6123"/>
                </a:solidFill>
                <a:latin typeface="Tahoma" charset="0"/>
                <a:ea typeface="ＭＳ Ｐゴシック" charset="0"/>
                <a:sym typeface="Wingdings" charset="0"/>
              </a:rPr>
              <a:t>2007-</a:t>
            </a:r>
            <a:r>
              <a:rPr lang="en-US" sz="1600" b="1" dirty="0" smtClean="0">
                <a:solidFill>
                  <a:srgbClr val="2C6123"/>
                </a:solidFill>
                <a:latin typeface="Tahoma" charset="0"/>
                <a:ea typeface="ＭＳ Ｐゴシック" charset="0"/>
                <a:sym typeface="Wingdings" charset="0"/>
              </a:rPr>
              <a:t>2012, </a:t>
            </a:r>
            <a:r>
              <a:rPr lang="en-US" sz="1600" b="1" dirty="0">
                <a:solidFill>
                  <a:srgbClr val="2C6123"/>
                </a:solidFill>
                <a:latin typeface="Tahoma" charset="0"/>
                <a:ea typeface="ＭＳ Ｐゴシック" charset="0"/>
                <a:sym typeface="Wingdings" charset="0"/>
              </a:rPr>
              <a:t>Top Picks’</a:t>
            </a:r>
            <a:r>
              <a:rPr lang="en-US" sz="1600" b="1" dirty="0" smtClean="0">
                <a:solidFill>
                  <a:srgbClr val="2C6123"/>
                </a:solidFill>
                <a:latin typeface="Tahoma" charset="0"/>
                <a:ea typeface="ＭＳ Ｐゴシック" charset="0"/>
                <a:sym typeface="Wingdings" charset="0"/>
              </a:rPr>
              <a:t>09,’11a,’11b,’12]</a:t>
            </a:r>
            <a:endParaRPr lang="en-US" sz="1600" b="1" dirty="0">
              <a:solidFill>
                <a:srgbClr val="2C6123"/>
              </a:solidFill>
              <a:latin typeface="Tahoma" charset="0"/>
              <a:ea typeface="ＭＳ Ｐゴシック" charset="0"/>
              <a:sym typeface="Wingdings" charset="0"/>
            </a:endParaRPr>
          </a:p>
          <a:p>
            <a:endParaRPr lang="en-US" dirty="0">
              <a:latin typeface="Tahoma" charset="0"/>
              <a:sym typeface="Wingdings" charset="0"/>
            </a:endParaRPr>
          </a:p>
          <a:p>
            <a:endParaRPr lang="en-US" dirty="0">
              <a:latin typeface="Tahoma" charset="0"/>
            </a:endParaRPr>
          </a:p>
        </p:txBody>
      </p:sp>
      <p:sp>
        <p:nvSpPr>
          <p:cNvPr id="20482" name="Title 3"/>
          <p:cNvSpPr>
            <a:spLocks noGrp="1"/>
          </p:cNvSpPr>
          <p:nvPr>
            <p:ph type="title"/>
          </p:nvPr>
        </p:nvSpPr>
        <p:spPr>
          <a:xfrm>
            <a:off x="228600" y="152400"/>
            <a:ext cx="8915400" cy="1066800"/>
          </a:xfrm>
        </p:spPr>
        <p:txBody>
          <a:bodyPr/>
          <a:lstStyle/>
          <a:p>
            <a:r>
              <a:rPr lang="en-US" dirty="0" smtClean="0">
                <a:latin typeface="Garamond" charset="0"/>
              </a:rPr>
              <a:t>An Orthogonal Issue: Memory Interference</a:t>
            </a:r>
            <a:endParaRPr lang="en-US" dirty="0">
              <a:latin typeface="Garamond" charset="0"/>
            </a:endParaRPr>
          </a:p>
        </p:txBody>
      </p:sp>
    </p:spTree>
    <p:extLst>
      <p:ext uri="{BB962C8B-B14F-4D97-AF65-F5344CB8AC3E}">
        <p14:creationId xmlns:p14="http://schemas.microsoft.com/office/powerpoint/2010/main" val="11187299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01168" y="4724400"/>
            <a:ext cx="6795032" cy="992404"/>
            <a:chOff x="901168" y="4876800"/>
            <a:chExt cx="6795032" cy="992404"/>
          </a:xfrm>
        </p:grpSpPr>
        <p:cxnSp>
          <p:nvCxnSpPr>
            <p:cNvPr id="137" name="Straight Arrow Connector 136"/>
            <p:cNvCxnSpPr>
              <a:endCxn id="138" idx="3"/>
            </p:cNvCxnSpPr>
            <p:nvPr/>
          </p:nvCxnSpPr>
          <p:spPr>
            <a:xfrm flipH="1">
              <a:off x="1266928" y="51472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901168" y="49643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9" name="Oval 138"/>
            <p:cNvSpPr/>
            <p:nvPr/>
          </p:nvSpPr>
          <p:spPr>
            <a:xfrm>
              <a:off x="36823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0" name="Oval 139"/>
            <p:cNvSpPr/>
            <p:nvPr/>
          </p:nvSpPr>
          <p:spPr>
            <a:xfrm>
              <a:off x="32251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1" name="Oval 140"/>
            <p:cNvSpPr/>
            <p:nvPr/>
          </p:nvSpPr>
          <p:spPr>
            <a:xfrm>
              <a:off x="27679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2" name="Oval 141"/>
            <p:cNvSpPr/>
            <p:nvPr/>
          </p:nvSpPr>
          <p:spPr>
            <a:xfrm>
              <a:off x="23107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3" name="Oval 142"/>
            <p:cNvSpPr/>
            <p:nvPr/>
          </p:nvSpPr>
          <p:spPr>
            <a:xfrm>
              <a:off x="18535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4" name="Oval 143"/>
            <p:cNvSpPr/>
            <p:nvPr/>
          </p:nvSpPr>
          <p:spPr>
            <a:xfrm>
              <a:off x="13963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45" name="Straight Arrow Connector 144"/>
            <p:cNvCxnSpPr>
              <a:endCxn id="146" idx="3"/>
            </p:cNvCxnSpPr>
            <p:nvPr/>
          </p:nvCxnSpPr>
          <p:spPr>
            <a:xfrm flipH="1">
              <a:off x="1266928" y="5604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901168" y="5421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7" name="Oval 146"/>
            <p:cNvSpPr/>
            <p:nvPr/>
          </p:nvSpPr>
          <p:spPr>
            <a:xfrm>
              <a:off x="36823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Oval 147"/>
            <p:cNvSpPr/>
            <p:nvPr/>
          </p:nvSpPr>
          <p:spPr>
            <a:xfrm>
              <a:off x="32251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9" name="Oval 148"/>
            <p:cNvSpPr/>
            <p:nvPr/>
          </p:nvSpPr>
          <p:spPr>
            <a:xfrm>
              <a:off x="27679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0" name="Oval 149"/>
            <p:cNvSpPr/>
            <p:nvPr/>
          </p:nvSpPr>
          <p:spPr>
            <a:xfrm>
              <a:off x="23107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1" name="Oval 150"/>
            <p:cNvSpPr/>
            <p:nvPr/>
          </p:nvSpPr>
          <p:spPr>
            <a:xfrm>
              <a:off x="18535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2" name="Oval 151"/>
            <p:cNvSpPr/>
            <p:nvPr/>
          </p:nvSpPr>
          <p:spPr>
            <a:xfrm>
              <a:off x="13963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53" name="Straight Arrow Connector 152"/>
            <p:cNvCxnSpPr/>
            <p:nvPr/>
          </p:nvCxnSpPr>
          <p:spPr>
            <a:xfrm>
              <a:off x="4393134" y="5029200"/>
              <a:ext cx="0" cy="683929"/>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flipV="1">
              <a:off x="4316936" y="4947563"/>
              <a:ext cx="76198" cy="81637"/>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V="1">
              <a:off x="4316936" y="5713129"/>
              <a:ext cx="76198" cy="83508"/>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a:off x="4406368" y="5181598"/>
              <a:ext cx="328983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white">
                      <a:lumMod val="75000"/>
                    </a:prstClr>
                  </a:solidFill>
                  <a:latin typeface="Calibri"/>
                </a:rPr>
                <a:t>Near Segment</a:t>
              </a:r>
              <a:endParaRPr lang="en-US" sz="3200" b="1" i="1">
                <a:solidFill>
                  <a:prstClr val="white">
                    <a:lumMod val="75000"/>
                  </a:prstClr>
                </a:solidFill>
                <a:latin typeface="Calibri"/>
              </a:endParaRPr>
            </a:p>
          </p:txBody>
        </p:sp>
        <p:cxnSp>
          <p:nvCxnSpPr>
            <p:cNvPr id="177" name="Straight Arrow Connector 176"/>
            <p:cNvCxnSpPr/>
            <p:nvPr/>
          </p:nvCxnSpPr>
          <p:spPr>
            <a:xfrm flipV="1">
              <a:off x="38605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34033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29461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24889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V="1">
              <a:off x="20317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V="1">
              <a:off x="15745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902017" y="4724400"/>
            <a:ext cx="6565582" cy="992404"/>
            <a:chOff x="4572000" y="6234964"/>
            <a:chExt cx="6565582" cy="992404"/>
          </a:xfrm>
        </p:grpSpPr>
        <p:cxnSp>
          <p:nvCxnSpPr>
            <p:cNvPr id="188" name="Straight Arrow Connector 187"/>
            <p:cNvCxnSpPr/>
            <p:nvPr/>
          </p:nvCxnSpPr>
          <p:spPr>
            <a:xfrm flipV="1">
              <a:off x="75313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0741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V="1">
              <a:off x="66169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V="1">
              <a:off x="61597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V="1">
              <a:off x="57025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V="1">
              <a:off x="52453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01" idx="3"/>
            </p:cNvCxnSpPr>
            <p:nvPr/>
          </p:nvCxnSpPr>
          <p:spPr>
            <a:xfrm flipH="1">
              <a:off x="4937760" y="650537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572000" y="632249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4" name="Oval 103"/>
            <p:cNvSpPr/>
            <p:nvPr/>
          </p:nvSpPr>
          <p:spPr>
            <a:xfrm>
              <a:off x="73532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7" name="Oval 106"/>
            <p:cNvSpPr/>
            <p:nvPr/>
          </p:nvSpPr>
          <p:spPr>
            <a:xfrm>
              <a:off x="68960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0" name="Oval 109"/>
            <p:cNvSpPr/>
            <p:nvPr/>
          </p:nvSpPr>
          <p:spPr>
            <a:xfrm>
              <a:off x="64388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59816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55244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50672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70" name="Straight Arrow Connector 169"/>
            <p:cNvCxnSpPr>
              <a:endCxn id="171" idx="3"/>
            </p:cNvCxnSpPr>
            <p:nvPr/>
          </p:nvCxnSpPr>
          <p:spPr>
            <a:xfrm flipH="1">
              <a:off x="4937760" y="696257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4572000" y="677969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72" name="Oval 171"/>
            <p:cNvSpPr/>
            <p:nvPr/>
          </p:nvSpPr>
          <p:spPr>
            <a:xfrm>
              <a:off x="73532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68960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64388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59816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55244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3" name="Oval 182"/>
            <p:cNvSpPr/>
            <p:nvPr/>
          </p:nvSpPr>
          <p:spPr>
            <a:xfrm>
              <a:off x="50672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4" name="Straight Arrow Connector 183"/>
            <p:cNvCxnSpPr/>
            <p:nvPr/>
          </p:nvCxnSpPr>
          <p:spPr>
            <a:xfrm>
              <a:off x="8063966" y="6387364"/>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H="1" flipV="1">
              <a:off x="7987768" y="6305727"/>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flipV="1">
              <a:off x="7987768" y="7071293"/>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8077199" y="6539762"/>
              <a:ext cx="3060383"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grpSp>
      <p:sp>
        <p:nvSpPr>
          <p:cNvPr id="2" name="Title 1"/>
          <p:cNvSpPr>
            <a:spLocks noGrp="1"/>
          </p:cNvSpPr>
          <p:nvPr>
            <p:ph type="title"/>
          </p:nvPr>
        </p:nvSpPr>
        <p:spPr>
          <a:xfrm>
            <a:off x="0" y="0"/>
            <a:ext cx="9144000" cy="838200"/>
          </a:xfrm>
        </p:spPr>
        <p:txBody>
          <a:bodyPr>
            <a:normAutofit/>
          </a:bodyPr>
          <a:lstStyle/>
          <a:p>
            <a:r>
              <a:rPr lang="en-US" smtClean="0"/>
              <a:t>   Far Segment Access</a:t>
            </a:r>
            <a:endParaRPr lang="en-US"/>
          </a:p>
        </p:txBody>
      </p:sp>
      <p:sp>
        <p:nvSpPr>
          <p:cNvPr id="320" name="Content Placeholder 2"/>
          <p:cNvSpPr>
            <a:spLocks noGrp="1"/>
          </p:cNvSpPr>
          <p:nvPr>
            <p:ph idx="1"/>
          </p:nvPr>
        </p:nvSpPr>
        <p:spPr>
          <a:xfrm>
            <a:off x="365760" y="914400"/>
            <a:ext cx="8610600" cy="1828800"/>
          </a:xfrm>
          <a:ln>
            <a:noFill/>
          </a:ln>
        </p:spPr>
        <p:txBody>
          <a:bodyPr/>
          <a:lstStyle/>
          <a:p>
            <a:pPr>
              <a:lnSpc>
                <a:spcPct val="90000"/>
              </a:lnSpc>
            </a:pPr>
            <a:r>
              <a:rPr lang="en-US" sz="3200" b="1" dirty="0" smtClean="0"/>
              <a:t>Turn </a:t>
            </a:r>
            <a:r>
              <a:rPr lang="en-US" sz="3200" b="1" i="1" dirty="0" smtClean="0">
                <a:solidFill>
                  <a:srgbClr val="0000FF"/>
                </a:solidFill>
              </a:rPr>
              <a:t>on</a:t>
            </a:r>
            <a:r>
              <a:rPr lang="en-US" sz="3200" b="1" dirty="0" smtClean="0"/>
              <a:t> the isolation transistor</a:t>
            </a:r>
            <a:endParaRPr lang="en-US" sz="3200" dirty="0" smtClean="0"/>
          </a:p>
        </p:txBody>
      </p:sp>
      <p:sp>
        <p:nvSpPr>
          <p:cNvPr id="93" name="Rectangle 92"/>
          <p:cNvSpPr/>
          <p:nvPr/>
        </p:nvSpPr>
        <p:spPr>
          <a:xfrm>
            <a:off x="36776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97" name="Rectangle 96"/>
          <p:cNvSpPr/>
          <p:nvPr/>
        </p:nvSpPr>
        <p:spPr>
          <a:xfrm>
            <a:off x="32204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0" name="Rectangle 99"/>
          <p:cNvSpPr/>
          <p:nvPr/>
        </p:nvSpPr>
        <p:spPr>
          <a:xfrm>
            <a:off x="27632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3" name="Rectangle 102"/>
          <p:cNvSpPr/>
          <p:nvPr/>
        </p:nvSpPr>
        <p:spPr>
          <a:xfrm>
            <a:off x="23060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6" name="Rectangle 105"/>
          <p:cNvSpPr/>
          <p:nvPr/>
        </p:nvSpPr>
        <p:spPr>
          <a:xfrm>
            <a:off x="18488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9" name="Rectangle 108"/>
          <p:cNvSpPr/>
          <p:nvPr/>
        </p:nvSpPr>
        <p:spPr>
          <a:xfrm>
            <a:off x="13916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nvGrpSpPr>
          <p:cNvPr id="6" name="Group 5"/>
          <p:cNvGrpSpPr/>
          <p:nvPr/>
        </p:nvGrpSpPr>
        <p:grpSpPr>
          <a:xfrm>
            <a:off x="1571327" y="4419600"/>
            <a:ext cx="2289399" cy="304800"/>
            <a:chOff x="1571327" y="4572000"/>
            <a:chExt cx="2289399" cy="304800"/>
          </a:xfrm>
        </p:grpSpPr>
        <p:cxnSp>
          <p:nvCxnSpPr>
            <p:cNvPr id="156" name="Straight Arrow Connector 155"/>
            <p:cNvCxnSpPr/>
            <p:nvPr/>
          </p:nvCxnSpPr>
          <p:spPr>
            <a:xfrm flipV="1">
              <a:off x="1571327" y="4572000"/>
              <a:ext cx="0" cy="304800"/>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2029654" y="4573804"/>
              <a:ext cx="685"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H="1" flipV="1">
              <a:off x="24868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flipV="1">
              <a:off x="29440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flipV="1">
              <a:off x="34012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flipV="1">
              <a:off x="3860501" y="4572000"/>
              <a:ext cx="225" cy="302996"/>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901168" y="2438400"/>
            <a:ext cx="6337832" cy="1983004"/>
            <a:chOff x="901168" y="2590800"/>
            <a:chExt cx="6337832" cy="1983004"/>
          </a:xfrm>
        </p:grpSpPr>
        <p:cxnSp>
          <p:nvCxnSpPr>
            <p:cNvPr id="86" name="Straight Arrow Connector 85"/>
            <p:cNvCxnSpPr/>
            <p:nvPr/>
          </p:nvCxnSpPr>
          <p:spPr>
            <a:xfrm flipV="1">
              <a:off x="38584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4012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29440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24868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0296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15724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94" idx="3"/>
            </p:cNvCxnSpPr>
            <p:nvPr/>
          </p:nvCxnSpPr>
          <p:spPr>
            <a:xfrm flipH="1">
              <a:off x="1266928"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901168"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96" name="Oval 95"/>
            <p:cNvSpPr/>
            <p:nvPr/>
          </p:nvSpPr>
          <p:spPr>
            <a:xfrm>
              <a:off x="36823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99" name="Oval 98"/>
            <p:cNvSpPr/>
            <p:nvPr/>
          </p:nvSpPr>
          <p:spPr>
            <a:xfrm>
              <a:off x="32251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2" name="Oval 101"/>
            <p:cNvSpPr/>
            <p:nvPr/>
          </p:nvSpPr>
          <p:spPr>
            <a:xfrm>
              <a:off x="27679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5" name="Oval 104"/>
            <p:cNvSpPr/>
            <p:nvPr/>
          </p:nvSpPr>
          <p:spPr>
            <a:xfrm>
              <a:off x="23107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8" name="Oval 107"/>
            <p:cNvSpPr/>
            <p:nvPr/>
          </p:nvSpPr>
          <p:spPr>
            <a:xfrm>
              <a:off x="18535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1" name="Oval 110"/>
            <p:cNvSpPr/>
            <p:nvPr/>
          </p:nvSpPr>
          <p:spPr>
            <a:xfrm>
              <a:off x="13963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12" name="Straight Arrow Connector 111"/>
            <p:cNvCxnSpPr>
              <a:endCxn id="113" idx="3"/>
            </p:cNvCxnSpPr>
            <p:nvPr/>
          </p:nvCxnSpPr>
          <p:spPr>
            <a:xfrm flipH="1">
              <a:off x="1266928"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901168" y="3211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4" name="Oval 113"/>
            <p:cNvSpPr/>
            <p:nvPr/>
          </p:nvSpPr>
          <p:spPr>
            <a:xfrm>
              <a:off x="36823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5" name="Oval 114"/>
            <p:cNvSpPr/>
            <p:nvPr/>
          </p:nvSpPr>
          <p:spPr>
            <a:xfrm>
              <a:off x="32251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6" name="Oval 115"/>
            <p:cNvSpPr/>
            <p:nvPr/>
          </p:nvSpPr>
          <p:spPr>
            <a:xfrm>
              <a:off x="27679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7" name="Oval 116"/>
            <p:cNvSpPr/>
            <p:nvPr/>
          </p:nvSpPr>
          <p:spPr>
            <a:xfrm>
              <a:off x="23107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8" name="Oval 117"/>
            <p:cNvSpPr/>
            <p:nvPr/>
          </p:nvSpPr>
          <p:spPr>
            <a:xfrm>
              <a:off x="18535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9" name="Oval 118"/>
            <p:cNvSpPr/>
            <p:nvPr/>
          </p:nvSpPr>
          <p:spPr>
            <a:xfrm>
              <a:off x="13963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20" name="Straight Arrow Connector 119"/>
            <p:cNvCxnSpPr>
              <a:endCxn id="121" idx="3"/>
            </p:cNvCxnSpPr>
            <p:nvPr/>
          </p:nvCxnSpPr>
          <p:spPr>
            <a:xfrm flipH="1">
              <a:off x="1266928"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901168" y="3668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2" name="Oval 121"/>
            <p:cNvSpPr/>
            <p:nvPr/>
          </p:nvSpPr>
          <p:spPr>
            <a:xfrm>
              <a:off x="36823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3" name="Oval 122"/>
            <p:cNvSpPr/>
            <p:nvPr/>
          </p:nvSpPr>
          <p:spPr>
            <a:xfrm>
              <a:off x="32251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4" name="Oval 123"/>
            <p:cNvSpPr/>
            <p:nvPr/>
          </p:nvSpPr>
          <p:spPr>
            <a:xfrm>
              <a:off x="27679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5" name="Oval 124"/>
            <p:cNvSpPr/>
            <p:nvPr/>
          </p:nvSpPr>
          <p:spPr>
            <a:xfrm>
              <a:off x="23107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6" name="Oval 125"/>
            <p:cNvSpPr/>
            <p:nvPr/>
          </p:nvSpPr>
          <p:spPr>
            <a:xfrm>
              <a:off x="18535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7" name="Oval 126"/>
            <p:cNvSpPr/>
            <p:nvPr/>
          </p:nvSpPr>
          <p:spPr>
            <a:xfrm>
              <a:off x="13963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28" name="Straight Arrow Connector 127"/>
            <p:cNvCxnSpPr>
              <a:endCxn id="129" idx="3"/>
            </p:cNvCxnSpPr>
            <p:nvPr/>
          </p:nvCxnSpPr>
          <p:spPr>
            <a:xfrm flipH="1">
              <a:off x="1266928"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901168" y="4126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0" name="Oval 129"/>
            <p:cNvSpPr/>
            <p:nvPr/>
          </p:nvSpPr>
          <p:spPr>
            <a:xfrm>
              <a:off x="36823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1" name="Oval 130"/>
            <p:cNvSpPr/>
            <p:nvPr/>
          </p:nvSpPr>
          <p:spPr>
            <a:xfrm>
              <a:off x="32251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2" name="Oval 131"/>
            <p:cNvSpPr/>
            <p:nvPr/>
          </p:nvSpPr>
          <p:spPr>
            <a:xfrm>
              <a:off x="27679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3" name="Oval 132"/>
            <p:cNvSpPr/>
            <p:nvPr/>
          </p:nvSpPr>
          <p:spPr>
            <a:xfrm>
              <a:off x="23107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5" name="Oval 134"/>
            <p:cNvSpPr/>
            <p:nvPr/>
          </p:nvSpPr>
          <p:spPr>
            <a:xfrm>
              <a:off x="18535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6" name="Oval 135"/>
            <p:cNvSpPr/>
            <p:nvPr/>
          </p:nvSpPr>
          <p:spPr>
            <a:xfrm>
              <a:off x="13963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63" name="Straight Arrow Connector 162"/>
            <p:cNvCxnSpPr/>
            <p:nvPr/>
          </p:nvCxnSpPr>
          <p:spPr>
            <a:xfrm>
              <a:off x="4406366"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flipV="1">
              <a:off x="4330168"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4330168"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4419600" y="3429000"/>
              <a:ext cx="28194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grpSp>
      <p:sp>
        <p:nvSpPr>
          <p:cNvPr id="85" name="Rectangle 84"/>
          <p:cNvSpPr/>
          <p:nvPr/>
        </p:nvSpPr>
        <p:spPr>
          <a:xfrm>
            <a:off x="4419600" y="4343399"/>
            <a:ext cx="3733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grpSp>
        <p:nvGrpSpPr>
          <p:cNvPr id="194" name="Group 193"/>
          <p:cNvGrpSpPr/>
          <p:nvPr/>
        </p:nvGrpSpPr>
        <p:grpSpPr>
          <a:xfrm>
            <a:off x="1570270" y="4419600"/>
            <a:ext cx="2439752" cy="304800"/>
            <a:chOff x="1725846" y="4724400"/>
            <a:chExt cx="2439752" cy="304800"/>
          </a:xfrm>
        </p:grpSpPr>
        <p:cxnSp>
          <p:nvCxnSpPr>
            <p:cNvPr id="195" name="Straight Arrow Connector 194"/>
            <p:cNvCxnSpPr/>
            <p:nvPr/>
          </p:nvCxnSpPr>
          <p:spPr>
            <a:xfrm flipV="1">
              <a:off x="1725846" y="47262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V="1">
              <a:off x="2189621"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V="1">
              <a:off x="26484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V="1">
              <a:off x="31056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V="1">
              <a:off x="35628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V="1">
              <a:off x="40200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01" name="Rectangle 200"/>
          <p:cNvSpPr/>
          <p:nvPr/>
        </p:nvSpPr>
        <p:spPr>
          <a:xfrm>
            <a:off x="4419600" y="4306635"/>
            <a:ext cx="4556760" cy="4517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 (</a:t>
            </a:r>
            <a:r>
              <a:rPr lang="en-US" sz="4000" b="1" i="1" smtClean="0">
                <a:solidFill>
                  <a:srgbClr val="0000FF"/>
                </a:solidFill>
                <a:latin typeface="Calibri"/>
              </a:rPr>
              <a:t>on</a:t>
            </a:r>
            <a:r>
              <a:rPr lang="en-US" sz="3200" b="1" i="1" smtClean="0">
                <a:solidFill>
                  <a:prstClr val="black"/>
                </a:solidFill>
                <a:latin typeface="Calibri"/>
              </a:rPr>
              <a:t>)</a:t>
            </a:r>
            <a:endParaRPr lang="en-US" sz="3200" b="1" i="1">
              <a:solidFill>
                <a:prstClr val="black"/>
              </a:solidFill>
              <a:latin typeface="Calibri"/>
            </a:endParaRPr>
          </a:p>
        </p:txBody>
      </p:sp>
      <p:grpSp>
        <p:nvGrpSpPr>
          <p:cNvPr id="7" name="Group 6"/>
          <p:cNvGrpSpPr/>
          <p:nvPr/>
        </p:nvGrpSpPr>
        <p:grpSpPr>
          <a:xfrm>
            <a:off x="1508125" y="4422775"/>
            <a:ext cx="2438400" cy="304800"/>
            <a:chOff x="1498600" y="4584700"/>
            <a:chExt cx="2438400" cy="304800"/>
          </a:xfrm>
        </p:grpSpPr>
        <p:grpSp>
          <p:nvGrpSpPr>
            <p:cNvPr id="202" name="Group 201"/>
            <p:cNvGrpSpPr/>
            <p:nvPr/>
          </p:nvGrpSpPr>
          <p:grpSpPr>
            <a:xfrm>
              <a:off x="1498600" y="4599941"/>
              <a:ext cx="152400" cy="289559"/>
              <a:chOff x="7460457" y="4892041"/>
              <a:chExt cx="152400" cy="289559"/>
            </a:xfrm>
          </p:grpSpPr>
          <p:cxnSp>
            <p:nvCxnSpPr>
              <p:cNvPr id="203" name="Straight Arrow Connector 20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a:off x="1955800" y="4584700"/>
              <a:ext cx="152400" cy="289559"/>
              <a:chOff x="7460457" y="4892041"/>
              <a:chExt cx="152400" cy="289559"/>
            </a:xfrm>
          </p:grpSpPr>
          <p:cxnSp>
            <p:nvCxnSpPr>
              <p:cNvPr id="213" name="Straight Arrow Connector 21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2413000" y="4599941"/>
              <a:ext cx="152400" cy="289559"/>
              <a:chOff x="7460457" y="4892041"/>
              <a:chExt cx="152400" cy="289559"/>
            </a:xfrm>
          </p:grpSpPr>
          <p:cxnSp>
            <p:nvCxnSpPr>
              <p:cNvPr id="223" name="Straight Arrow Connector 22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2870200" y="4584700"/>
              <a:ext cx="152400" cy="289559"/>
              <a:chOff x="7460457" y="4892041"/>
              <a:chExt cx="152400" cy="289559"/>
            </a:xfrm>
          </p:grpSpPr>
          <p:cxnSp>
            <p:nvCxnSpPr>
              <p:cNvPr id="233" name="Straight Arrow Connector 23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a:off x="3327400" y="4599941"/>
              <a:ext cx="152400" cy="289559"/>
              <a:chOff x="7460457" y="4892041"/>
              <a:chExt cx="152400" cy="289559"/>
            </a:xfrm>
          </p:grpSpPr>
          <p:cxnSp>
            <p:nvCxnSpPr>
              <p:cNvPr id="243" name="Straight Arrow Connector 24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a:off x="3784600" y="4584700"/>
              <a:ext cx="152400" cy="289559"/>
              <a:chOff x="7460457" y="4892041"/>
              <a:chExt cx="152400" cy="289559"/>
            </a:xfrm>
          </p:grpSpPr>
          <p:cxnSp>
            <p:nvCxnSpPr>
              <p:cNvPr id="253" name="Straight Arrow Connector 25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sp>
        <p:nvSpPr>
          <p:cNvPr id="262" name="Rectangle 261"/>
          <p:cNvSpPr/>
          <p:nvPr/>
        </p:nvSpPr>
        <p:spPr>
          <a:xfrm>
            <a:off x="4419600" y="5714998"/>
            <a:ext cx="39624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sp>
        <p:nvSpPr>
          <p:cNvPr id="263" name="Content Placeholder 2"/>
          <p:cNvSpPr txBox="1">
            <a:spLocks/>
          </p:cNvSpPr>
          <p:nvPr/>
        </p:nvSpPr>
        <p:spPr>
          <a:xfrm>
            <a:off x="679450" y="2302692"/>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Large </a:t>
            </a:r>
            <a:r>
              <a:rPr lang="en-US" sz="3200" b="1" dirty="0" err="1" smtClean="0">
                <a:solidFill>
                  <a:prstClr val="black"/>
                </a:solidFill>
                <a:latin typeface="Calibri"/>
              </a:rPr>
              <a:t>bitline</a:t>
            </a:r>
            <a:r>
              <a:rPr lang="en-US" sz="3200" b="1" dirty="0" smtClean="0">
                <a:solidFill>
                  <a:prstClr val="black"/>
                </a:solidFill>
                <a:latin typeface="Calibri"/>
              </a:rPr>
              <a:t> capacitance</a:t>
            </a:r>
          </a:p>
        </p:txBody>
      </p:sp>
      <p:sp>
        <p:nvSpPr>
          <p:cNvPr id="264" name="Content Placeholder 2"/>
          <p:cNvSpPr txBox="1">
            <a:spLocks/>
          </p:cNvSpPr>
          <p:nvPr/>
        </p:nvSpPr>
        <p:spPr>
          <a:xfrm>
            <a:off x="679450" y="2842261"/>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Additional resistance of isolation transistor</a:t>
            </a:r>
          </a:p>
        </p:txBody>
      </p:sp>
      <p:sp>
        <p:nvSpPr>
          <p:cNvPr id="265" name="Content Placeholder 2"/>
          <p:cNvSpPr txBox="1">
            <a:spLocks/>
          </p:cNvSpPr>
          <p:nvPr/>
        </p:nvSpPr>
        <p:spPr>
          <a:xfrm>
            <a:off x="679450" y="1754052"/>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Long </a:t>
            </a:r>
            <a:r>
              <a:rPr lang="en-US" sz="3200" b="1" dirty="0" err="1" smtClean="0">
                <a:solidFill>
                  <a:prstClr val="black"/>
                </a:solidFill>
                <a:latin typeface="Calibri"/>
              </a:rPr>
              <a:t>bitline</a:t>
            </a:r>
            <a:r>
              <a:rPr lang="en-US" sz="3200" b="1" dirty="0" smtClean="0">
                <a:solidFill>
                  <a:prstClr val="black"/>
                </a:solidFill>
                <a:latin typeface="Calibri"/>
              </a:rPr>
              <a:t> length</a:t>
            </a:r>
          </a:p>
        </p:txBody>
      </p:sp>
      <p:sp>
        <p:nvSpPr>
          <p:cNvPr id="266" name="Content Placeholder 2"/>
          <p:cNvSpPr txBox="1">
            <a:spLocks/>
          </p:cNvSpPr>
          <p:nvPr/>
        </p:nvSpPr>
        <p:spPr>
          <a:xfrm>
            <a:off x="685800" y="3384732"/>
            <a:ext cx="76962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     </a:t>
            </a:r>
            <a:r>
              <a:rPr lang="en-US" sz="3200" b="1" dirty="0" smtClean="0">
                <a:solidFill>
                  <a:prstClr val="black"/>
                </a:solidFill>
                <a:latin typeface="Calibri"/>
                <a:sym typeface="Wingdings" pitchFamily="2" charset="2"/>
              </a:rPr>
              <a:t> </a:t>
            </a:r>
            <a:r>
              <a:rPr lang="en-US" sz="3200" b="1" dirty="0" smtClean="0">
                <a:solidFill>
                  <a:prstClr val="black"/>
                </a:solidFill>
                <a:latin typeface="Calibri"/>
              </a:rPr>
              <a:t>High latency &amp; high power</a:t>
            </a:r>
          </a:p>
        </p:txBody>
      </p:sp>
    </p:spTree>
    <p:extLst>
      <p:ext uri="{BB962C8B-B14F-4D97-AF65-F5344CB8AC3E}">
        <p14:creationId xmlns:p14="http://schemas.microsoft.com/office/powerpoint/2010/main" val="3596034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9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63" grpId="0" animBg="1"/>
      <p:bldP spid="264" grpId="0" animBg="1"/>
      <p:bldP spid="265" grpId="0" animBg="1"/>
      <p:bldP spid="266"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Latency, Power, and Area Evaluation</a:t>
            </a:r>
            <a:endParaRPr lang="en-US" dirty="0"/>
          </a:p>
        </p:txBody>
      </p:sp>
      <p:sp>
        <p:nvSpPr>
          <p:cNvPr id="36" name="Content Placeholder 2"/>
          <p:cNvSpPr txBox="1">
            <a:spLocks/>
          </p:cNvSpPr>
          <p:nvPr/>
        </p:nvSpPr>
        <p:spPr>
          <a:xfrm>
            <a:off x="381000" y="838200"/>
            <a:ext cx="8305800"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Commodity DRAM: </a:t>
            </a:r>
            <a:r>
              <a:rPr lang="en-US" sz="3200" dirty="0" smtClean="0">
                <a:solidFill>
                  <a:prstClr val="black"/>
                </a:solidFill>
                <a:latin typeface="Calibri"/>
              </a:rPr>
              <a:t>512 cells/</a:t>
            </a:r>
            <a:r>
              <a:rPr lang="en-US" sz="3200" dirty="0" err="1">
                <a:solidFill>
                  <a:prstClr val="black"/>
                </a:solidFill>
                <a:latin typeface="Calibri"/>
              </a:rPr>
              <a:t>b</a:t>
            </a:r>
            <a:r>
              <a:rPr lang="en-US" sz="3200" dirty="0" err="1" smtClean="0">
                <a:solidFill>
                  <a:prstClr val="black"/>
                </a:solidFill>
                <a:latin typeface="Calibri"/>
              </a:rPr>
              <a:t>itline</a:t>
            </a:r>
            <a:endParaRPr lang="en-US" b="1" i="1" dirty="0">
              <a:solidFill>
                <a:srgbClr val="1F497D"/>
              </a:solidFill>
              <a:latin typeface="Calibri"/>
            </a:endParaRPr>
          </a:p>
          <a:p>
            <a:pPr>
              <a:lnSpc>
                <a:spcPct val="90000"/>
              </a:lnSpc>
            </a:pPr>
            <a:r>
              <a:rPr lang="en-US" sz="3200" b="1" dirty="0" smtClean="0">
                <a:solidFill>
                  <a:prstClr val="black"/>
                </a:solidFill>
                <a:latin typeface="Calibri"/>
              </a:rPr>
              <a:t>TL-DRAM: </a:t>
            </a:r>
            <a:r>
              <a:rPr lang="en-US" sz="3200" dirty="0" smtClean="0">
                <a:solidFill>
                  <a:prstClr val="black"/>
                </a:solidFill>
                <a:latin typeface="Calibri"/>
              </a:rPr>
              <a:t>512 cells/</a:t>
            </a:r>
            <a:r>
              <a:rPr lang="en-US" sz="3200" dirty="0" err="1">
                <a:solidFill>
                  <a:prstClr val="black"/>
                </a:solidFill>
                <a:latin typeface="Calibri"/>
              </a:rPr>
              <a:t>b</a:t>
            </a:r>
            <a:r>
              <a:rPr lang="en-US" sz="3200" dirty="0" err="1" smtClean="0">
                <a:solidFill>
                  <a:prstClr val="black"/>
                </a:solidFill>
                <a:latin typeface="Calibri"/>
              </a:rPr>
              <a:t>itline</a:t>
            </a:r>
            <a:endParaRPr lang="en-US" dirty="0" smtClean="0">
              <a:solidFill>
                <a:prstClr val="black"/>
              </a:solidFill>
              <a:latin typeface="Calibri"/>
            </a:endParaRPr>
          </a:p>
          <a:p>
            <a:pPr marL="749300" lvl="1" indent="-349250">
              <a:lnSpc>
                <a:spcPct val="90000"/>
              </a:lnSpc>
            </a:pPr>
            <a:r>
              <a:rPr lang="en-US" sz="2800" dirty="0" smtClean="0">
                <a:solidFill>
                  <a:prstClr val="black"/>
                </a:solidFill>
                <a:latin typeface="Calibri"/>
              </a:rPr>
              <a:t>Near segment: 32 cells</a:t>
            </a:r>
          </a:p>
          <a:p>
            <a:pPr marL="749300" lvl="1" indent="-349250">
              <a:lnSpc>
                <a:spcPct val="90000"/>
              </a:lnSpc>
            </a:pPr>
            <a:r>
              <a:rPr lang="en-US" sz="2800" dirty="0" smtClean="0">
                <a:solidFill>
                  <a:prstClr val="black"/>
                </a:solidFill>
                <a:latin typeface="Calibri"/>
              </a:rPr>
              <a:t>Far segment: 480 cells</a:t>
            </a:r>
          </a:p>
          <a:p>
            <a:pPr marL="349250" indent="-349250">
              <a:lnSpc>
                <a:spcPct val="90000"/>
              </a:lnSpc>
            </a:pPr>
            <a:r>
              <a:rPr lang="en-US" sz="3200" b="1" dirty="0" smtClean="0">
                <a:solidFill>
                  <a:prstClr val="black"/>
                </a:solidFill>
                <a:latin typeface="Calibri"/>
              </a:rPr>
              <a:t>Latency Evaluation</a:t>
            </a:r>
          </a:p>
          <a:p>
            <a:pPr marL="749300" lvl="1" indent="-349250">
              <a:lnSpc>
                <a:spcPct val="90000"/>
              </a:lnSpc>
            </a:pPr>
            <a:r>
              <a:rPr lang="en-US" sz="2800" dirty="0" smtClean="0">
                <a:solidFill>
                  <a:prstClr val="black"/>
                </a:solidFill>
                <a:latin typeface="Calibri"/>
              </a:rPr>
              <a:t>SPICE simulation using circuit-level DRAM model</a:t>
            </a:r>
          </a:p>
          <a:p>
            <a:pPr marL="349250" indent="-349250">
              <a:lnSpc>
                <a:spcPct val="90000"/>
              </a:lnSpc>
            </a:pPr>
            <a:r>
              <a:rPr lang="en-US" sz="3200" b="1" dirty="0" smtClean="0">
                <a:solidFill>
                  <a:prstClr val="black"/>
                </a:solidFill>
                <a:latin typeface="Calibri"/>
              </a:rPr>
              <a:t>Power and Area Evaluation</a:t>
            </a:r>
          </a:p>
          <a:p>
            <a:pPr marL="749300" lvl="1" indent="-349250">
              <a:lnSpc>
                <a:spcPct val="90000"/>
              </a:lnSpc>
            </a:pPr>
            <a:r>
              <a:rPr lang="en-US" sz="2800" dirty="0" smtClean="0">
                <a:solidFill>
                  <a:prstClr val="black"/>
                </a:solidFill>
                <a:latin typeface="Calibri"/>
              </a:rPr>
              <a:t>DRAM area/power </a:t>
            </a:r>
            <a:r>
              <a:rPr lang="en-US" sz="2800" dirty="0">
                <a:solidFill>
                  <a:prstClr val="black"/>
                </a:solidFill>
                <a:latin typeface="Calibri"/>
              </a:rPr>
              <a:t>s</a:t>
            </a:r>
            <a:r>
              <a:rPr lang="en-US" sz="2800" dirty="0" smtClean="0">
                <a:solidFill>
                  <a:prstClr val="black"/>
                </a:solidFill>
                <a:latin typeface="Calibri"/>
              </a:rPr>
              <a:t>imulator from Rambus</a:t>
            </a:r>
          </a:p>
          <a:p>
            <a:pPr marL="749300" lvl="1" indent="-349250">
              <a:lnSpc>
                <a:spcPct val="90000"/>
              </a:lnSpc>
            </a:pPr>
            <a:r>
              <a:rPr lang="en-US" sz="2800" dirty="0" smtClean="0">
                <a:solidFill>
                  <a:prstClr val="black"/>
                </a:solidFill>
                <a:latin typeface="Calibri"/>
              </a:rPr>
              <a:t>DDR3 energy calculator from Micron</a:t>
            </a:r>
          </a:p>
          <a:p>
            <a:pPr marL="749300" lvl="1" indent="-349250">
              <a:lnSpc>
                <a:spcPct val="90000"/>
              </a:lnSpc>
            </a:pPr>
            <a:endParaRPr lang="en-US" dirty="0" smtClean="0">
              <a:solidFill>
                <a:prstClr val="black"/>
              </a:solidFill>
              <a:latin typeface="Calibri"/>
            </a:endParaRPr>
          </a:p>
          <a:p>
            <a:pPr marL="749300" lvl="1" indent="-349250">
              <a:lnSpc>
                <a:spcPct val="90000"/>
              </a:lnSpc>
            </a:pPr>
            <a:endParaRPr lang="en-US" sz="4400" b="1" i="1" dirty="0">
              <a:solidFill>
                <a:srgbClr val="1F497D"/>
              </a:solidFill>
              <a:latin typeface="Calibri"/>
            </a:endParaRPr>
          </a:p>
          <a:p>
            <a:pPr marL="746125" lvl="1" indent="-346075">
              <a:lnSpc>
                <a:spcPct val="90000"/>
              </a:lnSpc>
            </a:pPr>
            <a:endParaRPr lang="en-US" dirty="0">
              <a:solidFill>
                <a:prstClr val="black"/>
              </a:solidFill>
              <a:latin typeface="Calibri"/>
            </a:endParaRPr>
          </a:p>
        </p:txBody>
      </p:sp>
    </p:spTree>
    <p:extLst>
      <p:ext uri="{BB962C8B-B14F-4D97-AF65-F5344CB8AC3E}">
        <p14:creationId xmlns:p14="http://schemas.microsoft.com/office/powerpoint/2010/main" val="1397010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extLst>
              <p:ext uri="{D42A27DB-BD31-4B8C-83A1-F6EECF244321}">
                <p14:modId xmlns:p14="http://schemas.microsoft.com/office/powerpoint/2010/main" val="3225371355"/>
              </p:ext>
            </p:extLst>
          </p:nvPr>
        </p:nvGraphicFramePr>
        <p:xfrm>
          <a:off x="4343400" y="1524000"/>
          <a:ext cx="4419600" cy="320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616359501"/>
              </p:ext>
            </p:extLst>
          </p:nvPr>
        </p:nvGraphicFramePr>
        <p:xfrm>
          <a:off x="0" y="1524000"/>
          <a:ext cx="4511039" cy="320040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a:t>
            </a:r>
            <a:r>
              <a:rPr lang="en-US" dirty="0"/>
              <a:t>Commodity DRAM </a:t>
            </a:r>
            <a:r>
              <a:rPr lang="en-US" dirty="0" smtClean="0"/>
              <a:t>vs. TL-DRAM </a:t>
            </a:r>
            <a:endParaRPr lang="en-US" dirty="0"/>
          </a:p>
        </p:txBody>
      </p:sp>
      <p:sp>
        <p:nvSpPr>
          <p:cNvPr id="28" name="Rectangle 27"/>
          <p:cNvSpPr/>
          <p:nvPr/>
        </p:nvSpPr>
        <p:spPr>
          <a:xfrm rot="16200000">
            <a:off x="-571499" y="2689858"/>
            <a:ext cx="2225040" cy="47244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prstClr val="black"/>
                </a:solidFill>
                <a:latin typeface="Calibri"/>
              </a:rPr>
              <a:t>Latency</a:t>
            </a:r>
            <a:endParaRPr lang="en-US" sz="2400" b="1">
              <a:solidFill>
                <a:prstClr val="black"/>
              </a:solidFill>
              <a:latin typeface="Calibri"/>
            </a:endParaRPr>
          </a:p>
        </p:txBody>
      </p:sp>
      <p:sp>
        <p:nvSpPr>
          <p:cNvPr id="29" name="Rectangle 28"/>
          <p:cNvSpPr/>
          <p:nvPr/>
        </p:nvSpPr>
        <p:spPr>
          <a:xfrm rot="16200000">
            <a:off x="3702733" y="2635933"/>
            <a:ext cx="2438402" cy="6717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latin typeface="Calibri"/>
              </a:rPr>
              <a:t>Power</a:t>
            </a:r>
            <a:endParaRPr lang="en-US" sz="2400" b="1" dirty="0">
              <a:solidFill>
                <a:prstClr val="black"/>
              </a:solidFill>
              <a:latin typeface="Calibri"/>
            </a:endParaRPr>
          </a:p>
        </p:txBody>
      </p:sp>
      <p:sp>
        <p:nvSpPr>
          <p:cNvPr id="30" name="Content Placeholder 2"/>
          <p:cNvSpPr txBox="1">
            <a:spLocks/>
          </p:cNvSpPr>
          <p:nvPr/>
        </p:nvSpPr>
        <p:spPr>
          <a:xfrm>
            <a:off x="1989407" y="285750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dirty="0" smtClean="0">
                <a:solidFill>
                  <a:srgbClr val="0000FF"/>
                </a:solidFill>
                <a:latin typeface="Calibri"/>
              </a:rPr>
              <a:t>–56%</a:t>
            </a:r>
          </a:p>
        </p:txBody>
      </p:sp>
      <p:sp>
        <p:nvSpPr>
          <p:cNvPr id="31" name="Content Placeholder 2"/>
          <p:cNvSpPr txBox="1">
            <a:spLocks/>
          </p:cNvSpPr>
          <p:nvPr/>
        </p:nvSpPr>
        <p:spPr>
          <a:xfrm>
            <a:off x="2917875" y="18516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a:solidFill>
                  <a:srgbClr val="FF0000"/>
                </a:solidFill>
                <a:latin typeface="Calibri"/>
              </a:rPr>
              <a:t>+</a:t>
            </a:r>
            <a:r>
              <a:rPr lang="en-US" sz="2800" b="1" smtClean="0">
                <a:solidFill>
                  <a:srgbClr val="FF0000"/>
                </a:solidFill>
                <a:latin typeface="Calibri"/>
              </a:rPr>
              <a:t>23%</a:t>
            </a:r>
          </a:p>
        </p:txBody>
      </p:sp>
      <p:sp>
        <p:nvSpPr>
          <p:cNvPr id="32" name="Content Placeholder 2"/>
          <p:cNvSpPr txBox="1">
            <a:spLocks/>
          </p:cNvSpPr>
          <p:nvPr/>
        </p:nvSpPr>
        <p:spPr>
          <a:xfrm>
            <a:off x="6248400" y="2956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0000FF"/>
                </a:solidFill>
                <a:latin typeface="Calibri"/>
              </a:rPr>
              <a:t>–51%</a:t>
            </a:r>
          </a:p>
        </p:txBody>
      </p:sp>
      <p:sp>
        <p:nvSpPr>
          <p:cNvPr id="33" name="Content Placeholder 2"/>
          <p:cNvSpPr txBox="1">
            <a:spLocks/>
          </p:cNvSpPr>
          <p:nvPr/>
        </p:nvSpPr>
        <p:spPr>
          <a:xfrm>
            <a:off x="7162800" y="1432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FF0000"/>
                </a:solidFill>
                <a:latin typeface="Calibri"/>
              </a:rPr>
              <a:t>+49%</a:t>
            </a:r>
          </a:p>
        </p:txBody>
      </p:sp>
      <p:sp>
        <p:nvSpPr>
          <p:cNvPr id="35" name="Content Placeholder 2"/>
          <p:cNvSpPr txBox="1">
            <a:spLocks/>
          </p:cNvSpPr>
          <p:nvPr/>
        </p:nvSpPr>
        <p:spPr>
          <a:xfrm>
            <a:off x="381000" y="838200"/>
            <a:ext cx="4495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Latency </a:t>
            </a:r>
            <a:r>
              <a:rPr lang="en-US" sz="3600" dirty="0" smtClean="0">
                <a:solidFill>
                  <a:prstClr val="black"/>
                </a:solidFill>
                <a:latin typeface="Calibri"/>
              </a:rPr>
              <a:t>(</a:t>
            </a:r>
            <a:r>
              <a:rPr lang="en-US" sz="3600" dirty="0" err="1" smtClean="0">
                <a:solidFill>
                  <a:prstClr val="black"/>
                </a:solidFill>
                <a:latin typeface="Calibri"/>
              </a:rPr>
              <a:t>tRC</a:t>
            </a:r>
            <a:r>
              <a:rPr lang="en-US" sz="3600" dirty="0" smtClean="0">
                <a:solidFill>
                  <a:prstClr val="black"/>
                </a:solidFill>
                <a:latin typeface="Calibri"/>
              </a:rPr>
              <a:t>)</a:t>
            </a:r>
          </a:p>
        </p:txBody>
      </p:sp>
      <p:sp>
        <p:nvSpPr>
          <p:cNvPr id="36" name="Content Placeholder 2"/>
          <p:cNvSpPr txBox="1">
            <a:spLocks/>
          </p:cNvSpPr>
          <p:nvPr/>
        </p:nvSpPr>
        <p:spPr>
          <a:xfrm>
            <a:off x="4648200" y="838200"/>
            <a:ext cx="4114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Power</a:t>
            </a:r>
          </a:p>
        </p:txBody>
      </p:sp>
      <p:sp>
        <p:nvSpPr>
          <p:cNvPr id="37" name="Content Placeholder 2"/>
          <p:cNvSpPr txBox="1">
            <a:spLocks/>
          </p:cNvSpPr>
          <p:nvPr/>
        </p:nvSpPr>
        <p:spPr>
          <a:xfrm>
            <a:off x="381000" y="5334000"/>
            <a:ext cx="80010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Area Overhead</a:t>
            </a:r>
          </a:p>
          <a:p>
            <a:pPr marL="457200" lvl="1" indent="0">
              <a:lnSpc>
                <a:spcPct val="90000"/>
              </a:lnSpc>
              <a:buFont typeface="Arial" pitchFamily="34" charset="0"/>
              <a:buNone/>
            </a:pPr>
            <a:r>
              <a:rPr lang="en-US" sz="3200" b="1" dirty="0" smtClean="0">
                <a:solidFill>
                  <a:srgbClr val="4F81BD">
                    <a:lumMod val="75000"/>
                  </a:srgbClr>
                </a:solidFill>
                <a:latin typeface="Calibri"/>
              </a:rPr>
              <a:t>~3%</a:t>
            </a:r>
            <a:r>
              <a:rPr lang="en-US" sz="2800" dirty="0" smtClean="0">
                <a:solidFill>
                  <a:prstClr val="black"/>
                </a:solidFill>
                <a:latin typeface="Calibri"/>
              </a:rPr>
              <a:t>: mainly due to the isolation transistors</a:t>
            </a:r>
          </a:p>
        </p:txBody>
      </p:sp>
      <p:grpSp>
        <p:nvGrpSpPr>
          <p:cNvPr id="67" name="Group 66"/>
          <p:cNvGrpSpPr/>
          <p:nvPr/>
        </p:nvGrpSpPr>
        <p:grpSpPr>
          <a:xfrm>
            <a:off x="298449" y="4038600"/>
            <a:ext cx="4040188" cy="1219200"/>
            <a:chOff x="298449" y="4038600"/>
            <a:chExt cx="4040188" cy="1219200"/>
          </a:xfrm>
        </p:grpSpPr>
        <p:sp>
          <p:nvSpPr>
            <p:cNvPr id="46" name="Content Placeholder 2"/>
            <p:cNvSpPr txBox="1">
              <a:spLocks/>
            </p:cNvSpPr>
            <p:nvPr/>
          </p:nvSpPr>
          <p:spPr>
            <a:xfrm>
              <a:off x="2116046" y="4572001"/>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cxnSp>
          <p:nvCxnSpPr>
            <p:cNvPr id="39" name="Straight Arrow Connector 38"/>
            <p:cNvCxnSpPr/>
            <p:nvPr/>
          </p:nvCxnSpPr>
          <p:spPr>
            <a:xfrm flipV="1">
              <a:off x="2438400"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2" name="Content Placeholder 2"/>
            <p:cNvSpPr txBox="1">
              <a:spLocks/>
            </p:cNvSpPr>
            <p:nvPr/>
          </p:nvSpPr>
          <p:spPr>
            <a:xfrm>
              <a:off x="298449"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dirty="0" smtClean="0">
                  <a:solidFill>
                    <a:prstClr val="black"/>
                  </a:solidFill>
                  <a:latin typeface="Calibri"/>
                </a:rPr>
                <a:t>Commodity DRAM</a:t>
              </a:r>
            </a:p>
          </p:txBody>
        </p:sp>
        <p:sp>
          <p:nvSpPr>
            <p:cNvPr id="53" name="Content Placeholder 2"/>
            <p:cNvSpPr txBox="1">
              <a:spLocks/>
            </p:cNvSpPr>
            <p:nvPr/>
          </p:nvSpPr>
          <p:spPr>
            <a:xfrm>
              <a:off x="1970356"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54" name="Straight Arrow Connector 53"/>
            <p:cNvCxnSpPr/>
            <p:nvPr/>
          </p:nvCxnSpPr>
          <p:spPr>
            <a:xfrm flipV="1">
              <a:off x="3381378"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338637"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48668" y="4089400"/>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748668" y="4318002"/>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4586068" y="4038600"/>
            <a:ext cx="4040188" cy="1219199"/>
            <a:chOff x="4586068" y="4038600"/>
            <a:chExt cx="4040188" cy="1219199"/>
          </a:xfrm>
        </p:grpSpPr>
        <p:cxnSp>
          <p:nvCxnSpPr>
            <p:cNvPr id="58" name="Straight Arrow Connector 57"/>
            <p:cNvCxnSpPr/>
            <p:nvPr/>
          </p:nvCxnSpPr>
          <p:spPr>
            <a:xfrm flipV="1">
              <a:off x="6726019"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9" name="Content Placeholder 2"/>
            <p:cNvSpPr txBox="1">
              <a:spLocks/>
            </p:cNvSpPr>
            <p:nvPr/>
          </p:nvSpPr>
          <p:spPr>
            <a:xfrm>
              <a:off x="4586068"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Commodity DRAM</a:t>
              </a:r>
            </a:p>
          </p:txBody>
        </p:sp>
        <p:sp>
          <p:nvSpPr>
            <p:cNvPr id="60" name="Content Placeholder 2"/>
            <p:cNvSpPr txBox="1">
              <a:spLocks/>
            </p:cNvSpPr>
            <p:nvPr/>
          </p:nvSpPr>
          <p:spPr>
            <a:xfrm>
              <a:off x="6257975"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61" name="Straight Arrow Connector 60"/>
            <p:cNvCxnSpPr/>
            <p:nvPr/>
          </p:nvCxnSpPr>
          <p:spPr>
            <a:xfrm flipV="1">
              <a:off x="7668997"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626256"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036287" y="4094163"/>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036287" y="4322765"/>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5" name="Content Placeholder 2"/>
            <p:cNvSpPr txBox="1">
              <a:spLocks/>
            </p:cNvSpPr>
            <p:nvPr/>
          </p:nvSpPr>
          <p:spPr>
            <a:xfrm>
              <a:off x="6400800" y="4572000"/>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grpSp>
      <p:sp>
        <p:nvSpPr>
          <p:cNvPr id="38" name="Content Placeholder 2"/>
          <p:cNvSpPr txBox="1">
            <a:spLocks/>
          </p:cNvSpPr>
          <p:nvPr/>
        </p:nvSpPr>
        <p:spPr>
          <a:xfrm>
            <a:off x="879923" y="2188026"/>
            <a:ext cx="18288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b="1" dirty="0" smtClean="0">
                <a:solidFill>
                  <a:prstClr val="black"/>
                </a:solidFill>
                <a:latin typeface="Calibri"/>
              </a:rPr>
              <a:t> (52.5ns)</a:t>
            </a:r>
          </a:p>
        </p:txBody>
      </p:sp>
    </p:spTree>
    <p:extLst>
      <p:ext uri="{BB962C8B-B14F-4D97-AF65-F5344CB8AC3E}">
        <p14:creationId xmlns:p14="http://schemas.microsoft.com/office/powerpoint/2010/main" val="2967347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Graphic spid="24" grpId="0">
        <p:bldAsOne/>
      </p:bldGraphic>
      <p:bldP spid="28" grpId="0"/>
      <p:bldP spid="29" grpId="0"/>
      <p:bldP spid="30" grpId="0"/>
      <p:bldP spid="31" grpId="0"/>
      <p:bldP spid="32" grpId="0"/>
      <p:bldP spid="33" grpId="0"/>
      <p:bldP spid="35" grpId="0"/>
      <p:bldP spid="36" grpId="0"/>
      <p:bldP spid="37" grpId="0"/>
      <p:bldP spid="38"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Latency vs. Near Segment Length</a:t>
            </a:r>
            <a:endParaRPr lang="en-US" dirty="0"/>
          </a:p>
        </p:txBody>
      </p:sp>
      <p:graphicFrame>
        <p:nvGraphicFramePr>
          <p:cNvPr id="19" name="Chart 18"/>
          <p:cNvGraphicFramePr>
            <a:graphicFrameLocks/>
          </p:cNvGraphicFramePr>
          <p:nvPr>
            <p:extLst>
              <p:ext uri="{D42A27DB-BD31-4B8C-83A1-F6EECF244321}">
                <p14:modId xmlns:p14="http://schemas.microsoft.com/office/powerpoint/2010/main" val="3276821660"/>
              </p:ext>
            </p:extLst>
          </p:nvPr>
        </p:nvGraphicFramePr>
        <p:xfrm>
          <a:off x="533400" y="800100"/>
          <a:ext cx="8382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6200000">
            <a:off x="-919489" y="2362199"/>
            <a:ext cx="2895600" cy="523220"/>
          </a:xfrm>
          <a:prstGeom prst="rect">
            <a:avLst/>
          </a:prstGeom>
          <a:noFill/>
        </p:spPr>
        <p:txBody>
          <a:bodyPr wrap="square" rtlCol="0">
            <a:spAutoFit/>
          </a:bodyPr>
          <a:lstStyle/>
          <a:p>
            <a:pPr algn="ctr"/>
            <a:r>
              <a:rPr lang="en-US" sz="2800" b="1" dirty="0" smtClean="0">
                <a:solidFill>
                  <a:prstClr val="black"/>
                </a:solidFill>
                <a:latin typeface="Calibri"/>
              </a:rPr>
              <a:t>Latency (ns)</a:t>
            </a:r>
            <a:endParaRPr lang="en-US" sz="2800" b="1" dirty="0">
              <a:solidFill>
                <a:prstClr val="black"/>
              </a:solidFill>
              <a:latin typeface="Calibri"/>
            </a:endParaRPr>
          </a:p>
        </p:txBody>
      </p:sp>
      <p:sp>
        <p:nvSpPr>
          <p:cNvPr id="23" name="TextBox 22"/>
          <p:cNvSpPr txBox="1"/>
          <p:nvPr/>
        </p:nvSpPr>
        <p:spPr>
          <a:xfrm>
            <a:off x="457200" y="5486400"/>
            <a:ext cx="8534400" cy="1077218"/>
          </a:xfrm>
          <a:prstGeom prst="rect">
            <a:avLst/>
          </a:prstGeom>
          <a:noFill/>
        </p:spPr>
        <p:txBody>
          <a:bodyPr wrap="square" rtlCol="0">
            <a:spAutoFit/>
          </a:bodyPr>
          <a:lstStyle/>
          <a:p>
            <a:pPr algn="ctr"/>
            <a:r>
              <a:rPr lang="en-US" sz="3200" b="1" i="1" dirty="0" smtClean="0">
                <a:solidFill>
                  <a:srgbClr val="4F81BD">
                    <a:lumMod val="75000"/>
                  </a:srgbClr>
                </a:solidFill>
                <a:latin typeface="Calibri"/>
              </a:rPr>
              <a:t>Longer near segment length leads to </a:t>
            </a:r>
          </a:p>
          <a:p>
            <a:pPr algn="ctr"/>
            <a:r>
              <a:rPr lang="en-US" sz="3200" b="1" i="1" dirty="0" smtClean="0">
                <a:solidFill>
                  <a:srgbClr val="4F81BD">
                    <a:lumMod val="75000"/>
                  </a:srgbClr>
                </a:solidFill>
                <a:latin typeface="Calibri"/>
              </a:rPr>
              <a:t>higher near segment latency  </a:t>
            </a:r>
            <a:endParaRPr lang="en-US" sz="3200" b="1" i="1" dirty="0">
              <a:solidFill>
                <a:srgbClr val="4F81BD">
                  <a:lumMod val="75000"/>
                </a:srgbClr>
              </a:solidFill>
              <a:latin typeface="Calibri"/>
            </a:endParaRPr>
          </a:p>
        </p:txBody>
      </p:sp>
    </p:spTree>
    <p:extLst>
      <p:ext uri="{BB962C8B-B14F-4D97-AF65-F5344CB8AC3E}">
        <p14:creationId xmlns:p14="http://schemas.microsoft.com/office/powerpoint/2010/main" val="2516237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Latency vs. Near Segment Length</a:t>
            </a:r>
            <a:endParaRPr lang="en-US" dirty="0"/>
          </a:p>
        </p:txBody>
      </p:sp>
      <p:graphicFrame>
        <p:nvGraphicFramePr>
          <p:cNvPr id="19" name="Chart 18"/>
          <p:cNvGraphicFramePr>
            <a:graphicFrameLocks/>
          </p:cNvGraphicFramePr>
          <p:nvPr>
            <p:extLst>
              <p:ext uri="{D42A27DB-BD31-4B8C-83A1-F6EECF244321}">
                <p14:modId xmlns:p14="http://schemas.microsoft.com/office/powerpoint/2010/main" val="2185319108"/>
              </p:ext>
            </p:extLst>
          </p:nvPr>
        </p:nvGraphicFramePr>
        <p:xfrm>
          <a:off x="533400" y="800100"/>
          <a:ext cx="8382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6200000">
            <a:off x="-919489" y="2362199"/>
            <a:ext cx="2895600" cy="523220"/>
          </a:xfrm>
          <a:prstGeom prst="rect">
            <a:avLst/>
          </a:prstGeom>
          <a:noFill/>
        </p:spPr>
        <p:txBody>
          <a:bodyPr wrap="square" rtlCol="0">
            <a:spAutoFit/>
          </a:bodyPr>
          <a:lstStyle/>
          <a:p>
            <a:pPr algn="ctr"/>
            <a:r>
              <a:rPr lang="en-US" sz="2800" b="1" dirty="0" smtClean="0">
                <a:solidFill>
                  <a:prstClr val="black"/>
                </a:solidFill>
                <a:latin typeface="Calibri"/>
              </a:rPr>
              <a:t>Latency (ns)</a:t>
            </a:r>
            <a:endParaRPr lang="en-US" sz="2800" b="1" dirty="0">
              <a:solidFill>
                <a:prstClr val="black"/>
              </a:solidFill>
              <a:latin typeface="Calibri"/>
            </a:endParaRPr>
          </a:p>
        </p:txBody>
      </p:sp>
      <p:sp>
        <p:nvSpPr>
          <p:cNvPr id="23" name="TextBox 22"/>
          <p:cNvSpPr txBox="1"/>
          <p:nvPr/>
        </p:nvSpPr>
        <p:spPr>
          <a:xfrm>
            <a:off x="304800" y="5486400"/>
            <a:ext cx="8534400" cy="1077218"/>
          </a:xfrm>
          <a:prstGeom prst="rect">
            <a:avLst/>
          </a:prstGeom>
          <a:noFill/>
        </p:spPr>
        <p:txBody>
          <a:bodyPr wrap="square" rtlCol="0">
            <a:spAutoFit/>
          </a:bodyPr>
          <a:lstStyle/>
          <a:p>
            <a:pPr algn="ctr"/>
            <a:r>
              <a:rPr lang="en-US" sz="3200" b="1" i="1" dirty="0" smtClean="0">
                <a:solidFill>
                  <a:srgbClr val="4F81BD">
                    <a:lumMod val="75000"/>
                  </a:srgbClr>
                </a:solidFill>
                <a:latin typeface="Calibri"/>
              </a:rPr>
              <a:t>Far segment </a:t>
            </a:r>
            <a:r>
              <a:rPr lang="en-US" sz="3200" b="1" i="1" dirty="0">
                <a:solidFill>
                  <a:srgbClr val="4F81BD">
                    <a:lumMod val="75000"/>
                  </a:srgbClr>
                </a:solidFill>
                <a:latin typeface="Calibri"/>
              </a:rPr>
              <a:t>l</a:t>
            </a:r>
            <a:r>
              <a:rPr lang="en-US" sz="3200" b="1" i="1" dirty="0" smtClean="0">
                <a:solidFill>
                  <a:srgbClr val="4F81BD">
                    <a:lumMod val="75000"/>
                  </a:srgbClr>
                </a:solidFill>
                <a:latin typeface="Calibri"/>
              </a:rPr>
              <a:t>atency is higher than </a:t>
            </a:r>
          </a:p>
          <a:p>
            <a:pPr algn="ctr"/>
            <a:r>
              <a:rPr lang="en-US" sz="3200" b="1" i="1" dirty="0" smtClean="0">
                <a:solidFill>
                  <a:srgbClr val="4F81BD">
                    <a:lumMod val="75000"/>
                  </a:srgbClr>
                </a:solidFill>
                <a:latin typeface="Calibri"/>
              </a:rPr>
              <a:t>commodity DRAM latency</a:t>
            </a:r>
            <a:endParaRPr lang="en-US" sz="3200" b="1" i="1" dirty="0">
              <a:solidFill>
                <a:srgbClr val="4F81BD">
                  <a:lumMod val="75000"/>
                </a:srgbClr>
              </a:solidFill>
              <a:latin typeface="Calibri"/>
            </a:endParaRPr>
          </a:p>
        </p:txBody>
      </p:sp>
      <p:sp>
        <p:nvSpPr>
          <p:cNvPr id="6" name="Content Placeholder 2"/>
          <p:cNvSpPr txBox="1">
            <a:spLocks/>
          </p:cNvSpPr>
          <p:nvPr/>
        </p:nvSpPr>
        <p:spPr>
          <a:xfrm>
            <a:off x="1066800" y="5029200"/>
            <a:ext cx="7239000" cy="609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b="1" dirty="0" smtClean="0">
                <a:solidFill>
                  <a:prstClr val="black"/>
                </a:solidFill>
                <a:latin typeface="Calibri"/>
              </a:rPr>
              <a:t>Far Segment Length = 512 – Near Segment Length</a:t>
            </a:r>
          </a:p>
        </p:txBody>
      </p:sp>
    </p:spTree>
    <p:extLst>
      <p:ext uri="{BB962C8B-B14F-4D97-AF65-F5344CB8AC3E}">
        <p14:creationId xmlns:p14="http://schemas.microsoft.com/office/powerpoint/2010/main" val="1680432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(Die-Area)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1954596812"/>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smtClean="0">
                <a:solidFill>
                  <a:prstClr val="black"/>
                </a:solidFill>
                <a:latin typeface="Calibri"/>
              </a:rPr>
              <a:t>64</a:t>
            </a:r>
            <a:endParaRPr lang="en-US" sz="2800" b="1">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4419600" y="2743200"/>
            <a:ext cx="838200" cy="523220"/>
          </a:xfrm>
          <a:prstGeom prst="rect">
            <a:avLst/>
          </a:prstGeom>
          <a:noFill/>
        </p:spPr>
        <p:txBody>
          <a:bodyPr wrap="square" rtlCol="0">
            <a:spAutoFit/>
          </a:bodyPr>
          <a:lstStyle/>
          <a:p>
            <a:pPr algn="r"/>
            <a:r>
              <a:rPr lang="en-US" sz="2800" b="1" dirty="0" smtClean="0">
                <a:solidFill>
                  <a:prstClr val="black"/>
                </a:solidFill>
                <a:latin typeface="Calibri"/>
              </a:rPr>
              <a:t>128</a:t>
            </a:r>
            <a:endParaRPr lang="en-US" sz="2800" b="1" dirty="0">
              <a:solidFill>
                <a:prstClr val="black"/>
              </a:solidFill>
              <a:latin typeface="Calibri"/>
            </a:endParaRPr>
          </a:p>
        </p:txBody>
      </p:sp>
      <p:sp>
        <p:nvSpPr>
          <p:cNvPr id="37" name="TextBox 36"/>
          <p:cNvSpPr txBox="1"/>
          <p:nvPr/>
        </p:nvSpPr>
        <p:spPr>
          <a:xfrm>
            <a:off x="5105400" y="30480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5981700" y="3084493"/>
            <a:ext cx="2895600" cy="954107"/>
          </a:xfrm>
          <a:prstGeom prst="rect">
            <a:avLst/>
          </a:prstGeom>
          <a:noFill/>
        </p:spPr>
        <p:txBody>
          <a:bodyPr wrap="square" rtlCol="0">
            <a:spAutoFit/>
          </a:bodyPr>
          <a:lstStyle/>
          <a:p>
            <a:r>
              <a:rPr lang="en-US" sz="2800" b="1" dirty="0" smtClean="0">
                <a:solidFill>
                  <a:prstClr val="black"/>
                </a:solidFill>
                <a:latin typeface="Calibri"/>
              </a:rPr>
              <a:t>   512 cells/</a:t>
            </a:r>
            <a:r>
              <a:rPr lang="en-US" sz="2800" b="1" dirty="0" err="1" smtClean="0">
                <a:solidFill>
                  <a:prstClr val="black"/>
                </a:solidFill>
                <a:latin typeface="Calibri"/>
              </a:rPr>
              <a:t>bitline</a:t>
            </a:r>
            <a:r>
              <a:rPr lang="en-US" sz="2800" b="1" dirty="0" smtClean="0">
                <a:solidFill>
                  <a:prstClr val="black"/>
                </a:solidFill>
                <a:latin typeface="Calibri"/>
              </a:rPr>
              <a:t> </a:t>
            </a:r>
          </a:p>
          <a:p>
            <a:r>
              <a:rPr lang="en-US" sz="2800" b="1" dirty="0">
                <a:solidFill>
                  <a:prstClr val="black"/>
                </a:solidFill>
                <a:latin typeface="Calibri"/>
              </a:rPr>
              <a:t> </a:t>
            </a:r>
            <a:r>
              <a:rPr lang="en-US" sz="2800" b="1" dirty="0" smtClean="0">
                <a:solidFill>
                  <a:prstClr val="black"/>
                </a:solidFill>
                <a:latin typeface="Calibri"/>
              </a:rPr>
              <a:t>  </a:t>
            </a:r>
            <a:endParaRPr lang="en-US" sz="2800" b="1" dirty="0">
              <a:solidFill>
                <a:prstClr val="black"/>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3" name="Oval 12"/>
          <p:cNvSpPr/>
          <p:nvPr/>
        </p:nvSpPr>
        <p:spPr>
          <a:xfrm>
            <a:off x="3979398" y="3606018"/>
            <a:ext cx="182880" cy="18288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ectangle 13"/>
          <p:cNvSpPr/>
          <p:nvPr/>
        </p:nvSpPr>
        <p:spPr>
          <a:xfrm>
            <a:off x="3314699" y="3657600"/>
            <a:ext cx="2628901"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9BBB59">
                    <a:lumMod val="50000"/>
                  </a:srgbClr>
                </a:solidFill>
                <a:latin typeface="Calibri"/>
              </a:rPr>
              <a:t>Near Segment</a:t>
            </a:r>
            <a:endParaRPr lang="en-US" sz="2800" b="1" i="1" dirty="0">
              <a:solidFill>
                <a:srgbClr val="9BBB59">
                  <a:lumMod val="50000"/>
                </a:srgbClr>
              </a:solidFill>
              <a:latin typeface="Calibri"/>
            </a:endParaRPr>
          </a:p>
        </p:txBody>
      </p:sp>
      <p:sp>
        <p:nvSpPr>
          <p:cNvPr id="15" name="Oval 14"/>
          <p:cNvSpPr/>
          <p:nvPr/>
        </p:nvSpPr>
        <p:spPr>
          <a:xfrm>
            <a:off x="7528561" y="3606018"/>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ectangle 15"/>
          <p:cNvSpPr/>
          <p:nvPr/>
        </p:nvSpPr>
        <p:spPr>
          <a:xfrm>
            <a:off x="6544002" y="3657600"/>
            <a:ext cx="2447598"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smtClean="0">
                <a:solidFill>
                  <a:srgbClr val="FF0000"/>
                </a:solidFill>
                <a:latin typeface="Calibri"/>
              </a:rPr>
              <a:t>Far Segment</a:t>
            </a:r>
            <a:endParaRPr lang="en-US" sz="2800" b="1" i="1" dirty="0">
              <a:solidFill>
                <a:srgbClr val="FF0000"/>
              </a:solidFill>
              <a:latin typeface="Calibri"/>
            </a:endParaRPr>
          </a:p>
        </p:txBody>
      </p:sp>
      <p:grpSp>
        <p:nvGrpSpPr>
          <p:cNvPr id="23" name="Group 22"/>
          <p:cNvGrpSpPr/>
          <p:nvPr/>
        </p:nvGrpSpPr>
        <p:grpSpPr>
          <a:xfrm>
            <a:off x="1760146" y="3533003"/>
            <a:ext cx="1530690" cy="1238005"/>
            <a:chOff x="1760146" y="3533003"/>
            <a:chExt cx="1530690" cy="1238005"/>
          </a:xfrm>
        </p:grpSpPr>
        <p:sp>
          <p:nvSpPr>
            <p:cNvPr id="26" name="Left Arrow 25"/>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27" name="TextBox 26"/>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498987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Leveraging Tiered-Latency DRAM</a:t>
            </a:r>
            <a:endParaRPr lang="en-US" dirty="0"/>
          </a:p>
        </p:txBody>
      </p:sp>
      <p:sp>
        <p:nvSpPr>
          <p:cNvPr id="28" name="Content Placeholder 2"/>
          <p:cNvSpPr>
            <a:spLocks noGrp="1"/>
          </p:cNvSpPr>
          <p:nvPr>
            <p:ph idx="1"/>
          </p:nvPr>
        </p:nvSpPr>
        <p:spPr>
          <a:xfrm>
            <a:off x="304800" y="990600"/>
            <a:ext cx="8534400" cy="5562600"/>
          </a:xfrm>
        </p:spPr>
        <p:txBody>
          <a:bodyPr/>
          <a:lstStyle/>
          <a:p>
            <a:pPr>
              <a:lnSpc>
                <a:spcPct val="85000"/>
              </a:lnSpc>
            </a:pPr>
            <a:r>
              <a:rPr lang="en-US" sz="3200" dirty="0" smtClean="0"/>
              <a:t>TL-DRAM is a </a:t>
            </a:r>
            <a:r>
              <a:rPr lang="en-US" sz="3200" b="1" i="1" dirty="0" smtClean="0"/>
              <a:t>substrate</a:t>
            </a:r>
            <a:r>
              <a:rPr lang="en-US" sz="3200" dirty="0" smtClean="0"/>
              <a:t> that can be leveraged by the hardware and/or software</a:t>
            </a:r>
          </a:p>
          <a:p>
            <a:pPr>
              <a:lnSpc>
                <a:spcPct val="85000"/>
              </a:lnSpc>
            </a:pPr>
            <a:endParaRPr lang="en-US" sz="1800" dirty="0"/>
          </a:p>
          <a:p>
            <a:pPr>
              <a:lnSpc>
                <a:spcPct val="85000"/>
              </a:lnSpc>
            </a:pPr>
            <a:r>
              <a:rPr lang="en-US" sz="3200" dirty="0" smtClean="0"/>
              <a:t>Many potential uses</a:t>
            </a:r>
          </a:p>
          <a:p>
            <a:pPr marL="801688" lvl="1" indent="-344488">
              <a:lnSpc>
                <a:spcPct val="85000"/>
              </a:lnSpc>
              <a:buFont typeface="+mj-lt"/>
              <a:buAutoNum type="arabicPeriod"/>
            </a:pPr>
            <a:r>
              <a:rPr lang="en-US" sz="2800" dirty="0" smtClean="0"/>
              <a:t>Use near segment as hardware-managed </a:t>
            </a:r>
            <a:r>
              <a:rPr lang="en-US" sz="2800" b="1" i="1" dirty="0" smtClean="0"/>
              <a:t>inclusive</a:t>
            </a:r>
            <a:r>
              <a:rPr lang="en-US" sz="2800" dirty="0" smtClean="0"/>
              <a:t> cache to far segment</a:t>
            </a:r>
          </a:p>
          <a:p>
            <a:pPr marL="801688" lvl="1" indent="-344488">
              <a:lnSpc>
                <a:spcPct val="85000"/>
              </a:lnSpc>
              <a:buFont typeface="+mj-lt"/>
              <a:buAutoNum type="arabicPeriod"/>
            </a:pPr>
            <a:r>
              <a:rPr lang="en-US" sz="2800" dirty="0" smtClean="0"/>
              <a:t>Use near segment as hardware-managed </a:t>
            </a:r>
            <a:r>
              <a:rPr lang="en-US" sz="2800" b="1" i="1" dirty="0" smtClean="0"/>
              <a:t>exclusive</a:t>
            </a:r>
            <a:r>
              <a:rPr lang="en-US" sz="2800" dirty="0" smtClean="0"/>
              <a:t> cache to far segment</a:t>
            </a:r>
            <a:endParaRPr lang="en-US" sz="2800" dirty="0"/>
          </a:p>
          <a:p>
            <a:pPr marL="801688" lvl="1" indent="-344488">
              <a:lnSpc>
                <a:spcPct val="85000"/>
              </a:lnSpc>
              <a:buFont typeface="+mj-lt"/>
              <a:buAutoNum type="arabicPeriod"/>
            </a:pPr>
            <a:r>
              <a:rPr lang="en-US" sz="2800" dirty="0" smtClean="0"/>
              <a:t>Profile-based page mapping by operating system</a:t>
            </a:r>
          </a:p>
          <a:p>
            <a:pPr marL="801688" lvl="1" indent="-344488">
              <a:lnSpc>
                <a:spcPct val="85000"/>
              </a:lnSpc>
              <a:buFont typeface="+mj-lt"/>
              <a:buAutoNum type="arabicPeriod"/>
            </a:pPr>
            <a:r>
              <a:rPr lang="en-US" sz="2800" dirty="0" smtClean="0"/>
              <a:t>Simply replace DRAM with TL-DRAM </a:t>
            </a:r>
            <a:r>
              <a:rPr lang="en-US" sz="1000" dirty="0" smtClean="0">
                <a:latin typeface="Wingdings"/>
                <a:ea typeface="Wingdings"/>
                <a:cs typeface="Wingdings"/>
                <a:sym typeface="Wingdings"/>
              </a:rPr>
              <a:t> </a:t>
            </a:r>
            <a:endParaRPr lang="en-US" sz="2800" dirty="0" smtClean="0"/>
          </a:p>
          <a:p>
            <a:pPr marL="801688" lvl="1" indent="-344488">
              <a:lnSpc>
                <a:spcPct val="85000"/>
              </a:lnSpc>
              <a:buFont typeface="+mj-lt"/>
              <a:buAutoNum type="arabicPeriod"/>
            </a:pPr>
            <a:endParaRPr lang="en-US" sz="2800" dirty="0" smtClean="0"/>
          </a:p>
          <a:p>
            <a:pPr marL="801688" lvl="1" indent="-344488">
              <a:lnSpc>
                <a:spcPct val="85000"/>
              </a:lnSpc>
              <a:buFont typeface="+mj-lt"/>
              <a:buAutoNum type="arabicPeriod"/>
            </a:pPr>
            <a:endParaRPr lang="en-US" sz="3200" dirty="0" smtClean="0"/>
          </a:p>
        </p:txBody>
      </p:sp>
      <p:sp>
        <p:nvSpPr>
          <p:cNvPr id="4" name="Rounded Rectangle 3"/>
          <p:cNvSpPr/>
          <p:nvPr/>
        </p:nvSpPr>
        <p:spPr>
          <a:xfrm>
            <a:off x="762000" y="2743200"/>
            <a:ext cx="78486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Rounded Rectangle 4"/>
          <p:cNvSpPr/>
          <p:nvPr/>
        </p:nvSpPr>
        <p:spPr>
          <a:xfrm>
            <a:off x="762000" y="2743200"/>
            <a:ext cx="7848600" cy="2057400"/>
          </a:xfrm>
          <a:prstGeom prst="roundRect">
            <a:avLst>
              <a:gd name="adj" fmla="val 764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128936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flipV="1">
            <a:off x="2819401"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6" name="Rectangle 35"/>
          <p:cNvSpPr/>
          <p:nvPr/>
        </p:nvSpPr>
        <p:spPr>
          <a:xfrm rot="10800000" flipV="1">
            <a:off x="2971800" y="1371600"/>
            <a:ext cx="2438393"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7" name="Rectangle 36"/>
          <p:cNvSpPr/>
          <p:nvPr/>
        </p:nvSpPr>
        <p:spPr>
          <a:xfrm>
            <a:off x="2971802" y="1371600"/>
            <a:ext cx="2438395"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err="1">
                <a:solidFill>
                  <a:prstClr val="black"/>
                </a:solidFill>
                <a:latin typeface="Calibri"/>
              </a:rPr>
              <a:t>s</a:t>
            </a:r>
            <a:r>
              <a:rPr lang="en-US" sz="2800" b="1" i="1" err="1" smtClean="0">
                <a:solidFill>
                  <a:prstClr val="black"/>
                </a:solidFill>
                <a:latin typeface="Calibri"/>
              </a:rPr>
              <a:t>ubarray</a:t>
            </a:r>
            <a:endParaRPr lang="en-US" sz="2800" b="1" i="1">
              <a:solidFill>
                <a:prstClr val="black"/>
              </a:solidFill>
              <a:latin typeface="Calibri"/>
            </a:endParaRPr>
          </a:p>
        </p:txBody>
      </p:sp>
      <p:sp>
        <p:nvSpPr>
          <p:cNvPr id="2" name="Title 1"/>
          <p:cNvSpPr>
            <a:spLocks noGrp="1"/>
          </p:cNvSpPr>
          <p:nvPr>
            <p:ph type="title"/>
          </p:nvPr>
        </p:nvSpPr>
        <p:spPr>
          <a:xfrm>
            <a:off x="0" y="0"/>
            <a:ext cx="9144000" cy="838200"/>
          </a:xfrm>
        </p:spPr>
        <p:txBody>
          <a:bodyPr>
            <a:normAutofit fontScale="90000"/>
          </a:bodyPr>
          <a:lstStyle/>
          <a:p>
            <a:r>
              <a:rPr lang="en-US" dirty="0" smtClean="0"/>
              <a:t>   Near Segment as Hardware-Managed Cache</a:t>
            </a:r>
            <a:endParaRPr lang="en-US" dirty="0"/>
          </a:p>
        </p:txBody>
      </p:sp>
      <p:sp>
        <p:nvSpPr>
          <p:cNvPr id="46" name="Rectangle 45"/>
          <p:cNvSpPr/>
          <p:nvPr/>
        </p:nvSpPr>
        <p:spPr>
          <a:xfrm>
            <a:off x="2819400" y="838200"/>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TL-DRAM</a:t>
            </a:r>
            <a:endParaRPr lang="en-US" sz="2800" b="1" i="1">
              <a:solidFill>
                <a:prstClr val="black"/>
              </a:solidFill>
              <a:latin typeface="Calibri"/>
            </a:endParaRPr>
          </a:p>
        </p:txBody>
      </p:sp>
      <p:sp>
        <p:nvSpPr>
          <p:cNvPr id="57" name="Rectangle 56"/>
          <p:cNvSpPr/>
          <p:nvPr/>
        </p:nvSpPr>
        <p:spPr>
          <a:xfrm rot="10800000" flipV="1">
            <a:off x="2971792"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59" name="Straight Connector 58"/>
          <p:cNvCxnSpPr/>
          <p:nvPr/>
        </p:nvCxnSpPr>
        <p:spPr>
          <a:xfrm flipV="1">
            <a:off x="4191001" y="2819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971801" y="32765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24" name="Rectangle 23"/>
          <p:cNvSpPr/>
          <p:nvPr/>
        </p:nvSpPr>
        <p:spPr>
          <a:xfrm>
            <a:off x="5562600" y="2209798"/>
            <a:ext cx="1447799"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prstClr val="black"/>
                </a:solidFill>
                <a:latin typeface="Calibri"/>
              </a:rPr>
              <a:t>c</a:t>
            </a:r>
            <a:r>
              <a:rPr lang="en-US" sz="2800" b="1" smtClean="0">
                <a:solidFill>
                  <a:prstClr val="black"/>
                </a:solidFill>
                <a:latin typeface="Calibri"/>
              </a:rPr>
              <a:t>ache</a:t>
            </a:r>
            <a:endParaRPr lang="en-US" sz="2800" b="1">
              <a:solidFill>
                <a:prstClr val="black"/>
              </a:solidFill>
              <a:latin typeface="Calibri"/>
            </a:endParaRPr>
          </a:p>
        </p:txBody>
      </p:sp>
      <p:sp>
        <p:nvSpPr>
          <p:cNvPr id="26" name="Rectangle 25"/>
          <p:cNvSpPr/>
          <p:nvPr/>
        </p:nvSpPr>
        <p:spPr>
          <a:xfrm>
            <a:off x="5562601" y="1447800"/>
            <a:ext cx="12192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prstClr val="black"/>
                </a:solidFill>
                <a:latin typeface="Calibri"/>
              </a:rPr>
              <a:t>main</a:t>
            </a:r>
          </a:p>
        </p:txBody>
      </p:sp>
      <p:sp>
        <p:nvSpPr>
          <p:cNvPr id="27" name="Rectangle 26"/>
          <p:cNvSpPr/>
          <p:nvPr/>
        </p:nvSpPr>
        <p:spPr>
          <a:xfrm>
            <a:off x="5562600" y="1752600"/>
            <a:ext cx="190499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Calibri"/>
              </a:rPr>
              <a:t>memory</a:t>
            </a:r>
          </a:p>
        </p:txBody>
      </p:sp>
      <p:sp>
        <p:nvSpPr>
          <p:cNvPr id="29" name="Content Placeholder 2"/>
          <p:cNvSpPr>
            <a:spLocks noGrp="1"/>
          </p:cNvSpPr>
          <p:nvPr>
            <p:ph idx="1"/>
          </p:nvPr>
        </p:nvSpPr>
        <p:spPr>
          <a:xfrm>
            <a:off x="228600" y="4419600"/>
            <a:ext cx="8839200" cy="1752600"/>
          </a:xfrm>
        </p:spPr>
        <p:txBody>
          <a:bodyPr/>
          <a:lstStyle/>
          <a:p>
            <a:pPr>
              <a:lnSpc>
                <a:spcPct val="85000"/>
              </a:lnSpc>
            </a:pPr>
            <a:endParaRPr lang="en-US" b="1" dirty="0" smtClean="0"/>
          </a:p>
          <a:p>
            <a:pPr>
              <a:lnSpc>
                <a:spcPct val="85000"/>
              </a:lnSpc>
            </a:pPr>
            <a:r>
              <a:rPr lang="en-US" b="1" dirty="0" smtClean="0"/>
              <a:t>Challenge 1: </a:t>
            </a:r>
            <a:r>
              <a:rPr lang="en-US" dirty="0"/>
              <a:t>How to </a:t>
            </a:r>
            <a:r>
              <a:rPr lang="en-US" dirty="0" smtClean="0"/>
              <a:t>efficiently migrate a row between segments?</a:t>
            </a:r>
            <a:endParaRPr lang="en-US" b="1" dirty="0">
              <a:solidFill>
                <a:srgbClr val="FF0000"/>
              </a:solidFill>
            </a:endParaRPr>
          </a:p>
          <a:p>
            <a:pPr>
              <a:lnSpc>
                <a:spcPct val="85000"/>
              </a:lnSpc>
            </a:pPr>
            <a:r>
              <a:rPr lang="en-US" b="1" dirty="0" smtClean="0"/>
              <a:t>Challenge 2: </a:t>
            </a:r>
            <a:r>
              <a:rPr lang="en-US" dirty="0"/>
              <a:t>How to </a:t>
            </a:r>
            <a:r>
              <a:rPr lang="en-US" dirty="0" smtClean="0"/>
              <a:t>efficiently manage the cache?</a:t>
            </a:r>
            <a:endParaRPr lang="en-US" dirty="0"/>
          </a:p>
          <a:p>
            <a:pPr marL="0" indent="0">
              <a:lnSpc>
                <a:spcPct val="85000"/>
              </a:lnSpc>
              <a:buNone/>
            </a:pPr>
            <a:endParaRPr lang="en-US" b="1" dirty="0" smtClean="0">
              <a:solidFill>
                <a:srgbClr val="FF0000"/>
              </a:solidFill>
            </a:endParaRPr>
          </a:p>
        </p:txBody>
      </p:sp>
      <p:grpSp>
        <p:nvGrpSpPr>
          <p:cNvPr id="3" name="Group 2"/>
          <p:cNvGrpSpPr/>
          <p:nvPr/>
        </p:nvGrpSpPr>
        <p:grpSpPr>
          <a:xfrm>
            <a:off x="2971794" y="1371599"/>
            <a:ext cx="2438412" cy="1447801"/>
            <a:chOff x="2971794" y="1371599"/>
            <a:chExt cx="2438412" cy="1447801"/>
          </a:xfrm>
        </p:grpSpPr>
        <p:sp>
          <p:nvSpPr>
            <p:cNvPr id="61" name="Rectangle 60"/>
            <p:cNvSpPr/>
            <p:nvPr/>
          </p:nvSpPr>
          <p:spPr>
            <a:xfrm rot="10800000" flipV="1">
              <a:off x="2971794" y="1371599"/>
              <a:ext cx="2438393" cy="838199"/>
            </a:xfrm>
            <a:prstGeom prst="rect">
              <a:avLst/>
            </a:prstGeom>
            <a:solidFill>
              <a:schemeClr val="accent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63" name="Rectangle 62"/>
            <p:cNvSpPr/>
            <p:nvPr/>
          </p:nvSpPr>
          <p:spPr>
            <a:xfrm>
              <a:off x="2971801" y="1371600"/>
              <a:ext cx="2438395" cy="8381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far segment</a:t>
              </a:r>
              <a:endParaRPr lang="en-US" sz="2800" b="1" i="1">
                <a:solidFill>
                  <a:prstClr val="white"/>
                </a:solidFill>
                <a:latin typeface="Calibri"/>
              </a:endParaRPr>
            </a:p>
          </p:txBody>
        </p:sp>
        <p:sp>
          <p:nvSpPr>
            <p:cNvPr id="22" name="Rectangle 21"/>
            <p:cNvSpPr/>
            <p:nvPr/>
          </p:nvSpPr>
          <p:spPr>
            <a:xfrm rot="10800000" flipV="1">
              <a:off x="2971798" y="2209800"/>
              <a:ext cx="2438393" cy="304800"/>
            </a:xfrm>
            <a:prstGeom prst="rect">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23" name="Rectangle 22"/>
            <p:cNvSpPr/>
            <p:nvPr/>
          </p:nvSpPr>
          <p:spPr>
            <a:xfrm>
              <a:off x="2971801" y="2158999"/>
              <a:ext cx="2438405" cy="30479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white"/>
                  </a:solidFill>
                  <a:latin typeface="Calibri"/>
                </a:rPr>
                <a:t>n</a:t>
              </a:r>
              <a:r>
                <a:rPr lang="en-US" sz="2800" b="1" i="1" smtClean="0">
                  <a:solidFill>
                    <a:prstClr val="white"/>
                  </a:solidFill>
                  <a:latin typeface="Calibri"/>
                </a:rPr>
                <a:t>ear segment</a:t>
              </a:r>
              <a:endParaRPr lang="en-US" sz="2800" b="1" i="1">
                <a:solidFill>
                  <a:prstClr val="white"/>
                </a:solidFill>
                <a:latin typeface="Calibri"/>
              </a:endParaRPr>
            </a:p>
          </p:txBody>
        </p:sp>
        <p:sp>
          <p:nvSpPr>
            <p:cNvPr id="30" name="Rectangle 29"/>
            <p:cNvSpPr/>
            <p:nvPr/>
          </p:nvSpPr>
          <p:spPr>
            <a:xfrm rot="10800000" flipV="1">
              <a:off x="2971800" y="2514600"/>
              <a:ext cx="2438393" cy="304800"/>
            </a:xfrm>
            <a:prstGeom prst="rect">
              <a:avLst/>
            </a:prstGeom>
            <a:solidFill>
              <a:schemeClr val="tx1">
                <a:lumMod val="75000"/>
                <a:lumOff val="2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Calibri"/>
              </a:endParaRPr>
            </a:p>
          </p:txBody>
        </p:sp>
        <p:sp>
          <p:nvSpPr>
            <p:cNvPr id="31" name="Rectangle 30"/>
            <p:cNvSpPr/>
            <p:nvPr/>
          </p:nvSpPr>
          <p:spPr>
            <a:xfrm>
              <a:off x="2971803" y="2508250"/>
              <a:ext cx="2438385" cy="3047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sense amplifier</a:t>
              </a:r>
              <a:endParaRPr lang="en-US" sz="2800" b="1" i="1">
                <a:solidFill>
                  <a:prstClr val="white"/>
                </a:solidFill>
                <a:latin typeface="Calibri"/>
              </a:endParaRPr>
            </a:p>
          </p:txBody>
        </p:sp>
      </p:grpSp>
      <p:cxnSp>
        <p:nvCxnSpPr>
          <p:cNvPr id="33" name="Straight Connector 32"/>
          <p:cNvCxnSpPr/>
          <p:nvPr/>
        </p:nvCxnSpPr>
        <p:spPr>
          <a:xfrm>
            <a:off x="2819400"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191001"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590800" y="4038600"/>
            <a:ext cx="1676400"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5" name="Rounded Rectangle 24"/>
          <p:cNvSpPr/>
          <p:nvPr/>
        </p:nvSpPr>
        <p:spPr>
          <a:xfrm>
            <a:off x="228600" y="4876800"/>
            <a:ext cx="83820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982598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5"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838200"/>
          </a:xfrm>
        </p:spPr>
        <p:txBody>
          <a:bodyPr>
            <a:normAutofit/>
          </a:bodyPr>
          <a:lstStyle/>
          <a:p>
            <a:r>
              <a:rPr lang="en-US" dirty="0" smtClean="0"/>
              <a:t>   Inter-Segment Migration</a:t>
            </a:r>
            <a:endParaRPr lang="en-US" dirty="0"/>
          </a:p>
        </p:txBody>
      </p:sp>
      <p:cxnSp>
        <p:nvCxnSpPr>
          <p:cNvPr id="177" name="Straight Arrow Connector 176"/>
          <p:cNvCxnSpPr/>
          <p:nvPr/>
        </p:nvCxnSpPr>
        <p:spPr>
          <a:xfrm flipV="1">
            <a:off x="3871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34144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29572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25000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V="1">
            <a:off x="20428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V="1">
            <a:off x="1585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endCxn id="185"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4" name="Rectangle 183"/>
          <p:cNvSpPr/>
          <p:nvPr/>
        </p:nvSpPr>
        <p:spPr>
          <a:xfrm>
            <a:off x="3690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85" name="Rectangle 184"/>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2" name="Straight Arrow Connector 191"/>
          <p:cNvCxnSpPr>
            <a:stCxn id="184" idx="0"/>
          </p:cNvCxnSpPr>
          <p:nvPr/>
        </p:nvCxnSpPr>
        <p:spPr>
          <a:xfrm flipV="1">
            <a:off x="3873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3" name="Oval 192"/>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4" name="Rectangle 193"/>
          <p:cNvSpPr/>
          <p:nvPr/>
        </p:nvSpPr>
        <p:spPr>
          <a:xfrm>
            <a:off x="32336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5" name="Straight Arrow Connector 194"/>
          <p:cNvCxnSpPr>
            <a:stCxn id="194" idx="0"/>
          </p:cNvCxnSpPr>
          <p:nvPr/>
        </p:nvCxnSpPr>
        <p:spPr>
          <a:xfrm flipV="1">
            <a:off x="34165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6" name="Oval 195"/>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7" name="Rectangle 196"/>
          <p:cNvSpPr/>
          <p:nvPr/>
        </p:nvSpPr>
        <p:spPr>
          <a:xfrm>
            <a:off x="27764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29593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1" name="Rectangle 200"/>
          <p:cNvSpPr/>
          <p:nvPr/>
        </p:nvSpPr>
        <p:spPr>
          <a:xfrm>
            <a:off x="23192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1" idx="0"/>
          </p:cNvCxnSpPr>
          <p:nvPr/>
        </p:nvCxnSpPr>
        <p:spPr>
          <a:xfrm flipV="1">
            <a:off x="25021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1" name="Oval 210"/>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Rectangle 211"/>
          <p:cNvSpPr/>
          <p:nvPr/>
        </p:nvSpPr>
        <p:spPr>
          <a:xfrm>
            <a:off x="18620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3" name="Straight Arrow Connector 212"/>
          <p:cNvCxnSpPr>
            <a:stCxn id="212" idx="0"/>
          </p:cNvCxnSpPr>
          <p:nvPr/>
        </p:nvCxnSpPr>
        <p:spPr>
          <a:xfrm flipV="1">
            <a:off x="20449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4" name="Oval 213"/>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Rectangle 214"/>
          <p:cNvSpPr/>
          <p:nvPr/>
        </p:nvSpPr>
        <p:spPr>
          <a:xfrm>
            <a:off x="1404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6" name="Straight Arrow Connector 215"/>
          <p:cNvCxnSpPr>
            <a:stCxn id="215" idx="0"/>
          </p:cNvCxnSpPr>
          <p:nvPr/>
        </p:nvCxnSpPr>
        <p:spPr>
          <a:xfrm flipV="1">
            <a:off x="1587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7" name="Oval 216"/>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8" name="Straight Arrow Connector 217"/>
          <p:cNvCxnSpPr>
            <a:endCxn id="219" idx="3"/>
          </p:cNvCxnSpPr>
          <p:nvPr/>
        </p:nvCxnSpPr>
        <p:spPr>
          <a:xfrm flipH="1">
            <a:off x="1280160"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914400" y="3211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0" name="Oval 219"/>
          <p:cNvSpPr/>
          <p:nvPr/>
        </p:nvSpPr>
        <p:spPr>
          <a:xfrm>
            <a:off x="3695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1" name="Oval 220"/>
          <p:cNvSpPr/>
          <p:nvPr/>
        </p:nvSpPr>
        <p:spPr>
          <a:xfrm>
            <a:off x="32384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27812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3240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18668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409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6" name="Straight Arrow Connector 225"/>
          <p:cNvCxnSpPr>
            <a:endCxn id="227" idx="3"/>
          </p:cNvCxnSpPr>
          <p:nvPr/>
        </p:nvCxnSpPr>
        <p:spPr>
          <a:xfrm flipH="1">
            <a:off x="1280160"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14400" y="3668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8" name="Oval 227"/>
          <p:cNvSpPr/>
          <p:nvPr/>
        </p:nvSpPr>
        <p:spPr>
          <a:xfrm>
            <a:off x="3695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9" name="Oval 228"/>
          <p:cNvSpPr/>
          <p:nvPr/>
        </p:nvSpPr>
        <p:spPr>
          <a:xfrm>
            <a:off x="32384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27812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3240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18668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409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4" name="Straight Arrow Connector 233"/>
          <p:cNvCxnSpPr>
            <a:endCxn id="235" idx="3"/>
          </p:cNvCxnSpPr>
          <p:nvPr/>
        </p:nvCxnSpPr>
        <p:spPr>
          <a:xfrm flipH="1">
            <a:off x="1280160"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14400" y="4126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6" name="Oval 235"/>
          <p:cNvSpPr/>
          <p:nvPr/>
        </p:nvSpPr>
        <p:spPr>
          <a:xfrm>
            <a:off x="3695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32384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27812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3240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18668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409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42" name="Straight Arrow Connector 241"/>
          <p:cNvCxnSpPr>
            <a:endCxn id="243"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4" name="Oval 243"/>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5" name="Oval 244"/>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0" name="Straight Arrow Connector 249"/>
          <p:cNvCxnSpPr>
            <a:endCxn id="251" idx="3"/>
          </p:cNvCxnSpPr>
          <p:nvPr/>
        </p:nvCxnSpPr>
        <p:spPr>
          <a:xfrm flipH="1">
            <a:off x="1280160" y="5604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914400" y="5421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2" name="Oval 251"/>
          <p:cNvSpPr/>
          <p:nvPr/>
        </p:nvSpPr>
        <p:spPr>
          <a:xfrm>
            <a:off x="3695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3" name="Oval 252"/>
          <p:cNvSpPr/>
          <p:nvPr/>
        </p:nvSpPr>
        <p:spPr>
          <a:xfrm>
            <a:off x="32384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27812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3240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18668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1409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8" name="Straight Arrow Connector 257"/>
          <p:cNvCxnSpPr/>
          <p:nvPr/>
        </p:nvCxnSpPr>
        <p:spPr>
          <a:xfrm>
            <a:off x="4406366" y="50292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H="1" flipV="1">
            <a:off x="4330168" y="49475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flipV="1">
            <a:off x="4330168" y="57131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4419600" y="51815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268" name="Straight Arrow Connector 267"/>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1" name="Rectangle 270"/>
          <p:cNvSpPr/>
          <p:nvPr/>
        </p:nvSpPr>
        <p:spPr>
          <a:xfrm>
            <a:off x="4432832" y="34290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272" name="Rectangle 271"/>
          <p:cNvSpPr/>
          <p:nvPr/>
        </p:nvSpPr>
        <p:spPr>
          <a:xfrm>
            <a:off x="4419600" y="44957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273" name="Rectangle 272"/>
          <p:cNvSpPr/>
          <p:nvPr/>
        </p:nvSpPr>
        <p:spPr>
          <a:xfrm>
            <a:off x="4419599" y="58673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Sense Amplifier</a:t>
            </a:r>
            <a:endParaRPr lang="en-US" sz="3200" b="1" i="1">
              <a:solidFill>
                <a:prstClr val="black"/>
              </a:solidFill>
              <a:latin typeface="Calibri"/>
            </a:endParaRPr>
          </a:p>
        </p:txBody>
      </p:sp>
      <p:sp>
        <p:nvSpPr>
          <p:cNvPr id="331" name="Rectangle 330"/>
          <p:cNvSpPr/>
          <p:nvPr/>
        </p:nvSpPr>
        <p:spPr>
          <a:xfrm>
            <a:off x="1404853" y="58674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39" name="Rectangle 338"/>
          <p:cNvSpPr/>
          <p:nvPr/>
        </p:nvSpPr>
        <p:spPr>
          <a:xfrm>
            <a:off x="36908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2" name="Rectangle 341"/>
          <p:cNvSpPr/>
          <p:nvPr/>
        </p:nvSpPr>
        <p:spPr>
          <a:xfrm>
            <a:off x="32336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4" name="Rectangle 343"/>
          <p:cNvSpPr/>
          <p:nvPr/>
        </p:nvSpPr>
        <p:spPr>
          <a:xfrm>
            <a:off x="27764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6" name="Rectangle 345"/>
          <p:cNvSpPr/>
          <p:nvPr/>
        </p:nvSpPr>
        <p:spPr>
          <a:xfrm>
            <a:off x="23192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8" name="Rectangle 347"/>
          <p:cNvSpPr/>
          <p:nvPr/>
        </p:nvSpPr>
        <p:spPr>
          <a:xfrm>
            <a:off x="18620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nvGrpSpPr>
          <p:cNvPr id="4" name="Group 3"/>
          <p:cNvGrpSpPr/>
          <p:nvPr/>
        </p:nvGrpSpPr>
        <p:grpSpPr>
          <a:xfrm>
            <a:off x="914400" y="2590800"/>
            <a:ext cx="3309853" cy="3278329"/>
            <a:chOff x="914400" y="2590800"/>
            <a:chExt cx="3309853" cy="3278329"/>
          </a:xfrm>
        </p:grpSpPr>
        <p:cxnSp>
          <p:nvCxnSpPr>
            <p:cNvPr id="275" name="Straight Arrow Connector 274"/>
            <p:cNvCxnSpPr>
              <a:endCxn id="276" idx="3"/>
            </p:cNvCxnSpPr>
            <p:nvPr/>
          </p:nvCxnSpPr>
          <p:spPr>
            <a:xfrm flipH="1">
              <a:off x="1280160" y="33946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914400" y="32117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3695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32384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27812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23240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8668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1409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07" name="Straight Arrow Connector 306"/>
            <p:cNvCxnSpPr>
              <a:endCxn id="308" idx="3"/>
            </p:cNvCxnSpPr>
            <p:nvPr/>
          </p:nvCxnSpPr>
          <p:spPr>
            <a:xfrm flipH="1">
              <a:off x="1280160" y="38518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08" name="Rectangle 307"/>
            <p:cNvSpPr/>
            <p:nvPr/>
          </p:nvSpPr>
          <p:spPr>
            <a:xfrm>
              <a:off x="914400" y="36689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09" name="Oval 308"/>
            <p:cNvSpPr/>
            <p:nvPr/>
          </p:nvSpPr>
          <p:spPr>
            <a:xfrm>
              <a:off x="3695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32384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7812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0" name="Oval 319"/>
            <p:cNvSpPr/>
            <p:nvPr/>
          </p:nvSpPr>
          <p:spPr>
            <a:xfrm>
              <a:off x="23240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1" name="Oval 320"/>
            <p:cNvSpPr/>
            <p:nvPr/>
          </p:nvSpPr>
          <p:spPr>
            <a:xfrm>
              <a:off x="18668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2" name="Oval 321"/>
            <p:cNvSpPr/>
            <p:nvPr/>
          </p:nvSpPr>
          <p:spPr>
            <a:xfrm>
              <a:off x="1409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23" name="Straight Arrow Connector 322"/>
            <p:cNvCxnSpPr>
              <a:endCxn id="324" idx="3"/>
            </p:cNvCxnSpPr>
            <p:nvPr/>
          </p:nvCxnSpPr>
          <p:spPr>
            <a:xfrm flipH="1">
              <a:off x="1280160" y="43090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4" name="Rectangle 323"/>
            <p:cNvSpPr/>
            <p:nvPr/>
          </p:nvSpPr>
          <p:spPr>
            <a:xfrm>
              <a:off x="914400" y="41261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25" name="Oval 324"/>
            <p:cNvSpPr/>
            <p:nvPr/>
          </p:nvSpPr>
          <p:spPr>
            <a:xfrm>
              <a:off x="3695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6" name="Oval 325"/>
            <p:cNvSpPr/>
            <p:nvPr/>
          </p:nvSpPr>
          <p:spPr>
            <a:xfrm>
              <a:off x="32384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7" name="Oval 326"/>
            <p:cNvSpPr/>
            <p:nvPr/>
          </p:nvSpPr>
          <p:spPr>
            <a:xfrm>
              <a:off x="27812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8" name="Oval 327"/>
            <p:cNvSpPr/>
            <p:nvPr/>
          </p:nvSpPr>
          <p:spPr>
            <a:xfrm>
              <a:off x="23240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9" name="Oval 328"/>
            <p:cNvSpPr/>
            <p:nvPr/>
          </p:nvSpPr>
          <p:spPr>
            <a:xfrm>
              <a:off x="18668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0" name="Oval 329"/>
            <p:cNvSpPr/>
            <p:nvPr/>
          </p:nvSpPr>
          <p:spPr>
            <a:xfrm>
              <a:off x="1409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32" name="Straight Arrow Connector 331"/>
            <p:cNvCxnSpPr/>
            <p:nvPr/>
          </p:nvCxnSpPr>
          <p:spPr>
            <a:xfrm flipV="1">
              <a:off x="3871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nvCxnSpPr>
          <p:spPr>
            <a:xfrm flipV="1">
              <a:off x="34144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4" name="Straight Arrow Connector 333"/>
            <p:cNvCxnSpPr/>
            <p:nvPr/>
          </p:nvCxnSpPr>
          <p:spPr>
            <a:xfrm flipV="1">
              <a:off x="29572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p:nvPr/>
          </p:nvCxnSpPr>
          <p:spPr>
            <a:xfrm flipV="1">
              <a:off x="25000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p:nvPr/>
          </p:nvCxnSpPr>
          <p:spPr>
            <a:xfrm flipV="1">
              <a:off x="20428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p:nvPr/>
          </p:nvCxnSpPr>
          <p:spPr>
            <a:xfrm flipV="1">
              <a:off x="1585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a:endCxn id="340"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40" name="Rectangle 339"/>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1" name="Oval 340"/>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3" name="Oval 342"/>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5" name="Oval 344"/>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7" name="Oval 346"/>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9" name="Oval 348"/>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0" name="Oval 349"/>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51" name="Straight Arrow Connector 350"/>
            <p:cNvCxnSpPr>
              <a:endCxn id="352" idx="3"/>
            </p:cNvCxnSpPr>
            <p:nvPr/>
          </p:nvCxnSpPr>
          <p:spPr>
            <a:xfrm flipH="1">
              <a:off x="1280160" y="5604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52" name="Rectangle 351"/>
            <p:cNvSpPr/>
            <p:nvPr/>
          </p:nvSpPr>
          <p:spPr>
            <a:xfrm>
              <a:off x="914400" y="5421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53" name="Oval 352"/>
            <p:cNvSpPr/>
            <p:nvPr/>
          </p:nvSpPr>
          <p:spPr>
            <a:xfrm>
              <a:off x="3695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4" name="Oval 353"/>
            <p:cNvSpPr/>
            <p:nvPr/>
          </p:nvSpPr>
          <p:spPr>
            <a:xfrm>
              <a:off x="32384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5" name="Oval 354"/>
            <p:cNvSpPr/>
            <p:nvPr/>
          </p:nvSpPr>
          <p:spPr>
            <a:xfrm>
              <a:off x="27812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6" name="Oval 355"/>
            <p:cNvSpPr/>
            <p:nvPr/>
          </p:nvSpPr>
          <p:spPr>
            <a:xfrm>
              <a:off x="23240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7" name="Oval 356"/>
            <p:cNvSpPr/>
            <p:nvPr/>
          </p:nvSpPr>
          <p:spPr>
            <a:xfrm>
              <a:off x="18668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8" name="Oval 357"/>
            <p:cNvSpPr/>
            <p:nvPr/>
          </p:nvSpPr>
          <p:spPr>
            <a:xfrm>
              <a:off x="1409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59" name="Straight Arrow Connector 358"/>
            <p:cNvCxnSpPr>
              <a:stCxn id="339" idx="0"/>
            </p:cNvCxnSpPr>
            <p:nvPr/>
          </p:nvCxnSpPr>
          <p:spPr>
            <a:xfrm flipV="1">
              <a:off x="38737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a:stCxn id="342" idx="0"/>
            </p:cNvCxnSpPr>
            <p:nvPr/>
          </p:nvCxnSpPr>
          <p:spPr>
            <a:xfrm flipV="1">
              <a:off x="34165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p:nvPr/>
          </p:nvCxnSpPr>
          <p:spPr>
            <a:xfrm flipV="1">
              <a:off x="2959333"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flipV="1">
              <a:off x="2497705"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a:stCxn id="348" idx="0"/>
            </p:cNvCxnSpPr>
            <p:nvPr/>
          </p:nvCxnSpPr>
          <p:spPr>
            <a:xfrm flipV="1">
              <a:off x="20449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flipV="1">
              <a:off x="1587733" y="4874996"/>
              <a:ext cx="0" cy="97852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a:endCxn id="366"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66" name="Rectangle 365"/>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67" name="Oval 366"/>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8" name="Oval 367"/>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70" name="Oval 369"/>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71" name="Oval 370"/>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72" name="Oval 371"/>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373" name="Group 372"/>
          <p:cNvGrpSpPr/>
          <p:nvPr/>
        </p:nvGrpSpPr>
        <p:grpSpPr>
          <a:xfrm>
            <a:off x="1580802" y="4572000"/>
            <a:ext cx="2294162" cy="304800"/>
            <a:chOff x="1725846" y="4724400"/>
            <a:chExt cx="2294162" cy="304800"/>
          </a:xfrm>
        </p:grpSpPr>
        <p:cxnSp>
          <p:nvCxnSpPr>
            <p:cNvPr id="374" name="Straight Arrow Connector 373"/>
            <p:cNvCxnSpPr/>
            <p:nvPr/>
          </p:nvCxnSpPr>
          <p:spPr>
            <a:xfrm flipV="1">
              <a:off x="1725846" y="4724400"/>
              <a:ext cx="6931" cy="304800"/>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5" name="Straight Arrow Connector 374"/>
            <p:cNvCxnSpPr/>
            <p:nvPr/>
          </p:nvCxnSpPr>
          <p:spPr>
            <a:xfrm flipH="1" flipV="1">
              <a:off x="2187930" y="4724400"/>
              <a:ext cx="1691"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6" name="Straight Arrow Connector 375"/>
            <p:cNvCxnSpPr/>
            <p:nvPr/>
          </p:nvCxnSpPr>
          <p:spPr>
            <a:xfrm flipV="1">
              <a:off x="2648408" y="4726204"/>
              <a:ext cx="0"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7" name="Straight Arrow Connector 376"/>
            <p:cNvCxnSpPr/>
            <p:nvPr/>
          </p:nvCxnSpPr>
          <p:spPr>
            <a:xfrm flipH="1" flipV="1">
              <a:off x="31023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p:nvPr/>
          </p:nvCxnSpPr>
          <p:spPr>
            <a:xfrm flipH="1" flipV="1">
              <a:off x="35595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p:nvPr/>
          </p:nvCxnSpPr>
          <p:spPr>
            <a:xfrm flipH="1" flipV="1">
              <a:off x="40167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380" name="Rectangle 379"/>
          <p:cNvSpPr/>
          <p:nvPr/>
        </p:nvSpPr>
        <p:spPr>
          <a:xfrm>
            <a:off x="1402080" y="274500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Source</a:t>
            </a:r>
            <a:endParaRPr lang="en-US" sz="3200" b="1" i="1">
              <a:solidFill>
                <a:srgbClr val="FFFFFF"/>
              </a:solidFill>
              <a:latin typeface="Calibri"/>
            </a:endParaRPr>
          </a:p>
        </p:txBody>
      </p:sp>
      <p:sp>
        <p:nvSpPr>
          <p:cNvPr id="389" name="Rectangle 388"/>
          <p:cNvSpPr/>
          <p:nvPr/>
        </p:nvSpPr>
        <p:spPr>
          <a:xfrm>
            <a:off x="1399223" y="4961916"/>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Destination</a:t>
            </a:r>
            <a:endParaRPr lang="en-US" sz="3200" b="1" i="1">
              <a:solidFill>
                <a:srgbClr val="FFFFFF"/>
              </a:solidFill>
              <a:latin typeface="Calibri"/>
            </a:endParaRPr>
          </a:p>
        </p:txBody>
      </p:sp>
      <p:sp>
        <p:nvSpPr>
          <p:cNvPr id="390" name="Content Placeholder 2"/>
          <p:cNvSpPr>
            <a:spLocks noGrp="1"/>
          </p:cNvSpPr>
          <p:nvPr>
            <p:ph idx="1"/>
          </p:nvPr>
        </p:nvSpPr>
        <p:spPr>
          <a:xfrm>
            <a:off x="305834" y="762000"/>
            <a:ext cx="8838163" cy="1981200"/>
          </a:xfrm>
        </p:spPr>
        <p:txBody>
          <a:bodyPr/>
          <a:lstStyle/>
          <a:p>
            <a:pPr>
              <a:lnSpc>
                <a:spcPct val="90000"/>
              </a:lnSpc>
            </a:pPr>
            <a:r>
              <a:rPr lang="en-US" sz="3200" b="1" dirty="0" smtClean="0"/>
              <a:t>Goal: </a:t>
            </a:r>
            <a:r>
              <a:rPr lang="en-US" dirty="0" smtClean="0"/>
              <a:t>Migrate</a:t>
            </a:r>
            <a:r>
              <a:rPr lang="en-US" sz="2800" dirty="0" smtClean="0"/>
              <a:t> source row into destination row</a:t>
            </a:r>
          </a:p>
        </p:txBody>
      </p:sp>
      <p:sp>
        <p:nvSpPr>
          <p:cNvPr id="156" name="Content Placeholder 2"/>
          <p:cNvSpPr txBox="1">
            <a:spLocks/>
          </p:cNvSpPr>
          <p:nvPr/>
        </p:nvSpPr>
        <p:spPr>
          <a:xfrm>
            <a:off x="305834" y="1219200"/>
            <a:ext cx="8609566"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Naïve way: </a:t>
            </a:r>
            <a:r>
              <a:rPr lang="en-US" dirty="0" smtClean="0">
                <a:solidFill>
                  <a:prstClr val="black"/>
                </a:solidFill>
                <a:latin typeface="Calibri"/>
              </a:rPr>
              <a:t>Memory controller reads the source row </a:t>
            </a:r>
            <a:r>
              <a:rPr lang="en-US" i="1" dirty="0" smtClean="0">
                <a:solidFill>
                  <a:prstClr val="black"/>
                </a:solidFill>
                <a:latin typeface="Calibri"/>
              </a:rPr>
              <a:t>byte by byte </a:t>
            </a:r>
            <a:r>
              <a:rPr lang="en-US" dirty="0" smtClean="0">
                <a:solidFill>
                  <a:prstClr val="black"/>
                </a:solidFill>
                <a:latin typeface="Calibri"/>
              </a:rPr>
              <a:t>and writes to destination row </a:t>
            </a:r>
            <a:r>
              <a:rPr lang="en-US" i="1" dirty="0" smtClean="0">
                <a:solidFill>
                  <a:prstClr val="black"/>
                </a:solidFill>
                <a:latin typeface="Calibri"/>
              </a:rPr>
              <a:t>byte by byte</a:t>
            </a:r>
            <a:r>
              <a:rPr lang="en-US" b="1" i="1" dirty="0" smtClean="0">
                <a:solidFill>
                  <a:prstClr val="black"/>
                </a:solidFill>
                <a:latin typeface="Calibri"/>
              </a:rPr>
              <a:t> </a:t>
            </a:r>
            <a:endParaRPr lang="en-US" b="1" i="1" dirty="0">
              <a:solidFill>
                <a:prstClr val="black"/>
              </a:solidFill>
              <a:latin typeface="Calibri"/>
            </a:endParaRPr>
          </a:p>
        </p:txBody>
      </p:sp>
      <p:sp>
        <p:nvSpPr>
          <p:cNvPr id="157" name="Rectangle 156"/>
          <p:cNvSpPr/>
          <p:nvPr/>
        </p:nvSpPr>
        <p:spPr>
          <a:xfrm>
            <a:off x="5943600" y="2057398"/>
            <a:ext cx="3796768"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srgbClr val="FF0000"/>
                </a:solidFill>
                <a:latin typeface="Calibri"/>
              </a:rPr>
              <a:t>→ High latency</a:t>
            </a:r>
            <a:endParaRPr lang="en-US" sz="3200" b="1" i="1" dirty="0">
              <a:solidFill>
                <a:srgbClr val="FF0000"/>
              </a:solidFill>
              <a:latin typeface="Calibri"/>
            </a:endParaRPr>
          </a:p>
        </p:txBody>
      </p:sp>
    </p:spTree>
    <p:extLst>
      <p:ext uri="{BB962C8B-B14F-4D97-AF65-F5344CB8AC3E}">
        <p14:creationId xmlns:p14="http://schemas.microsoft.com/office/powerpoint/2010/main" val="2814751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838200"/>
          </a:xfrm>
        </p:spPr>
        <p:txBody>
          <a:bodyPr>
            <a:normAutofit/>
          </a:bodyPr>
          <a:lstStyle/>
          <a:p>
            <a:r>
              <a:rPr lang="en-US" dirty="0" smtClean="0"/>
              <a:t>   Inter-Segment Migration</a:t>
            </a:r>
            <a:endParaRPr lang="en-US" dirty="0"/>
          </a:p>
        </p:txBody>
      </p:sp>
      <p:sp>
        <p:nvSpPr>
          <p:cNvPr id="1134" name="Content Placeholder 2"/>
          <p:cNvSpPr>
            <a:spLocks noGrp="1"/>
          </p:cNvSpPr>
          <p:nvPr>
            <p:ph idx="1"/>
          </p:nvPr>
        </p:nvSpPr>
        <p:spPr>
          <a:xfrm>
            <a:off x="305835" y="762000"/>
            <a:ext cx="8533366" cy="1981200"/>
          </a:xfrm>
        </p:spPr>
        <p:txBody>
          <a:bodyPr/>
          <a:lstStyle/>
          <a:p>
            <a:pPr>
              <a:lnSpc>
                <a:spcPct val="90000"/>
              </a:lnSpc>
            </a:pPr>
            <a:r>
              <a:rPr lang="en-US" sz="3200" b="1" dirty="0" smtClean="0"/>
              <a:t>Our way: </a:t>
            </a:r>
          </a:p>
          <a:p>
            <a:pPr lvl="1">
              <a:lnSpc>
                <a:spcPct val="90000"/>
              </a:lnSpc>
            </a:pPr>
            <a:r>
              <a:rPr lang="en-US" sz="2800" dirty="0" smtClean="0">
                <a:solidFill>
                  <a:schemeClr val="tx2">
                    <a:lumMod val="75000"/>
                  </a:schemeClr>
                </a:solidFill>
              </a:rPr>
              <a:t>Source and destination cells</a:t>
            </a:r>
            <a:r>
              <a:rPr lang="en-US" sz="2800" b="1" i="1" dirty="0" smtClean="0">
                <a:solidFill>
                  <a:schemeClr val="tx2">
                    <a:lumMod val="75000"/>
                  </a:schemeClr>
                </a:solidFill>
              </a:rPr>
              <a:t> share </a:t>
            </a:r>
            <a:r>
              <a:rPr lang="en-US" sz="2800" b="1" i="1" dirty="0" err="1" smtClean="0">
                <a:solidFill>
                  <a:schemeClr val="tx2">
                    <a:lumMod val="75000"/>
                  </a:schemeClr>
                </a:solidFill>
              </a:rPr>
              <a:t>bitlines</a:t>
            </a:r>
            <a:endParaRPr lang="en-US" sz="2800" b="1" i="1" dirty="0" smtClean="0">
              <a:solidFill>
                <a:schemeClr val="tx2">
                  <a:lumMod val="75000"/>
                </a:schemeClr>
              </a:solidFill>
            </a:endParaRPr>
          </a:p>
          <a:p>
            <a:pPr lvl="1">
              <a:lnSpc>
                <a:spcPct val="90000"/>
              </a:lnSpc>
            </a:pPr>
            <a:r>
              <a:rPr lang="en-US" sz="2800" dirty="0" smtClean="0"/>
              <a:t>Transfer data from source to destination across </a:t>
            </a:r>
            <a:r>
              <a:rPr lang="en-US" sz="2800" b="1" i="1" dirty="0" smtClean="0"/>
              <a:t>shared </a:t>
            </a:r>
            <a:r>
              <a:rPr lang="en-US" sz="2800" b="1" i="1" dirty="0" err="1" smtClean="0"/>
              <a:t>bitlines</a:t>
            </a:r>
            <a:r>
              <a:rPr lang="en-US" sz="2800" dirty="0" smtClean="0"/>
              <a:t> concurrently</a:t>
            </a:r>
          </a:p>
        </p:txBody>
      </p:sp>
      <p:cxnSp>
        <p:nvCxnSpPr>
          <p:cNvPr id="123" name="Straight Arrow Connector 122"/>
          <p:cNvCxnSpPr/>
          <p:nvPr/>
        </p:nvCxnSpPr>
        <p:spPr>
          <a:xfrm flipV="1">
            <a:off x="3871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34144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29572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25000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V="1">
            <a:off x="20428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1585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endCxn id="138"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3690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8" name="Rectangle 137"/>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39" name="Straight Arrow Connector 138"/>
          <p:cNvCxnSpPr>
            <a:stCxn id="137" idx="0"/>
          </p:cNvCxnSpPr>
          <p:nvPr/>
        </p:nvCxnSpPr>
        <p:spPr>
          <a:xfrm flipV="1">
            <a:off x="3873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3" name="Rectangle 152"/>
          <p:cNvSpPr/>
          <p:nvPr/>
        </p:nvSpPr>
        <p:spPr>
          <a:xfrm>
            <a:off x="32336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4" name="Straight Arrow Connector 153"/>
          <p:cNvCxnSpPr>
            <a:stCxn id="153" idx="0"/>
          </p:cNvCxnSpPr>
          <p:nvPr/>
        </p:nvCxnSpPr>
        <p:spPr>
          <a:xfrm flipV="1">
            <a:off x="34165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5" name="Oval 154"/>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6" name="Rectangle 155"/>
          <p:cNvSpPr/>
          <p:nvPr/>
        </p:nvSpPr>
        <p:spPr>
          <a:xfrm>
            <a:off x="27764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29593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Rectangle 158"/>
          <p:cNvSpPr/>
          <p:nvPr/>
        </p:nvSpPr>
        <p:spPr>
          <a:xfrm>
            <a:off x="23192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60" name="Straight Arrow Connector 159"/>
          <p:cNvCxnSpPr>
            <a:stCxn id="159" idx="0"/>
          </p:cNvCxnSpPr>
          <p:nvPr/>
        </p:nvCxnSpPr>
        <p:spPr>
          <a:xfrm flipV="1">
            <a:off x="25021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1" name="Oval 160"/>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Rectangle 161"/>
          <p:cNvSpPr/>
          <p:nvPr/>
        </p:nvSpPr>
        <p:spPr>
          <a:xfrm>
            <a:off x="18620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63" name="Straight Arrow Connector 162"/>
          <p:cNvCxnSpPr>
            <a:stCxn id="162" idx="0"/>
          </p:cNvCxnSpPr>
          <p:nvPr/>
        </p:nvCxnSpPr>
        <p:spPr>
          <a:xfrm flipV="1">
            <a:off x="20449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4" name="Oval 163"/>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Rectangle 164"/>
          <p:cNvSpPr/>
          <p:nvPr/>
        </p:nvSpPr>
        <p:spPr>
          <a:xfrm>
            <a:off x="1404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66" name="Straight Arrow Connector 165"/>
          <p:cNvCxnSpPr>
            <a:stCxn id="165" idx="0"/>
          </p:cNvCxnSpPr>
          <p:nvPr/>
        </p:nvCxnSpPr>
        <p:spPr>
          <a:xfrm flipV="1">
            <a:off x="1587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7" name="Oval 166"/>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68" name="Straight Arrow Connector 167"/>
          <p:cNvCxnSpPr>
            <a:endCxn id="169" idx="3"/>
          </p:cNvCxnSpPr>
          <p:nvPr/>
        </p:nvCxnSpPr>
        <p:spPr>
          <a:xfrm flipH="1">
            <a:off x="1280160"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a:xfrm>
            <a:off x="914400" y="3211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70" name="Oval 169"/>
          <p:cNvSpPr/>
          <p:nvPr/>
        </p:nvSpPr>
        <p:spPr>
          <a:xfrm>
            <a:off x="3695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32384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27812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23240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8668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409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78" name="Straight Arrow Connector 177"/>
          <p:cNvCxnSpPr>
            <a:endCxn id="179" idx="3"/>
          </p:cNvCxnSpPr>
          <p:nvPr/>
        </p:nvCxnSpPr>
        <p:spPr>
          <a:xfrm flipH="1">
            <a:off x="1280160"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9" name="Rectangle 178"/>
          <p:cNvSpPr/>
          <p:nvPr/>
        </p:nvSpPr>
        <p:spPr>
          <a:xfrm>
            <a:off x="914400" y="3668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81" name="Oval 180"/>
          <p:cNvSpPr/>
          <p:nvPr/>
        </p:nvSpPr>
        <p:spPr>
          <a:xfrm>
            <a:off x="3695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2" name="Oval 181"/>
          <p:cNvSpPr/>
          <p:nvPr/>
        </p:nvSpPr>
        <p:spPr>
          <a:xfrm>
            <a:off x="32384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3" name="Oval 182"/>
          <p:cNvSpPr/>
          <p:nvPr/>
        </p:nvSpPr>
        <p:spPr>
          <a:xfrm>
            <a:off x="27812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5" name="Oval 184"/>
          <p:cNvSpPr/>
          <p:nvPr/>
        </p:nvSpPr>
        <p:spPr>
          <a:xfrm>
            <a:off x="23240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6" name="Oval 185"/>
          <p:cNvSpPr/>
          <p:nvPr/>
        </p:nvSpPr>
        <p:spPr>
          <a:xfrm>
            <a:off x="18668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2" name="Oval 191"/>
          <p:cNvSpPr/>
          <p:nvPr/>
        </p:nvSpPr>
        <p:spPr>
          <a:xfrm>
            <a:off x="1409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93" name="Straight Arrow Connector 192"/>
          <p:cNvCxnSpPr>
            <a:endCxn id="194" idx="3"/>
          </p:cNvCxnSpPr>
          <p:nvPr/>
        </p:nvCxnSpPr>
        <p:spPr>
          <a:xfrm flipH="1">
            <a:off x="1280160"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4" name="Rectangle 193"/>
          <p:cNvSpPr/>
          <p:nvPr/>
        </p:nvSpPr>
        <p:spPr>
          <a:xfrm>
            <a:off x="914400" y="4126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95" name="Oval 194"/>
          <p:cNvSpPr/>
          <p:nvPr/>
        </p:nvSpPr>
        <p:spPr>
          <a:xfrm>
            <a:off x="3695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6" name="Oval 195"/>
          <p:cNvSpPr/>
          <p:nvPr/>
        </p:nvSpPr>
        <p:spPr>
          <a:xfrm>
            <a:off x="32384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7" name="Oval 196"/>
          <p:cNvSpPr/>
          <p:nvPr/>
        </p:nvSpPr>
        <p:spPr>
          <a:xfrm>
            <a:off x="27812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8" name="Oval 197"/>
          <p:cNvSpPr/>
          <p:nvPr/>
        </p:nvSpPr>
        <p:spPr>
          <a:xfrm>
            <a:off x="23240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9" name="Oval 198"/>
          <p:cNvSpPr/>
          <p:nvPr/>
        </p:nvSpPr>
        <p:spPr>
          <a:xfrm>
            <a:off x="18668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1409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4" name="Straight Arrow Connector 213"/>
          <p:cNvCxnSpPr>
            <a:endCxn id="215"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16" name="Oval 215"/>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Oval 218"/>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0" name="Oval 219"/>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1" name="Oval 220"/>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2" name="Straight Arrow Connector 221"/>
          <p:cNvCxnSpPr>
            <a:endCxn id="223" idx="3"/>
          </p:cNvCxnSpPr>
          <p:nvPr/>
        </p:nvCxnSpPr>
        <p:spPr>
          <a:xfrm flipH="1">
            <a:off x="1280160" y="5604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914400" y="5421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1" name="Oval 230"/>
          <p:cNvSpPr/>
          <p:nvPr/>
        </p:nvSpPr>
        <p:spPr>
          <a:xfrm>
            <a:off x="3695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32384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27812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23240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5" name="Oval 234"/>
          <p:cNvSpPr/>
          <p:nvPr/>
        </p:nvSpPr>
        <p:spPr>
          <a:xfrm>
            <a:off x="18668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1409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7" name="Straight Arrow Connector 236"/>
          <p:cNvCxnSpPr/>
          <p:nvPr/>
        </p:nvCxnSpPr>
        <p:spPr>
          <a:xfrm>
            <a:off x="4406366" y="50292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flipH="1" flipV="1">
            <a:off x="4330168" y="49475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V="1">
            <a:off x="4330168" y="57131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46" name="Rectangle 245"/>
          <p:cNvSpPr/>
          <p:nvPr/>
        </p:nvSpPr>
        <p:spPr>
          <a:xfrm>
            <a:off x="4419600" y="51815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247" name="Straight Arrow Connector 246"/>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0" name="Rectangle 249"/>
          <p:cNvSpPr/>
          <p:nvPr/>
        </p:nvSpPr>
        <p:spPr>
          <a:xfrm>
            <a:off x="4432832" y="34290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251" name="Rectangle 250"/>
          <p:cNvSpPr/>
          <p:nvPr/>
        </p:nvSpPr>
        <p:spPr>
          <a:xfrm>
            <a:off x="4419600" y="44957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252" name="Rectangle 251"/>
          <p:cNvSpPr/>
          <p:nvPr/>
        </p:nvSpPr>
        <p:spPr>
          <a:xfrm>
            <a:off x="4419599" y="58673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Sense Amplifier</a:t>
            </a:r>
            <a:endParaRPr lang="en-US" sz="3200" b="1" i="1">
              <a:solidFill>
                <a:prstClr val="black"/>
              </a:solidFill>
              <a:latin typeface="Calibri"/>
            </a:endParaRPr>
          </a:p>
        </p:txBody>
      </p:sp>
      <p:cxnSp>
        <p:nvCxnSpPr>
          <p:cNvPr id="254" name="Straight Arrow Connector 253"/>
          <p:cNvCxnSpPr>
            <a:endCxn id="255" idx="3"/>
          </p:cNvCxnSpPr>
          <p:nvPr/>
        </p:nvCxnSpPr>
        <p:spPr>
          <a:xfrm flipH="1">
            <a:off x="1280160" y="33946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Rectangle 254"/>
          <p:cNvSpPr/>
          <p:nvPr/>
        </p:nvSpPr>
        <p:spPr>
          <a:xfrm>
            <a:off x="914400" y="32117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6" name="Oval 255"/>
          <p:cNvSpPr/>
          <p:nvPr/>
        </p:nvSpPr>
        <p:spPr>
          <a:xfrm>
            <a:off x="3695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32384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7812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23240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8668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1" name="Oval 260"/>
          <p:cNvSpPr/>
          <p:nvPr/>
        </p:nvSpPr>
        <p:spPr>
          <a:xfrm>
            <a:off x="1409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2" name="Straight Arrow Connector 261"/>
          <p:cNvCxnSpPr>
            <a:endCxn id="263" idx="3"/>
          </p:cNvCxnSpPr>
          <p:nvPr/>
        </p:nvCxnSpPr>
        <p:spPr>
          <a:xfrm flipH="1">
            <a:off x="1280160" y="38518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3" name="Rectangle 262"/>
          <p:cNvSpPr/>
          <p:nvPr/>
        </p:nvSpPr>
        <p:spPr>
          <a:xfrm>
            <a:off x="914400" y="36689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4" name="Oval 263"/>
          <p:cNvSpPr/>
          <p:nvPr/>
        </p:nvSpPr>
        <p:spPr>
          <a:xfrm>
            <a:off x="3695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32384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27812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Oval 266"/>
          <p:cNvSpPr/>
          <p:nvPr/>
        </p:nvSpPr>
        <p:spPr>
          <a:xfrm>
            <a:off x="23240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8" name="Oval 267"/>
          <p:cNvSpPr/>
          <p:nvPr/>
        </p:nvSpPr>
        <p:spPr>
          <a:xfrm>
            <a:off x="18668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9" name="Oval 268"/>
          <p:cNvSpPr/>
          <p:nvPr/>
        </p:nvSpPr>
        <p:spPr>
          <a:xfrm>
            <a:off x="1409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70" name="Straight Arrow Connector 269"/>
          <p:cNvCxnSpPr>
            <a:endCxn id="271" idx="3"/>
          </p:cNvCxnSpPr>
          <p:nvPr/>
        </p:nvCxnSpPr>
        <p:spPr>
          <a:xfrm flipH="1">
            <a:off x="1280160" y="43090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1" name="Rectangle 270"/>
          <p:cNvSpPr/>
          <p:nvPr/>
        </p:nvSpPr>
        <p:spPr>
          <a:xfrm>
            <a:off x="914400" y="41261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2" name="Oval 271"/>
          <p:cNvSpPr/>
          <p:nvPr/>
        </p:nvSpPr>
        <p:spPr>
          <a:xfrm>
            <a:off x="3695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3" name="Oval 272"/>
          <p:cNvSpPr/>
          <p:nvPr/>
        </p:nvSpPr>
        <p:spPr>
          <a:xfrm>
            <a:off x="32384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4" name="Oval 273"/>
          <p:cNvSpPr/>
          <p:nvPr/>
        </p:nvSpPr>
        <p:spPr>
          <a:xfrm>
            <a:off x="27812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5" name="Oval 274"/>
          <p:cNvSpPr/>
          <p:nvPr/>
        </p:nvSpPr>
        <p:spPr>
          <a:xfrm>
            <a:off x="23240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6" name="Oval 275"/>
          <p:cNvSpPr/>
          <p:nvPr/>
        </p:nvSpPr>
        <p:spPr>
          <a:xfrm>
            <a:off x="18668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7" name="Oval 276"/>
          <p:cNvSpPr/>
          <p:nvPr/>
        </p:nvSpPr>
        <p:spPr>
          <a:xfrm>
            <a:off x="1409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Rectangle 277"/>
          <p:cNvSpPr/>
          <p:nvPr/>
        </p:nvSpPr>
        <p:spPr>
          <a:xfrm>
            <a:off x="1404853" y="58674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79" name="Straight Arrow Connector 278"/>
          <p:cNvCxnSpPr/>
          <p:nvPr/>
        </p:nvCxnSpPr>
        <p:spPr>
          <a:xfrm flipV="1">
            <a:off x="3871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flipV="1">
            <a:off x="34144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flipV="1">
            <a:off x="29572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V="1">
            <a:off x="25000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V="1">
            <a:off x="20428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flipV="1">
            <a:off x="1585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a:endCxn id="287"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6" name="Rectangle 285"/>
          <p:cNvSpPr/>
          <p:nvPr/>
        </p:nvSpPr>
        <p:spPr>
          <a:xfrm>
            <a:off x="36908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87" name="Rectangle 286"/>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88" name="Oval 287"/>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9" name="Rectangle 288"/>
          <p:cNvSpPr/>
          <p:nvPr/>
        </p:nvSpPr>
        <p:spPr>
          <a:xfrm>
            <a:off x="32336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0" name="Oval 289"/>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1" name="Rectangle 290"/>
          <p:cNvSpPr/>
          <p:nvPr/>
        </p:nvSpPr>
        <p:spPr>
          <a:xfrm>
            <a:off x="27764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2" name="Oval 291"/>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3" name="Rectangle 292"/>
          <p:cNvSpPr/>
          <p:nvPr/>
        </p:nvSpPr>
        <p:spPr>
          <a:xfrm>
            <a:off x="23192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4" name="Oval 293"/>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5" name="Rectangle 294"/>
          <p:cNvSpPr/>
          <p:nvPr/>
        </p:nvSpPr>
        <p:spPr>
          <a:xfrm>
            <a:off x="18620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6" name="Oval 295"/>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98" name="Straight Arrow Connector 297"/>
          <p:cNvCxnSpPr>
            <a:endCxn id="299" idx="3"/>
          </p:cNvCxnSpPr>
          <p:nvPr/>
        </p:nvCxnSpPr>
        <p:spPr>
          <a:xfrm flipH="1">
            <a:off x="1280160" y="5604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9" name="Rectangle 298"/>
          <p:cNvSpPr/>
          <p:nvPr/>
        </p:nvSpPr>
        <p:spPr>
          <a:xfrm>
            <a:off x="914400" y="5421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00" name="Oval 299"/>
          <p:cNvSpPr/>
          <p:nvPr/>
        </p:nvSpPr>
        <p:spPr>
          <a:xfrm>
            <a:off x="3695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32384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27812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3240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8668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409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06" name="Straight Arrow Connector 305"/>
          <p:cNvCxnSpPr>
            <a:stCxn id="286" idx="0"/>
          </p:cNvCxnSpPr>
          <p:nvPr/>
        </p:nvCxnSpPr>
        <p:spPr>
          <a:xfrm flipV="1">
            <a:off x="38737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a:stCxn id="289" idx="0"/>
          </p:cNvCxnSpPr>
          <p:nvPr/>
        </p:nvCxnSpPr>
        <p:spPr>
          <a:xfrm flipV="1">
            <a:off x="34165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p:nvPr/>
        </p:nvCxnSpPr>
        <p:spPr>
          <a:xfrm flipV="1">
            <a:off x="2959333"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flipV="1">
            <a:off x="2497705"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a:stCxn id="295" idx="0"/>
          </p:cNvCxnSpPr>
          <p:nvPr/>
        </p:nvCxnSpPr>
        <p:spPr>
          <a:xfrm flipV="1">
            <a:off x="20449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flipV="1">
            <a:off x="1587733" y="4874996"/>
            <a:ext cx="0" cy="97852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a:endCxn id="313"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3" name="Rectangle 312"/>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14" name="Oval 313"/>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5" name="Oval 314"/>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6" name="Oval 315"/>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7" name="Oval 316"/>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8" name="Oval 317"/>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9" name="Oval 318"/>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7" name="Rectangle 326"/>
          <p:cNvSpPr/>
          <p:nvPr/>
        </p:nvSpPr>
        <p:spPr>
          <a:xfrm>
            <a:off x="1402080" y="274222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Source</a:t>
            </a:r>
            <a:endParaRPr lang="en-US" sz="3200" b="1" i="1">
              <a:solidFill>
                <a:srgbClr val="FFFFFF"/>
              </a:solidFill>
              <a:latin typeface="Calibri"/>
            </a:endParaRPr>
          </a:p>
        </p:txBody>
      </p:sp>
      <p:sp>
        <p:nvSpPr>
          <p:cNvPr id="328" name="Rectangle 327"/>
          <p:cNvSpPr/>
          <p:nvPr/>
        </p:nvSpPr>
        <p:spPr>
          <a:xfrm>
            <a:off x="1401651" y="496858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Destination</a:t>
            </a:r>
            <a:endParaRPr lang="en-US" sz="3200" b="1" i="1">
              <a:solidFill>
                <a:srgbClr val="FFFFFF"/>
              </a:solidFill>
              <a:latin typeface="Calibri"/>
            </a:endParaRPr>
          </a:p>
        </p:txBody>
      </p:sp>
      <p:grpSp>
        <p:nvGrpSpPr>
          <p:cNvPr id="329" name="Group 328"/>
          <p:cNvGrpSpPr/>
          <p:nvPr/>
        </p:nvGrpSpPr>
        <p:grpSpPr>
          <a:xfrm>
            <a:off x="1416801" y="2756813"/>
            <a:ext cx="2651760" cy="2585086"/>
            <a:chOff x="9533989" y="3384689"/>
            <a:chExt cx="2651760" cy="2585086"/>
          </a:xfrm>
        </p:grpSpPr>
        <p:cxnSp>
          <p:nvCxnSpPr>
            <p:cNvPr id="330" name="Straight Arrow Connector 329"/>
            <p:cNvCxnSpPr>
              <a:endCxn id="336" idx="4"/>
            </p:cNvCxnSpPr>
            <p:nvPr/>
          </p:nvCxnSpPr>
          <p:spPr>
            <a:xfrm flipV="1">
              <a:off x="9710059" y="3750449"/>
              <a:ext cx="6810" cy="14591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31" name="Oval 330"/>
            <p:cNvSpPr/>
            <p:nvPr/>
          </p:nvSpPr>
          <p:spPr>
            <a:xfrm>
              <a:off x="118199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2" name="Oval 331"/>
            <p:cNvSpPr/>
            <p:nvPr/>
          </p:nvSpPr>
          <p:spPr>
            <a:xfrm>
              <a:off x="113627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3" name="Oval 332"/>
            <p:cNvSpPr/>
            <p:nvPr/>
          </p:nvSpPr>
          <p:spPr>
            <a:xfrm>
              <a:off x="109055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4" name="Oval 333"/>
            <p:cNvSpPr/>
            <p:nvPr/>
          </p:nvSpPr>
          <p:spPr>
            <a:xfrm>
              <a:off x="104483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5" name="Oval 334"/>
            <p:cNvSpPr/>
            <p:nvPr/>
          </p:nvSpPr>
          <p:spPr>
            <a:xfrm>
              <a:off x="99911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6" name="Oval 335"/>
            <p:cNvSpPr/>
            <p:nvPr/>
          </p:nvSpPr>
          <p:spPr>
            <a:xfrm>
              <a:off x="95339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37" name="Straight Arrow Connector 336"/>
            <p:cNvCxnSpPr>
              <a:stCxn id="343" idx="4"/>
            </p:cNvCxnSpPr>
            <p:nvPr/>
          </p:nvCxnSpPr>
          <p:spPr>
            <a:xfrm flipH="1" flipV="1">
              <a:off x="119981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a:stCxn id="344" idx="4"/>
            </p:cNvCxnSpPr>
            <p:nvPr/>
          </p:nvCxnSpPr>
          <p:spPr>
            <a:xfrm flipH="1" flipV="1">
              <a:off x="115409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a:stCxn id="345" idx="4"/>
            </p:cNvCxnSpPr>
            <p:nvPr/>
          </p:nvCxnSpPr>
          <p:spPr>
            <a:xfrm flipH="1" flipV="1">
              <a:off x="11083706" y="5512576"/>
              <a:ext cx="4763" cy="457199"/>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stCxn id="346" idx="4"/>
            </p:cNvCxnSpPr>
            <p:nvPr/>
          </p:nvCxnSpPr>
          <p:spPr>
            <a:xfrm flipH="1" flipV="1">
              <a:off x="10622078" y="5512576"/>
              <a:ext cx="9191" cy="457199"/>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stCxn id="347" idx="4"/>
            </p:cNvCxnSpPr>
            <p:nvPr/>
          </p:nvCxnSpPr>
          <p:spPr>
            <a:xfrm flipH="1" flipV="1">
              <a:off x="101693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a:stCxn id="348" idx="4"/>
            </p:cNvCxnSpPr>
            <p:nvPr/>
          </p:nvCxnSpPr>
          <p:spPr>
            <a:xfrm flipH="1" flipV="1">
              <a:off x="97121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43" name="Oval 342"/>
            <p:cNvSpPr/>
            <p:nvPr/>
          </p:nvSpPr>
          <p:spPr>
            <a:xfrm>
              <a:off x="118199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4" name="Oval 343"/>
            <p:cNvSpPr/>
            <p:nvPr/>
          </p:nvSpPr>
          <p:spPr>
            <a:xfrm>
              <a:off x="113627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5" name="Oval 344"/>
            <p:cNvSpPr/>
            <p:nvPr/>
          </p:nvSpPr>
          <p:spPr>
            <a:xfrm>
              <a:off x="109055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104483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7" name="Oval 346"/>
            <p:cNvSpPr/>
            <p:nvPr/>
          </p:nvSpPr>
          <p:spPr>
            <a:xfrm>
              <a:off x="99911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8" name="Oval 347"/>
            <p:cNvSpPr/>
            <p:nvPr/>
          </p:nvSpPr>
          <p:spPr>
            <a:xfrm>
              <a:off x="95339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49" name="Straight Arrow Connector 348"/>
            <p:cNvCxnSpPr>
              <a:endCxn id="335" idx="4"/>
            </p:cNvCxnSpPr>
            <p:nvPr/>
          </p:nvCxnSpPr>
          <p:spPr>
            <a:xfrm flipV="1">
              <a:off x="10162808" y="3750449"/>
              <a:ext cx="11261" cy="1507351"/>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a:endCxn id="334" idx="4"/>
            </p:cNvCxnSpPr>
            <p:nvPr/>
          </p:nvCxnSpPr>
          <p:spPr>
            <a:xfrm flipV="1">
              <a:off x="10622280" y="3750449"/>
              <a:ext cx="8989" cy="14615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endCxn id="333" idx="4"/>
            </p:cNvCxnSpPr>
            <p:nvPr/>
          </p:nvCxnSpPr>
          <p:spPr>
            <a:xfrm flipV="1">
              <a:off x="11077208" y="3750449"/>
              <a:ext cx="11261" cy="1433869"/>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endCxn id="332" idx="4"/>
            </p:cNvCxnSpPr>
            <p:nvPr/>
          </p:nvCxnSpPr>
          <p:spPr>
            <a:xfrm flipV="1">
              <a:off x="11534408" y="3750449"/>
              <a:ext cx="11261" cy="14615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endCxn id="331" idx="4"/>
            </p:cNvCxnSpPr>
            <p:nvPr/>
          </p:nvCxnSpPr>
          <p:spPr>
            <a:xfrm flipV="1">
              <a:off x="12000487" y="3750449"/>
              <a:ext cx="2382" cy="14591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354" name="Group 353"/>
            <p:cNvGrpSpPr/>
            <p:nvPr/>
          </p:nvGrpSpPr>
          <p:grpSpPr>
            <a:xfrm>
              <a:off x="9704481" y="5210175"/>
              <a:ext cx="2289399" cy="304800"/>
              <a:chOff x="1571327" y="4572000"/>
              <a:chExt cx="2289399" cy="304800"/>
            </a:xfrm>
          </p:grpSpPr>
          <p:cxnSp>
            <p:nvCxnSpPr>
              <p:cNvPr id="355" name="Straight Arrow Connector 354"/>
              <p:cNvCxnSpPr/>
              <p:nvPr/>
            </p:nvCxnSpPr>
            <p:spPr>
              <a:xfrm flipV="1">
                <a:off x="1571327" y="4572000"/>
                <a:ext cx="0" cy="304800"/>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p:nvPr/>
            </p:nvCxnSpPr>
            <p:spPr>
              <a:xfrm flipH="1" flipV="1">
                <a:off x="2029654" y="4573804"/>
                <a:ext cx="685"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p:nvPr/>
            </p:nvCxnSpPr>
            <p:spPr>
              <a:xfrm flipH="1" flipV="1">
                <a:off x="2486854" y="4573804"/>
                <a:ext cx="2272"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flipH="1" flipV="1">
                <a:off x="2944054" y="4573804"/>
                <a:ext cx="2272"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flipH="1" flipV="1">
                <a:off x="3401254" y="4573804"/>
                <a:ext cx="2272"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flipH="1" flipV="1">
                <a:off x="3860501" y="4572000"/>
                <a:ext cx="225" cy="302996"/>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grpSp>
      <p:grpSp>
        <p:nvGrpSpPr>
          <p:cNvPr id="187" name="Group 186"/>
          <p:cNvGrpSpPr/>
          <p:nvPr/>
        </p:nvGrpSpPr>
        <p:grpSpPr>
          <a:xfrm>
            <a:off x="1580802" y="4572000"/>
            <a:ext cx="2294162" cy="304800"/>
            <a:chOff x="1725846" y="4724400"/>
            <a:chExt cx="2294162" cy="304800"/>
          </a:xfrm>
        </p:grpSpPr>
        <p:cxnSp>
          <p:nvCxnSpPr>
            <p:cNvPr id="188" name="Straight Arrow Connector 187"/>
            <p:cNvCxnSpPr/>
            <p:nvPr/>
          </p:nvCxnSpPr>
          <p:spPr>
            <a:xfrm flipV="1">
              <a:off x="1725846" y="4724400"/>
              <a:ext cx="6931" cy="304800"/>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H="1" flipV="1">
              <a:off x="2187930" y="4724400"/>
              <a:ext cx="1691"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V="1">
              <a:off x="2648408" y="4726204"/>
              <a:ext cx="0"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31023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flipV="1">
              <a:off x="35595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flipV="1">
              <a:off x="40167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0855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2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3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What Will You Learn in This Mini-Lecture Series</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19</a:t>
            </a:fld>
            <a:endParaRPr lang="en-US" sz="1600">
              <a:latin typeface="Garamond" charset="0"/>
            </a:endParaRPr>
          </a:p>
        </p:txBody>
      </p:sp>
    </p:spTree>
    <p:extLst>
      <p:ext uri="{BB962C8B-B14F-4D97-AF65-F5344CB8AC3E}">
        <p14:creationId xmlns:p14="http://schemas.microsoft.com/office/powerpoint/2010/main" val="28719279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4" name="Group 293"/>
          <p:cNvGrpSpPr/>
          <p:nvPr/>
        </p:nvGrpSpPr>
        <p:grpSpPr>
          <a:xfrm>
            <a:off x="1588645" y="4553876"/>
            <a:ext cx="2289399" cy="304800"/>
            <a:chOff x="1571327" y="4572000"/>
            <a:chExt cx="2289399" cy="304800"/>
          </a:xfrm>
        </p:grpSpPr>
        <p:cxnSp>
          <p:nvCxnSpPr>
            <p:cNvPr id="295" name="Straight Arrow Connector 294"/>
            <p:cNvCxnSpPr/>
            <p:nvPr/>
          </p:nvCxnSpPr>
          <p:spPr>
            <a:xfrm flipV="1">
              <a:off x="1571327" y="4572000"/>
              <a:ext cx="0" cy="304800"/>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flipH="1" flipV="1">
              <a:off x="2029654" y="4573804"/>
              <a:ext cx="685"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H="1" flipV="1">
              <a:off x="2486854" y="4573804"/>
              <a:ext cx="2272"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H="1" flipV="1">
              <a:off x="2944054" y="4573804"/>
              <a:ext cx="2272"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H="1" flipV="1">
              <a:off x="3401254" y="4573804"/>
              <a:ext cx="2272"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H="1" flipV="1">
              <a:off x="3860501" y="4572000"/>
              <a:ext cx="225" cy="302996"/>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 y="0"/>
            <a:ext cx="9143999" cy="838200"/>
          </a:xfrm>
        </p:spPr>
        <p:txBody>
          <a:bodyPr>
            <a:normAutofit/>
          </a:bodyPr>
          <a:lstStyle/>
          <a:p>
            <a:r>
              <a:rPr lang="en-US" dirty="0" smtClean="0"/>
              <a:t>   Inter-Segment Migration</a:t>
            </a:r>
            <a:endParaRPr lang="en-US" dirty="0"/>
          </a:p>
        </p:txBody>
      </p:sp>
      <p:grpSp>
        <p:nvGrpSpPr>
          <p:cNvPr id="4" name="Group 3"/>
          <p:cNvGrpSpPr/>
          <p:nvPr/>
        </p:nvGrpSpPr>
        <p:grpSpPr>
          <a:xfrm>
            <a:off x="4330168" y="2737763"/>
            <a:ext cx="4204232" cy="3510637"/>
            <a:chOff x="4330168" y="2737763"/>
            <a:chExt cx="4204232" cy="3510637"/>
          </a:xfrm>
        </p:grpSpPr>
        <p:cxnSp>
          <p:nvCxnSpPr>
            <p:cNvPr id="176" name="Straight Arrow Connector 175"/>
            <p:cNvCxnSpPr/>
            <p:nvPr/>
          </p:nvCxnSpPr>
          <p:spPr>
            <a:xfrm>
              <a:off x="4406366" y="50292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H="1" flipV="1">
              <a:off x="4330168" y="49475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4330168" y="57131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4419600" y="51815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187" name="Straight Arrow Connector 186"/>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0" name="Rectangle 189"/>
            <p:cNvSpPr/>
            <p:nvPr/>
          </p:nvSpPr>
          <p:spPr>
            <a:xfrm>
              <a:off x="4432832" y="34290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191" name="Rectangle 190"/>
            <p:cNvSpPr/>
            <p:nvPr/>
          </p:nvSpPr>
          <p:spPr>
            <a:xfrm>
              <a:off x="4419600" y="44957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192" name="Rectangle 191"/>
            <p:cNvSpPr/>
            <p:nvPr/>
          </p:nvSpPr>
          <p:spPr>
            <a:xfrm>
              <a:off x="4419599" y="58673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grpSp>
      <p:grpSp>
        <p:nvGrpSpPr>
          <p:cNvPr id="193" name="Group 192"/>
          <p:cNvGrpSpPr/>
          <p:nvPr/>
        </p:nvGrpSpPr>
        <p:grpSpPr>
          <a:xfrm>
            <a:off x="914400" y="2590800"/>
            <a:ext cx="3309853" cy="3644089"/>
            <a:chOff x="2628900" y="6744453"/>
            <a:chExt cx="3309853" cy="3644089"/>
          </a:xfrm>
        </p:grpSpPr>
        <p:cxnSp>
          <p:nvCxnSpPr>
            <p:cNvPr id="194" name="Straight Arrow Connector 193"/>
            <p:cNvCxnSpPr>
              <a:endCxn id="195" idx="3"/>
            </p:cNvCxnSpPr>
            <p:nvPr/>
          </p:nvCxnSpPr>
          <p:spPr>
            <a:xfrm flipH="1">
              <a:off x="2994660" y="75482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2628900" y="73653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96" name="Oval 195"/>
            <p:cNvSpPr/>
            <p:nvPr/>
          </p:nvSpPr>
          <p:spPr>
            <a:xfrm>
              <a:off x="54101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7" name="Oval 196"/>
            <p:cNvSpPr/>
            <p:nvPr/>
          </p:nvSpPr>
          <p:spPr>
            <a:xfrm>
              <a:off x="49529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8" name="Oval 197"/>
            <p:cNvSpPr/>
            <p:nvPr/>
          </p:nvSpPr>
          <p:spPr>
            <a:xfrm>
              <a:off x="44957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9" name="Oval 198"/>
            <p:cNvSpPr/>
            <p:nvPr/>
          </p:nvSpPr>
          <p:spPr>
            <a:xfrm>
              <a:off x="40385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Oval 215"/>
            <p:cNvSpPr/>
            <p:nvPr/>
          </p:nvSpPr>
          <p:spPr>
            <a:xfrm>
              <a:off x="35813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31241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8" name="Straight Arrow Connector 217"/>
            <p:cNvCxnSpPr>
              <a:endCxn id="219" idx="3"/>
            </p:cNvCxnSpPr>
            <p:nvPr/>
          </p:nvCxnSpPr>
          <p:spPr>
            <a:xfrm flipH="1">
              <a:off x="2994660" y="80054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628900" y="78225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0" name="Oval 219"/>
            <p:cNvSpPr/>
            <p:nvPr/>
          </p:nvSpPr>
          <p:spPr>
            <a:xfrm>
              <a:off x="54101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1" name="Oval 220"/>
            <p:cNvSpPr/>
            <p:nvPr/>
          </p:nvSpPr>
          <p:spPr>
            <a:xfrm>
              <a:off x="49529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44957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40385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35813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31241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6" name="Straight Arrow Connector 225"/>
            <p:cNvCxnSpPr>
              <a:endCxn id="227" idx="3"/>
            </p:cNvCxnSpPr>
            <p:nvPr/>
          </p:nvCxnSpPr>
          <p:spPr>
            <a:xfrm flipH="1">
              <a:off x="2994660" y="84626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2628900" y="82797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8" name="Oval 227"/>
            <p:cNvSpPr/>
            <p:nvPr/>
          </p:nvSpPr>
          <p:spPr>
            <a:xfrm>
              <a:off x="54101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9" name="Oval 228"/>
            <p:cNvSpPr/>
            <p:nvPr/>
          </p:nvSpPr>
          <p:spPr>
            <a:xfrm>
              <a:off x="49529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44957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40385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35813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31241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Rectangle 240"/>
            <p:cNvSpPr/>
            <p:nvPr/>
          </p:nvSpPr>
          <p:spPr>
            <a:xfrm>
              <a:off x="3119353" y="10021053"/>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2" name="Straight Arrow Connector 241"/>
            <p:cNvCxnSpPr/>
            <p:nvPr/>
          </p:nvCxnSpPr>
          <p:spPr>
            <a:xfrm flipV="1">
              <a:off x="55861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flipV="1">
              <a:off x="51289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flipV="1">
              <a:off x="46717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V="1">
              <a:off x="42145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flipV="1">
              <a:off x="37573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V="1">
              <a:off x="33001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a:endCxn id="250" idx="3"/>
            </p:cNvCxnSpPr>
            <p:nvPr/>
          </p:nvCxnSpPr>
          <p:spPr>
            <a:xfrm flipH="1">
              <a:off x="2994660" y="7081537"/>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54053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0" name="Rectangle 249"/>
            <p:cNvSpPr/>
            <p:nvPr/>
          </p:nvSpPr>
          <p:spPr>
            <a:xfrm>
              <a:off x="2628900" y="6898657"/>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1" name="Oval 250"/>
            <p:cNvSpPr/>
            <p:nvPr/>
          </p:nvSpPr>
          <p:spPr>
            <a:xfrm>
              <a:off x="54101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2" name="Rectangle 251"/>
            <p:cNvSpPr/>
            <p:nvPr/>
          </p:nvSpPr>
          <p:spPr>
            <a:xfrm>
              <a:off x="49481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49529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Rectangle 253"/>
            <p:cNvSpPr/>
            <p:nvPr/>
          </p:nvSpPr>
          <p:spPr>
            <a:xfrm>
              <a:off x="44909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5" name="Oval 254"/>
            <p:cNvSpPr/>
            <p:nvPr/>
          </p:nvSpPr>
          <p:spPr>
            <a:xfrm>
              <a:off x="44957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Rectangle 255"/>
            <p:cNvSpPr/>
            <p:nvPr/>
          </p:nvSpPr>
          <p:spPr>
            <a:xfrm>
              <a:off x="40337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7" name="Oval 256"/>
            <p:cNvSpPr/>
            <p:nvPr/>
          </p:nvSpPr>
          <p:spPr>
            <a:xfrm>
              <a:off x="40385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Rectangle 257"/>
            <p:cNvSpPr/>
            <p:nvPr/>
          </p:nvSpPr>
          <p:spPr>
            <a:xfrm>
              <a:off x="35765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9" name="Oval 258"/>
            <p:cNvSpPr/>
            <p:nvPr/>
          </p:nvSpPr>
          <p:spPr>
            <a:xfrm>
              <a:off x="35813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31241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a:endCxn id="262" idx="3"/>
            </p:cNvCxnSpPr>
            <p:nvPr/>
          </p:nvCxnSpPr>
          <p:spPr>
            <a:xfrm flipH="1">
              <a:off x="2994660" y="97580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2" name="Rectangle 261"/>
            <p:cNvSpPr/>
            <p:nvPr/>
          </p:nvSpPr>
          <p:spPr>
            <a:xfrm>
              <a:off x="2628900" y="95751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3" name="Oval 262"/>
            <p:cNvSpPr/>
            <p:nvPr/>
          </p:nvSpPr>
          <p:spPr>
            <a:xfrm>
              <a:off x="54101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49529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44957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40385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Oval 266"/>
            <p:cNvSpPr/>
            <p:nvPr/>
          </p:nvSpPr>
          <p:spPr>
            <a:xfrm>
              <a:off x="35813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8" name="Oval 267"/>
            <p:cNvSpPr/>
            <p:nvPr/>
          </p:nvSpPr>
          <p:spPr>
            <a:xfrm>
              <a:off x="31241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9" name="Straight Arrow Connector 268"/>
            <p:cNvCxnSpPr>
              <a:stCxn id="249" idx="0"/>
            </p:cNvCxnSpPr>
            <p:nvPr/>
          </p:nvCxnSpPr>
          <p:spPr>
            <a:xfrm flipV="1">
              <a:off x="5588233" y="9028649"/>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a:stCxn id="252" idx="0"/>
            </p:cNvCxnSpPr>
            <p:nvPr/>
          </p:nvCxnSpPr>
          <p:spPr>
            <a:xfrm flipV="1">
              <a:off x="5131033" y="9028649"/>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V="1">
              <a:off x="4673833" y="9030453"/>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V="1">
              <a:off x="4212205" y="9030453"/>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a:stCxn id="258" idx="0"/>
            </p:cNvCxnSpPr>
            <p:nvPr/>
          </p:nvCxnSpPr>
          <p:spPr>
            <a:xfrm flipV="1">
              <a:off x="3759433" y="9028649"/>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flipV="1">
              <a:off x="3302233" y="9028649"/>
              <a:ext cx="0" cy="97852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endCxn id="276" idx="3"/>
            </p:cNvCxnSpPr>
            <p:nvPr/>
          </p:nvCxnSpPr>
          <p:spPr>
            <a:xfrm flipH="1">
              <a:off x="2994660" y="9300863"/>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2628900" y="9117983"/>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54101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49529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44957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40385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35813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2" name="Oval 281"/>
            <p:cNvSpPr/>
            <p:nvPr/>
          </p:nvSpPr>
          <p:spPr>
            <a:xfrm>
              <a:off x="31241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90" name="Rectangle 289"/>
          <p:cNvSpPr/>
          <p:nvPr/>
        </p:nvSpPr>
        <p:spPr>
          <a:xfrm>
            <a:off x="1402080" y="274222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369" name="Rectangle 368"/>
          <p:cNvSpPr/>
          <p:nvPr/>
        </p:nvSpPr>
        <p:spPr>
          <a:xfrm>
            <a:off x="1403350" y="2743200"/>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370" name="Rectangle 369"/>
          <p:cNvSpPr/>
          <p:nvPr/>
        </p:nvSpPr>
        <p:spPr>
          <a:xfrm>
            <a:off x="1402421" y="5862566"/>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100" name="Content Placeholder 2"/>
          <p:cNvSpPr>
            <a:spLocks noGrp="1"/>
          </p:cNvSpPr>
          <p:nvPr>
            <p:ph idx="1"/>
          </p:nvPr>
        </p:nvSpPr>
        <p:spPr>
          <a:xfrm>
            <a:off x="305835" y="762000"/>
            <a:ext cx="8533366" cy="1981200"/>
          </a:xfrm>
        </p:spPr>
        <p:txBody>
          <a:bodyPr/>
          <a:lstStyle/>
          <a:p>
            <a:pPr>
              <a:lnSpc>
                <a:spcPct val="90000"/>
              </a:lnSpc>
            </a:pPr>
            <a:r>
              <a:rPr lang="en-US" sz="3200" b="1" dirty="0" smtClean="0"/>
              <a:t>Our way: </a:t>
            </a:r>
          </a:p>
          <a:p>
            <a:pPr lvl="1">
              <a:lnSpc>
                <a:spcPct val="90000"/>
              </a:lnSpc>
            </a:pPr>
            <a:r>
              <a:rPr lang="en-US" sz="2800" dirty="0" smtClean="0">
                <a:solidFill>
                  <a:schemeClr val="tx2">
                    <a:lumMod val="75000"/>
                  </a:schemeClr>
                </a:solidFill>
              </a:rPr>
              <a:t>Source and destination cells </a:t>
            </a:r>
            <a:r>
              <a:rPr lang="en-US" sz="2800" b="1" i="1" dirty="0" smtClean="0">
                <a:solidFill>
                  <a:schemeClr val="tx2">
                    <a:lumMod val="75000"/>
                  </a:schemeClr>
                </a:solidFill>
              </a:rPr>
              <a:t>share</a:t>
            </a:r>
            <a:r>
              <a:rPr lang="en-US" sz="2800" dirty="0" smtClean="0">
                <a:solidFill>
                  <a:schemeClr val="tx2">
                    <a:lumMod val="75000"/>
                  </a:schemeClr>
                </a:solidFill>
              </a:rPr>
              <a:t> </a:t>
            </a:r>
            <a:r>
              <a:rPr lang="en-US" sz="2800" b="1" i="1" dirty="0" err="1" smtClean="0">
                <a:solidFill>
                  <a:schemeClr val="tx2">
                    <a:lumMod val="75000"/>
                  </a:schemeClr>
                </a:solidFill>
              </a:rPr>
              <a:t>bitlines</a:t>
            </a:r>
            <a:endParaRPr lang="en-US" sz="2800" b="1" i="1" dirty="0" smtClean="0">
              <a:solidFill>
                <a:schemeClr val="tx2">
                  <a:lumMod val="75000"/>
                </a:schemeClr>
              </a:solidFill>
            </a:endParaRPr>
          </a:p>
          <a:p>
            <a:pPr lvl="1">
              <a:lnSpc>
                <a:spcPct val="90000"/>
              </a:lnSpc>
            </a:pPr>
            <a:r>
              <a:rPr lang="en-US" sz="2800" dirty="0" smtClean="0"/>
              <a:t>Transfer data from source to destination across</a:t>
            </a:r>
            <a:r>
              <a:rPr lang="en-US" sz="2800" b="1" i="1" dirty="0" smtClean="0"/>
              <a:t> shared </a:t>
            </a:r>
            <a:r>
              <a:rPr lang="en-US" sz="2800" b="1" i="1" dirty="0" err="1" smtClean="0"/>
              <a:t>bitlines</a:t>
            </a:r>
            <a:r>
              <a:rPr lang="en-US" sz="2800" dirty="0" smtClean="0"/>
              <a:t> concurrently</a:t>
            </a:r>
          </a:p>
        </p:txBody>
      </p:sp>
      <p:sp>
        <p:nvSpPr>
          <p:cNvPr id="292" name="Rounded Rectangular Callout 291"/>
          <p:cNvSpPr/>
          <p:nvPr/>
        </p:nvSpPr>
        <p:spPr>
          <a:xfrm>
            <a:off x="4311521" y="3823232"/>
            <a:ext cx="4680079" cy="884595"/>
          </a:xfrm>
          <a:prstGeom prst="wedgeRoundRectCallout">
            <a:avLst>
              <a:gd name="adj1" fmla="val -51805"/>
              <a:gd name="adj2" fmla="val 993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smtClean="0">
                <a:solidFill>
                  <a:prstClr val="white"/>
                </a:solidFill>
                <a:latin typeface="Calibri"/>
              </a:rPr>
              <a:t>Step 2: </a:t>
            </a:r>
            <a:r>
              <a:rPr lang="en-US" sz="2800" dirty="0" smtClean="0">
                <a:solidFill>
                  <a:prstClr val="white"/>
                </a:solidFill>
                <a:latin typeface="Calibri"/>
              </a:rPr>
              <a:t>Activate destination row to connect cell and </a:t>
            </a:r>
            <a:r>
              <a:rPr lang="en-US" sz="2800" dirty="0" err="1" smtClean="0">
                <a:solidFill>
                  <a:prstClr val="white"/>
                </a:solidFill>
                <a:latin typeface="Calibri"/>
              </a:rPr>
              <a:t>bitline</a:t>
            </a:r>
            <a:endParaRPr lang="en-US" sz="2800" dirty="0">
              <a:solidFill>
                <a:prstClr val="white"/>
              </a:solidFill>
              <a:latin typeface="Calibri"/>
            </a:endParaRPr>
          </a:p>
        </p:txBody>
      </p:sp>
      <p:sp>
        <p:nvSpPr>
          <p:cNvPr id="293" name="Rounded Rectangular Callout 292"/>
          <p:cNvSpPr/>
          <p:nvPr/>
        </p:nvSpPr>
        <p:spPr>
          <a:xfrm>
            <a:off x="4311521" y="1885948"/>
            <a:ext cx="4680078" cy="627340"/>
          </a:xfrm>
          <a:prstGeom prst="wedgeRoundRectCallout">
            <a:avLst>
              <a:gd name="adj1" fmla="val -51251"/>
              <a:gd name="adj2" fmla="val 11554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smtClean="0">
                <a:solidFill>
                  <a:prstClr val="white"/>
                </a:solidFill>
                <a:latin typeface="Calibri"/>
              </a:rPr>
              <a:t>Step 1: </a:t>
            </a:r>
            <a:r>
              <a:rPr lang="en-US" sz="2800" dirty="0" smtClean="0">
                <a:solidFill>
                  <a:prstClr val="white"/>
                </a:solidFill>
                <a:latin typeface="Calibri"/>
              </a:rPr>
              <a:t>Activate source row</a:t>
            </a:r>
            <a:endParaRPr lang="en-US" sz="2800" dirty="0">
              <a:solidFill>
                <a:prstClr val="white"/>
              </a:solidFill>
              <a:latin typeface="Calibri"/>
            </a:endParaRPr>
          </a:p>
        </p:txBody>
      </p:sp>
      <p:sp>
        <p:nvSpPr>
          <p:cNvPr id="371" name="Content Placeholder 2"/>
          <p:cNvSpPr txBox="1">
            <a:spLocks/>
          </p:cNvSpPr>
          <p:nvPr/>
        </p:nvSpPr>
        <p:spPr>
          <a:xfrm>
            <a:off x="762000" y="3215640"/>
            <a:ext cx="8229600" cy="548640"/>
          </a:xfrm>
          <a:prstGeom prst="rect">
            <a:avLst/>
          </a:prstGeom>
          <a:solidFill>
            <a:srgbClr val="FFFF00"/>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Additional ~4ns over row </a:t>
            </a:r>
            <a:r>
              <a:rPr lang="en-US" sz="3200" b="1" dirty="0">
                <a:solidFill>
                  <a:prstClr val="black"/>
                </a:solidFill>
                <a:latin typeface="Calibri"/>
              </a:rPr>
              <a:t>a</a:t>
            </a:r>
            <a:r>
              <a:rPr lang="en-US" sz="3200" b="1" dirty="0" smtClean="0">
                <a:solidFill>
                  <a:prstClr val="black"/>
                </a:solidFill>
                <a:latin typeface="Calibri"/>
              </a:rPr>
              <a:t>ccess </a:t>
            </a:r>
            <a:r>
              <a:rPr lang="en-US" sz="3200" b="1" dirty="0">
                <a:solidFill>
                  <a:prstClr val="black"/>
                </a:solidFill>
                <a:latin typeface="Calibri"/>
              </a:rPr>
              <a:t>l</a:t>
            </a:r>
            <a:r>
              <a:rPr lang="en-US" sz="3200" b="1" dirty="0" smtClean="0">
                <a:solidFill>
                  <a:prstClr val="black"/>
                </a:solidFill>
                <a:latin typeface="Calibri"/>
              </a:rPr>
              <a:t>atency</a:t>
            </a:r>
          </a:p>
        </p:txBody>
      </p:sp>
      <p:sp>
        <p:nvSpPr>
          <p:cNvPr id="102" name="Content Placeholder 2"/>
          <p:cNvSpPr txBox="1">
            <a:spLocks/>
          </p:cNvSpPr>
          <p:nvPr/>
        </p:nvSpPr>
        <p:spPr>
          <a:xfrm>
            <a:off x="762000" y="2680123"/>
            <a:ext cx="8229600" cy="548640"/>
          </a:xfrm>
          <a:prstGeom prst="rect">
            <a:avLst/>
          </a:prstGeom>
          <a:solidFill>
            <a:srgbClr val="FFFF00"/>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Migration is overlapped with source row access</a:t>
            </a:r>
          </a:p>
        </p:txBody>
      </p:sp>
    </p:spTree>
    <p:extLst>
      <p:ext uri="{BB962C8B-B14F-4D97-AF65-F5344CB8AC3E}">
        <p14:creationId xmlns:p14="http://schemas.microsoft.com/office/powerpoint/2010/main" val="2281594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90"/>
                                        </p:tgtEl>
                                        <p:attrNameLst>
                                          <p:attrName>style.visibility</p:attrName>
                                        </p:attrNameLst>
                                      </p:cBhvr>
                                      <p:to>
                                        <p:strVal val="visible"/>
                                      </p:to>
                                    </p:set>
                                    <p:animEffect transition="in" filter="fade">
                                      <p:cBhvr>
                                        <p:cTn id="13" dur="500"/>
                                        <p:tgtEl>
                                          <p:spTgt spid="2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9"/>
                                        </p:tgtEl>
                                        <p:attrNameLst>
                                          <p:attrName>style.visibility</p:attrName>
                                        </p:attrNameLst>
                                      </p:cBhvr>
                                      <p:to>
                                        <p:strVal val="visible"/>
                                      </p:to>
                                    </p:set>
                                    <p:animEffect transition="in" filter="fade">
                                      <p:cBhvr>
                                        <p:cTn id="16" dur="500"/>
                                        <p:tgtEl>
                                          <p:spTgt spid="36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61111E-6 0.00371 L -3.61111E-6 0.45417 " pathEditMode="relative" rAng="0" ptsTypes="AA">
                                      <p:cBhvr>
                                        <p:cTn id="20" dur="2000" fill="hold"/>
                                        <p:tgtEl>
                                          <p:spTgt spid="290"/>
                                        </p:tgtEl>
                                        <p:attrNameLst>
                                          <p:attrName>ppt_x</p:attrName>
                                          <p:attrName>ppt_y</p:attrName>
                                        </p:attrNameLst>
                                      </p:cBhvr>
                                      <p:rCtr x="0" y="22523"/>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2"/>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370"/>
                                        </p:tgtEl>
                                        <p:attrNameLst>
                                          <p:attrName>style.visibility</p:attrName>
                                        </p:attrNameLst>
                                      </p:cBhvr>
                                      <p:to>
                                        <p:strVal val="visible"/>
                                      </p:to>
                                    </p:set>
                                    <p:animEffect transition="in" filter="fade">
                                      <p:cBhvr>
                                        <p:cTn id="27" dur="500"/>
                                        <p:tgtEl>
                                          <p:spTgt spid="37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3.61111E-6 -0.00463 L -3.61111E-6 -0.13148 " pathEditMode="relative" rAng="0" ptsTypes="AA">
                                      <p:cBhvr>
                                        <p:cTn id="31" dur="2000" fill="hold"/>
                                        <p:tgtEl>
                                          <p:spTgt spid="370"/>
                                        </p:tgtEl>
                                        <p:attrNameLst>
                                          <p:attrName>ppt_x</p:attrName>
                                          <p:attrName>ppt_y</p:attrName>
                                        </p:attrNameLst>
                                      </p:cBhvr>
                                      <p:rCtr x="0" y="-6343"/>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290" grpId="1" animBg="1"/>
      <p:bldP spid="369" grpId="0" animBg="1"/>
      <p:bldP spid="370" grpId="0" animBg="1"/>
      <p:bldP spid="370" grpId="1" animBg="1"/>
      <p:bldP spid="292" grpId="0" animBg="1"/>
      <p:bldP spid="293" grpId="0" animBg="1"/>
      <p:bldP spid="371" grpId="0" animBg="1"/>
      <p:bldP spid="102"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flipV="1">
            <a:off x="2819401"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6" name="Rectangle 35"/>
          <p:cNvSpPr/>
          <p:nvPr/>
        </p:nvSpPr>
        <p:spPr>
          <a:xfrm rot="10800000" flipV="1">
            <a:off x="2971800" y="1371600"/>
            <a:ext cx="2438393"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7" name="Rectangle 36"/>
          <p:cNvSpPr/>
          <p:nvPr/>
        </p:nvSpPr>
        <p:spPr>
          <a:xfrm>
            <a:off x="2971802" y="1371600"/>
            <a:ext cx="2438395"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err="1">
                <a:solidFill>
                  <a:prstClr val="black"/>
                </a:solidFill>
                <a:latin typeface="Calibri"/>
              </a:rPr>
              <a:t>s</a:t>
            </a:r>
            <a:r>
              <a:rPr lang="en-US" sz="2800" b="1" i="1" err="1" smtClean="0">
                <a:solidFill>
                  <a:prstClr val="black"/>
                </a:solidFill>
                <a:latin typeface="Calibri"/>
              </a:rPr>
              <a:t>ubarray</a:t>
            </a:r>
            <a:endParaRPr lang="en-US" sz="2800" b="1" i="1">
              <a:solidFill>
                <a:prstClr val="black"/>
              </a:solidFill>
              <a:latin typeface="Calibri"/>
            </a:endParaRPr>
          </a:p>
        </p:txBody>
      </p:sp>
      <p:sp>
        <p:nvSpPr>
          <p:cNvPr id="2" name="Title 1"/>
          <p:cNvSpPr>
            <a:spLocks noGrp="1"/>
          </p:cNvSpPr>
          <p:nvPr>
            <p:ph type="title"/>
          </p:nvPr>
        </p:nvSpPr>
        <p:spPr>
          <a:xfrm>
            <a:off x="0" y="0"/>
            <a:ext cx="9144000" cy="838200"/>
          </a:xfrm>
        </p:spPr>
        <p:txBody>
          <a:bodyPr>
            <a:normAutofit fontScale="90000"/>
          </a:bodyPr>
          <a:lstStyle/>
          <a:p>
            <a:r>
              <a:rPr lang="en-US" dirty="0" smtClean="0"/>
              <a:t>   Near Segment as Hardware-Managed Cache</a:t>
            </a:r>
            <a:endParaRPr lang="en-US" dirty="0"/>
          </a:p>
        </p:txBody>
      </p:sp>
      <p:sp>
        <p:nvSpPr>
          <p:cNvPr id="46" name="Rectangle 45"/>
          <p:cNvSpPr/>
          <p:nvPr/>
        </p:nvSpPr>
        <p:spPr>
          <a:xfrm>
            <a:off x="2819400" y="838200"/>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TL-DRAM</a:t>
            </a:r>
            <a:endParaRPr lang="en-US" sz="2800" b="1" i="1">
              <a:solidFill>
                <a:prstClr val="black"/>
              </a:solidFill>
              <a:latin typeface="Calibri"/>
            </a:endParaRPr>
          </a:p>
        </p:txBody>
      </p:sp>
      <p:sp>
        <p:nvSpPr>
          <p:cNvPr id="57" name="Rectangle 56"/>
          <p:cNvSpPr/>
          <p:nvPr/>
        </p:nvSpPr>
        <p:spPr>
          <a:xfrm rot="10800000" flipV="1">
            <a:off x="2971792"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59" name="Straight Connector 58"/>
          <p:cNvCxnSpPr/>
          <p:nvPr/>
        </p:nvCxnSpPr>
        <p:spPr>
          <a:xfrm flipV="1">
            <a:off x="4191001" y="2819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971801" y="32765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24" name="Rectangle 23"/>
          <p:cNvSpPr/>
          <p:nvPr/>
        </p:nvSpPr>
        <p:spPr>
          <a:xfrm>
            <a:off x="5562600" y="2209798"/>
            <a:ext cx="1447799"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prstClr val="black"/>
                </a:solidFill>
                <a:latin typeface="Calibri"/>
              </a:rPr>
              <a:t>c</a:t>
            </a:r>
            <a:r>
              <a:rPr lang="en-US" sz="2800" b="1" smtClean="0">
                <a:solidFill>
                  <a:prstClr val="black"/>
                </a:solidFill>
                <a:latin typeface="Calibri"/>
              </a:rPr>
              <a:t>ache</a:t>
            </a:r>
            <a:endParaRPr lang="en-US" sz="2800" b="1">
              <a:solidFill>
                <a:prstClr val="black"/>
              </a:solidFill>
              <a:latin typeface="Calibri"/>
            </a:endParaRPr>
          </a:p>
        </p:txBody>
      </p:sp>
      <p:sp>
        <p:nvSpPr>
          <p:cNvPr id="26" name="Rectangle 25"/>
          <p:cNvSpPr/>
          <p:nvPr/>
        </p:nvSpPr>
        <p:spPr>
          <a:xfrm>
            <a:off x="5562601" y="1447800"/>
            <a:ext cx="12192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prstClr val="black"/>
                </a:solidFill>
                <a:latin typeface="Calibri"/>
              </a:rPr>
              <a:t>main</a:t>
            </a:r>
          </a:p>
        </p:txBody>
      </p:sp>
      <p:sp>
        <p:nvSpPr>
          <p:cNvPr id="27" name="Rectangle 26"/>
          <p:cNvSpPr/>
          <p:nvPr/>
        </p:nvSpPr>
        <p:spPr>
          <a:xfrm>
            <a:off x="5562600" y="1752600"/>
            <a:ext cx="190499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Calibri"/>
              </a:rPr>
              <a:t>memory</a:t>
            </a:r>
          </a:p>
        </p:txBody>
      </p:sp>
      <p:sp>
        <p:nvSpPr>
          <p:cNvPr id="29" name="Content Placeholder 2"/>
          <p:cNvSpPr>
            <a:spLocks noGrp="1"/>
          </p:cNvSpPr>
          <p:nvPr>
            <p:ph idx="1"/>
          </p:nvPr>
        </p:nvSpPr>
        <p:spPr>
          <a:xfrm>
            <a:off x="228600" y="4419600"/>
            <a:ext cx="8839200" cy="1752600"/>
          </a:xfrm>
        </p:spPr>
        <p:txBody>
          <a:bodyPr/>
          <a:lstStyle/>
          <a:p>
            <a:pPr>
              <a:lnSpc>
                <a:spcPct val="85000"/>
              </a:lnSpc>
            </a:pPr>
            <a:endParaRPr lang="en-US" b="1" dirty="0" smtClean="0"/>
          </a:p>
          <a:p>
            <a:pPr>
              <a:lnSpc>
                <a:spcPct val="85000"/>
              </a:lnSpc>
            </a:pPr>
            <a:r>
              <a:rPr lang="en-US" b="1" dirty="0" smtClean="0"/>
              <a:t>Challenge 1: </a:t>
            </a:r>
            <a:r>
              <a:rPr lang="en-US" dirty="0"/>
              <a:t>How to </a:t>
            </a:r>
            <a:r>
              <a:rPr lang="en-US" dirty="0" smtClean="0"/>
              <a:t>efficiently migrate a row between segments?</a:t>
            </a:r>
            <a:endParaRPr lang="en-US" b="1" dirty="0">
              <a:solidFill>
                <a:srgbClr val="FF0000"/>
              </a:solidFill>
            </a:endParaRPr>
          </a:p>
          <a:p>
            <a:pPr>
              <a:lnSpc>
                <a:spcPct val="85000"/>
              </a:lnSpc>
            </a:pPr>
            <a:r>
              <a:rPr lang="en-US" b="1" dirty="0" smtClean="0"/>
              <a:t>Challenge 2: </a:t>
            </a:r>
            <a:r>
              <a:rPr lang="en-US" dirty="0"/>
              <a:t>How to </a:t>
            </a:r>
            <a:r>
              <a:rPr lang="en-US" dirty="0" smtClean="0"/>
              <a:t>efficiently manage the cache?</a:t>
            </a:r>
            <a:endParaRPr lang="en-US" dirty="0"/>
          </a:p>
          <a:p>
            <a:pPr marL="0" indent="0">
              <a:lnSpc>
                <a:spcPct val="85000"/>
              </a:lnSpc>
              <a:buNone/>
            </a:pPr>
            <a:endParaRPr lang="en-US" b="1" dirty="0" smtClean="0">
              <a:solidFill>
                <a:srgbClr val="FF0000"/>
              </a:solidFill>
            </a:endParaRPr>
          </a:p>
        </p:txBody>
      </p:sp>
      <p:grpSp>
        <p:nvGrpSpPr>
          <p:cNvPr id="3" name="Group 2"/>
          <p:cNvGrpSpPr/>
          <p:nvPr/>
        </p:nvGrpSpPr>
        <p:grpSpPr>
          <a:xfrm>
            <a:off x="2971794" y="1371599"/>
            <a:ext cx="2438412" cy="1447801"/>
            <a:chOff x="2971794" y="1371599"/>
            <a:chExt cx="2438412" cy="1447801"/>
          </a:xfrm>
        </p:grpSpPr>
        <p:sp>
          <p:nvSpPr>
            <p:cNvPr id="61" name="Rectangle 60"/>
            <p:cNvSpPr/>
            <p:nvPr/>
          </p:nvSpPr>
          <p:spPr>
            <a:xfrm rot="10800000" flipV="1">
              <a:off x="2971794" y="1371599"/>
              <a:ext cx="2438393" cy="838199"/>
            </a:xfrm>
            <a:prstGeom prst="rect">
              <a:avLst/>
            </a:prstGeom>
            <a:solidFill>
              <a:schemeClr val="accent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63" name="Rectangle 62"/>
            <p:cNvSpPr/>
            <p:nvPr/>
          </p:nvSpPr>
          <p:spPr>
            <a:xfrm>
              <a:off x="2971801" y="1371600"/>
              <a:ext cx="2438395" cy="8381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far segment</a:t>
              </a:r>
              <a:endParaRPr lang="en-US" sz="2800" b="1" i="1">
                <a:solidFill>
                  <a:prstClr val="white"/>
                </a:solidFill>
                <a:latin typeface="Calibri"/>
              </a:endParaRPr>
            </a:p>
          </p:txBody>
        </p:sp>
        <p:sp>
          <p:nvSpPr>
            <p:cNvPr id="22" name="Rectangle 21"/>
            <p:cNvSpPr/>
            <p:nvPr/>
          </p:nvSpPr>
          <p:spPr>
            <a:xfrm rot="10800000" flipV="1">
              <a:off x="2971798" y="2209800"/>
              <a:ext cx="2438393" cy="304800"/>
            </a:xfrm>
            <a:prstGeom prst="rect">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23" name="Rectangle 22"/>
            <p:cNvSpPr/>
            <p:nvPr/>
          </p:nvSpPr>
          <p:spPr>
            <a:xfrm>
              <a:off x="2971801" y="2158999"/>
              <a:ext cx="2438405" cy="30479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white"/>
                  </a:solidFill>
                  <a:latin typeface="Calibri"/>
                </a:rPr>
                <a:t>n</a:t>
              </a:r>
              <a:r>
                <a:rPr lang="en-US" sz="2800" b="1" i="1" smtClean="0">
                  <a:solidFill>
                    <a:prstClr val="white"/>
                  </a:solidFill>
                  <a:latin typeface="Calibri"/>
                </a:rPr>
                <a:t>ear segment</a:t>
              </a:r>
              <a:endParaRPr lang="en-US" sz="2800" b="1" i="1">
                <a:solidFill>
                  <a:prstClr val="white"/>
                </a:solidFill>
                <a:latin typeface="Calibri"/>
              </a:endParaRPr>
            </a:p>
          </p:txBody>
        </p:sp>
        <p:sp>
          <p:nvSpPr>
            <p:cNvPr id="30" name="Rectangle 29"/>
            <p:cNvSpPr/>
            <p:nvPr/>
          </p:nvSpPr>
          <p:spPr>
            <a:xfrm rot="10800000" flipV="1">
              <a:off x="2971800" y="2514600"/>
              <a:ext cx="2438393" cy="304800"/>
            </a:xfrm>
            <a:prstGeom prst="rect">
              <a:avLst/>
            </a:prstGeom>
            <a:solidFill>
              <a:schemeClr val="tx1">
                <a:lumMod val="75000"/>
                <a:lumOff val="2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Calibri"/>
              </a:endParaRPr>
            </a:p>
          </p:txBody>
        </p:sp>
        <p:sp>
          <p:nvSpPr>
            <p:cNvPr id="31" name="Rectangle 30"/>
            <p:cNvSpPr/>
            <p:nvPr/>
          </p:nvSpPr>
          <p:spPr>
            <a:xfrm>
              <a:off x="2971803" y="2508250"/>
              <a:ext cx="2438385" cy="3047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sense amplifier</a:t>
              </a:r>
              <a:endParaRPr lang="en-US" sz="2800" b="1" i="1">
                <a:solidFill>
                  <a:prstClr val="white"/>
                </a:solidFill>
                <a:latin typeface="Calibri"/>
              </a:endParaRPr>
            </a:p>
          </p:txBody>
        </p:sp>
      </p:grpSp>
      <p:cxnSp>
        <p:nvCxnSpPr>
          <p:cNvPr id="33" name="Straight Connector 32"/>
          <p:cNvCxnSpPr/>
          <p:nvPr/>
        </p:nvCxnSpPr>
        <p:spPr>
          <a:xfrm>
            <a:off x="2819400"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191001"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590800" y="4038600"/>
            <a:ext cx="1676400"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5" name="Rounded Rectangle 24"/>
          <p:cNvSpPr/>
          <p:nvPr/>
        </p:nvSpPr>
        <p:spPr>
          <a:xfrm>
            <a:off x="228600" y="5715000"/>
            <a:ext cx="8382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234988136"/>
      </p:ext>
    </p:extLst>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mtClean="0"/>
              <a:t>   Evaluation Methodology</a:t>
            </a:r>
            <a:endParaRPr lang="en-US"/>
          </a:p>
        </p:txBody>
      </p:sp>
      <p:sp>
        <p:nvSpPr>
          <p:cNvPr id="3" name="Content Placeholder 2"/>
          <p:cNvSpPr>
            <a:spLocks noGrp="1"/>
          </p:cNvSpPr>
          <p:nvPr>
            <p:ph idx="1"/>
          </p:nvPr>
        </p:nvSpPr>
        <p:spPr>
          <a:xfrm>
            <a:off x="304800" y="762000"/>
            <a:ext cx="8534400" cy="5867400"/>
          </a:xfrm>
        </p:spPr>
        <p:txBody>
          <a:bodyPr/>
          <a:lstStyle/>
          <a:p>
            <a:pPr>
              <a:lnSpc>
                <a:spcPct val="85000"/>
              </a:lnSpc>
            </a:pPr>
            <a:r>
              <a:rPr lang="en-US" sz="3200" b="1" dirty="0" smtClean="0"/>
              <a:t>System </a:t>
            </a:r>
            <a:r>
              <a:rPr lang="en-US" sz="3200" b="1" dirty="0"/>
              <a:t>s</a:t>
            </a:r>
            <a:r>
              <a:rPr lang="en-US" sz="3200" b="1" dirty="0" smtClean="0"/>
              <a:t>imulator</a:t>
            </a:r>
            <a:endParaRPr lang="en-US" sz="3200" b="1" dirty="0"/>
          </a:p>
          <a:p>
            <a:pPr lvl="1">
              <a:lnSpc>
                <a:spcPct val="85000"/>
              </a:lnSpc>
            </a:pPr>
            <a:r>
              <a:rPr lang="en-US" sz="2800" dirty="0" smtClean="0"/>
              <a:t>CPU: Instruction-trace-based x86 simulator</a:t>
            </a:r>
          </a:p>
          <a:p>
            <a:pPr lvl="1">
              <a:lnSpc>
                <a:spcPct val="85000"/>
              </a:lnSpc>
            </a:pPr>
            <a:r>
              <a:rPr lang="en-US" sz="2800" dirty="0" smtClean="0"/>
              <a:t>Memory</a:t>
            </a:r>
            <a:r>
              <a:rPr lang="en-US" sz="2800" dirty="0"/>
              <a:t>: </a:t>
            </a:r>
            <a:r>
              <a:rPr lang="en-US" sz="2800" dirty="0" smtClean="0"/>
              <a:t>Cycle-accurate </a:t>
            </a:r>
            <a:r>
              <a:rPr lang="en-US" sz="2800" dirty="0"/>
              <a:t>DDR3 DRAM </a:t>
            </a:r>
            <a:r>
              <a:rPr lang="en-US" sz="2800" dirty="0" smtClean="0"/>
              <a:t>simulator</a:t>
            </a:r>
          </a:p>
          <a:p>
            <a:pPr lvl="1">
              <a:lnSpc>
                <a:spcPct val="85000"/>
              </a:lnSpc>
            </a:pPr>
            <a:endParaRPr lang="en-US" sz="2800" dirty="0"/>
          </a:p>
          <a:p>
            <a:pPr>
              <a:lnSpc>
                <a:spcPct val="85000"/>
              </a:lnSpc>
            </a:pPr>
            <a:r>
              <a:rPr lang="en-US" sz="3200" b="1" dirty="0" smtClean="0"/>
              <a:t>Workloads</a:t>
            </a:r>
            <a:endParaRPr lang="en-US" sz="3200" b="1" dirty="0"/>
          </a:p>
          <a:p>
            <a:pPr lvl="1">
              <a:lnSpc>
                <a:spcPct val="85000"/>
              </a:lnSpc>
            </a:pPr>
            <a:r>
              <a:rPr lang="en-US" sz="2800" dirty="0" smtClean="0"/>
              <a:t>32 Benchmarks from TPC</a:t>
            </a:r>
            <a:r>
              <a:rPr lang="en-US" sz="2800" dirty="0"/>
              <a:t>, STREAM, SPEC </a:t>
            </a:r>
            <a:r>
              <a:rPr lang="en-US" sz="2800" dirty="0" smtClean="0"/>
              <a:t>CPU2006</a:t>
            </a:r>
          </a:p>
          <a:p>
            <a:pPr lvl="1">
              <a:lnSpc>
                <a:spcPct val="85000"/>
              </a:lnSpc>
            </a:pPr>
            <a:endParaRPr lang="en-US" sz="2800" dirty="0" smtClean="0"/>
          </a:p>
          <a:p>
            <a:pPr>
              <a:lnSpc>
                <a:spcPct val="85000"/>
              </a:lnSpc>
            </a:pPr>
            <a:r>
              <a:rPr lang="en-US" sz="3200" b="1" dirty="0" smtClean="0"/>
              <a:t>Performance Metrics</a:t>
            </a:r>
          </a:p>
          <a:p>
            <a:pPr lvl="1">
              <a:lnSpc>
                <a:spcPct val="85000"/>
              </a:lnSpc>
            </a:pPr>
            <a:r>
              <a:rPr lang="en-US" sz="2800" dirty="0" smtClean="0"/>
              <a:t>Single-core: Instructions-Per-Cycle</a:t>
            </a:r>
          </a:p>
          <a:p>
            <a:pPr lvl="1">
              <a:lnSpc>
                <a:spcPct val="85000"/>
              </a:lnSpc>
            </a:pPr>
            <a:r>
              <a:rPr lang="en-US" sz="2800" dirty="0" smtClean="0"/>
              <a:t>Multi-core: Weighted </a:t>
            </a:r>
            <a:r>
              <a:rPr lang="en-US" sz="2800" dirty="0"/>
              <a:t>s</a:t>
            </a:r>
            <a:r>
              <a:rPr lang="en-US" sz="2800" dirty="0" smtClean="0"/>
              <a:t>peedup</a:t>
            </a:r>
          </a:p>
          <a:p>
            <a:pPr lvl="1">
              <a:lnSpc>
                <a:spcPct val="85000"/>
              </a:lnSpc>
            </a:pPr>
            <a:endParaRPr lang="en-US" sz="3200" dirty="0"/>
          </a:p>
          <a:p>
            <a:pPr marL="457200" lvl="1" indent="0">
              <a:lnSpc>
                <a:spcPct val="85000"/>
              </a:lnSpc>
              <a:buNone/>
            </a:pPr>
            <a:endParaRPr lang="en-US" sz="3200" b="1" dirty="0"/>
          </a:p>
        </p:txBody>
      </p:sp>
    </p:spTree>
    <p:extLst>
      <p:ext uri="{BB962C8B-B14F-4D97-AF65-F5344CB8AC3E}">
        <p14:creationId xmlns:p14="http://schemas.microsoft.com/office/powerpoint/2010/main" val="1297640039"/>
      </p:ext>
    </p:extLst>
  </p:cSld>
  <p:clrMapOvr>
    <a:masterClrMapping/>
  </p:clrMapOvr>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mtClean="0"/>
              <a:t>  Configurations</a:t>
            </a:r>
            <a:endParaRPr lang="en-US"/>
          </a:p>
        </p:txBody>
      </p:sp>
      <p:sp>
        <p:nvSpPr>
          <p:cNvPr id="3" name="Content Placeholder 2"/>
          <p:cNvSpPr>
            <a:spLocks noGrp="1"/>
          </p:cNvSpPr>
          <p:nvPr>
            <p:ph idx="1"/>
          </p:nvPr>
        </p:nvSpPr>
        <p:spPr>
          <a:xfrm>
            <a:off x="304800" y="762000"/>
            <a:ext cx="8534400" cy="5867400"/>
          </a:xfrm>
        </p:spPr>
        <p:txBody>
          <a:bodyPr/>
          <a:lstStyle/>
          <a:p>
            <a:pPr>
              <a:lnSpc>
                <a:spcPct val="85000"/>
              </a:lnSpc>
            </a:pPr>
            <a:r>
              <a:rPr lang="en-US" sz="3200" b="1" dirty="0"/>
              <a:t>System configuration</a:t>
            </a:r>
          </a:p>
          <a:p>
            <a:pPr lvl="1">
              <a:lnSpc>
                <a:spcPct val="85000"/>
              </a:lnSpc>
            </a:pPr>
            <a:r>
              <a:rPr lang="en-US" sz="2800" dirty="0"/>
              <a:t>CPU: 5.3GHz</a:t>
            </a:r>
          </a:p>
          <a:p>
            <a:pPr lvl="1">
              <a:lnSpc>
                <a:spcPct val="85000"/>
              </a:lnSpc>
            </a:pPr>
            <a:r>
              <a:rPr lang="en-US" sz="2800" dirty="0"/>
              <a:t>LLC: 512kB private per core</a:t>
            </a:r>
          </a:p>
          <a:p>
            <a:pPr lvl="1">
              <a:lnSpc>
                <a:spcPct val="85000"/>
              </a:lnSpc>
            </a:pPr>
            <a:r>
              <a:rPr lang="en-US" sz="2800" b="1" dirty="0"/>
              <a:t>Memory: DDR3-1066</a:t>
            </a:r>
          </a:p>
          <a:p>
            <a:pPr lvl="2">
              <a:lnSpc>
                <a:spcPct val="85000"/>
              </a:lnSpc>
            </a:pPr>
            <a:r>
              <a:rPr lang="en-US" sz="2600" dirty="0"/>
              <a:t>1-2 channel, 1 rank/channel</a:t>
            </a:r>
          </a:p>
          <a:p>
            <a:pPr lvl="2">
              <a:lnSpc>
                <a:spcPct val="85000"/>
              </a:lnSpc>
            </a:pPr>
            <a:r>
              <a:rPr lang="en-US" sz="2600" dirty="0"/>
              <a:t>8 banks, 32 </a:t>
            </a:r>
            <a:r>
              <a:rPr lang="en-US" sz="2600" dirty="0" err="1"/>
              <a:t>subarrays</a:t>
            </a:r>
            <a:r>
              <a:rPr lang="en-US" sz="2600" dirty="0"/>
              <a:t>/bank, </a:t>
            </a:r>
            <a:r>
              <a:rPr lang="en-US" sz="2600" b="1" dirty="0"/>
              <a:t>512 cells/</a:t>
            </a:r>
            <a:r>
              <a:rPr lang="en-US" sz="2600" b="1" dirty="0" err="1"/>
              <a:t>bitline</a:t>
            </a:r>
            <a:endParaRPr lang="en-US" sz="2600" b="1" dirty="0"/>
          </a:p>
          <a:p>
            <a:pPr lvl="2">
              <a:lnSpc>
                <a:spcPct val="85000"/>
              </a:lnSpc>
            </a:pPr>
            <a:r>
              <a:rPr lang="en-US" sz="2600" dirty="0"/>
              <a:t>Row-interleaved mapping &amp; closed-row policy</a:t>
            </a:r>
          </a:p>
          <a:p>
            <a:pPr>
              <a:lnSpc>
                <a:spcPct val="85000"/>
              </a:lnSpc>
            </a:pPr>
            <a:endParaRPr lang="en-US" sz="3200" b="1" dirty="0" smtClean="0"/>
          </a:p>
          <a:p>
            <a:pPr>
              <a:lnSpc>
                <a:spcPct val="85000"/>
              </a:lnSpc>
            </a:pPr>
            <a:r>
              <a:rPr lang="en-US" sz="3200" b="1" dirty="0" smtClean="0"/>
              <a:t>TL</a:t>
            </a:r>
            <a:r>
              <a:rPr lang="en-US" sz="3200" b="1" dirty="0"/>
              <a:t>-DRAM </a:t>
            </a:r>
            <a:r>
              <a:rPr lang="en-US" sz="3200" b="1" dirty="0" smtClean="0"/>
              <a:t>configuration</a:t>
            </a:r>
            <a:endParaRPr lang="en-US" sz="2800" dirty="0"/>
          </a:p>
          <a:p>
            <a:pPr lvl="1">
              <a:lnSpc>
                <a:spcPct val="85000"/>
              </a:lnSpc>
            </a:pPr>
            <a:r>
              <a:rPr lang="en-US" sz="2800" dirty="0"/>
              <a:t>Total </a:t>
            </a:r>
            <a:r>
              <a:rPr lang="en-US" sz="2800" dirty="0" err="1"/>
              <a:t>bitline</a:t>
            </a:r>
            <a:r>
              <a:rPr lang="en-US" sz="2800" dirty="0"/>
              <a:t> length: </a:t>
            </a:r>
            <a:r>
              <a:rPr lang="en-US" sz="2800" b="1" dirty="0"/>
              <a:t>512 </a:t>
            </a:r>
            <a:r>
              <a:rPr lang="en-US" sz="2800" b="1" dirty="0" smtClean="0"/>
              <a:t>cells/</a:t>
            </a:r>
            <a:r>
              <a:rPr lang="en-US" sz="2800" b="1" dirty="0" err="1" smtClean="0"/>
              <a:t>bitline</a:t>
            </a:r>
            <a:endParaRPr lang="en-US" sz="2800" b="1" dirty="0"/>
          </a:p>
          <a:p>
            <a:pPr lvl="1">
              <a:lnSpc>
                <a:spcPct val="85000"/>
              </a:lnSpc>
            </a:pPr>
            <a:r>
              <a:rPr lang="en-US" sz="2800" dirty="0"/>
              <a:t>Near segment length: 1-256 </a:t>
            </a:r>
            <a:r>
              <a:rPr lang="en-US" sz="2800" dirty="0" smtClean="0"/>
              <a:t>cells</a:t>
            </a:r>
          </a:p>
          <a:p>
            <a:pPr lvl="1">
              <a:lnSpc>
                <a:spcPct val="85000"/>
              </a:lnSpc>
            </a:pPr>
            <a:r>
              <a:rPr lang="en-US" sz="2800" dirty="0" smtClean="0"/>
              <a:t>Hardware-managed inclusive cache: near segment</a:t>
            </a:r>
            <a:endParaRPr lang="en-US" sz="2800" dirty="0"/>
          </a:p>
          <a:p>
            <a:pPr>
              <a:lnSpc>
                <a:spcPct val="85000"/>
              </a:lnSpc>
            </a:pPr>
            <a:endParaRPr lang="en-US" sz="3200" b="1" dirty="0" smtClean="0"/>
          </a:p>
          <a:p>
            <a:pPr lvl="1">
              <a:lnSpc>
                <a:spcPct val="85000"/>
              </a:lnSpc>
            </a:pPr>
            <a:endParaRPr lang="en-US" sz="2800" dirty="0" smtClean="0"/>
          </a:p>
        </p:txBody>
      </p:sp>
    </p:spTree>
    <p:extLst>
      <p:ext uri="{BB962C8B-B14F-4D97-AF65-F5344CB8AC3E}">
        <p14:creationId xmlns:p14="http://schemas.microsoft.com/office/powerpoint/2010/main" val="92068965"/>
      </p:ext>
    </p:extLst>
  </p:cSld>
  <p:clrMapOvr>
    <a:masterClrMapping/>
  </p:clrMapOvr>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616385533"/>
              </p:ext>
            </p:extLst>
          </p:nvPr>
        </p:nvGraphicFramePr>
        <p:xfrm>
          <a:off x="832431" y="914400"/>
          <a:ext cx="3355729" cy="3993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959181978"/>
              </p:ext>
            </p:extLst>
          </p:nvPr>
        </p:nvGraphicFramePr>
        <p:xfrm>
          <a:off x="5083421" y="914400"/>
          <a:ext cx="3355729" cy="399317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Performance &amp; Power Consumption  </a:t>
            </a:r>
            <a:endParaRPr lang="en-US" dirty="0"/>
          </a:p>
        </p:txBody>
      </p:sp>
      <p:sp>
        <p:nvSpPr>
          <p:cNvPr id="23" name="TextBox 1"/>
          <p:cNvSpPr txBox="1"/>
          <p:nvPr/>
        </p:nvSpPr>
        <p:spPr>
          <a:xfrm>
            <a:off x="2241550" y="1000123"/>
            <a:ext cx="1257300"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11.5%</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19" name="Rectangle 18"/>
          <p:cNvSpPr/>
          <p:nvPr/>
        </p:nvSpPr>
        <p:spPr>
          <a:xfrm rot="16200000">
            <a:off x="-1261544" y="2514599"/>
            <a:ext cx="36576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Performance</a:t>
            </a:r>
            <a:endParaRPr lang="en-US" sz="2600" b="1" dirty="0">
              <a:solidFill>
                <a:prstClr val="black"/>
              </a:solidFill>
              <a:latin typeface="Calibri"/>
            </a:endParaRPr>
          </a:p>
        </p:txBody>
      </p:sp>
      <p:sp>
        <p:nvSpPr>
          <p:cNvPr id="20" name="Rectangle 19"/>
          <p:cNvSpPr/>
          <p:nvPr/>
        </p:nvSpPr>
        <p:spPr>
          <a:xfrm>
            <a:off x="567256" y="4837138"/>
            <a:ext cx="3547544"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26" name="Rectangle 25"/>
          <p:cNvSpPr/>
          <p:nvPr/>
        </p:nvSpPr>
        <p:spPr>
          <a:xfrm rot="16200000">
            <a:off x="3098992" y="2476498"/>
            <a:ext cx="35814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Power</a:t>
            </a:r>
            <a:endParaRPr lang="en-US" sz="2600" b="1" dirty="0">
              <a:solidFill>
                <a:prstClr val="black"/>
              </a:solidFill>
              <a:latin typeface="Calibri"/>
            </a:endParaRPr>
          </a:p>
        </p:txBody>
      </p:sp>
      <p:sp>
        <p:nvSpPr>
          <p:cNvPr id="28" name="Rectangle 27"/>
          <p:cNvSpPr/>
          <p:nvPr/>
        </p:nvSpPr>
        <p:spPr>
          <a:xfrm>
            <a:off x="4953000" y="4837138"/>
            <a:ext cx="3429000"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32" name="TextBox 1"/>
          <p:cNvSpPr txBox="1"/>
          <p:nvPr/>
        </p:nvSpPr>
        <p:spPr>
          <a:xfrm>
            <a:off x="3149600"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10.7%</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22" name="TextBox 1"/>
          <p:cNvSpPr txBox="1"/>
          <p:nvPr/>
        </p:nvSpPr>
        <p:spPr>
          <a:xfrm>
            <a:off x="1546471"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cxnSp>
        <p:nvCxnSpPr>
          <p:cNvPr id="38" name="Straight Arrow Connector 37"/>
          <p:cNvCxnSpPr/>
          <p:nvPr/>
        </p:nvCxnSpPr>
        <p:spPr>
          <a:xfrm flipH="1">
            <a:off x="1590675"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839531"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0" name="TextBox 1"/>
          <p:cNvSpPr txBox="1"/>
          <p:nvPr/>
        </p:nvSpPr>
        <p:spPr>
          <a:xfrm>
            <a:off x="5805489" y="1288595"/>
            <a:ext cx="990600" cy="38780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–23%</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1" name="Down Arrow 40"/>
          <p:cNvSpPr/>
          <p:nvPr/>
        </p:nvSpPr>
        <p:spPr>
          <a:xfrm>
            <a:off x="6175683" y="1676400"/>
            <a:ext cx="233629" cy="638172"/>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2" name="Down Arrow 41"/>
          <p:cNvSpPr/>
          <p:nvPr/>
        </p:nvSpPr>
        <p:spPr>
          <a:xfrm>
            <a:off x="6981559" y="1683207"/>
            <a:ext cx="233629" cy="669470"/>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3" name="TextBox 1"/>
          <p:cNvSpPr txBox="1"/>
          <p:nvPr/>
        </p:nvSpPr>
        <p:spPr>
          <a:xfrm>
            <a:off x="6600822" y="1288595"/>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4" name="Down Arrow 43"/>
          <p:cNvSpPr/>
          <p:nvPr/>
        </p:nvSpPr>
        <p:spPr>
          <a:xfrm>
            <a:off x="7781926" y="1683206"/>
            <a:ext cx="233629" cy="719479"/>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5" name="TextBox 1"/>
          <p:cNvSpPr txBox="1"/>
          <p:nvPr/>
        </p:nvSpPr>
        <p:spPr>
          <a:xfrm>
            <a:off x="7400926" y="1295400"/>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–26%</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6" name="TextBox 45"/>
          <p:cNvSpPr txBox="1"/>
          <p:nvPr/>
        </p:nvSpPr>
        <p:spPr>
          <a:xfrm>
            <a:off x="314324" y="5323582"/>
            <a:ext cx="8601076" cy="1077218"/>
          </a:xfrm>
          <a:prstGeom prst="rect">
            <a:avLst/>
          </a:prstGeom>
          <a:noFill/>
        </p:spPr>
        <p:txBody>
          <a:bodyPr wrap="square" rtlCol="0">
            <a:spAutoFit/>
          </a:bodyPr>
          <a:lstStyle/>
          <a:p>
            <a:r>
              <a:rPr lang="en-US" sz="3200" b="1" i="1" dirty="0" smtClean="0">
                <a:solidFill>
                  <a:srgbClr val="4F81BD">
                    <a:lumMod val="75000"/>
                  </a:srgbClr>
                </a:solidFill>
                <a:latin typeface="Calibri"/>
              </a:rPr>
              <a:t>Using near segment as a cache improves performance and reduces power consumption</a:t>
            </a:r>
            <a:endParaRPr lang="en-US" sz="3200" b="1" i="1" dirty="0">
              <a:solidFill>
                <a:srgbClr val="4F81BD">
                  <a:lumMod val="75000"/>
                </a:srgbClr>
              </a:solidFill>
              <a:latin typeface="Calibri"/>
            </a:endParaRPr>
          </a:p>
        </p:txBody>
      </p:sp>
    </p:spTree>
    <p:extLst>
      <p:ext uri="{BB962C8B-B14F-4D97-AF65-F5344CB8AC3E}">
        <p14:creationId xmlns:p14="http://schemas.microsoft.com/office/powerpoint/2010/main" val="3379504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3" grpId="0"/>
      <p:bldP spid="26" grpId="0"/>
      <p:bldP spid="28" grpId="0"/>
      <p:bldP spid="32" grpId="0"/>
      <p:bldP spid="22" grpId="0"/>
      <p:bldP spid="40" grpId="0"/>
      <p:bldP spid="41" grpId="0" animBg="1"/>
      <p:bldP spid="42" grpId="0" animBg="1"/>
      <p:bldP spid="43" grpId="0"/>
      <p:bldP spid="44" grpId="0" animBg="1"/>
      <p:bldP spid="45" grpId="0"/>
      <p:bldP spid="46"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885690623"/>
              </p:ext>
            </p:extLst>
          </p:nvPr>
        </p:nvGraphicFramePr>
        <p:xfrm>
          <a:off x="873630" y="1104423"/>
          <a:ext cx="793242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 y="0"/>
            <a:ext cx="9144001" cy="838200"/>
          </a:xfrm>
        </p:spPr>
        <p:txBody>
          <a:bodyPr>
            <a:noAutofit/>
          </a:bodyPr>
          <a:lstStyle/>
          <a:p>
            <a:r>
              <a:rPr lang="en-US" sz="3900" dirty="0" smtClean="0"/>
              <a:t> Single-Core: Varying Near Segment Length</a:t>
            </a:r>
            <a:endParaRPr lang="en-US" sz="3900" dirty="0"/>
          </a:p>
        </p:txBody>
      </p:sp>
      <p:sp>
        <p:nvSpPr>
          <p:cNvPr id="7" name="TextBox 6"/>
          <p:cNvSpPr txBox="1"/>
          <p:nvPr/>
        </p:nvSpPr>
        <p:spPr>
          <a:xfrm>
            <a:off x="360044" y="5392162"/>
            <a:ext cx="8601076" cy="1077218"/>
          </a:xfrm>
          <a:prstGeom prst="rect">
            <a:avLst/>
          </a:prstGeom>
          <a:noFill/>
        </p:spPr>
        <p:txBody>
          <a:bodyPr wrap="square" rtlCol="0">
            <a:spAutoFit/>
          </a:bodyPr>
          <a:lstStyle/>
          <a:p>
            <a:r>
              <a:rPr lang="en-US" sz="3200" b="1" i="1" dirty="0" smtClean="0">
                <a:solidFill>
                  <a:srgbClr val="4F81BD">
                    <a:lumMod val="75000"/>
                  </a:srgbClr>
                </a:solidFill>
                <a:latin typeface="Calibri"/>
              </a:rPr>
              <a:t>By adjusting the near segment length, we can trade off cache capacity for cache latency  </a:t>
            </a:r>
            <a:endParaRPr lang="en-US" sz="3200" b="1" i="1" dirty="0">
              <a:solidFill>
                <a:srgbClr val="4F81BD">
                  <a:lumMod val="75000"/>
                </a:srgbClr>
              </a:solidFill>
              <a:latin typeface="Calibri"/>
            </a:endParaRPr>
          </a:p>
        </p:txBody>
      </p:sp>
      <p:sp>
        <p:nvSpPr>
          <p:cNvPr id="9" name="Left Arrow 8"/>
          <p:cNvSpPr/>
          <p:nvPr/>
        </p:nvSpPr>
        <p:spPr>
          <a:xfrm flipH="1">
            <a:off x="1709195" y="2438399"/>
            <a:ext cx="6563331" cy="874971"/>
          </a:xfrm>
          <a:prstGeom prst="lef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tIns="0" bIns="45720" rtlCol="0" anchor="ctr"/>
          <a:lstStyle/>
          <a:p>
            <a:pPr algn="ctr"/>
            <a:r>
              <a:rPr lang="en-US" sz="3200" b="1" dirty="0" smtClean="0">
                <a:solidFill>
                  <a:prstClr val="white"/>
                </a:solidFill>
                <a:latin typeface="Calibri"/>
              </a:rPr>
              <a:t>Larger cache capacity</a:t>
            </a:r>
            <a:endParaRPr lang="en-US" sz="3200" b="1" dirty="0">
              <a:solidFill>
                <a:prstClr val="white"/>
              </a:solidFill>
              <a:latin typeface="Calibri"/>
            </a:endParaRPr>
          </a:p>
        </p:txBody>
      </p:sp>
      <p:sp>
        <p:nvSpPr>
          <p:cNvPr id="10" name="Left Arrow 9"/>
          <p:cNvSpPr/>
          <p:nvPr/>
        </p:nvSpPr>
        <p:spPr>
          <a:xfrm flipH="1">
            <a:off x="1709197" y="3313370"/>
            <a:ext cx="6563330" cy="87763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45720" rtlCol="0" anchor="ctr"/>
          <a:lstStyle/>
          <a:p>
            <a:pPr algn="ctr"/>
            <a:r>
              <a:rPr lang="en-US" sz="3200" b="1" dirty="0" smtClean="0">
                <a:solidFill>
                  <a:prstClr val="white"/>
                </a:solidFill>
                <a:latin typeface="Calibri"/>
              </a:rPr>
              <a:t>Higher cache access latency</a:t>
            </a:r>
            <a:endParaRPr lang="en-US" sz="3200" b="1" dirty="0">
              <a:solidFill>
                <a:prstClr val="white"/>
              </a:solidFill>
              <a:latin typeface="Calibri"/>
            </a:endParaRPr>
          </a:p>
        </p:txBody>
      </p:sp>
      <p:sp>
        <p:nvSpPr>
          <p:cNvPr id="3" name="Oval 2"/>
          <p:cNvSpPr/>
          <p:nvPr/>
        </p:nvSpPr>
        <p:spPr>
          <a:xfrm>
            <a:off x="5360964" y="1524000"/>
            <a:ext cx="762000" cy="685800"/>
          </a:xfrm>
          <a:prstGeom prst="ellipse">
            <a:avLst/>
          </a:prstGeom>
          <a:noFill/>
          <a:ln w="508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TextBox 1"/>
          <p:cNvSpPr txBox="1"/>
          <p:nvPr/>
        </p:nvSpPr>
        <p:spPr>
          <a:xfrm>
            <a:off x="5979033" y="838200"/>
            <a:ext cx="2285999" cy="101048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800" b="1" dirty="0" smtClean="0">
                <a:solidFill>
                  <a:srgbClr val="008000"/>
                </a:solidFill>
                <a:latin typeface="Calibri"/>
              </a:rPr>
              <a:t>Maximum IPC Improvement</a:t>
            </a:r>
            <a:endParaRPr lang="en-US" sz="2800" b="1" dirty="0">
              <a:solidFill>
                <a:srgbClr val="008000"/>
              </a:solidFill>
              <a:latin typeface="Calibri"/>
            </a:endParaRPr>
          </a:p>
          <a:p>
            <a:pPr algn="ctr"/>
            <a:endParaRPr lang="en-US" sz="2800" b="1" dirty="0">
              <a:solidFill>
                <a:srgbClr val="9BBB59">
                  <a:lumMod val="75000"/>
                </a:srgbClr>
              </a:solidFill>
              <a:latin typeface="Calibri"/>
            </a:endParaRPr>
          </a:p>
        </p:txBody>
      </p:sp>
      <p:sp>
        <p:nvSpPr>
          <p:cNvPr id="17" name="TextBox 1"/>
          <p:cNvSpPr txBox="1"/>
          <p:nvPr/>
        </p:nvSpPr>
        <p:spPr>
          <a:xfrm rot="16200000">
            <a:off x="-1323358" y="2808780"/>
            <a:ext cx="3924780" cy="51605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400" b="1" dirty="0">
                <a:solidFill>
                  <a:prstClr val="black"/>
                </a:solidFill>
                <a:latin typeface="Calibri"/>
              </a:rPr>
              <a:t> </a:t>
            </a:r>
            <a:r>
              <a:rPr lang="en-US" sz="2400" b="1" dirty="0" smtClean="0">
                <a:solidFill>
                  <a:prstClr val="black"/>
                </a:solidFill>
                <a:latin typeface="Calibri"/>
              </a:rPr>
              <a:t>Performance </a:t>
            </a:r>
            <a:r>
              <a:rPr lang="en-US" sz="2400" b="1" dirty="0">
                <a:solidFill>
                  <a:prstClr val="black"/>
                </a:solidFill>
                <a:latin typeface="Calibri"/>
              </a:rPr>
              <a:t>Improvement</a:t>
            </a:r>
          </a:p>
          <a:p>
            <a:pPr algn="ctr"/>
            <a:endParaRPr lang="en-US" sz="2400" b="1" dirty="0">
              <a:solidFill>
                <a:prstClr val="black"/>
              </a:solidFill>
              <a:latin typeface="Calibri"/>
            </a:endParaRPr>
          </a:p>
        </p:txBody>
      </p:sp>
      <p:sp>
        <p:nvSpPr>
          <p:cNvPr id="18" name="TextBox 1"/>
          <p:cNvSpPr txBox="1"/>
          <p:nvPr/>
        </p:nvSpPr>
        <p:spPr>
          <a:xfrm>
            <a:off x="1743101" y="4953000"/>
            <a:ext cx="6633556" cy="36492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400" b="1" dirty="0">
                <a:solidFill>
                  <a:prstClr val="black"/>
                </a:solidFill>
                <a:latin typeface="Calibri"/>
              </a:rPr>
              <a:t>Near Segment Length (cells)</a:t>
            </a:r>
          </a:p>
          <a:p>
            <a:pPr algn="ctr"/>
            <a:endParaRPr lang="en-US" sz="2400" b="1" dirty="0">
              <a:solidFill>
                <a:prstClr val="black"/>
              </a:solidFill>
              <a:latin typeface="Calibri"/>
            </a:endParaRPr>
          </a:p>
        </p:txBody>
      </p:sp>
    </p:spTree>
    <p:extLst>
      <p:ext uri="{BB962C8B-B14F-4D97-AF65-F5344CB8AC3E}">
        <p14:creationId xmlns:p14="http://schemas.microsoft.com/office/powerpoint/2010/main" val="3615885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7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strVal val="#ppt_w*0.7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3" grpId="0" animBg="1"/>
      <p:bldP spid="11"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Other Mechanisms &amp; Results</a:t>
            </a:r>
            <a:endParaRPr lang="en-US" dirty="0"/>
          </a:p>
        </p:txBody>
      </p:sp>
      <p:sp>
        <p:nvSpPr>
          <p:cNvPr id="21" name="Content Placeholder 2"/>
          <p:cNvSpPr>
            <a:spLocks noGrp="1"/>
          </p:cNvSpPr>
          <p:nvPr>
            <p:ph idx="1"/>
          </p:nvPr>
        </p:nvSpPr>
        <p:spPr>
          <a:xfrm>
            <a:off x="305834" y="914400"/>
            <a:ext cx="8533365" cy="5486400"/>
          </a:xfrm>
        </p:spPr>
        <p:txBody>
          <a:bodyPr/>
          <a:lstStyle/>
          <a:p>
            <a:pPr>
              <a:lnSpc>
                <a:spcPct val="90000"/>
              </a:lnSpc>
            </a:pPr>
            <a:r>
              <a:rPr lang="en-US" b="1" dirty="0" smtClean="0">
                <a:solidFill>
                  <a:srgbClr val="0000FF"/>
                </a:solidFill>
              </a:rPr>
              <a:t>More mechanisms </a:t>
            </a:r>
            <a:r>
              <a:rPr lang="en-US" dirty="0" smtClean="0">
                <a:solidFill>
                  <a:srgbClr val="0000FF"/>
                </a:solidFill>
              </a:rPr>
              <a:t>for leveraging TL-DRAM</a:t>
            </a:r>
          </a:p>
          <a:p>
            <a:pPr lvl="1">
              <a:lnSpc>
                <a:spcPct val="90000"/>
              </a:lnSpc>
            </a:pPr>
            <a:r>
              <a:rPr lang="en-US" sz="2600" dirty="0" smtClean="0"/>
              <a:t>Hardware-managed </a:t>
            </a:r>
            <a:r>
              <a:rPr lang="en-US" sz="2600" b="1" i="1" dirty="0" smtClean="0"/>
              <a:t>exclusive</a:t>
            </a:r>
            <a:r>
              <a:rPr lang="en-US" sz="2600" dirty="0" smtClean="0"/>
              <a:t> caching mechanism</a:t>
            </a:r>
          </a:p>
          <a:p>
            <a:pPr lvl="1">
              <a:lnSpc>
                <a:spcPct val="90000"/>
              </a:lnSpc>
            </a:pPr>
            <a:r>
              <a:rPr lang="en-US" sz="2600" dirty="0" smtClean="0"/>
              <a:t>Profile-based page mapping to near segment</a:t>
            </a:r>
          </a:p>
          <a:p>
            <a:pPr lvl="1">
              <a:lnSpc>
                <a:spcPct val="90000"/>
              </a:lnSpc>
            </a:pPr>
            <a:r>
              <a:rPr lang="en-US" sz="2600" dirty="0" smtClean="0">
                <a:solidFill>
                  <a:srgbClr val="008000"/>
                </a:solidFill>
              </a:rPr>
              <a:t>TL-DRAM improves performance and reduces power consumption with other mechanisms</a:t>
            </a:r>
          </a:p>
          <a:p>
            <a:pPr>
              <a:lnSpc>
                <a:spcPct val="90000"/>
              </a:lnSpc>
            </a:pPr>
            <a:r>
              <a:rPr lang="en-US" b="1" dirty="0" smtClean="0">
                <a:solidFill>
                  <a:srgbClr val="0000FF"/>
                </a:solidFill>
              </a:rPr>
              <a:t>More than two </a:t>
            </a:r>
            <a:r>
              <a:rPr lang="en-US" b="1" dirty="0">
                <a:solidFill>
                  <a:srgbClr val="0000FF"/>
                </a:solidFill>
              </a:rPr>
              <a:t>t</a:t>
            </a:r>
            <a:r>
              <a:rPr lang="en-US" b="1" dirty="0" smtClean="0">
                <a:solidFill>
                  <a:srgbClr val="0000FF"/>
                </a:solidFill>
              </a:rPr>
              <a:t>iers</a:t>
            </a:r>
          </a:p>
          <a:p>
            <a:pPr lvl="1">
              <a:lnSpc>
                <a:spcPct val="90000"/>
              </a:lnSpc>
            </a:pPr>
            <a:r>
              <a:rPr lang="en-US" sz="2600" dirty="0" smtClean="0"/>
              <a:t>Latency evaluation for three-tier TL-DRAM</a:t>
            </a:r>
            <a:endParaRPr lang="en-US" sz="2600" dirty="0"/>
          </a:p>
          <a:p>
            <a:pPr>
              <a:lnSpc>
                <a:spcPct val="90000"/>
              </a:lnSpc>
            </a:pPr>
            <a:r>
              <a:rPr lang="en-US" b="1" dirty="0" smtClean="0">
                <a:solidFill>
                  <a:srgbClr val="0000FF"/>
                </a:solidFill>
              </a:rPr>
              <a:t>Detailed circuit evaluation</a:t>
            </a:r>
            <a:r>
              <a:rPr lang="en-US" dirty="0" smtClean="0">
                <a:solidFill>
                  <a:srgbClr val="0000FF"/>
                </a:solidFill>
              </a:rPr>
              <a:t>                                               </a:t>
            </a:r>
            <a:r>
              <a:rPr lang="en-US" dirty="0" smtClean="0"/>
              <a:t>for DRAM latency and power consumption</a:t>
            </a:r>
          </a:p>
          <a:p>
            <a:pPr lvl="1">
              <a:lnSpc>
                <a:spcPct val="90000"/>
              </a:lnSpc>
            </a:pPr>
            <a:r>
              <a:rPr lang="en-US" sz="2600" dirty="0" smtClean="0"/>
              <a:t>Examination of </a:t>
            </a:r>
            <a:r>
              <a:rPr lang="en-US" sz="2600" dirty="0" err="1" smtClean="0"/>
              <a:t>tRC</a:t>
            </a:r>
            <a:r>
              <a:rPr lang="en-US" sz="2600" dirty="0" smtClean="0"/>
              <a:t> and </a:t>
            </a:r>
            <a:r>
              <a:rPr lang="en-US" sz="2600" dirty="0" err="1" smtClean="0"/>
              <a:t>tRCD</a:t>
            </a:r>
            <a:endParaRPr lang="en-US" sz="2600" dirty="0" smtClean="0"/>
          </a:p>
          <a:p>
            <a:pPr>
              <a:lnSpc>
                <a:spcPct val="90000"/>
              </a:lnSpc>
            </a:pPr>
            <a:r>
              <a:rPr lang="en-US" b="1" dirty="0" smtClean="0">
                <a:solidFill>
                  <a:srgbClr val="0000FF"/>
                </a:solidFill>
              </a:rPr>
              <a:t>Implementation details </a:t>
            </a:r>
            <a:r>
              <a:rPr lang="en-US" dirty="0" smtClean="0">
                <a:solidFill>
                  <a:srgbClr val="0000FF"/>
                </a:solidFill>
              </a:rPr>
              <a:t>and </a:t>
            </a:r>
            <a:r>
              <a:rPr lang="en-US" b="1" dirty="0" smtClean="0">
                <a:solidFill>
                  <a:srgbClr val="0000FF"/>
                </a:solidFill>
              </a:rPr>
              <a:t>storage cost analysis       </a:t>
            </a:r>
            <a:r>
              <a:rPr lang="en-US" dirty="0" smtClean="0"/>
              <a:t>in memory controller</a:t>
            </a:r>
            <a:endParaRPr lang="en-US" dirty="0"/>
          </a:p>
          <a:p>
            <a:pPr lvl="1">
              <a:lnSpc>
                <a:spcPct val="90000"/>
              </a:lnSpc>
            </a:pPr>
            <a:endParaRPr lang="en-US" sz="3200" dirty="0" smtClean="0"/>
          </a:p>
          <a:p>
            <a:pPr lvl="1">
              <a:lnSpc>
                <a:spcPct val="90000"/>
              </a:lnSpc>
            </a:pPr>
            <a:endParaRPr lang="en-US" sz="3200" dirty="0" smtClean="0"/>
          </a:p>
          <a:p>
            <a:pPr>
              <a:lnSpc>
                <a:spcPct val="90000"/>
              </a:lnSpc>
            </a:pPr>
            <a:endParaRPr lang="en-US" sz="3200" b="1" dirty="0" smtClean="0">
              <a:solidFill>
                <a:schemeClr val="bg1">
                  <a:lumMod val="50000"/>
                </a:schemeClr>
              </a:solidFill>
            </a:endParaRPr>
          </a:p>
          <a:p>
            <a:pPr marL="457200" lvl="1" indent="0">
              <a:lnSpc>
                <a:spcPct val="90000"/>
              </a:lnSpc>
              <a:buNone/>
            </a:pPr>
            <a:endParaRPr lang="en-US" sz="3200" dirty="0" smtClean="0"/>
          </a:p>
          <a:p>
            <a:pPr lvl="1">
              <a:lnSpc>
                <a:spcPct val="90000"/>
              </a:lnSpc>
            </a:pPr>
            <a:endParaRPr lang="en-US" sz="3200" dirty="0" smtClean="0"/>
          </a:p>
          <a:p>
            <a:pPr>
              <a:lnSpc>
                <a:spcPct val="90000"/>
              </a:lnSpc>
            </a:pPr>
            <a:endParaRPr lang="en-US" sz="3200" dirty="0"/>
          </a:p>
        </p:txBody>
      </p:sp>
    </p:spTree>
    <p:extLst>
      <p:ext uri="{BB962C8B-B14F-4D97-AF65-F5344CB8AC3E}">
        <p14:creationId xmlns:p14="http://schemas.microsoft.com/office/powerpoint/2010/main" val="2237257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Summary of TL-DRAM</a:t>
            </a:r>
            <a:endParaRPr lang="en-US" dirty="0"/>
          </a:p>
        </p:txBody>
      </p:sp>
      <p:sp>
        <p:nvSpPr>
          <p:cNvPr id="3" name="Content Placeholder 2"/>
          <p:cNvSpPr>
            <a:spLocks noGrp="1"/>
          </p:cNvSpPr>
          <p:nvPr>
            <p:ph idx="1"/>
          </p:nvPr>
        </p:nvSpPr>
        <p:spPr>
          <a:xfrm>
            <a:off x="228600" y="914400"/>
            <a:ext cx="9067800" cy="5410200"/>
          </a:xfrm>
        </p:spPr>
        <p:txBody>
          <a:bodyPr/>
          <a:lstStyle/>
          <a:p>
            <a:pPr marL="227013" indent="-227013"/>
            <a:r>
              <a:rPr lang="en-US" sz="2600" b="1" u="sng" dirty="0" smtClean="0">
                <a:solidFill>
                  <a:srgbClr val="FF0000"/>
                </a:solidFill>
              </a:rPr>
              <a:t>Problem</a:t>
            </a:r>
            <a:r>
              <a:rPr lang="en-US" sz="2600" b="1" dirty="0" smtClean="0">
                <a:solidFill>
                  <a:srgbClr val="FF0000"/>
                </a:solidFill>
              </a:rPr>
              <a:t>: DRAM latency is a critical performance bottleneck </a:t>
            </a:r>
          </a:p>
          <a:p>
            <a:pPr marL="227013" indent="-227013"/>
            <a:r>
              <a:rPr lang="en-US" sz="2600" b="1" u="sng" dirty="0" smtClean="0"/>
              <a:t>Our Goal</a:t>
            </a:r>
            <a:r>
              <a:rPr lang="en-US" sz="2600" dirty="0" smtClean="0"/>
              <a:t>: Reduce DRAM latency with low area cost</a:t>
            </a:r>
          </a:p>
          <a:p>
            <a:pPr marL="227013" indent="-227013"/>
            <a:r>
              <a:rPr lang="en-US" sz="2600" b="1" u="sng" dirty="0" smtClean="0"/>
              <a:t>Observation</a:t>
            </a:r>
            <a:r>
              <a:rPr lang="en-US" sz="2600" dirty="0" smtClean="0"/>
              <a:t>: Long </a:t>
            </a:r>
            <a:r>
              <a:rPr lang="en-US" sz="2600" dirty="0" err="1" smtClean="0"/>
              <a:t>bitlines</a:t>
            </a:r>
            <a:r>
              <a:rPr lang="en-US" sz="2600" dirty="0" smtClean="0"/>
              <a:t> in DRAM are the dominant source   of DRAM latency</a:t>
            </a:r>
            <a:endParaRPr lang="en-US" sz="2600" dirty="0"/>
          </a:p>
          <a:p>
            <a:pPr marL="227013" indent="-227013"/>
            <a:r>
              <a:rPr lang="en-US" sz="2600" b="1" u="sng" dirty="0" smtClean="0">
                <a:solidFill>
                  <a:srgbClr val="008000"/>
                </a:solidFill>
              </a:rPr>
              <a:t>Key Idea</a:t>
            </a:r>
            <a:r>
              <a:rPr lang="en-US" sz="2600" b="1" dirty="0" smtClean="0">
                <a:solidFill>
                  <a:srgbClr val="008000"/>
                </a:solidFill>
              </a:rPr>
              <a:t>: Divide long </a:t>
            </a:r>
            <a:r>
              <a:rPr lang="en-US" sz="2600" b="1" dirty="0" err="1" smtClean="0">
                <a:solidFill>
                  <a:srgbClr val="008000"/>
                </a:solidFill>
              </a:rPr>
              <a:t>bitlines</a:t>
            </a:r>
            <a:r>
              <a:rPr lang="en-US" sz="2600" b="1" dirty="0" smtClean="0">
                <a:solidFill>
                  <a:srgbClr val="008000"/>
                </a:solidFill>
              </a:rPr>
              <a:t> into two shorter segments</a:t>
            </a:r>
          </a:p>
          <a:p>
            <a:pPr marL="627063" lvl="1" indent="-227013"/>
            <a:r>
              <a:rPr lang="en-US" sz="2600" b="1" dirty="0" smtClean="0"/>
              <a:t>Fast </a:t>
            </a:r>
            <a:r>
              <a:rPr lang="en-US" sz="2600" b="1" dirty="0"/>
              <a:t>and slow </a:t>
            </a:r>
            <a:r>
              <a:rPr lang="en-US" sz="2600" b="1" dirty="0" smtClean="0"/>
              <a:t>segments</a:t>
            </a:r>
            <a:endParaRPr lang="en-US" sz="2600" b="1" dirty="0" smtClean="0">
              <a:solidFill>
                <a:srgbClr val="008000"/>
              </a:solidFill>
            </a:endParaRPr>
          </a:p>
          <a:p>
            <a:pPr marL="227013" indent="-227013"/>
            <a:r>
              <a:rPr lang="en-US" sz="2600" b="1" u="sng" dirty="0">
                <a:solidFill>
                  <a:srgbClr val="0000FF"/>
                </a:solidFill>
              </a:rPr>
              <a:t>Tiered-latency DRAM</a:t>
            </a:r>
            <a:r>
              <a:rPr lang="en-US" sz="2600" b="1" dirty="0"/>
              <a:t>: </a:t>
            </a:r>
            <a:r>
              <a:rPr lang="en-US" sz="2600" b="1" dirty="0" smtClean="0"/>
              <a:t>Enables </a:t>
            </a:r>
            <a:r>
              <a:rPr lang="en-US" sz="2600" b="1" dirty="0" smtClean="0">
                <a:solidFill>
                  <a:srgbClr val="0000FF"/>
                </a:solidFill>
              </a:rPr>
              <a:t>latency </a:t>
            </a:r>
            <a:r>
              <a:rPr lang="en-US" sz="2600" b="1" dirty="0">
                <a:solidFill>
                  <a:srgbClr val="0000FF"/>
                </a:solidFill>
              </a:rPr>
              <a:t>heterogeneity </a:t>
            </a:r>
            <a:r>
              <a:rPr lang="en-US" sz="2600" b="1" dirty="0"/>
              <a:t>in </a:t>
            </a:r>
            <a:r>
              <a:rPr lang="en-US" sz="2600" b="1" dirty="0" smtClean="0"/>
              <a:t>DRAM</a:t>
            </a:r>
          </a:p>
          <a:p>
            <a:pPr marL="627063" lvl="1" indent="-227013"/>
            <a:r>
              <a:rPr lang="en-US" sz="2600" b="1" dirty="0" smtClean="0">
                <a:sym typeface="Wingdings"/>
              </a:rPr>
              <a:t>Can leverage this in many ways to improve performance and reduce power consumption</a:t>
            </a:r>
            <a:endParaRPr lang="en-US" sz="2600" b="1" dirty="0" smtClean="0"/>
          </a:p>
          <a:p>
            <a:pPr marL="227013" indent="-227013"/>
            <a:r>
              <a:rPr lang="en-US" sz="2600" b="1" u="sng" dirty="0" smtClean="0"/>
              <a:t>Results</a:t>
            </a:r>
            <a:r>
              <a:rPr lang="en-US" sz="2600" dirty="0" smtClean="0"/>
              <a:t>: When the fast segment is used as a cache to the slow segment </a:t>
            </a:r>
            <a:r>
              <a:rPr lang="en-US" sz="2600" dirty="0" smtClean="0">
                <a:sym typeface="Wingdings"/>
              </a:rPr>
              <a:t> Significant performance improvement (&gt;12%) and power reduction (&gt;23%) at low area cost (3%)</a:t>
            </a:r>
            <a:endParaRPr lang="en-US" sz="2600" dirty="0" smtClean="0"/>
          </a:p>
        </p:txBody>
      </p:sp>
    </p:spTree>
    <p:extLst>
      <p:ext uri="{BB962C8B-B14F-4D97-AF65-F5344CB8AC3E}">
        <p14:creationId xmlns:p14="http://schemas.microsoft.com/office/powerpoint/2010/main" val="2276437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RAIDR: Reducing Refresh Impact</a:t>
            </a:r>
          </a:p>
          <a:p>
            <a:pPr eaLnBrk="1" hangingPunct="1"/>
            <a:r>
              <a:rPr lang="en-US" dirty="0" smtClean="0">
                <a:solidFill>
                  <a:srgbClr val="000000"/>
                </a:solidFill>
                <a:latin typeface="Tahoma" charset="0"/>
                <a:ea typeface="ＭＳ Ｐゴシック" charset="0"/>
                <a:cs typeface="ＭＳ Ｐゴシック" charset="0"/>
              </a:rPr>
              <a:t>TL-DRAM: Reducing DRAM Latency</a:t>
            </a:r>
          </a:p>
          <a:p>
            <a:pPr eaLnBrk="1" hangingPunct="1"/>
            <a:r>
              <a:rPr lang="en-US" dirty="0">
                <a:solidFill>
                  <a:srgbClr val="0000FF"/>
                </a:solidFill>
                <a:latin typeface="Tahoma" charset="0"/>
                <a:ea typeface="ＭＳ Ｐゴシック" charset="0"/>
                <a:cs typeface="ＭＳ Ｐゴシック" charset="0"/>
              </a:rPr>
              <a:t>SALP: </a:t>
            </a:r>
            <a:r>
              <a:rPr lang="en-US" dirty="0" smtClean="0">
                <a:solidFill>
                  <a:srgbClr val="0000FF"/>
                </a:solidFill>
                <a:latin typeface="Tahoma" charset="0"/>
                <a:ea typeface="ＭＳ Ｐゴシック" charset="0"/>
                <a:cs typeface="ＭＳ Ｐゴシック" charset="0"/>
              </a:rPr>
              <a:t>Reducing Bank Conflict Impact</a:t>
            </a:r>
          </a:p>
          <a:p>
            <a:pPr eaLnBrk="1" hangingPunct="1"/>
            <a:r>
              <a:rPr lang="en-US" dirty="0" err="1" smtClean="0">
                <a:solidFill>
                  <a:srgbClr val="000000"/>
                </a:solidFill>
                <a:latin typeface="Tahoma" charset="0"/>
              </a:rPr>
              <a:t>RowClone</a:t>
            </a:r>
            <a:r>
              <a:rPr lang="en-US" dirty="0" smtClean="0">
                <a:solidFill>
                  <a:srgbClr val="000000"/>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198</a:t>
            </a:fld>
            <a:endParaRPr lang="en-US" sz="1600">
              <a:latin typeface="Garamond" charset="0"/>
            </a:endParaRPr>
          </a:p>
        </p:txBody>
      </p:sp>
    </p:spTree>
    <p:extLst>
      <p:ext uri="{BB962C8B-B14F-4D97-AF65-F5344CB8AC3E}">
        <p14:creationId xmlns:p14="http://schemas.microsoft.com/office/powerpoint/2010/main" val="3572524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Subarray-Level Parallelism:</a:t>
            </a:r>
            <a:br>
              <a:rPr lang="en-US" sz="4000" dirty="0" smtClean="0">
                <a:latin typeface="Garamond" charset="0"/>
              </a:rPr>
            </a:br>
            <a:r>
              <a:rPr lang="en-US" sz="4000" dirty="0" smtClean="0">
                <a:latin typeface="Garamond" charset="0"/>
              </a:rPr>
              <a:t>Reducing Bank Conflict Impact</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5159942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Memory Lectures</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a:solidFill>
                  <a:srgbClr val="000000"/>
                </a:solidFill>
              </a:rPr>
              <a:t>These slides are </a:t>
            </a:r>
            <a:r>
              <a:rPr lang="en-US" dirty="0" smtClean="0">
                <a:solidFill>
                  <a:srgbClr val="000000"/>
                </a:solidFill>
              </a:rPr>
              <a:t>from the </a:t>
            </a:r>
            <a:r>
              <a:rPr lang="en-US" dirty="0" smtClean="0">
                <a:solidFill>
                  <a:srgbClr val="FF0000"/>
                </a:solidFill>
              </a:rPr>
              <a:t>Scalable </a:t>
            </a:r>
            <a:r>
              <a:rPr lang="en-US" dirty="0">
                <a:solidFill>
                  <a:srgbClr val="FF0000"/>
                </a:solidFill>
              </a:rPr>
              <a:t>Memory Systems</a:t>
            </a:r>
            <a:r>
              <a:rPr lang="en-US" dirty="0">
                <a:solidFill>
                  <a:srgbClr val="000000"/>
                </a:solidFill>
              </a:rPr>
              <a:t> course </a:t>
            </a:r>
            <a:r>
              <a:rPr lang="en-US" dirty="0" smtClean="0">
                <a:solidFill>
                  <a:srgbClr val="000000"/>
                </a:solidFill>
              </a:rPr>
              <a:t>taught at </a:t>
            </a:r>
            <a:r>
              <a:rPr lang="en-US" dirty="0" err="1" smtClean="0">
                <a:solidFill>
                  <a:srgbClr val="000000"/>
                </a:solidFill>
              </a:rPr>
              <a:t>Bogazici</a:t>
            </a:r>
            <a:r>
              <a:rPr lang="en-US" dirty="0" smtClean="0">
                <a:solidFill>
                  <a:srgbClr val="000000"/>
                </a:solidFill>
              </a:rPr>
              <a:t> University (June 13, 2013)</a:t>
            </a:r>
          </a:p>
          <a:p>
            <a:endParaRPr lang="en-US" dirty="0" smtClean="0">
              <a:solidFill>
                <a:srgbClr val="000000"/>
              </a:solidFill>
            </a:endParaRPr>
          </a:p>
          <a:p>
            <a:r>
              <a:rPr lang="en-US" dirty="0" err="1" smtClean="0">
                <a:solidFill>
                  <a:srgbClr val="000000"/>
                </a:solidFill>
              </a:rPr>
              <a:t>Youtube</a:t>
            </a:r>
            <a:r>
              <a:rPr lang="en-US" dirty="0" smtClean="0">
                <a:solidFill>
                  <a:srgbClr val="000000"/>
                </a:solidFill>
              </a:rPr>
              <a:t> videos:</a:t>
            </a:r>
          </a:p>
          <a:p>
            <a:pPr lvl="1"/>
            <a:r>
              <a:rPr lang="en-US" dirty="0">
                <a:solidFill>
                  <a:srgbClr val="000000"/>
                </a:solidFill>
                <a:hlinkClick r:id="rId2"/>
              </a:rPr>
              <a:t>http://www.youtube.com/playlist?list=PLVngZ7BemHHV6N0ejHhwOfLwTr8Q-</a:t>
            </a:r>
            <a:r>
              <a:rPr lang="en-US" dirty="0" smtClean="0">
                <a:solidFill>
                  <a:srgbClr val="000000"/>
                </a:solidFill>
                <a:hlinkClick r:id="rId2"/>
              </a:rPr>
              <a:t>UKXj</a:t>
            </a:r>
            <a:endParaRPr lang="en-US" dirty="0" smtClean="0">
              <a:solidFill>
                <a:srgbClr val="000000"/>
              </a:solidFill>
            </a:endParaRPr>
          </a:p>
          <a:p>
            <a:pPr lvl="1"/>
            <a:endParaRPr lang="en-US" dirty="0">
              <a:solidFill>
                <a:srgbClr val="000000"/>
              </a:solidFill>
            </a:endParaRPr>
          </a:p>
          <a:p>
            <a:r>
              <a:rPr lang="en-US" sz="1800" dirty="0">
                <a:solidFill>
                  <a:srgbClr val="000000"/>
                </a:solidFill>
                <a:hlinkClick r:id="rId3"/>
              </a:rPr>
              <a:t>http://www.youtube.com/watch?v=jX6McDvAIn4&amp;list=PLVngZ7BemHHV6N0ejHhwOfLwTr8Q-UKXj&amp;index=</a:t>
            </a:r>
            <a:r>
              <a:rPr lang="en-US" sz="1800" dirty="0" smtClean="0">
                <a:solidFill>
                  <a:srgbClr val="000000"/>
                </a:solidFill>
                <a:hlinkClick r:id="rId3"/>
              </a:rPr>
              <a:t>6</a:t>
            </a:r>
            <a:endParaRPr lang="en-US" sz="1800" dirty="0" smtClean="0">
              <a:solidFill>
                <a:srgbClr val="000000"/>
              </a:solidFill>
            </a:endParaRPr>
          </a:p>
          <a:p>
            <a:r>
              <a:rPr lang="en-US" sz="1800" dirty="0">
                <a:solidFill>
                  <a:srgbClr val="000000"/>
                </a:solidFill>
                <a:hlinkClick r:id="rId4"/>
              </a:rPr>
              <a:t>http://www.youtube.com/watch?v=E0GuX12dnVo&amp;list=PLVngZ7BemHHV6N0ejHhwOfLwTr8Q-UKXj&amp;index=</a:t>
            </a:r>
            <a:r>
              <a:rPr lang="en-US" sz="1800" dirty="0" smtClean="0">
                <a:solidFill>
                  <a:srgbClr val="000000"/>
                </a:solidFill>
                <a:hlinkClick r:id="rId4"/>
              </a:rPr>
              <a:t>7</a:t>
            </a:r>
            <a:endParaRPr lang="en-US" sz="1800" dirty="0" smtClean="0">
              <a:solidFill>
                <a:srgbClr val="000000"/>
              </a:solidFill>
            </a:endParaRPr>
          </a:p>
          <a:p>
            <a:r>
              <a:rPr lang="en-US" sz="1800" dirty="0">
                <a:solidFill>
                  <a:srgbClr val="000000"/>
                </a:solidFill>
                <a:hlinkClick r:id="rId5"/>
              </a:rPr>
              <a:t>http://www.youtube.com/watch?v=ANskLp74Z2k&amp;list=PLVngZ7BemHHV6N0ejHhwOfLwTr8Q-UKXj&amp;index=</a:t>
            </a:r>
            <a:r>
              <a:rPr lang="en-US" sz="1800" dirty="0" smtClean="0">
                <a:solidFill>
                  <a:srgbClr val="000000"/>
                </a:solidFill>
                <a:hlinkClick r:id="rId5"/>
              </a:rPr>
              <a:t>8</a:t>
            </a:r>
            <a:endParaRPr lang="en-US" sz="1800" dirty="0" smtClean="0">
              <a:solidFill>
                <a:srgbClr val="000000"/>
              </a:solidFill>
            </a:endParaRPr>
          </a:p>
          <a:p>
            <a:r>
              <a:rPr lang="en-US" sz="1800" dirty="0">
                <a:solidFill>
                  <a:srgbClr val="000000"/>
                </a:solidFill>
                <a:hlinkClick r:id="rId6"/>
              </a:rPr>
              <a:t>http://www.youtube.com/watch?v=gzjaNUYxfFo&amp;list=PLVngZ7BemHHV6N0ejHhwOfLwTr8Q-UKXj&amp;index=</a:t>
            </a:r>
            <a:r>
              <a:rPr lang="en-US" sz="1800" dirty="0" smtClean="0">
                <a:solidFill>
                  <a:srgbClr val="000000"/>
                </a:solidFill>
                <a:hlinkClick r:id="rId6"/>
              </a:rPr>
              <a:t>9</a:t>
            </a:r>
            <a:r>
              <a:rPr lang="en-US" sz="1800" dirty="0" smtClean="0">
                <a:solidFill>
                  <a:srgbClr val="000000"/>
                </a:solidFill>
              </a:rPr>
              <a:t> </a:t>
            </a:r>
          </a:p>
          <a:p>
            <a:endParaRPr lang="en-US" dirty="0" smtClean="0">
              <a:solidFill>
                <a:srgbClr val="00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a:t>
            </a:fld>
            <a:endParaRPr lang="en-US" altLang="en-US"/>
          </a:p>
        </p:txBody>
      </p:sp>
    </p:spTree>
    <p:extLst>
      <p:ext uri="{BB962C8B-B14F-4D97-AF65-F5344CB8AC3E}">
        <p14:creationId xmlns:p14="http://schemas.microsoft.com/office/powerpoint/2010/main" val="5873590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latin typeface="Garamond" charset="0"/>
                <a:ea typeface="ＭＳ Ｐゴシック" charset="0"/>
                <a:cs typeface="ＭＳ Ｐゴシック" charset="0"/>
              </a:rPr>
              <a:t>What Will You </a:t>
            </a:r>
            <a:r>
              <a:rPr lang="en-US" dirty="0" smtClean="0">
                <a:latin typeface="Garamond" charset="0"/>
                <a:ea typeface="ＭＳ Ｐゴシック" charset="0"/>
                <a:cs typeface="ＭＳ Ｐゴシック" charset="0"/>
              </a:rPr>
              <a:t>Learn in Mini Course 2?</a:t>
            </a:r>
            <a:endParaRPr lang="en-US" dirty="0">
              <a:latin typeface="Garamond" charset="0"/>
              <a:ea typeface="ＭＳ Ｐゴシック" charset="0"/>
              <a:cs typeface="ＭＳ Ｐゴシック" charset="0"/>
            </a:endParaRPr>
          </a:p>
        </p:txBody>
      </p:sp>
      <p:sp>
        <p:nvSpPr>
          <p:cNvPr id="38914" name="Content Placeholder 2"/>
          <p:cNvSpPr>
            <a:spLocks noGrp="1"/>
          </p:cNvSpPr>
          <p:nvPr>
            <p:ph idx="1"/>
          </p:nvPr>
        </p:nvSpPr>
        <p:spPr>
          <a:xfrm>
            <a:off x="228600" y="996950"/>
            <a:ext cx="8915400" cy="5194300"/>
          </a:xfrm>
        </p:spPr>
        <p:txBody>
          <a:bodyPr/>
          <a:lstStyle/>
          <a:p>
            <a:r>
              <a:rPr lang="en-US" dirty="0" smtClean="0">
                <a:solidFill>
                  <a:srgbClr val="0000FF"/>
                </a:solidFill>
              </a:rPr>
              <a:t>Memory Systems in the Multi-Core Era</a:t>
            </a:r>
          </a:p>
          <a:p>
            <a:pPr lvl="1"/>
            <a:r>
              <a:rPr lang="en-US" dirty="0" smtClean="0"/>
              <a:t>June 13, 14, 17 (1-4pm)</a:t>
            </a:r>
          </a:p>
          <a:p>
            <a:pPr marL="0" indent="0">
              <a:buNone/>
            </a:pPr>
            <a:endParaRPr lang="en-US" sz="2300" dirty="0" smtClean="0">
              <a:latin typeface="Tahoma" charset="0"/>
              <a:ea typeface="ＭＳ Ｐゴシック" charset="0"/>
            </a:endParaRPr>
          </a:p>
          <a:p>
            <a:r>
              <a:rPr lang="en-US" sz="2300" dirty="0" smtClean="0">
                <a:latin typeface="Tahoma" charset="0"/>
                <a:ea typeface="ＭＳ Ｐゴシック" charset="0"/>
              </a:rPr>
              <a:t>Lecture 1: Main memory basics, DRAM scaling</a:t>
            </a:r>
          </a:p>
          <a:p>
            <a:r>
              <a:rPr lang="en-US" sz="2300" dirty="0" smtClean="0">
                <a:latin typeface="Tahoma" charset="0"/>
                <a:ea typeface="ＭＳ Ｐゴシック" charset="0"/>
              </a:rPr>
              <a:t>Lecture 2: Emerging memory technologies and hybrid memories</a:t>
            </a:r>
            <a:endParaRPr lang="en-US" dirty="0">
              <a:latin typeface="Tahoma" charset="0"/>
              <a:ea typeface="ＭＳ Ｐゴシック" charset="0"/>
            </a:endParaRPr>
          </a:p>
          <a:p>
            <a:r>
              <a:rPr lang="en-US" sz="2300" dirty="0" smtClean="0">
                <a:latin typeface="Tahoma" charset="0"/>
                <a:ea typeface="ＭＳ Ｐゴシック" charset="0"/>
              </a:rPr>
              <a:t>Lecture 3: Main memory interference and QoS </a:t>
            </a:r>
          </a:p>
          <a:p>
            <a:endParaRPr lang="en-US" dirty="0" smtClean="0">
              <a:latin typeface="Tahoma" charset="0"/>
              <a:ea typeface="ＭＳ Ｐゴシック" charset="0"/>
            </a:endParaRPr>
          </a:p>
          <a:p>
            <a:r>
              <a:rPr lang="en-US" dirty="0" smtClean="0">
                <a:latin typeface="Tahoma" charset="0"/>
                <a:ea typeface="ＭＳ Ｐゴシック" charset="0"/>
              </a:rPr>
              <a:t>Major Overview Reading:</a:t>
            </a:r>
          </a:p>
          <a:p>
            <a:pPr lvl="1"/>
            <a:r>
              <a:rPr lang="en-US" dirty="0" smtClean="0">
                <a:latin typeface="Tahoma" charset="0"/>
                <a:ea typeface="ＭＳ Ｐゴシック" charset="0"/>
              </a:rPr>
              <a:t>Mutlu, “</a:t>
            </a:r>
            <a:r>
              <a:rPr lang="en-US" dirty="0" smtClean="0">
                <a:solidFill>
                  <a:srgbClr val="0000FF"/>
                </a:solidFill>
                <a:latin typeface="Tahoma" charset="0"/>
                <a:ea typeface="ＭＳ Ｐゴシック" charset="0"/>
              </a:rPr>
              <a:t>Memory Scaling: A Systems Architecture Perspective</a:t>
            </a:r>
            <a:r>
              <a:rPr lang="en-US" dirty="0" smtClean="0">
                <a:latin typeface="Tahoma" charset="0"/>
                <a:ea typeface="ＭＳ Ｐゴシック" charset="0"/>
              </a:rPr>
              <a:t>,” IMW 2013.</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38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81F1D4-7954-BD41-94E6-A5D63847144D}" type="slidenum">
              <a:rPr lang="en-US" sz="1600">
                <a:solidFill>
                  <a:srgbClr val="000000"/>
                </a:solidFill>
                <a:latin typeface="Garamond" charset="0"/>
              </a:rPr>
              <a:pPr eaLnBrk="1" hangingPunct="1"/>
              <a:t>20</a:t>
            </a:fld>
            <a:endParaRPr lang="en-US" sz="1600">
              <a:solidFill>
                <a:srgbClr val="000000"/>
              </a:solidFill>
              <a:latin typeface="Garamond" charset="0"/>
            </a:endParaRPr>
          </a:p>
        </p:txBody>
      </p:sp>
    </p:spTree>
    <p:extLst>
      <p:ext uri="{BB962C8B-B14F-4D97-AF65-F5344CB8AC3E}">
        <p14:creationId xmlns:p14="http://schemas.microsoft.com/office/powerpoint/2010/main" val="480674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Memory Bank Conflict Problem</a:t>
            </a:r>
            <a:endParaRPr lang="en-US" dirty="0"/>
          </a:p>
        </p:txBody>
      </p:sp>
      <p:sp>
        <p:nvSpPr>
          <p:cNvPr id="3" name="Content Placeholder 2"/>
          <p:cNvSpPr>
            <a:spLocks noGrp="1"/>
          </p:cNvSpPr>
          <p:nvPr>
            <p:ph idx="1"/>
          </p:nvPr>
        </p:nvSpPr>
        <p:spPr>
          <a:xfrm>
            <a:off x="228600" y="1124744"/>
            <a:ext cx="8807896" cy="5123656"/>
          </a:xfrm>
        </p:spPr>
        <p:txBody>
          <a:bodyPr/>
          <a:lstStyle/>
          <a:p>
            <a:r>
              <a:rPr lang="en-US" dirty="0" smtClean="0"/>
              <a:t>Two requests to the same bank are serviced serially</a:t>
            </a:r>
          </a:p>
          <a:p>
            <a:r>
              <a:rPr lang="en-US" dirty="0" smtClean="0"/>
              <a:t>Problem: Costly </a:t>
            </a:r>
            <a:r>
              <a:rPr lang="en-US" dirty="0"/>
              <a:t>in terms of performance and </a:t>
            </a:r>
            <a:r>
              <a:rPr lang="en-US" dirty="0" smtClean="0"/>
              <a:t>power</a:t>
            </a:r>
            <a:endParaRPr lang="en-US" dirty="0"/>
          </a:p>
          <a:p>
            <a:r>
              <a:rPr lang="en-US" dirty="0" smtClean="0"/>
              <a:t>Goal: We </a:t>
            </a:r>
            <a:r>
              <a:rPr lang="en-US" dirty="0"/>
              <a:t>would like to reduce </a:t>
            </a:r>
            <a:r>
              <a:rPr lang="en-US" dirty="0" smtClean="0"/>
              <a:t>bank conflicts without </a:t>
            </a:r>
            <a:r>
              <a:rPr lang="en-US" dirty="0"/>
              <a:t>increasing the number of </a:t>
            </a:r>
            <a:r>
              <a:rPr lang="en-US" dirty="0" smtClean="0"/>
              <a:t>banks (at low cost)</a:t>
            </a:r>
          </a:p>
          <a:p>
            <a:endParaRPr lang="en-US" dirty="0"/>
          </a:p>
          <a:p>
            <a:r>
              <a:rPr lang="en-US" dirty="0" smtClean="0"/>
              <a:t>Idea: </a:t>
            </a:r>
            <a:r>
              <a:rPr lang="en-US" dirty="0" smtClean="0">
                <a:solidFill>
                  <a:srgbClr val="FF0000"/>
                </a:solidFill>
              </a:rPr>
              <a:t>Exploit the internal sub-array structure of a DRAM bank to parallelize bank conflicts</a:t>
            </a:r>
          </a:p>
          <a:p>
            <a:pPr lvl="1"/>
            <a:r>
              <a:rPr lang="en-US" dirty="0">
                <a:solidFill>
                  <a:srgbClr val="FF0000"/>
                </a:solidFill>
              </a:rPr>
              <a:t>By reducing global sharing of hardware between sub</a:t>
            </a:r>
            <a:r>
              <a:rPr lang="en-US" dirty="0" smtClean="0">
                <a:solidFill>
                  <a:srgbClr val="FF0000"/>
                </a:solidFill>
              </a:rPr>
              <a:t>-arrays</a:t>
            </a:r>
            <a:endParaRPr lang="en-US" dirty="0">
              <a:solidFill>
                <a:srgbClr val="FF0000"/>
              </a:solidFill>
            </a:endParaRPr>
          </a:p>
          <a:p>
            <a:pPr lvl="1"/>
            <a:endParaRPr lang="en-US" dirty="0" smtClean="0">
              <a:solidFill>
                <a:srgbClr val="FF0000"/>
              </a:solidFill>
            </a:endParaRPr>
          </a:p>
          <a:p>
            <a:r>
              <a:rPr lang="en-US" dirty="0" smtClean="0">
                <a:solidFill>
                  <a:srgbClr val="000000"/>
                </a:solidFill>
                <a:latin typeface="Tahoma" charset="0"/>
                <a:ea typeface="ＭＳ Ｐゴシック" charset="0"/>
                <a:cs typeface="ＭＳ Ｐゴシック" charset="0"/>
              </a:rPr>
              <a:t>Kim</a:t>
            </a:r>
            <a:r>
              <a:rPr lang="en-US" dirty="0">
                <a:solidFill>
                  <a:srgbClr val="000000"/>
                </a:solidFill>
                <a:latin typeface="Tahoma" charset="0"/>
                <a:ea typeface="ＭＳ Ｐゴシック" charset="0"/>
                <a:cs typeface="ＭＳ Ｐゴシック" charset="0"/>
              </a:rPr>
              <a:t>, Seshadri, Lee, Liu, Mutlu, “</a:t>
            </a:r>
            <a:r>
              <a:rPr lang="en-US" dirty="0">
                <a:solidFill>
                  <a:srgbClr val="0000FF"/>
                </a:solidFill>
                <a:latin typeface="Tahoma" charset="0"/>
                <a:ea typeface="ＭＳ Ｐゴシック" charset="0"/>
                <a:cs typeface="ＭＳ Ｐゴシック" charset="0"/>
              </a:rPr>
              <a:t>A Case for Exploiting Subarray-Level Parallelism in DRAM</a:t>
            </a:r>
            <a:r>
              <a:rPr lang="en-US" dirty="0">
                <a:solidFill>
                  <a:srgbClr val="000000"/>
                </a:solidFill>
                <a:latin typeface="Tahoma" charset="0"/>
                <a:ea typeface="ＭＳ Ｐゴシック" charset="0"/>
                <a:cs typeface="ＭＳ Ｐゴシック" charset="0"/>
              </a:rPr>
              <a:t>,” ISCA </a:t>
            </a:r>
            <a:r>
              <a:rPr lang="en-US" dirty="0" smtClean="0">
                <a:solidFill>
                  <a:srgbClr val="000000"/>
                </a:solidFill>
                <a:latin typeface="Tahoma" charset="0"/>
                <a:ea typeface="ＭＳ Ｐゴシック" charset="0"/>
                <a:cs typeface="ＭＳ Ｐゴシック" charset="0"/>
              </a:rPr>
              <a:t>2012</a:t>
            </a:r>
            <a:r>
              <a:rPr lang="en-US" dirty="0" smtClean="0"/>
              <a:t>.</a:t>
            </a:r>
            <a:endParaRPr lang="en-US" dirty="0" smtClean="0">
              <a:hlinkClick r:id="rId2" action="ppaction://hlinkpres?slideindex=1&amp;slidetitle="/>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200</a:t>
            </a:fld>
            <a:endParaRPr lang="en-US" altLang="en-US"/>
          </a:p>
        </p:txBody>
      </p:sp>
    </p:spTree>
    <p:extLst>
      <p:ext uri="{BB962C8B-B14F-4D97-AF65-F5344CB8AC3E}">
        <p14:creationId xmlns:p14="http://schemas.microsoft.com/office/powerpoint/2010/main" val="555724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1" name="Curved Connector 170"/>
          <p:cNvCxnSpPr>
            <a:stCxn id="118" idx="2"/>
          </p:cNvCxnSpPr>
          <p:nvPr/>
        </p:nvCxnSpPr>
        <p:spPr>
          <a:xfrm rot="16200000" flipH="1">
            <a:off x="3698066" y="5508025"/>
            <a:ext cx="494855" cy="209556"/>
          </a:xfrm>
          <a:prstGeom prst="curvedConnector3">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 name="Curved Connector 173"/>
          <p:cNvCxnSpPr>
            <a:stCxn id="119" idx="2"/>
            <a:endCxn id="170" idx="0"/>
          </p:cNvCxnSpPr>
          <p:nvPr/>
        </p:nvCxnSpPr>
        <p:spPr>
          <a:xfrm rot="5400000">
            <a:off x="5142948" y="5486060"/>
            <a:ext cx="494854" cy="25348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7" name="Curved Connector 176"/>
          <p:cNvCxnSpPr>
            <a:stCxn id="120" idx="2"/>
          </p:cNvCxnSpPr>
          <p:nvPr/>
        </p:nvCxnSpPr>
        <p:spPr>
          <a:xfrm rot="5400000">
            <a:off x="6416382" y="5502194"/>
            <a:ext cx="494853" cy="221216"/>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1" name="Curved Connector 150"/>
          <p:cNvCxnSpPr>
            <a:stCxn id="113" idx="2"/>
          </p:cNvCxnSpPr>
          <p:nvPr/>
        </p:nvCxnSpPr>
        <p:spPr>
          <a:xfrm rot="16200000" flipH="1">
            <a:off x="3278959" y="5508032"/>
            <a:ext cx="494856" cy="209544"/>
          </a:xfrm>
          <a:prstGeom prst="curvedConnector3">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Curved Connector 151"/>
          <p:cNvCxnSpPr/>
          <p:nvPr/>
        </p:nvCxnSpPr>
        <p:spPr>
          <a:xfrm rot="5400000">
            <a:off x="4326708" y="5508027"/>
            <a:ext cx="494862" cy="20954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145267" y="5129947"/>
            <a:ext cx="6248400"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154594" y="3062900"/>
            <a:ext cx="6248401"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201</a:t>
            </a:fld>
            <a:endParaRPr lang="en-US">
              <a:solidFill>
                <a:prstClr val="black">
                  <a:tint val="75000"/>
                </a:prstClr>
              </a:solidFill>
              <a:latin typeface="Calibri"/>
            </a:endParaRPr>
          </a:p>
        </p:txBody>
      </p:sp>
      <p:cxnSp>
        <p:nvCxnSpPr>
          <p:cNvPr id="13" name="Straight Arrow Connector 12"/>
          <p:cNvCxnSpPr/>
          <p:nvPr/>
        </p:nvCxnSpPr>
        <p:spPr>
          <a:xfrm>
            <a:off x="2145264" y="2063728"/>
            <a:ext cx="6248400"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97281" y="2204075"/>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36" name="req0"/>
          <p:cNvSpPr/>
          <p:nvPr/>
        </p:nvSpPr>
        <p:spPr>
          <a:xfrm>
            <a:off x="2373864" y="1835129"/>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37" name="req1"/>
          <p:cNvSpPr/>
          <p:nvPr/>
        </p:nvSpPr>
        <p:spPr>
          <a:xfrm>
            <a:off x="3212064" y="1835128"/>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38" name="req0"/>
          <p:cNvSpPr/>
          <p:nvPr/>
        </p:nvSpPr>
        <p:spPr>
          <a:xfrm>
            <a:off x="2373864" y="2834299"/>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39" name="req1"/>
          <p:cNvSpPr/>
          <p:nvPr/>
        </p:nvSpPr>
        <p:spPr>
          <a:xfrm>
            <a:off x="3212064" y="2834301"/>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46" name="TextBox 45"/>
          <p:cNvSpPr txBox="1"/>
          <p:nvPr/>
        </p:nvSpPr>
        <p:spPr>
          <a:xfrm>
            <a:off x="7797281" y="3203251"/>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47" name="moverow0"/>
          <p:cNvSpPr/>
          <p:nvPr/>
        </p:nvSpPr>
        <p:spPr>
          <a:xfrm>
            <a:off x="451447" y="1685925"/>
            <a:ext cx="1389017" cy="219075"/>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5" name="Rectangle 4"/>
          <p:cNvSpPr/>
          <p:nvPr/>
        </p:nvSpPr>
        <p:spPr>
          <a:xfrm>
            <a:off x="451447" y="1676400"/>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52" name="TextBox 51"/>
          <p:cNvSpPr txBox="1"/>
          <p:nvPr/>
        </p:nvSpPr>
        <p:spPr>
          <a:xfrm>
            <a:off x="7797284" y="5268447"/>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59" name="moverow0"/>
          <p:cNvSpPr/>
          <p:nvPr/>
        </p:nvSpPr>
        <p:spPr>
          <a:xfrm>
            <a:off x="451447" y="2891789"/>
            <a:ext cx="1389017" cy="219075"/>
          </a:xfrm>
          <a:prstGeom prst="rect">
            <a:avLst/>
          </a:prstGeom>
          <a:solidFill>
            <a:schemeClr val="tx1">
              <a:lumMod val="75000"/>
              <a:lumOff val="25000"/>
              <a:alpha val="7490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8" name="Rectangle 7"/>
          <p:cNvSpPr/>
          <p:nvPr/>
        </p:nvSpPr>
        <p:spPr>
          <a:xfrm>
            <a:off x="451447" y="2675572"/>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60" name="moverow0"/>
          <p:cNvSpPr/>
          <p:nvPr/>
        </p:nvSpPr>
        <p:spPr>
          <a:xfrm>
            <a:off x="451447" y="4740767"/>
            <a:ext cx="1389017" cy="219075"/>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62" name="moverow0"/>
          <p:cNvSpPr/>
          <p:nvPr/>
        </p:nvSpPr>
        <p:spPr>
          <a:xfrm>
            <a:off x="451448" y="4959842"/>
            <a:ext cx="1389017" cy="219075"/>
          </a:xfrm>
          <a:prstGeom prst="rect">
            <a:avLst/>
          </a:prstGeom>
          <a:solidFill>
            <a:schemeClr val="tx1">
              <a:lumMod val="75000"/>
              <a:lumOff val="25000"/>
              <a:alpha val="7490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54" name="Rectangle 53"/>
          <p:cNvSpPr/>
          <p:nvPr/>
        </p:nvSpPr>
        <p:spPr>
          <a:xfrm>
            <a:off x="451449" y="4740767"/>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63" name="TextBox 62"/>
          <p:cNvSpPr txBox="1"/>
          <p:nvPr/>
        </p:nvSpPr>
        <p:spPr>
          <a:xfrm>
            <a:off x="304800" y="990600"/>
            <a:ext cx="5981700" cy="422821"/>
          </a:xfrm>
          <a:prstGeom prst="rect">
            <a:avLst/>
          </a:prstGeom>
          <a:noFill/>
        </p:spPr>
        <p:txBody>
          <a:bodyPr wrap="square" rtlCol="0" anchor="ctr">
            <a:noAutofit/>
          </a:bodyPr>
          <a:lstStyle/>
          <a:p>
            <a:pPr marL="342900" indent="-342900">
              <a:buFont typeface="Arial" pitchFamily="34" charset="0"/>
              <a:buChar char="•"/>
            </a:pPr>
            <a:r>
              <a:rPr lang="en-US" sz="4000" b="1" smtClean="0">
                <a:solidFill>
                  <a:prstClr val="black"/>
                </a:solidFill>
                <a:latin typeface="Calibri"/>
              </a:rPr>
              <a:t>Two Banks</a:t>
            </a:r>
            <a:endParaRPr lang="en-US" sz="3600" b="1">
              <a:solidFill>
                <a:prstClr val="black"/>
              </a:solidFill>
              <a:latin typeface="Calibri"/>
            </a:endParaRPr>
          </a:p>
        </p:txBody>
      </p:sp>
      <p:sp>
        <p:nvSpPr>
          <p:cNvPr id="68" name="TextBox 67"/>
          <p:cNvSpPr txBox="1"/>
          <p:nvPr/>
        </p:nvSpPr>
        <p:spPr>
          <a:xfrm>
            <a:off x="304801" y="4035015"/>
            <a:ext cx="3116808" cy="422821"/>
          </a:xfrm>
          <a:prstGeom prst="rect">
            <a:avLst/>
          </a:prstGeom>
          <a:noFill/>
        </p:spPr>
        <p:txBody>
          <a:bodyPr wrap="square" rtlCol="0" anchor="ctr">
            <a:noAutofit/>
          </a:bodyPr>
          <a:lstStyle/>
          <a:p>
            <a:pPr marL="342900" indent="-342900">
              <a:buFont typeface="Arial" pitchFamily="34" charset="0"/>
              <a:buChar char="•"/>
              <a:tabLst>
                <a:tab pos="342900" algn="l"/>
              </a:tabLst>
            </a:pPr>
            <a:r>
              <a:rPr lang="en-US" sz="3600" b="1" smtClean="0">
                <a:solidFill>
                  <a:prstClr val="black"/>
                </a:solidFill>
                <a:latin typeface="Calibri"/>
              </a:rPr>
              <a:t>One Bank</a:t>
            </a:r>
            <a:endParaRPr lang="en-US" sz="3200" b="1">
              <a:solidFill>
                <a:prstClr val="black"/>
              </a:solidFill>
              <a:latin typeface="Calibri"/>
            </a:endParaRPr>
          </a:p>
        </p:txBody>
      </p:sp>
      <p:sp>
        <p:nvSpPr>
          <p:cNvPr id="77" name="TextBox 76"/>
          <p:cNvSpPr txBox="1"/>
          <p:nvPr/>
        </p:nvSpPr>
        <p:spPr>
          <a:xfrm>
            <a:off x="2366079" y="5860230"/>
            <a:ext cx="3631549" cy="384585"/>
          </a:xfrm>
          <a:prstGeom prst="rect">
            <a:avLst/>
          </a:prstGeom>
          <a:noFill/>
        </p:spPr>
        <p:txBody>
          <a:bodyPr wrap="square" rtlCol="0" anchor="ctr">
            <a:noAutofit/>
          </a:bodyPr>
          <a:lstStyle/>
          <a:p>
            <a:r>
              <a:rPr lang="en-US" sz="4400" i="1" smtClean="0">
                <a:solidFill>
                  <a:srgbClr val="FF0000"/>
                </a:solidFill>
                <a:latin typeface="Calibri"/>
              </a:rPr>
              <a:t>1. Serialization</a:t>
            </a:r>
            <a:endParaRPr lang="en-US" sz="4000" i="1">
              <a:solidFill>
                <a:srgbClr val="FF0000"/>
              </a:solidFill>
              <a:latin typeface="Calibri"/>
            </a:endParaRPr>
          </a:p>
        </p:txBody>
      </p:sp>
      <p:sp>
        <p:nvSpPr>
          <p:cNvPr id="49" name="req0"/>
          <p:cNvSpPr/>
          <p:nvPr/>
        </p:nvSpPr>
        <p:spPr>
          <a:xfrm>
            <a:off x="2373865" y="4908169"/>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50" name="req1"/>
          <p:cNvSpPr/>
          <p:nvPr/>
        </p:nvSpPr>
        <p:spPr>
          <a:xfrm>
            <a:off x="3212065" y="4908171"/>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56" name="req2"/>
          <p:cNvSpPr/>
          <p:nvPr/>
        </p:nvSpPr>
        <p:spPr>
          <a:xfrm>
            <a:off x="4050257"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57" name="req3"/>
          <p:cNvSpPr/>
          <p:nvPr/>
        </p:nvSpPr>
        <p:spPr>
          <a:xfrm>
            <a:off x="488846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06" name="req0wr"/>
          <p:cNvSpPr/>
          <p:nvPr/>
        </p:nvSpPr>
        <p:spPr>
          <a:xfrm>
            <a:off x="23738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07" name="wr0"/>
          <p:cNvSpPr/>
          <p:nvPr/>
        </p:nvSpPr>
        <p:spPr>
          <a:xfrm>
            <a:off x="3212057"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08" name="req1wr"/>
          <p:cNvSpPr/>
          <p:nvPr/>
        </p:nvSpPr>
        <p:spPr>
          <a:xfrm>
            <a:off x="363115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09" name="wr1"/>
          <p:cNvSpPr/>
          <p:nvPr/>
        </p:nvSpPr>
        <p:spPr>
          <a:xfrm>
            <a:off x="446935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0" name="req2"/>
          <p:cNvSpPr/>
          <p:nvPr/>
        </p:nvSpPr>
        <p:spPr>
          <a:xfrm>
            <a:off x="48884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1" name="req3"/>
          <p:cNvSpPr/>
          <p:nvPr/>
        </p:nvSpPr>
        <p:spPr>
          <a:xfrm>
            <a:off x="5726660"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2" name="req0rl"/>
          <p:cNvSpPr/>
          <p:nvPr/>
        </p:nvSpPr>
        <p:spPr>
          <a:xfrm>
            <a:off x="2373867"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13" name="wr0"/>
          <p:cNvSpPr/>
          <p:nvPr/>
        </p:nvSpPr>
        <p:spPr>
          <a:xfrm>
            <a:off x="32120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4" name="req1rl"/>
          <p:cNvSpPr/>
          <p:nvPr/>
        </p:nvSpPr>
        <p:spPr>
          <a:xfrm>
            <a:off x="405026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15" name="wr1"/>
          <p:cNvSpPr/>
          <p:nvPr/>
        </p:nvSpPr>
        <p:spPr>
          <a:xfrm>
            <a:off x="48884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6" name="req2rl"/>
          <p:cNvSpPr/>
          <p:nvPr/>
        </p:nvSpPr>
        <p:spPr>
          <a:xfrm>
            <a:off x="57266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7" name="req3rl"/>
          <p:cNvSpPr/>
          <p:nvPr/>
        </p:nvSpPr>
        <p:spPr>
          <a:xfrm>
            <a:off x="6983966"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8" name="rl0"/>
          <p:cNvSpPr/>
          <p:nvPr/>
        </p:nvSpPr>
        <p:spPr>
          <a:xfrm>
            <a:off x="36311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19" name="rl1"/>
          <p:cNvSpPr/>
          <p:nvPr/>
        </p:nvSpPr>
        <p:spPr>
          <a:xfrm>
            <a:off x="5307566" y="4908176"/>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20" name="rl2"/>
          <p:cNvSpPr/>
          <p:nvPr/>
        </p:nvSpPr>
        <p:spPr>
          <a:xfrm>
            <a:off x="6564865"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21" name="TextBox 120"/>
          <p:cNvSpPr txBox="1"/>
          <p:nvPr/>
        </p:nvSpPr>
        <p:spPr>
          <a:xfrm>
            <a:off x="2366080" y="5863815"/>
            <a:ext cx="3920420" cy="384585"/>
          </a:xfrm>
          <a:prstGeom prst="rect">
            <a:avLst/>
          </a:prstGeom>
          <a:noFill/>
        </p:spPr>
        <p:txBody>
          <a:bodyPr wrap="square" rtlCol="0" anchor="ctr">
            <a:noAutofit/>
          </a:bodyPr>
          <a:lstStyle/>
          <a:p>
            <a:r>
              <a:rPr lang="en-US" sz="4400" i="1" smtClean="0">
                <a:solidFill>
                  <a:srgbClr val="FF0000"/>
                </a:solidFill>
                <a:latin typeface="Calibri"/>
              </a:rPr>
              <a:t>2. Write Penalty</a:t>
            </a:r>
            <a:endParaRPr lang="en-US" sz="4000" i="1">
              <a:solidFill>
                <a:srgbClr val="FF0000"/>
              </a:solidFill>
              <a:latin typeface="Calibri"/>
            </a:endParaRPr>
          </a:p>
        </p:txBody>
      </p:sp>
      <p:cxnSp>
        <p:nvCxnSpPr>
          <p:cNvPr id="136" name="ser0"/>
          <p:cNvCxnSpPr/>
          <p:nvPr/>
        </p:nvCxnSpPr>
        <p:spPr>
          <a:xfrm flipH="1">
            <a:off x="3212068" y="4663470"/>
            <a:ext cx="1"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7" name="ser1"/>
          <p:cNvCxnSpPr/>
          <p:nvPr/>
        </p:nvCxnSpPr>
        <p:spPr>
          <a:xfrm>
            <a:off x="4050267" y="4663470"/>
            <a:ext cx="2"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8" name="ser2"/>
          <p:cNvCxnSpPr/>
          <p:nvPr/>
        </p:nvCxnSpPr>
        <p:spPr>
          <a:xfrm>
            <a:off x="4888470" y="4663470"/>
            <a:ext cx="0"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2373866" y="5860229"/>
            <a:ext cx="5779534" cy="384585"/>
          </a:xfrm>
          <a:prstGeom prst="rect">
            <a:avLst/>
          </a:prstGeom>
          <a:noFill/>
        </p:spPr>
        <p:txBody>
          <a:bodyPr wrap="square" rtlCol="0" anchor="ctr">
            <a:noAutofit/>
          </a:bodyPr>
          <a:lstStyle/>
          <a:p>
            <a:r>
              <a:rPr lang="en-US" sz="4400" i="1" smtClean="0">
                <a:solidFill>
                  <a:srgbClr val="FF0000"/>
                </a:solidFill>
                <a:latin typeface="Calibri"/>
              </a:rPr>
              <a:t>3. Thrashing Row-Buffer</a:t>
            </a:r>
            <a:endParaRPr lang="en-US" sz="4000" i="1">
              <a:solidFill>
                <a:srgbClr val="FF0000"/>
              </a:solidFill>
              <a:latin typeface="Calibri"/>
            </a:endParaRPr>
          </a:p>
        </p:txBody>
      </p:sp>
      <p:cxnSp>
        <p:nvCxnSpPr>
          <p:cNvPr id="181" name="Straight Connector 180"/>
          <p:cNvCxnSpPr/>
          <p:nvPr/>
        </p:nvCxnSpPr>
        <p:spPr>
          <a:xfrm>
            <a:off x="0" y="38100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4517175" y="1068019"/>
            <a:ext cx="3858011" cy="384585"/>
          </a:xfrm>
          <a:prstGeom prst="rect">
            <a:avLst/>
          </a:prstGeom>
          <a:noFill/>
        </p:spPr>
        <p:txBody>
          <a:bodyPr wrap="square" rtlCol="0" anchor="ctr">
            <a:noAutofit/>
          </a:bodyPr>
          <a:lstStyle/>
          <a:p>
            <a:r>
              <a:rPr lang="en-US" sz="4000" i="1" smtClean="0">
                <a:solidFill>
                  <a:srgbClr val="FF0000"/>
                </a:solidFill>
                <a:latin typeface="Calibri"/>
              </a:rPr>
              <a:t>Served in parallel</a:t>
            </a:r>
            <a:endParaRPr lang="en-US" sz="4000" i="1">
              <a:solidFill>
                <a:srgbClr val="FF0000"/>
              </a:solidFill>
              <a:latin typeface="Calibri"/>
            </a:endParaRPr>
          </a:p>
        </p:txBody>
      </p:sp>
      <p:cxnSp>
        <p:nvCxnSpPr>
          <p:cNvPr id="184" name="Curved Connector 183"/>
          <p:cNvCxnSpPr>
            <a:stCxn id="182" idx="0"/>
            <a:endCxn id="183" idx="1"/>
          </p:cNvCxnSpPr>
          <p:nvPr/>
        </p:nvCxnSpPr>
        <p:spPr>
          <a:xfrm rot="5400000" flipH="1" flipV="1">
            <a:off x="3447030" y="606256"/>
            <a:ext cx="416088" cy="1724201"/>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2" name="Rounded Rectangle 181"/>
          <p:cNvSpPr/>
          <p:nvPr/>
        </p:nvSpPr>
        <p:spPr>
          <a:xfrm>
            <a:off x="2373879" y="1676400"/>
            <a:ext cx="838190" cy="1761172"/>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2" name="Rounded Rectangle 191"/>
          <p:cNvSpPr/>
          <p:nvPr/>
        </p:nvSpPr>
        <p:spPr>
          <a:xfrm>
            <a:off x="3208175" y="1676400"/>
            <a:ext cx="838190" cy="1761172"/>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93" name="Curved Connector 192"/>
          <p:cNvCxnSpPr>
            <a:stCxn id="192" idx="0"/>
            <a:endCxn id="183" idx="1"/>
          </p:cNvCxnSpPr>
          <p:nvPr/>
        </p:nvCxnSpPr>
        <p:spPr>
          <a:xfrm rot="5400000" flipH="1" flipV="1">
            <a:off x="3864178" y="1023404"/>
            <a:ext cx="416088" cy="889905"/>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end0"/>
          <p:cNvCxnSpPr/>
          <p:nvPr/>
        </p:nvCxnSpPr>
        <p:spPr>
          <a:xfrm>
            <a:off x="4046364" y="1413421"/>
            <a:ext cx="0" cy="3250049"/>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1" name="end1"/>
          <p:cNvCxnSpPr/>
          <p:nvPr/>
        </p:nvCxnSpPr>
        <p:spPr>
          <a:xfrm>
            <a:off x="7822166" y="4246425"/>
            <a:ext cx="0" cy="154477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13" name="wasted"/>
          <p:cNvCxnSpPr/>
          <p:nvPr/>
        </p:nvCxnSpPr>
        <p:spPr>
          <a:xfrm>
            <a:off x="4181852" y="4495800"/>
            <a:ext cx="3514348" cy="0"/>
          </a:xfrm>
          <a:prstGeom prst="line">
            <a:avLst/>
          </a:prstGeom>
          <a:ln w="57150">
            <a:solidFill>
              <a:srgbClr val="FF0000"/>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221" name="TextBox 220"/>
          <p:cNvSpPr txBox="1"/>
          <p:nvPr/>
        </p:nvSpPr>
        <p:spPr>
          <a:xfrm>
            <a:off x="4050272" y="3962400"/>
            <a:ext cx="3747009" cy="422821"/>
          </a:xfrm>
          <a:prstGeom prst="rect">
            <a:avLst/>
          </a:prstGeom>
          <a:noFill/>
        </p:spPr>
        <p:txBody>
          <a:bodyPr wrap="square" rtlCol="0" anchor="ctr">
            <a:noAutofit/>
          </a:bodyPr>
          <a:lstStyle/>
          <a:p>
            <a:pPr algn="ctr"/>
            <a:r>
              <a:rPr lang="en-US" sz="4000" smtClean="0">
                <a:solidFill>
                  <a:srgbClr val="FF0000"/>
                </a:solidFill>
                <a:latin typeface="Calibri"/>
              </a:rPr>
              <a:t>Wasted</a:t>
            </a:r>
            <a:endParaRPr lang="en-US" sz="4000">
              <a:solidFill>
                <a:srgbClr val="FF0000"/>
              </a:solidFill>
              <a:latin typeface="Calibri"/>
            </a:endParaRPr>
          </a:p>
        </p:txBody>
      </p:sp>
      <p:sp>
        <p:nvSpPr>
          <p:cNvPr id="66" name="Title 1"/>
          <p:cNvSpPr>
            <a:spLocks noGrp="1"/>
          </p:cNvSpPr>
          <p:nvPr>
            <p:ph type="title"/>
          </p:nvPr>
        </p:nvSpPr>
        <p:spPr>
          <a:xfrm>
            <a:off x="228600" y="-27384"/>
            <a:ext cx="8915400" cy="1066800"/>
          </a:xfrm>
        </p:spPr>
        <p:txBody>
          <a:bodyPr>
            <a:noAutofit/>
          </a:bodyPr>
          <a:lstStyle/>
          <a:p>
            <a:r>
              <a:rPr lang="en-US" b="0" kern="0" dirty="0" smtClean="0">
                <a:solidFill>
                  <a:srgbClr val="006633"/>
                </a:solidFill>
                <a:latin typeface="Garamond"/>
              </a:rPr>
              <a:t>The Problem with Memory </a:t>
            </a:r>
            <a:r>
              <a:rPr lang="en-US" b="0" kern="0" dirty="0">
                <a:solidFill>
                  <a:srgbClr val="006633"/>
                </a:solidFill>
                <a:latin typeface="Garamond"/>
              </a:rPr>
              <a:t>Bank Conflicts</a:t>
            </a:r>
            <a:endParaRPr lang="en-US" dirty="0"/>
          </a:p>
        </p:txBody>
      </p:sp>
    </p:spTree>
    <p:extLst>
      <p:ext uri="{BB962C8B-B14F-4D97-AF65-F5344CB8AC3E}">
        <p14:creationId xmlns:p14="http://schemas.microsoft.com/office/powerpoint/2010/main" val="2937325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8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8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9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9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1"/>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77"/>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3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37"/>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3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49"/>
                                        </p:tgtEl>
                                      </p:cBhvr>
                                    </p:animEffect>
                                    <p:set>
                                      <p:cBhvr>
                                        <p:cTn id="77" dur="1" fill="hold">
                                          <p:stCondLst>
                                            <p:cond delay="499"/>
                                          </p:stCondLst>
                                        </p:cTn>
                                        <p:tgtEl>
                                          <p:spTgt spid="49"/>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50"/>
                                        </p:tgtEl>
                                      </p:cBhvr>
                                    </p:animEffect>
                                    <p:set>
                                      <p:cBhvr>
                                        <p:cTn id="80" dur="1" fill="hold">
                                          <p:stCondLst>
                                            <p:cond delay="499"/>
                                          </p:stCondLst>
                                        </p:cTn>
                                        <p:tgtEl>
                                          <p:spTgt spid="50"/>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56"/>
                                        </p:tgtEl>
                                      </p:cBhvr>
                                    </p:animEffect>
                                    <p:set>
                                      <p:cBhvr>
                                        <p:cTn id="83" dur="1" fill="hold">
                                          <p:stCondLst>
                                            <p:cond delay="499"/>
                                          </p:stCondLst>
                                        </p:cTn>
                                        <p:tgtEl>
                                          <p:spTgt spid="56"/>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57"/>
                                        </p:tgtEl>
                                      </p:cBhvr>
                                    </p:animEffect>
                                    <p:set>
                                      <p:cBhvr>
                                        <p:cTn id="86" dur="1" fill="hold">
                                          <p:stCondLst>
                                            <p:cond delay="499"/>
                                          </p:stCondLst>
                                        </p:cTn>
                                        <p:tgtEl>
                                          <p:spTgt spid="57"/>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106"/>
                                        </p:tgtEl>
                                        <p:attrNameLst>
                                          <p:attrName>style.visibility</p:attrName>
                                        </p:attrNameLst>
                                      </p:cBhvr>
                                      <p:to>
                                        <p:strVal val="visible"/>
                                      </p:to>
                                    </p:set>
                                    <p:animEffect transition="in" filter="fade">
                                      <p:cBhvr>
                                        <p:cTn id="89" dur="500"/>
                                        <p:tgtEl>
                                          <p:spTgt spid="10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7"/>
                                        </p:tgtEl>
                                        <p:attrNameLst>
                                          <p:attrName>style.visibility</p:attrName>
                                        </p:attrNameLst>
                                      </p:cBhvr>
                                      <p:to>
                                        <p:strVal val="visible"/>
                                      </p:to>
                                    </p:set>
                                    <p:animEffect transition="in" filter="fade">
                                      <p:cBhvr>
                                        <p:cTn id="92" dur="500"/>
                                        <p:tgtEl>
                                          <p:spTgt spid="10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fade">
                                      <p:cBhvr>
                                        <p:cTn id="95" dur="500"/>
                                        <p:tgtEl>
                                          <p:spTgt spid="10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9"/>
                                        </p:tgtEl>
                                        <p:attrNameLst>
                                          <p:attrName>style.visibility</p:attrName>
                                        </p:attrNameLst>
                                      </p:cBhvr>
                                      <p:to>
                                        <p:strVal val="visible"/>
                                      </p:to>
                                    </p:set>
                                    <p:animEffect transition="in" filter="fade">
                                      <p:cBhvr>
                                        <p:cTn id="98" dur="500"/>
                                        <p:tgtEl>
                                          <p:spTgt spid="10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10"/>
                                        </p:tgtEl>
                                        <p:attrNameLst>
                                          <p:attrName>style.visibility</p:attrName>
                                        </p:attrNameLst>
                                      </p:cBhvr>
                                      <p:to>
                                        <p:strVal val="visible"/>
                                      </p:to>
                                    </p:set>
                                    <p:animEffect transition="in" filter="fade">
                                      <p:cBhvr>
                                        <p:cTn id="101" dur="500"/>
                                        <p:tgtEl>
                                          <p:spTgt spid="11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11"/>
                                        </p:tgtEl>
                                        <p:attrNameLst>
                                          <p:attrName>style.visibility</p:attrName>
                                        </p:attrNameLst>
                                      </p:cBhvr>
                                      <p:to>
                                        <p:strVal val="visible"/>
                                      </p:to>
                                    </p:set>
                                    <p:animEffect transition="in" filter="fade">
                                      <p:cBhvr>
                                        <p:cTn id="104" dur="500"/>
                                        <p:tgtEl>
                                          <p:spTgt spid="111"/>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2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5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5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121"/>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152"/>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15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500"/>
                                        <p:tgtEl>
                                          <p:spTgt spid="106"/>
                                        </p:tgtEl>
                                      </p:cBhvr>
                                    </p:animEffect>
                                    <p:set>
                                      <p:cBhvr>
                                        <p:cTn id="125" dur="1" fill="hold">
                                          <p:stCondLst>
                                            <p:cond delay="499"/>
                                          </p:stCondLst>
                                        </p:cTn>
                                        <p:tgtEl>
                                          <p:spTgt spid="106"/>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07"/>
                                        </p:tgtEl>
                                      </p:cBhvr>
                                    </p:animEffect>
                                    <p:set>
                                      <p:cBhvr>
                                        <p:cTn id="128" dur="1" fill="hold">
                                          <p:stCondLst>
                                            <p:cond delay="499"/>
                                          </p:stCondLst>
                                        </p:cTn>
                                        <p:tgtEl>
                                          <p:spTgt spid="107"/>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08"/>
                                        </p:tgtEl>
                                      </p:cBhvr>
                                    </p:animEffect>
                                    <p:set>
                                      <p:cBhvr>
                                        <p:cTn id="131" dur="1" fill="hold">
                                          <p:stCondLst>
                                            <p:cond delay="499"/>
                                          </p:stCondLst>
                                        </p:cTn>
                                        <p:tgtEl>
                                          <p:spTgt spid="10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09"/>
                                        </p:tgtEl>
                                      </p:cBhvr>
                                    </p:animEffect>
                                    <p:set>
                                      <p:cBhvr>
                                        <p:cTn id="134" dur="1" fill="hold">
                                          <p:stCondLst>
                                            <p:cond delay="499"/>
                                          </p:stCondLst>
                                        </p:cTn>
                                        <p:tgtEl>
                                          <p:spTgt spid="109"/>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10"/>
                                        </p:tgtEl>
                                      </p:cBhvr>
                                    </p:animEffect>
                                    <p:set>
                                      <p:cBhvr>
                                        <p:cTn id="137" dur="1" fill="hold">
                                          <p:stCondLst>
                                            <p:cond delay="499"/>
                                          </p:stCondLst>
                                        </p:cTn>
                                        <p:tgtEl>
                                          <p:spTgt spid="110"/>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11"/>
                                        </p:tgtEl>
                                      </p:cBhvr>
                                    </p:animEffect>
                                    <p:set>
                                      <p:cBhvr>
                                        <p:cTn id="140" dur="1" fill="hold">
                                          <p:stCondLst>
                                            <p:cond delay="499"/>
                                          </p:stCondLst>
                                        </p:cTn>
                                        <p:tgtEl>
                                          <p:spTgt spid="111"/>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112"/>
                                        </p:tgtEl>
                                        <p:attrNameLst>
                                          <p:attrName>style.visibility</p:attrName>
                                        </p:attrNameLst>
                                      </p:cBhvr>
                                      <p:to>
                                        <p:strVal val="visible"/>
                                      </p:to>
                                    </p:set>
                                    <p:animEffect transition="in" filter="fade">
                                      <p:cBhvr>
                                        <p:cTn id="143" dur="500"/>
                                        <p:tgtEl>
                                          <p:spTgt spid="11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13"/>
                                        </p:tgtEl>
                                        <p:attrNameLst>
                                          <p:attrName>style.visibility</p:attrName>
                                        </p:attrNameLst>
                                      </p:cBhvr>
                                      <p:to>
                                        <p:strVal val="visible"/>
                                      </p:to>
                                    </p:set>
                                    <p:animEffect transition="in" filter="fade">
                                      <p:cBhvr>
                                        <p:cTn id="146" dur="500"/>
                                        <p:tgtEl>
                                          <p:spTgt spid="11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14"/>
                                        </p:tgtEl>
                                        <p:attrNameLst>
                                          <p:attrName>style.visibility</p:attrName>
                                        </p:attrNameLst>
                                      </p:cBhvr>
                                      <p:to>
                                        <p:strVal val="visible"/>
                                      </p:to>
                                    </p:set>
                                    <p:animEffect transition="in" filter="fade">
                                      <p:cBhvr>
                                        <p:cTn id="149" dur="500"/>
                                        <p:tgtEl>
                                          <p:spTgt spid="11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15"/>
                                        </p:tgtEl>
                                        <p:attrNameLst>
                                          <p:attrName>style.visibility</p:attrName>
                                        </p:attrNameLst>
                                      </p:cBhvr>
                                      <p:to>
                                        <p:strVal val="visible"/>
                                      </p:to>
                                    </p:set>
                                    <p:animEffect transition="in" filter="fade">
                                      <p:cBhvr>
                                        <p:cTn id="152" dur="500"/>
                                        <p:tgtEl>
                                          <p:spTgt spid="11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16"/>
                                        </p:tgtEl>
                                        <p:attrNameLst>
                                          <p:attrName>style.visibility</p:attrName>
                                        </p:attrNameLst>
                                      </p:cBhvr>
                                      <p:to>
                                        <p:strVal val="visible"/>
                                      </p:to>
                                    </p:set>
                                    <p:animEffect transition="in" filter="fade">
                                      <p:cBhvr>
                                        <p:cTn id="155" dur="500"/>
                                        <p:tgtEl>
                                          <p:spTgt spid="11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17"/>
                                        </p:tgtEl>
                                        <p:attrNameLst>
                                          <p:attrName>style.visibility</p:attrName>
                                        </p:attrNameLst>
                                      </p:cBhvr>
                                      <p:to>
                                        <p:strVal val="visible"/>
                                      </p:to>
                                    </p:set>
                                    <p:animEffect transition="in" filter="fade">
                                      <p:cBhvr>
                                        <p:cTn id="158" dur="500"/>
                                        <p:tgtEl>
                                          <p:spTgt spid="11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18"/>
                                        </p:tgtEl>
                                        <p:attrNameLst>
                                          <p:attrName>style.visibility</p:attrName>
                                        </p:attrNameLst>
                                      </p:cBhvr>
                                      <p:to>
                                        <p:strVal val="visible"/>
                                      </p:to>
                                    </p:set>
                                    <p:animEffect transition="in" filter="fade">
                                      <p:cBhvr>
                                        <p:cTn id="161" dur="500"/>
                                        <p:tgtEl>
                                          <p:spTgt spid="11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fade">
                                      <p:cBhvr>
                                        <p:cTn id="164" dur="500"/>
                                        <p:tgtEl>
                                          <p:spTgt spid="11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0"/>
                                        </p:tgtEl>
                                        <p:attrNameLst>
                                          <p:attrName>style.visibility</p:attrName>
                                        </p:attrNameLst>
                                      </p:cBhvr>
                                      <p:to>
                                        <p:strVal val="visible"/>
                                      </p:to>
                                    </p:set>
                                    <p:animEffect transition="in" filter="fade">
                                      <p:cBhvr>
                                        <p:cTn id="167" dur="500"/>
                                        <p:tgtEl>
                                          <p:spTgt spid="120"/>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70"/>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171"/>
                                        </p:tgtEl>
                                        <p:attrNameLst>
                                          <p:attrName>style.visibility</p:attrName>
                                        </p:attrNameLst>
                                      </p:cBhvr>
                                      <p:to>
                                        <p:strVal val="visible"/>
                                      </p:to>
                                    </p:set>
                                  </p:childTnLst>
                                </p:cTn>
                              </p:par>
                              <p:par>
                                <p:cTn id="174" presetID="1" presetClass="entr" presetSubtype="0" fill="hold" nodeType="withEffect">
                                  <p:stCondLst>
                                    <p:cond delay="0"/>
                                  </p:stCondLst>
                                  <p:childTnLst>
                                    <p:set>
                                      <p:cBhvr>
                                        <p:cTn id="175" dur="1" fill="hold">
                                          <p:stCondLst>
                                            <p:cond delay="0"/>
                                          </p:stCondLst>
                                        </p:cTn>
                                        <p:tgtEl>
                                          <p:spTgt spid="174"/>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177"/>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grpId="1" nodeType="clickEffect">
                                  <p:stCondLst>
                                    <p:cond delay="0"/>
                                  </p:stCondLst>
                                  <p:childTnLst>
                                    <p:set>
                                      <p:cBhvr>
                                        <p:cTn id="181" dur="1" fill="hold">
                                          <p:stCondLst>
                                            <p:cond delay="0"/>
                                          </p:stCondLst>
                                        </p:cTn>
                                        <p:tgtEl>
                                          <p:spTgt spid="170"/>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171"/>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174"/>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177"/>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nodeType="clickEffect">
                                  <p:stCondLst>
                                    <p:cond delay="0"/>
                                  </p:stCondLst>
                                  <p:childTnLst>
                                    <p:set>
                                      <p:cBhvr>
                                        <p:cTn id="191" dur="1" fill="hold">
                                          <p:stCondLst>
                                            <p:cond delay="0"/>
                                          </p:stCondLst>
                                        </p:cTn>
                                        <p:tgtEl>
                                          <p:spTgt spid="213"/>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221"/>
                                        </p:tgtEl>
                                        <p:attrNameLst>
                                          <p:attrName>style.visibility</p:attrName>
                                        </p:attrNameLst>
                                      </p:cBhvr>
                                      <p:to>
                                        <p:strVal val="visible"/>
                                      </p:to>
                                    </p:set>
                                  </p:childTnLst>
                                </p:cTn>
                              </p:par>
                              <p:par>
                                <p:cTn id="194" presetID="1" presetClass="entr" presetSubtype="0" fill="hold" nodeType="withEffect">
                                  <p:stCondLst>
                                    <p:cond delay="0"/>
                                  </p:stCondLst>
                                  <p:childTnLst>
                                    <p:set>
                                      <p:cBhvr>
                                        <p:cTn id="195" dur="1" fill="hold">
                                          <p:stCondLst>
                                            <p:cond delay="0"/>
                                          </p:stCondLst>
                                        </p:cTn>
                                        <p:tgtEl>
                                          <p:spTgt spid="199"/>
                                        </p:tgtEl>
                                        <p:attrNameLst>
                                          <p:attrName>style.visibility</p:attrName>
                                        </p:attrNameLst>
                                      </p:cBhvr>
                                      <p:to>
                                        <p:strVal val="visible"/>
                                      </p:to>
                                    </p:set>
                                  </p:childTnLst>
                                </p:cTn>
                              </p:par>
                              <p:par>
                                <p:cTn id="196" presetID="1" presetClass="entr" presetSubtype="0" fill="hold" nodeType="withEffect">
                                  <p:stCondLst>
                                    <p:cond delay="0"/>
                                  </p:stCondLst>
                                  <p:childTnLst>
                                    <p:set>
                                      <p:cBhvr>
                                        <p:cTn id="197"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0" grpId="0" animBg="1"/>
      <p:bldP spid="62" grpId="0" animBg="1"/>
      <p:bldP spid="54" grpId="0" animBg="1"/>
      <p:bldP spid="68" grpId="0"/>
      <p:bldP spid="77" grpId="0"/>
      <p:bldP spid="77" grpId="1"/>
      <p:bldP spid="49" grpId="0" animBg="1"/>
      <p:bldP spid="49" grpId="1" animBg="1"/>
      <p:bldP spid="50" grpId="0" animBg="1"/>
      <p:bldP spid="50" grpId="1" animBg="1"/>
      <p:bldP spid="56" grpId="0" animBg="1"/>
      <p:bldP spid="56" grpId="1" animBg="1"/>
      <p:bldP spid="57" grpId="0" animBg="1"/>
      <p:bldP spid="57"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p:bldP spid="121" grpId="1"/>
      <p:bldP spid="170" grpId="0"/>
      <p:bldP spid="170" grpId="1"/>
      <p:bldP spid="183" grpId="0"/>
      <p:bldP spid="183" grpId="1"/>
      <p:bldP spid="182" grpId="0" animBg="1"/>
      <p:bldP spid="182" grpId="1" animBg="1"/>
      <p:bldP spid="192" grpId="0" animBg="1"/>
      <p:bldP spid="192" grpId="1" animBg="1"/>
      <p:bldP spid="221"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Goal</a:t>
            </a:r>
            <a:endParaRPr lang="en-US" sz="4400"/>
          </a:p>
        </p:txBody>
      </p:sp>
      <p:sp>
        <p:nvSpPr>
          <p:cNvPr id="3" name="Content Placeholder 2"/>
          <p:cNvSpPr>
            <a:spLocks noGrp="1"/>
          </p:cNvSpPr>
          <p:nvPr>
            <p:ph idx="1"/>
          </p:nvPr>
        </p:nvSpPr>
        <p:spPr/>
        <p:txBody>
          <a:bodyPr/>
          <a:lstStyle/>
          <a:p>
            <a:r>
              <a:rPr lang="en-US" sz="3600" b="1" dirty="0" smtClean="0"/>
              <a:t>Goal: </a:t>
            </a:r>
            <a:r>
              <a:rPr lang="en-US" sz="3600" i="1" dirty="0" smtClean="0">
                <a:solidFill>
                  <a:schemeClr val="tx2"/>
                </a:solidFill>
              </a:rPr>
              <a:t>Mitigate </a:t>
            </a:r>
            <a:r>
              <a:rPr lang="en-US" sz="3600" i="1" dirty="0">
                <a:solidFill>
                  <a:schemeClr val="tx2"/>
                </a:solidFill>
              </a:rPr>
              <a:t>the detrimental effects of </a:t>
            </a:r>
            <a:r>
              <a:rPr lang="en-US" sz="3600" b="1" i="1" dirty="0" smtClean="0">
                <a:solidFill>
                  <a:schemeClr val="tx2"/>
                </a:solidFill>
              </a:rPr>
              <a:t>bank </a:t>
            </a:r>
            <a:r>
              <a:rPr lang="en-US" sz="3600" b="1" i="1" dirty="0">
                <a:solidFill>
                  <a:schemeClr val="tx2"/>
                </a:solidFill>
              </a:rPr>
              <a:t>conflicts </a:t>
            </a:r>
            <a:r>
              <a:rPr lang="en-US" sz="3600" i="1" dirty="0">
                <a:solidFill>
                  <a:schemeClr val="tx2"/>
                </a:solidFill>
              </a:rPr>
              <a:t>in a cost-effective </a:t>
            </a:r>
            <a:r>
              <a:rPr lang="en-US" sz="3600" i="1" dirty="0" smtClean="0">
                <a:solidFill>
                  <a:schemeClr val="tx2"/>
                </a:solidFill>
              </a:rPr>
              <a:t>manner</a:t>
            </a:r>
          </a:p>
          <a:p>
            <a:pPr marL="0" indent="0">
              <a:buNone/>
            </a:pPr>
            <a:endParaRPr lang="en-US" sz="3200" i="1" dirty="0">
              <a:solidFill>
                <a:schemeClr val="tx2"/>
              </a:solidFill>
            </a:endParaRPr>
          </a:p>
          <a:p>
            <a:r>
              <a:rPr lang="en-US" sz="3600" b="1" dirty="0"/>
              <a:t>N</a:t>
            </a:r>
            <a:r>
              <a:rPr lang="en-US" sz="3600" b="1" dirty="0" smtClean="0"/>
              <a:t>aïve solution: </a:t>
            </a:r>
            <a:r>
              <a:rPr lang="en-US" sz="3600" dirty="0" smtClean="0"/>
              <a:t>Add more banks</a:t>
            </a:r>
          </a:p>
          <a:p>
            <a:pPr marL="858838" lvl="1" indent="-401638"/>
            <a:r>
              <a:rPr lang="en-US" sz="3600" dirty="0" smtClean="0">
                <a:solidFill>
                  <a:srgbClr val="FF0000"/>
                </a:solidFill>
              </a:rPr>
              <a:t>Very expensive</a:t>
            </a:r>
          </a:p>
          <a:p>
            <a:endParaRPr lang="en-US" sz="3200" dirty="0" smtClean="0"/>
          </a:p>
          <a:p>
            <a:r>
              <a:rPr lang="en-US" sz="3600" b="1" dirty="0" smtClean="0"/>
              <a:t>Cost-effective solution: </a:t>
            </a:r>
            <a:r>
              <a:rPr lang="en-US" sz="3600" dirty="0" smtClean="0"/>
              <a:t>Approximate the benefits of more banks without adding more banks</a:t>
            </a:r>
          </a:p>
        </p:txBody>
      </p:sp>
      <p:sp>
        <p:nvSpPr>
          <p:cNvPr id="4" name="Slide Number Placeholder 3"/>
          <p:cNvSpPr>
            <a:spLocks noGrp="1"/>
          </p:cNvSpPr>
          <p:nvPr>
            <p:ph type="sldNum" sz="quarter" idx="12"/>
          </p:nvPr>
        </p:nvSpPr>
        <p:spPr/>
        <p:txBody>
          <a:bodyPr/>
          <a:lstStyle/>
          <a:p>
            <a:fld id="{8B363EBC-A636-4E4F-B313-DA526F248DF6}" type="slidenum">
              <a:rPr lang="en-US" smtClean="0"/>
              <a:t>202</a:t>
            </a:fld>
            <a:endParaRPr lang="en-US"/>
          </a:p>
        </p:txBody>
      </p:sp>
    </p:spTree>
    <p:extLst>
      <p:ext uri="{BB962C8B-B14F-4D97-AF65-F5344CB8AC3E}">
        <p14:creationId xmlns:p14="http://schemas.microsoft.com/office/powerpoint/2010/main" val="826687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000" smtClean="0">
                <a:solidFill>
                  <a:schemeClr val="tx2"/>
                </a:solidFill>
              </a:rPr>
              <a:t>A DRAM bank is divided into </a:t>
            </a:r>
            <a:r>
              <a:rPr lang="en-US" sz="4000" b="1" i="1" smtClean="0">
                <a:solidFill>
                  <a:schemeClr val="tx2"/>
                </a:solidFill>
              </a:rPr>
              <a:t>subarrays</a:t>
            </a:r>
            <a:endParaRPr lang="en-US" sz="4000" b="1" i="1">
              <a:solidFill>
                <a:schemeClr val="tx2"/>
              </a:solidFill>
            </a:endParaRPr>
          </a:p>
        </p:txBody>
      </p:sp>
      <p:sp>
        <p:nvSpPr>
          <p:cNvPr id="2" name="Title 1"/>
          <p:cNvSpPr>
            <a:spLocks noGrp="1"/>
          </p:cNvSpPr>
          <p:nvPr>
            <p:ph type="title"/>
          </p:nvPr>
        </p:nvSpPr>
        <p:spPr/>
        <p:txBody>
          <a:bodyPr>
            <a:normAutofit/>
          </a:bodyPr>
          <a:lstStyle/>
          <a:p>
            <a:r>
              <a:rPr lang="en-US" sz="4400" smtClean="0"/>
              <a:t>Key Observation #1</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203</a:t>
            </a:fld>
            <a:endParaRPr lang="en-US">
              <a:solidFill>
                <a:prstClr val="black"/>
              </a:solidFill>
              <a:latin typeface="Calibri"/>
            </a:endParaRPr>
          </a:p>
        </p:txBody>
      </p:sp>
      <p:sp>
        <p:nvSpPr>
          <p:cNvPr id="5" name="row0"/>
          <p:cNvSpPr/>
          <p:nvPr/>
        </p:nvSpPr>
        <p:spPr>
          <a:xfrm>
            <a:off x="1148444" y="40386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6" name="bankblank"/>
          <p:cNvSpPr/>
          <p:nvPr/>
        </p:nvSpPr>
        <p:spPr>
          <a:xfrm>
            <a:off x="1148444" y="2667000"/>
            <a:ext cx="2443164" cy="1828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7" name="row-buffer"/>
          <p:cNvSpPr/>
          <p:nvPr/>
        </p:nvSpPr>
        <p:spPr>
          <a:xfrm>
            <a:off x="1148445" y="4800600"/>
            <a:ext cx="2443164"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Row-Buffer</a:t>
            </a:r>
            <a:endParaRPr lang="en-US" sz="3200">
              <a:solidFill>
                <a:prstClr val="black"/>
              </a:solidFill>
              <a:latin typeface="Calibri"/>
            </a:endParaRPr>
          </a:p>
        </p:txBody>
      </p:sp>
      <p:sp>
        <p:nvSpPr>
          <p:cNvPr id="8" name="row1"/>
          <p:cNvSpPr/>
          <p:nvPr/>
        </p:nvSpPr>
        <p:spPr>
          <a:xfrm>
            <a:off x="1148445" y="35814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9" name="row2"/>
          <p:cNvSpPr/>
          <p:nvPr/>
        </p:nvSpPr>
        <p:spPr>
          <a:xfrm>
            <a:off x="1148444" y="31242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10" name="row3"/>
          <p:cNvSpPr/>
          <p:nvPr/>
        </p:nvSpPr>
        <p:spPr>
          <a:xfrm>
            <a:off x="1148444" y="26670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12" name="smallrow"/>
          <p:cNvSpPr/>
          <p:nvPr/>
        </p:nvSpPr>
        <p:spPr>
          <a:xfrm>
            <a:off x="1148444" y="42672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3" name="smallrow"/>
          <p:cNvSpPr/>
          <p:nvPr/>
        </p:nvSpPr>
        <p:spPr>
          <a:xfrm>
            <a:off x="1148444" y="40386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4" name="smallrow"/>
          <p:cNvSpPr/>
          <p:nvPr/>
        </p:nvSpPr>
        <p:spPr>
          <a:xfrm>
            <a:off x="1148444" y="38100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5" name="smallrow"/>
          <p:cNvSpPr/>
          <p:nvPr/>
        </p:nvSpPr>
        <p:spPr>
          <a:xfrm>
            <a:off x="1148444" y="35814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6" name="smallrow"/>
          <p:cNvSpPr/>
          <p:nvPr/>
        </p:nvSpPr>
        <p:spPr>
          <a:xfrm>
            <a:off x="1148444" y="33528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7" name="smallrow"/>
          <p:cNvSpPr/>
          <p:nvPr/>
        </p:nvSpPr>
        <p:spPr>
          <a:xfrm>
            <a:off x="1148444" y="31242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8" name="smallrow"/>
          <p:cNvSpPr/>
          <p:nvPr/>
        </p:nvSpPr>
        <p:spPr>
          <a:xfrm>
            <a:off x="1148445" y="28956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9" name="smallrow"/>
          <p:cNvSpPr/>
          <p:nvPr/>
        </p:nvSpPr>
        <p:spPr>
          <a:xfrm>
            <a:off x="1148444" y="26670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1" name="Right Bracket 20"/>
          <p:cNvSpPr/>
          <p:nvPr/>
        </p:nvSpPr>
        <p:spPr>
          <a:xfrm>
            <a:off x="3833477" y="2667000"/>
            <a:ext cx="152400" cy="182880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2" name="TextBox 21"/>
          <p:cNvSpPr txBox="1"/>
          <p:nvPr/>
        </p:nvSpPr>
        <p:spPr>
          <a:xfrm>
            <a:off x="3985877" y="3425279"/>
            <a:ext cx="1957723" cy="270421"/>
          </a:xfrm>
          <a:prstGeom prst="rect">
            <a:avLst/>
          </a:prstGeom>
          <a:noFill/>
        </p:spPr>
        <p:txBody>
          <a:bodyPr wrap="square" rtlCol="0" anchor="ctr">
            <a:noAutofit/>
          </a:bodyPr>
          <a:lstStyle/>
          <a:p>
            <a:pPr algn="ctr"/>
            <a:r>
              <a:rPr lang="en-US" sz="3600" i="1" smtClean="0">
                <a:solidFill>
                  <a:prstClr val="black"/>
                </a:solidFill>
                <a:latin typeface="Calibri"/>
              </a:rPr>
              <a:t>32k rows</a:t>
            </a:r>
            <a:endParaRPr lang="en-US" sz="3200" i="1">
              <a:solidFill>
                <a:prstClr val="black"/>
              </a:solidFill>
              <a:latin typeface="Calibri"/>
            </a:endParaRPr>
          </a:p>
        </p:txBody>
      </p:sp>
      <p:sp>
        <p:nvSpPr>
          <p:cNvPr id="23" name="TextBox 22"/>
          <p:cNvSpPr txBox="1"/>
          <p:nvPr/>
        </p:nvSpPr>
        <p:spPr>
          <a:xfrm>
            <a:off x="655526" y="1905000"/>
            <a:ext cx="3429000" cy="457199"/>
          </a:xfrm>
          <a:prstGeom prst="rect">
            <a:avLst/>
          </a:prstGeom>
          <a:noFill/>
        </p:spPr>
        <p:txBody>
          <a:bodyPr wrap="square" rtlCol="0" anchor="ctr">
            <a:noAutofit/>
          </a:bodyPr>
          <a:lstStyle/>
          <a:p>
            <a:pPr algn="ctr"/>
            <a:r>
              <a:rPr lang="en-US" sz="4000" b="1" i="1" smtClean="0">
                <a:solidFill>
                  <a:prstClr val="black"/>
                </a:solidFill>
                <a:latin typeface="Calibri"/>
              </a:rPr>
              <a:t>Logical Bank</a:t>
            </a:r>
            <a:endParaRPr lang="en-US" sz="3600" b="1" i="1">
              <a:solidFill>
                <a:prstClr val="black"/>
              </a:solidFill>
              <a:latin typeface="Calibri"/>
            </a:endParaRPr>
          </a:p>
        </p:txBody>
      </p:sp>
      <p:sp>
        <p:nvSpPr>
          <p:cNvPr id="24" name="smallrow"/>
          <p:cNvSpPr/>
          <p:nvPr/>
        </p:nvSpPr>
        <p:spPr>
          <a:xfrm>
            <a:off x="1160886" y="41529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5" name="smallrow"/>
          <p:cNvSpPr/>
          <p:nvPr/>
        </p:nvSpPr>
        <p:spPr>
          <a:xfrm>
            <a:off x="1160886" y="36957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6" name="smallrow"/>
          <p:cNvSpPr/>
          <p:nvPr/>
        </p:nvSpPr>
        <p:spPr>
          <a:xfrm>
            <a:off x="1148444" y="32385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7" name="smallrow"/>
          <p:cNvSpPr/>
          <p:nvPr/>
        </p:nvSpPr>
        <p:spPr>
          <a:xfrm>
            <a:off x="1148444" y="27813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8" name="TextBox 27"/>
          <p:cNvSpPr txBox="1"/>
          <p:nvPr/>
        </p:nvSpPr>
        <p:spPr>
          <a:xfrm>
            <a:off x="304800" y="5410199"/>
            <a:ext cx="4130451" cy="1034129"/>
          </a:xfrm>
          <a:prstGeom prst="rect">
            <a:avLst/>
          </a:prstGeom>
          <a:noFill/>
        </p:spPr>
        <p:txBody>
          <a:bodyPr wrap="square" rtlCol="0">
            <a:spAutoFit/>
          </a:bodyPr>
          <a:lstStyle/>
          <a:p>
            <a:pPr algn="ctr">
              <a:lnSpc>
                <a:spcPct val="90000"/>
              </a:lnSpc>
            </a:pPr>
            <a:r>
              <a:rPr lang="en-US" sz="3400" smtClean="0">
                <a:solidFill>
                  <a:prstClr val="black"/>
                </a:solidFill>
                <a:latin typeface="Calibri"/>
              </a:rPr>
              <a:t>A </a:t>
            </a:r>
            <a:r>
              <a:rPr lang="en-US" sz="3400" i="1" u="sng" smtClean="0">
                <a:solidFill>
                  <a:prstClr val="black"/>
                </a:solidFill>
                <a:latin typeface="Calibri"/>
              </a:rPr>
              <a:t>single</a:t>
            </a:r>
            <a:r>
              <a:rPr lang="en-US" sz="3400" smtClean="0">
                <a:solidFill>
                  <a:prstClr val="black"/>
                </a:solidFill>
                <a:latin typeface="Calibri"/>
              </a:rPr>
              <a:t> row-buffer </a:t>
            </a:r>
            <a:r>
              <a:rPr lang="en-US" sz="3400" smtClean="0">
                <a:solidFill>
                  <a:srgbClr val="FF0000"/>
                </a:solidFill>
                <a:latin typeface="Calibri"/>
              </a:rPr>
              <a:t>cannot</a:t>
            </a:r>
            <a:r>
              <a:rPr lang="en-US" sz="3400" smtClean="0">
                <a:solidFill>
                  <a:prstClr val="black"/>
                </a:solidFill>
                <a:latin typeface="Calibri"/>
              </a:rPr>
              <a:t> drive </a:t>
            </a:r>
            <a:r>
              <a:rPr lang="en-US" sz="3400" i="1" u="sng" smtClean="0">
                <a:solidFill>
                  <a:prstClr val="black"/>
                </a:solidFill>
                <a:latin typeface="Calibri"/>
              </a:rPr>
              <a:t>all</a:t>
            </a:r>
            <a:r>
              <a:rPr lang="en-US" sz="3400" smtClean="0">
                <a:solidFill>
                  <a:prstClr val="black"/>
                </a:solidFill>
                <a:latin typeface="Calibri"/>
              </a:rPr>
              <a:t> rows</a:t>
            </a:r>
            <a:endParaRPr lang="en-US" sz="3400">
              <a:solidFill>
                <a:prstClr val="black"/>
              </a:solidFill>
              <a:latin typeface="Calibri"/>
            </a:endParaRPr>
          </a:p>
        </p:txBody>
      </p:sp>
      <p:sp>
        <p:nvSpPr>
          <p:cNvPr id="33" name="bankblank"/>
          <p:cNvSpPr/>
          <p:nvPr/>
        </p:nvSpPr>
        <p:spPr>
          <a:xfrm>
            <a:off x="5369717" y="2665807"/>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4" name="row-buffer"/>
          <p:cNvSpPr/>
          <p:nvPr/>
        </p:nvSpPr>
        <p:spPr>
          <a:xfrm>
            <a:off x="5369717" y="4799407"/>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36" name="TextBox 35"/>
          <p:cNvSpPr txBox="1"/>
          <p:nvPr/>
        </p:nvSpPr>
        <p:spPr>
          <a:xfrm>
            <a:off x="4876799" y="1903807"/>
            <a:ext cx="3429000" cy="457199"/>
          </a:xfrm>
          <a:prstGeom prst="rect">
            <a:avLst/>
          </a:prstGeom>
          <a:noFill/>
        </p:spPr>
        <p:txBody>
          <a:bodyPr wrap="square" rtlCol="0" anchor="ctr">
            <a:noAutofit/>
          </a:bodyPr>
          <a:lstStyle/>
          <a:p>
            <a:pPr algn="ctr"/>
            <a:r>
              <a:rPr lang="en-US" sz="4000" b="1" i="1" smtClean="0">
                <a:solidFill>
                  <a:prstClr val="black"/>
                </a:solidFill>
                <a:latin typeface="Calibri"/>
              </a:rPr>
              <a:t>Physical Bank</a:t>
            </a:r>
            <a:endParaRPr lang="en-US" sz="3600" b="1" i="1">
              <a:solidFill>
                <a:prstClr val="black"/>
              </a:solidFill>
              <a:latin typeface="Calibri"/>
            </a:endParaRPr>
          </a:p>
        </p:txBody>
      </p:sp>
      <p:sp>
        <p:nvSpPr>
          <p:cNvPr id="38" name="smallrow"/>
          <p:cNvSpPr/>
          <p:nvPr/>
        </p:nvSpPr>
        <p:spPr>
          <a:xfrm>
            <a:off x="5369717" y="266145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9" name="smallrow"/>
          <p:cNvSpPr/>
          <p:nvPr/>
        </p:nvSpPr>
        <p:spPr>
          <a:xfrm>
            <a:off x="5369717" y="2781300"/>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0" name="smallrow"/>
          <p:cNvSpPr/>
          <p:nvPr/>
        </p:nvSpPr>
        <p:spPr>
          <a:xfrm>
            <a:off x="5369717" y="2901148"/>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5369717" y="3020996"/>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smtClean="0">
                <a:solidFill>
                  <a:prstClr val="black"/>
                </a:solidFill>
                <a:latin typeface="Calibri"/>
              </a:rPr>
              <a:t>Local Row-Buf</a:t>
            </a:r>
            <a:endParaRPr lang="en-US" sz="3000" b="1">
              <a:solidFill>
                <a:prstClr val="black"/>
              </a:solidFill>
              <a:latin typeface="Calibri"/>
            </a:endParaRPr>
          </a:p>
        </p:txBody>
      </p:sp>
      <p:sp>
        <p:nvSpPr>
          <p:cNvPr id="44" name="bankblank"/>
          <p:cNvSpPr/>
          <p:nvPr/>
        </p:nvSpPr>
        <p:spPr>
          <a:xfrm>
            <a:off x="5369717" y="3716331"/>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5" name="smallrow"/>
          <p:cNvSpPr/>
          <p:nvPr/>
        </p:nvSpPr>
        <p:spPr>
          <a:xfrm>
            <a:off x="5369717" y="371197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6" name="smallrow"/>
          <p:cNvSpPr/>
          <p:nvPr/>
        </p:nvSpPr>
        <p:spPr>
          <a:xfrm>
            <a:off x="5369717" y="3831824"/>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7" name="smallrow"/>
          <p:cNvSpPr/>
          <p:nvPr/>
        </p:nvSpPr>
        <p:spPr>
          <a:xfrm>
            <a:off x="5369717" y="395167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row-buffer"/>
          <p:cNvSpPr/>
          <p:nvPr/>
        </p:nvSpPr>
        <p:spPr>
          <a:xfrm>
            <a:off x="5369717" y="4071520"/>
            <a:ext cx="2631282" cy="457200"/>
          </a:xfrm>
          <a:prstGeom prst="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49" name="subarray"/>
          <p:cNvSpPr/>
          <p:nvPr/>
        </p:nvSpPr>
        <p:spPr>
          <a:xfrm>
            <a:off x="5369717" y="3716331"/>
            <a:ext cx="2631282" cy="812389"/>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1</a:t>
            </a:r>
            <a:endParaRPr lang="en-US" sz="4000" b="1" baseline="-25000">
              <a:solidFill>
                <a:prstClr val="white"/>
              </a:solidFill>
              <a:latin typeface="Calibri"/>
            </a:endParaRPr>
          </a:p>
        </p:txBody>
      </p:sp>
      <p:sp>
        <p:nvSpPr>
          <p:cNvPr id="50" name="subarray"/>
          <p:cNvSpPr/>
          <p:nvPr/>
        </p:nvSpPr>
        <p:spPr>
          <a:xfrm>
            <a:off x="5369717" y="2667000"/>
            <a:ext cx="2631282" cy="816744"/>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64</a:t>
            </a:r>
            <a:endParaRPr lang="en-US" sz="4000" b="1" baseline="-25000">
              <a:solidFill>
                <a:prstClr val="white"/>
              </a:solidFill>
              <a:latin typeface="Calibri"/>
            </a:endParaRPr>
          </a:p>
        </p:txBody>
      </p:sp>
      <p:sp>
        <p:nvSpPr>
          <p:cNvPr id="51" name="TextBox 50"/>
          <p:cNvSpPr txBox="1"/>
          <p:nvPr/>
        </p:nvSpPr>
        <p:spPr>
          <a:xfrm>
            <a:off x="4302916" y="5410198"/>
            <a:ext cx="4764884" cy="1034129"/>
          </a:xfrm>
          <a:prstGeom prst="rect">
            <a:avLst/>
          </a:prstGeom>
          <a:noFill/>
        </p:spPr>
        <p:txBody>
          <a:bodyPr wrap="square" rtlCol="0">
            <a:spAutoFit/>
          </a:bodyPr>
          <a:lstStyle/>
          <a:p>
            <a:pPr algn="ctr">
              <a:lnSpc>
                <a:spcPct val="90000"/>
              </a:lnSpc>
            </a:pPr>
            <a:r>
              <a:rPr lang="en-US" sz="3400" smtClean="0">
                <a:solidFill>
                  <a:prstClr val="black"/>
                </a:solidFill>
                <a:latin typeface="Calibri"/>
              </a:rPr>
              <a:t>Many </a:t>
            </a:r>
            <a:r>
              <a:rPr lang="en-US" sz="3400" b="1" i="1" smtClean="0">
                <a:solidFill>
                  <a:srgbClr val="1F497D"/>
                </a:solidFill>
                <a:latin typeface="Calibri"/>
              </a:rPr>
              <a:t>local row-buffers</a:t>
            </a:r>
            <a:r>
              <a:rPr lang="en-US" sz="3400" smtClean="0">
                <a:solidFill>
                  <a:prstClr val="black"/>
                </a:solidFill>
                <a:latin typeface="Calibri"/>
              </a:rPr>
              <a:t>, one at each </a:t>
            </a:r>
            <a:r>
              <a:rPr lang="en-US" sz="3400" b="1" i="1" smtClean="0">
                <a:solidFill>
                  <a:srgbClr val="1F497D"/>
                </a:solidFill>
                <a:latin typeface="Calibri"/>
              </a:rPr>
              <a:t>subarray</a:t>
            </a:r>
            <a:endParaRPr lang="en-US" sz="3400" b="1" i="1">
              <a:solidFill>
                <a:srgbClr val="1F497D"/>
              </a:solidFill>
              <a:latin typeface="Calibri"/>
            </a:endParaRPr>
          </a:p>
        </p:txBody>
      </p:sp>
    </p:spTree>
    <p:extLst>
      <p:ext uri="{BB962C8B-B14F-4D97-AF65-F5344CB8AC3E}">
        <p14:creationId xmlns:p14="http://schemas.microsoft.com/office/powerpoint/2010/main" val="2577235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500"/>
                                        <p:tgtEl>
                                          <p:spTgt spid="4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500"/>
                                        <p:tgtEl>
                                          <p:spTgt spid="3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fade">
                                      <p:cBhvr>
                                        <p:cTn id="113" dur="500"/>
                                        <p:tgtEl>
                                          <p:spTgt spid="40"/>
                                        </p:tgtEl>
                                      </p:cBhvr>
                                    </p:animEffect>
                                  </p:childTnLst>
                                </p:cTn>
                              </p:par>
                              <p:par>
                                <p:cTn id="114" presetID="10" presetClass="exit" presetSubtype="0" fill="hold" grpId="1" nodeType="withEffect">
                                  <p:stCondLst>
                                    <p:cond delay="0"/>
                                  </p:stCondLst>
                                  <p:childTnLst>
                                    <p:animEffect transition="out" filter="fade">
                                      <p:cBhvr>
                                        <p:cTn id="115" dur="500"/>
                                        <p:tgtEl>
                                          <p:spTgt spid="50"/>
                                        </p:tgtEl>
                                      </p:cBhvr>
                                    </p:animEffect>
                                    <p:set>
                                      <p:cBhvr>
                                        <p:cTn id="116" dur="1" fill="hold">
                                          <p:stCondLst>
                                            <p:cond delay="499"/>
                                          </p:stCondLst>
                                        </p:cTn>
                                        <p:tgtEl>
                                          <p:spTgt spid="50"/>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fade">
                                      <p:cBhvr>
                                        <p:cTn id="1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1" grpId="0" animBg="1"/>
      <p:bldP spid="21" grpId="1" animBg="1"/>
      <p:bldP spid="22" grpId="0"/>
      <p:bldP spid="22" grpId="1"/>
      <p:bldP spid="24" grpId="0" animBg="1"/>
      <p:bldP spid="25" grpId="0" animBg="1"/>
      <p:bldP spid="26" grpId="0" animBg="1"/>
      <p:bldP spid="27" grpId="0" animBg="1"/>
      <p:bldP spid="28" grpId="0"/>
      <p:bldP spid="33" grpId="0" animBg="1"/>
      <p:bldP spid="34" grpId="0" animBg="1"/>
      <p:bldP spid="36" grpId="0"/>
      <p:bldP spid="38" grpId="0" animBg="1"/>
      <p:bldP spid="39" grpId="0" animBg="1"/>
      <p:bldP spid="40" grpId="0" animBg="1"/>
      <p:bldP spid="43" grpId="0" animBg="1"/>
      <p:bldP spid="44" grpId="0" animBg="1"/>
      <p:bldP spid="45" grpId="0" animBg="1"/>
      <p:bldP spid="46" grpId="0" animBg="1"/>
      <p:bldP spid="47" grpId="0" animBg="1"/>
      <p:bldP spid="48" grpId="0" animBg="1"/>
      <p:bldP spid="49" grpId="0" animBg="1"/>
      <p:bldP spid="50" grpId="0" animBg="1"/>
      <p:bldP spid="50" grpId="1" animBg="1"/>
      <p:bldP spid="51"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849086" y="2057400"/>
            <a:ext cx="5715000" cy="4419599"/>
          </a:xfrm>
          <a:prstGeom prst="roundRect">
            <a:avLst>
              <a:gd name="adj" fmla="val 11769"/>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Rounded Rectangle 46"/>
          <p:cNvSpPr/>
          <p:nvPr/>
        </p:nvSpPr>
        <p:spPr>
          <a:xfrm>
            <a:off x="1162446" y="2184701"/>
            <a:ext cx="935381" cy="3412538"/>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ounded Rectangle 29"/>
          <p:cNvSpPr/>
          <p:nvPr/>
        </p:nvSpPr>
        <p:spPr>
          <a:xfrm>
            <a:off x="3191726" y="5592605"/>
            <a:ext cx="2975202" cy="726233"/>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smtClean="0"/>
              <a:t>Key Observation #2</a:t>
            </a:r>
            <a:endParaRPr lang="en-US" sz="4400"/>
          </a:p>
        </p:txBody>
      </p:sp>
      <p:sp>
        <p:nvSpPr>
          <p:cNvPr id="3" name="Content Placeholder 2"/>
          <p:cNvSpPr>
            <a:spLocks noGrp="1"/>
          </p:cNvSpPr>
          <p:nvPr>
            <p:ph idx="1"/>
          </p:nvPr>
        </p:nvSpPr>
        <p:spPr>
          <a:xfrm>
            <a:off x="304800" y="914400"/>
            <a:ext cx="8534400" cy="5441950"/>
          </a:xfrm>
        </p:spPr>
        <p:txBody>
          <a:bodyPr/>
          <a:lstStyle/>
          <a:p>
            <a:pPr marL="0" indent="0">
              <a:lnSpc>
                <a:spcPct val="70000"/>
              </a:lnSpc>
              <a:buNone/>
            </a:pPr>
            <a:r>
              <a:rPr lang="en-US" sz="4000" smtClean="0">
                <a:solidFill>
                  <a:schemeClr val="tx2"/>
                </a:solidFill>
              </a:rPr>
              <a:t>Each subarray is mostly independent… </a:t>
            </a:r>
          </a:p>
          <a:p>
            <a:pPr marL="855663" lvl="1" indent="-398463">
              <a:lnSpc>
                <a:spcPct val="70000"/>
              </a:lnSpc>
            </a:pPr>
            <a:r>
              <a:rPr lang="en-US" sz="3200" smtClean="0"/>
              <a:t>except occasionally sharing </a:t>
            </a:r>
            <a:r>
              <a:rPr lang="en-US" sz="3200" b="1" i="1" smtClean="0">
                <a:solidFill>
                  <a:srgbClr val="FF0000"/>
                </a:solidFill>
              </a:rPr>
              <a:t>global structures</a:t>
            </a:r>
            <a:endParaRPr lang="en-US" sz="3200" b="1" i="1">
              <a:solidFill>
                <a:srgbClr val="FF0000"/>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204</a:t>
            </a:fld>
            <a:endParaRPr lang="en-US">
              <a:solidFill>
                <a:prstClr val="black"/>
              </a:solidFill>
              <a:latin typeface="Calibri"/>
            </a:endParaRPr>
          </a:p>
        </p:txBody>
      </p:sp>
      <p:sp>
        <p:nvSpPr>
          <p:cNvPr id="5" name="row-buffer"/>
          <p:cNvSpPr/>
          <p:nvPr/>
        </p:nvSpPr>
        <p:spPr>
          <a:xfrm>
            <a:off x="3363686" y="5727123"/>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10" name="decoder"/>
          <p:cNvSpPr/>
          <p:nvPr/>
        </p:nvSpPr>
        <p:spPr>
          <a:xfrm rot="16200000">
            <a:off x="2513307" y="2613740"/>
            <a:ext cx="8006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1" name="decoder"/>
          <p:cNvSpPr/>
          <p:nvPr/>
        </p:nvSpPr>
        <p:spPr>
          <a:xfrm rot="16200000">
            <a:off x="113490" y="3629029"/>
            <a:ext cx="3033295" cy="5238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prstClr val="white"/>
                </a:solidFill>
                <a:latin typeface="Calibri"/>
              </a:rPr>
              <a:t>Global Decoder</a:t>
            </a:r>
            <a:endParaRPr lang="en-US" sz="3200">
              <a:solidFill>
                <a:prstClr val="white"/>
              </a:solidFill>
              <a:latin typeface="Calibri"/>
            </a:endParaRPr>
          </a:p>
        </p:txBody>
      </p:sp>
      <p:sp>
        <p:nvSpPr>
          <p:cNvPr id="19" name="decoder"/>
          <p:cNvSpPr/>
          <p:nvPr/>
        </p:nvSpPr>
        <p:spPr>
          <a:xfrm rot="16200000">
            <a:off x="2505257" y="4678999"/>
            <a:ext cx="8167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23" name="Straight Connector 22"/>
          <p:cNvCxnSpPr/>
          <p:nvPr/>
        </p:nvCxnSpPr>
        <p:spPr>
          <a:xfrm>
            <a:off x="2358795" y="2355273"/>
            <a:ext cx="0" cy="30523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2"/>
          </p:cNvCxnSpPr>
          <p:nvPr/>
        </p:nvCxnSpPr>
        <p:spPr>
          <a:xfrm>
            <a:off x="1892079" y="3890970"/>
            <a:ext cx="46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0" idx="0"/>
          </p:cNvCxnSpPr>
          <p:nvPr/>
        </p:nvCxnSpPr>
        <p:spPr>
          <a:xfrm>
            <a:off x="2358795" y="2784169"/>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9" idx="0"/>
          </p:cNvCxnSpPr>
          <p:nvPr/>
        </p:nvCxnSpPr>
        <p:spPr>
          <a:xfrm>
            <a:off x="2358795" y="4849428"/>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19200" y="5727123"/>
            <a:ext cx="1811111" cy="457199"/>
          </a:xfrm>
          <a:prstGeom prst="rect">
            <a:avLst/>
          </a:prstGeom>
          <a:noFill/>
        </p:spPr>
        <p:txBody>
          <a:bodyPr wrap="square" rtlCol="0" anchor="ctr">
            <a:noAutofit/>
          </a:bodyPr>
          <a:lstStyle/>
          <a:p>
            <a:r>
              <a:rPr lang="en-US" sz="4800" b="1" i="1" smtClean="0">
                <a:solidFill>
                  <a:prstClr val="black"/>
                </a:solidFill>
                <a:latin typeface="Calibri"/>
              </a:rPr>
              <a:t>Bank</a:t>
            </a:r>
            <a:endParaRPr lang="en-US" sz="4400" b="1" i="1">
              <a:solidFill>
                <a:prstClr val="black"/>
              </a:solidFill>
              <a:latin typeface="Calibri"/>
            </a:endParaRPr>
          </a:p>
        </p:txBody>
      </p:sp>
      <p:cxnSp>
        <p:nvCxnSpPr>
          <p:cNvPr id="31" name="Curved Connector 30"/>
          <p:cNvCxnSpPr>
            <a:stCxn id="30" idx="3"/>
          </p:cNvCxnSpPr>
          <p:nvPr/>
        </p:nvCxnSpPr>
        <p:spPr>
          <a:xfrm flipV="1">
            <a:off x="6166928" y="1915727"/>
            <a:ext cx="1376872" cy="4039995"/>
          </a:xfrm>
          <a:prstGeom prst="curvedConnector2">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flipV="1">
            <a:off x="2097827" y="1915727"/>
            <a:ext cx="4912573" cy="1665674"/>
          </a:xfrm>
          <a:prstGeom prst="curvedConnector3">
            <a:avLst>
              <a:gd name="adj1" fmla="val 100142"/>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bankblank"/>
          <p:cNvSpPr/>
          <p:nvPr/>
        </p:nvSpPr>
        <p:spPr>
          <a:xfrm>
            <a:off x="3363118" y="2366555"/>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smallrow"/>
          <p:cNvSpPr/>
          <p:nvPr/>
        </p:nvSpPr>
        <p:spPr>
          <a:xfrm>
            <a:off x="3363118" y="2362200"/>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6" name="smallrow"/>
          <p:cNvSpPr/>
          <p:nvPr/>
        </p:nvSpPr>
        <p:spPr>
          <a:xfrm>
            <a:off x="3363118" y="2482048"/>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7" name="smallrow"/>
          <p:cNvSpPr/>
          <p:nvPr/>
        </p:nvSpPr>
        <p:spPr>
          <a:xfrm>
            <a:off x="3363118" y="260189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8" name="row-buffer"/>
          <p:cNvSpPr/>
          <p:nvPr/>
        </p:nvSpPr>
        <p:spPr>
          <a:xfrm>
            <a:off x="3363118" y="2721744"/>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9" name="bankblank"/>
          <p:cNvSpPr/>
          <p:nvPr/>
        </p:nvSpPr>
        <p:spPr>
          <a:xfrm>
            <a:off x="3363118" y="4445411"/>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0" name="smallrow"/>
          <p:cNvSpPr/>
          <p:nvPr/>
        </p:nvSpPr>
        <p:spPr>
          <a:xfrm>
            <a:off x="3363118" y="444105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smallrow"/>
          <p:cNvSpPr/>
          <p:nvPr/>
        </p:nvSpPr>
        <p:spPr>
          <a:xfrm>
            <a:off x="3363118" y="4560904"/>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smallrow"/>
          <p:cNvSpPr/>
          <p:nvPr/>
        </p:nvSpPr>
        <p:spPr>
          <a:xfrm>
            <a:off x="3363118" y="468075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3363118" y="4800600"/>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44" name="subarray"/>
          <p:cNvSpPr/>
          <p:nvPr/>
        </p:nvSpPr>
        <p:spPr>
          <a:xfrm>
            <a:off x="3363118" y="4445411"/>
            <a:ext cx="2631282" cy="812389"/>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1</a:t>
            </a:r>
            <a:endParaRPr lang="en-US" sz="4000" b="1" baseline="-25000">
              <a:solidFill>
                <a:prstClr val="white"/>
              </a:solidFill>
              <a:latin typeface="Calibri"/>
            </a:endParaRPr>
          </a:p>
        </p:txBody>
      </p:sp>
      <p:sp>
        <p:nvSpPr>
          <p:cNvPr id="45" name="subarray"/>
          <p:cNvSpPr/>
          <p:nvPr/>
        </p:nvSpPr>
        <p:spPr>
          <a:xfrm>
            <a:off x="3363686" y="2355273"/>
            <a:ext cx="2631282" cy="816744"/>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64</a:t>
            </a:r>
            <a:endParaRPr lang="en-US" sz="4000" b="1" baseline="-25000">
              <a:solidFill>
                <a:prstClr val="white"/>
              </a:solidFill>
              <a:latin typeface="Calibri"/>
            </a:endParaRPr>
          </a:p>
        </p:txBody>
      </p:sp>
      <p:sp>
        <p:nvSpPr>
          <p:cNvPr id="51" name="TextBox 50"/>
          <p:cNvSpPr txBox="1"/>
          <p:nvPr/>
        </p:nvSpPr>
        <p:spPr>
          <a:xfrm rot="16200000">
            <a:off x="3966747" y="3535357"/>
            <a:ext cx="1266467"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spTree>
    <p:extLst>
      <p:ext uri="{BB962C8B-B14F-4D97-AF65-F5344CB8AC3E}">
        <p14:creationId xmlns:p14="http://schemas.microsoft.com/office/powerpoint/2010/main" val="2436997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5"/>
                                        </p:tgtEl>
                                      </p:cBhvr>
                                    </p:animEffect>
                                    <p:set>
                                      <p:cBhvr>
                                        <p:cTn id="17" dur="1" fill="hold">
                                          <p:stCondLst>
                                            <p:cond delay="499"/>
                                          </p:stCondLst>
                                        </p:cTn>
                                        <p:tgtEl>
                                          <p:spTgt spid="45"/>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44"/>
                                        </p:tgtEl>
                                      </p:cBhvr>
                                    </p:animEffect>
                                    <p:set>
                                      <p:cBhvr>
                                        <p:cTn id="20" dur="1" fill="hold">
                                          <p:stCondLst>
                                            <p:cond delay="499"/>
                                          </p:stCondLst>
                                        </p:cTn>
                                        <p:tgtEl>
                                          <p:spTgt spid="4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0" grpId="0" animBg="1"/>
      <p:bldP spid="10" grpId="0" animBg="1"/>
      <p:bldP spid="11" grpId="0" animBg="1"/>
      <p:bldP spid="19" grpId="0" animBg="1"/>
      <p:bldP spid="44" grpId="0" animBg="1"/>
      <p:bldP spid="45"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1752600" y="1536121"/>
            <a:ext cx="5715000" cy="4419599"/>
          </a:xfrm>
          <a:prstGeom prst="roundRect">
            <a:avLst>
              <a:gd name="adj" fmla="val 11769"/>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Rounded Rectangle 46"/>
          <p:cNvSpPr/>
          <p:nvPr/>
        </p:nvSpPr>
        <p:spPr>
          <a:xfrm>
            <a:off x="2065960" y="1663422"/>
            <a:ext cx="935381" cy="3412538"/>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ounded Rectangle 29"/>
          <p:cNvSpPr/>
          <p:nvPr/>
        </p:nvSpPr>
        <p:spPr>
          <a:xfrm>
            <a:off x="4095240" y="5071326"/>
            <a:ext cx="2975202" cy="726233"/>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a:t>Key Idea: Reduce Sharing of Globals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205</a:t>
            </a:fld>
            <a:endParaRPr lang="en-US">
              <a:solidFill>
                <a:prstClr val="black"/>
              </a:solidFill>
              <a:latin typeface="Calibri"/>
            </a:endParaRPr>
          </a:p>
        </p:txBody>
      </p:sp>
      <p:sp>
        <p:nvSpPr>
          <p:cNvPr id="5" name="row-buffer"/>
          <p:cNvSpPr/>
          <p:nvPr/>
        </p:nvSpPr>
        <p:spPr>
          <a:xfrm>
            <a:off x="4267200" y="5205844"/>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10" name="decoder"/>
          <p:cNvSpPr/>
          <p:nvPr/>
        </p:nvSpPr>
        <p:spPr>
          <a:xfrm rot="16200000">
            <a:off x="3416821" y="2092461"/>
            <a:ext cx="8006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1" name="decoder"/>
          <p:cNvSpPr/>
          <p:nvPr/>
        </p:nvSpPr>
        <p:spPr>
          <a:xfrm rot="16200000">
            <a:off x="1017004" y="3107750"/>
            <a:ext cx="3033295" cy="5238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prstClr val="white"/>
                </a:solidFill>
                <a:latin typeface="Calibri"/>
              </a:rPr>
              <a:t>Global Decoder</a:t>
            </a:r>
            <a:endParaRPr lang="en-US" sz="3200">
              <a:solidFill>
                <a:prstClr val="white"/>
              </a:solidFill>
              <a:latin typeface="Calibri"/>
            </a:endParaRPr>
          </a:p>
        </p:txBody>
      </p:sp>
      <p:sp>
        <p:nvSpPr>
          <p:cNvPr id="19" name="decoder"/>
          <p:cNvSpPr/>
          <p:nvPr/>
        </p:nvSpPr>
        <p:spPr>
          <a:xfrm rot="16200000">
            <a:off x="3408771" y="4157720"/>
            <a:ext cx="8167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23" name="Straight Connector 22"/>
          <p:cNvCxnSpPr/>
          <p:nvPr/>
        </p:nvCxnSpPr>
        <p:spPr>
          <a:xfrm>
            <a:off x="3262309" y="1833994"/>
            <a:ext cx="0" cy="30523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2"/>
          </p:cNvCxnSpPr>
          <p:nvPr/>
        </p:nvCxnSpPr>
        <p:spPr>
          <a:xfrm>
            <a:off x="2795593" y="3369691"/>
            <a:ext cx="46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0" idx="0"/>
          </p:cNvCxnSpPr>
          <p:nvPr/>
        </p:nvCxnSpPr>
        <p:spPr>
          <a:xfrm>
            <a:off x="3262309" y="2262890"/>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9" idx="0"/>
          </p:cNvCxnSpPr>
          <p:nvPr/>
        </p:nvCxnSpPr>
        <p:spPr>
          <a:xfrm>
            <a:off x="3262309" y="4328149"/>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22714" y="5205844"/>
            <a:ext cx="1811111" cy="457199"/>
          </a:xfrm>
          <a:prstGeom prst="rect">
            <a:avLst/>
          </a:prstGeom>
          <a:noFill/>
        </p:spPr>
        <p:txBody>
          <a:bodyPr wrap="square" rtlCol="0" anchor="ctr">
            <a:noAutofit/>
          </a:bodyPr>
          <a:lstStyle/>
          <a:p>
            <a:r>
              <a:rPr lang="en-US" sz="4800" b="1" i="1" smtClean="0">
                <a:solidFill>
                  <a:prstClr val="black"/>
                </a:solidFill>
                <a:latin typeface="Calibri"/>
              </a:rPr>
              <a:t>Bank</a:t>
            </a:r>
            <a:endParaRPr lang="en-US" sz="4400" b="1" i="1">
              <a:solidFill>
                <a:prstClr val="black"/>
              </a:solidFill>
              <a:latin typeface="Calibri"/>
            </a:endParaRPr>
          </a:p>
        </p:txBody>
      </p:sp>
      <p:sp>
        <p:nvSpPr>
          <p:cNvPr id="34" name="bankblank"/>
          <p:cNvSpPr/>
          <p:nvPr/>
        </p:nvSpPr>
        <p:spPr>
          <a:xfrm>
            <a:off x="4266632" y="1845276"/>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smallrow"/>
          <p:cNvSpPr/>
          <p:nvPr/>
        </p:nvSpPr>
        <p:spPr>
          <a:xfrm>
            <a:off x="4266632" y="1840921"/>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6" name="smallrow"/>
          <p:cNvSpPr/>
          <p:nvPr/>
        </p:nvSpPr>
        <p:spPr>
          <a:xfrm>
            <a:off x="4266632" y="1960769"/>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7" name="smallrow"/>
          <p:cNvSpPr/>
          <p:nvPr/>
        </p:nvSpPr>
        <p:spPr>
          <a:xfrm>
            <a:off x="4266632" y="2080617"/>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8" name="row-buffer"/>
          <p:cNvSpPr/>
          <p:nvPr/>
        </p:nvSpPr>
        <p:spPr>
          <a:xfrm>
            <a:off x="4266632" y="2200465"/>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9" name="bankblank"/>
          <p:cNvSpPr/>
          <p:nvPr/>
        </p:nvSpPr>
        <p:spPr>
          <a:xfrm>
            <a:off x="4266632" y="3924132"/>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0" name="smallrow"/>
          <p:cNvSpPr/>
          <p:nvPr/>
        </p:nvSpPr>
        <p:spPr>
          <a:xfrm>
            <a:off x="4266632" y="3919777"/>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smallrow"/>
          <p:cNvSpPr/>
          <p:nvPr/>
        </p:nvSpPr>
        <p:spPr>
          <a:xfrm>
            <a:off x="4266632" y="4039625"/>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smallrow"/>
          <p:cNvSpPr/>
          <p:nvPr/>
        </p:nvSpPr>
        <p:spPr>
          <a:xfrm>
            <a:off x="4266632" y="4159473"/>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4266632" y="4279321"/>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51" name="TextBox 50"/>
          <p:cNvSpPr txBox="1"/>
          <p:nvPr/>
        </p:nvSpPr>
        <p:spPr>
          <a:xfrm rot="16200000">
            <a:off x="4870261" y="3014078"/>
            <a:ext cx="1266467"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33" name="Curved Connector 32"/>
          <p:cNvCxnSpPr>
            <a:stCxn id="47" idx="1"/>
            <a:endCxn id="46" idx="1"/>
          </p:cNvCxnSpPr>
          <p:nvPr/>
        </p:nvCxnSpPr>
        <p:spPr>
          <a:xfrm rot="10800000">
            <a:off x="838200" y="1161367"/>
            <a:ext cx="1227760" cy="2208325"/>
          </a:xfrm>
          <a:prstGeom prst="curvedConnector3">
            <a:avLst>
              <a:gd name="adj1" fmla="val 135482"/>
            </a:avLst>
          </a:prstGeom>
          <a:ln w="571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38200" y="838200"/>
            <a:ext cx="7391401" cy="646331"/>
          </a:xfrm>
          <a:prstGeom prst="rect">
            <a:avLst/>
          </a:prstGeom>
          <a:noFill/>
        </p:spPr>
        <p:txBody>
          <a:bodyPr wrap="square" rtlCol="0">
            <a:spAutoFit/>
          </a:bodyPr>
          <a:lstStyle/>
          <a:p>
            <a:pPr>
              <a:lnSpc>
                <a:spcPct val="90000"/>
              </a:lnSpc>
            </a:pPr>
            <a:r>
              <a:rPr lang="en-US" sz="4000">
                <a:solidFill>
                  <a:srgbClr val="1F497D"/>
                </a:solidFill>
                <a:latin typeface="Calibri"/>
              </a:rPr>
              <a:t>1</a:t>
            </a:r>
            <a:r>
              <a:rPr lang="en-US" sz="4000" smtClean="0">
                <a:solidFill>
                  <a:srgbClr val="1F497D"/>
                </a:solidFill>
                <a:latin typeface="Calibri"/>
              </a:rPr>
              <a:t>. Parallel access to subarrays</a:t>
            </a:r>
            <a:endParaRPr lang="en-US" sz="4000">
              <a:solidFill>
                <a:srgbClr val="1F497D"/>
              </a:solidFill>
              <a:latin typeface="Calibri"/>
            </a:endParaRPr>
          </a:p>
        </p:txBody>
      </p:sp>
      <p:cxnSp>
        <p:nvCxnSpPr>
          <p:cNvPr id="49" name="Curved Connector 48"/>
          <p:cNvCxnSpPr>
            <a:stCxn id="30" idx="1"/>
            <a:endCxn id="50" idx="1"/>
          </p:cNvCxnSpPr>
          <p:nvPr/>
        </p:nvCxnSpPr>
        <p:spPr>
          <a:xfrm rot="10800000" flipV="1">
            <a:off x="914400" y="5434443"/>
            <a:ext cx="3180841" cy="849572"/>
          </a:xfrm>
          <a:prstGeom prst="curvedConnector3">
            <a:avLst>
              <a:gd name="adj1" fmla="val 107187"/>
            </a:avLst>
          </a:prstGeom>
          <a:ln w="571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14399" y="5955720"/>
            <a:ext cx="7772401" cy="656590"/>
          </a:xfrm>
          <a:prstGeom prst="rect">
            <a:avLst/>
          </a:prstGeom>
          <a:noFill/>
        </p:spPr>
        <p:txBody>
          <a:bodyPr wrap="square" rtlCol="0">
            <a:spAutoFit/>
          </a:bodyPr>
          <a:lstStyle/>
          <a:p>
            <a:pPr>
              <a:lnSpc>
                <a:spcPct val="90000"/>
              </a:lnSpc>
            </a:pPr>
            <a:r>
              <a:rPr lang="en-US" sz="4000" dirty="0" smtClean="0">
                <a:solidFill>
                  <a:srgbClr val="1F497D"/>
                </a:solidFill>
                <a:latin typeface="Calibri"/>
              </a:rPr>
              <a:t>2. Utilize multiple local row-buffers</a:t>
            </a:r>
            <a:endParaRPr lang="en-US" sz="4000" dirty="0">
              <a:solidFill>
                <a:srgbClr val="1F497D"/>
              </a:solidFill>
              <a:latin typeface="Calibri"/>
            </a:endParaRPr>
          </a:p>
        </p:txBody>
      </p:sp>
    </p:spTree>
    <p:extLst>
      <p:ext uri="{BB962C8B-B14F-4D97-AF65-F5344CB8AC3E}">
        <p14:creationId xmlns:p14="http://schemas.microsoft.com/office/powerpoint/2010/main" val="21645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624483" y="1143000"/>
            <a:ext cx="3724275" cy="5213350"/>
          </a:xfrm>
          <a:prstGeom prst="roundRect">
            <a:avLst>
              <a:gd name="adj" fmla="val 11769"/>
            </a:avLst>
          </a:prstGeom>
          <a:solidFill>
            <a:schemeClr val="bg1"/>
          </a:solid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smtClean="0"/>
              <a:t>Overview of Our Mechanism</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206</a:t>
            </a:fld>
            <a:endParaRPr lang="en-US">
              <a:solidFill>
                <a:prstClr val="black"/>
              </a:solidFill>
              <a:latin typeface="Calibri"/>
            </a:endParaRPr>
          </a:p>
        </p:txBody>
      </p:sp>
      <p:sp>
        <p:nvSpPr>
          <p:cNvPr id="9" name="TextBox 8"/>
          <p:cNvSpPr txBox="1"/>
          <p:nvPr/>
        </p:nvSpPr>
        <p:spPr>
          <a:xfrm rot="16200000">
            <a:off x="1963619" y="3034479"/>
            <a:ext cx="1046005"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sp>
        <p:nvSpPr>
          <p:cNvPr id="22" name="row-buffer"/>
          <p:cNvSpPr/>
          <p:nvPr/>
        </p:nvSpPr>
        <p:spPr>
          <a:xfrm>
            <a:off x="1170980" y="1873895"/>
            <a:ext cx="2631282" cy="457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3" name="row-buffer"/>
          <p:cNvSpPr/>
          <p:nvPr/>
        </p:nvSpPr>
        <p:spPr>
          <a:xfrm>
            <a:off x="1169425" y="1416695"/>
            <a:ext cx="2631282" cy="457200"/>
          </a:xfrm>
          <a:prstGeom prst="rect">
            <a:avLst/>
          </a:prstGeom>
          <a:solidFill>
            <a:srgbClr val="0070C0">
              <a:alpha val="75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5" name="row-buffer"/>
          <p:cNvSpPr/>
          <p:nvPr/>
        </p:nvSpPr>
        <p:spPr>
          <a:xfrm>
            <a:off x="1170980" y="4291501"/>
            <a:ext cx="2631282" cy="457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7" name="row-buffer"/>
          <p:cNvSpPr/>
          <p:nvPr/>
        </p:nvSpPr>
        <p:spPr>
          <a:xfrm>
            <a:off x="1169425" y="3834301"/>
            <a:ext cx="2631282" cy="457200"/>
          </a:xfrm>
          <a:prstGeom prst="rect">
            <a:avLst/>
          </a:prstGeom>
          <a:solidFill>
            <a:srgbClr val="FFC000">
              <a:alpha val="75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31" name="moverow0"/>
          <p:cNvSpPr/>
          <p:nvPr/>
        </p:nvSpPr>
        <p:spPr>
          <a:xfrm>
            <a:off x="1170980" y="1416695"/>
            <a:ext cx="2631282" cy="457200"/>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15" name="bankblank"/>
          <p:cNvSpPr/>
          <p:nvPr/>
        </p:nvSpPr>
        <p:spPr>
          <a:xfrm>
            <a:off x="1170980" y="1416696"/>
            <a:ext cx="2631282" cy="914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2" name="moverow1"/>
          <p:cNvSpPr/>
          <p:nvPr/>
        </p:nvSpPr>
        <p:spPr>
          <a:xfrm>
            <a:off x="1170980" y="3834301"/>
            <a:ext cx="2631282" cy="457200"/>
          </a:xfrm>
          <a:prstGeom prst="rect">
            <a:avLst/>
          </a:prstGeom>
          <a:solidFill>
            <a:srgbClr val="FFC00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26" name="bankblank"/>
          <p:cNvSpPr/>
          <p:nvPr/>
        </p:nvSpPr>
        <p:spPr>
          <a:xfrm>
            <a:off x="1170980" y="3834302"/>
            <a:ext cx="2631282" cy="914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3" name="req1"/>
          <p:cNvSpPr/>
          <p:nvPr/>
        </p:nvSpPr>
        <p:spPr>
          <a:xfrm>
            <a:off x="5918200" y="3078959"/>
            <a:ext cx="762000" cy="457199"/>
          </a:xfrm>
          <a:prstGeom prst="roundRect">
            <a:avLst/>
          </a:prstGeom>
          <a:solidFill>
            <a:srgbClr val="FFC00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black">
                    <a:lumMod val="95000"/>
                    <a:lumOff val="5000"/>
                  </a:prstClr>
                </a:solidFill>
                <a:latin typeface="Calibri"/>
              </a:rPr>
              <a:t>Req</a:t>
            </a:r>
            <a:endParaRPr lang="en-US" sz="3200">
              <a:solidFill>
                <a:prstClr val="black">
                  <a:lumMod val="95000"/>
                  <a:lumOff val="5000"/>
                </a:prstClr>
              </a:solidFill>
              <a:latin typeface="Calibri"/>
            </a:endParaRPr>
          </a:p>
        </p:txBody>
      </p:sp>
      <p:sp>
        <p:nvSpPr>
          <p:cNvPr id="34" name="req0"/>
          <p:cNvSpPr/>
          <p:nvPr/>
        </p:nvSpPr>
        <p:spPr>
          <a:xfrm>
            <a:off x="4953000" y="3078959"/>
            <a:ext cx="762000" cy="457199"/>
          </a:xfrm>
          <a:prstGeom prst="roundRect">
            <a:avLst/>
          </a:prstGeom>
          <a:solidFill>
            <a:srgbClr val="0070C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white"/>
                </a:solidFill>
                <a:latin typeface="Calibri"/>
              </a:rPr>
              <a:t>Req</a:t>
            </a:r>
            <a:endParaRPr lang="en-US" sz="3200">
              <a:solidFill>
                <a:prstClr val="white"/>
              </a:solidFill>
              <a:latin typeface="Calibri"/>
            </a:endParaRPr>
          </a:p>
        </p:txBody>
      </p:sp>
      <p:sp>
        <p:nvSpPr>
          <p:cNvPr id="5" name="row-buffer"/>
          <p:cNvSpPr/>
          <p:nvPr/>
        </p:nvSpPr>
        <p:spPr>
          <a:xfrm>
            <a:off x="1169425" y="5562600"/>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24" name="row-buffer"/>
          <p:cNvSpPr/>
          <p:nvPr/>
        </p:nvSpPr>
        <p:spPr>
          <a:xfrm>
            <a:off x="1170980" y="4748701"/>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6" name="req2"/>
          <p:cNvSpPr/>
          <p:nvPr/>
        </p:nvSpPr>
        <p:spPr>
          <a:xfrm>
            <a:off x="6883400" y="3078959"/>
            <a:ext cx="762000" cy="457199"/>
          </a:xfrm>
          <a:prstGeom prst="roundRect">
            <a:avLst/>
          </a:prstGeom>
          <a:solidFill>
            <a:srgbClr val="0070C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white"/>
                </a:solidFill>
                <a:latin typeface="Calibri"/>
              </a:rPr>
              <a:t>Req</a:t>
            </a:r>
            <a:endParaRPr lang="en-US" sz="3200">
              <a:solidFill>
                <a:prstClr val="white"/>
              </a:solidFill>
              <a:latin typeface="Calibri"/>
            </a:endParaRPr>
          </a:p>
        </p:txBody>
      </p:sp>
      <p:sp>
        <p:nvSpPr>
          <p:cNvPr id="64" name="filler"/>
          <p:cNvSpPr/>
          <p:nvPr/>
        </p:nvSpPr>
        <p:spPr>
          <a:xfrm>
            <a:off x="2486620" y="1416696"/>
            <a:ext cx="1314087" cy="13636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19" name="row-buffer"/>
          <p:cNvSpPr/>
          <p:nvPr/>
        </p:nvSpPr>
        <p:spPr>
          <a:xfrm>
            <a:off x="1170980" y="2331095"/>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5" name="req3"/>
          <p:cNvSpPr/>
          <p:nvPr/>
        </p:nvSpPr>
        <p:spPr>
          <a:xfrm>
            <a:off x="7848600" y="3078959"/>
            <a:ext cx="762000" cy="457199"/>
          </a:xfrm>
          <a:prstGeom prst="roundRect">
            <a:avLst/>
          </a:prstGeom>
          <a:solidFill>
            <a:srgbClr val="FFC00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black">
                    <a:lumMod val="95000"/>
                    <a:lumOff val="5000"/>
                  </a:prstClr>
                </a:solidFill>
                <a:latin typeface="Calibri"/>
              </a:rPr>
              <a:t>Req</a:t>
            </a:r>
            <a:endParaRPr lang="en-US" sz="3200">
              <a:solidFill>
                <a:prstClr val="black">
                  <a:lumMod val="95000"/>
                  <a:lumOff val="5000"/>
                </a:prstClr>
              </a:solidFill>
              <a:latin typeface="Calibri"/>
            </a:endParaRPr>
          </a:p>
        </p:txBody>
      </p:sp>
      <p:sp>
        <p:nvSpPr>
          <p:cNvPr id="28" name="bankconflict"/>
          <p:cNvSpPr txBox="1"/>
          <p:nvPr/>
        </p:nvSpPr>
        <p:spPr>
          <a:xfrm>
            <a:off x="4572000" y="2331095"/>
            <a:ext cx="4419600" cy="2009030"/>
          </a:xfrm>
          <a:prstGeom prst="rect">
            <a:avLst/>
          </a:prstGeom>
          <a:noFill/>
        </p:spPr>
        <p:txBody>
          <a:bodyPr wrap="square" rtlCol="0" anchor="ctr">
            <a:noAutofit/>
          </a:bodyPr>
          <a:lstStyle/>
          <a:p>
            <a:r>
              <a:rPr lang="en-US" sz="4200" i="1" smtClean="0">
                <a:solidFill>
                  <a:srgbClr val="00B050"/>
                </a:solidFill>
                <a:latin typeface="Calibri"/>
              </a:rPr>
              <a:t>1. Parallelize</a:t>
            </a:r>
          </a:p>
          <a:p>
            <a:endParaRPr lang="en-US" sz="1200" i="1" smtClean="0">
              <a:solidFill>
                <a:srgbClr val="00B050"/>
              </a:solidFill>
              <a:latin typeface="Calibri"/>
            </a:endParaRPr>
          </a:p>
          <a:p>
            <a:pPr marL="512763" indent="-512763">
              <a:lnSpc>
                <a:spcPct val="80000"/>
              </a:lnSpc>
            </a:pPr>
            <a:r>
              <a:rPr lang="en-US" sz="4200" i="1" smtClean="0">
                <a:solidFill>
                  <a:srgbClr val="00B050"/>
                </a:solidFill>
                <a:latin typeface="Calibri"/>
              </a:rPr>
              <a:t>2. Utilize multiple local row-buffers</a:t>
            </a:r>
            <a:endParaRPr lang="en-US" sz="4200" i="1">
              <a:solidFill>
                <a:srgbClr val="00B050"/>
              </a:solidFill>
              <a:latin typeface="Calibri"/>
            </a:endParaRPr>
          </a:p>
        </p:txBody>
      </p:sp>
      <p:sp>
        <p:nvSpPr>
          <p:cNvPr id="30" name="subarray"/>
          <p:cNvSpPr/>
          <p:nvPr/>
        </p:nvSpPr>
        <p:spPr>
          <a:xfrm>
            <a:off x="1170980" y="1416696"/>
            <a:ext cx="2629727" cy="1363638"/>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prstClr val="white"/>
                </a:solidFill>
                <a:latin typeface="Calibri"/>
              </a:rPr>
              <a:t>Subarray</a:t>
            </a:r>
            <a:r>
              <a:rPr lang="en-US" sz="3600" baseline="-25000" smtClean="0">
                <a:solidFill>
                  <a:prstClr val="white"/>
                </a:solidFill>
                <a:latin typeface="Calibri"/>
              </a:rPr>
              <a:t>64</a:t>
            </a:r>
            <a:endParaRPr lang="en-US" sz="3600" baseline="-25000">
              <a:solidFill>
                <a:prstClr val="white"/>
              </a:solidFill>
              <a:latin typeface="Calibri"/>
            </a:endParaRPr>
          </a:p>
        </p:txBody>
      </p:sp>
      <p:sp>
        <p:nvSpPr>
          <p:cNvPr id="38" name="subarray"/>
          <p:cNvSpPr/>
          <p:nvPr/>
        </p:nvSpPr>
        <p:spPr>
          <a:xfrm>
            <a:off x="1170980" y="3834301"/>
            <a:ext cx="2629727" cy="13716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prstClr val="white"/>
                </a:solidFill>
                <a:latin typeface="Calibri"/>
              </a:rPr>
              <a:t>Subarray</a:t>
            </a:r>
            <a:r>
              <a:rPr lang="en-US" sz="3600" baseline="-25000" smtClean="0">
                <a:solidFill>
                  <a:prstClr val="white"/>
                </a:solidFill>
                <a:latin typeface="Calibri"/>
              </a:rPr>
              <a:t>1</a:t>
            </a:r>
            <a:endParaRPr lang="en-US" sz="3600" baseline="-25000">
              <a:solidFill>
                <a:prstClr val="white"/>
              </a:solidFill>
              <a:latin typeface="Calibri"/>
            </a:endParaRPr>
          </a:p>
        </p:txBody>
      </p:sp>
      <p:sp>
        <p:nvSpPr>
          <p:cNvPr id="37" name="bankconflict"/>
          <p:cNvSpPr txBox="1"/>
          <p:nvPr/>
        </p:nvSpPr>
        <p:spPr>
          <a:xfrm>
            <a:off x="4419600" y="3464040"/>
            <a:ext cx="4724400" cy="1641360"/>
          </a:xfrm>
          <a:prstGeom prst="rect">
            <a:avLst/>
          </a:prstGeom>
          <a:noFill/>
        </p:spPr>
        <p:txBody>
          <a:bodyPr wrap="square" rtlCol="0" anchor="ctr">
            <a:noAutofit/>
          </a:bodyPr>
          <a:lstStyle/>
          <a:p>
            <a:pPr algn="ctr">
              <a:lnSpc>
                <a:spcPct val="90000"/>
              </a:lnSpc>
            </a:pPr>
            <a:r>
              <a:rPr lang="en-US" sz="4400" i="1" smtClean="0">
                <a:solidFill>
                  <a:prstClr val="black"/>
                </a:solidFill>
                <a:latin typeface="Calibri"/>
              </a:rPr>
              <a:t>To same bank...</a:t>
            </a:r>
          </a:p>
          <a:p>
            <a:pPr algn="ctr">
              <a:lnSpc>
                <a:spcPct val="90000"/>
              </a:lnSpc>
            </a:pPr>
            <a:r>
              <a:rPr lang="en-US" sz="4400" i="1" smtClean="0">
                <a:solidFill>
                  <a:prstClr val="black"/>
                </a:solidFill>
                <a:latin typeface="Calibri"/>
              </a:rPr>
              <a:t>but diff. subarrays</a:t>
            </a:r>
            <a:endParaRPr lang="en-US" sz="4000" i="1">
              <a:solidFill>
                <a:prstClr val="black"/>
              </a:solidFill>
              <a:latin typeface="Calibri"/>
            </a:endParaRPr>
          </a:p>
        </p:txBody>
      </p:sp>
    </p:spTree>
    <p:extLst>
      <p:ext uri="{BB962C8B-B14F-4D97-AF65-F5344CB8AC3E}">
        <p14:creationId xmlns:p14="http://schemas.microsoft.com/office/powerpoint/2010/main" val="1693755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fade">
                                      <p:cBhvr>
                                        <p:cTn id="10" dur="500"/>
                                        <p:tgtEl>
                                          <p:spTgt spid="3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xit" presetSubtype="0" fill="hold" grpId="0" nodeType="withEffect">
                                  <p:stCondLst>
                                    <p:cond delay="0"/>
                                  </p:stCondLst>
                                  <p:childTnLst>
                                    <p:animEffect transition="out" filter="fad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7">
                                            <p:txEl>
                                              <p:pRg st="0" end="0"/>
                                            </p:txEl>
                                          </p:spTgt>
                                        </p:tgtEl>
                                      </p:cBhvr>
                                    </p:animEffect>
                                    <p:set>
                                      <p:cBhvr>
                                        <p:cTn id="36" dur="1" fill="hold">
                                          <p:stCondLst>
                                            <p:cond delay="499"/>
                                          </p:stCondLst>
                                        </p:cTn>
                                        <p:tgtEl>
                                          <p:spTgt spid="37">
                                            <p:txEl>
                                              <p:pRg st="0" end="0"/>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7">
                                            <p:txEl>
                                              <p:pRg st="1" end="1"/>
                                            </p:txEl>
                                          </p:spTgt>
                                        </p:tgtEl>
                                      </p:cBhvr>
                                    </p:animEffect>
                                    <p:set>
                                      <p:cBhvr>
                                        <p:cTn id="39" dur="1" fill="hold">
                                          <p:stCondLst>
                                            <p:cond delay="499"/>
                                          </p:stCondLst>
                                        </p:cTn>
                                        <p:tgtEl>
                                          <p:spTgt spid="37">
                                            <p:txEl>
                                              <p:pRg st="1" end="1"/>
                                            </p:txEl>
                                          </p:spTgt>
                                        </p:tgtEl>
                                        <p:attrNameLst>
                                          <p:attrName>style.visibility</p:attrName>
                                        </p:attrNameLst>
                                      </p:cBhvr>
                                      <p:to>
                                        <p:strVal val="hidden"/>
                                      </p:to>
                                    </p:set>
                                  </p:childTnLst>
                                </p:cTn>
                              </p:par>
                            </p:childTnLst>
                          </p:cTn>
                        </p:par>
                        <p:par>
                          <p:cTn id="40" fill="hold">
                            <p:stCondLst>
                              <p:cond delay="500"/>
                            </p:stCondLst>
                            <p:childTnLst>
                              <p:par>
                                <p:cTn id="41" presetID="42" presetClass="path" presetSubtype="0" accel="50000" decel="50000" fill="hold" grpId="1" nodeType="afterEffect">
                                  <p:stCondLst>
                                    <p:cond delay="0"/>
                                  </p:stCondLst>
                                  <p:childTnLst>
                                    <p:animMotion origin="layout" path="M -3.33333E-6 2.59259E-6 L -3.33333E-6 -0.1713 " pathEditMode="relative" rAng="0" ptsTypes="AA">
                                      <p:cBhvr>
                                        <p:cTn id="42" dur="2000" fill="hold"/>
                                        <p:tgtEl>
                                          <p:spTgt spid="34"/>
                                        </p:tgtEl>
                                        <p:attrNameLst>
                                          <p:attrName>ppt_x</p:attrName>
                                          <p:attrName>ppt_y</p:attrName>
                                        </p:attrNameLst>
                                      </p:cBhvr>
                                      <p:rCtr x="0" y="-8565"/>
                                    </p:animMotion>
                                  </p:childTnLst>
                                </p:cTn>
                              </p:par>
                              <p:par>
                                <p:cTn id="43" presetID="42" presetClass="path" presetSubtype="0" accel="50000" decel="50000" fill="hold" grpId="1" nodeType="withEffect">
                                  <p:stCondLst>
                                    <p:cond delay="0"/>
                                  </p:stCondLst>
                                  <p:childTnLst>
                                    <p:animMotion origin="layout" path="M -4.44444E-6 2.59259E-6 L -0.10277 -0.1713 " pathEditMode="relative" rAng="0" ptsTypes="AA">
                                      <p:cBhvr>
                                        <p:cTn id="44" dur="2000" fill="hold"/>
                                        <p:tgtEl>
                                          <p:spTgt spid="36"/>
                                        </p:tgtEl>
                                        <p:attrNameLst>
                                          <p:attrName>ppt_x</p:attrName>
                                          <p:attrName>ppt_y</p:attrName>
                                        </p:attrNameLst>
                                      </p:cBhvr>
                                      <p:rCtr x="-5139" y="-8565"/>
                                    </p:animMotion>
                                  </p:childTnLst>
                                </p:cTn>
                              </p:par>
                              <p:par>
                                <p:cTn id="45" presetID="42" presetClass="path" presetSubtype="0" accel="50000" decel="50000" fill="hold" grpId="1" nodeType="withEffect">
                                  <p:stCondLst>
                                    <p:cond delay="0"/>
                                  </p:stCondLst>
                                  <p:childTnLst>
                                    <p:animMotion origin="layout" path="M 1.11111E-6 2.59259E-6 L -0.10556 0.18426 " pathEditMode="relative" rAng="0" ptsTypes="AA">
                                      <p:cBhvr>
                                        <p:cTn id="46" dur="2000" fill="hold"/>
                                        <p:tgtEl>
                                          <p:spTgt spid="33"/>
                                        </p:tgtEl>
                                        <p:attrNameLst>
                                          <p:attrName>ppt_x</p:attrName>
                                          <p:attrName>ppt_y</p:attrName>
                                        </p:attrNameLst>
                                      </p:cBhvr>
                                      <p:rCtr x="-5278" y="9213"/>
                                    </p:animMotion>
                                  </p:childTnLst>
                                </p:cTn>
                              </p:par>
                              <p:par>
                                <p:cTn id="47" presetID="42" presetClass="path" presetSubtype="0" accel="50000" decel="50000" fill="hold" grpId="1" nodeType="withEffect">
                                  <p:stCondLst>
                                    <p:cond delay="0"/>
                                  </p:stCondLst>
                                  <p:childTnLst>
                                    <p:animMotion origin="layout" path="M 0 2.59259E-6 L -0.20833 0.18426 " pathEditMode="relative" rAng="0" ptsTypes="AA">
                                      <p:cBhvr>
                                        <p:cTn id="48" dur="2000" fill="hold"/>
                                        <p:tgtEl>
                                          <p:spTgt spid="35"/>
                                        </p:tgtEl>
                                        <p:attrNameLst>
                                          <p:attrName>ppt_x</p:attrName>
                                          <p:attrName>ppt_y</p:attrName>
                                        </p:attrNameLst>
                                      </p:cBhvr>
                                      <p:rCtr x="-10417" y="9213"/>
                                    </p:animMotion>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42" presetClass="path" presetSubtype="0" accel="50000" decel="50000" fill="hold" grpId="1" nodeType="withEffect">
                                  <p:stCondLst>
                                    <p:cond delay="0"/>
                                  </p:stCondLst>
                                  <p:childTnLst>
                                    <p:animMotion origin="layout" path="M 3.05556E-6 -4.81481E-6 L 0.00069 0.13797 " pathEditMode="relative" rAng="0" ptsTypes="AA">
                                      <p:cBhvr>
                                        <p:cTn id="59" dur="2000" fill="hold"/>
                                        <p:tgtEl>
                                          <p:spTgt spid="31"/>
                                        </p:tgtEl>
                                        <p:attrNameLst>
                                          <p:attrName>ppt_x</p:attrName>
                                          <p:attrName>ppt_y</p:attrName>
                                        </p:attrNameLst>
                                      </p:cBhvr>
                                      <p:rCtr x="35" y="6898"/>
                                    </p:animMotion>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42" presetClass="path" presetSubtype="0" accel="50000" decel="50000" fill="hold" grpId="1" nodeType="withEffect">
                                  <p:stCondLst>
                                    <p:cond delay="0"/>
                                  </p:stCondLst>
                                  <p:childTnLst>
                                    <p:animMotion origin="layout" path="M 5E-6 -1.11111E-6 L 0.00156 0.13796 " pathEditMode="relative" rAng="0" ptsTypes="AA">
                                      <p:cBhvr>
                                        <p:cTn id="64" dur="2000" fill="hold"/>
                                        <p:tgtEl>
                                          <p:spTgt spid="32"/>
                                        </p:tgtEl>
                                        <p:attrNameLst>
                                          <p:attrName>ppt_x</p:attrName>
                                          <p:attrName>ppt_y</p:attrName>
                                        </p:attrNameLst>
                                      </p:cBhvr>
                                      <p:rCtr x="69" y="6898"/>
                                    </p:animMotion>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28">
                                            <p:txEl>
                                              <p:pRg st="2" end="2"/>
                                            </p:txEl>
                                          </p:spTgt>
                                        </p:tgtEl>
                                        <p:attrNameLst>
                                          <p:attrName>style.visibility</p:attrName>
                                        </p:attrNameLst>
                                      </p:cBhvr>
                                      <p:to>
                                        <p:strVal val="visible"/>
                                      </p:to>
                                    </p:set>
                                    <p:animEffect transition="in" filter="fade">
                                      <p:cBhvr>
                                        <p:cTn id="68"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3" grpId="0" animBg="1"/>
      <p:bldP spid="33" grpId="1" animBg="1"/>
      <p:bldP spid="34" grpId="0" animBg="1"/>
      <p:bldP spid="34" grpId="1" animBg="1"/>
      <p:bldP spid="36" grpId="0" animBg="1"/>
      <p:bldP spid="36" grpId="1" animBg="1"/>
      <p:bldP spid="35" grpId="0" animBg="1"/>
      <p:bldP spid="35" grpId="1" animBg="1"/>
      <p:bldP spid="30" grpId="0" animBg="1"/>
      <p:bldP spid="38" grpId="0" animBg="1"/>
      <p:bldP spid="37" grpId="0"/>
      <p:bldP spid="37" grpId="1" build="allAtOnce"/>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p:txBody>
          <a:bodyPr/>
          <a:lstStyle/>
          <a:p>
            <a:pPr marL="0" lvl="1" indent="0">
              <a:buNone/>
            </a:pPr>
            <a:r>
              <a:rPr lang="en-US" sz="4400" b="1" smtClean="0">
                <a:solidFill>
                  <a:srgbClr val="FF0000"/>
                </a:solidFill>
              </a:rPr>
              <a:t>1. Global Address Latch</a:t>
            </a:r>
          </a:p>
          <a:p>
            <a:pPr marL="0" lvl="1" indent="0">
              <a:buFont typeface="+mj-lt"/>
              <a:buAutoNum type="arabicPeriod"/>
            </a:pPr>
            <a:endParaRPr lang="en-US" sz="4000" smtClean="0"/>
          </a:p>
          <a:p>
            <a:pPr marL="0" lvl="1" indent="0">
              <a:buFont typeface="+mj-lt"/>
              <a:buAutoNum type="arabicPeriod"/>
            </a:pPr>
            <a:endParaRPr lang="en-US" sz="4400" b="1" smtClean="0">
              <a:solidFill>
                <a:schemeClr val="bg1">
                  <a:lumMod val="85000"/>
                </a:schemeClr>
              </a:solidFill>
            </a:endParaRPr>
          </a:p>
          <a:p>
            <a:pPr marL="0" lvl="1" indent="0">
              <a:buNone/>
            </a:pPr>
            <a:r>
              <a:rPr lang="en-US" sz="4400" b="1" smtClean="0">
                <a:solidFill>
                  <a:schemeClr val="bg1">
                    <a:lumMod val="85000"/>
                  </a:schemeClr>
                </a:solidFill>
              </a:rPr>
              <a:t>2. Global Bitlines</a:t>
            </a:r>
            <a:endParaRPr lang="en-US" sz="4400" b="1">
              <a:solidFill>
                <a:schemeClr val="bg1">
                  <a:lumMod val="85000"/>
                </a:schemeClr>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207</a:t>
            </a:fld>
            <a:endParaRPr lang="en-US">
              <a:solidFill>
                <a:prstClr val="black"/>
              </a:solidFill>
              <a:latin typeface="Calibri"/>
            </a:endParaRPr>
          </a:p>
        </p:txBody>
      </p:sp>
    </p:spTree>
    <p:extLst>
      <p:ext uri="{BB962C8B-B14F-4D97-AF65-F5344CB8AC3E}">
        <p14:creationId xmlns:p14="http://schemas.microsoft.com/office/powerpoint/2010/main" val="775674089"/>
      </p:ext>
    </p:extLst>
  </p:cSld>
  <p:clrMapOvr>
    <a:masterClrMapping/>
  </p:clrMapOvr>
  <p:timing>
    <p:tnLst>
      <p:par>
        <p:cTn xmlns:p14="http://schemas.microsoft.com/office/powerpoint/2010/mai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ocalrb"/>
          <p:cNvSpPr txBox="1"/>
          <p:nvPr/>
        </p:nvSpPr>
        <p:spPr>
          <a:xfrm>
            <a:off x="7160416" y="259135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85" name="localrb"/>
          <p:cNvSpPr txBox="1"/>
          <p:nvPr/>
        </p:nvSpPr>
        <p:spPr>
          <a:xfrm>
            <a:off x="7160416" y="495355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88" name="localrb"/>
          <p:cNvSpPr txBox="1"/>
          <p:nvPr/>
        </p:nvSpPr>
        <p:spPr>
          <a:xfrm>
            <a:off x="7160416" y="566420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Global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cxnSp>
        <p:nvCxnSpPr>
          <p:cNvPr id="105" name="black"/>
          <p:cNvCxnSpPr/>
          <p:nvPr/>
        </p:nvCxnSpPr>
        <p:spPr>
          <a:xfrm>
            <a:off x="2460646" y="3443898"/>
            <a:ext cx="147005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black"/>
          <p:cNvCxnSpPr/>
          <p:nvPr/>
        </p:nvCxnSpPr>
        <p:spPr>
          <a:xfrm>
            <a:off x="3451248" y="3443898"/>
            <a:ext cx="479448" cy="3"/>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smtClean="0"/>
              <a:t>Challenge #1. Global Address Latch</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208</a:t>
            </a:fld>
            <a:endParaRPr lang="en-US">
              <a:solidFill>
                <a:prstClr val="black"/>
              </a:solidFill>
              <a:latin typeface="Calibri"/>
            </a:endParaRPr>
          </a:p>
        </p:txBody>
      </p:sp>
      <p:sp>
        <p:nvSpPr>
          <p:cNvPr id="50" name="smallrow"/>
          <p:cNvSpPr/>
          <p:nvPr/>
        </p:nvSpPr>
        <p:spPr>
          <a:xfrm>
            <a:off x="5157039" y="205740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1" name="TextBox 50"/>
          <p:cNvSpPr txBox="1"/>
          <p:nvPr/>
        </p:nvSpPr>
        <p:spPr>
          <a:xfrm rot="16200000">
            <a:off x="5585246" y="3143014"/>
            <a:ext cx="978910" cy="637581"/>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52" name="Straight Connector 51"/>
          <p:cNvCxnSpPr/>
          <p:nvPr/>
        </p:nvCxnSpPr>
        <p:spPr>
          <a:xfrm>
            <a:off x="4739309" y="2286003"/>
            <a:ext cx="275053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black"/>
          <p:cNvCxnSpPr/>
          <p:nvPr/>
        </p:nvCxnSpPr>
        <p:spPr>
          <a:xfrm>
            <a:off x="3930696" y="1600203"/>
            <a:ext cx="0" cy="372211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black"/>
          <p:cNvCxnSpPr/>
          <p:nvPr/>
        </p:nvCxnSpPr>
        <p:spPr>
          <a:xfrm>
            <a:off x="3930696" y="2057403"/>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black"/>
          <p:cNvCxnSpPr>
            <a:stCxn id="76" idx="2"/>
          </p:cNvCxnSpPr>
          <p:nvPr/>
        </p:nvCxnSpPr>
        <p:spPr>
          <a:xfrm>
            <a:off x="2460645" y="3443901"/>
            <a:ext cx="457203"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smallrow"/>
          <p:cNvSpPr/>
          <p:nvPr/>
        </p:nvSpPr>
        <p:spPr>
          <a:xfrm>
            <a:off x="5166564" y="1600203"/>
            <a:ext cx="1866084"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7" name="smallrow"/>
          <p:cNvSpPr/>
          <p:nvPr/>
        </p:nvSpPr>
        <p:spPr>
          <a:xfrm>
            <a:off x="5157039" y="440791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8" name="smallrow"/>
          <p:cNvSpPr/>
          <p:nvPr/>
        </p:nvSpPr>
        <p:spPr>
          <a:xfrm>
            <a:off x="5166564" y="3950713"/>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59" name="Straight Connector 58"/>
          <p:cNvCxnSpPr/>
          <p:nvPr/>
        </p:nvCxnSpPr>
        <p:spPr>
          <a:xfrm flipV="1">
            <a:off x="4739308" y="4636512"/>
            <a:ext cx="275054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black"/>
          <p:cNvCxnSpPr>
            <a:endCxn id="84" idx="0"/>
          </p:cNvCxnSpPr>
          <p:nvPr/>
        </p:nvCxnSpPr>
        <p:spPr>
          <a:xfrm>
            <a:off x="3930696" y="4407912"/>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wlorangelowered"/>
          <p:cNvCxnSpPr/>
          <p:nvPr/>
        </p:nvCxnSpPr>
        <p:spPr>
          <a:xfrm>
            <a:off x="4708828" y="4179312"/>
            <a:ext cx="278102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addr_arrow"/>
          <p:cNvCxnSpPr>
            <a:endCxn id="76" idx="0"/>
          </p:cNvCxnSpPr>
          <p:nvPr/>
        </p:nvCxnSpPr>
        <p:spPr>
          <a:xfrm>
            <a:off x="304800" y="3443900"/>
            <a:ext cx="1587563" cy="1"/>
          </a:xfrm>
          <a:prstGeom prst="straightConnector1">
            <a:avLst/>
          </a:prstGeom>
          <a:ln w="76200">
            <a:solidFill>
              <a:srgbClr val="0070C0"/>
            </a:solidFill>
            <a:tailEnd type="arrow" w="lg" len="med"/>
          </a:ln>
        </p:spPr>
        <p:style>
          <a:lnRef idx="1">
            <a:schemeClr val="accent1"/>
          </a:lnRef>
          <a:fillRef idx="0">
            <a:schemeClr val="accent1"/>
          </a:fillRef>
          <a:effectRef idx="0">
            <a:schemeClr val="accent1"/>
          </a:effectRef>
          <a:fontRef idx="minor">
            <a:schemeClr val="tx1"/>
          </a:fontRef>
        </p:style>
      </p:cxnSp>
      <p:sp>
        <p:nvSpPr>
          <p:cNvPr id="63" name="addr"/>
          <p:cNvSpPr txBox="1"/>
          <p:nvPr/>
        </p:nvSpPr>
        <p:spPr>
          <a:xfrm>
            <a:off x="304800" y="2853348"/>
            <a:ext cx="1398639" cy="457200"/>
          </a:xfrm>
          <a:prstGeom prst="rect">
            <a:avLst/>
          </a:prstGeom>
          <a:noFill/>
        </p:spPr>
        <p:txBody>
          <a:bodyPr wrap="square" rtlCol="0" anchor="ctr">
            <a:noAutofit/>
          </a:bodyPr>
          <a:lstStyle/>
          <a:p>
            <a:pPr algn="ctr"/>
            <a:r>
              <a:rPr lang="en-US" sz="4400" i="1" smtClean="0">
                <a:solidFill>
                  <a:srgbClr val="0070C0"/>
                </a:solidFill>
                <a:latin typeface="Calibri"/>
              </a:rPr>
              <a:t>addr</a:t>
            </a:r>
            <a:endParaRPr lang="en-US" sz="4000" i="1">
              <a:solidFill>
                <a:srgbClr val="0070C0"/>
              </a:solidFill>
              <a:latin typeface="Calibri"/>
            </a:endParaRPr>
          </a:p>
        </p:txBody>
      </p:sp>
      <p:cxnSp>
        <p:nvCxnSpPr>
          <p:cNvPr id="64" name="blue"/>
          <p:cNvCxnSpPr/>
          <p:nvPr/>
        </p:nvCxnSpPr>
        <p:spPr>
          <a:xfrm>
            <a:off x="3930696" y="1600203"/>
            <a:ext cx="0" cy="372211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blue"/>
          <p:cNvCxnSpPr/>
          <p:nvPr/>
        </p:nvCxnSpPr>
        <p:spPr>
          <a:xfrm>
            <a:off x="3930696" y="2057403"/>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blue"/>
          <p:cNvCxnSpPr/>
          <p:nvPr/>
        </p:nvCxnSpPr>
        <p:spPr>
          <a:xfrm>
            <a:off x="2460645" y="3443901"/>
            <a:ext cx="45720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blue"/>
          <p:cNvCxnSpPr/>
          <p:nvPr/>
        </p:nvCxnSpPr>
        <p:spPr>
          <a:xfrm>
            <a:off x="3900215" y="4407912"/>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wlbluelowered"/>
          <p:cNvCxnSpPr/>
          <p:nvPr/>
        </p:nvCxnSpPr>
        <p:spPr>
          <a:xfrm flipV="1">
            <a:off x="4739309" y="1828800"/>
            <a:ext cx="2750539" cy="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9" name="wl0_vdd"/>
          <p:cNvSpPr txBox="1"/>
          <p:nvPr/>
        </p:nvSpPr>
        <p:spPr>
          <a:xfrm>
            <a:off x="7572986" y="1600200"/>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70" name="orangeaddr_arrow"/>
          <p:cNvCxnSpPr/>
          <p:nvPr/>
        </p:nvCxnSpPr>
        <p:spPr>
          <a:xfrm>
            <a:off x="304800" y="3446264"/>
            <a:ext cx="1587563" cy="1"/>
          </a:xfrm>
          <a:prstGeom prst="straightConnector1">
            <a:avLst/>
          </a:prstGeom>
          <a:ln w="76200">
            <a:solidFill>
              <a:srgbClr val="EEB500"/>
            </a:solidFill>
            <a:tailEnd type="arrow" w="lg" len="med"/>
          </a:ln>
        </p:spPr>
        <p:style>
          <a:lnRef idx="1">
            <a:schemeClr val="accent1"/>
          </a:lnRef>
          <a:fillRef idx="0">
            <a:schemeClr val="accent1"/>
          </a:fillRef>
          <a:effectRef idx="0">
            <a:schemeClr val="accent1"/>
          </a:effectRef>
          <a:fontRef idx="minor">
            <a:schemeClr val="tx1"/>
          </a:fontRef>
        </p:style>
      </p:cxnSp>
      <p:sp>
        <p:nvSpPr>
          <p:cNvPr id="71" name="orangeaddr"/>
          <p:cNvSpPr txBox="1"/>
          <p:nvPr/>
        </p:nvSpPr>
        <p:spPr>
          <a:xfrm>
            <a:off x="304800" y="2855712"/>
            <a:ext cx="1398639" cy="457200"/>
          </a:xfrm>
          <a:prstGeom prst="rect">
            <a:avLst/>
          </a:prstGeom>
          <a:noFill/>
        </p:spPr>
        <p:txBody>
          <a:bodyPr wrap="square" rtlCol="0" anchor="ctr">
            <a:noAutofit/>
          </a:bodyPr>
          <a:lstStyle/>
          <a:p>
            <a:pPr algn="ctr"/>
            <a:r>
              <a:rPr lang="en-US" sz="4400" i="1" smtClean="0">
                <a:solidFill>
                  <a:srgbClr val="EEB500"/>
                </a:solidFill>
                <a:latin typeface="Calibri"/>
              </a:rPr>
              <a:t>addr</a:t>
            </a:r>
            <a:endParaRPr lang="en-US" sz="4000" i="1">
              <a:solidFill>
                <a:srgbClr val="EEB500"/>
              </a:solidFill>
              <a:latin typeface="Calibri"/>
            </a:endParaRPr>
          </a:p>
        </p:txBody>
      </p:sp>
      <p:cxnSp>
        <p:nvCxnSpPr>
          <p:cNvPr id="73" name="orange"/>
          <p:cNvCxnSpPr/>
          <p:nvPr/>
        </p:nvCxnSpPr>
        <p:spPr>
          <a:xfrm>
            <a:off x="3930696" y="2057403"/>
            <a:ext cx="457206"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cxnSp>
        <p:nvCxnSpPr>
          <p:cNvPr id="74" name="orange"/>
          <p:cNvCxnSpPr/>
          <p:nvPr/>
        </p:nvCxnSpPr>
        <p:spPr>
          <a:xfrm>
            <a:off x="2460645" y="3443901"/>
            <a:ext cx="457203"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cxnSp>
        <p:nvCxnSpPr>
          <p:cNvPr id="75" name="orange"/>
          <p:cNvCxnSpPr>
            <a:endCxn id="87" idx="0"/>
          </p:cNvCxnSpPr>
          <p:nvPr/>
        </p:nvCxnSpPr>
        <p:spPr>
          <a:xfrm flipV="1">
            <a:off x="3930696" y="4407909"/>
            <a:ext cx="457206" cy="3"/>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76" name="globaldecoder"/>
          <p:cNvSpPr/>
          <p:nvPr/>
        </p:nvSpPr>
        <p:spPr>
          <a:xfrm rot="16200000">
            <a:off x="332804" y="3159760"/>
            <a:ext cx="3687400" cy="5682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smtClean="0">
                <a:solidFill>
                  <a:prstClr val="white"/>
                </a:solidFill>
                <a:latin typeface="Calibri"/>
              </a:rPr>
              <a:t>Global Decoder</a:t>
            </a:r>
            <a:endParaRPr lang="en-US" sz="3600">
              <a:solidFill>
                <a:prstClr val="white"/>
              </a:solidFill>
              <a:latin typeface="Calibri"/>
            </a:endParaRPr>
          </a:p>
        </p:txBody>
      </p:sp>
      <p:sp>
        <p:nvSpPr>
          <p:cNvPr id="77" name="wl1_vdd"/>
          <p:cNvSpPr txBox="1"/>
          <p:nvPr/>
        </p:nvSpPr>
        <p:spPr>
          <a:xfrm>
            <a:off x="7572985" y="3950709"/>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99" name="blue"/>
          <p:cNvCxnSpPr/>
          <p:nvPr/>
        </p:nvCxnSpPr>
        <p:spPr>
          <a:xfrm>
            <a:off x="3451248" y="3443901"/>
            <a:ext cx="479448"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orange"/>
          <p:cNvCxnSpPr/>
          <p:nvPr/>
        </p:nvCxnSpPr>
        <p:spPr>
          <a:xfrm>
            <a:off x="3451248" y="3443901"/>
            <a:ext cx="479448"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45" name="globallatch"/>
          <p:cNvSpPr/>
          <p:nvPr/>
        </p:nvSpPr>
        <p:spPr>
          <a:xfrm rot="16200000">
            <a:off x="2260938" y="3184396"/>
            <a:ext cx="1869464" cy="519006"/>
          </a:xfrm>
          <a:prstGeom prst="hexagon">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103" name="bluegloballatch"/>
          <p:cNvSpPr/>
          <p:nvPr/>
        </p:nvSpPr>
        <p:spPr>
          <a:xfrm rot="16200000">
            <a:off x="2260938" y="3184397"/>
            <a:ext cx="1869464" cy="519006"/>
          </a:xfrm>
          <a:prstGeom prst="hexagon">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108" name="movebluerow"/>
          <p:cNvSpPr/>
          <p:nvPr/>
        </p:nvSpPr>
        <p:spPr>
          <a:xfrm>
            <a:off x="5157039" y="1600200"/>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79" name="bankblank"/>
          <p:cNvSpPr/>
          <p:nvPr/>
        </p:nvSpPr>
        <p:spPr>
          <a:xfrm>
            <a:off x="5157038" y="160020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80" name="wlblueraised"/>
          <p:cNvCxnSpPr/>
          <p:nvPr/>
        </p:nvCxnSpPr>
        <p:spPr>
          <a:xfrm flipV="1">
            <a:off x="4739309" y="1828800"/>
            <a:ext cx="2750539" cy="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91" name="row-buffer"/>
          <p:cNvSpPr/>
          <p:nvPr/>
        </p:nvSpPr>
        <p:spPr>
          <a:xfrm>
            <a:off x="5157038" y="251460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86" name="bluedecoder"/>
          <p:cNvSpPr/>
          <p:nvPr/>
        </p:nvSpPr>
        <p:spPr>
          <a:xfrm rot="16200000">
            <a:off x="4106405" y="1881700"/>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9" name="orangegloballatch"/>
          <p:cNvSpPr/>
          <p:nvPr/>
        </p:nvSpPr>
        <p:spPr>
          <a:xfrm rot="16200000">
            <a:off x="2260939" y="3184395"/>
            <a:ext cx="1869464" cy="519006"/>
          </a:xfrm>
          <a:prstGeom prst="hexagon">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Latch</a:t>
            </a:r>
            <a:endParaRPr lang="en-US" sz="4000" b="1">
              <a:solidFill>
                <a:prstClr val="black"/>
              </a:solidFill>
              <a:latin typeface="Calibri"/>
            </a:endParaRPr>
          </a:p>
        </p:txBody>
      </p:sp>
      <p:sp>
        <p:nvSpPr>
          <p:cNvPr id="107" name="decoder"/>
          <p:cNvSpPr/>
          <p:nvPr/>
        </p:nvSpPr>
        <p:spPr>
          <a:xfrm rot="16200000">
            <a:off x="4106406" y="1881702"/>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72" name="orange"/>
          <p:cNvCxnSpPr/>
          <p:nvPr/>
        </p:nvCxnSpPr>
        <p:spPr>
          <a:xfrm>
            <a:off x="3930696" y="1600203"/>
            <a:ext cx="0" cy="372211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111" name="moveorangerow"/>
          <p:cNvSpPr/>
          <p:nvPr/>
        </p:nvSpPr>
        <p:spPr>
          <a:xfrm>
            <a:off x="5166564" y="3951260"/>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82" name="bankblank"/>
          <p:cNvSpPr/>
          <p:nvPr/>
        </p:nvSpPr>
        <p:spPr>
          <a:xfrm>
            <a:off x="5157038" y="395071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94" name="row-buffer"/>
          <p:cNvSpPr/>
          <p:nvPr/>
        </p:nvSpPr>
        <p:spPr>
          <a:xfrm>
            <a:off x="5157039" y="5613234"/>
            <a:ext cx="1875609"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83" name="wlorangeraised"/>
          <p:cNvCxnSpPr/>
          <p:nvPr/>
        </p:nvCxnSpPr>
        <p:spPr>
          <a:xfrm>
            <a:off x="4739308" y="4179312"/>
            <a:ext cx="2750540" cy="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4" name="decoder"/>
          <p:cNvSpPr/>
          <p:nvPr/>
        </p:nvSpPr>
        <p:spPr>
          <a:xfrm rot="16200000">
            <a:off x="4106404" y="4232208"/>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87" name="orangedecoder"/>
          <p:cNvSpPr/>
          <p:nvPr/>
        </p:nvSpPr>
        <p:spPr>
          <a:xfrm rot="16200000">
            <a:off x="4106404" y="423220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89" name="row-buffer"/>
          <p:cNvSpPr/>
          <p:nvPr/>
        </p:nvSpPr>
        <p:spPr>
          <a:xfrm>
            <a:off x="5157038" y="486511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112" name="PRECHARGED"/>
          <p:cNvSpPr txBox="1"/>
          <p:nvPr/>
        </p:nvSpPr>
        <p:spPr>
          <a:xfrm rot="20997652">
            <a:off x="3979929" y="2490073"/>
            <a:ext cx="4239356" cy="457200"/>
          </a:xfrm>
          <a:prstGeom prst="rect">
            <a:avLst/>
          </a:prstGeom>
          <a:noFill/>
        </p:spPr>
        <p:txBody>
          <a:bodyPr wrap="square" rtlCol="0" anchor="ctr">
            <a:noAutofit/>
          </a:bodyPr>
          <a:lstStyle/>
          <a:p>
            <a:pPr algn="ctr"/>
            <a:r>
              <a:rPr lang="en-US" sz="5400" b="1" i="1" smtClean="0">
                <a:solidFill>
                  <a:srgbClr val="FF0000"/>
                </a:solidFill>
                <a:latin typeface="Calibri"/>
              </a:rPr>
              <a:t>PRECHARGED</a:t>
            </a:r>
            <a:endParaRPr lang="en-US" sz="5400" b="1" i="1">
              <a:solidFill>
                <a:srgbClr val="FF0000"/>
              </a:solidFill>
              <a:latin typeface="Calibri"/>
            </a:endParaRPr>
          </a:p>
        </p:txBody>
      </p:sp>
      <p:sp>
        <p:nvSpPr>
          <p:cNvPr id="113" name="ACTIVATED"/>
          <p:cNvSpPr txBox="1"/>
          <p:nvPr/>
        </p:nvSpPr>
        <p:spPr>
          <a:xfrm rot="20997652">
            <a:off x="4210920" y="4865114"/>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
        <p:nvSpPr>
          <p:cNvPr id="81" name="ACTIVATED"/>
          <p:cNvSpPr txBox="1"/>
          <p:nvPr/>
        </p:nvSpPr>
        <p:spPr>
          <a:xfrm rot="20997652">
            <a:off x="4224180" y="2493662"/>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Tree>
    <p:extLst>
      <p:ext uri="{BB962C8B-B14F-4D97-AF65-F5344CB8AC3E}">
        <p14:creationId xmlns:p14="http://schemas.microsoft.com/office/powerpoint/2010/main" val="1858446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3" nodeType="clickEffect">
                                  <p:stCondLst>
                                    <p:cond delay="0"/>
                                  </p:stCondLst>
                                  <p:childTnLst>
                                    <p:animEffect transition="out" filter="fade">
                                      <p:cBhvr>
                                        <p:cTn id="6" dur="500" tmFilter="0, 0; .2, .5; .8, .5; 1, 0"/>
                                        <p:tgtEl>
                                          <p:spTgt spid="45"/>
                                        </p:tgtEl>
                                      </p:cBhvr>
                                    </p:animEffect>
                                    <p:animScale>
                                      <p:cBhvr>
                                        <p:cTn id="7" dur="250" autoRev="1" fill="hold"/>
                                        <p:tgtEl>
                                          <p:spTgt spid="4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fade">
                                      <p:cBhvr>
                                        <p:cTn id="21" dur="500"/>
                                        <p:tgtEl>
                                          <p:spTgt spid="103"/>
                                        </p:tgtEl>
                                      </p:cBhvr>
                                    </p:animEffect>
                                  </p:childTnLst>
                                </p:cTn>
                              </p:par>
                              <p:par>
                                <p:cTn id="22" presetID="10" presetClass="exit" presetSubtype="0" fill="hold" grpId="0" nodeType="withEffect">
                                  <p:stCondLst>
                                    <p:cond delay="0"/>
                                  </p:stCondLst>
                                  <p:childTnLst>
                                    <p:animEffect transition="out" filter="fade">
                                      <p:cBhvr>
                                        <p:cTn id="23" dur="500"/>
                                        <p:tgtEl>
                                          <p:spTgt spid="45"/>
                                        </p:tgtEl>
                                      </p:cBhvr>
                                    </p:animEffect>
                                    <p:set>
                                      <p:cBhvr>
                                        <p:cTn id="24" dur="1" fill="hold">
                                          <p:stCondLst>
                                            <p:cond delay="499"/>
                                          </p:stCondLst>
                                        </p:cTn>
                                        <p:tgtEl>
                                          <p:spTgt spid="4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05"/>
                                        </p:tgtEl>
                                      </p:cBhvr>
                                    </p:animEffect>
                                    <p:set>
                                      <p:cBhvr>
                                        <p:cTn id="27" dur="1" fill="hold">
                                          <p:stCondLst>
                                            <p:cond delay="499"/>
                                          </p:stCondLst>
                                        </p:cTn>
                                        <p:tgtEl>
                                          <p:spTgt spid="10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63"/>
                                        </p:tgtEl>
                                      </p:cBhvr>
                                    </p:animEffect>
                                    <p:set>
                                      <p:cBhvr>
                                        <p:cTn id="34" dur="1" fill="hold">
                                          <p:stCondLst>
                                            <p:cond delay="499"/>
                                          </p:stCondLst>
                                        </p:cTn>
                                        <p:tgtEl>
                                          <p:spTgt spid="6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62"/>
                                        </p:tgtEl>
                                      </p:cBhvr>
                                    </p:animEffect>
                                    <p:set>
                                      <p:cBhvr>
                                        <p:cTn id="37" dur="1" fill="hold">
                                          <p:stCondLst>
                                            <p:cond delay="499"/>
                                          </p:stCondLst>
                                        </p:cTn>
                                        <p:tgtEl>
                                          <p:spTgt spid="62"/>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fade">
                                      <p:cBhvr>
                                        <p:cTn id="49" dur="500"/>
                                        <p:tgtEl>
                                          <p:spTgt spid="99"/>
                                        </p:tgtEl>
                                      </p:cBhvr>
                                    </p:animEffect>
                                  </p:childTnLst>
                                </p:cTn>
                              </p:par>
                              <p:par>
                                <p:cTn id="50" presetID="10" presetClass="exit" presetSubtype="0" fill="hold" nodeType="withEffect">
                                  <p:stCondLst>
                                    <p:cond delay="0"/>
                                  </p:stCondLst>
                                  <p:childTnLst>
                                    <p:animEffect transition="out" filter="fade">
                                      <p:cBhvr>
                                        <p:cTn id="51" dur="500"/>
                                        <p:tgtEl>
                                          <p:spTgt spid="55"/>
                                        </p:tgtEl>
                                      </p:cBhvr>
                                    </p:animEffect>
                                    <p:set>
                                      <p:cBhvr>
                                        <p:cTn id="52" dur="1" fill="hold">
                                          <p:stCondLst>
                                            <p:cond delay="499"/>
                                          </p:stCondLst>
                                        </p:cTn>
                                        <p:tgtEl>
                                          <p:spTgt spid="5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98"/>
                                        </p:tgtEl>
                                      </p:cBhvr>
                                    </p:animEffect>
                                    <p:set>
                                      <p:cBhvr>
                                        <p:cTn id="55" dur="1" fill="hold">
                                          <p:stCondLst>
                                            <p:cond delay="499"/>
                                          </p:stCondLst>
                                        </p:cTn>
                                        <p:tgtEl>
                                          <p:spTgt spid="98"/>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53"/>
                                        </p:tgtEl>
                                      </p:cBhvr>
                                    </p:animEffect>
                                    <p:set>
                                      <p:cBhvr>
                                        <p:cTn id="58" dur="1" fill="hold">
                                          <p:stCondLst>
                                            <p:cond delay="499"/>
                                          </p:stCondLst>
                                        </p:cTn>
                                        <p:tgtEl>
                                          <p:spTgt spid="5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60"/>
                                        </p:tgtEl>
                                      </p:cBhvr>
                                    </p:animEffect>
                                    <p:set>
                                      <p:cBhvr>
                                        <p:cTn id="61" dur="1" fill="hold">
                                          <p:stCondLst>
                                            <p:cond delay="499"/>
                                          </p:stCondLst>
                                        </p:cTn>
                                        <p:tgtEl>
                                          <p:spTgt spid="6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4"/>
                                        </p:tgtEl>
                                      </p:cBhvr>
                                    </p:animEffect>
                                    <p:set>
                                      <p:cBhvr>
                                        <p:cTn id="64" dur="1" fill="hold">
                                          <p:stCondLst>
                                            <p:cond delay="499"/>
                                          </p:stCondLst>
                                        </p:cTn>
                                        <p:tgtEl>
                                          <p:spTgt spid="54"/>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500"/>
                                        <p:tgtEl>
                                          <p:spTgt spid="86"/>
                                        </p:tgtEl>
                                      </p:cBhvr>
                                    </p:animEffect>
                                  </p:childTnLst>
                                </p:cTn>
                              </p:par>
                              <p:par>
                                <p:cTn id="68" presetID="10" presetClass="exit" presetSubtype="0" fill="hold" grpId="0" nodeType="withEffect">
                                  <p:stCondLst>
                                    <p:cond delay="0"/>
                                  </p:stCondLst>
                                  <p:childTnLst>
                                    <p:animEffect transition="out" filter="fade">
                                      <p:cBhvr>
                                        <p:cTn id="69" dur="500"/>
                                        <p:tgtEl>
                                          <p:spTgt spid="107"/>
                                        </p:tgtEl>
                                      </p:cBhvr>
                                    </p:animEffect>
                                    <p:set>
                                      <p:cBhvr>
                                        <p:cTn id="70" dur="1" fill="hold">
                                          <p:stCondLst>
                                            <p:cond delay="499"/>
                                          </p:stCondLst>
                                        </p:cTn>
                                        <p:tgtEl>
                                          <p:spTgt spid="107"/>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par>
                                <p:cTn id="74" presetID="10" presetClass="entr" presetSubtype="0"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par>
                                <p:cTn id="77" presetID="10" presetClass="exit" presetSubtype="0" fill="hold" nodeType="withEffect">
                                  <p:stCondLst>
                                    <p:cond delay="0"/>
                                  </p:stCondLst>
                                  <p:childTnLst>
                                    <p:animEffect transition="out" filter="fade">
                                      <p:cBhvr>
                                        <p:cTn id="78" dur="500"/>
                                        <p:tgtEl>
                                          <p:spTgt spid="68"/>
                                        </p:tgtEl>
                                      </p:cBhvr>
                                    </p:animEffect>
                                    <p:set>
                                      <p:cBhvr>
                                        <p:cTn id="79" dur="1" fill="hold">
                                          <p:stCondLst>
                                            <p:cond delay="499"/>
                                          </p:stCondLst>
                                        </p:cTn>
                                        <p:tgtEl>
                                          <p:spTgt spid="68"/>
                                        </p:tgtEl>
                                        <p:attrNameLst>
                                          <p:attrName>style.visibility</p:attrName>
                                        </p:attrNameLst>
                                      </p:cBhvr>
                                      <p:to>
                                        <p:strVal val="hidden"/>
                                      </p:to>
                                    </p:set>
                                  </p:childTnLst>
                                </p:cTn>
                              </p:par>
                              <p:par>
                                <p:cTn id="80" presetID="10" presetClass="entr" presetSubtype="0" fill="hold" grpId="1"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500"/>
                                        <p:tgtEl>
                                          <p:spTgt spid="108"/>
                                        </p:tgtEl>
                                      </p:cBhvr>
                                    </p:animEffect>
                                  </p:childTnLst>
                                </p:cTn>
                              </p:par>
                              <p:par>
                                <p:cTn id="83" presetID="42" presetClass="path" presetSubtype="0" accel="50000" decel="50000" fill="hold" grpId="0" nodeType="withEffect">
                                  <p:stCondLst>
                                    <p:cond delay="0"/>
                                  </p:stCondLst>
                                  <p:childTnLst>
                                    <p:animMotion origin="layout" path="M -1.38889E-6 -2.59259E-6 L -1.38889E-6 0.13588 " pathEditMode="relative" rAng="0" ptsTypes="AA">
                                      <p:cBhvr>
                                        <p:cTn id="84" dur="2000" fill="hold"/>
                                        <p:tgtEl>
                                          <p:spTgt spid="108"/>
                                        </p:tgtEl>
                                        <p:attrNameLst>
                                          <p:attrName>ppt_x</p:attrName>
                                          <p:attrName>ppt_y</p:attrName>
                                        </p:attrNameLst>
                                      </p:cBhvr>
                                      <p:rCtr x="0" y="6782"/>
                                    </p:animMotion>
                                  </p:childTnLst>
                                </p:cTn>
                              </p:par>
                            </p:childTnLst>
                          </p:cTn>
                        </p:par>
                        <p:par>
                          <p:cTn id="85" fill="hold">
                            <p:stCondLst>
                              <p:cond delay="2000"/>
                            </p:stCondLst>
                            <p:childTnLst>
                              <p:par>
                                <p:cTn id="86" presetID="1" presetClass="entr" presetSubtype="0" fill="hold" grpId="0" nodeType="afterEffect">
                                  <p:stCondLst>
                                    <p:cond delay="0"/>
                                  </p:stCondLst>
                                  <p:childTnLst>
                                    <p:set>
                                      <p:cBhvr>
                                        <p:cTn id="87" dur="1" fill="hold">
                                          <p:stCondLst>
                                            <p:cond delay="0"/>
                                          </p:stCondLst>
                                        </p:cTn>
                                        <p:tgtEl>
                                          <p:spTgt spid="8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81"/>
                                        </p:tgtEl>
                                      </p:cBhvr>
                                    </p:animEffect>
                                    <p:set>
                                      <p:cBhvr>
                                        <p:cTn id="92" dur="1" fill="hold">
                                          <p:stCondLst>
                                            <p:cond delay="499"/>
                                          </p:stCondLst>
                                        </p:cTn>
                                        <p:tgtEl>
                                          <p:spTgt spid="81"/>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500"/>
                                        <p:tgtEl>
                                          <p:spTgt spid="11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66"/>
                                        </p:tgtEl>
                                      </p:cBhvr>
                                    </p:animEffect>
                                    <p:set>
                                      <p:cBhvr>
                                        <p:cTn id="100" dur="1" fill="hold">
                                          <p:stCondLst>
                                            <p:cond delay="499"/>
                                          </p:stCondLst>
                                        </p:cTn>
                                        <p:tgtEl>
                                          <p:spTgt spid="66"/>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67"/>
                                        </p:tgtEl>
                                      </p:cBhvr>
                                    </p:animEffect>
                                    <p:set>
                                      <p:cBhvr>
                                        <p:cTn id="103" dur="1" fill="hold">
                                          <p:stCondLst>
                                            <p:cond delay="499"/>
                                          </p:stCondLst>
                                        </p:cTn>
                                        <p:tgtEl>
                                          <p:spTgt spid="6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65"/>
                                        </p:tgtEl>
                                      </p:cBhvr>
                                    </p:animEffect>
                                    <p:set>
                                      <p:cBhvr>
                                        <p:cTn id="106" dur="1" fill="hold">
                                          <p:stCondLst>
                                            <p:cond delay="499"/>
                                          </p:stCondLst>
                                        </p:cTn>
                                        <p:tgtEl>
                                          <p:spTgt spid="65"/>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64"/>
                                        </p:tgtEl>
                                      </p:cBhvr>
                                    </p:animEffect>
                                    <p:set>
                                      <p:cBhvr>
                                        <p:cTn id="109" dur="1" fill="hold">
                                          <p:stCondLst>
                                            <p:cond delay="499"/>
                                          </p:stCondLst>
                                        </p:cTn>
                                        <p:tgtEl>
                                          <p:spTgt spid="64"/>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99"/>
                                        </p:tgtEl>
                                      </p:cBhvr>
                                    </p:animEffect>
                                    <p:set>
                                      <p:cBhvr>
                                        <p:cTn id="112" dur="1" fill="hold">
                                          <p:stCondLst>
                                            <p:cond delay="499"/>
                                          </p:stCondLst>
                                        </p:cTn>
                                        <p:tgtEl>
                                          <p:spTgt spid="99"/>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108"/>
                                        </p:tgtEl>
                                      </p:cBhvr>
                                    </p:animEffect>
                                    <p:set>
                                      <p:cBhvr>
                                        <p:cTn id="115" dur="1" fill="hold">
                                          <p:stCondLst>
                                            <p:cond delay="499"/>
                                          </p:stCondLst>
                                        </p:cTn>
                                        <p:tgtEl>
                                          <p:spTgt spid="108"/>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03"/>
                                        </p:tgtEl>
                                      </p:cBhvr>
                                    </p:animEffect>
                                    <p:set>
                                      <p:cBhvr>
                                        <p:cTn id="118" dur="1" fill="hold">
                                          <p:stCondLst>
                                            <p:cond delay="499"/>
                                          </p:stCondLst>
                                        </p:cTn>
                                        <p:tgtEl>
                                          <p:spTgt spid="103"/>
                                        </p:tgtEl>
                                        <p:attrNameLst>
                                          <p:attrName>style.visibility</p:attrName>
                                        </p:attrNameLst>
                                      </p:cBhvr>
                                      <p:to>
                                        <p:strVal val="hidden"/>
                                      </p:to>
                                    </p:set>
                                  </p:childTnLst>
                                </p:cTn>
                              </p:par>
                              <p:par>
                                <p:cTn id="119" presetID="10" presetClass="entr" presetSubtype="0" fill="hold" grpId="1"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childTnLst>
                                </p:cTn>
                              </p:par>
                              <p:par>
                                <p:cTn id="122" presetID="10" presetClass="entr" presetSubtype="0" fill="hold" nodeType="withEffect">
                                  <p:stCondLst>
                                    <p:cond delay="0"/>
                                  </p:stCondLst>
                                  <p:childTnLst>
                                    <p:set>
                                      <p:cBhvr>
                                        <p:cTn id="123" dur="1" fill="hold">
                                          <p:stCondLst>
                                            <p:cond delay="0"/>
                                          </p:stCondLst>
                                        </p:cTn>
                                        <p:tgtEl>
                                          <p:spTgt spid="105"/>
                                        </p:tgtEl>
                                        <p:attrNameLst>
                                          <p:attrName>style.visibility</p:attrName>
                                        </p:attrNameLst>
                                      </p:cBhvr>
                                      <p:to>
                                        <p:strVal val="visible"/>
                                      </p:to>
                                    </p:set>
                                    <p:animEffect transition="in" filter="fade">
                                      <p:cBhvr>
                                        <p:cTn id="124" dur="500"/>
                                        <p:tgtEl>
                                          <p:spTgt spid="105"/>
                                        </p:tgtEl>
                                      </p:cBhvr>
                                    </p:animEffect>
                                  </p:childTnLst>
                                </p:cTn>
                              </p:par>
                              <p:par>
                                <p:cTn id="125" presetID="10" presetClass="entr" presetSubtype="0" fill="hold" nodeType="with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fade">
                                      <p:cBhvr>
                                        <p:cTn id="127" dur="500"/>
                                        <p:tgtEl>
                                          <p:spTgt spid="55"/>
                                        </p:tgtEl>
                                      </p:cBhvr>
                                    </p:animEffect>
                                  </p:childTnLst>
                                </p:cTn>
                              </p:par>
                              <p:par>
                                <p:cTn id="128" presetID="10" presetClass="entr" presetSubtype="0" fill="hold" nodeType="withEffect">
                                  <p:stCondLst>
                                    <p:cond delay="0"/>
                                  </p:stCondLst>
                                  <p:childTnLst>
                                    <p:set>
                                      <p:cBhvr>
                                        <p:cTn id="129" dur="1" fill="hold">
                                          <p:stCondLst>
                                            <p:cond delay="0"/>
                                          </p:stCondLst>
                                        </p:cTn>
                                        <p:tgtEl>
                                          <p:spTgt spid="98"/>
                                        </p:tgtEl>
                                        <p:attrNameLst>
                                          <p:attrName>style.visibility</p:attrName>
                                        </p:attrNameLst>
                                      </p:cBhvr>
                                      <p:to>
                                        <p:strVal val="visible"/>
                                      </p:to>
                                    </p:set>
                                    <p:animEffect transition="in" filter="fade">
                                      <p:cBhvr>
                                        <p:cTn id="130" dur="500"/>
                                        <p:tgtEl>
                                          <p:spTgt spid="98"/>
                                        </p:tgtEl>
                                      </p:cBhvr>
                                    </p:animEffect>
                                  </p:childTnLst>
                                </p:cTn>
                              </p:par>
                              <p:par>
                                <p:cTn id="131" presetID="10" presetClass="entr" presetSubtype="0" fill="hold" nodeType="with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fade">
                                      <p:cBhvr>
                                        <p:cTn id="133" dur="500"/>
                                        <p:tgtEl>
                                          <p:spTgt spid="53"/>
                                        </p:tgtEl>
                                      </p:cBhvr>
                                    </p:animEffect>
                                  </p:childTnLst>
                                </p:cTn>
                              </p:par>
                              <p:par>
                                <p:cTn id="134" presetID="10" presetClass="entr" presetSubtype="0" fill="hold" nodeType="with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fade">
                                      <p:cBhvr>
                                        <p:cTn id="136" dur="500"/>
                                        <p:tgtEl>
                                          <p:spTgt spid="54"/>
                                        </p:tgtEl>
                                      </p:cBhvr>
                                    </p:animEffect>
                                  </p:childTnLst>
                                </p:cTn>
                              </p:par>
                              <p:par>
                                <p:cTn id="137" presetID="10" presetClass="entr" presetSubtype="0" fill="hold" nodeType="with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fade">
                                      <p:cBhvr>
                                        <p:cTn id="139" dur="500"/>
                                        <p:tgtEl>
                                          <p:spTgt spid="60"/>
                                        </p:tgtEl>
                                      </p:cBhvr>
                                    </p:animEffect>
                                  </p:childTnLst>
                                </p:cTn>
                              </p:par>
                              <p:par>
                                <p:cTn id="140" presetID="10" presetClass="exit" presetSubtype="0" fill="hold" grpId="1" nodeType="withEffect">
                                  <p:stCondLst>
                                    <p:cond delay="0"/>
                                  </p:stCondLst>
                                  <p:childTnLst>
                                    <p:animEffect transition="out" filter="fade">
                                      <p:cBhvr>
                                        <p:cTn id="141" dur="500"/>
                                        <p:tgtEl>
                                          <p:spTgt spid="86"/>
                                        </p:tgtEl>
                                      </p:cBhvr>
                                    </p:animEffect>
                                    <p:set>
                                      <p:cBhvr>
                                        <p:cTn id="142" dur="1" fill="hold">
                                          <p:stCondLst>
                                            <p:cond delay="499"/>
                                          </p:stCondLst>
                                        </p:cTn>
                                        <p:tgtEl>
                                          <p:spTgt spid="86"/>
                                        </p:tgtEl>
                                        <p:attrNameLst>
                                          <p:attrName>style.visibility</p:attrName>
                                        </p:attrNameLst>
                                      </p:cBhvr>
                                      <p:to>
                                        <p:strVal val="hidden"/>
                                      </p:to>
                                    </p:set>
                                  </p:childTnLst>
                                </p:cTn>
                              </p:par>
                              <p:par>
                                <p:cTn id="143" presetID="10" presetClass="entr" presetSubtype="0" fill="hold" grpId="1" nodeType="withEffect">
                                  <p:stCondLst>
                                    <p:cond delay="0"/>
                                  </p:stCondLst>
                                  <p:childTnLst>
                                    <p:set>
                                      <p:cBhvr>
                                        <p:cTn id="144" dur="1" fill="hold">
                                          <p:stCondLst>
                                            <p:cond delay="0"/>
                                          </p:stCondLst>
                                        </p:cTn>
                                        <p:tgtEl>
                                          <p:spTgt spid="107"/>
                                        </p:tgtEl>
                                        <p:attrNameLst>
                                          <p:attrName>style.visibility</p:attrName>
                                        </p:attrNameLst>
                                      </p:cBhvr>
                                      <p:to>
                                        <p:strVal val="visible"/>
                                      </p:to>
                                    </p:set>
                                    <p:animEffect transition="in" filter="fade">
                                      <p:cBhvr>
                                        <p:cTn id="145" dur="500"/>
                                        <p:tgtEl>
                                          <p:spTgt spid="107"/>
                                        </p:tgtEl>
                                      </p:cBhvr>
                                    </p:animEffect>
                                  </p:childTnLst>
                                </p:cTn>
                              </p:par>
                              <p:par>
                                <p:cTn id="146" presetID="10" presetClass="exit" presetSubtype="0" fill="hold" nodeType="withEffect">
                                  <p:stCondLst>
                                    <p:cond delay="0"/>
                                  </p:stCondLst>
                                  <p:childTnLst>
                                    <p:animEffect transition="out" filter="fade">
                                      <p:cBhvr>
                                        <p:cTn id="147" dur="500"/>
                                        <p:tgtEl>
                                          <p:spTgt spid="80"/>
                                        </p:tgtEl>
                                      </p:cBhvr>
                                    </p:animEffect>
                                    <p:set>
                                      <p:cBhvr>
                                        <p:cTn id="148" dur="1" fill="hold">
                                          <p:stCondLst>
                                            <p:cond delay="499"/>
                                          </p:stCondLst>
                                        </p:cTn>
                                        <p:tgtEl>
                                          <p:spTgt spid="80"/>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68"/>
                                        </p:tgtEl>
                                        <p:attrNameLst>
                                          <p:attrName>style.visibility</p:attrName>
                                        </p:attrNameLst>
                                      </p:cBhvr>
                                      <p:to>
                                        <p:strVal val="visible"/>
                                      </p:to>
                                    </p:set>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70"/>
                                        </p:tgtEl>
                                        <p:attrNameLst>
                                          <p:attrName>style.visibility</p:attrName>
                                        </p:attrNameLst>
                                      </p:cBhvr>
                                      <p:to>
                                        <p:strVal val="visible"/>
                                      </p:to>
                                    </p:set>
                                    <p:animEffect transition="in" filter="fade">
                                      <p:cBhvr>
                                        <p:cTn id="156" dur="500"/>
                                        <p:tgtEl>
                                          <p:spTgt spid="7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1"/>
                                        </p:tgtEl>
                                        <p:attrNameLst>
                                          <p:attrName>style.visibility</p:attrName>
                                        </p:attrNameLst>
                                      </p:cBhvr>
                                      <p:to>
                                        <p:strVal val="visible"/>
                                      </p:to>
                                    </p:set>
                                    <p:animEffect transition="in" filter="fade">
                                      <p:cBhvr>
                                        <p:cTn id="159" dur="500"/>
                                        <p:tgtEl>
                                          <p:spTgt spid="7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09"/>
                                        </p:tgtEl>
                                        <p:attrNameLst>
                                          <p:attrName>style.visibility</p:attrName>
                                        </p:attrNameLst>
                                      </p:cBhvr>
                                      <p:to>
                                        <p:strVal val="visible"/>
                                      </p:to>
                                    </p:set>
                                    <p:animEffect transition="in" filter="fade">
                                      <p:cBhvr>
                                        <p:cTn id="162" dur="500"/>
                                        <p:tgtEl>
                                          <p:spTgt spid="109"/>
                                        </p:tgtEl>
                                      </p:cBhvr>
                                    </p:animEffect>
                                  </p:childTnLst>
                                </p:cTn>
                              </p:par>
                              <p:par>
                                <p:cTn id="163" presetID="10" presetClass="exit" presetSubtype="0" fill="hold" grpId="2" nodeType="withEffect">
                                  <p:stCondLst>
                                    <p:cond delay="0"/>
                                  </p:stCondLst>
                                  <p:childTnLst>
                                    <p:animEffect transition="out" filter="fade">
                                      <p:cBhvr>
                                        <p:cTn id="164" dur="500"/>
                                        <p:tgtEl>
                                          <p:spTgt spid="45"/>
                                        </p:tgtEl>
                                      </p:cBhvr>
                                    </p:animEffect>
                                    <p:set>
                                      <p:cBhvr>
                                        <p:cTn id="165" dur="1" fill="hold">
                                          <p:stCondLst>
                                            <p:cond delay="499"/>
                                          </p:stCondLst>
                                        </p:cTn>
                                        <p:tgtEl>
                                          <p:spTgt spid="45"/>
                                        </p:tgtEl>
                                        <p:attrNameLst>
                                          <p:attrName>style.visibility</p:attrName>
                                        </p:attrNameLst>
                                      </p:cBhvr>
                                      <p:to>
                                        <p:strVal val="hidden"/>
                                      </p:to>
                                    </p:set>
                                  </p:childTnLst>
                                </p:cTn>
                              </p:par>
                              <p:par>
                                <p:cTn id="166" presetID="10" presetClass="entr" presetSubtype="0" fill="hold" nodeType="withEffect">
                                  <p:stCondLst>
                                    <p:cond delay="0"/>
                                  </p:stCondLst>
                                  <p:childTnLst>
                                    <p:set>
                                      <p:cBhvr>
                                        <p:cTn id="167" dur="1" fill="hold">
                                          <p:stCondLst>
                                            <p:cond delay="0"/>
                                          </p:stCondLst>
                                        </p:cTn>
                                        <p:tgtEl>
                                          <p:spTgt spid="74"/>
                                        </p:tgtEl>
                                        <p:attrNameLst>
                                          <p:attrName>style.visibility</p:attrName>
                                        </p:attrNameLst>
                                      </p:cBhvr>
                                      <p:to>
                                        <p:strVal val="visible"/>
                                      </p:to>
                                    </p:set>
                                    <p:animEffect transition="in" filter="fade">
                                      <p:cBhvr>
                                        <p:cTn id="168" dur="500"/>
                                        <p:tgtEl>
                                          <p:spTgt spid="74"/>
                                        </p:tgtEl>
                                      </p:cBhvr>
                                    </p:animEffect>
                                  </p:childTnLst>
                                </p:cTn>
                              </p:par>
                              <p:par>
                                <p:cTn id="169" presetID="10" presetClass="exit" presetSubtype="0" fill="hold" nodeType="withEffect">
                                  <p:stCondLst>
                                    <p:cond delay="0"/>
                                  </p:stCondLst>
                                  <p:childTnLst>
                                    <p:animEffect transition="out" filter="fade">
                                      <p:cBhvr>
                                        <p:cTn id="170" dur="500"/>
                                        <p:tgtEl>
                                          <p:spTgt spid="55"/>
                                        </p:tgtEl>
                                      </p:cBhvr>
                                    </p:animEffect>
                                    <p:set>
                                      <p:cBhvr>
                                        <p:cTn id="171" dur="1" fill="hold">
                                          <p:stCondLst>
                                            <p:cond delay="499"/>
                                          </p:stCondLst>
                                        </p:cTn>
                                        <p:tgtEl>
                                          <p:spTgt spid="55"/>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105"/>
                                        </p:tgtEl>
                                      </p:cBhvr>
                                    </p:animEffect>
                                    <p:set>
                                      <p:cBhvr>
                                        <p:cTn id="174" dur="1" fill="hold">
                                          <p:stCondLst>
                                            <p:cond delay="499"/>
                                          </p:stCondLst>
                                        </p:cTn>
                                        <p:tgtEl>
                                          <p:spTgt spid="105"/>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nodeType="clickEffect">
                                  <p:stCondLst>
                                    <p:cond delay="0"/>
                                  </p:stCondLst>
                                  <p:childTnLst>
                                    <p:animEffect transition="out" filter="fade">
                                      <p:cBhvr>
                                        <p:cTn id="178" dur="500"/>
                                        <p:tgtEl>
                                          <p:spTgt spid="70"/>
                                        </p:tgtEl>
                                      </p:cBhvr>
                                    </p:animEffect>
                                    <p:set>
                                      <p:cBhvr>
                                        <p:cTn id="179" dur="1" fill="hold">
                                          <p:stCondLst>
                                            <p:cond delay="499"/>
                                          </p:stCondLst>
                                        </p:cTn>
                                        <p:tgtEl>
                                          <p:spTgt spid="70"/>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71"/>
                                        </p:tgtEl>
                                      </p:cBhvr>
                                    </p:animEffect>
                                    <p:set>
                                      <p:cBhvr>
                                        <p:cTn id="182" dur="1" fill="hold">
                                          <p:stCondLst>
                                            <p:cond delay="499"/>
                                          </p:stCondLst>
                                        </p:cTn>
                                        <p:tgtEl>
                                          <p:spTgt spid="71"/>
                                        </p:tgtEl>
                                        <p:attrNameLst>
                                          <p:attrName>style.visibility</p:attrName>
                                        </p:attrNameLst>
                                      </p:cBhvr>
                                      <p:to>
                                        <p:strVal val="hidden"/>
                                      </p:to>
                                    </p:set>
                                  </p:childTnLst>
                                </p:cTn>
                              </p:par>
                              <p:par>
                                <p:cTn id="183" presetID="10" presetClass="entr" presetSubtype="0" fill="hold" nodeType="withEffect">
                                  <p:stCondLst>
                                    <p:cond delay="0"/>
                                  </p:stCondLst>
                                  <p:childTnLst>
                                    <p:set>
                                      <p:cBhvr>
                                        <p:cTn id="184" dur="1" fill="hold">
                                          <p:stCondLst>
                                            <p:cond delay="0"/>
                                          </p:stCondLst>
                                        </p:cTn>
                                        <p:tgtEl>
                                          <p:spTgt spid="75"/>
                                        </p:tgtEl>
                                        <p:attrNameLst>
                                          <p:attrName>style.visibility</p:attrName>
                                        </p:attrNameLst>
                                      </p:cBhvr>
                                      <p:to>
                                        <p:strVal val="visible"/>
                                      </p:to>
                                    </p:set>
                                    <p:animEffect transition="in" filter="fade">
                                      <p:cBhvr>
                                        <p:cTn id="185" dur="500"/>
                                        <p:tgtEl>
                                          <p:spTgt spid="75"/>
                                        </p:tgtEl>
                                      </p:cBhvr>
                                    </p:animEffect>
                                  </p:childTnLst>
                                </p:cTn>
                              </p:par>
                              <p:par>
                                <p:cTn id="186" presetID="10" presetClass="entr" presetSubtype="0" fill="hold" nodeType="withEffect">
                                  <p:stCondLst>
                                    <p:cond delay="0"/>
                                  </p:stCondLst>
                                  <p:childTnLst>
                                    <p:set>
                                      <p:cBhvr>
                                        <p:cTn id="187" dur="1" fill="hold">
                                          <p:stCondLst>
                                            <p:cond delay="0"/>
                                          </p:stCondLst>
                                        </p:cTn>
                                        <p:tgtEl>
                                          <p:spTgt spid="73"/>
                                        </p:tgtEl>
                                        <p:attrNameLst>
                                          <p:attrName>style.visibility</p:attrName>
                                        </p:attrNameLst>
                                      </p:cBhvr>
                                      <p:to>
                                        <p:strVal val="visible"/>
                                      </p:to>
                                    </p:set>
                                    <p:animEffect transition="in" filter="fade">
                                      <p:cBhvr>
                                        <p:cTn id="188" dur="500"/>
                                        <p:tgtEl>
                                          <p:spTgt spid="73"/>
                                        </p:tgtEl>
                                      </p:cBhvr>
                                    </p:animEffect>
                                  </p:childTnLst>
                                </p:cTn>
                              </p:par>
                              <p:par>
                                <p:cTn id="189" presetID="10" presetClass="entr" presetSubtype="0" fill="hold" nodeType="withEffect">
                                  <p:stCondLst>
                                    <p:cond delay="0"/>
                                  </p:stCondLst>
                                  <p:childTnLst>
                                    <p:set>
                                      <p:cBhvr>
                                        <p:cTn id="190" dur="1" fill="hold">
                                          <p:stCondLst>
                                            <p:cond delay="0"/>
                                          </p:stCondLst>
                                        </p:cTn>
                                        <p:tgtEl>
                                          <p:spTgt spid="72"/>
                                        </p:tgtEl>
                                        <p:attrNameLst>
                                          <p:attrName>style.visibility</p:attrName>
                                        </p:attrNameLst>
                                      </p:cBhvr>
                                      <p:to>
                                        <p:strVal val="visible"/>
                                      </p:to>
                                    </p:set>
                                    <p:animEffect transition="in" filter="fade">
                                      <p:cBhvr>
                                        <p:cTn id="191" dur="500"/>
                                        <p:tgtEl>
                                          <p:spTgt spid="72"/>
                                        </p:tgtEl>
                                      </p:cBhvr>
                                    </p:animEffect>
                                  </p:childTnLst>
                                </p:cTn>
                              </p:par>
                              <p:par>
                                <p:cTn id="192" presetID="10" presetClass="entr" presetSubtype="0" fill="hold" nodeType="withEffect">
                                  <p:stCondLst>
                                    <p:cond delay="0"/>
                                  </p:stCondLst>
                                  <p:childTnLst>
                                    <p:set>
                                      <p:cBhvr>
                                        <p:cTn id="193" dur="1" fill="hold">
                                          <p:stCondLst>
                                            <p:cond delay="0"/>
                                          </p:stCondLst>
                                        </p:cTn>
                                        <p:tgtEl>
                                          <p:spTgt spid="100"/>
                                        </p:tgtEl>
                                        <p:attrNameLst>
                                          <p:attrName>style.visibility</p:attrName>
                                        </p:attrNameLst>
                                      </p:cBhvr>
                                      <p:to>
                                        <p:strVal val="visible"/>
                                      </p:to>
                                    </p:set>
                                    <p:animEffect transition="in" filter="fade">
                                      <p:cBhvr>
                                        <p:cTn id="194" dur="500"/>
                                        <p:tgtEl>
                                          <p:spTgt spid="100"/>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87"/>
                                        </p:tgtEl>
                                        <p:attrNameLst>
                                          <p:attrName>style.visibility</p:attrName>
                                        </p:attrNameLst>
                                      </p:cBhvr>
                                      <p:to>
                                        <p:strVal val="visible"/>
                                      </p:to>
                                    </p:set>
                                    <p:animEffect transition="in" filter="fade">
                                      <p:cBhvr>
                                        <p:cTn id="197" dur="500"/>
                                        <p:tgtEl>
                                          <p:spTgt spid="87"/>
                                        </p:tgtEl>
                                      </p:cBhvr>
                                    </p:animEffect>
                                  </p:childTnLst>
                                </p:cTn>
                              </p:par>
                              <p:par>
                                <p:cTn id="198" presetID="10" presetClass="exit" presetSubtype="0" fill="hold" grpId="0" nodeType="withEffect">
                                  <p:stCondLst>
                                    <p:cond delay="0"/>
                                  </p:stCondLst>
                                  <p:childTnLst>
                                    <p:animEffect transition="out" filter="fade">
                                      <p:cBhvr>
                                        <p:cTn id="199" dur="500"/>
                                        <p:tgtEl>
                                          <p:spTgt spid="84"/>
                                        </p:tgtEl>
                                      </p:cBhvr>
                                    </p:animEffect>
                                    <p:set>
                                      <p:cBhvr>
                                        <p:cTn id="200" dur="1" fill="hold">
                                          <p:stCondLst>
                                            <p:cond delay="499"/>
                                          </p:stCondLst>
                                        </p:cTn>
                                        <p:tgtEl>
                                          <p:spTgt spid="84"/>
                                        </p:tgtEl>
                                        <p:attrNameLst>
                                          <p:attrName>style.visibility</p:attrName>
                                        </p:attrNameLst>
                                      </p:cBhvr>
                                      <p:to>
                                        <p:strVal val="hidden"/>
                                      </p:to>
                                    </p:set>
                                  </p:childTnLst>
                                </p:cTn>
                              </p:par>
                              <p:par>
                                <p:cTn id="201" presetID="10" presetClass="entr" presetSubtype="0" fill="hold" nodeType="withEffect">
                                  <p:stCondLst>
                                    <p:cond delay="0"/>
                                  </p:stCondLst>
                                  <p:childTnLst>
                                    <p:set>
                                      <p:cBhvr>
                                        <p:cTn id="202" dur="1" fill="hold">
                                          <p:stCondLst>
                                            <p:cond delay="0"/>
                                          </p:stCondLst>
                                        </p:cTn>
                                        <p:tgtEl>
                                          <p:spTgt spid="83"/>
                                        </p:tgtEl>
                                        <p:attrNameLst>
                                          <p:attrName>style.visibility</p:attrName>
                                        </p:attrNameLst>
                                      </p:cBhvr>
                                      <p:to>
                                        <p:strVal val="visible"/>
                                      </p:to>
                                    </p:set>
                                    <p:animEffect transition="in" filter="fade">
                                      <p:cBhvr>
                                        <p:cTn id="203" dur="500"/>
                                        <p:tgtEl>
                                          <p:spTgt spid="83"/>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77"/>
                                        </p:tgtEl>
                                        <p:attrNameLst>
                                          <p:attrName>style.visibility</p:attrName>
                                        </p:attrNameLst>
                                      </p:cBhvr>
                                      <p:to>
                                        <p:strVal val="visible"/>
                                      </p:to>
                                    </p:set>
                                    <p:animEffect transition="in" filter="fade">
                                      <p:cBhvr>
                                        <p:cTn id="206" dur="500"/>
                                        <p:tgtEl>
                                          <p:spTgt spid="77"/>
                                        </p:tgtEl>
                                      </p:cBhvr>
                                    </p:animEffect>
                                  </p:childTnLst>
                                </p:cTn>
                              </p:par>
                              <p:par>
                                <p:cTn id="207" presetID="10" presetClass="exit" presetSubtype="0" fill="hold" nodeType="withEffect">
                                  <p:stCondLst>
                                    <p:cond delay="0"/>
                                  </p:stCondLst>
                                  <p:childTnLst>
                                    <p:animEffect transition="out" filter="fade">
                                      <p:cBhvr>
                                        <p:cTn id="208" dur="500"/>
                                        <p:tgtEl>
                                          <p:spTgt spid="61"/>
                                        </p:tgtEl>
                                      </p:cBhvr>
                                    </p:animEffect>
                                    <p:set>
                                      <p:cBhvr>
                                        <p:cTn id="209" dur="1" fill="hold">
                                          <p:stCondLst>
                                            <p:cond delay="499"/>
                                          </p:stCondLst>
                                        </p:cTn>
                                        <p:tgtEl>
                                          <p:spTgt spid="61"/>
                                        </p:tgtEl>
                                        <p:attrNameLst>
                                          <p:attrName>style.visibility</p:attrName>
                                        </p:attrNameLst>
                                      </p:cBhvr>
                                      <p:to>
                                        <p:strVal val="hidden"/>
                                      </p:to>
                                    </p:set>
                                  </p:childTnLst>
                                </p:cTn>
                              </p:par>
                              <p:par>
                                <p:cTn id="210" presetID="10" presetClass="entr" presetSubtype="0" fill="hold" grpId="0" nodeType="withEffect">
                                  <p:stCondLst>
                                    <p:cond delay="0"/>
                                  </p:stCondLst>
                                  <p:childTnLst>
                                    <p:set>
                                      <p:cBhvr>
                                        <p:cTn id="211" dur="1" fill="hold">
                                          <p:stCondLst>
                                            <p:cond delay="0"/>
                                          </p:stCondLst>
                                        </p:cTn>
                                        <p:tgtEl>
                                          <p:spTgt spid="111"/>
                                        </p:tgtEl>
                                        <p:attrNameLst>
                                          <p:attrName>style.visibility</p:attrName>
                                        </p:attrNameLst>
                                      </p:cBhvr>
                                      <p:to>
                                        <p:strVal val="visible"/>
                                      </p:to>
                                    </p:set>
                                    <p:animEffect transition="in" filter="fade">
                                      <p:cBhvr>
                                        <p:cTn id="212" dur="500"/>
                                        <p:tgtEl>
                                          <p:spTgt spid="111"/>
                                        </p:tgtEl>
                                      </p:cBhvr>
                                    </p:animEffect>
                                  </p:childTnLst>
                                </p:cTn>
                              </p:par>
                              <p:par>
                                <p:cTn id="213" presetID="42" presetClass="path" presetSubtype="0" accel="50000" decel="50000" fill="hold" grpId="1" nodeType="withEffect">
                                  <p:stCondLst>
                                    <p:cond delay="0"/>
                                  </p:stCondLst>
                                  <p:childTnLst>
                                    <p:animMotion origin="layout" path="M -2.77778E-6 3.33333E-6 L -2.77778E-6 0.13426 " pathEditMode="relative" rAng="0" ptsTypes="AA">
                                      <p:cBhvr>
                                        <p:cTn id="214" dur="2000" fill="hold"/>
                                        <p:tgtEl>
                                          <p:spTgt spid="111"/>
                                        </p:tgtEl>
                                        <p:attrNameLst>
                                          <p:attrName>ppt_x</p:attrName>
                                          <p:attrName>ppt_y</p:attrName>
                                        </p:attrNameLst>
                                      </p:cBhvr>
                                      <p:rCtr x="0" y="6713"/>
                                    </p:animMotion>
                                  </p:childTnLst>
                                </p:cTn>
                              </p:par>
                            </p:childTnLst>
                          </p:cTn>
                        </p:par>
                        <p:par>
                          <p:cTn id="215" fill="hold">
                            <p:stCondLst>
                              <p:cond delay="2000"/>
                            </p:stCondLst>
                            <p:childTnLst>
                              <p:par>
                                <p:cTn id="216" presetID="1" presetClass="entr" presetSubtype="0" fill="hold" grpId="0" nodeType="afterEffect">
                                  <p:stCondLst>
                                    <p:cond delay="0"/>
                                  </p:stCondLst>
                                  <p:childTnLst>
                                    <p:set>
                                      <p:cBhvr>
                                        <p:cTn id="217"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9" grpId="0"/>
      <p:bldP spid="71" grpId="0"/>
      <p:bldP spid="71" grpId="1"/>
      <p:bldP spid="77" grpId="0"/>
      <p:bldP spid="45" grpId="0" animBg="1"/>
      <p:bldP spid="45" grpId="1" animBg="1"/>
      <p:bldP spid="45" grpId="2" animBg="1"/>
      <p:bldP spid="45" grpId="3" animBg="1"/>
      <p:bldP spid="103" grpId="0" animBg="1"/>
      <p:bldP spid="103" grpId="1" animBg="1"/>
      <p:bldP spid="108" grpId="0" animBg="1"/>
      <p:bldP spid="108" grpId="1" animBg="1"/>
      <p:bldP spid="108" grpId="2" animBg="1"/>
      <p:bldP spid="86" grpId="0" animBg="1"/>
      <p:bldP spid="86" grpId="1" animBg="1"/>
      <p:bldP spid="109" grpId="0" animBg="1"/>
      <p:bldP spid="107" grpId="0" animBg="1"/>
      <p:bldP spid="107" grpId="1" animBg="1"/>
      <p:bldP spid="111" grpId="0" animBg="1"/>
      <p:bldP spid="111" grpId="1" animBg="1"/>
      <p:bldP spid="84" grpId="0" animBg="1"/>
      <p:bldP spid="87" grpId="0" animBg="1"/>
      <p:bldP spid="112" grpId="0"/>
      <p:bldP spid="113" grpId="0"/>
      <p:bldP spid="81" grpId="0"/>
      <p:bldP spid="81" grpId="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ocalrb"/>
          <p:cNvSpPr txBox="1"/>
          <p:nvPr/>
        </p:nvSpPr>
        <p:spPr>
          <a:xfrm>
            <a:off x="6934200" y="259135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7" name="localrb"/>
          <p:cNvSpPr txBox="1"/>
          <p:nvPr/>
        </p:nvSpPr>
        <p:spPr>
          <a:xfrm>
            <a:off x="6934200" y="495355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8" name="localrb"/>
          <p:cNvSpPr txBox="1"/>
          <p:nvPr/>
        </p:nvSpPr>
        <p:spPr>
          <a:xfrm>
            <a:off x="6934200" y="566420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Global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3" name="movebluerow"/>
          <p:cNvSpPr/>
          <p:nvPr/>
        </p:nvSpPr>
        <p:spPr>
          <a:xfrm>
            <a:off x="4906190" y="1600205"/>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4" name="movebluerow"/>
          <p:cNvSpPr/>
          <p:nvPr/>
        </p:nvSpPr>
        <p:spPr>
          <a:xfrm>
            <a:off x="4915715" y="3951265"/>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50" name="longblack"/>
          <p:cNvCxnSpPr/>
          <p:nvPr/>
        </p:nvCxnSpPr>
        <p:spPr>
          <a:xfrm flipV="1">
            <a:off x="2647934" y="2055848"/>
            <a:ext cx="1498927" cy="1557"/>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longblack"/>
          <p:cNvCxnSpPr/>
          <p:nvPr/>
        </p:nvCxnSpPr>
        <p:spPr>
          <a:xfrm>
            <a:off x="2647934" y="4408460"/>
            <a:ext cx="148912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smtClean="0"/>
              <a:t>Solution #1. Subarray Address Latch</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209</a:t>
            </a:fld>
            <a:endParaRPr lang="en-US">
              <a:solidFill>
                <a:prstClr val="black"/>
              </a:solidFill>
              <a:latin typeface="Calibri"/>
            </a:endParaRPr>
          </a:p>
        </p:txBody>
      </p:sp>
      <p:cxnSp>
        <p:nvCxnSpPr>
          <p:cNvPr id="5" name="black"/>
          <p:cNvCxnSpPr/>
          <p:nvPr/>
        </p:nvCxnSpPr>
        <p:spPr>
          <a:xfrm>
            <a:off x="1177883" y="3443898"/>
            <a:ext cx="147005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smallrow"/>
          <p:cNvSpPr/>
          <p:nvPr/>
        </p:nvSpPr>
        <p:spPr>
          <a:xfrm>
            <a:off x="4906191" y="205740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8" name="TextBox 7"/>
          <p:cNvSpPr txBox="1"/>
          <p:nvPr/>
        </p:nvSpPr>
        <p:spPr>
          <a:xfrm rot="16200000">
            <a:off x="5334398" y="3143014"/>
            <a:ext cx="978910" cy="637581"/>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9" name="Straight Connector 8"/>
          <p:cNvCxnSpPr/>
          <p:nvPr/>
        </p:nvCxnSpPr>
        <p:spPr>
          <a:xfrm>
            <a:off x="4488461" y="2286003"/>
            <a:ext cx="275053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black"/>
          <p:cNvCxnSpPr/>
          <p:nvPr/>
        </p:nvCxnSpPr>
        <p:spPr>
          <a:xfrm>
            <a:off x="2647933" y="1600203"/>
            <a:ext cx="0" cy="372211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black"/>
          <p:cNvCxnSpPr/>
          <p:nvPr/>
        </p:nvCxnSpPr>
        <p:spPr>
          <a:xfrm>
            <a:off x="3679848" y="2057403"/>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smallrow"/>
          <p:cNvSpPr/>
          <p:nvPr/>
        </p:nvSpPr>
        <p:spPr>
          <a:xfrm>
            <a:off x="4915716" y="1600203"/>
            <a:ext cx="1866084"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4" name="smallrow"/>
          <p:cNvSpPr/>
          <p:nvPr/>
        </p:nvSpPr>
        <p:spPr>
          <a:xfrm>
            <a:off x="4906191" y="440791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5" name="smallrow"/>
          <p:cNvSpPr/>
          <p:nvPr/>
        </p:nvSpPr>
        <p:spPr>
          <a:xfrm>
            <a:off x="4915716" y="3950713"/>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16" name="Straight Connector 15"/>
          <p:cNvCxnSpPr/>
          <p:nvPr/>
        </p:nvCxnSpPr>
        <p:spPr>
          <a:xfrm flipV="1">
            <a:off x="4488460" y="4636512"/>
            <a:ext cx="275054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black"/>
          <p:cNvCxnSpPr>
            <a:endCxn id="46" idx="0"/>
          </p:cNvCxnSpPr>
          <p:nvPr/>
        </p:nvCxnSpPr>
        <p:spPr>
          <a:xfrm>
            <a:off x="3679848" y="4407912"/>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blue"/>
          <p:cNvCxnSpPr/>
          <p:nvPr/>
        </p:nvCxnSpPr>
        <p:spPr>
          <a:xfrm>
            <a:off x="3679848" y="2057403"/>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wl0_vdd"/>
          <p:cNvSpPr txBox="1"/>
          <p:nvPr/>
        </p:nvSpPr>
        <p:spPr>
          <a:xfrm>
            <a:off x="7322138" y="1600200"/>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27" name="orange"/>
          <p:cNvCxnSpPr>
            <a:endCxn id="47" idx="0"/>
          </p:cNvCxnSpPr>
          <p:nvPr/>
        </p:nvCxnSpPr>
        <p:spPr>
          <a:xfrm flipV="1">
            <a:off x="3679848" y="4407909"/>
            <a:ext cx="457206" cy="3"/>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28" name="globaldecoder"/>
          <p:cNvSpPr/>
          <p:nvPr/>
        </p:nvSpPr>
        <p:spPr>
          <a:xfrm rot="16200000">
            <a:off x="-949959" y="3159760"/>
            <a:ext cx="3687400" cy="5682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smtClean="0">
                <a:solidFill>
                  <a:prstClr val="white"/>
                </a:solidFill>
                <a:latin typeface="Calibri"/>
              </a:rPr>
              <a:t>Global Decoder</a:t>
            </a:r>
            <a:endParaRPr lang="en-US" sz="3600">
              <a:solidFill>
                <a:prstClr val="white"/>
              </a:solidFill>
              <a:latin typeface="Calibri"/>
            </a:endParaRPr>
          </a:p>
        </p:txBody>
      </p:sp>
      <p:sp>
        <p:nvSpPr>
          <p:cNvPr id="29" name="wl1_vdd"/>
          <p:cNvSpPr txBox="1"/>
          <p:nvPr/>
        </p:nvSpPr>
        <p:spPr>
          <a:xfrm>
            <a:off x="7322137" y="3950709"/>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sp>
        <p:nvSpPr>
          <p:cNvPr id="32" name="globallatch"/>
          <p:cNvSpPr/>
          <p:nvPr/>
        </p:nvSpPr>
        <p:spPr>
          <a:xfrm rot="16200000">
            <a:off x="978175" y="3184396"/>
            <a:ext cx="1869464" cy="519006"/>
          </a:xfrm>
          <a:prstGeom prst="hexagon">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34" name="movebluerow"/>
          <p:cNvSpPr/>
          <p:nvPr/>
        </p:nvSpPr>
        <p:spPr>
          <a:xfrm>
            <a:off x="4906191" y="1600200"/>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5" name="bankblank"/>
          <p:cNvSpPr/>
          <p:nvPr/>
        </p:nvSpPr>
        <p:spPr>
          <a:xfrm>
            <a:off x="4906190" y="160020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36" name="wlblueraised"/>
          <p:cNvCxnSpPr/>
          <p:nvPr/>
        </p:nvCxnSpPr>
        <p:spPr>
          <a:xfrm>
            <a:off x="4488461" y="1828804"/>
            <a:ext cx="2750539"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7" name="row-buffer"/>
          <p:cNvSpPr/>
          <p:nvPr/>
        </p:nvSpPr>
        <p:spPr>
          <a:xfrm>
            <a:off x="4906190" y="251460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0" name="decoder"/>
          <p:cNvSpPr/>
          <p:nvPr/>
        </p:nvSpPr>
        <p:spPr>
          <a:xfrm rot="16200000">
            <a:off x="3855558" y="1881702"/>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2" name="movebluerow"/>
          <p:cNvSpPr/>
          <p:nvPr/>
        </p:nvSpPr>
        <p:spPr>
          <a:xfrm>
            <a:off x="4915716" y="3951260"/>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bankblank"/>
          <p:cNvSpPr/>
          <p:nvPr/>
        </p:nvSpPr>
        <p:spPr>
          <a:xfrm>
            <a:off x="4906190" y="395071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4" name="row-buffer"/>
          <p:cNvSpPr/>
          <p:nvPr/>
        </p:nvSpPr>
        <p:spPr>
          <a:xfrm>
            <a:off x="4906191" y="5613234"/>
            <a:ext cx="1875609"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45" name="wlorangeraised"/>
          <p:cNvCxnSpPr/>
          <p:nvPr/>
        </p:nvCxnSpPr>
        <p:spPr>
          <a:xfrm>
            <a:off x="4488460" y="4179312"/>
            <a:ext cx="2750540" cy="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6" name="decoder"/>
          <p:cNvSpPr/>
          <p:nvPr/>
        </p:nvSpPr>
        <p:spPr>
          <a:xfrm rot="16200000">
            <a:off x="3855556" y="4232208"/>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7" name="orangedecoder"/>
          <p:cNvSpPr/>
          <p:nvPr/>
        </p:nvSpPr>
        <p:spPr>
          <a:xfrm rot="16200000">
            <a:off x="3855556" y="423220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8" name="row-buffer"/>
          <p:cNvSpPr/>
          <p:nvPr/>
        </p:nvSpPr>
        <p:spPr>
          <a:xfrm>
            <a:off x="4906190" y="486511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51" name="black"/>
          <p:cNvCxnSpPr/>
          <p:nvPr/>
        </p:nvCxnSpPr>
        <p:spPr>
          <a:xfrm>
            <a:off x="2647934" y="2055848"/>
            <a:ext cx="552466" cy="1557"/>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black"/>
          <p:cNvCxnSpPr/>
          <p:nvPr/>
        </p:nvCxnSpPr>
        <p:spPr>
          <a:xfrm flipV="1">
            <a:off x="2647933" y="4407908"/>
            <a:ext cx="552467" cy="552"/>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bluegloballatch"/>
          <p:cNvSpPr/>
          <p:nvPr/>
        </p:nvSpPr>
        <p:spPr>
          <a:xfrm rot="16200000">
            <a:off x="1136418" y="3184395"/>
            <a:ext cx="1552978" cy="519006"/>
          </a:xfrm>
          <a:prstGeom prst="hexagon">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39" name="orangegloballatch"/>
          <p:cNvSpPr/>
          <p:nvPr/>
        </p:nvSpPr>
        <p:spPr>
          <a:xfrm rot="16200000">
            <a:off x="1136419" y="3184393"/>
            <a:ext cx="1552977" cy="519006"/>
          </a:xfrm>
          <a:prstGeom prst="hexagon">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000" b="1" smtClean="0">
                <a:solidFill>
                  <a:prstClr val="black"/>
                </a:solidFill>
                <a:latin typeface="Calibri"/>
              </a:rPr>
              <a:t>Latch</a:t>
            </a:r>
            <a:endParaRPr lang="en-US" sz="4000" b="1">
              <a:solidFill>
                <a:prstClr val="black"/>
              </a:solidFill>
              <a:latin typeface="Calibri"/>
            </a:endParaRPr>
          </a:p>
        </p:txBody>
      </p:sp>
      <p:sp>
        <p:nvSpPr>
          <p:cNvPr id="38" name="bluedecoder"/>
          <p:cNvSpPr/>
          <p:nvPr/>
        </p:nvSpPr>
        <p:spPr>
          <a:xfrm rot="16200000">
            <a:off x="3855557" y="1881700"/>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18" name="wlorangelowered"/>
          <p:cNvCxnSpPr/>
          <p:nvPr/>
        </p:nvCxnSpPr>
        <p:spPr>
          <a:xfrm>
            <a:off x="4488463" y="4179309"/>
            <a:ext cx="2750537" cy="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wlbluelowered"/>
          <p:cNvCxnSpPr/>
          <p:nvPr/>
        </p:nvCxnSpPr>
        <p:spPr>
          <a:xfrm flipV="1">
            <a:off x="4488461" y="1828800"/>
            <a:ext cx="2750539" cy="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5" name="ACTIVATED"/>
          <p:cNvSpPr txBox="1"/>
          <p:nvPr/>
        </p:nvSpPr>
        <p:spPr>
          <a:xfrm rot="20997652">
            <a:off x="3955307" y="2514604"/>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
        <p:nvSpPr>
          <p:cNvPr id="56" name="ACTIVATED"/>
          <p:cNvSpPr txBox="1"/>
          <p:nvPr/>
        </p:nvSpPr>
        <p:spPr>
          <a:xfrm rot="20997652">
            <a:off x="3955307" y="4865113"/>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pic>
        <p:nvPicPr>
          <p:cNvPr id="59"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36512" y="5813543"/>
            <a:ext cx="990600" cy="990600"/>
          </a:xfrm>
          <a:prstGeom prst="rect">
            <a:avLst/>
          </a:prstGeom>
          <a:noFill/>
        </p:spPr>
      </p:pic>
      <p:sp>
        <p:nvSpPr>
          <p:cNvPr id="60" name="TextBox 59"/>
          <p:cNvSpPr txBox="1"/>
          <p:nvPr/>
        </p:nvSpPr>
        <p:spPr>
          <a:xfrm>
            <a:off x="899592" y="5806947"/>
            <a:ext cx="2843808" cy="1006429"/>
          </a:xfrm>
          <a:prstGeom prst="rect">
            <a:avLst/>
          </a:prstGeom>
          <a:noFill/>
        </p:spPr>
        <p:txBody>
          <a:bodyPr wrap="square" lIns="0" tIns="0" rIns="0" bIns="0" rtlCol="0">
            <a:spAutoFit/>
          </a:bodyPr>
          <a:lstStyle/>
          <a:p>
            <a:pPr>
              <a:lnSpc>
                <a:spcPct val="90000"/>
              </a:lnSpc>
            </a:pPr>
            <a:r>
              <a:rPr lang="en-US" sz="3600" b="1" i="1" dirty="0" smtClean="0">
                <a:solidFill>
                  <a:srgbClr val="0000FF"/>
                </a:solidFill>
                <a:latin typeface="Calibri"/>
              </a:rPr>
              <a:t>Global latch </a:t>
            </a:r>
            <a:r>
              <a:rPr lang="en-US" sz="3600" b="1" i="1" dirty="0" smtClean="0">
                <a:solidFill>
                  <a:srgbClr val="0000FF"/>
                </a:solidFill>
                <a:latin typeface="Calibri"/>
                <a:sym typeface="Wingdings"/>
              </a:rPr>
              <a:t> local latches</a:t>
            </a:r>
            <a:endParaRPr lang="en-US" sz="3600" b="1" i="1" dirty="0">
              <a:solidFill>
                <a:srgbClr val="0000FF"/>
              </a:solidFill>
              <a:latin typeface="Calibri"/>
            </a:endParaRPr>
          </a:p>
        </p:txBody>
      </p:sp>
    </p:spTree>
    <p:extLst>
      <p:ext uri="{BB962C8B-B14F-4D97-AF65-F5344CB8AC3E}">
        <p14:creationId xmlns:p14="http://schemas.microsoft.com/office/powerpoint/2010/main" val="2657485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42" presetClass="path" presetSubtype="0" accel="50000" decel="50000" fill="hold" grpId="0" nodeType="withEffect">
                                  <p:stCondLst>
                                    <p:cond delay="0"/>
                                  </p:stCondLst>
                                  <p:childTnLst>
                                    <p:animMotion origin="layout" path="M -1.38889E-6 -3.33333E-6 L 0.1658 0.14236 " pathEditMode="relative" rAng="0" ptsTypes="AA">
                                      <p:cBhvr>
                                        <p:cTn id="16" dur="2000" fill="hold"/>
                                        <p:tgtEl>
                                          <p:spTgt spid="39"/>
                                        </p:tgtEl>
                                        <p:attrNameLst>
                                          <p:attrName>ppt_x</p:attrName>
                                          <p:attrName>ppt_y</p:attrName>
                                        </p:attrNameLst>
                                      </p:cBhvr>
                                      <p:rCtr x="8281" y="7106"/>
                                    </p:animMotion>
                                  </p:childTnLst>
                                </p:cTn>
                              </p:par>
                              <p:par>
                                <p:cTn id="17" presetID="42" presetClass="path" presetSubtype="0" accel="50000" decel="50000" fill="hold" grpId="0" nodeType="withEffect">
                                  <p:stCondLst>
                                    <p:cond delay="0"/>
                                  </p:stCondLst>
                                  <p:childTnLst>
                                    <p:animMotion origin="layout" path="M -1.38889E-6 -3.33333E-6 L 0.1658 -0.20208 " pathEditMode="relative" rAng="0" ptsTypes="AA">
                                      <p:cBhvr>
                                        <p:cTn id="18" dur="2000" fill="hold"/>
                                        <p:tgtEl>
                                          <p:spTgt spid="33"/>
                                        </p:tgtEl>
                                        <p:attrNameLst>
                                          <p:attrName>ppt_x</p:attrName>
                                          <p:attrName>ppt_y</p:attrName>
                                        </p:attrNameLst>
                                      </p:cBhvr>
                                      <p:rCtr x="8281" y="-10116"/>
                                    </p:animMotion>
                                  </p:childTnLst>
                                </p:cTn>
                              </p:par>
                            </p:childTnLst>
                          </p:cTn>
                        </p:par>
                        <p:par>
                          <p:cTn id="19" fill="hold">
                            <p:stCondLst>
                              <p:cond delay="2500"/>
                            </p:stCondLst>
                            <p:childTnLst>
                              <p:par>
                                <p:cTn id="20" presetID="1" presetClass="exit" presetSubtype="0" fill="hold" nodeType="afterEffect">
                                  <p:stCondLst>
                                    <p:cond delay="0"/>
                                  </p:stCondLst>
                                  <p:childTnLst>
                                    <p:set>
                                      <p:cBhvr>
                                        <p:cTn id="21" dur="1" fill="hold">
                                          <p:stCondLst>
                                            <p:cond delay="0"/>
                                          </p:stCondLst>
                                        </p:cTn>
                                        <p:tgtEl>
                                          <p:spTgt spid="41"/>
                                        </p:tgtEl>
                                        <p:attrNameLst>
                                          <p:attrName>style.visibility</p:attrName>
                                        </p:attrNameLst>
                                      </p:cBhvr>
                                      <p:to>
                                        <p:strVal val="hidden"/>
                                      </p:to>
                                    </p:set>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xit" presetSubtype="0" fill="hold" grpId="0" nodeType="withEffect">
                                  <p:stCondLst>
                                    <p:cond delay="0"/>
                                  </p:stCondLst>
                                  <p:childTnLst>
                                    <p:animEffect transition="out" filter="fade">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xit" presetSubtype="0" fill="hold"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xit" presetSubtype="0" fill="hold" nodeType="withEffect">
                                  <p:stCondLst>
                                    <p:cond delay="0"/>
                                  </p:stCondLst>
                                  <p:childTnLst>
                                    <p:animEffect transition="out" filter="fade">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childTnLst>
                          </p:cTn>
                        </p:par>
                        <p:par>
                          <p:cTn id="70" fill="hold">
                            <p:stCondLst>
                              <p:cond delay="1000"/>
                            </p:stCondLst>
                            <p:childTnLst>
                              <p:par>
                                <p:cTn id="71" presetID="10" presetClass="entr" presetSubtype="0" fill="hold" grpId="1"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par>
                                <p:cTn id="74" presetID="42" presetClass="path" presetSubtype="0" accel="50000" decel="50000" fill="hold" grpId="0" nodeType="withEffect">
                                  <p:stCondLst>
                                    <p:cond delay="0"/>
                                  </p:stCondLst>
                                  <p:childTnLst>
                                    <p:animMotion origin="layout" path="M -1.38889E-6 -2.59259E-6 L -1.38889E-6 0.13588 " pathEditMode="relative" rAng="0" ptsTypes="AA">
                                      <p:cBhvr>
                                        <p:cTn id="75" dur="2000" fill="hold"/>
                                        <p:tgtEl>
                                          <p:spTgt spid="53"/>
                                        </p:tgtEl>
                                        <p:attrNameLst>
                                          <p:attrName>ppt_x</p:attrName>
                                          <p:attrName>ppt_y</p:attrName>
                                        </p:attrNameLst>
                                      </p:cBhvr>
                                      <p:rCtr x="0" y="6782"/>
                                    </p:animMotion>
                                  </p:childTnLst>
                                </p:cTn>
                              </p:par>
                              <p:par>
                                <p:cTn id="76" presetID="10"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42" presetClass="path" presetSubtype="0" accel="50000" decel="50000" fill="hold" grpId="1" nodeType="withEffect">
                                  <p:stCondLst>
                                    <p:cond delay="0"/>
                                  </p:stCondLst>
                                  <p:childTnLst>
                                    <p:animMotion origin="layout" path="M -2.77778E-6 3.33333E-6 L -2.77778E-6 0.13426 " pathEditMode="relative" rAng="0" ptsTypes="AA">
                                      <p:cBhvr>
                                        <p:cTn id="80" dur="2000" fill="hold"/>
                                        <p:tgtEl>
                                          <p:spTgt spid="54"/>
                                        </p:tgtEl>
                                        <p:attrNameLst>
                                          <p:attrName>ppt_x</p:attrName>
                                          <p:attrName>ppt_y</p:attrName>
                                        </p:attrNameLst>
                                      </p:cBhvr>
                                      <p:rCtr x="0" y="6713"/>
                                    </p:animMotion>
                                  </p:childTnLst>
                                </p:cTn>
                              </p:par>
                            </p:childTnLst>
                          </p:cTn>
                        </p:par>
                        <p:par>
                          <p:cTn id="81" fill="hold">
                            <p:stCondLst>
                              <p:cond delay="3000"/>
                            </p:stCondLst>
                            <p:childTnLst>
                              <p:par>
                                <p:cTn id="82" presetID="1" presetClass="entr" presetSubtype="0" fill="hold" grpId="0" nodeType="afterEffect">
                                  <p:stCondLst>
                                    <p:cond delay="0"/>
                                  </p:stCondLst>
                                  <p:childTnLst>
                                    <p:set>
                                      <p:cBhvr>
                                        <p:cTn id="83" dur="1" fill="hold">
                                          <p:stCondLst>
                                            <p:cond delay="0"/>
                                          </p:stCondLst>
                                        </p:cTn>
                                        <p:tgtEl>
                                          <p:spTgt spid="5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5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24" grpId="0"/>
      <p:bldP spid="29" grpId="0"/>
      <p:bldP spid="32" grpId="0" animBg="1"/>
      <p:bldP spid="40" grpId="0" animBg="1"/>
      <p:bldP spid="46" grpId="0" animBg="1"/>
      <p:bldP spid="47" grpId="0" animBg="1"/>
      <p:bldP spid="33" grpId="0" animBg="1"/>
      <p:bldP spid="33" grpId="1" animBg="1"/>
      <p:bldP spid="39" grpId="0" animBg="1"/>
      <p:bldP spid="39" grpId="1" animBg="1"/>
      <p:bldP spid="38" grpId="0" animBg="1"/>
      <p:bldP spid="55" grpId="0"/>
      <p:bldP spid="56"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Sheet</a:t>
            </a:r>
            <a:endParaRPr lang="en-US" dirty="0"/>
          </a:p>
        </p:txBody>
      </p:sp>
      <p:sp>
        <p:nvSpPr>
          <p:cNvPr id="3" name="Content Placeholder 2"/>
          <p:cNvSpPr>
            <a:spLocks noGrp="1"/>
          </p:cNvSpPr>
          <p:nvPr>
            <p:ph idx="1"/>
          </p:nvPr>
        </p:nvSpPr>
        <p:spPr/>
        <p:txBody>
          <a:bodyPr/>
          <a:lstStyle/>
          <a:p>
            <a:r>
              <a:rPr lang="en-US" dirty="0" smtClean="0"/>
              <a:t>If you are not on the email list, please sign the attendance sheet with your name and email address.</a:t>
            </a:r>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21</a:t>
            </a:fld>
            <a:endParaRPr lang="en-US"/>
          </a:p>
        </p:txBody>
      </p:sp>
    </p:spTree>
    <p:extLst>
      <p:ext uri="{BB962C8B-B14F-4D97-AF65-F5344CB8AC3E}">
        <p14:creationId xmlns:p14="http://schemas.microsoft.com/office/powerpoint/2010/main" val="25674117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p:txBody>
          <a:bodyPr/>
          <a:lstStyle/>
          <a:p>
            <a:pPr marL="0" lvl="1" indent="0">
              <a:buNone/>
            </a:pPr>
            <a:r>
              <a:rPr lang="en-US" sz="4400" b="1" smtClean="0">
                <a:solidFill>
                  <a:srgbClr val="FF0000"/>
                </a:solidFill>
              </a:rPr>
              <a:t>1. Global Address Latch</a:t>
            </a:r>
          </a:p>
          <a:p>
            <a:pPr marL="801688" lvl="2" indent="-349250"/>
            <a:r>
              <a:rPr lang="en-US" sz="4000" smtClean="0"/>
              <a:t>Problem: Only </a:t>
            </a:r>
            <a:r>
              <a:rPr lang="en-US" sz="4000" i="1" u="sng" smtClean="0"/>
              <a:t>one</a:t>
            </a:r>
            <a:r>
              <a:rPr lang="en-US" sz="4000"/>
              <a:t> </a:t>
            </a:r>
            <a:r>
              <a:rPr lang="en-US" sz="4000" smtClean="0"/>
              <a:t>raised wordline</a:t>
            </a:r>
          </a:p>
          <a:p>
            <a:pPr marL="801688" lvl="2" indent="-349250"/>
            <a:r>
              <a:rPr lang="en-US" sz="4000" smtClean="0"/>
              <a:t>Solution: </a:t>
            </a:r>
            <a:r>
              <a:rPr lang="en-US" sz="4000" b="1" smtClean="0"/>
              <a:t>Subarray Address Latch</a:t>
            </a:r>
          </a:p>
          <a:p>
            <a:pPr marL="0" lvl="1" indent="0">
              <a:buNone/>
            </a:pPr>
            <a:r>
              <a:rPr lang="en-US" sz="4400" b="1" smtClean="0">
                <a:solidFill>
                  <a:srgbClr val="FF0000"/>
                </a:solidFill>
              </a:rPr>
              <a:t>2. Global Bitlines</a:t>
            </a:r>
            <a:endParaRPr lang="en-US" sz="4400" b="1">
              <a:solidFill>
                <a:srgbClr val="FF0000"/>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210</a:t>
            </a:fld>
            <a:endParaRPr lang="en-US">
              <a:solidFill>
                <a:prstClr val="black"/>
              </a:solidFill>
              <a:latin typeface="Calibri"/>
            </a:endParaRPr>
          </a:p>
        </p:txBody>
      </p:sp>
    </p:spTree>
    <p:extLst>
      <p:ext uri="{BB962C8B-B14F-4D97-AF65-F5344CB8AC3E}">
        <p14:creationId xmlns:p14="http://schemas.microsoft.com/office/powerpoint/2010/main" val="2355849100"/>
      </p:ext>
    </p:extLst>
  </p:cSld>
  <p:clrMapOvr>
    <a:masterClrMapping/>
  </p:clrMapOvr>
  <p:timing>
    <p:tnLst>
      <p:par>
        <p:cTn xmlns:p14="http://schemas.microsoft.com/office/powerpoint/2010/mai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on1"/>
          <p:cNvCxnSpPr/>
          <p:nvPr/>
        </p:nvCxnSpPr>
        <p:spPr>
          <a:xfrm>
            <a:off x="4226681" y="4569483"/>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on1"/>
          <p:cNvCxnSpPr/>
          <p:nvPr/>
        </p:nvCxnSpPr>
        <p:spPr>
          <a:xfrm>
            <a:off x="3165108" y="4564724"/>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on0"/>
          <p:cNvCxnSpPr/>
          <p:nvPr/>
        </p:nvCxnSpPr>
        <p:spPr>
          <a:xfrm>
            <a:off x="4226681" y="2663936"/>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on0"/>
          <p:cNvCxnSpPr/>
          <p:nvPr/>
        </p:nvCxnSpPr>
        <p:spPr>
          <a:xfrm>
            <a:off x="3165108" y="265917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bus0"/>
          <p:cNvCxnSpPr/>
          <p:nvPr/>
        </p:nvCxnSpPr>
        <p:spPr>
          <a:xfrm>
            <a:off x="2057400" y="3276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bus1"/>
          <p:cNvCxnSpPr/>
          <p:nvPr/>
        </p:nvCxnSpPr>
        <p:spPr>
          <a:xfrm>
            <a:off x="2057400" y="5181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off1"/>
          <p:cNvCxnSpPr/>
          <p:nvPr/>
        </p:nvCxnSpPr>
        <p:spPr>
          <a:xfrm flipH="1">
            <a:off x="2827154"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off1"/>
          <p:cNvCxnSpPr/>
          <p:nvPr/>
        </p:nvCxnSpPr>
        <p:spPr>
          <a:xfrm flipH="1">
            <a:off x="3880973"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off0"/>
          <p:cNvCxnSpPr/>
          <p:nvPr/>
        </p:nvCxnSpPr>
        <p:spPr>
          <a:xfrm flipH="1">
            <a:off x="2827154"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off0"/>
          <p:cNvCxnSpPr/>
          <p:nvPr/>
        </p:nvCxnSpPr>
        <p:spPr>
          <a:xfrm flipH="1">
            <a:off x="3880973"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Challenge #2. Global Bitlines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211</a:t>
            </a:fld>
            <a:endParaRPr lang="en-US">
              <a:solidFill>
                <a:prstClr val="black"/>
              </a:solidFill>
              <a:latin typeface="Calibri"/>
            </a:endParaRPr>
          </a:p>
        </p:txBody>
      </p:sp>
      <p:sp>
        <p:nvSpPr>
          <p:cNvPr id="28" name="bank"/>
          <p:cNvSpPr/>
          <p:nvPr/>
        </p:nvSpPr>
        <p:spPr>
          <a:xfrm>
            <a:off x="2759087" y="3657603"/>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52" name="bank"/>
          <p:cNvSpPr/>
          <p:nvPr/>
        </p:nvSpPr>
        <p:spPr>
          <a:xfrm>
            <a:off x="2749560" y="1746425"/>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9" name="movebluerow"/>
          <p:cNvSpPr/>
          <p:nvPr/>
        </p:nvSpPr>
        <p:spPr>
          <a:xfrm>
            <a:off x="2744798" y="2354927"/>
            <a:ext cx="1875610"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movebluerow"/>
          <p:cNvSpPr/>
          <p:nvPr/>
        </p:nvSpPr>
        <p:spPr>
          <a:xfrm>
            <a:off x="2744799" y="1746425"/>
            <a:ext cx="1875610"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moveorangerow"/>
          <p:cNvSpPr/>
          <p:nvPr/>
        </p:nvSpPr>
        <p:spPr>
          <a:xfrm>
            <a:off x="2754324" y="4263108"/>
            <a:ext cx="1875610"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4" name="row-buffer"/>
          <p:cNvSpPr/>
          <p:nvPr/>
        </p:nvSpPr>
        <p:spPr>
          <a:xfrm>
            <a:off x="2754324" y="4263108"/>
            <a:ext cx="1875609"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5" name="movebluerow"/>
          <p:cNvSpPr/>
          <p:nvPr/>
        </p:nvSpPr>
        <p:spPr>
          <a:xfrm>
            <a:off x="2759087" y="3654606"/>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localrb"/>
          <p:cNvSpPr txBox="1"/>
          <p:nvPr/>
        </p:nvSpPr>
        <p:spPr>
          <a:xfrm>
            <a:off x="228600" y="2354927"/>
            <a:ext cx="2364584" cy="304250"/>
          </a:xfrm>
          <a:prstGeom prst="rect">
            <a:avLst/>
          </a:prstGeom>
          <a:noFill/>
        </p:spPr>
        <p:txBody>
          <a:bodyPr wrap="square" rtlCol="0" anchor="ctr">
            <a:noAutofit/>
          </a:bodyPr>
          <a:lstStyle/>
          <a:p>
            <a:pPr algn="r">
              <a:lnSpc>
                <a:spcPct val="70000"/>
              </a:lnSpc>
            </a:pPr>
            <a:r>
              <a:rPr lang="en-US" sz="3600" i="1" smtClean="0">
                <a:solidFill>
                  <a:srgbClr val="0070C0"/>
                </a:solidFill>
                <a:latin typeface="Calibri"/>
              </a:rPr>
              <a:t>Local</a:t>
            </a:r>
            <a:br>
              <a:rPr lang="en-US" sz="3600" i="1" smtClean="0">
                <a:solidFill>
                  <a:srgbClr val="0070C0"/>
                </a:solidFill>
                <a:latin typeface="Calibri"/>
              </a:rPr>
            </a:br>
            <a:r>
              <a:rPr lang="en-US" sz="3600" i="1" smtClean="0">
                <a:solidFill>
                  <a:srgbClr val="0070C0"/>
                </a:solidFill>
                <a:latin typeface="Calibri"/>
              </a:rPr>
              <a:t>row-buffer</a:t>
            </a:r>
            <a:endParaRPr lang="en-US" sz="3200" i="1">
              <a:solidFill>
                <a:srgbClr val="0070C0"/>
              </a:solidFill>
              <a:latin typeface="Calibri"/>
            </a:endParaRPr>
          </a:p>
        </p:txBody>
      </p:sp>
      <p:sp>
        <p:nvSpPr>
          <p:cNvPr id="49" name="localrb"/>
          <p:cNvSpPr txBox="1"/>
          <p:nvPr/>
        </p:nvSpPr>
        <p:spPr>
          <a:xfrm>
            <a:off x="228600" y="4263108"/>
            <a:ext cx="2364584" cy="304250"/>
          </a:xfrm>
          <a:prstGeom prst="rect">
            <a:avLst/>
          </a:prstGeom>
          <a:noFill/>
        </p:spPr>
        <p:txBody>
          <a:bodyPr wrap="square" rtlCol="0" anchor="ctr">
            <a:noAutofit/>
          </a:bodyPr>
          <a:lstStyle/>
          <a:p>
            <a:pPr algn="r">
              <a:lnSpc>
                <a:spcPct val="70000"/>
              </a:lnSpc>
            </a:pPr>
            <a:r>
              <a:rPr lang="en-US" sz="3200" i="1" smtClean="0">
                <a:solidFill>
                  <a:srgbClr val="E2AC00"/>
                </a:solidFill>
                <a:latin typeface="Calibri"/>
              </a:rPr>
              <a:t>Local </a:t>
            </a:r>
            <a:br>
              <a:rPr lang="en-US" sz="3200" i="1" smtClean="0">
                <a:solidFill>
                  <a:srgbClr val="E2AC00"/>
                </a:solidFill>
                <a:latin typeface="Calibri"/>
              </a:rPr>
            </a:br>
            <a:r>
              <a:rPr lang="en-US" sz="3600" i="1" smtClean="0">
                <a:solidFill>
                  <a:srgbClr val="E2AC00"/>
                </a:solidFill>
                <a:latin typeface="Calibri"/>
              </a:rPr>
              <a:t>row-buffer</a:t>
            </a:r>
            <a:endParaRPr lang="en-US" sz="2800" i="1">
              <a:solidFill>
                <a:srgbClr val="E2AC00"/>
              </a:solidFill>
              <a:latin typeface="Calibri"/>
            </a:endParaRPr>
          </a:p>
        </p:txBody>
      </p:sp>
      <p:sp>
        <p:nvSpPr>
          <p:cNvPr id="107" name="switch"/>
          <p:cNvSpPr txBox="1"/>
          <p:nvPr/>
        </p:nvSpPr>
        <p:spPr>
          <a:xfrm>
            <a:off x="4399124" y="2819400"/>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08" name="switch"/>
          <p:cNvSpPr txBox="1"/>
          <p:nvPr/>
        </p:nvSpPr>
        <p:spPr>
          <a:xfrm>
            <a:off x="4399124" y="4736886"/>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19" name="read"/>
          <p:cNvSpPr/>
          <p:nvPr/>
        </p:nvSpPr>
        <p:spPr>
          <a:xfrm>
            <a:off x="908181" y="5484390"/>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ourier New" pitchFamily="49" charset="0"/>
                <a:cs typeface="Courier New" pitchFamily="49" charset="0"/>
              </a:rPr>
              <a:t>READ</a:t>
            </a:r>
            <a:endParaRPr lang="en-US" sz="4000" b="1">
              <a:solidFill>
                <a:prstClr val="white"/>
              </a:solidFill>
              <a:latin typeface="Courier New" pitchFamily="49" charset="0"/>
              <a:cs typeface="Courier New" pitchFamily="49" charset="0"/>
            </a:endParaRPr>
          </a:p>
        </p:txBody>
      </p:sp>
      <p:sp>
        <p:nvSpPr>
          <p:cNvPr id="53" name="row-buffer"/>
          <p:cNvSpPr/>
          <p:nvPr/>
        </p:nvSpPr>
        <p:spPr>
          <a:xfrm>
            <a:off x="2749560" y="2354927"/>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54" name="bankblank"/>
          <p:cNvSpPr/>
          <p:nvPr/>
        </p:nvSpPr>
        <p:spPr>
          <a:xfrm>
            <a:off x="2749560" y="1746426"/>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51" name="bankblank"/>
          <p:cNvSpPr/>
          <p:nvPr/>
        </p:nvSpPr>
        <p:spPr>
          <a:xfrm>
            <a:off x="2754324" y="3654607"/>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grpSp>
        <p:nvGrpSpPr>
          <p:cNvPr id="87" name="Group 86"/>
          <p:cNvGrpSpPr/>
          <p:nvPr/>
        </p:nvGrpSpPr>
        <p:grpSpPr>
          <a:xfrm>
            <a:off x="228600" y="914400"/>
            <a:ext cx="5107784" cy="5181600"/>
            <a:chOff x="228600" y="990600"/>
            <a:chExt cx="5107784" cy="5181600"/>
          </a:xfrm>
        </p:grpSpPr>
        <p:cxnSp>
          <p:nvCxnSpPr>
            <p:cNvPr id="25" name="long"/>
            <p:cNvCxnSpPr/>
            <p:nvPr/>
          </p:nvCxnSpPr>
          <p:spPr>
            <a:xfrm flipH="1">
              <a:off x="4225925" y="1501775"/>
              <a:ext cx="1" cy="4365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long"/>
            <p:cNvCxnSpPr/>
            <p:nvPr/>
          </p:nvCxnSpPr>
          <p:spPr>
            <a:xfrm flipH="1">
              <a:off x="3165108" y="1498642"/>
              <a:ext cx="1" cy="4368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ow-buffer"/>
            <p:cNvSpPr/>
            <p:nvPr/>
          </p:nvSpPr>
          <p:spPr>
            <a:xfrm>
              <a:off x="2754324" y="5867403"/>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7" name="globalbitline"/>
            <p:cNvSpPr txBox="1"/>
            <p:nvPr/>
          </p:nvSpPr>
          <p:spPr>
            <a:xfrm>
              <a:off x="2057400" y="990600"/>
              <a:ext cx="3278984" cy="556048"/>
            </a:xfrm>
            <a:prstGeom prst="rect">
              <a:avLst/>
            </a:prstGeom>
            <a:noFill/>
          </p:spPr>
          <p:txBody>
            <a:bodyPr wrap="square" rtlCol="0" anchor="ctr">
              <a:noAutofit/>
            </a:bodyPr>
            <a:lstStyle/>
            <a:p>
              <a:pPr algn="ctr">
                <a:lnSpc>
                  <a:spcPct val="80000"/>
                </a:lnSpc>
              </a:pPr>
              <a:r>
                <a:rPr lang="en-US" sz="4000" b="1" i="1" smtClean="0">
                  <a:solidFill>
                    <a:srgbClr val="FF0000"/>
                  </a:solidFill>
                  <a:latin typeface="Calibri"/>
                </a:rPr>
                <a:t>Global bitlines</a:t>
              </a:r>
              <a:endParaRPr lang="en-US" sz="3600" i="1">
                <a:solidFill>
                  <a:srgbClr val="FF0000"/>
                </a:solidFill>
                <a:latin typeface="Calibri"/>
              </a:endParaRPr>
            </a:p>
          </p:txBody>
        </p:sp>
        <p:sp>
          <p:nvSpPr>
            <p:cNvPr id="50" name="globalrb"/>
            <p:cNvSpPr txBox="1"/>
            <p:nvPr/>
          </p:nvSpPr>
          <p:spPr>
            <a:xfrm>
              <a:off x="228600" y="5867950"/>
              <a:ext cx="2364584" cy="304250"/>
            </a:xfrm>
            <a:prstGeom prst="rect">
              <a:avLst/>
            </a:prstGeom>
            <a:noFill/>
          </p:spPr>
          <p:txBody>
            <a:bodyPr wrap="square" rtlCol="0" anchor="ctr">
              <a:noAutofit/>
            </a:bodyPr>
            <a:lstStyle/>
            <a:p>
              <a:pPr algn="r">
                <a:lnSpc>
                  <a:spcPct val="70000"/>
                </a:lnSpc>
              </a:pPr>
              <a:r>
                <a:rPr lang="en-US" sz="3600" i="1" smtClean="0">
                  <a:solidFill>
                    <a:prstClr val="black"/>
                  </a:solidFill>
                  <a:latin typeface="Calibri"/>
                </a:rPr>
                <a:t>Global </a:t>
              </a:r>
              <a:br>
                <a:rPr lang="en-US" sz="3600" i="1" smtClean="0">
                  <a:solidFill>
                    <a:prstClr val="black"/>
                  </a:solidFill>
                  <a:latin typeface="Calibri"/>
                </a:rPr>
              </a:br>
              <a:r>
                <a:rPr lang="en-US" sz="3600" i="1" smtClean="0">
                  <a:solidFill>
                    <a:prstClr val="black"/>
                  </a:solidFill>
                  <a:latin typeface="Calibri"/>
                </a:rPr>
                <a:t>row-buffer</a:t>
              </a:r>
              <a:endParaRPr lang="en-US" sz="3200" i="1">
                <a:solidFill>
                  <a:prstClr val="black"/>
                </a:solidFill>
                <a:latin typeface="Calibri"/>
              </a:endParaRPr>
            </a:p>
          </p:txBody>
        </p:sp>
      </p:grpSp>
      <p:sp>
        <p:nvSpPr>
          <p:cNvPr id="120" name="switch"/>
          <p:cNvSpPr txBox="1"/>
          <p:nvPr/>
        </p:nvSpPr>
        <p:spPr>
          <a:xfrm rot="421940">
            <a:off x="4650526" y="3869158"/>
            <a:ext cx="4196488" cy="773686"/>
          </a:xfrm>
          <a:prstGeom prst="rect">
            <a:avLst/>
          </a:prstGeom>
          <a:noFill/>
        </p:spPr>
        <p:txBody>
          <a:bodyPr wrap="square" rtlCol="0" anchor="ctr">
            <a:noAutofit/>
          </a:bodyPr>
          <a:lstStyle/>
          <a:p>
            <a:pPr algn="ctr">
              <a:lnSpc>
                <a:spcPct val="80000"/>
              </a:lnSpc>
            </a:pPr>
            <a:r>
              <a:rPr lang="en-US" sz="6600" b="1" i="1" smtClean="0">
                <a:solidFill>
                  <a:prstClr val="black"/>
                </a:solidFill>
                <a:latin typeface="Calibri"/>
              </a:rPr>
              <a:t>Collision</a:t>
            </a:r>
            <a:endParaRPr lang="en-US" sz="6600" b="1" i="1">
              <a:solidFill>
                <a:prstClr val="black"/>
              </a:solidFill>
              <a:latin typeface="Calibri"/>
            </a:endParaRPr>
          </a:p>
        </p:txBody>
      </p:sp>
    </p:spTree>
    <p:extLst>
      <p:ext uri="{BB962C8B-B14F-4D97-AF65-F5344CB8AC3E}">
        <p14:creationId xmlns:p14="http://schemas.microsoft.com/office/powerpoint/2010/main" val="2665421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11111E-6 L 0.33733 -1.11111E-6 " pathEditMode="relative" rAng="0" ptsTypes="AA">
                                      <p:cBhvr>
                                        <p:cTn id="6" dur="2000" fill="hold"/>
                                        <p:tgtEl>
                                          <p:spTgt spid="87"/>
                                        </p:tgtEl>
                                        <p:attrNameLst>
                                          <p:attrName>ppt_x</p:attrName>
                                          <p:attrName>ppt_y</p:attrName>
                                        </p:attrNameLst>
                                      </p:cBhvr>
                                      <p:rCtr x="16858"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500"/>
                                        <p:tgtEl>
                                          <p:spTgt spid="109"/>
                                        </p:tgtEl>
                                      </p:cBhvr>
                                    </p:animEffect>
                                  </p:childTnLst>
                                </p:cTn>
                              </p:par>
                              <p:par>
                                <p:cTn id="12" presetID="10" presetClass="entr" presetSubtype="0" fill="hold" nodeType="with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fade">
                                      <p:cBhvr>
                                        <p:cTn id="14" dur="500"/>
                                        <p:tgtEl>
                                          <p:spTgt spid="112"/>
                                        </p:tgtEl>
                                      </p:cBhvr>
                                    </p:animEffect>
                                  </p:childTnLst>
                                </p:cTn>
                              </p:par>
                              <p:par>
                                <p:cTn id="15" presetID="10" presetClass="entr" presetSubtype="0" fill="hold" nodeType="with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500"/>
                                        <p:tgtEl>
                                          <p:spTgt spid="113"/>
                                        </p:tgtEl>
                                      </p:cBhvr>
                                    </p:animEffect>
                                  </p:childTnLst>
                                </p:cTn>
                              </p:par>
                              <p:par>
                                <p:cTn id="18" presetID="10" presetClass="entr" presetSubtype="0"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fade">
                                      <p:cBhvr>
                                        <p:cTn id="20" dur="500"/>
                                        <p:tgtEl>
                                          <p:spTgt spid="1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500"/>
                                        <p:tgtEl>
                                          <p:spTgt spid="10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par>
                                <p:cTn id="27" presetID="10"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par>
                                <p:cTn id="30" presetID="10"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0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7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9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9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0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1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1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14"/>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19"/>
                                        </p:tgtEl>
                                        <p:attrNameLst>
                                          <p:attrName>style.visibility</p:attrName>
                                        </p:attrNameLst>
                                      </p:cBhvr>
                                      <p:to>
                                        <p:strVal val="visible"/>
                                      </p:to>
                                    </p:set>
                                    <p:animEffect transition="in" filter="fade">
                                      <p:cBhvr>
                                        <p:cTn id="91" dur="500"/>
                                        <p:tgtEl>
                                          <p:spTgt spid="11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09"/>
                                        </p:tgtEl>
                                        <p:attrNameLst>
                                          <p:attrName>style.visibility</p:attrName>
                                        </p:attrNameLst>
                                      </p:cBhvr>
                                      <p:to>
                                        <p:strVal val="visible"/>
                                      </p:to>
                                    </p:set>
                                    <p:animEffect transition="in" filter="fade">
                                      <p:cBhvr>
                                        <p:cTn id="96" dur="500"/>
                                        <p:tgtEl>
                                          <p:spTgt spid="109"/>
                                        </p:tgtEl>
                                      </p:cBhvr>
                                    </p:animEffect>
                                  </p:childTnLst>
                                </p:cTn>
                              </p:par>
                              <p:par>
                                <p:cTn id="97" presetID="10" presetClass="entr" presetSubtype="0" fill="hold" nodeType="withEffect">
                                  <p:stCondLst>
                                    <p:cond delay="0"/>
                                  </p:stCondLst>
                                  <p:childTnLst>
                                    <p:set>
                                      <p:cBhvr>
                                        <p:cTn id="98" dur="1" fill="hold">
                                          <p:stCondLst>
                                            <p:cond delay="0"/>
                                          </p:stCondLst>
                                        </p:cTn>
                                        <p:tgtEl>
                                          <p:spTgt spid="112"/>
                                        </p:tgtEl>
                                        <p:attrNameLst>
                                          <p:attrName>style.visibility</p:attrName>
                                        </p:attrNameLst>
                                      </p:cBhvr>
                                      <p:to>
                                        <p:strVal val="visible"/>
                                      </p:to>
                                    </p:set>
                                    <p:animEffect transition="in" filter="fade">
                                      <p:cBhvr>
                                        <p:cTn id="99" dur="500"/>
                                        <p:tgtEl>
                                          <p:spTgt spid="112"/>
                                        </p:tgtEl>
                                      </p:cBhvr>
                                    </p:animEffect>
                                  </p:childTnLst>
                                </p:cTn>
                              </p:par>
                              <p:par>
                                <p:cTn id="100" presetID="10" presetClass="entr" presetSubtype="0" fill="hold" nodeType="with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500"/>
                                        <p:tgtEl>
                                          <p:spTgt spid="113"/>
                                        </p:tgtEl>
                                      </p:cBhvr>
                                    </p:animEffect>
                                  </p:childTnLst>
                                </p:cTn>
                              </p:par>
                              <p:par>
                                <p:cTn id="103" presetID="10" presetClass="entr" presetSubtype="0" fill="hold" nodeType="withEffect">
                                  <p:stCondLst>
                                    <p:cond delay="0"/>
                                  </p:stCondLst>
                                  <p:childTnLst>
                                    <p:set>
                                      <p:cBhvr>
                                        <p:cTn id="104" dur="1" fill="hold">
                                          <p:stCondLst>
                                            <p:cond delay="0"/>
                                          </p:stCondLst>
                                        </p:cTn>
                                        <p:tgtEl>
                                          <p:spTgt spid="114"/>
                                        </p:tgtEl>
                                        <p:attrNameLst>
                                          <p:attrName>style.visibility</p:attrName>
                                        </p:attrNameLst>
                                      </p:cBhvr>
                                      <p:to>
                                        <p:strVal val="visible"/>
                                      </p:to>
                                    </p:set>
                                    <p:animEffect transition="in" filter="fade">
                                      <p:cBhvr>
                                        <p:cTn id="105" dur="500"/>
                                        <p:tgtEl>
                                          <p:spTgt spid="114"/>
                                        </p:tgtEl>
                                      </p:cBhvr>
                                    </p:animEffect>
                                  </p:childTnLst>
                                </p:cTn>
                              </p:par>
                              <p:par>
                                <p:cTn id="106" presetID="10" presetClass="exit" presetSubtype="0" fill="hold" nodeType="withEffect">
                                  <p:stCondLst>
                                    <p:cond delay="0"/>
                                  </p:stCondLst>
                                  <p:childTnLst>
                                    <p:animEffect transition="out" filter="fade">
                                      <p:cBhvr>
                                        <p:cTn id="107" dur="500"/>
                                        <p:tgtEl>
                                          <p:spTgt spid="70"/>
                                        </p:tgtEl>
                                      </p:cBhvr>
                                    </p:animEffect>
                                    <p:set>
                                      <p:cBhvr>
                                        <p:cTn id="108" dur="1" fill="hold">
                                          <p:stCondLst>
                                            <p:cond delay="499"/>
                                          </p:stCondLst>
                                        </p:cTn>
                                        <p:tgtEl>
                                          <p:spTgt spid="70"/>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79"/>
                                        </p:tgtEl>
                                      </p:cBhvr>
                                    </p:animEffect>
                                    <p:set>
                                      <p:cBhvr>
                                        <p:cTn id="111" dur="1" fill="hold">
                                          <p:stCondLst>
                                            <p:cond delay="499"/>
                                          </p:stCondLst>
                                        </p:cTn>
                                        <p:tgtEl>
                                          <p:spTgt spid="79"/>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93"/>
                                        </p:tgtEl>
                                      </p:cBhvr>
                                    </p:animEffect>
                                    <p:set>
                                      <p:cBhvr>
                                        <p:cTn id="114" dur="1" fill="hold">
                                          <p:stCondLst>
                                            <p:cond delay="499"/>
                                          </p:stCondLst>
                                        </p:cTn>
                                        <p:tgtEl>
                                          <p:spTgt spid="93"/>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94"/>
                                        </p:tgtEl>
                                      </p:cBhvr>
                                    </p:animEffect>
                                    <p:set>
                                      <p:cBhvr>
                                        <p:cTn id="117" dur="1" fill="hold">
                                          <p:stCondLst>
                                            <p:cond delay="499"/>
                                          </p:stCondLst>
                                        </p:cTn>
                                        <p:tgtEl>
                                          <p:spTgt spid="94"/>
                                        </p:tgtEl>
                                        <p:attrNameLst>
                                          <p:attrName>style.visibility</p:attrName>
                                        </p:attrNameLst>
                                      </p:cBhvr>
                                      <p:to>
                                        <p:strVal val="hidden"/>
                                      </p:to>
                                    </p:se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fade">
                                      <p:cBhvr>
                                        <p:cTn id="121" dur="500"/>
                                        <p:tgtEl>
                                          <p:spTgt spid="3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fade">
                                      <p:cBhvr>
                                        <p:cTn id="124" dur="500"/>
                                        <p:tgtEl>
                                          <p:spTgt spid="43"/>
                                        </p:tgtEl>
                                      </p:cBhvr>
                                    </p:animEffect>
                                  </p:childTnLst>
                                </p:cTn>
                              </p:par>
                              <p:par>
                                <p:cTn id="125" presetID="42" presetClass="path" presetSubtype="0" accel="50000" decel="50000" fill="hold" grpId="1" nodeType="withEffect">
                                  <p:stCondLst>
                                    <p:cond delay="0"/>
                                  </p:stCondLst>
                                  <p:childTnLst>
                                    <p:animMotion origin="layout" path="M 5E-6 7.40741E-7 L 5E-6 0.11227 " pathEditMode="relative" rAng="0" ptsTypes="AA">
                                      <p:cBhvr>
                                        <p:cTn id="126" dur="2000" fill="hold"/>
                                        <p:tgtEl>
                                          <p:spTgt spid="39"/>
                                        </p:tgtEl>
                                        <p:attrNameLst>
                                          <p:attrName>ppt_x</p:attrName>
                                          <p:attrName>ppt_y</p:attrName>
                                        </p:attrNameLst>
                                      </p:cBhvr>
                                      <p:rCtr x="0" y="5602"/>
                                    </p:animMotion>
                                  </p:childTnLst>
                                </p:cTn>
                              </p:par>
                              <p:par>
                                <p:cTn id="127" presetID="42" presetClass="path" presetSubtype="0" accel="50000" decel="50000" fill="hold" grpId="1" nodeType="withEffect">
                                  <p:stCondLst>
                                    <p:cond delay="0"/>
                                  </p:stCondLst>
                                  <p:childTnLst>
                                    <p:animMotion origin="layout" path="M 5E-6 1.11022E-16 L 5E-6 0.11181 " pathEditMode="relative" rAng="0" ptsTypes="AA">
                                      <p:cBhvr>
                                        <p:cTn id="128" dur="2000" fill="hold"/>
                                        <p:tgtEl>
                                          <p:spTgt spid="43"/>
                                        </p:tgtEl>
                                        <p:attrNameLst>
                                          <p:attrName>ppt_x</p:attrName>
                                          <p:attrName>ppt_y</p:attrName>
                                        </p:attrNameLst>
                                      </p:cBhvr>
                                      <p:rCtr x="0" y="5579"/>
                                    </p:animMotion>
                                  </p:childTnLst>
                                </p:cTn>
                              </p:par>
                            </p:childTnLst>
                          </p:cTn>
                        </p:par>
                        <p:par>
                          <p:cTn id="129" fill="hold">
                            <p:stCondLst>
                              <p:cond delay="2500"/>
                            </p:stCondLst>
                            <p:childTnLst>
                              <p:par>
                                <p:cTn id="130" presetID="42" presetClass="path" presetSubtype="0" accel="50000" decel="50000" fill="hold" grpId="2" nodeType="afterEffect">
                                  <p:stCondLst>
                                    <p:cond delay="0"/>
                                  </p:stCondLst>
                                  <p:childTnLst>
                                    <p:animMotion origin="layout" path="M -4.16667E-6 0.11227 L 0.33907 0.11227 " pathEditMode="relative" rAng="0" ptsTypes="AA">
                                      <p:cBhvr>
                                        <p:cTn id="131" dur="2000" fill="hold"/>
                                        <p:tgtEl>
                                          <p:spTgt spid="39"/>
                                        </p:tgtEl>
                                        <p:attrNameLst>
                                          <p:attrName>ppt_x</p:attrName>
                                          <p:attrName>ppt_y</p:attrName>
                                        </p:attrNameLst>
                                      </p:cBhvr>
                                      <p:rCtr x="16944" y="0"/>
                                    </p:animMotion>
                                  </p:childTnLst>
                                </p:cTn>
                              </p:par>
                              <p:par>
                                <p:cTn id="132" presetID="42" presetClass="path" presetSubtype="0" accel="50000" decel="50000" fill="hold" grpId="2" nodeType="withEffect">
                                  <p:stCondLst>
                                    <p:cond delay="0"/>
                                  </p:stCondLst>
                                  <p:childTnLst>
                                    <p:animMotion origin="layout" path="M 5E-6 0.11181 L 0.33855 0.11181 " pathEditMode="relative" rAng="0" ptsTypes="AA">
                                      <p:cBhvr>
                                        <p:cTn id="133" dur="2000" fill="hold"/>
                                        <p:tgtEl>
                                          <p:spTgt spid="43"/>
                                        </p:tgtEl>
                                        <p:attrNameLst>
                                          <p:attrName>ppt_x</p:attrName>
                                          <p:attrName>ppt_y</p:attrName>
                                        </p:attrNameLst>
                                      </p:cBhvr>
                                      <p:rCtr x="16927" y="0"/>
                                    </p:animMotion>
                                  </p:childTnLst>
                                </p:cTn>
                              </p:par>
                            </p:childTnLst>
                          </p:cTn>
                        </p:par>
                        <p:par>
                          <p:cTn id="134" fill="hold">
                            <p:stCondLst>
                              <p:cond delay="4500"/>
                            </p:stCondLst>
                            <p:childTnLst>
                              <p:par>
                                <p:cTn id="135" presetID="42" presetClass="path" presetSubtype="0" accel="50000" decel="50000" fill="hold" grpId="3" nodeType="afterEffect">
                                  <p:stCondLst>
                                    <p:cond delay="0"/>
                                  </p:stCondLst>
                                  <p:childTnLst>
                                    <p:animMotion origin="layout" path="M 0.33907 0.11227 L 0.33907 0.23218 " pathEditMode="relative" rAng="0" ptsTypes="AA">
                                      <p:cBhvr>
                                        <p:cTn id="136" dur="2000" fill="hold"/>
                                        <p:tgtEl>
                                          <p:spTgt spid="39"/>
                                        </p:tgtEl>
                                        <p:attrNameLst>
                                          <p:attrName>ppt_x</p:attrName>
                                          <p:attrName>ppt_y</p:attrName>
                                        </p:attrNameLst>
                                      </p:cBhvr>
                                      <p:rCtr x="0" y="5995"/>
                                    </p:animMotion>
                                  </p:childTnLst>
                                </p:cTn>
                              </p:par>
                              <p:par>
                                <p:cTn id="137" presetID="42" presetClass="path" presetSubtype="0" accel="50000" decel="50000" fill="hold" grpId="3" nodeType="withEffect">
                                  <p:stCondLst>
                                    <p:cond delay="0"/>
                                  </p:stCondLst>
                                  <p:childTnLst>
                                    <p:animMotion origin="layout" path="M 0.33855 0.11181 L 0.33855 -0.02384 " pathEditMode="relative" rAng="0" ptsTypes="AA">
                                      <p:cBhvr>
                                        <p:cTn id="138" dur="2000" fill="hold"/>
                                        <p:tgtEl>
                                          <p:spTgt spid="43"/>
                                        </p:tgtEl>
                                        <p:attrNameLst>
                                          <p:attrName>ppt_x</p:attrName>
                                          <p:attrName>ppt_y</p:attrName>
                                        </p:attrNameLst>
                                      </p:cBhvr>
                                      <p:rCtr x="0" y="-6782"/>
                                    </p:animMotion>
                                  </p:childTnLst>
                                </p:cTn>
                              </p:par>
                            </p:childTnLst>
                          </p:cTn>
                        </p:par>
                        <p:par>
                          <p:cTn id="139" fill="hold">
                            <p:stCondLst>
                              <p:cond delay="6500"/>
                            </p:stCondLst>
                            <p:childTnLst>
                              <p:par>
                                <p:cTn id="140" presetID="1"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9" grpId="2" animBg="1"/>
      <p:bldP spid="39" grpId="3" animBg="1"/>
      <p:bldP spid="43" grpId="0" animBg="1"/>
      <p:bldP spid="43" grpId="1" animBg="1"/>
      <p:bldP spid="43" grpId="2" animBg="1"/>
      <p:bldP spid="43" grpId="3" animBg="1"/>
      <p:bldP spid="107" grpId="0"/>
      <p:bldP spid="108" grpId="0"/>
      <p:bldP spid="119" grpId="0" animBg="1"/>
      <p:bldP spid="120"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thickline0"/>
          <p:cNvCxnSpPr/>
          <p:nvPr/>
        </p:nvCxnSpPr>
        <p:spPr>
          <a:xfrm flipH="1">
            <a:off x="1409700" y="1077563"/>
            <a:ext cx="1192" cy="5247037"/>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4" name="wire"/>
          <p:cNvSpPr txBox="1"/>
          <p:nvPr/>
        </p:nvSpPr>
        <p:spPr>
          <a:xfrm rot="16200000">
            <a:off x="469208" y="1496717"/>
            <a:ext cx="1311867" cy="571500"/>
          </a:xfrm>
          <a:prstGeom prst="rect">
            <a:avLst/>
          </a:prstGeom>
          <a:noFill/>
        </p:spPr>
        <p:txBody>
          <a:bodyPr wrap="square" rtlCol="0" anchor="ctr">
            <a:noAutofit/>
          </a:bodyPr>
          <a:lstStyle/>
          <a:p>
            <a:pPr algn="ctr">
              <a:lnSpc>
                <a:spcPct val="80000"/>
              </a:lnSpc>
            </a:pPr>
            <a:r>
              <a:rPr lang="en-US" sz="4400" b="1" i="1" smtClean="0">
                <a:solidFill>
                  <a:prstClr val="black"/>
                </a:solidFill>
                <a:latin typeface="Calibri"/>
              </a:rPr>
              <a:t>Wire</a:t>
            </a:r>
            <a:endParaRPr lang="en-US" sz="4000" b="1" i="1">
              <a:solidFill>
                <a:prstClr val="black"/>
              </a:solidFill>
              <a:latin typeface="Calibri"/>
            </a:endParaRPr>
          </a:p>
        </p:txBody>
      </p:sp>
      <p:cxnSp>
        <p:nvCxnSpPr>
          <p:cNvPr id="113" name="on1"/>
          <p:cNvCxnSpPr/>
          <p:nvPr/>
        </p:nvCxnSpPr>
        <p:spPr>
          <a:xfrm>
            <a:off x="4226681" y="4569483"/>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on1"/>
          <p:cNvCxnSpPr/>
          <p:nvPr/>
        </p:nvCxnSpPr>
        <p:spPr>
          <a:xfrm>
            <a:off x="3165108" y="4564724"/>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on0"/>
          <p:cNvCxnSpPr/>
          <p:nvPr/>
        </p:nvCxnSpPr>
        <p:spPr>
          <a:xfrm>
            <a:off x="4226681" y="2663936"/>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on0"/>
          <p:cNvCxnSpPr/>
          <p:nvPr/>
        </p:nvCxnSpPr>
        <p:spPr>
          <a:xfrm>
            <a:off x="3165108" y="265917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bus0"/>
          <p:cNvCxnSpPr/>
          <p:nvPr/>
        </p:nvCxnSpPr>
        <p:spPr>
          <a:xfrm>
            <a:off x="2057400" y="3276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bus1"/>
          <p:cNvCxnSpPr/>
          <p:nvPr/>
        </p:nvCxnSpPr>
        <p:spPr>
          <a:xfrm>
            <a:off x="2057400" y="5181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off1"/>
          <p:cNvCxnSpPr/>
          <p:nvPr/>
        </p:nvCxnSpPr>
        <p:spPr>
          <a:xfrm flipH="1">
            <a:off x="2827154"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off1"/>
          <p:cNvCxnSpPr/>
          <p:nvPr/>
        </p:nvCxnSpPr>
        <p:spPr>
          <a:xfrm flipH="1">
            <a:off x="3880973"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off0"/>
          <p:cNvCxnSpPr/>
          <p:nvPr/>
        </p:nvCxnSpPr>
        <p:spPr>
          <a:xfrm flipH="1">
            <a:off x="2827154"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off0"/>
          <p:cNvCxnSpPr/>
          <p:nvPr/>
        </p:nvCxnSpPr>
        <p:spPr>
          <a:xfrm flipH="1">
            <a:off x="3880973"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Solution #2. Designated-Bit Latch</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212</a:t>
            </a:fld>
            <a:endParaRPr lang="en-US">
              <a:solidFill>
                <a:prstClr val="black"/>
              </a:solidFill>
              <a:latin typeface="Calibri"/>
            </a:endParaRPr>
          </a:p>
        </p:txBody>
      </p:sp>
      <p:sp>
        <p:nvSpPr>
          <p:cNvPr id="27" name="bank"/>
          <p:cNvSpPr/>
          <p:nvPr/>
        </p:nvSpPr>
        <p:spPr>
          <a:xfrm>
            <a:off x="2749560" y="1746425"/>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28" name="bank"/>
          <p:cNvSpPr/>
          <p:nvPr/>
        </p:nvSpPr>
        <p:spPr>
          <a:xfrm>
            <a:off x="2759087" y="3657603"/>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25" name="long"/>
          <p:cNvCxnSpPr/>
          <p:nvPr/>
        </p:nvCxnSpPr>
        <p:spPr>
          <a:xfrm flipH="1">
            <a:off x="7310417" y="1425575"/>
            <a:ext cx="1" cy="4365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long"/>
          <p:cNvCxnSpPr/>
          <p:nvPr/>
        </p:nvCxnSpPr>
        <p:spPr>
          <a:xfrm flipH="1">
            <a:off x="6249600" y="1422442"/>
            <a:ext cx="1" cy="4368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movebluerow"/>
          <p:cNvSpPr/>
          <p:nvPr/>
        </p:nvSpPr>
        <p:spPr>
          <a:xfrm>
            <a:off x="2749561" y="2354927"/>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7" name="globalbitline"/>
          <p:cNvSpPr txBox="1"/>
          <p:nvPr/>
        </p:nvSpPr>
        <p:spPr>
          <a:xfrm>
            <a:off x="5141892" y="914400"/>
            <a:ext cx="3278984" cy="556048"/>
          </a:xfrm>
          <a:prstGeom prst="rect">
            <a:avLst/>
          </a:prstGeom>
          <a:noFill/>
        </p:spPr>
        <p:txBody>
          <a:bodyPr wrap="square" rtlCol="0" anchor="ctr">
            <a:noAutofit/>
          </a:bodyPr>
          <a:lstStyle/>
          <a:p>
            <a:pPr algn="ctr">
              <a:lnSpc>
                <a:spcPct val="80000"/>
              </a:lnSpc>
            </a:pPr>
            <a:r>
              <a:rPr lang="en-US" sz="4000" b="1" i="1" smtClean="0">
                <a:solidFill>
                  <a:srgbClr val="FF0000"/>
                </a:solidFill>
                <a:latin typeface="Calibri"/>
              </a:rPr>
              <a:t>Global bitlines</a:t>
            </a:r>
            <a:endParaRPr lang="en-US" sz="3600" i="1">
              <a:solidFill>
                <a:srgbClr val="FF0000"/>
              </a:solidFill>
              <a:latin typeface="Calibri"/>
            </a:endParaRPr>
          </a:p>
        </p:txBody>
      </p:sp>
      <p:sp>
        <p:nvSpPr>
          <p:cNvPr id="50" name="globalrb"/>
          <p:cNvSpPr txBox="1"/>
          <p:nvPr/>
        </p:nvSpPr>
        <p:spPr>
          <a:xfrm>
            <a:off x="3313092" y="5791750"/>
            <a:ext cx="2364584" cy="304250"/>
          </a:xfrm>
          <a:prstGeom prst="rect">
            <a:avLst/>
          </a:prstGeom>
          <a:noFill/>
        </p:spPr>
        <p:txBody>
          <a:bodyPr wrap="square" rtlCol="0" anchor="ctr">
            <a:noAutofit/>
          </a:bodyPr>
          <a:lstStyle/>
          <a:p>
            <a:pPr algn="r">
              <a:lnSpc>
                <a:spcPct val="70000"/>
              </a:lnSpc>
            </a:pPr>
            <a:r>
              <a:rPr lang="en-US" sz="3600" i="1" smtClean="0">
                <a:solidFill>
                  <a:prstClr val="black"/>
                </a:solidFill>
                <a:latin typeface="Calibri"/>
              </a:rPr>
              <a:t>Global </a:t>
            </a:r>
            <a:br>
              <a:rPr lang="en-US" sz="3600" i="1" smtClean="0">
                <a:solidFill>
                  <a:prstClr val="black"/>
                </a:solidFill>
                <a:latin typeface="Calibri"/>
              </a:rPr>
            </a:br>
            <a:r>
              <a:rPr lang="en-US" sz="3600" i="1" smtClean="0">
                <a:solidFill>
                  <a:prstClr val="black"/>
                </a:solidFill>
                <a:latin typeface="Calibri"/>
              </a:rPr>
              <a:t>row-buffer</a:t>
            </a:r>
            <a:endParaRPr lang="en-US" sz="3200" i="1">
              <a:solidFill>
                <a:prstClr val="black"/>
              </a:solidFill>
              <a:latin typeface="Calibri"/>
            </a:endParaRPr>
          </a:p>
        </p:txBody>
      </p:sp>
      <p:sp>
        <p:nvSpPr>
          <p:cNvPr id="40" name="row-buffer"/>
          <p:cNvSpPr/>
          <p:nvPr/>
        </p:nvSpPr>
        <p:spPr>
          <a:xfrm>
            <a:off x="2749560" y="2354927"/>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1" name="movebluerow"/>
          <p:cNvSpPr/>
          <p:nvPr/>
        </p:nvSpPr>
        <p:spPr>
          <a:xfrm>
            <a:off x="2749561" y="1746425"/>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bankblank"/>
          <p:cNvSpPr/>
          <p:nvPr/>
        </p:nvSpPr>
        <p:spPr>
          <a:xfrm>
            <a:off x="2749560" y="1746426"/>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71" name="moveorangerow"/>
          <p:cNvSpPr/>
          <p:nvPr/>
        </p:nvSpPr>
        <p:spPr>
          <a:xfrm>
            <a:off x="2759086" y="4263108"/>
            <a:ext cx="1870847"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6" name="row-buffer"/>
          <p:cNvSpPr/>
          <p:nvPr/>
        </p:nvSpPr>
        <p:spPr>
          <a:xfrm>
            <a:off x="5838816" y="5791203"/>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4" name="row-buffer"/>
          <p:cNvSpPr/>
          <p:nvPr/>
        </p:nvSpPr>
        <p:spPr>
          <a:xfrm>
            <a:off x="2754324" y="4263108"/>
            <a:ext cx="1875610"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5" name="movebluerow"/>
          <p:cNvSpPr/>
          <p:nvPr/>
        </p:nvSpPr>
        <p:spPr>
          <a:xfrm>
            <a:off x="2759087" y="3654606"/>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localrb"/>
          <p:cNvSpPr txBox="1"/>
          <p:nvPr/>
        </p:nvSpPr>
        <p:spPr>
          <a:xfrm>
            <a:off x="228600" y="2354927"/>
            <a:ext cx="2364584" cy="304250"/>
          </a:xfrm>
          <a:prstGeom prst="rect">
            <a:avLst/>
          </a:prstGeom>
          <a:noFill/>
        </p:spPr>
        <p:txBody>
          <a:bodyPr wrap="square" rtlCol="0" anchor="ctr">
            <a:noAutofit/>
          </a:bodyPr>
          <a:lstStyle/>
          <a:p>
            <a:pPr algn="r">
              <a:lnSpc>
                <a:spcPct val="70000"/>
              </a:lnSpc>
            </a:pPr>
            <a:r>
              <a:rPr lang="en-US" sz="3600" i="1" smtClean="0">
                <a:solidFill>
                  <a:srgbClr val="0070C0"/>
                </a:solidFill>
                <a:latin typeface="Calibri"/>
              </a:rPr>
              <a:t>Local</a:t>
            </a:r>
            <a:br>
              <a:rPr lang="en-US" sz="3600" i="1" smtClean="0">
                <a:solidFill>
                  <a:srgbClr val="0070C0"/>
                </a:solidFill>
                <a:latin typeface="Calibri"/>
              </a:rPr>
            </a:br>
            <a:r>
              <a:rPr lang="en-US" sz="3600" i="1" smtClean="0">
                <a:solidFill>
                  <a:srgbClr val="0070C0"/>
                </a:solidFill>
                <a:latin typeface="Calibri"/>
              </a:rPr>
              <a:t>row-buffer</a:t>
            </a:r>
            <a:endParaRPr lang="en-US" sz="3200" i="1">
              <a:solidFill>
                <a:srgbClr val="0070C0"/>
              </a:solidFill>
              <a:latin typeface="Calibri"/>
            </a:endParaRPr>
          </a:p>
        </p:txBody>
      </p:sp>
      <p:sp>
        <p:nvSpPr>
          <p:cNvPr id="49" name="localrb"/>
          <p:cNvSpPr txBox="1"/>
          <p:nvPr/>
        </p:nvSpPr>
        <p:spPr>
          <a:xfrm>
            <a:off x="228600" y="4263108"/>
            <a:ext cx="2364584" cy="304250"/>
          </a:xfrm>
          <a:prstGeom prst="rect">
            <a:avLst/>
          </a:prstGeom>
          <a:noFill/>
        </p:spPr>
        <p:txBody>
          <a:bodyPr wrap="square" rtlCol="0" anchor="ctr">
            <a:noAutofit/>
          </a:bodyPr>
          <a:lstStyle/>
          <a:p>
            <a:pPr algn="r">
              <a:lnSpc>
                <a:spcPct val="70000"/>
              </a:lnSpc>
            </a:pPr>
            <a:r>
              <a:rPr lang="en-US" sz="3200" i="1" smtClean="0">
                <a:solidFill>
                  <a:srgbClr val="E2AC00"/>
                </a:solidFill>
                <a:latin typeface="Calibri"/>
              </a:rPr>
              <a:t>Local </a:t>
            </a:r>
            <a:br>
              <a:rPr lang="en-US" sz="3200" i="1" smtClean="0">
                <a:solidFill>
                  <a:srgbClr val="E2AC00"/>
                </a:solidFill>
                <a:latin typeface="Calibri"/>
              </a:rPr>
            </a:br>
            <a:r>
              <a:rPr lang="en-US" sz="3600" i="1" smtClean="0">
                <a:solidFill>
                  <a:srgbClr val="E2AC00"/>
                </a:solidFill>
                <a:latin typeface="Calibri"/>
              </a:rPr>
              <a:t>row-buffer</a:t>
            </a:r>
            <a:endParaRPr lang="en-US" sz="2800" i="1">
              <a:solidFill>
                <a:srgbClr val="E2AC00"/>
              </a:solidFill>
              <a:latin typeface="Calibri"/>
            </a:endParaRPr>
          </a:p>
        </p:txBody>
      </p:sp>
      <p:sp>
        <p:nvSpPr>
          <p:cNvPr id="51" name="bankblank"/>
          <p:cNvSpPr/>
          <p:nvPr/>
        </p:nvSpPr>
        <p:spPr>
          <a:xfrm>
            <a:off x="2754324" y="3654607"/>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107" name="switch"/>
          <p:cNvSpPr txBox="1"/>
          <p:nvPr/>
        </p:nvSpPr>
        <p:spPr>
          <a:xfrm>
            <a:off x="4399124" y="2819400"/>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08" name="switch"/>
          <p:cNvSpPr txBox="1"/>
          <p:nvPr/>
        </p:nvSpPr>
        <p:spPr>
          <a:xfrm>
            <a:off x="4399124" y="4738914"/>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19" name="readblue"/>
          <p:cNvSpPr/>
          <p:nvPr/>
        </p:nvSpPr>
        <p:spPr>
          <a:xfrm>
            <a:off x="908181" y="5484390"/>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ourier New" pitchFamily="49" charset="0"/>
                <a:cs typeface="Courier New" pitchFamily="49" charset="0"/>
              </a:rPr>
              <a:t>READ</a:t>
            </a:r>
            <a:endParaRPr lang="en-US" sz="4000" b="1">
              <a:solidFill>
                <a:prstClr val="white"/>
              </a:solidFill>
              <a:latin typeface="Courier New" pitchFamily="49" charset="0"/>
              <a:cs typeface="Courier New" pitchFamily="49" charset="0"/>
            </a:endParaRPr>
          </a:p>
        </p:txBody>
      </p:sp>
      <p:sp>
        <p:nvSpPr>
          <p:cNvPr id="36" name="readorange"/>
          <p:cNvSpPr/>
          <p:nvPr/>
        </p:nvSpPr>
        <p:spPr>
          <a:xfrm>
            <a:off x="908181" y="5484390"/>
            <a:ext cx="2444619" cy="913850"/>
          </a:xfrm>
          <a:prstGeom prst="rightArrow">
            <a:avLst>
              <a:gd name="adj1" fmla="val 60319"/>
              <a:gd name="adj2" fmla="val 50000"/>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ourier New" pitchFamily="49" charset="0"/>
                <a:cs typeface="Courier New" pitchFamily="49" charset="0"/>
              </a:rPr>
              <a:t>READ</a:t>
            </a:r>
            <a:endParaRPr lang="en-US" sz="4000" b="1">
              <a:solidFill>
                <a:prstClr val="black"/>
              </a:solidFill>
              <a:latin typeface="Courier New" pitchFamily="49" charset="0"/>
              <a:cs typeface="Courier New" pitchFamily="49" charset="0"/>
            </a:endParaRPr>
          </a:p>
        </p:txBody>
      </p:sp>
      <p:cxnSp>
        <p:nvCxnSpPr>
          <p:cNvPr id="37" name="line0"/>
          <p:cNvCxnSpPr/>
          <p:nvPr/>
        </p:nvCxnSpPr>
        <p:spPr>
          <a:xfrm>
            <a:off x="1676400" y="2894383"/>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line1"/>
          <p:cNvCxnSpPr/>
          <p:nvPr/>
        </p:nvCxnSpPr>
        <p:spPr>
          <a:xfrm>
            <a:off x="1676400" y="4805001"/>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thickline0"/>
          <p:cNvCxnSpPr/>
          <p:nvPr/>
        </p:nvCxnSpPr>
        <p:spPr>
          <a:xfrm>
            <a:off x="1676400" y="2894382"/>
            <a:ext cx="2722724" cy="0"/>
          </a:xfrm>
          <a:prstGeom prst="line">
            <a:avLst/>
          </a:prstGeom>
          <a:ln w="762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7" name="thickline1"/>
          <p:cNvCxnSpPr>
            <a:stCxn id="55" idx="3"/>
          </p:cNvCxnSpPr>
          <p:nvPr/>
        </p:nvCxnSpPr>
        <p:spPr>
          <a:xfrm flipV="1">
            <a:off x="1676400" y="4805001"/>
            <a:ext cx="2722724" cy="2"/>
          </a:xfrm>
          <a:prstGeom prst="line">
            <a:avLst/>
          </a:prstGeom>
          <a:ln w="76200">
            <a:solidFill>
              <a:srgbClr val="E2AC00"/>
            </a:solidFill>
            <a:prstDash val="solid"/>
          </a:ln>
        </p:spPr>
        <p:style>
          <a:lnRef idx="1">
            <a:schemeClr val="accent1"/>
          </a:lnRef>
          <a:fillRef idx="0">
            <a:schemeClr val="accent1"/>
          </a:fillRef>
          <a:effectRef idx="0">
            <a:schemeClr val="accent1"/>
          </a:effectRef>
          <a:fontRef idx="minor">
            <a:schemeClr val="tx1"/>
          </a:fontRef>
        </p:style>
      </p:cxnSp>
      <p:sp>
        <p:nvSpPr>
          <p:cNvPr id="52" name="d0blue"/>
          <p:cNvSpPr/>
          <p:nvPr/>
        </p:nvSpPr>
        <p:spPr>
          <a:xfrm>
            <a:off x="1143000" y="2640642"/>
            <a:ext cx="533400" cy="507484"/>
          </a:xfrm>
          <a:prstGeom prst="roundRect">
            <a:avLst/>
          </a:prstGeom>
          <a:solidFill>
            <a:srgbClr val="0070C0"/>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4" name="d0black"/>
          <p:cNvSpPr/>
          <p:nvPr/>
        </p:nvSpPr>
        <p:spPr>
          <a:xfrm>
            <a:off x="1143000" y="2640642"/>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3" name="d1black"/>
          <p:cNvSpPr/>
          <p:nvPr/>
        </p:nvSpPr>
        <p:spPr>
          <a:xfrm>
            <a:off x="1143000" y="4551261"/>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5" name="d1orange"/>
          <p:cNvSpPr/>
          <p:nvPr/>
        </p:nvSpPr>
        <p:spPr>
          <a:xfrm>
            <a:off x="1143000" y="4551261"/>
            <a:ext cx="533400" cy="507484"/>
          </a:xfrm>
          <a:prstGeom prst="roundRect">
            <a:avLst/>
          </a:prstGeom>
          <a:solidFill>
            <a:srgbClr val="FFC000"/>
          </a:solidFill>
          <a:ln w="57150">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black"/>
                </a:solidFill>
                <a:latin typeface="Calibri"/>
              </a:rPr>
              <a:t>D</a:t>
            </a:r>
            <a:endParaRPr lang="en-US" sz="3600" b="1" i="1">
              <a:solidFill>
                <a:prstClr val="black"/>
              </a:solidFill>
              <a:latin typeface="Calibri"/>
            </a:endParaRPr>
          </a:p>
        </p:txBody>
      </p:sp>
      <p:pic>
        <p:nvPicPr>
          <p:cNvPr id="5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36512" y="5894784"/>
            <a:ext cx="990600" cy="990600"/>
          </a:xfrm>
          <a:prstGeom prst="rect">
            <a:avLst/>
          </a:prstGeom>
          <a:noFill/>
        </p:spPr>
      </p:pic>
      <p:sp>
        <p:nvSpPr>
          <p:cNvPr id="59" name="TextBox 58"/>
          <p:cNvSpPr txBox="1"/>
          <p:nvPr/>
        </p:nvSpPr>
        <p:spPr>
          <a:xfrm>
            <a:off x="827584" y="6309320"/>
            <a:ext cx="6624736" cy="507831"/>
          </a:xfrm>
          <a:prstGeom prst="rect">
            <a:avLst/>
          </a:prstGeom>
          <a:noFill/>
        </p:spPr>
        <p:txBody>
          <a:bodyPr wrap="square" lIns="0" tIns="0" rIns="0" bIns="0" rtlCol="0">
            <a:spAutoFit/>
          </a:bodyPr>
          <a:lstStyle/>
          <a:p>
            <a:pPr>
              <a:lnSpc>
                <a:spcPct val="90000"/>
              </a:lnSpc>
            </a:pPr>
            <a:r>
              <a:rPr lang="en-US" sz="3600" b="1" i="1" dirty="0" smtClean="0">
                <a:solidFill>
                  <a:srgbClr val="0000FF"/>
                </a:solidFill>
                <a:latin typeface="Calibri"/>
              </a:rPr>
              <a:t>Selectively connect local to global</a:t>
            </a:r>
            <a:endParaRPr lang="en-US" sz="3600" b="1" i="1" dirty="0">
              <a:solidFill>
                <a:srgbClr val="0000FF"/>
              </a:solidFill>
              <a:latin typeface="Calibri"/>
            </a:endParaRPr>
          </a:p>
        </p:txBody>
      </p:sp>
    </p:spTree>
    <p:extLst>
      <p:ext uri="{BB962C8B-B14F-4D97-AF65-F5344CB8AC3E}">
        <p14:creationId xmlns:p14="http://schemas.microsoft.com/office/powerpoint/2010/main" val="1884650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9"/>
                                        </p:tgtEl>
                                      </p:cBhvr>
                                    </p:animEffect>
                                    <p:set>
                                      <p:cBhvr>
                                        <p:cTn id="10" dur="1" fill="hold">
                                          <p:stCondLst>
                                            <p:cond delay="499"/>
                                          </p:stCondLst>
                                        </p:cTn>
                                        <p:tgtEl>
                                          <p:spTgt spid="49"/>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26" presetClass="emph" presetSubtype="0" fill="hold" grpId="1" nodeType="withEffect">
                                  <p:stCondLst>
                                    <p:cond delay="0"/>
                                  </p:stCondLst>
                                  <p:childTnLst>
                                    <p:animEffect transition="out" filter="fade">
                                      <p:cBhvr>
                                        <p:cTn id="16" dur="500" tmFilter="0, 0; .2, .5; .8, .5; 1, 0"/>
                                        <p:tgtEl>
                                          <p:spTgt spid="54"/>
                                        </p:tgtEl>
                                      </p:cBhvr>
                                    </p:animEffect>
                                    <p:animScale>
                                      <p:cBhvr>
                                        <p:cTn id="17" dur="250" autoRev="1" fill="hold"/>
                                        <p:tgtEl>
                                          <p:spTgt spid="54"/>
                                        </p:tgtEl>
                                      </p:cBhvr>
                                      <p:by x="105000" y="105000"/>
                                    </p:animScale>
                                  </p:childTnLst>
                                </p:cTn>
                              </p:par>
                              <p:par>
                                <p:cTn id="18" presetID="10"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26" presetClass="emph" presetSubtype="0" fill="hold" grpId="1" nodeType="withEffect">
                                  <p:stCondLst>
                                    <p:cond delay="0"/>
                                  </p:stCondLst>
                                  <p:childTnLst>
                                    <p:animEffect transition="out" filter="fade">
                                      <p:cBhvr>
                                        <p:cTn id="22" dur="500" tmFilter="0, 0; .2, .5; .8, .5; 1, 0"/>
                                        <p:tgtEl>
                                          <p:spTgt spid="53"/>
                                        </p:tgtEl>
                                      </p:cBhvr>
                                    </p:animEffect>
                                    <p:animScale>
                                      <p:cBhvr>
                                        <p:cTn id="23" dur="250" autoRev="1" fill="hold"/>
                                        <p:tgtEl>
                                          <p:spTgt spid="53"/>
                                        </p:tgtEl>
                                      </p:cBhvr>
                                      <p:by x="105000" y="105000"/>
                                    </p:animScale>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26" presetClass="emph" presetSubtype="0" fill="hold" nodeType="withEffect">
                                  <p:stCondLst>
                                    <p:cond delay="0"/>
                                  </p:stCondLst>
                                  <p:childTnLst>
                                    <p:animEffect transition="out" filter="fade">
                                      <p:cBhvr>
                                        <p:cTn id="28" dur="500" tmFilter="0, 0; .2, .5; .8, .5; 1, 0"/>
                                        <p:tgtEl>
                                          <p:spTgt spid="37"/>
                                        </p:tgtEl>
                                      </p:cBhvr>
                                    </p:animEffect>
                                    <p:animScale>
                                      <p:cBhvr>
                                        <p:cTn id="29" dur="250" autoRev="1" fill="hold"/>
                                        <p:tgtEl>
                                          <p:spTgt spid="37"/>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26" presetClass="emph" presetSubtype="0" fill="hold" nodeType="withEffect">
                                  <p:stCondLst>
                                    <p:cond delay="0"/>
                                  </p:stCondLst>
                                  <p:childTnLst>
                                    <p:animEffect transition="out" filter="fade">
                                      <p:cBhvr>
                                        <p:cTn id="34" dur="500" tmFilter="0, 0; .2, .5; .8, .5; 1, 0"/>
                                        <p:tgtEl>
                                          <p:spTgt spid="38"/>
                                        </p:tgtEl>
                                      </p:cBhvr>
                                    </p:animEffect>
                                    <p:animScale>
                                      <p:cBhvr>
                                        <p:cTn id="35" dur="250" autoRev="1" fill="hold"/>
                                        <p:tgtEl>
                                          <p:spTgt spid="38"/>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fade">
                                      <p:cBhvr>
                                        <p:cTn id="40" dur="5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xit" presetSubtype="0" fill="hold" grpId="2" nodeType="withEffect">
                                  <p:stCondLst>
                                    <p:cond delay="0"/>
                                  </p:stCondLst>
                                  <p:childTnLst>
                                    <p:animEffect transition="out" filter="fade">
                                      <p:cBhvr>
                                        <p:cTn id="50" dur="500"/>
                                        <p:tgtEl>
                                          <p:spTgt spid="54"/>
                                        </p:tgtEl>
                                      </p:cBhvr>
                                    </p:animEffect>
                                    <p:set>
                                      <p:cBhvr>
                                        <p:cTn id="51" dur="1" fill="hold">
                                          <p:stCondLst>
                                            <p:cond delay="499"/>
                                          </p:stCondLst>
                                        </p:cTn>
                                        <p:tgtEl>
                                          <p:spTgt spid="5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fade">
                                      <p:cBhvr>
                                        <p:cTn id="55" dur="500"/>
                                        <p:tgtEl>
                                          <p:spTgt spid="112"/>
                                        </p:tgtEl>
                                      </p:cBhvr>
                                    </p:animEffect>
                                  </p:childTnLst>
                                </p:cTn>
                              </p:par>
                              <p:par>
                                <p:cTn id="56" presetID="10" presetClass="entr" presetSubtype="0" fill="hold"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fade">
                                      <p:cBhvr>
                                        <p:cTn id="58" dur="500"/>
                                        <p:tgtEl>
                                          <p:spTgt spid="109"/>
                                        </p:tgtEl>
                                      </p:cBhvr>
                                    </p:animEffect>
                                  </p:childTnLst>
                                </p:cTn>
                              </p:par>
                              <p:par>
                                <p:cTn id="59" presetID="10" presetClass="exit" presetSubtype="0" fill="hold" nodeType="withEffect">
                                  <p:stCondLst>
                                    <p:cond delay="0"/>
                                  </p:stCondLst>
                                  <p:childTnLst>
                                    <p:animEffect transition="out" filter="fade">
                                      <p:cBhvr>
                                        <p:cTn id="60" dur="500"/>
                                        <p:tgtEl>
                                          <p:spTgt spid="79"/>
                                        </p:tgtEl>
                                      </p:cBhvr>
                                    </p:animEffect>
                                    <p:set>
                                      <p:cBhvr>
                                        <p:cTn id="61" dur="1" fill="hold">
                                          <p:stCondLst>
                                            <p:cond delay="499"/>
                                          </p:stCondLst>
                                        </p:cTn>
                                        <p:tgtEl>
                                          <p:spTgt spid="7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0"/>
                                        </p:tgtEl>
                                      </p:cBhvr>
                                    </p:animEffect>
                                    <p:set>
                                      <p:cBhvr>
                                        <p:cTn id="64" dur="1" fill="hold">
                                          <p:stCondLst>
                                            <p:cond delay="499"/>
                                          </p:stCondLst>
                                        </p:cTn>
                                        <p:tgtEl>
                                          <p:spTgt spid="70"/>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par>
                                <p:cTn id="69" presetID="42" presetClass="path" presetSubtype="0" accel="50000" decel="50000" fill="hold" grpId="1" nodeType="withEffect">
                                  <p:stCondLst>
                                    <p:cond delay="0"/>
                                  </p:stCondLst>
                                  <p:childTnLst>
                                    <p:animMotion origin="layout" path="M 5E-6 7.40741E-7 L 5E-6 0.11227 " pathEditMode="relative" rAng="0" ptsTypes="AA">
                                      <p:cBhvr>
                                        <p:cTn id="70" dur="1000" fill="hold"/>
                                        <p:tgtEl>
                                          <p:spTgt spid="69"/>
                                        </p:tgtEl>
                                        <p:attrNameLst>
                                          <p:attrName>ppt_x</p:attrName>
                                          <p:attrName>ppt_y</p:attrName>
                                        </p:attrNameLst>
                                      </p:cBhvr>
                                      <p:rCtr x="0" y="5602"/>
                                    </p:animMotion>
                                  </p:childTnLst>
                                </p:cTn>
                              </p:par>
                            </p:childTnLst>
                          </p:cTn>
                        </p:par>
                        <p:par>
                          <p:cTn id="71" fill="hold">
                            <p:stCondLst>
                              <p:cond delay="2000"/>
                            </p:stCondLst>
                            <p:childTnLst>
                              <p:par>
                                <p:cTn id="72" presetID="42" presetClass="path" presetSubtype="0" accel="50000" decel="50000" fill="hold" grpId="2" nodeType="afterEffect">
                                  <p:stCondLst>
                                    <p:cond delay="0"/>
                                  </p:stCondLst>
                                  <p:childTnLst>
                                    <p:animMotion origin="layout" path="M -4.16667E-6 0.11227 L 0.33907 0.11227 " pathEditMode="relative" rAng="0" ptsTypes="AA">
                                      <p:cBhvr>
                                        <p:cTn id="73" dur="1000" fill="hold"/>
                                        <p:tgtEl>
                                          <p:spTgt spid="69"/>
                                        </p:tgtEl>
                                        <p:attrNameLst>
                                          <p:attrName>ppt_x</p:attrName>
                                          <p:attrName>ppt_y</p:attrName>
                                        </p:attrNameLst>
                                      </p:cBhvr>
                                      <p:rCtr x="16944" y="0"/>
                                    </p:animMotion>
                                  </p:childTnLst>
                                </p:cTn>
                              </p:par>
                            </p:childTnLst>
                          </p:cTn>
                        </p:par>
                        <p:par>
                          <p:cTn id="74" fill="hold">
                            <p:stCondLst>
                              <p:cond delay="3000"/>
                            </p:stCondLst>
                            <p:childTnLst>
                              <p:par>
                                <p:cTn id="75" presetID="42" presetClass="path" presetSubtype="0" accel="50000" decel="50000" fill="hold" grpId="3" nodeType="afterEffect">
                                  <p:stCondLst>
                                    <p:cond delay="0"/>
                                  </p:stCondLst>
                                  <p:childTnLst>
                                    <p:animMotion origin="layout" path="M 0.33907 0.11227 L 0.33907 0.50116 " pathEditMode="relative" rAng="0" ptsTypes="AA">
                                      <p:cBhvr>
                                        <p:cTn id="76" dur="1000" fill="hold"/>
                                        <p:tgtEl>
                                          <p:spTgt spid="69"/>
                                        </p:tgtEl>
                                        <p:attrNameLst>
                                          <p:attrName>ppt_x</p:attrName>
                                          <p:attrName>ppt_y</p:attrName>
                                        </p:attrNameLst>
                                      </p:cBhvr>
                                      <p:rCtr x="0" y="19444"/>
                                    </p:animMotion>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119"/>
                                        </p:tgtEl>
                                      </p:cBhvr>
                                    </p:animEffect>
                                    <p:set>
                                      <p:cBhvr>
                                        <p:cTn id="81" dur="1" fill="hold">
                                          <p:stCondLst>
                                            <p:cond delay="499"/>
                                          </p:stCondLst>
                                        </p:cTn>
                                        <p:tgtEl>
                                          <p:spTgt spid="119"/>
                                        </p:tgtEl>
                                        <p:attrNameLst>
                                          <p:attrName>style.visibility</p:attrName>
                                        </p:attrNameLst>
                                      </p:cBhvr>
                                      <p:to>
                                        <p:strVal val="hidden"/>
                                      </p:to>
                                    </p:set>
                                  </p:childTnLst>
                                </p:cTn>
                              </p:par>
                              <p:par>
                                <p:cTn id="82" presetID="10" presetClass="exit" presetSubtype="0" fill="hold" grpId="4" nodeType="withEffect">
                                  <p:stCondLst>
                                    <p:cond delay="0"/>
                                  </p:stCondLst>
                                  <p:childTnLst>
                                    <p:animEffect transition="out" filter="fade">
                                      <p:cBhvr>
                                        <p:cTn id="83" dur="500"/>
                                        <p:tgtEl>
                                          <p:spTgt spid="69"/>
                                        </p:tgtEl>
                                      </p:cBhvr>
                                    </p:animEffect>
                                    <p:set>
                                      <p:cBhvr>
                                        <p:cTn id="84" dur="1" fill="hold">
                                          <p:stCondLst>
                                            <p:cond delay="499"/>
                                          </p:stCondLst>
                                        </p:cTn>
                                        <p:tgtEl>
                                          <p:spTgt spid="6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52"/>
                                        </p:tgtEl>
                                      </p:cBhvr>
                                    </p:animEffect>
                                    <p:set>
                                      <p:cBhvr>
                                        <p:cTn id="87" dur="1" fill="hold">
                                          <p:stCondLst>
                                            <p:cond delay="499"/>
                                          </p:stCondLst>
                                        </p:cTn>
                                        <p:tgtEl>
                                          <p:spTgt spid="5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56"/>
                                        </p:tgtEl>
                                      </p:cBhvr>
                                    </p:animEffect>
                                    <p:set>
                                      <p:cBhvr>
                                        <p:cTn id="90" dur="1" fill="hold">
                                          <p:stCondLst>
                                            <p:cond delay="499"/>
                                          </p:stCondLst>
                                        </p:cTn>
                                        <p:tgtEl>
                                          <p:spTgt spid="56"/>
                                        </p:tgtEl>
                                        <p:attrNameLst>
                                          <p:attrName>style.visibility</p:attrName>
                                        </p:attrNameLst>
                                      </p:cBhvr>
                                      <p:to>
                                        <p:strVal val="hidden"/>
                                      </p:to>
                                    </p:set>
                                  </p:childTnLst>
                                </p:cTn>
                              </p:par>
                              <p:par>
                                <p:cTn id="91" presetID="10" presetClass="entr" presetSubtype="0" fill="hold" grpId="3"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par>
                                <p:cTn id="94" presetID="10" presetClass="entr" presetSubtype="0" fill="hold"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par>
                                <p:cTn id="97" presetID="10" presetClass="exit" presetSubtype="0" fill="hold" nodeType="withEffect">
                                  <p:stCondLst>
                                    <p:cond delay="0"/>
                                  </p:stCondLst>
                                  <p:childTnLst>
                                    <p:animEffect transition="out" filter="fade">
                                      <p:cBhvr>
                                        <p:cTn id="98" dur="500"/>
                                        <p:tgtEl>
                                          <p:spTgt spid="112"/>
                                        </p:tgtEl>
                                      </p:cBhvr>
                                    </p:animEffect>
                                    <p:set>
                                      <p:cBhvr>
                                        <p:cTn id="99" dur="1" fill="hold">
                                          <p:stCondLst>
                                            <p:cond delay="499"/>
                                          </p:stCondLst>
                                        </p:cTn>
                                        <p:tgtEl>
                                          <p:spTgt spid="11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09"/>
                                        </p:tgtEl>
                                      </p:cBhvr>
                                    </p:animEffect>
                                    <p:set>
                                      <p:cBhvr>
                                        <p:cTn id="102" dur="1" fill="hold">
                                          <p:stCondLst>
                                            <p:cond delay="499"/>
                                          </p:stCondLst>
                                        </p:cTn>
                                        <p:tgtEl>
                                          <p:spTgt spid="10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fade">
                                      <p:cBhvr>
                                        <p:cTn id="105" dur="500"/>
                                        <p:tgtEl>
                                          <p:spTgt spid="79"/>
                                        </p:tgtEl>
                                      </p:cBhvr>
                                    </p:animEffect>
                                  </p:childTnLst>
                                </p:cTn>
                              </p:par>
                              <p:par>
                                <p:cTn id="106" presetID="10" presetClass="entr" presetSubtype="0" fill="hold" nodeType="with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fade">
                                      <p:cBhvr>
                                        <p:cTn id="108" dur="500"/>
                                        <p:tgtEl>
                                          <p:spTgt spid="70"/>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500"/>
                                        <p:tgtEl>
                                          <p:spTgt spid="55"/>
                                        </p:tgtEl>
                                      </p:cBhvr>
                                    </p:animEffect>
                                  </p:childTnLst>
                                </p:cTn>
                              </p:par>
                              <p:par>
                                <p:cTn id="117" presetID="10" presetClass="entr" presetSubtype="0" fill="hold" nodeType="with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500"/>
                                        <p:tgtEl>
                                          <p:spTgt spid="57"/>
                                        </p:tgtEl>
                                      </p:cBhvr>
                                    </p:animEffect>
                                  </p:childTnLst>
                                </p:cTn>
                              </p:par>
                              <p:par>
                                <p:cTn id="120" presetID="10" presetClass="exit" presetSubtype="0" fill="hold" grpId="2" nodeType="withEffect">
                                  <p:stCondLst>
                                    <p:cond delay="0"/>
                                  </p:stCondLst>
                                  <p:childTnLst>
                                    <p:animEffect transition="out" filter="fade">
                                      <p:cBhvr>
                                        <p:cTn id="121" dur="500"/>
                                        <p:tgtEl>
                                          <p:spTgt spid="53"/>
                                        </p:tgtEl>
                                      </p:cBhvr>
                                    </p:animEffect>
                                    <p:set>
                                      <p:cBhvr>
                                        <p:cTn id="122" dur="1" fill="hold">
                                          <p:stCondLst>
                                            <p:cond delay="499"/>
                                          </p:stCondLst>
                                        </p:cTn>
                                        <p:tgtEl>
                                          <p:spTgt spid="53"/>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14"/>
                                        </p:tgtEl>
                                        <p:attrNameLst>
                                          <p:attrName>style.visibility</p:attrName>
                                        </p:attrNameLst>
                                      </p:cBhvr>
                                      <p:to>
                                        <p:strVal val="visible"/>
                                      </p:to>
                                    </p:set>
                                    <p:animEffect transition="in" filter="fade">
                                      <p:cBhvr>
                                        <p:cTn id="125" dur="500"/>
                                        <p:tgtEl>
                                          <p:spTgt spid="114"/>
                                        </p:tgtEl>
                                      </p:cBhvr>
                                    </p:animEffect>
                                  </p:childTnLst>
                                </p:cTn>
                              </p:par>
                              <p:par>
                                <p:cTn id="126" presetID="10" presetClass="entr" presetSubtype="0" fill="hold" nodeType="withEffect">
                                  <p:stCondLst>
                                    <p:cond delay="0"/>
                                  </p:stCondLst>
                                  <p:childTnLst>
                                    <p:set>
                                      <p:cBhvr>
                                        <p:cTn id="127" dur="1" fill="hold">
                                          <p:stCondLst>
                                            <p:cond delay="0"/>
                                          </p:stCondLst>
                                        </p:cTn>
                                        <p:tgtEl>
                                          <p:spTgt spid="113"/>
                                        </p:tgtEl>
                                        <p:attrNameLst>
                                          <p:attrName>style.visibility</p:attrName>
                                        </p:attrNameLst>
                                      </p:cBhvr>
                                      <p:to>
                                        <p:strVal val="visible"/>
                                      </p:to>
                                    </p:set>
                                    <p:animEffect transition="in" filter="fade">
                                      <p:cBhvr>
                                        <p:cTn id="128" dur="500"/>
                                        <p:tgtEl>
                                          <p:spTgt spid="113"/>
                                        </p:tgtEl>
                                      </p:cBhvr>
                                    </p:animEffect>
                                  </p:childTnLst>
                                </p:cTn>
                              </p:par>
                              <p:par>
                                <p:cTn id="129" presetID="10" presetClass="exit" presetSubtype="0" fill="hold" nodeType="withEffect">
                                  <p:stCondLst>
                                    <p:cond delay="0"/>
                                  </p:stCondLst>
                                  <p:childTnLst>
                                    <p:animEffect transition="out" filter="fade">
                                      <p:cBhvr>
                                        <p:cTn id="130" dur="500"/>
                                        <p:tgtEl>
                                          <p:spTgt spid="94"/>
                                        </p:tgtEl>
                                      </p:cBhvr>
                                    </p:animEffect>
                                    <p:set>
                                      <p:cBhvr>
                                        <p:cTn id="131" dur="1" fill="hold">
                                          <p:stCondLst>
                                            <p:cond delay="499"/>
                                          </p:stCondLst>
                                        </p:cTn>
                                        <p:tgtEl>
                                          <p:spTgt spid="94"/>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93"/>
                                        </p:tgtEl>
                                      </p:cBhvr>
                                    </p:animEffect>
                                    <p:set>
                                      <p:cBhvr>
                                        <p:cTn id="134" dur="1" fill="hold">
                                          <p:stCondLst>
                                            <p:cond delay="499"/>
                                          </p:stCondLst>
                                        </p:cTn>
                                        <p:tgtEl>
                                          <p:spTgt spid="93"/>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fade">
                                      <p:cBhvr>
                                        <p:cTn id="138" dur="500"/>
                                        <p:tgtEl>
                                          <p:spTgt spid="71"/>
                                        </p:tgtEl>
                                      </p:cBhvr>
                                    </p:animEffect>
                                  </p:childTnLst>
                                </p:cTn>
                              </p:par>
                              <p:par>
                                <p:cTn id="139" presetID="42" presetClass="path" presetSubtype="0" accel="50000" decel="50000" fill="hold" grpId="1" nodeType="withEffect">
                                  <p:stCondLst>
                                    <p:cond delay="0"/>
                                  </p:stCondLst>
                                  <p:childTnLst>
                                    <p:animMotion origin="layout" path="M 5E-6 1.11022E-16 L 5E-6 0.11181 " pathEditMode="relative" rAng="0" ptsTypes="AA">
                                      <p:cBhvr>
                                        <p:cTn id="140" dur="1000" fill="hold"/>
                                        <p:tgtEl>
                                          <p:spTgt spid="71"/>
                                        </p:tgtEl>
                                        <p:attrNameLst>
                                          <p:attrName>ppt_x</p:attrName>
                                          <p:attrName>ppt_y</p:attrName>
                                        </p:attrNameLst>
                                      </p:cBhvr>
                                      <p:rCtr x="0" y="5579"/>
                                    </p:animMotion>
                                  </p:childTnLst>
                                </p:cTn>
                              </p:par>
                            </p:childTnLst>
                          </p:cTn>
                        </p:par>
                        <p:par>
                          <p:cTn id="141" fill="hold">
                            <p:stCondLst>
                              <p:cond delay="1500"/>
                            </p:stCondLst>
                            <p:childTnLst>
                              <p:par>
                                <p:cTn id="142" presetID="42" presetClass="path" presetSubtype="0" accel="50000" decel="50000" fill="hold" grpId="2" nodeType="afterEffect">
                                  <p:stCondLst>
                                    <p:cond delay="0"/>
                                  </p:stCondLst>
                                  <p:childTnLst>
                                    <p:animMotion origin="layout" path="M 5E-6 0.11181 L 0.33855 0.11181 " pathEditMode="relative" rAng="0" ptsTypes="AA">
                                      <p:cBhvr>
                                        <p:cTn id="143" dur="1000" fill="hold"/>
                                        <p:tgtEl>
                                          <p:spTgt spid="71"/>
                                        </p:tgtEl>
                                        <p:attrNameLst>
                                          <p:attrName>ppt_x</p:attrName>
                                          <p:attrName>ppt_y</p:attrName>
                                        </p:attrNameLst>
                                      </p:cBhvr>
                                      <p:rCtr x="16927" y="0"/>
                                    </p:animMotion>
                                  </p:childTnLst>
                                </p:cTn>
                              </p:par>
                            </p:childTnLst>
                          </p:cTn>
                        </p:par>
                        <p:par>
                          <p:cTn id="144" fill="hold">
                            <p:stCondLst>
                              <p:cond delay="2500"/>
                            </p:stCondLst>
                            <p:childTnLst>
                              <p:par>
                                <p:cTn id="145" presetID="42" presetClass="path" presetSubtype="0" accel="50000" decel="50000" fill="hold" grpId="3" nodeType="afterEffect">
                                  <p:stCondLst>
                                    <p:cond delay="0"/>
                                  </p:stCondLst>
                                  <p:childTnLst>
                                    <p:animMotion origin="layout" path="M 0.33854 0.11181 L 0.33854 0.22292 " pathEditMode="relative" rAng="0" ptsTypes="AA">
                                      <p:cBhvr>
                                        <p:cTn id="146" dur="1000" fill="hold"/>
                                        <p:tgtEl>
                                          <p:spTgt spid="71"/>
                                        </p:tgtEl>
                                        <p:attrNameLst>
                                          <p:attrName>ppt_x</p:attrName>
                                          <p:attrName>ppt_y</p:attrName>
                                        </p:attrNameLst>
                                      </p:cBhvr>
                                      <p:rCtr x="0" y="5556"/>
                                    </p:animMotion>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1" nodeType="clickEffect">
                                  <p:stCondLst>
                                    <p:cond delay="0"/>
                                  </p:stCondLst>
                                  <p:childTnLst>
                                    <p:animEffect transition="out" filter="fade">
                                      <p:cBhvr>
                                        <p:cTn id="150" dur="500"/>
                                        <p:tgtEl>
                                          <p:spTgt spid="36"/>
                                        </p:tgtEl>
                                      </p:cBhvr>
                                    </p:animEffect>
                                    <p:set>
                                      <p:cBhvr>
                                        <p:cTn id="151" dur="1" fill="hold">
                                          <p:stCondLst>
                                            <p:cond delay="499"/>
                                          </p:stCondLst>
                                        </p:cTn>
                                        <p:tgtEl>
                                          <p:spTgt spid="36"/>
                                        </p:tgtEl>
                                        <p:attrNameLst>
                                          <p:attrName>style.visibility</p:attrName>
                                        </p:attrNameLst>
                                      </p:cBhvr>
                                      <p:to>
                                        <p:strVal val="hidden"/>
                                      </p:to>
                                    </p:set>
                                  </p:childTnLst>
                                </p:cTn>
                              </p:par>
                              <p:par>
                                <p:cTn id="152" presetID="10" presetClass="exit" presetSubtype="0" fill="hold" grpId="4" nodeType="withEffect">
                                  <p:stCondLst>
                                    <p:cond delay="0"/>
                                  </p:stCondLst>
                                  <p:childTnLst>
                                    <p:animEffect transition="out" filter="fade">
                                      <p:cBhvr>
                                        <p:cTn id="153" dur="500"/>
                                        <p:tgtEl>
                                          <p:spTgt spid="71"/>
                                        </p:tgtEl>
                                      </p:cBhvr>
                                    </p:animEffect>
                                    <p:set>
                                      <p:cBhvr>
                                        <p:cTn id="154" dur="1" fill="hold">
                                          <p:stCondLst>
                                            <p:cond delay="499"/>
                                          </p:stCondLst>
                                        </p:cTn>
                                        <p:tgtEl>
                                          <p:spTgt spid="71"/>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74"/>
                                        </p:tgtEl>
                                        <p:attrNameLst>
                                          <p:attrName>style.visibility</p:attrName>
                                        </p:attrNameLst>
                                      </p:cBhvr>
                                      <p:to>
                                        <p:strVal val="visible"/>
                                      </p:to>
                                    </p:set>
                                    <p:animEffect transition="in" filter="fade">
                                      <p:cBhvr>
                                        <p:cTn id="159" dur="500"/>
                                        <p:tgtEl>
                                          <p:spTgt spid="74"/>
                                        </p:tgtEl>
                                      </p:cBhvr>
                                    </p:animEffect>
                                  </p:childTnLst>
                                </p:cTn>
                              </p:par>
                              <p:par>
                                <p:cTn id="160" presetID="10" presetClass="entr" presetSubtype="0" fill="hold" nodeType="withEffect">
                                  <p:stCondLst>
                                    <p:cond delay="0"/>
                                  </p:stCondLst>
                                  <p:childTnLst>
                                    <p:set>
                                      <p:cBhvr>
                                        <p:cTn id="161" dur="1" fill="hold">
                                          <p:stCondLst>
                                            <p:cond delay="0"/>
                                          </p:stCondLst>
                                        </p:cTn>
                                        <p:tgtEl>
                                          <p:spTgt spid="72"/>
                                        </p:tgtEl>
                                        <p:attrNameLst>
                                          <p:attrName>style.visibility</p:attrName>
                                        </p:attrNameLst>
                                      </p:cBhvr>
                                      <p:to>
                                        <p:strVal val="visible"/>
                                      </p:to>
                                    </p:set>
                                    <p:animEffect transition="in" filter="fade">
                                      <p:cBhvr>
                                        <p:cTn id="162" dur="500"/>
                                        <p:tgtEl>
                                          <p:spTgt spid="72"/>
                                        </p:tgtEl>
                                      </p:cBhvr>
                                    </p:animEffec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5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69" grpId="0" animBg="1"/>
      <p:bldP spid="69" grpId="1" animBg="1"/>
      <p:bldP spid="69" grpId="2" animBg="1"/>
      <p:bldP spid="69" grpId="3" animBg="1"/>
      <p:bldP spid="69" grpId="4" animBg="1"/>
      <p:bldP spid="71" grpId="0" animBg="1"/>
      <p:bldP spid="71" grpId="1" animBg="1"/>
      <p:bldP spid="71" grpId="2" animBg="1"/>
      <p:bldP spid="71" grpId="3" animBg="1"/>
      <p:bldP spid="71" grpId="4" animBg="1"/>
      <p:bldP spid="48" grpId="0"/>
      <p:bldP spid="49" grpId="0"/>
      <p:bldP spid="119" grpId="0" animBg="1"/>
      <p:bldP spid="119" grpId="1" animBg="1"/>
      <p:bldP spid="36" grpId="0" animBg="1"/>
      <p:bldP spid="36" grpId="1" animBg="1"/>
      <p:bldP spid="52" grpId="0" animBg="1"/>
      <p:bldP spid="52" grpId="1" animBg="1"/>
      <p:bldP spid="54" grpId="0" animBg="1"/>
      <p:bldP spid="54" grpId="1" animBg="1"/>
      <p:bldP spid="54" grpId="2" animBg="1"/>
      <p:bldP spid="54" grpId="3" animBg="1"/>
      <p:bldP spid="53" grpId="0" animBg="1"/>
      <p:bldP spid="53" grpId="1" animBg="1"/>
      <p:bldP spid="53" grpId="2" animBg="1"/>
      <p:bldP spid="55" grpId="0" animBg="1"/>
      <p:bldP spid="59"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a:xfrm>
            <a:off x="304800" y="990600"/>
            <a:ext cx="8534400" cy="4670648"/>
          </a:xfrm>
        </p:spPr>
        <p:txBody>
          <a:bodyPr/>
          <a:lstStyle/>
          <a:p>
            <a:pPr marL="0" lvl="1" indent="0">
              <a:buNone/>
            </a:pPr>
            <a:r>
              <a:rPr lang="en-US" sz="4400" b="1" dirty="0" smtClean="0">
                <a:solidFill>
                  <a:srgbClr val="FF0000"/>
                </a:solidFill>
              </a:rPr>
              <a:t>1. Global Address Latch</a:t>
            </a:r>
          </a:p>
          <a:p>
            <a:pPr marL="801688" lvl="2" indent="-344488"/>
            <a:r>
              <a:rPr lang="en-US" sz="4000" dirty="0" smtClean="0"/>
              <a:t>Problem: Only </a:t>
            </a:r>
            <a:r>
              <a:rPr lang="en-US" sz="4000" i="1" u="sng" dirty="0" smtClean="0"/>
              <a:t>one</a:t>
            </a:r>
            <a:r>
              <a:rPr lang="en-US" sz="4000" dirty="0" smtClean="0"/>
              <a:t> raised </a:t>
            </a:r>
            <a:r>
              <a:rPr lang="en-US" sz="4000" dirty="0" err="1" smtClean="0"/>
              <a:t>wordline</a:t>
            </a:r>
            <a:endParaRPr lang="en-US" sz="4000" dirty="0" smtClean="0"/>
          </a:p>
          <a:p>
            <a:pPr marL="801688" lvl="2" indent="-344488"/>
            <a:r>
              <a:rPr lang="en-US" sz="4000" dirty="0" smtClean="0"/>
              <a:t>Solution: </a:t>
            </a:r>
            <a:r>
              <a:rPr lang="en-US" sz="4000" b="1" dirty="0" smtClean="0"/>
              <a:t>Subarray Address Latch</a:t>
            </a:r>
          </a:p>
          <a:p>
            <a:pPr marL="0" lvl="1" indent="0">
              <a:buNone/>
            </a:pPr>
            <a:r>
              <a:rPr lang="en-US" sz="4400" b="1" dirty="0" smtClean="0">
                <a:solidFill>
                  <a:srgbClr val="FF0000"/>
                </a:solidFill>
              </a:rPr>
              <a:t>2. Global </a:t>
            </a:r>
            <a:r>
              <a:rPr lang="en-US" sz="4400" b="1" dirty="0" err="1" smtClean="0">
                <a:solidFill>
                  <a:srgbClr val="FF0000"/>
                </a:solidFill>
              </a:rPr>
              <a:t>Bitlines</a:t>
            </a:r>
            <a:endParaRPr lang="en-US" sz="4400" b="1" dirty="0" smtClean="0">
              <a:solidFill>
                <a:srgbClr val="FF0000"/>
              </a:solidFill>
            </a:endParaRPr>
          </a:p>
          <a:p>
            <a:pPr marL="801688" lvl="2" indent="-344488"/>
            <a:r>
              <a:rPr lang="en-US" sz="4000" dirty="0"/>
              <a:t>Problem: </a:t>
            </a:r>
            <a:r>
              <a:rPr lang="en-US" sz="4000" dirty="0" smtClean="0"/>
              <a:t>Collision during access</a:t>
            </a:r>
            <a:endParaRPr lang="en-US" sz="4000" b="1" dirty="0" smtClean="0">
              <a:latin typeface="Courier New" pitchFamily="49" charset="0"/>
              <a:cs typeface="Courier New" pitchFamily="49" charset="0"/>
            </a:endParaRPr>
          </a:p>
          <a:p>
            <a:pPr marL="801688" lvl="2" indent="-344488"/>
            <a:r>
              <a:rPr lang="en-US" sz="4000" dirty="0" smtClean="0">
                <a:latin typeface="+mj-lt"/>
                <a:cs typeface="Courier New" pitchFamily="49" charset="0"/>
              </a:rPr>
              <a:t>Solution: </a:t>
            </a:r>
            <a:r>
              <a:rPr lang="en-US" sz="4000" b="1" dirty="0" smtClean="0">
                <a:latin typeface="+mj-lt"/>
                <a:cs typeface="Courier New" pitchFamily="49" charset="0"/>
              </a:rPr>
              <a:t>Designated-Bit Latch</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213</a:t>
            </a:fld>
            <a:endParaRPr lang="en-US">
              <a:solidFill>
                <a:prstClr val="black"/>
              </a:solidFill>
              <a:latin typeface="Calibri"/>
            </a:endParaRPr>
          </a:p>
        </p:txBody>
      </p:sp>
      <p:sp>
        <p:nvSpPr>
          <p:cNvPr id="5" name="Content Placeholder 2"/>
          <p:cNvSpPr txBox="1">
            <a:spLocks/>
          </p:cNvSpPr>
          <p:nvPr/>
        </p:nvSpPr>
        <p:spPr>
          <a:xfrm>
            <a:off x="304800" y="5949280"/>
            <a:ext cx="85344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800" b="1" dirty="0" smtClean="0">
                <a:solidFill>
                  <a:srgbClr val="0000FF"/>
                </a:solidFill>
              </a:rPr>
              <a:t>MASA (Multitude of Activated Subarrays)</a:t>
            </a:r>
          </a:p>
          <a:p>
            <a:endParaRPr lang="en-US" dirty="0"/>
          </a:p>
        </p:txBody>
      </p:sp>
    </p:spTree>
    <p:extLst>
      <p:ext uri="{BB962C8B-B14F-4D97-AF65-F5344CB8AC3E}">
        <p14:creationId xmlns:p14="http://schemas.microsoft.com/office/powerpoint/2010/main" val="1630025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smtClean="0"/>
              <a:t>Baseline (Subarray-Oblivious)</a:t>
            </a:r>
          </a:p>
          <a:p>
            <a:endParaRPr lang="en-US" sz="3600"/>
          </a:p>
          <a:p>
            <a:endParaRPr lang="en-US" sz="3600" smtClean="0"/>
          </a:p>
          <a:p>
            <a:endParaRPr lang="en-US" sz="3600"/>
          </a:p>
          <a:p>
            <a:endParaRPr lang="en-US" sz="3600" smtClean="0"/>
          </a:p>
          <a:p>
            <a:r>
              <a:rPr lang="en-US" sz="4000" b="1" smtClean="0"/>
              <a:t>MASA</a:t>
            </a:r>
          </a:p>
          <a:p>
            <a:endParaRPr lang="en-US" sz="4000"/>
          </a:p>
          <a:p>
            <a:endParaRPr lang="en-US" sz="4000" smtClean="0"/>
          </a:p>
          <a:p>
            <a:endParaRPr lang="en-US" sz="4000"/>
          </a:p>
          <a:p>
            <a:endParaRPr lang="en-US" sz="4000" smtClean="0"/>
          </a:p>
          <a:p>
            <a:endParaRPr lang="en-US" sz="4000"/>
          </a:p>
        </p:txBody>
      </p:sp>
      <p:cxnSp>
        <p:nvCxnSpPr>
          <p:cNvPr id="46" name="ser0"/>
          <p:cNvCxnSpPr/>
          <p:nvPr/>
        </p:nvCxnSpPr>
        <p:spPr>
          <a:xfrm>
            <a:off x="4424264" y="2213385"/>
            <a:ext cx="0" cy="834614"/>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ser0"/>
          <p:cNvCxnSpPr/>
          <p:nvPr/>
        </p:nvCxnSpPr>
        <p:spPr>
          <a:xfrm>
            <a:off x="5681564" y="2213385"/>
            <a:ext cx="0" cy="83461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er0"/>
          <p:cNvCxnSpPr/>
          <p:nvPr/>
        </p:nvCxnSpPr>
        <p:spPr>
          <a:xfrm>
            <a:off x="2747865" y="2213385"/>
            <a:ext cx="0" cy="834614"/>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MASA: Advantages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214</a:t>
            </a:fld>
            <a:endParaRPr lang="en-US">
              <a:solidFill>
                <a:prstClr val="black"/>
              </a:solidFill>
              <a:latin typeface="Calibri"/>
            </a:endParaRPr>
          </a:p>
        </p:txBody>
      </p:sp>
      <p:cxnSp>
        <p:nvCxnSpPr>
          <p:cNvPr id="10" name="Straight Arrow Connector 9"/>
          <p:cNvCxnSpPr/>
          <p:nvPr/>
        </p:nvCxnSpPr>
        <p:spPr>
          <a:xfrm>
            <a:off x="652366" y="2812571"/>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19999" y="2951071"/>
            <a:ext cx="1066801" cy="270421"/>
          </a:xfrm>
          <a:prstGeom prst="rect">
            <a:avLst/>
          </a:prstGeom>
          <a:noFill/>
        </p:spPr>
        <p:txBody>
          <a:bodyPr wrap="square" rtlCol="0" anchor="ctr">
            <a:noAutofit/>
          </a:bodyPr>
          <a:lstStyle/>
          <a:p>
            <a:pPr algn="ctr"/>
            <a:r>
              <a:rPr lang="en-US" sz="3600" i="1" smtClean="0">
                <a:solidFill>
                  <a:prstClr val="black"/>
                </a:solidFill>
                <a:latin typeface="Calibri"/>
              </a:rPr>
              <a:t>time</a:t>
            </a:r>
            <a:endParaRPr lang="en-US" sz="3200" i="1">
              <a:solidFill>
                <a:prstClr val="black"/>
              </a:solidFill>
              <a:latin typeface="Calibri"/>
            </a:endParaRPr>
          </a:p>
        </p:txBody>
      </p:sp>
      <p:sp>
        <p:nvSpPr>
          <p:cNvPr id="23" name="req0rl"/>
          <p:cNvSpPr/>
          <p:nvPr/>
        </p:nvSpPr>
        <p:spPr>
          <a:xfrm>
            <a:off x="1490566" y="259080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24" name="wr0"/>
          <p:cNvSpPr/>
          <p:nvPr/>
        </p:nvSpPr>
        <p:spPr>
          <a:xfrm>
            <a:off x="23287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25" name="req1rl"/>
          <p:cNvSpPr/>
          <p:nvPr/>
        </p:nvSpPr>
        <p:spPr>
          <a:xfrm>
            <a:off x="3166966" y="25908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Wr</a:t>
            </a:r>
            <a:endParaRPr lang="en-US" sz="3200">
              <a:solidFill>
                <a:prstClr val="black"/>
              </a:solidFill>
              <a:latin typeface="Calibri"/>
            </a:endParaRPr>
          </a:p>
        </p:txBody>
      </p:sp>
      <p:sp>
        <p:nvSpPr>
          <p:cNvPr id="26" name="wr1"/>
          <p:cNvSpPr/>
          <p:nvPr/>
        </p:nvSpPr>
        <p:spPr>
          <a:xfrm>
            <a:off x="40051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27" name="req2rl"/>
          <p:cNvSpPr/>
          <p:nvPr/>
        </p:nvSpPr>
        <p:spPr>
          <a:xfrm>
            <a:off x="4843359" y="259080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28" name="req3rl"/>
          <p:cNvSpPr/>
          <p:nvPr/>
        </p:nvSpPr>
        <p:spPr>
          <a:xfrm>
            <a:off x="6100665" y="25908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Rd</a:t>
            </a:r>
            <a:endParaRPr lang="en-US" sz="3200">
              <a:solidFill>
                <a:prstClr val="black"/>
              </a:solidFill>
              <a:latin typeface="Calibri"/>
            </a:endParaRPr>
          </a:p>
        </p:txBody>
      </p:sp>
      <p:sp>
        <p:nvSpPr>
          <p:cNvPr id="29" name="rl0"/>
          <p:cNvSpPr/>
          <p:nvPr/>
        </p:nvSpPr>
        <p:spPr>
          <a:xfrm>
            <a:off x="27478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30" name="rl1"/>
          <p:cNvSpPr/>
          <p:nvPr/>
        </p:nvSpPr>
        <p:spPr>
          <a:xfrm>
            <a:off x="4424265" y="2590800"/>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31" name="rl2"/>
          <p:cNvSpPr/>
          <p:nvPr/>
        </p:nvSpPr>
        <p:spPr>
          <a:xfrm>
            <a:off x="5681564"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48" name="TextBox 47"/>
          <p:cNvSpPr txBox="1"/>
          <p:nvPr/>
        </p:nvSpPr>
        <p:spPr>
          <a:xfrm>
            <a:off x="1490566" y="1600200"/>
            <a:ext cx="5448299" cy="536985"/>
          </a:xfrm>
          <a:prstGeom prst="rect">
            <a:avLst/>
          </a:prstGeom>
          <a:noFill/>
        </p:spPr>
        <p:txBody>
          <a:bodyPr wrap="square" rtlCol="0" anchor="ctr">
            <a:noAutofit/>
          </a:bodyPr>
          <a:lstStyle/>
          <a:p>
            <a:pPr algn="ctr"/>
            <a:r>
              <a:rPr lang="en-US" sz="4000" i="1" smtClean="0">
                <a:solidFill>
                  <a:srgbClr val="FF0000"/>
                </a:solidFill>
                <a:latin typeface="Calibri"/>
              </a:rPr>
              <a:t>1. Serialization</a:t>
            </a:r>
            <a:endParaRPr lang="en-US" sz="3600" i="1">
              <a:solidFill>
                <a:srgbClr val="FF0000"/>
              </a:solidFill>
              <a:latin typeface="Calibri"/>
            </a:endParaRPr>
          </a:p>
        </p:txBody>
      </p:sp>
      <p:sp>
        <p:nvSpPr>
          <p:cNvPr id="49" name="TextBox 48"/>
          <p:cNvSpPr txBox="1"/>
          <p:nvPr/>
        </p:nvSpPr>
        <p:spPr>
          <a:xfrm>
            <a:off x="524854" y="3806415"/>
            <a:ext cx="3480312" cy="384585"/>
          </a:xfrm>
          <a:prstGeom prst="rect">
            <a:avLst/>
          </a:prstGeom>
          <a:noFill/>
        </p:spPr>
        <p:txBody>
          <a:bodyPr wrap="square" rtlCol="0" anchor="ctr">
            <a:noAutofit/>
          </a:bodyPr>
          <a:lstStyle/>
          <a:p>
            <a:pPr algn="ctr"/>
            <a:r>
              <a:rPr lang="en-US" sz="4000" i="1" smtClean="0">
                <a:solidFill>
                  <a:srgbClr val="FF0000"/>
                </a:solidFill>
                <a:latin typeface="Calibri"/>
              </a:rPr>
              <a:t>2. Write Penalty</a:t>
            </a:r>
            <a:endParaRPr lang="en-US" sz="3600" i="1">
              <a:solidFill>
                <a:srgbClr val="FF0000"/>
              </a:solidFill>
              <a:latin typeface="Calibri"/>
            </a:endParaRPr>
          </a:p>
        </p:txBody>
      </p:sp>
      <p:sp>
        <p:nvSpPr>
          <p:cNvPr id="50" name="TextBox 49"/>
          <p:cNvSpPr txBox="1"/>
          <p:nvPr/>
        </p:nvSpPr>
        <p:spPr>
          <a:xfrm>
            <a:off x="4708072" y="3806415"/>
            <a:ext cx="3043337" cy="384585"/>
          </a:xfrm>
          <a:prstGeom prst="rect">
            <a:avLst/>
          </a:prstGeom>
          <a:noFill/>
        </p:spPr>
        <p:txBody>
          <a:bodyPr wrap="square" rtlCol="0" anchor="ctr">
            <a:noAutofit/>
          </a:bodyPr>
          <a:lstStyle/>
          <a:p>
            <a:r>
              <a:rPr lang="en-US" sz="4000" i="1" smtClean="0">
                <a:solidFill>
                  <a:srgbClr val="FF0000"/>
                </a:solidFill>
                <a:latin typeface="Calibri"/>
              </a:rPr>
              <a:t>3. Thrashing</a:t>
            </a:r>
            <a:endParaRPr lang="en-US" sz="3600" i="1">
              <a:solidFill>
                <a:srgbClr val="FF0000"/>
              </a:solidFill>
              <a:latin typeface="Calibri"/>
            </a:endParaRPr>
          </a:p>
        </p:txBody>
      </p:sp>
      <p:cxnSp>
        <p:nvCxnSpPr>
          <p:cNvPr id="57" name="Curved Connector 56"/>
          <p:cNvCxnSpPr>
            <a:stCxn id="24" idx="2"/>
            <a:endCxn id="49" idx="0"/>
          </p:cNvCxnSpPr>
          <p:nvPr/>
        </p:nvCxnSpPr>
        <p:spPr>
          <a:xfrm rot="5400000">
            <a:off x="2022455" y="3290555"/>
            <a:ext cx="758415" cy="273304"/>
          </a:xfrm>
          <a:prstGeom prst="curvedConnector3">
            <a:avLst/>
          </a:prstGeom>
          <a:ln w="381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26" idx="2"/>
          </p:cNvCxnSpPr>
          <p:nvPr/>
        </p:nvCxnSpPr>
        <p:spPr>
          <a:xfrm rot="5400000">
            <a:off x="3223218" y="2782196"/>
            <a:ext cx="725692" cy="1257300"/>
          </a:xfrm>
          <a:prstGeom prst="curvedConnector2">
            <a:avLst/>
          </a:prstGeom>
          <a:ln w="381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0" idx="2"/>
          </p:cNvCxnSpPr>
          <p:nvPr/>
        </p:nvCxnSpPr>
        <p:spPr>
          <a:xfrm rot="16200000" flipH="1">
            <a:off x="4584516" y="3097299"/>
            <a:ext cx="725694" cy="62709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31" idx="2"/>
            <a:endCxn id="50" idx="0"/>
          </p:cNvCxnSpPr>
          <p:nvPr/>
        </p:nvCxnSpPr>
        <p:spPr>
          <a:xfrm rot="16200000" flipH="1">
            <a:off x="5681221" y="3257894"/>
            <a:ext cx="758415" cy="338626"/>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29" idx="2"/>
          </p:cNvCxnSpPr>
          <p:nvPr/>
        </p:nvCxnSpPr>
        <p:spPr>
          <a:xfrm rot="16200000" flipH="1">
            <a:off x="3424818" y="2580595"/>
            <a:ext cx="815852" cy="1750661"/>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52366" y="5361922"/>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52366" y="6096001"/>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619999" y="5590522"/>
            <a:ext cx="1066801" cy="270421"/>
          </a:xfrm>
          <a:prstGeom prst="rect">
            <a:avLst/>
          </a:prstGeom>
          <a:noFill/>
        </p:spPr>
        <p:txBody>
          <a:bodyPr wrap="square" rtlCol="0" anchor="ctr">
            <a:noAutofit/>
          </a:bodyPr>
          <a:lstStyle/>
          <a:p>
            <a:pPr algn="ctr"/>
            <a:r>
              <a:rPr lang="en-US" sz="3600" i="1" smtClean="0">
                <a:solidFill>
                  <a:prstClr val="black"/>
                </a:solidFill>
                <a:latin typeface="Calibri"/>
              </a:rPr>
              <a:t>time</a:t>
            </a:r>
            <a:endParaRPr lang="en-US" sz="3200" i="1">
              <a:solidFill>
                <a:prstClr val="black"/>
              </a:solidFill>
              <a:latin typeface="Calibri"/>
            </a:endParaRPr>
          </a:p>
        </p:txBody>
      </p:sp>
      <p:sp>
        <p:nvSpPr>
          <p:cNvPr id="82" name="req0rl"/>
          <p:cNvSpPr/>
          <p:nvPr/>
        </p:nvSpPr>
        <p:spPr>
          <a:xfrm>
            <a:off x="1490566" y="5133322"/>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83" name="req1rl"/>
          <p:cNvSpPr/>
          <p:nvPr/>
        </p:nvSpPr>
        <p:spPr>
          <a:xfrm>
            <a:off x="1909666" y="57912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Wr</a:t>
            </a:r>
            <a:endParaRPr lang="en-US" sz="3200">
              <a:solidFill>
                <a:prstClr val="black"/>
              </a:solidFill>
              <a:latin typeface="Calibri"/>
            </a:endParaRPr>
          </a:p>
        </p:txBody>
      </p:sp>
      <p:sp>
        <p:nvSpPr>
          <p:cNvPr id="84" name="req2rl"/>
          <p:cNvSpPr/>
          <p:nvPr/>
        </p:nvSpPr>
        <p:spPr>
          <a:xfrm>
            <a:off x="2328763" y="513332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85" name="req3rl"/>
          <p:cNvSpPr/>
          <p:nvPr/>
        </p:nvSpPr>
        <p:spPr>
          <a:xfrm>
            <a:off x="2747863" y="57912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Rd</a:t>
            </a:r>
            <a:endParaRPr lang="en-US" sz="3200">
              <a:solidFill>
                <a:prstClr val="black"/>
              </a:solidFill>
              <a:latin typeface="Calibri"/>
            </a:endParaRPr>
          </a:p>
        </p:txBody>
      </p:sp>
      <p:cxnSp>
        <p:nvCxnSpPr>
          <p:cNvPr id="86" name="end0"/>
          <p:cNvCxnSpPr/>
          <p:nvPr/>
        </p:nvCxnSpPr>
        <p:spPr>
          <a:xfrm>
            <a:off x="6938865" y="2137185"/>
            <a:ext cx="0" cy="345333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7" name="end1"/>
          <p:cNvCxnSpPr/>
          <p:nvPr/>
        </p:nvCxnSpPr>
        <p:spPr>
          <a:xfrm>
            <a:off x="3586066" y="4648200"/>
            <a:ext cx="0" cy="191538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8" name="wasted"/>
          <p:cNvCxnSpPr/>
          <p:nvPr/>
        </p:nvCxnSpPr>
        <p:spPr>
          <a:xfrm>
            <a:off x="3690840" y="5029200"/>
            <a:ext cx="3167160" cy="0"/>
          </a:xfrm>
          <a:prstGeom prst="line">
            <a:avLst/>
          </a:prstGeom>
          <a:ln w="57150">
            <a:solidFill>
              <a:srgbClr val="00B050"/>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582956" y="4495800"/>
            <a:ext cx="3355909" cy="422821"/>
          </a:xfrm>
          <a:prstGeom prst="rect">
            <a:avLst/>
          </a:prstGeom>
          <a:noFill/>
        </p:spPr>
        <p:txBody>
          <a:bodyPr wrap="square" rtlCol="0" anchor="ctr">
            <a:noAutofit/>
          </a:bodyPr>
          <a:lstStyle/>
          <a:p>
            <a:pPr algn="ctr"/>
            <a:r>
              <a:rPr lang="en-US" sz="4400" b="1" i="1" smtClean="0">
                <a:solidFill>
                  <a:srgbClr val="00B050"/>
                </a:solidFill>
                <a:latin typeface="Calibri"/>
              </a:rPr>
              <a:t>Saved</a:t>
            </a:r>
            <a:endParaRPr lang="en-US" sz="4400" b="1" i="1">
              <a:solidFill>
                <a:srgbClr val="00B050"/>
              </a:solidFill>
              <a:latin typeface="Calibri"/>
            </a:endParaRPr>
          </a:p>
        </p:txBody>
      </p:sp>
    </p:spTree>
    <p:extLst>
      <p:ext uri="{BB962C8B-B14F-4D97-AF65-F5344CB8AC3E}">
        <p14:creationId xmlns:p14="http://schemas.microsoft.com/office/powerpoint/2010/main" val="1770670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81" grpId="0"/>
      <p:bldP spid="82" grpId="0" animBg="1"/>
      <p:bldP spid="83" grpId="0" animBg="1"/>
      <p:bldP spid="84" grpId="0" animBg="1"/>
      <p:bldP spid="85" grpId="0" animBg="1"/>
      <p:bldP spid="89"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MASA: Overhead</a:t>
            </a:r>
            <a:endParaRPr lang="en-US" sz="4400"/>
          </a:p>
        </p:txBody>
      </p:sp>
      <p:sp>
        <p:nvSpPr>
          <p:cNvPr id="3" name="Content Placeholder 2"/>
          <p:cNvSpPr>
            <a:spLocks noGrp="1"/>
          </p:cNvSpPr>
          <p:nvPr>
            <p:ph idx="1"/>
          </p:nvPr>
        </p:nvSpPr>
        <p:spPr/>
        <p:txBody>
          <a:bodyPr/>
          <a:lstStyle/>
          <a:p>
            <a:pPr>
              <a:lnSpc>
                <a:spcPct val="95000"/>
              </a:lnSpc>
            </a:pPr>
            <a:r>
              <a:rPr lang="en-US" sz="3600" b="1" smtClean="0"/>
              <a:t>DRAM Die Size</a:t>
            </a:r>
            <a:r>
              <a:rPr lang="en-US" sz="3600" smtClean="0"/>
              <a:t>: Only </a:t>
            </a:r>
            <a:r>
              <a:rPr lang="en-US" sz="3600" b="1" smtClean="0"/>
              <a:t>0.15%</a:t>
            </a:r>
            <a:r>
              <a:rPr lang="en-US" sz="3600" smtClean="0"/>
              <a:t> increase</a:t>
            </a:r>
          </a:p>
          <a:p>
            <a:pPr marL="914400" lvl="1" indent="-457200">
              <a:lnSpc>
                <a:spcPct val="95000"/>
              </a:lnSpc>
            </a:pPr>
            <a:r>
              <a:rPr lang="en-US" sz="3200" smtClean="0"/>
              <a:t>Subarray Address Latches</a:t>
            </a:r>
          </a:p>
          <a:p>
            <a:pPr marL="914400" lvl="1" indent="-457200">
              <a:lnSpc>
                <a:spcPct val="95000"/>
              </a:lnSpc>
            </a:pPr>
            <a:r>
              <a:rPr lang="en-US" sz="3200" smtClean="0"/>
              <a:t>Designated-Bit Latches &amp; Wire</a:t>
            </a:r>
          </a:p>
          <a:p>
            <a:pPr marL="514350" indent="-457200">
              <a:lnSpc>
                <a:spcPct val="95000"/>
              </a:lnSpc>
            </a:pPr>
            <a:r>
              <a:rPr lang="en-US" sz="3600" b="1" smtClean="0"/>
              <a:t>DRAM Static Energy: </a:t>
            </a:r>
            <a:r>
              <a:rPr lang="en-US" sz="3600" smtClean="0"/>
              <a:t>Small increase</a:t>
            </a:r>
            <a:endParaRPr lang="en-US" sz="3600"/>
          </a:p>
          <a:p>
            <a:pPr marL="914400" lvl="1" indent="-457200">
              <a:lnSpc>
                <a:spcPct val="95000"/>
              </a:lnSpc>
            </a:pPr>
            <a:r>
              <a:rPr lang="en-US" sz="3200" b="1" smtClean="0"/>
              <a:t>0.56mW</a:t>
            </a:r>
            <a:r>
              <a:rPr lang="en-US" sz="3200" smtClean="0"/>
              <a:t> for each activated subarray</a:t>
            </a:r>
          </a:p>
          <a:p>
            <a:pPr marL="914400" lvl="1" indent="-457200">
              <a:lnSpc>
                <a:spcPct val="95000"/>
              </a:lnSpc>
            </a:pPr>
            <a:r>
              <a:rPr lang="en-US" sz="3600" i="1" smtClean="0">
                <a:solidFill>
                  <a:srgbClr val="00B050"/>
                </a:solidFill>
              </a:rPr>
              <a:t>But saves dynamic energy</a:t>
            </a:r>
          </a:p>
          <a:p>
            <a:pPr marL="514350" indent="-457200">
              <a:lnSpc>
                <a:spcPct val="95000"/>
              </a:lnSpc>
            </a:pPr>
            <a:r>
              <a:rPr lang="en-US" sz="3600" b="1" smtClean="0"/>
              <a:t>Controller</a:t>
            </a:r>
            <a:r>
              <a:rPr lang="en-US" sz="3600" smtClean="0"/>
              <a:t>: Small additional storage</a:t>
            </a:r>
          </a:p>
          <a:p>
            <a:pPr marL="914400" lvl="1" indent="-457200">
              <a:lnSpc>
                <a:spcPct val="95000"/>
              </a:lnSpc>
            </a:pPr>
            <a:r>
              <a:rPr lang="en-US" sz="3200" smtClean="0"/>
              <a:t>Keep track of subarray status (&lt; </a:t>
            </a:r>
            <a:r>
              <a:rPr lang="en-US" sz="3200" b="1" smtClean="0"/>
              <a:t>256B</a:t>
            </a:r>
            <a:r>
              <a:rPr lang="en-US" sz="3200" smtClean="0"/>
              <a:t>)</a:t>
            </a:r>
          </a:p>
          <a:p>
            <a:pPr marL="914400" lvl="1" indent="-457200">
              <a:lnSpc>
                <a:spcPct val="95000"/>
              </a:lnSpc>
            </a:pPr>
            <a:r>
              <a:rPr lang="en-US" sz="3200" smtClean="0"/>
              <a:t>Keep track of new timing constraints</a:t>
            </a:r>
            <a:endParaRPr lang="en-US" sz="32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215</a:t>
            </a:fld>
            <a:endParaRPr lang="en-US">
              <a:solidFill>
                <a:prstClr val="black"/>
              </a:solidFill>
              <a:latin typeface="Calibri"/>
            </a:endParaRPr>
          </a:p>
        </p:txBody>
      </p:sp>
    </p:spTree>
    <p:extLst>
      <p:ext uri="{BB962C8B-B14F-4D97-AF65-F5344CB8AC3E}">
        <p14:creationId xmlns:p14="http://schemas.microsoft.com/office/powerpoint/2010/main" val="3111422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Cheaper Mechanisms</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216</a:t>
            </a:fld>
            <a:endParaRPr lang="en-US">
              <a:solidFill>
                <a:prstClr val="black"/>
              </a:solidFill>
              <a:latin typeface="Calibri"/>
            </a:endParaRPr>
          </a:p>
        </p:txBody>
      </p:sp>
      <p:sp>
        <p:nvSpPr>
          <p:cNvPr id="32" name="bank"/>
          <p:cNvSpPr/>
          <p:nvPr/>
        </p:nvSpPr>
        <p:spPr>
          <a:xfrm>
            <a:off x="2590801" y="2328235"/>
            <a:ext cx="1598601"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9" name="movebluerow"/>
          <p:cNvSpPr/>
          <p:nvPr/>
        </p:nvSpPr>
        <p:spPr>
          <a:xfrm>
            <a:off x="2595563" y="2328235"/>
            <a:ext cx="1593839"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3" name="bank"/>
          <p:cNvSpPr/>
          <p:nvPr/>
        </p:nvSpPr>
        <p:spPr>
          <a:xfrm>
            <a:off x="2590800" y="4239413"/>
            <a:ext cx="1593839"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2" name="row-buffer"/>
          <p:cNvSpPr/>
          <p:nvPr/>
        </p:nvSpPr>
        <p:spPr>
          <a:xfrm>
            <a:off x="2595563" y="4844918"/>
            <a:ext cx="1589076"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3" name="movebluerow"/>
          <p:cNvSpPr/>
          <p:nvPr/>
        </p:nvSpPr>
        <p:spPr>
          <a:xfrm>
            <a:off x="2600326" y="4236416"/>
            <a:ext cx="1584313"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5" name="bankblank"/>
          <p:cNvSpPr/>
          <p:nvPr/>
        </p:nvSpPr>
        <p:spPr>
          <a:xfrm>
            <a:off x="2595563" y="4236417"/>
            <a:ext cx="1589076"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7" name="d0black"/>
          <p:cNvSpPr/>
          <p:nvPr/>
        </p:nvSpPr>
        <p:spPr>
          <a:xfrm>
            <a:off x="912693" y="3432564"/>
            <a:ext cx="533400" cy="507484"/>
          </a:xfrm>
          <a:prstGeom prst="roundRect">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49" name="row-buffer"/>
          <p:cNvSpPr/>
          <p:nvPr/>
        </p:nvSpPr>
        <p:spPr>
          <a:xfrm>
            <a:off x="2590800" y="2936737"/>
            <a:ext cx="1598602"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50" name="d1black"/>
          <p:cNvSpPr/>
          <p:nvPr/>
        </p:nvSpPr>
        <p:spPr>
          <a:xfrm>
            <a:off x="912693" y="5343183"/>
            <a:ext cx="533400" cy="507484"/>
          </a:xfrm>
          <a:prstGeom prst="roundRect">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cxnSp>
        <p:nvCxnSpPr>
          <p:cNvPr id="99" name="line0"/>
          <p:cNvCxnSpPr>
            <a:stCxn id="47" idx="3"/>
          </p:cNvCxnSpPr>
          <p:nvPr/>
        </p:nvCxnSpPr>
        <p:spPr>
          <a:xfrm>
            <a:off x="1446093" y="3686306"/>
            <a:ext cx="273854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0" name="line1"/>
          <p:cNvCxnSpPr>
            <a:stCxn id="50" idx="3"/>
          </p:cNvCxnSpPr>
          <p:nvPr/>
        </p:nvCxnSpPr>
        <p:spPr>
          <a:xfrm>
            <a:off x="1446093" y="5596925"/>
            <a:ext cx="273854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1" name="orangedecoder"/>
          <p:cNvSpPr/>
          <p:nvPr/>
        </p:nvSpPr>
        <p:spPr>
          <a:xfrm rot="16200000">
            <a:off x="1727589" y="453382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2" name="orangegloballatch"/>
          <p:cNvSpPr/>
          <p:nvPr/>
        </p:nvSpPr>
        <p:spPr>
          <a:xfrm rot="16200000">
            <a:off x="710693" y="4517614"/>
            <a:ext cx="923012" cy="366610"/>
          </a:xfrm>
          <a:prstGeom prst="hexagon">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4000" b="1">
              <a:solidFill>
                <a:prstClr val="black"/>
              </a:solidFill>
              <a:latin typeface="Calibri"/>
            </a:endParaRPr>
          </a:p>
        </p:txBody>
      </p:sp>
      <p:sp>
        <p:nvSpPr>
          <p:cNvPr id="103" name="bluedecoder"/>
          <p:cNvSpPr/>
          <p:nvPr/>
        </p:nvSpPr>
        <p:spPr>
          <a:xfrm rot="16200000">
            <a:off x="1727588" y="2609733"/>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6" name="orangegloballatch"/>
          <p:cNvSpPr/>
          <p:nvPr/>
        </p:nvSpPr>
        <p:spPr>
          <a:xfrm rot="16200000">
            <a:off x="718665" y="2606437"/>
            <a:ext cx="923012" cy="366610"/>
          </a:xfrm>
          <a:prstGeom prst="hexagon">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4000" b="1">
              <a:solidFill>
                <a:prstClr val="black"/>
              </a:solidFill>
              <a:latin typeface="Calibri"/>
            </a:endParaRPr>
          </a:p>
        </p:txBody>
      </p:sp>
      <p:sp>
        <p:nvSpPr>
          <p:cNvPr id="118" name="TextBox 117"/>
          <p:cNvSpPr txBox="1"/>
          <p:nvPr/>
        </p:nvSpPr>
        <p:spPr>
          <a:xfrm>
            <a:off x="175552" y="1496210"/>
            <a:ext cx="2009238" cy="536985"/>
          </a:xfrm>
          <a:prstGeom prst="rect">
            <a:avLst/>
          </a:prstGeom>
          <a:noFill/>
        </p:spPr>
        <p:txBody>
          <a:bodyPr wrap="square" rtlCol="0" anchor="ctr">
            <a:noAutofit/>
          </a:bodyPr>
          <a:lstStyle/>
          <a:p>
            <a:pPr algn="ctr"/>
            <a:r>
              <a:rPr lang="en-US" sz="4400" b="1" i="1" smtClean="0">
                <a:solidFill>
                  <a:prstClr val="black"/>
                </a:solidFill>
                <a:latin typeface="Calibri"/>
              </a:rPr>
              <a:t>Latches</a:t>
            </a:r>
            <a:endParaRPr lang="en-US" sz="4000" b="1" i="1">
              <a:solidFill>
                <a:prstClr val="black"/>
              </a:solidFill>
              <a:latin typeface="Calibri"/>
            </a:endParaRPr>
          </a:p>
        </p:txBody>
      </p:sp>
      <p:cxnSp>
        <p:nvCxnSpPr>
          <p:cNvPr id="119" name="orange"/>
          <p:cNvCxnSpPr>
            <a:endCxn id="103" idx="0"/>
          </p:cNvCxnSpPr>
          <p:nvPr/>
        </p:nvCxnSpPr>
        <p:spPr>
          <a:xfrm flipV="1">
            <a:off x="1363477" y="2785437"/>
            <a:ext cx="645609" cy="43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orange"/>
          <p:cNvCxnSpPr>
            <a:endCxn id="101" idx="0"/>
          </p:cNvCxnSpPr>
          <p:nvPr/>
        </p:nvCxnSpPr>
        <p:spPr>
          <a:xfrm>
            <a:off x="1363478" y="4709529"/>
            <a:ext cx="64560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Cross 122"/>
          <p:cNvSpPr/>
          <p:nvPr/>
        </p:nvSpPr>
        <p:spPr>
          <a:xfrm rot="2700000">
            <a:off x="706620" y="3214017"/>
            <a:ext cx="992770" cy="99277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24" name="Cross 123"/>
          <p:cNvSpPr/>
          <p:nvPr/>
        </p:nvSpPr>
        <p:spPr>
          <a:xfrm rot="2700000">
            <a:off x="698648" y="5146807"/>
            <a:ext cx="992770" cy="99277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0" name="Cross 129"/>
          <p:cNvSpPr/>
          <p:nvPr/>
        </p:nvSpPr>
        <p:spPr>
          <a:xfrm rot="2700000">
            <a:off x="567514" y="2163677"/>
            <a:ext cx="1264651" cy="126465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1" name="Cross 130"/>
          <p:cNvSpPr/>
          <p:nvPr/>
        </p:nvSpPr>
        <p:spPr>
          <a:xfrm rot="2700000">
            <a:off x="559542" y="4068677"/>
            <a:ext cx="1264651" cy="126465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2" name="bankblank"/>
          <p:cNvSpPr/>
          <p:nvPr/>
        </p:nvSpPr>
        <p:spPr>
          <a:xfrm>
            <a:off x="2595563" y="2328235"/>
            <a:ext cx="1589076"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TextBox 34"/>
          <p:cNvSpPr txBox="1"/>
          <p:nvPr/>
        </p:nvSpPr>
        <p:spPr>
          <a:xfrm rot="16200000">
            <a:off x="3024449" y="3015740"/>
            <a:ext cx="5971388" cy="646331"/>
          </a:xfrm>
          <a:prstGeom prst="rect">
            <a:avLst/>
          </a:prstGeom>
          <a:solidFill>
            <a:srgbClr val="FF0000">
              <a:alpha val="50000"/>
            </a:srgbClr>
          </a:solidFill>
        </p:spPr>
        <p:txBody>
          <a:bodyPr wrap="square" rtlCol="0">
            <a:spAutoFit/>
          </a:bodyPr>
          <a:lstStyle/>
          <a:p>
            <a:pPr marL="2970213">
              <a:tabLst>
                <a:tab pos="2970213" algn="l"/>
              </a:tabLst>
            </a:pPr>
            <a:r>
              <a:rPr lang="en-US" sz="3600" smtClean="0">
                <a:solidFill>
                  <a:prstClr val="black"/>
                </a:solidFill>
                <a:latin typeface="Calibri"/>
              </a:rPr>
              <a:t>1. Serialization</a:t>
            </a:r>
            <a:endParaRPr lang="en-US" sz="3600">
              <a:solidFill>
                <a:prstClr val="black"/>
              </a:solidFill>
              <a:latin typeface="Calibri"/>
            </a:endParaRPr>
          </a:p>
        </p:txBody>
      </p:sp>
      <p:sp>
        <p:nvSpPr>
          <p:cNvPr id="65" name="TextBox 64"/>
          <p:cNvSpPr txBox="1"/>
          <p:nvPr/>
        </p:nvSpPr>
        <p:spPr>
          <a:xfrm rot="16200000">
            <a:off x="4147714" y="3015740"/>
            <a:ext cx="5971388" cy="646331"/>
          </a:xfrm>
          <a:prstGeom prst="rect">
            <a:avLst/>
          </a:prstGeom>
          <a:solidFill>
            <a:srgbClr val="FF0000">
              <a:alpha val="50000"/>
            </a:srgbClr>
          </a:solidFill>
        </p:spPr>
        <p:txBody>
          <a:bodyPr wrap="square" rtlCol="0">
            <a:spAutoFit/>
          </a:bodyPr>
          <a:lstStyle/>
          <a:p>
            <a:pPr marL="2970213"/>
            <a:r>
              <a:rPr lang="en-US" sz="3600" smtClean="0">
                <a:solidFill>
                  <a:prstClr val="black"/>
                </a:solidFill>
                <a:latin typeface="Calibri"/>
              </a:rPr>
              <a:t>2. Wr-Penalty</a:t>
            </a:r>
            <a:endParaRPr lang="en-US" sz="3600">
              <a:solidFill>
                <a:prstClr val="black"/>
              </a:solidFill>
              <a:latin typeface="Calibri"/>
            </a:endParaRPr>
          </a:p>
        </p:txBody>
      </p:sp>
      <p:sp>
        <p:nvSpPr>
          <p:cNvPr id="66" name="TextBox 65"/>
          <p:cNvSpPr txBox="1"/>
          <p:nvPr/>
        </p:nvSpPr>
        <p:spPr>
          <a:xfrm rot="16200000">
            <a:off x="5270978" y="3015739"/>
            <a:ext cx="5971389" cy="646331"/>
          </a:xfrm>
          <a:prstGeom prst="rect">
            <a:avLst/>
          </a:prstGeom>
          <a:solidFill>
            <a:srgbClr val="FF0000">
              <a:alpha val="50000"/>
            </a:srgbClr>
          </a:solidFill>
        </p:spPr>
        <p:txBody>
          <a:bodyPr wrap="square" rtlCol="0">
            <a:spAutoFit/>
          </a:bodyPr>
          <a:lstStyle/>
          <a:p>
            <a:pPr marL="2970213"/>
            <a:r>
              <a:rPr lang="en-US" sz="3600" smtClean="0">
                <a:solidFill>
                  <a:prstClr val="black"/>
                </a:solidFill>
                <a:latin typeface="Calibri"/>
              </a:rPr>
              <a:t>3. Thrashing</a:t>
            </a:r>
            <a:endParaRPr lang="en-US" sz="3600">
              <a:solidFill>
                <a:prstClr val="black"/>
              </a:solidFill>
              <a:latin typeface="Calibri"/>
            </a:endParaRPr>
          </a:p>
        </p:txBody>
      </p:sp>
      <p:sp>
        <p:nvSpPr>
          <p:cNvPr id="26" name="Pentagon 25"/>
          <p:cNvSpPr/>
          <p:nvPr/>
        </p:nvSpPr>
        <p:spPr>
          <a:xfrm>
            <a:off x="4656907" y="3477410"/>
            <a:ext cx="4267200" cy="65128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MASA</a:t>
            </a:r>
            <a:endParaRPr lang="en-US" sz="4000" b="1">
              <a:solidFill>
                <a:prstClr val="white"/>
              </a:solidFill>
              <a:latin typeface="Calibri"/>
            </a:endParaRPr>
          </a:p>
        </p:txBody>
      </p:sp>
      <p:sp>
        <p:nvSpPr>
          <p:cNvPr id="68" name="Pentagon 67"/>
          <p:cNvSpPr/>
          <p:nvPr/>
        </p:nvSpPr>
        <p:spPr>
          <a:xfrm>
            <a:off x="4656907" y="4475707"/>
            <a:ext cx="3124200" cy="65128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SALP-2</a:t>
            </a:r>
            <a:endParaRPr lang="en-US" sz="4000" b="1">
              <a:solidFill>
                <a:prstClr val="white"/>
              </a:solidFill>
              <a:latin typeface="Calibri"/>
            </a:endParaRPr>
          </a:p>
        </p:txBody>
      </p:sp>
      <p:sp>
        <p:nvSpPr>
          <p:cNvPr id="69" name="Pentagon 68"/>
          <p:cNvSpPr/>
          <p:nvPr/>
        </p:nvSpPr>
        <p:spPr>
          <a:xfrm>
            <a:off x="4648200" y="5474003"/>
            <a:ext cx="1981200" cy="65128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SALP-1</a:t>
            </a:r>
            <a:endParaRPr lang="en-US" sz="4000" b="1">
              <a:solidFill>
                <a:prstClr val="white"/>
              </a:solidFill>
              <a:latin typeface="Calibri"/>
            </a:endParaRPr>
          </a:p>
        </p:txBody>
      </p:sp>
    </p:spTree>
    <p:extLst>
      <p:ext uri="{BB962C8B-B14F-4D97-AF65-F5344CB8AC3E}">
        <p14:creationId xmlns:p14="http://schemas.microsoft.com/office/powerpoint/2010/main" val="346583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500"/>
                                        <p:tgtEl>
                                          <p:spTgt spid="1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1000"/>
                                        <p:tgtEl>
                                          <p:spTgt spid="6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0"/>
                                        </p:tgtEl>
                                        <p:attrNameLst>
                                          <p:attrName>style.visibility</p:attrName>
                                        </p:attrNameLst>
                                      </p:cBhvr>
                                      <p:to>
                                        <p:strVal val="visible"/>
                                      </p:to>
                                    </p:set>
                                    <p:animEffect transition="in" filter="fade">
                                      <p:cBhvr>
                                        <p:cTn id="33" dur="500"/>
                                        <p:tgtEl>
                                          <p:spTgt spid="1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fade">
                                      <p:cBhvr>
                                        <p:cTn id="36" dur="500"/>
                                        <p:tgtEl>
                                          <p:spTgt spid="1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30" grpId="0" animBg="1"/>
      <p:bldP spid="131" grpId="0" animBg="1"/>
      <p:bldP spid="35" grpId="0" animBg="1"/>
      <p:bldP spid="65" grpId="0" animBg="1"/>
      <p:bldP spid="66" grpId="0" animBg="1"/>
      <p:bldP spid="26" grpId="0" animBg="1"/>
      <p:bldP spid="68" grpId="0" animBg="1"/>
      <p:bldP spid="69"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System Configuration</a:t>
            </a:r>
            <a:endParaRPr lang="en-US" sz="4400" dirty="0"/>
          </a:p>
        </p:txBody>
      </p:sp>
      <p:sp>
        <p:nvSpPr>
          <p:cNvPr id="3" name="Content Placeholder 2"/>
          <p:cNvSpPr>
            <a:spLocks noGrp="1"/>
          </p:cNvSpPr>
          <p:nvPr>
            <p:ph idx="1"/>
          </p:nvPr>
        </p:nvSpPr>
        <p:spPr/>
        <p:txBody>
          <a:bodyPr/>
          <a:lstStyle/>
          <a:p>
            <a:pPr>
              <a:lnSpc>
                <a:spcPct val="85000"/>
              </a:lnSpc>
            </a:pPr>
            <a:r>
              <a:rPr lang="en-US" sz="3200" b="1" smtClean="0"/>
              <a:t>System Configuration</a:t>
            </a:r>
          </a:p>
          <a:p>
            <a:pPr lvl="1">
              <a:lnSpc>
                <a:spcPct val="85000"/>
              </a:lnSpc>
            </a:pPr>
            <a:r>
              <a:rPr lang="en-US" smtClean="0"/>
              <a:t>CPU: 5.3GHz, 128 ROB, 8 MSHR</a:t>
            </a:r>
          </a:p>
          <a:p>
            <a:pPr lvl="1">
              <a:lnSpc>
                <a:spcPct val="85000"/>
              </a:lnSpc>
            </a:pPr>
            <a:r>
              <a:rPr lang="en-US" smtClean="0"/>
              <a:t>LLC: 512kB per-core slice</a:t>
            </a:r>
          </a:p>
          <a:p>
            <a:pPr>
              <a:lnSpc>
                <a:spcPct val="85000"/>
              </a:lnSpc>
            </a:pPr>
            <a:r>
              <a:rPr lang="en-US" sz="3200" b="1" smtClean="0"/>
              <a:t>Memory Configuration</a:t>
            </a:r>
          </a:p>
          <a:p>
            <a:pPr lvl="1">
              <a:lnSpc>
                <a:spcPct val="85000"/>
              </a:lnSpc>
            </a:pPr>
            <a:r>
              <a:rPr lang="en-US" smtClean="0"/>
              <a:t>DDR3-1066</a:t>
            </a:r>
          </a:p>
          <a:p>
            <a:pPr lvl="1">
              <a:lnSpc>
                <a:spcPct val="85000"/>
              </a:lnSpc>
            </a:pPr>
            <a:r>
              <a:rPr lang="en-US" b="1" i="1" smtClean="0">
                <a:solidFill>
                  <a:srgbClr val="00B050"/>
                </a:solidFill>
              </a:rPr>
              <a:t>(default) </a:t>
            </a:r>
            <a:r>
              <a:rPr lang="en-US" b="1" smtClean="0">
                <a:solidFill>
                  <a:srgbClr val="00B050"/>
                </a:solidFill>
              </a:rPr>
              <a:t>1 channel, 1 rank, 8 banks, 8 subarrays-per-bank</a:t>
            </a:r>
          </a:p>
          <a:p>
            <a:pPr lvl="1">
              <a:lnSpc>
                <a:spcPct val="85000"/>
              </a:lnSpc>
            </a:pPr>
            <a:r>
              <a:rPr lang="en-US" i="1" smtClean="0"/>
              <a:t>(sensitivity)</a:t>
            </a:r>
            <a:r>
              <a:rPr lang="en-US" smtClean="0"/>
              <a:t> 1-8 chans, 1-8 ranks, 8-64 banks, 1-128 subarrays</a:t>
            </a:r>
          </a:p>
          <a:p>
            <a:pPr>
              <a:lnSpc>
                <a:spcPct val="85000"/>
              </a:lnSpc>
            </a:pPr>
            <a:r>
              <a:rPr lang="en-US" sz="3200" b="1" smtClean="0"/>
              <a:t>Mapping &amp; Row-Policy</a:t>
            </a:r>
          </a:p>
          <a:p>
            <a:pPr lvl="1">
              <a:lnSpc>
                <a:spcPct val="85000"/>
              </a:lnSpc>
            </a:pPr>
            <a:r>
              <a:rPr lang="en-US" b="1" i="1">
                <a:solidFill>
                  <a:srgbClr val="00B050"/>
                </a:solidFill>
              </a:rPr>
              <a:t>(default)</a:t>
            </a:r>
            <a:r>
              <a:rPr lang="en-US" b="1" smtClean="0">
                <a:solidFill>
                  <a:srgbClr val="00B050"/>
                </a:solidFill>
              </a:rPr>
              <a:t> Line-interleaved &amp; Closed-row</a:t>
            </a:r>
          </a:p>
          <a:p>
            <a:pPr lvl="1">
              <a:lnSpc>
                <a:spcPct val="85000"/>
              </a:lnSpc>
            </a:pPr>
            <a:r>
              <a:rPr lang="en-US" i="1"/>
              <a:t>(sensitivity)</a:t>
            </a:r>
            <a:r>
              <a:rPr lang="en-US"/>
              <a:t> Row-interleaved &amp; Open-row</a:t>
            </a:r>
          </a:p>
          <a:p>
            <a:pPr>
              <a:lnSpc>
                <a:spcPct val="85000"/>
              </a:lnSpc>
            </a:pPr>
            <a:r>
              <a:rPr lang="en-US" sz="3200" b="1" smtClean="0"/>
              <a:t>DRAM Controller Configuration</a:t>
            </a:r>
          </a:p>
          <a:p>
            <a:pPr lvl="1">
              <a:lnSpc>
                <a:spcPct val="85000"/>
              </a:lnSpc>
            </a:pPr>
            <a:r>
              <a:rPr lang="en-US" smtClean="0"/>
              <a:t>64-/64-entry read/write queues per-channel</a:t>
            </a:r>
          </a:p>
          <a:p>
            <a:pPr lvl="1">
              <a:lnSpc>
                <a:spcPct val="85000"/>
              </a:lnSpc>
            </a:pPr>
            <a:r>
              <a:rPr lang="en-US" smtClean="0"/>
              <a:t>FR-FCFS, batch scheduling for writes</a:t>
            </a:r>
          </a:p>
          <a:p>
            <a:pPr lvl="1">
              <a:lnSpc>
                <a:spcPct val="85000"/>
              </a:lnSpc>
            </a:pPr>
            <a:endParaRPr lang="en-US" smtClean="0"/>
          </a:p>
          <a:p>
            <a:pPr>
              <a:lnSpc>
                <a:spcPct val="85000"/>
              </a:lnSpc>
            </a:pPr>
            <a:endParaRPr lang="en-US"/>
          </a:p>
        </p:txBody>
      </p:sp>
      <p:sp>
        <p:nvSpPr>
          <p:cNvPr id="4" name="Slide Number Placeholder 3"/>
          <p:cNvSpPr>
            <a:spLocks noGrp="1"/>
          </p:cNvSpPr>
          <p:nvPr>
            <p:ph type="sldNum" sz="quarter" idx="12"/>
          </p:nvPr>
        </p:nvSpPr>
        <p:spPr/>
        <p:txBody>
          <a:bodyPr/>
          <a:lstStyle/>
          <a:p>
            <a:fld id="{8B363EBC-A636-4E4F-B313-DA526F248DF6}" type="slidenum">
              <a:rPr lang="en-US" smtClean="0"/>
              <a:t>217</a:t>
            </a:fld>
            <a:endParaRPr lang="en-US"/>
          </a:p>
        </p:txBody>
      </p:sp>
    </p:spTree>
    <p:extLst>
      <p:ext uri="{BB962C8B-B14F-4D97-AF65-F5344CB8AC3E}">
        <p14:creationId xmlns:p14="http://schemas.microsoft.com/office/powerpoint/2010/main" val="3246317442"/>
      </p:ext>
    </p:extLst>
  </p:cSld>
  <p:clrMapOvr>
    <a:masterClrMapping/>
  </p:clrMapOvr>
  <p:timing>
    <p:tnLst>
      <p:par>
        <p:cTn xmlns:p14="http://schemas.microsoft.com/office/powerpoint/2010/mai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SALP: Single-core Results</a:t>
            </a:r>
            <a:endParaRPr lang="en-US" sz="4400" dirty="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218</a:t>
            </a:fld>
            <a:endParaRPr lang="en-US">
              <a:solidFill>
                <a:prstClr val="black"/>
              </a:solidFill>
              <a:latin typeface="Calibri"/>
            </a:endParaRPr>
          </a:p>
        </p:txBody>
      </p:sp>
      <p:graphicFrame>
        <p:nvGraphicFramePr>
          <p:cNvPr id="7" name="MASA_IDEAL"/>
          <p:cNvGraphicFramePr>
            <a:graphicFrameLocks/>
          </p:cNvGraphicFramePr>
          <p:nvPr>
            <p:extLst>
              <p:ext uri="{D42A27DB-BD31-4B8C-83A1-F6EECF244321}">
                <p14:modId xmlns:p14="http://schemas.microsoft.com/office/powerpoint/2010/main" val="2695680557"/>
              </p:ext>
            </p:extLst>
          </p:nvPr>
        </p:nvGraphicFramePr>
        <p:xfrm>
          <a:off x="304800" y="838200"/>
          <a:ext cx="8360228" cy="4559617"/>
        </p:xfrm>
        <a:graphic>
          <a:graphicData uri="http://schemas.openxmlformats.org/drawingml/2006/chart">
            <c:chart xmlns:c="http://schemas.openxmlformats.org/drawingml/2006/chart" xmlns:r="http://schemas.openxmlformats.org/officeDocument/2006/relationships" r:id="rId2"/>
          </a:graphicData>
        </a:graphic>
      </p:graphicFrame>
      <p:sp>
        <p:nvSpPr>
          <p:cNvPr id="9" name="1"/>
          <p:cNvSpPr txBox="1"/>
          <p:nvPr/>
        </p:nvSpPr>
        <p:spPr>
          <a:xfrm rot="16200000">
            <a:off x="7319711" y="2414974"/>
            <a:ext cx="1143000" cy="707886"/>
          </a:xfrm>
          <a:prstGeom prst="rect">
            <a:avLst/>
          </a:prstGeom>
          <a:noFill/>
        </p:spPr>
        <p:txBody>
          <a:bodyPr wrap="square" rtlCol="0">
            <a:spAutoFit/>
          </a:bodyPr>
          <a:lstStyle/>
          <a:p>
            <a:r>
              <a:rPr lang="en-US" sz="4000" b="1" smtClean="0">
                <a:solidFill>
                  <a:srgbClr val="0070C0"/>
                </a:solidFill>
                <a:latin typeface="Calibri"/>
              </a:rPr>
              <a:t>17%</a:t>
            </a:r>
            <a:endParaRPr lang="en-US" sz="4000" b="1">
              <a:solidFill>
                <a:srgbClr val="0070C0"/>
              </a:solidFill>
              <a:latin typeface="Calibri"/>
            </a:endParaRPr>
          </a:p>
        </p:txBody>
      </p:sp>
      <p:sp>
        <p:nvSpPr>
          <p:cNvPr id="10" name="2"/>
          <p:cNvSpPr txBox="1"/>
          <p:nvPr/>
        </p:nvSpPr>
        <p:spPr>
          <a:xfrm rot="16200000">
            <a:off x="7754051" y="2414974"/>
            <a:ext cx="1143000" cy="707886"/>
          </a:xfrm>
          <a:prstGeom prst="rect">
            <a:avLst/>
          </a:prstGeom>
          <a:noFill/>
        </p:spPr>
        <p:txBody>
          <a:bodyPr wrap="square" rtlCol="0">
            <a:spAutoFit/>
          </a:bodyPr>
          <a:lstStyle/>
          <a:p>
            <a:r>
              <a:rPr lang="en-US" sz="4000" b="1" smtClean="0">
                <a:solidFill>
                  <a:srgbClr val="FF0000"/>
                </a:solidFill>
                <a:latin typeface="Calibri"/>
              </a:rPr>
              <a:t>20%</a:t>
            </a:r>
            <a:endParaRPr lang="en-US" sz="4000" b="1">
              <a:solidFill>
                <a:srgbClr val="FF0000"/>
              </a:solidFill>
              <a:latin typeface="Calibri"/>
            </a:endParaRPr>
          </a:p>
        </p:txBody>
      </p:sp>
      <p:sp>
        <p:nvSpPr>
          <p:cNvPr id="11" name="TextBox 10"/>
          <p:cNvSpPr txBox="1"/>
          <p:nvPr/>
        </p:nvSpPr>
        <p:spPr>
          <a:xfrm>
            <a:off x="498724" y="5334000"/>
            <a:ext cx="8166304" cy="1311128"/>
          </a:xfrm>
          <a:prstGeom prst="rect">
            <a:avLst/>
          </a:prstGeom>
          <a:noFill/>
        </p:spPr>
        <p:txBody>
          <a:bodyPr wrap="square" rtlCol="0">
            <a:spAutoFit/>
          </a:bodyPr>
          <a:lstStyle/>
          <a:p>
            <a:pPr algn="ctr">
              <a:lnSpc>
                <a:spcPct val="90000"/>
              </a:lnSpc>
            </a:pPr>
            <a:r>
              <a:rPr lang="en-US" sz="4400" b="1" i="1" smtClean="0">
                <a:solidFill>
                  <a:srgbClr val="0070C0"/>
                </a:solidFill>
                <a:latin typeface="Calibri"/>
              </a:rPr>
              <a:t>MASA</a:t>
            </a:r>
            <a:r>
              <a:rPr lang="en-US" sz="4400" i="1" smtClean="0">
                <a:solidFill>
                  <a:srgbClr val="0070C0"/>
                </a:solidFill>
                <a:latin typeface="Calibri"/>
              </a:rPr>
              <a:t> achieves most of the benefit of having more banks (“Ideal”)</a:t>
            </a:r>
            <a:endParaRPr lang="en-US" sz="4400" i="1">
              <a:solidFill>
                <a:srgbClr val="0070C0"/>
              </a:solidFill>
              <a:latin typeface="Calibri"/>
            </a:endParaRPr>
          </a:p>
        </p:txBody>
      </p:sp>
    </p:spTree>
    <p:extLst>
      <p:ext uri="{BB962C8B-B14F-4D97-AF65-F5344CB8AC3E}">
        <p14:creationId xmlns:p14="http://schemas.microsoft.com/office/powerpoint/2010/main" val="1139464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2" dur="500"/>
                                        <p:tgtEl>
                                          <p:spTgt spid="7">
                                            <p:graphicEl>
                                              <a:chart seriesIdx="1" categoryIdx="-4" bldStep="series"/>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9" grpId="0"/>
      <p:bldP spid="10" grpId="0"/>
      <p:bldP spid="11"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SALP: Single-Core </a:t>
            </a:r>
            <a:r>
              <a:rPr lang="en-US" sz="4400" dirty="0"/>
              <a:t>Results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219</a:t>
            </a:fld>
            <a:endParaRPr lang="en-US">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2519813020"/>
              </p:ext>
            </p:extLst>
          </p:nvPr>
        </p:nvGraphicFramePr>
        <p:xfrm>
          <a:off x="457200" y="838201"/>
          <a:ext cx="8077200" cy="32003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918597" y="5257800"/>
            <a:ext cx="7326558" cy="1311128"/>
          </a:xfrm>
          <a:prstGeom prst="rect">
            <a:avLst/>
          </a:prstGeom>
          <a:noFill/>
        </p:spPr>
        <p:txBody>
          <a:bodyPr wrap="square" rtlCol="0">
            <a:spAutoFit/>
          </a:bodyPr>
          <a:lstStyle/>
          <a:p>
            <a:pPr algn="ctr">
              <a:lnSpc>
                <a:spcPct val="90000"/>
              </a:lnSpc>
            </a:pPr>
            <a:r>
              <a:rPr lang="en-US" sz="4400" b="1" i="1" smtClean="0">
                <a:solidFill>
                  <a:srgbClr val="0070C0"/>
                </a:solidFill>
                <a:latin typeface="Calibri"/>
              </a:rPr>
              <a:t>SALP-1, SALP-2, MASA</a:t>
            </a:r>
            <a:r>
              <a:rPr lang="en-US" sz="4400" i="1" smtClean="0">
                <a:solidFill>
                  <a:srgbClr val="0070C0"/>
                </a:solidFill>
                <a:latin typeface="Calibri"/>
              </a:rPr>
              <a:t> improve performance at low cost</a:t>
            </a:r>
            <a:endParaRPr lang="en-US" sz="4400" i="1">
              <a:solidFill>
                <a:srgbClr val="0070C0"/>
              </a:solidFill>
              <a:latin typeface="Calibri"/>
            </a:endParaRPr>
          </a:p>
        </p:txBody>
      </p:sp>
      <p:sp>
        <p:nvSpPr>
          <p:cNvPr id="9" name="2"/>
          <p:cNvSpPr txBox="1"/>
          <p:nvPr/>
        </p:nvSpPr>
        <p:spPr>
          <a:xfrm>
            <a:off x="6553200" y="1752600"/>
            <a:ext cx="1143000" cy="707886"/>
          </a:xfrm>
          <a:prstGeom prst="rect">
            <a:avLst/>
          </a:prstGeom>
          <a:noFill/>
        </p:spPr>
        <p:txBody>
          <a:bodyPr wrap="square" rtlCol="0">
            <a:spAutoFit/>
          </a:bodyPr>
          <a:lstStyle/>
          <a:p>
            <a:pPr algn="ctr"/>
            <a:r>
              <a:rPr lang="en-US" sz="4000" b="1" smtClean="0">
                <a:solidFill>
                  <a:srgbClr val="FF0000"/>
                </a:solidFill>
                <a:latin typeface="Calibri"/>
              </a:rPr>
              <a:t>20%</a:t>
            </a:r>
            <a:endParaRPr lang="en-US" sz="4000" b="1">
              <a:solidFill>
                <a:srgbClr val="FF0000"/>
              </a:solidFill>
              <a:latin typeface="Calibri"/>
            </a:endParaRPr>
          </a:p>
        </p:txBody>
      </p:sp>
      <p:sp>
        <p:nvSpPr>
          <p:cNvPr id="10" name="2"/>
          <p:cNvSpPr txBox="1"/>
          <p:nvPr/>
        </p:nvSpPr>
        <p:spPr>
          <a:xfrm>
            <a:off x="5257800" y="1981200"/>
            <a:ext cx="1143000" cy="707886"/>
          </a:xfrm>
          <a:prstGeom prst="rect">
            <a:avLst/>
          </a:prstGeom>
          <a:noFill/>
        </p:spPr>
        <p:txBody>
          <a:bodyPr wrap="square" rtlCol="0">
            <a:spAutoFit/>
          </a:bodyPr>
          <a:lstStyle/>
          <a:p>
            <a:pPr algn="ctr"/>
            <a:r>
              <a:rPr lang="en-US" sz="4000" b="1" smtClean="0">
                <a:solidFill>
                  <a:srgbClr val="0070C0"/>
                </a:solidFill>
                <a:latin typeface="Calibri"/>
              </a:rPr>
              <a:t>17%</a:t>
            </a:r>
            <a:endParaRPr lang="en-US" sz="4000" b="1">
              <a:solidFill>
                <a:srgbClr val="0070C0"/>
              </a:solidFill>
              <a:latin typeface="Calibri"/>
            </a:endParaRPr>
          </a:p>
        </p:txBody>
      </p:sp>
      <p:sp>
        <p:nvSpPr>
          <p:cNvPr id="11" name="2"/>
          <p:cNvSpPr txBox="1"/>
          <p:nvPr/>
        </p:nvSpPr>
        <p:spPr>
          <a:xfrm>
            <a:off x="3962400" y="2209800"/>
            <a:ext cx="1143000" cy="707886"/>
          </a:xfrm>
          <a:prstGeom prst="rect">
            <a:avLst/>
          </a:prstGeom>
          <a:noFill/>
        </p:spPr>
        <p:txBody>
          <a:bodyPr wrap="square" rtlCol="0">
            <a:spAutoFit/>
          </a:bodyPr>
          <a:lstStyle/>
          <a:p>
            <a:pPr algn="ctr"/>
            <a:r>
              <a:rPr lang="en-US" sz="4000" b="1" dirty="0" smtClean="0">
                <a:solidFill>
                  <a:prstClr val="black">
                    <a:lumMod val="75000"/>
                    <a:lumOff val="25000"/>
                  </a:prstClr>
                </a:solidFill>
                <a:latin typeface="Calibri"/>
              </a:rPr>
              <a:t>13%</a:t>
            </a:r>
            <a:endParaRPr lang="en-US" sz="4000" b="1" dirty="0">
              <a:solidFill>
                <a:prstClr val="black">
                  <a:lumMod val="75000"/>
                  <a:lumOff val="25000"/>
                </a:prstClr>
              </a:solidFill>
              <a:latin typeface="Calibri"/>
            </a:endParaRPr>
          </a:p>
        </p:txBody>
      </p:sp>
      <p:sp>
        <p:nvSpPr>
          <p:cNvPr id="12" name="2"/>
          <p:cNvSpPr txBox="1"/>
          <p:nvPr/>
        </p:nvSpPr>
        <p:spPr>
          <a:xfrm>
            <a:off x="2667000" y="2667000"/>
            <a:ext cx="1143000" cy="707886"/>
          </a:xfrm>
          <a:prstGeom prst="rect">
            <a:avLst/>
          </a:prstGeom>
          <a:noFill/>
        </p:spPr>
        <p:txBody>
          <a:bodyPr wrap="square" rtlCol="0">
            <a:spAutoFit/>
          </a:bodyPr>
          <a:lstStyle/>
          <a:p>
            <a:pPr algn="ctr"/>
            <a:r>
              <a:rPr lang="en-US" sz="4000" b="1">
                <a:solidFill>
                  <a:prstClr val="white">
                    <a:lumMod val="50000"/>
                  </a:prstClr>
                </a:solidFill>
                <a:latin typeface="Calibri"/>
              </a:rPr>
              <a:t>7</a:t>
            </a:r>
            <a:r>
              <a:rPr lang="en-US" sz="4000" b="1" smtClean="0">
                <a:solidFill>
                  <a:prstClr val="white">
                    <a:lumMod val="50000"/>
                  </a:prstClr>
                </a:solidFill>
                <a:latin typeface="Calibri"/>
              </a:rPr>
              <a:t>%</a:t>
            </a:r>
            <a:endParaRPr lang="en-US" sz="4000" b="1">
              <a:solidFill>
                <a:prstClr val="white">
                  <a:lumMod val="50000"/>
                </a:prstClr>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1102998497"/>
              </p:ext>
            </p:extLst>
          </p:nvPr>
        </p:nvGraphicFramePr>
        <p:xfrm>
          <a:off x="609600" y="4048760"/>
          <a:ext cx="7162800" cy="1056640"/>
        </p:xfrm>
        <a:graphic>
          <a:graphicData uri="http://schemas.openxmlformats.org/drawingml/2006/table">
            <a:tbl>
              <a:tblPr firstRow="1" bandRow="1">
                <a:tableStyleId>{5940675A-B579-460E-94D1-54222C63F5DA}</a:tableStyleId>
              </a:tblPr>
              <a:tblGrid>
                <a:gridCol w="1981200"/>
                <a:gridCol w="2590800"/>
                <a:gridCol w="1295400"/>
                <a:gridCol w="1295400"/>
              </a:tblGrid>
              <a:tr h="1056640">
                <a:tc>
                  <a:txBody>
                    <a:bodyPr/>
                    <a:lstStyle/>
                    <a:p>
                      <a:pPr algn="ctr">
                        <a:lnSpc>
                          <a:spcPct val="80000"/>
                        </a:lnSpc>
                      </a:pPr>
                      <a:r>
                        <a:rPr lang="en-US" sz="3600" b="1" smtClean="0"/>
                        <a:t>DRAM Die</a:t>
                      </a:r>
                      <a:r>
                        <a:rPr lang="en-US" sz="3600" b="1" baseline="0" smtClean="0"/>
                        <a:t> </a:t>
                      </a:r>
                      <a:r>
                        <a:rPr lang="en-US" sz="3600" b="1" smtClean="0"/>
                        <a:t>Area</a:t>
                      </a:r>
                      <a:endParaRPr lang="en-US" sz="3600" b="1"/>
                    </a:p>
                  </a:txBody>
                  <a:tcPr anchor="b">
                    <a:lnL w="12700" cmpd="sng">
                      <a:noFill/>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chemeClr val="tx1">
                              <a:lumMod val="65000"/>
                              <a:lumOff val="35000"/>
                            </a:schemeClr>
                          </a:solidFill>
                        </a:rPr>
                        <a:t>&lt;</a:t>
                      </a:r>
                      <a:r>
                        <a:rPr lang="en-US" sz="3200" b="1" baseline="0" smtClean="0">
                          <a:solidFill>
                            <a:schemeClr val="tx1">
                              <a:lumMod val="65000"/>
                              <a:lumOff val="35000"/>
                            </a:schemeClr>
                          </a:solidFill>
                        </a:rPr>
                        <a:t> 0.15%</a:t>
                      </a:r>
                      <a:endParaRPr lang="en-US" sz="3200" b="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rgbClr val="0070C0"/>
                          </a:solidFill>
                        </a:rPr>
                        <a:t>0.15%</a:t>
                      </a:r>
                      <a:endParaRPr lang="en-US" sz="3200" b="1">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rgbClr val="FF0000"/>
                          </a:solidFill>
                        </a:rPr>
                        <a:t>36.3%</a:t>
                      </a:r>
                      <a:endParaRPr lang="en-US" sz="3200" b="1">
                        <a:solidFill>
                          <a:srgbClr val="FF0000"/>
                        </a:solidFill>
                      </a:endParaRPr>
                    </a:p>
                  </a:txBody>
                  <a:tcPr anchor="ctr">
                    <a:lnL w="12700" cap="flat" cmpd="sng" algn="ctr">
                      <a:solidFill>
                        <a:schemeClr val="tx1"/>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25995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Course</a:t>
            </a:r>
            <a:endParaRPr lang="en-US" dirty="0"/>
          </a:p>
        </p:txBody>
      </p:sp>
      <p:sp>
        <p:nvSpPr>
          <p:cNvPr id="3" name="Content Placeholder 2"/>
          <p:cNvSpPr>
            <a:spLocks noGrp="1"/>
          </p:cNvSpPr>
          <p:nvPr>
            <p:ph idx="1"/>
          </p:nvPr>
        </p:nvSpPr>
        <p:spPr>
          <a:xfrm>
            <a:off x="228600" y="1052736"/>
            <a:ext cx="8610600" cy="5123656"/>
          </a:xfrm>
        </p:spPr>
        <p:txBody>
          <a:bodyPr/>
          <a:lstStyle/>
          <a:p>
            <a:r>
              <a:rPr lang="en-US" dirty="0" smtClean="0"/>
              <a:t>Will cover many problems and potential solutions related to the design of memory systems in the many core era</a:t>
            </a:r>
          </a:p>
          <a:p>
            <a:endParaRPr lang="en-US" dirty="0"/>
          </a:p>
          <a:p>
            <a:r>
              <a:rPr lang="en-US" dirty="0" smtClean="0"/>
              <a:t>The design of the memory system poses many</a:t>
            </a:r>
          </a:p>
          <a:p>
            <a:pPr lvl="1"/>
            <a:r>
              <a:rPr lang="en-US" dirty="0" smtClean="0">
                <a:solidFill>
                  <a:srgbClr val="0000FF"/>
                </a:solidFill>
              </a:rPr>
              <a:t>Difficult research and engineering problems</a:t>
            </a:r>
          </a:p>
          <a:p>
            <a:pPr lvl="1"/>
            <a:r>
              <a:rPr lang="en-US" dirty="0">
                <a:solidFill>
                  <a:srgbClr val="0000FF"/>
                </a:solidFill>
              </a:rPr>
              <a:t>I</a:t>
            </a:r>
            <a:r>
              <a:rPr lang="en-US" dirty="0" smtClean="0">
                <a:solidFill>
                  <a:srgbClr val="0000FF"/>
                </a:solidFill>
              </a:rPr>
              <a:t>mportant fundamental problems</a:t>
            </a:r>
          </a:p>
          <a:p>
            <a:pPr lvl="1"/>
            <a:r>
              <a:rPr lang="en-US" dirty="0" smtClean="0">
                <a:solidFill>
                  <a:srgbClr val="0000FF"/>
                </a:solidFill>
              </a:rPr>
              <a:t>Industry-relevant problems</a:t>
            </a:r>
          </a:p>
          <a:p>
            <a:pPr lvl="1"/>
            <a:endParaRPr lang="en-US" dirty="0" smtClean="0"/>
          </a:p>
          <a:p>
            <a:r>
              <a:rPr lang="en-US" dirty="0" smtClean="0">
                <a:solidFill>
                  <a:srgbClr val="0000FF"/>
                </a:solidFill>
              </a:rPr>
              <a:t>Many creative and insightful solutions are needed </a:t>
            </a:r>
            <a:r>
              <a:rPr lang="en-US" dirty="0" smtClean="0"/>
              <a:t>to solve these problems</a:t>
            </a:r>
          </a:p>
          <a:p>
            <a:endParaRPr lang="en-US" dirty="0"/>
          </a:p>
          <a:p>
            <a:r>
              <a:rPr lang="en-US" dirty="0" smtClean="0">
                <a:solidFill>
                  <a:srgbClr val="FF0000"/>
                </a:solidFill>
              </a:rPr>
              <a:t>Goal: Acquire the basics to develop such solutions (by covering fundamentals and cutting edge research)</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22</a:t>
            </a:fld>
            <a:endParaRPr lang="en-US" altLang="en-US">
              <a:solidFill>
                <a:srgbClr val="000000"/>
              </a:solidFill>
            </a:endParaRPr>
          </a:p>
        </p:txBody>
      </p:sp>
    </p:spTree>
    <p:extLst>
      <p:ext uri="{BB962C8B-B14F-4D97-AF65-F5344CB8AC3E}">
        <p14:creationId xmlns:p14="http://schemas.microsoft.com/office/powerpoint/2010/main" val="332586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Subarray-Level Parallelism: Results</a:t>
            </a:r>
          </a:p>
        </p:txBody>
      </p:sp>
      <p:sp>
        <p:nvSpPr>
          <p:cNvPr id="4" name="Slide Number Placeholder 3"/>
          <p:cNvSpPr>
            <a:spLocks noGrp="1"/>
          </p:cNvSpPr>
          <p:nvPr>
            <p:ph type="sldNum" sz="quarter" idx="12"/>
          </p:nvPr>
        </p:nvSpPr>
        <p:spPr/>
        <p:txBody>
          <a:bodyPr/>
          <a:lstStyle/>
          <a:p>
            <a:fld id="{8B363EBC-A636-4E4F-B313-DA526F248DF6}" type="slidenum">
              <a:rPr lang="en-US" smtClean="0"/>
              <a:t>220</a:t>
            </a:fld>
            <a:endParaRPr lang="en-US"/>
          </a:p>
        </p:txBody>
      </p:sp>
      <p:graphicFrame>
        <p:nvGraphicFramePr>
          <p:cNvPr id="8" name="Chart 7"/>
          <p:cNvGraphicFramePr>
            <a:graphicFrameLocks/>
          </p:cNvGraphicFramePr>
          <p:nvPr>
            <p:extLst>
              <p:ext uri="{D42A27DB-BD31-4B8C-83A1-F6EECF244321}">
                <p14:modId xmlns:p14="http://schemas.microsoft.com/office/powerpoint/2010/main" val="2258377959"/>
              </p:ext>
            </p:extLst>
          </p:nvPr>
        </p:nvGraphicFramePr>
        <p:xfrm>
          <a:off x="35169" y="990600"/>
          <a:ext cx="5299363" cy="45200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798196615"/>
              </p:ext>
            </p:extLst>
          </p:nvPr>
        </p:nvGraphicFramePr>
        <p:xfrm>
          <a:off x="4495800" y="990600"/>
          <a:ext cx="5299363" cy="452004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57200" y="5622869"/>
            <a:ext cx="8393358" cy="701731"/>
          </a:xfrm>
          <a:prstGeom prst="rect">
            <a:avLst/>
          </a:prstGeom>
          <a:noFill/>
        </p:spPr>
        <p:txBody>
          <a:bodyPr wrap="square" rtlCol="0">
            <a:spAutoFit/>
          </a:bodyPr>
          <a:lstStyle/>
          <a:p>
            <a:pPr algn="ctr">
              <a:lnSpc>
                <a:spcPct val="90000"/>
              </a:lnSpc>
            </a:pPr>
            <a:r>
              <a:rPr lang="en-US" sz="4400" b="1" i="1" smtClean="0">
                <a:solidFill>
                  <a:srgbClr val="0070C0"/>
                </a:solidFill>
              </a:rPr>
              <a:t>MASA</a:t>
            </a:r>
            <a:r>
              <a:rPr lang="en-US" sz="4400" i="1" smtClean="0">
                <a:solidFill>
                  <a:srgbClr val="0070C0"/>
                </a:solidFill>
              </a:rPr>
              <a:t> increases energy-efficiency</a:t>
            </a:r>
            <a:endParaRPr lang="en-US" sz="4400" i="1">
              <a:solidFill>
                <a:srgbClr val="0070C0"/>
              </a:solidFill>
            </a:endParaRPr>
          </a:p>
        </p:txBody>
      </p:sp>
      <p:sp>
        <p:nvSpPr>
          <p:cNvPr id="7" name="2"/>
          <p:cNvSpPr txBox="1"/>
          <p:nvPr/>
        </p:nvSpPr>
        <p:spPr>
          <a:xfrm rot="16200000">
            <a:off x="2783272" y="3417957"/>
            <a:ext cx="1295400" cy="707886"/>
          </a:xfrm>
          <a:prstGeom prst="rect">
            <a:avLst/>
          </a:prstGeom>
          <a:noFill/>
        </p:spPr>
        <p:txBody>
          <a:bodyPr wrap="square" rtlCol="0">
            <a:spAutoFit/>
          </a:bodyPr>
          <a:lstStyle/>
          <a:p>
            <a:pPr algn="ctr"/>
            <a:r>
              <a:rPr lang="en-US" sz="4000" b="1" smtClean="0">
                <a:solidFill>
                  <a:schemeClr val="bg1"/>
                </a:solidFill>
              </a:rPr>
              <a:t>-19%</a:t>
            </a:r>
            <a:endParaRPr lang="en-US" sz="4000" b="1">
              <a:solidFill>
                <a:schemeClr val="bg1"/>
              </a:solidFill>
            </a:endParaRPr>
          </a:p>
        </p:txBody>
      </p:sp>
      <p:sp>
        <p:nvSpPr>
          <p:cNvPr id="11" name="2"/>
          <p:cNvSpPr txBox="1"/>
          <p:nvPr/>
        </p:nvSpPr>
        <p:spPr>
          <a:xfrm rot="16200000">
            <a:off x="7195298" y="3461497"/>
            <a:ext cx="1447802" cy="707886"/>
          </a:xfrm>
          <a:prstGeom prst="rect">
            <a:avLst/>
          </a:prstGeom>
          <a:noFill/>
        </p:spPr>
        <p:txBody>
          <a:bodyPr wrap="square" rtlCol="0">
            <a:spAutoFit/>
          </a:bodyPr>
          <a:lstStyle/>
          <a:p>
            <a:pPr algn="ctr"/>
            <a:r>
              <a:rPr lang="en-US" sz="4000" b="1" smtClean="0">
                <a:solidFill>
                  <a:schemeClr val="bg1"/>
                </a:solidFill>
              </a:rPr>
              <a:t>+13%</a:t>
            </a:r>
            <a:endParaRPr lang="en-US" sz="4000" b="1">
              <a:solidFill>
                <a:schemeClr val="bg1"/>
              </a:solidFill>
            </a:endParaRPr>
          </a:p>
        </p:txBody>
      </p:sp>
    </p:spTree>
    <p:extLst>
      <p:ext uri="{BB962C8B-B14F-4D97-AF65-F5344CB8AC3E}">
        <p14:creationId xmlns:p14="http://schemas.microsoft.com/office/powerpoint/2010/main" val="2920736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1"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RAIDR: Reducing Refresh Impact</a:t>
            </a:r>
          </a:p>
          <a:p>
            <a:pPr eaLnBrk="1" hangingPunct="1"/>
            <a:r>
              <a:rPr lang="en-US" dirty="0" smtClean="0">
                <a:solidFill>
                  <a:srgbClr val="000000"/>
                </a:solidFill>
                <a:latin typeface="Tahoma" charset="0"/>
                <a:ea typeface="ＭＳ Ｐゴシック" charset="0"/>
                <a:cs typeface="ＭＳ Ｐゴシック" charset="0"/>
              </a:rPr>
              <a:t>TL-DRAM: Reducing DRAM Latency</a:t>
            </a:r>
          </a:p>
          <a:p>
            <a:pPr eaLnBrk="1" hangingPunct="1"/>
            <a:r>
              <a:rPr lang="en-US" dirty="0">
                <a:latin typeface="Tahoma" charset="0"/>
                <a:ea typeface="ＭＳ Ｐゴシック" charset="0"/>
                <a:cs typeface="ＭＳ Ｐゴシック" charset="0"/>
              </a:rPr>
              <a:t>SALP: </a:t>
            </a:r>
            <a:r>
              <a:rPr lang="en-US" dirty="0" smtClean="0">
                <a:latin typeface="Tahoma" charset="0"/>
                <a:ea typeface="ＭＳ Ｐゴシック" charset="0"/>
                <a:cs typeface="ＭＳ Ｐゴシック" charset="0"/>
              </a:rPr>
              <a:t>Reducing Bank Conflict Impact</a:t>
            </a:r>
          </a:p>
          <a:p>
            <a:pPr eaLnBrk="1" hangingPunct="1"/>
            <a:r>
              <a:rPr lang="en-US" dirty="0" err="1" smtClean="0">
                <a:solidFill>
                  <a:srgbClr val="0000FF"/>
                </a:solidFill>
                <a:latin typeface="Tahoma" charset="0"/>
              </a:rPr>
              <a:t>RowClone</a:t>
            </a:r>
            <a:r>
              <a:rPr lang="en-US" dirty="0" smtClean="0">
                <a:solidFill>
                  <a:srgbClr val="0000FF"/>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221</a:t>
            </a:fld>
            <a:endParaRPr lang="en-US" sz="1600">
              <a:solidFill>
                <a:srgbClr val="000000"/>
              </a:solidFill>
              <a:latin typeface="Garamond" charset="0"/>
            </a:endParaRPr>
          </a:p>
        </p:txBody>
      </p:sp>
    </p:spTree>
    <p:extLst>
      <p:ext uri="{BB962C8B-B14F-4D97-AF65-F5344CB8AC3E}">
        <p14:creationId xmlns:p14="http://schemas.microsoft.com/office/powerpoint/2010/main" val="107255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err="1" smtClean="0">
                <a:latin typeface="Garamond" charset="0"/>
              </a:rPr>
              <a:t>RowClone</a:t>
            </a:r>
            <a:r>
              <a:rPr lang="en-US" sz="4000" dirty="0" smtClean="0">
                <a:latin typeface="Garamond" charset="0"/>
              </a:rPr>
              <a:t>: Fast Bulk Data </a:t>
            </a:r>
            <a:br>
              <a:rPr lang="en-US" sz="4000" dirty="0" smtClean="0">
                <a:latin typeface="Garamond" charset="0"/>
              </a:rPr>
            </a:br>
            <a:r>
              <a:rPr lang="en-US" sz="4000" dirty="0" smtClean="0">
                <a:latin typeface="Garamond" charset="0"/>
              </a:rPr>
              <a:t>Copy and Initialization</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6931713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Memory: Bulk Data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7042246" y="2968408"/>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704224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7044517" y="3659884"/>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0" name="Rectangle 19"/>
          <p:cNvSpPr/>
          <p:nvPr/>
        </p:nvSpPr>
        <p:spPr bwMode="auto">
          <a:xfrm>
            <a:off x="719463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1956169" y="3198146"/>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1956170" y="3580283"/>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3" name="Rectangle 22"/>
          <p:cNvSpPr/>
          <p:nvPr/>
        </p:nvSpPr>
        <p:spPr bwMode="auto">
          <a:xfrm>
            <a:off x="7347034"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824001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77883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764046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74926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808856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794071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TextBox 29"/>
          <p:cNvSpPr txBox="1"/>
          <p:nvPr/>
        </p:nvSpPr>
        <p:spPr>
          <a:xfrm>
            <a:off x="3731734" y="1507524"/>
            <a:ext cx="2239716" cy="461665"/>
          </a:xfrm>
          <a:prstGeom prst="rect">
            <a:avLst/>
          </a:prstGeom>
          <a:noFill/>
        </p:spPr>
        <p:txBody>
          <a:bodyPr wrap="none" rtlCol="0">
            <a:spAutoFit/>
          </a:bodyPr>
          <a:lstStyle/>
          <a:p>
            <a:r>
              <a:rPr lang="en-US" sz="2400" dirty="0" smtClean="0">
                <a:solidFill>
                  <a:srgbClr val="C00000"/>
                </a:solidFill>
                <a:latin typeface="Calibri"/>
              </a:rPr>
              <a:t>1) High latency</a:t>
            </a:r>
            <a:endParaRPr lang="en-US" sz="2400" dirty="0">
              <a:solidFill>
                <a:srgbClr val="C00000"/>
              </a:solidFill>
              <a:latin typeface="Calibri"/>
            </a:endParaRPr>
          </a:p>
        </p:txBody>
      </p:sp>
      <p:cxnSp>
        <p:nvCxnSpPr>
          <p:cNvPr id="31" name="Curved Connector 30"/>
          <p:cNvCxnSpPr>
            <a:stCxn id="30" idx="3"/>
            <a:endCxn id="18" idx="1"/>
          </p:cNvCxnSpPr>
          <p:nvPr/>
        </p:nvCxnSpPr>
        <p:spPr bwMode="auto">
          <a:xfrm>
            <a:off x="5971450" y="1738357"/>
            <a:ext cx="1070795" cy="1352881"/>
          </a:xfrm>
          <a:prstGeom prst="curvedConnector3">
            <a:avLst>
              <a:gd name="adj1" fmla="val 50000"/>
            </a:avLst>
          </a:prstGeom>
          <a:solidFill>
            <a:schemeClr val="accent1"/>
          </a:solidFill>
          <a:ln w="28575" cap="flat" cmpd="sng" algn="ctr">
            <a:solidFill>
              <a:srgbClr val="C00000"/>
            </a:solidFill>
            <a:prstDash val="solid"/>
            <a:round/>
            <a:headEnd type="none" w="med" len="med"/>
            <a:tailEnd type="stealth" w="lg" len="lg"/>
          </a:ln>
          <a:effectLst/>
        </p:spPr>
      </p:cxnSp>
      <p:sp>
        <p:nvSpPr>
          <p:cNvPr id="32" name="TextBox 31"/>
          <p:cNvSpPr txBox="1"/>
          <p:nvPr/>
        </p:nvSpPr>
        <p:spPr>
          <a:xfrm>
            <a:off x="2673162" y="5008669"/>
            <a:ext cx="4039888" cy="461665"/>
          </a:xfrm>
          <a:prstGeom prst="rect">
            <a:avLst/>
          </a:prstGeom>
          <a:noFill/>
        </p:spPr>
        <p:txBody>
          <a:bodyPr wrap="none" rtlCol="0">
            <a:spAutoFit/>
          </a:bodyPr>
          <a:lstStyle/>
          <a:p>
            <a:r>
              <a:rPr lang="en-US" sz="2400" dirty="0">
                <a:solidFill>
                  <a:srgbClr val="C00000"/>
                </a:solidFill>
                <a:latin typeface="Calibri"/>
              </a:rPr>
              <a:t>2</a:t>
            </a:r>
            <a:r>
              <a:rPr lang="en-US" sz="2400" dirty="0" smtClean="0">
                <a:solidFill>
                  <a:srgbClr val="C00000"/>
                </a:solidFill>
                <a:latin typeface="Calibri"/>
              </a:rPr>
              <a:t>) High bandwidth utilization</a:t>
            </a:r>
            <a:endParaRPr lang="en-US" sz="2400" dirty="0">
              <a:solidFill>
                <a:srgbClr val="C00000"/>
              </a:solidFill>
              <a:latin typeface="Calibri"/>
            </a:endParaRPr>
          </a:p>
        </p:txBody>
      </p:sp>
      <p:cxnSp>
        <p:nvCxnSpPr>
          <p:cNvPr id="33" name="Curved Connector 48"/>
          <p:cNvCxnSpPr>
            <a:stCxn id="32" idx="3"/>
            <a:endCxn id="15" idx="5"/>
          </p:cNvCxnSpPr>
          <p:nvPr/>
        </p:nvCxnSpPr>
        <p:spPr bwMode="auto">
          <a:xfrm flipH="1" flipV="1">
            <a:off x="6086902" y="3620065"/>
            <a:ext cx="626148" cy="1619437"/>
          </a:xfrm>
          <a:prstGeom prst="curvedConnector4">
            <a:avLst>
              <a:gd name="adj1" fmla="val -36509"/>
              <a:gd name="adj2" fmla="val 53651"/>
            </a:avLst>
          </a:prstGeom>
          <a:solidFill>
            <a:schemeClr val="accent1"/>
          </a:solidFill>
          <a:ln w="28575" cap="flat" cmpd="sng" algn="ctr">
            <a:solidFill>
              <a:srgbClr val="C00000"/>
            </a:solidFill>
            <a:prstDash val="solid"/>
            <a:round/>
            <a:headEnd type="none" w="med" len="med"/>
            <a:tailEnd type="stealth" w="lg" len="lg"/>
          </a:ln>
          <a:effectLst/>
        </p:spPr>
      </p:cxnSp>
      <p:sp>
        <p:nvSpPr>
          <p:cNvPr id="34" name="TextBox 33"/>
          <p:cNvSpPr txBox="1"/>
          <p:nvPr/>
        </p:nvSpPr>
        <p:spPr>
          <a:xfrm>
            <a:off x="378924" y="1861816"/>
            <a:ext cx="2669320" cy="461665"/>
          </a:xfrm>
          <a:prstGeom prst="rect">
            <a:avLst/>
          </a:prstGeom>
          <a:noFill/>
        </p:spPr>
        <p:txBody>
          <a:bodyPr wrap="none" rtlCol="0">
            <a:spAutoFit/>
          </a:bodyPr>
          <a:lstStyle/>
          <a:p>
            <a:r>
              <a:rPr lang="en-US" sz="2400" dirty="0" smtClean="0">
                <a:solidFill>
                  <a:srgbClr val="C00000"/>
                </a:solidFill>
                <a:latin typeface="Calibri"/>
              </a:rPr>
              <a:t>3) Cache pollution</a:t>
            </a:r>
            <a:endParaRPr lang="en-US" sz="2400" dirty="0">
              <a:solidFill>
                <a:srgbClr val="C00000"/>
              </a:solidFill>
              <a:latin typeface="Calibri"/>
            </a:endParaRPr>
          </a:p>
        </p:txBody>
      </p:sp>
      <p:cxnSp>
        <p:nvCxnSpPr>
          <p:cNvPr id="35" name="Curved Connector 48"/>
          <p:cNvCxnSpPr>
            <a:stCxn id="34" idx="3"/>
            <a:endCxn id="21" idx="0"/>
          </p:cNvCxnSpPr>
          <p:nvPr/>
        </p:nvCxnSpPr>
        <p:spPr bwMode="auto">
          <a:xfrm flipH="1">
            <a:off x="2031232" y="2092649"/>
            <a:ext cx="1017012" cy="1105497"/>
          </a:xfrm>
          <a:prstGeom prst="curvedConnector4">
            <a:avLst>
              <a:gd name="adj1" fmla="val -22478"/>
              <a:gd name="adj2" fmla="val 60440"/>
            </a:avLst>
          </a:prstGeom>
          <a:solidFill>
            <a:schemeClr val="accent1"/>
          </a:solidFill>
          <a:ln w="28575" cap="flat" cmpd="sng" algn="ctr">
            <a:solidFill>
              <a:srgbClr val="C00000"/>
            </a:solidFill>
            <a:prstDash val="solid"/>
            <a:round/>
            <a:headEnd type="none" w="med" len="med"/>
            <a:tailEnd type="stealth" w="lg" len="lg"/>
          </a:ln>
          <a:effectLst/>
        </p:spPr>
      </p:cxnSp>
      <p:sp>
        <p:nvSpPr>
          <p:cNvPr id="36" name="TextBox 35"/>
          <p:cNvSpPr txBox="1"/>
          <p:nvPr/>
        </p:nvSpPr>
        <p:spPr>
          <a:xfrm>
            <a:off x="2673162" y="5498830"/>
            <a:ext cx="4139275" cy="461665"/>
          </a:xfrm>
          <a:prstGeom prst="rect">
            <a:avLst/>
          </a:prstGeom>
          <a:noFill/>
        </p:spPr>
        <p:txBody>
          <a:bodyPr wrap="none" rtlCol="0">
            <a:spAutoFit/>
          </a:bodyPr>
          <a:lstStyle/>
          <a:p>
            <a:r>
              <a:rPr lang="en-US" sz="2400" dirty="0">
                <a:solidFill>
                  <a:srgbClr val="C00000"/>
                </a:solidFill>
                <a:latin typeface="Calibri"/>
              </a:rPr>
              <a:t>4</a:t>
            </a:r>
            <a:r>
              <a:rPr lang="en-US" sz="2400" dirty="0" smtClean="0">
                <a:solidFill>
                  <a:srgbClr val="C00000"/>
                </a:solidFill>
                <a:latin typeface="Calibri"/>
              </a:rPr>
              <a:t>) Unwanted data movement</a:t>
            </a:r>
            <a:endParaRPr lang="en-US" sz="2400" dirty="0">
              <a:solidFill>
                <a:srgbClr val="C00000"/>
              </a:solidFill>
              <a:latin typeface="Calibri"/>
            </a:endParaRPr>
          </a:p>
        </p:txBody>
      </p:sp>
      <p:sp>
        <p:nvSpPr>
          <p:cNvPr id="37" name="Slide Number Placeholder 3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223</a:t>
            </a:fld>
            <a:endParaRPr lang="en-US">
              <a:solidFill>
                <a:prstClr val="black">
                  <a:tint val="75000"/>
                </a:prstClr>
              </a:solidFill>
              <a:latin typeface="Calibri"/>
            </a:endParaRPr>
          </a:p>
        </p:txBody>
      </p:sp>
    </p:spTree>
    <p:extLst>
      <p:ext uri="{BB962C8B-B14F-4D97-AF65-F5344CB8AC3E}">
        <p14:creationId xmlns:p14="http://schemas.microsoft.com/office/powerpoint/2010/main" val="2752993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1.38889E-6 -2.59019E-6 L -0.55156 0.03169 " pathEditMode="relative" rAng="0" ptsTypes="AA">
                                      <p:cBhvr>
                                        <p:cTn id="19" dur="500" fill="hold"/>
                                        <p:tgtEl>
                                          <p:spTgt spid="18"/>
                                        </p:tgtEl>
                                        <p:attrNameLst>
                                          <p:attrName>ppt_x</p:attrName>
                                          <p:attrName>ppt_y</p:attrName>
                                        </p:attrNameLst>
                                      </p:cBhvr>
                                      <p:rCtr x="-27600" y="1600"/>
                                    </p:animMotion>
                                  </p:childTnLst>
                                </p:cTn>
                              </p:par>
                            </p:childTnLst>
                          </p:cTn>
                        </p:par>
                        <p:par>
                          <p:cTn id="20" fill="hold">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grpId="1" nodeType="clickEffect">
                                  <p:stCondLst>
                                    <p:cond delay="0"/>
                                  </p:stCondLst>
                                  <p:childTnLst>
                                    <p:animMotion origin="layout" path="M -2.22222E-6 1.18409E-6 L -0.54114 -0.0118 " pathEditMode="relative" rAng="0" ptsTypes="AA">
                                      <p:cBhvr>
                                        <p:cTn id="33" dur="500" fill="hold"/>
                                        <p:tgtEl>
                                          <p:spTgt spid="19"/>
                                        </p:tgtEl>
                                        <p:attrNameLst>
                                          <p:attrName>ppt_x</p:attrName>
                                          <p:attrName>ppt_y</p:attrName>
                                        </p:attrNameLst>
                                      </p:cBhvr>
                                      <p:rCtr x="-27100" y="-600"/>
                                    </p:animMotion>
                                  </p:childTnLst>
                                </p:cTn>
                              </p:par>
                            </p:childTnLst>
                          </p:cTn>
                        </p:par>
                        <p:par>
                          <p:cTn id="34" fill="hold">
                            <p:stCondLst>
                              <p:cond delay="500"/>
                            </p:stCondLst>
                            <p:childTnLst>
                              <p:par>
                                <p:cTn id="35" presetID="1" presetClass="exit" presetSubtype="0" fill="hold" grpId="2"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2"/>
                                        </p:tgtEl>
                                        <p:attrNameLst>
                                          <p:attrName>fillcolor</p:attrName>
                                        </p:attrNameLst>
                                      </p:cBhvr>
                                      <p:to>
                                        <a:schemeClr val="bg1"/>
                                      </p:to>
                                    </p:animClr>
                                    <p:set>
                                      <p:cBhvr>
                                        <p:cTn id="43" dur="500" fill="hold"/>
                                        <p:tgtEl>
                                          <p:spTgt spid="22"/>
                                        </p:tgtEl>
                                        <p:attrNameLst>
                                          <p:attrName>fill.type</p:attrName>
                                        </p:attrNameLst>
                                      </p:cBhvr>
                                      <p:to>
                                        <p:strVal val="solid"/>
                                      </p:to>
                                    </p:set>
                                    <p:set>
                                      <p:cBhvr>
                                        <p:cTn id="44" dur="500" fill="hold"/>
                                        <p:tgtEl>
                                          <p:spTgt spid="2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8" grpId="2" animBg="1"/>
      <p:bldP spid="19" grpId="0" animBg="1"/>
      <p:bldP spid="19" grpId="1" animBg="1"/>
      <p:bldP spid="19" grpId="2"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2" grpId="0"/>
      <p:bldP spid="34" grpId="0"/>
      <p:bldP spid="36"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Future: </a:t>
            </a:r>
            <a:r>
              <a:rPr lang="en-US" dirty="0" err="1" smtClean="0"/>
              <a:t>RowClone</a:t>
            </a:r>
            <a:r>
              <a:rPr lang="en-US" dirty="0" smtClean="0"/>
              <a:t> (In-Memory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6" name="Rectangle 15"/>
          <p:cNvSpPr/>
          <p:nvPr/>
        </p:nvSpPr>
        <p:spPr bwMode="auto">
          <a:xfrm>
            <a:off x="7042246" y="296017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8" name="Rectangle 17"/>
          <p:cNvSpPr/>
          <p:nvPr/>
        </p:nvSpPr>
        <p:spPr bwMode="auto">
          <a:xfrm>
            <a:off x="7042246" y="295474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cxnSp>
        <p:nvCxnSpPr>
          <p:cNvPr id="19" name="Straight Arrow Connector 18"/>
          <p:cNvCxnSpPr>
            <a:stCxn id="18" idx="2"/>
            <a:endCxn id="17" idx="0"/>
          </p:cNvCxnSpPr>
          <p:nvPr/>
        </p:nvCxnSpPr>
        <p:spPr bwMode="auto">
          <a:xfrm rot="16200000" flipH="1">
            <a:off x="7488635" y="3429574"/>
            <a:ext cx="459485" cy="1135"/>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20" name="TextBox 19"/>
          <p:cNvSpPr txBox="1"/>
          <p:nvPr/>
        </p:nvSpPr>
        <p:spPr>
          <a:xfrm>
            <a:off x="4015945" y="1507524"/>
            <a:ext cx="2170787" cy="461665"/>
          </a:xfrm>
          <a:prstGeom prst="rect">
            <a:avLst/>
          </a:prstGeom>
          <a:noFill/>
        </p:spPr>
        <p:txBody>
          <a:bodyPr wrap="none" rtlCol="0">
            <a:spAutoFit/>
          </a:bodyPr>
          <a:lstStyle/>
          <a:p>
            <a:r>
              <a:rPr lang="en-US" sz="2400" dirty="0" smtClean="0">
                <a:solidFill>
                  <a:srgbClr val="003399"/>
                </a:solidFill>
                <a:latin typeface="Calibri"/>
              </a:rPr>
              <a:t>1) Low latency</a:t>
            </a:r>
            <a:endParaRPr lang="en-US" sz="2400" dirty="0">
              <a:solidFill>
                <a:srgbClr val="003399"/>
              </a:solidFill>
              <a:latin typeface="Calibri"/>
            </a:endParaRPr>
          </a:p>
        </p:txBody>
      </p:sp>
      <p:cxnSp>
        <p:nvCxnSpPr>
          <p:cNvPr id="21" name="Curved Connector 20"/>
          <p:cNvCxnSpPr>
            <a:stCxn id="20" idx="3"/>
            <a:endCxn id="18" idx="1"/>
          </p:cNvCxnSpPr>
          <p:nvPr/>
        </p:nvCxnSpPr>
        <p:spPr bwMode="auto">
          <a:xfrm>
            <a:off x="6186732" y="1738357"/>
            <a:ext cx="855514" cy="1339213"/>
          </a:xfrm>
          <a:prstGeom prst="curvedConnector3">
            <a:avLst>
              <a:gd name="adj1" fmla="val 50000"/>
            </a:avLst>
          </a:prstGeom>
          <a:solidFill>
            <a:schemeClr val="accent1"/>
          </a:solidFill>
          <a:ln w="28575" cap="flat" cmpd="sng" algn="ctr">
            <a:solidFill>
              <a:srgbClr val="003399"/>
            </a:solidFill>
            <a:prstDash val="solid"/>
            <a:round/>
            <a:headEnd type="none" w="med" len="med"/>
            <a:tailEnd type="stealth" w="lg" len="lg"/>
          </a:ln>
          <a:effectLst/>
        </p:spPr>
      </p:cxnSp>
      <p:sp>
        <p:nvSpPr>
          <p:cNvPr id="22" name="TextBox 21"/>
          <p:cNvSpPr txBox="1"/>
          <p:nvPr/>
        </p:nvSpPr>
        <p:spPr>
          <a:xfrm>
            <a:off x="2819400" y="5282524"/>
            <a:ext cx="3870961" cy="461665"/>
          </a:xfrm>
          <a:prstGeom prst="rect">
            <a:avLst/>
          </a:prstGeom>
          <a:noFill/>
        </p:spPr>
        <p:txBody>
          <a:bodyPr wrap="square" rtlCol="0">
            <a:spAutoFit/>
          </a:bodyPr>
          <a:lstStyle/>
          <a:p>
            <a:r>
              <a:rPr lang="en-US" sz="2400" dirty="0">
                <a:solidFill>
                  <a:srgbClr val="003399"/>
                </a:solidFill>
                <a:latin typeface="Calibri"/>
              </a:rPr>
              <a:t>2</a:t>
            </a:r>
            <a:r>
              <a:rPr lang="en-US" sz="2400" dirty="0" smtClean="0">
                <a:solidFill>
                  <a:srgbClr val="003399"/>
                </a:solidFill>
                <a:latin typeface="Calibri"/>
              </a:rPr>
              <a:t>) Low bandwidth utilization</a:t>
            </a:r>
            <a:endParaRPr lang="en-US" sz="2400" dirty="0">
              <a:solidFill>
                <a:srgbClr val="003399"/>
              </a:solidFill>
              <a:latin typeface="Calibri"/>
            </a:endParaRPr>
          </a:p>
        </p:txBody>
      </p:sp>
      <p:cxnSp>
        <p:nvCxnSpPr>
          <p:cNvPr id="23" name="Curved Connector 51"/>
          <p:cNvCxnSpPr>
            <a:stCxn id="22" idx="3"/>
            <a:endCxn id="15" idx="5"/>
          </p:cNvCxnSpPr>
          <p:nvPr/>
        </p:nvCxnSpPr>
        <p:spPr bwMode="auto">
          <a:xfrm flipH="1" flipV="1">
            <a:off x="6086902" y="3620065"/>
            <a:ext cx="603459" cy="1893292"/>
          </a:xfrm>
          <a:prstGeom prst="curvedConnector4">
            <a:avLst>
              <a:gd name="adj1" fmla="val -37882"/>
              <a:gd name="adj2" fmla="val 53123"/>
            </a:avLst>
          </a:prstGeom>
          <a:solidFill>
            <a:schemeClr val="accent1"/>
          </a:solidFill>
          <a:ln w="28575" cap="flat" cmpd="sng" algn="ctr">
            <a:solidFill>
              <a:srgbClr val="003399"/>
            </a:solidFill>
            <a:prstDash val="solid"/>
            <a:round/>
            <a:headEnd type="none" w="med" len="med"/>
            <a:tailEnd type="stealth" w="lg" len="lg"/>
          </a:ln>
          <a:effectLst/>
        </p:spPr>
      </p:cxnSp>
      <p:sp>
        <p:nvSpPr>
          <p:cNvPr id="24" name="TextBox 23"/>
          <p:cNvSpPr txBox="1"/>
          <p:nvPr/>
        </p:nvSpPr>
        <p:spPr>
          <a:xfrm>
            <a:off x="428359" y="1505479"/>
            <a:ext cx="3105673" cy="461665"/>
          </a:xfrm>
          <a:prstGeom prst="rect">
            <a:avLst/>
          </a:prstGeom>
          <a:noFill/>
        </p:spPr>
        <p:txBody>
          <a:bodyPr wrap="square" rtlCol="0">
            <a:spAutoFit/>
          </a:bodyPr>
          <a:lstStyle/>
          <a:p>
            <a:r>
              <a:rPr lang="en-US" sz="2400" dirty="0" smtClean="0">
                <a:solidFill>
                  <a:srgbClr val="003399"/>
                </a:solidFill>
                <a:latin typeface="Calibri"/>
              </a:rPr>
              <a:t>3) No cache pollution</a:t>
            </a:r>
            <a:endParaRPr lang="en-US" sz="2400" dirty="0">
              <a:solidFill>
                <a:srgbClr val="003399"/>
              </a:solidFill>
              <a:latin typeface="Calibri"/>
            </a:endParaRPr>
          </a:p>
        </p:txBody>
      </p:sp>
      <p:cxnSp>
        <p:nvCxnSpPr>
          <p:cNvPr id="25" name="Curved Connector 51"/>
          <p:cNvCxnSpPr>
            <a:stCxn id="24" idx="3"/>
            <a:endCxn id="13" idx="0"/>
          </p:cNvCxnSpPr>
          <p:nvPr/>
        </p:nvCxnSpPr>
        <p:spPr bwMode="auto">
          <a:xfrm flipH="1">
            <a:off x="2190466" y="1736312"/>
            <a:ext cx="1343566" cy="1450437"/>
          </a:xfrm>
          <a:prstGeom prst="curvedConnector4">
            <a:avLst>
              <a:gd name="adj1" fmla="val -17014"/>
              <a:gd name="adj2" fmla="val 57957"/>
            </a:avLst>
          </a:prstGeom>
          <a:solidFill>
            <a:schemeClr val="accent1"/>
          </a:solidFill>
          <a:ln w="28575" cap="flat" cmpd="sng" algn="ctr">
            <a:solidFill>
              <a:srgbClr val="003399"/>
            </a:solidFill>
            <a:prstDash val="solid"/>
            <a:round/>
            <a:headEnd type="none" w="med" len="med"/>
            <a:tailEnd type="stealth" w="lg" len="lg"/>
          </a:ln>
          <a:effectLst/>
        </p:spPr>
      </p:cxnSp>
      <p:sp>
        <p:nvSpPr>
          <p:cNvPr id="26" name="TextBox 25"/>
          <p:cNvSpPr txBox="1"/>
          <p:nvPr/>
        </p:nvSpPr>
        <p:spPr>
          <a:xfrm>
            <a:off x="2819400" y="5682064"/>
            <a:ext cx="4798552" cy="461665"/>
          </a:xfrm>
          <a:prstGeom prst="rect">
            <a:avLst/>
          </a:prstGeom>
          <a:noFill/>
        </p:spPr>
        <p:txBody>
          <a:bodyPr wrap="square" rtlCol="0">
            <a:spAutoFit/>
          </a:bodyPr>
          <a:lstStyle/>
          <a:p>
            <a:r>
              <a:rPr lang="en-US" sz="2400" dirty="0" smtClean="0">
                <a:solidFill>
                  <a:srgbClr val="003399"/>
                </a:solidFill>
                <a:latin typeface="Calibri"/>
              </a:rPr>
              <a:t>4) No unwanted data movement</a:t>
            </a:r>
            <a:endParaRPr lang="en-US" sz="2400" dirty="0">
              <a:solidFill>
                <a:srgbClr val="003399"/>
              </a:solidFill>
              <a:latin typeface="Calibri"/>
            </a:endParaRPr>
          </a:p>
        </p:txBody>
      </p:sp>
      <p:sp>
        <p:nvSpPr>
          <p:cNvPr id="28" name="Slide Number Placeholder 2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224</a:t>
            </a:fld>
            <a:endParaRPr lang="en-US">
              <a:solidFill>
                <a:prstClr val="black">
                  <a:tint val="75000"/>
                </a:prstClr>
              </a:solidFill>
              <a:latin typeface="Calibri"/>
            </a:endParaRPr>
          </a:p>
        </p:txBody>
      </p:sp>
    </p:spTree>
    <p:extLst>
      <p:ext uri="{BB962C8B-B14F-4D97-AF65-F5344CB8AC3E}">
        <p14:creationId xmlns:p14="http://schemas.microsoft.com/office/powerpoint/2010/main" val="3936302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2.96296E-6 L -3.61111E-6 0.10277 " pathEditMode="relative" rAng="0" ptsTypes="AA">
                                      <p:cBhvr>
                                        <p:cTn id="6" dur="500" fill="hold"/>
                                        <p:tgtEl>
                                          <p:spTgt spid="18"/>
                                        </p:tgtEl>
                                        <p:attrNameLst>
                                          <p:attrName>ppt_x</p:attrName>
                                          <p:attrName>ppt_y</p:attrName>
                                        </p:attrNameLst>
                                      </p:cBhvr>
                                      <p:rCtr x="0" y="51"/>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8"/>
                                        </p:tgtEl>
                                        <p:attrNameLst>
                                          <p:attrName>style.visibility</p:attrName>
                                        </p:attrNameLst>
                                      </p:cBhvr>
                                      <p:to>
                                        <p:strVal val="hidden"/>
                                      </p:to>
                                    </p:set>
                                  </p:childTnLst>
                                </p:cTn>
                              </p:par>
                              <p:par>
                                <p:cTn id="10" presetID="1" presetClass="emph" presetSubtype="2" fill="hold" nodeType="withEffect">
                                  <p:stCondLst>
                                    <p:cond delay="0"/>
                                  </p:stCondLst>
                                  <p:childTnLst>
                                    <p:animClr clrSpc="rgb" dir="cw">
                                      <p:cBhvr>
                                        <p:cTn id="11" dur="500" fill="hold"/>
                                        <p:tgtEl>
                                          <p:spTgt spid="17"/>
                                        </p:tgtEl>
                                        <p:attrNameLst>
                                          <p:attrName>fillcolor</p:attrName>
                                        </p:attrNameLst>
                                      </p:cBhvr>
                                      <p:to>
                                        <a:schemeClr val="bg1"/>
                                      </p:to>
                                    </p:animClr>
                                    <p:set>
                                      <p:cBhvr>
                                        <p:cTn id="12" dur="500" fill="hold"/>
                                        <p:tgtEl>
                                          <p:spTgt spid="17"/>
                                        </p:tgtEl>
                                        <p:attrNameLst>
                                          <p:attrName>fill.type</p:attrName>
                                        </p:attrNameLst>
                                      </p:cBhvr>
                                      <p:to>
                                        <p:strVal val="solid"/>
                                      </p:to>
                                    </p:set>
                                    <p:set>
                                      <p:cBhvr>
                                        <p:cTn id="13" dur="500" fill="hold"/>
                                        <p:tgtEl>
                                          <p:spTgt spid="17"/>
                                        </p:tgtEl>
                                        <p:attrNameLst>
                                          <p:attrName>fill.on</p:attrName>
                                        </p:attrNameLst>
                                      </p:cBhvr>
                                      <p:to>
                                        <p:strVal val="tru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p:bldP spid="22" grpId="0"/>
      <p:bldP spid="24" grpId="0"/>
      <p:bldP spid="26"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40" name="Group 32"/>
          <p:cNvGrpSpPr>
            <a:grpSpLocks/>
          </p:cNvGrpSpPr>
          <p:nvPr/>
        </p:nvGrpSpPr>
        <p:grpSpPr bwMode="auto">
          <a:xfrm>
            <a:off x="1784350" y="5017294"/>
            <a:ext cx="4400550" cy="260350"/>
            <a:chOff x="0" y="0"/>
            <a:chExt cx="5544" cy="328"/>
          </a:xfrm>
        </p:grpSpPr>
        <p:sp>
          <p:nvSpPr>
            <p:cNvPr id="17409" name="Line 1"/>
            <p:cNvSpPr>
              <a:spLocks noChangeShapeType="1"/>
            </p:cNvSpPr>
            <p:nvPr/>
          </p:nvSpPr>
          <p:spPr bwMode="auto">
            <a:xfrm>
              <a:off x="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0" name="Line 2"/>
            <p:cNvSpPr>
              <a:spLocks noChangeShapeType="1"/>
            </p:cNvSpPr>
            <p:nvPr/>
          </p:nvSpPr>
          <p:spPr bwMode="auto">
            <a:xfrm>
              <a:off x="18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1" name="Line 3"/>
            <p:cNvSpPr>
              <a:spLocks noChangeShapeType="1"/>
            </p:cNvSpPr>
            <p:nvPr/>
          </p:nvSpPr>
          <p:spPr bwMode="auto">
            <a:xfrm>
              <a:off x="36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2" name="Line 4"/>
            <p:cNvSpPr>
              <a:spLocks noChangeShapeType="1"/>
            </p:cNvSpPr>
            <p:nvPr/>
          </p:nvSpPr>
          <p:spPr bwMode="auto">
            <a:xfrm>
              <a:off x="55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3" name="Line 5"/>
            <p:cNvSpPr>
              <a:spLocks noChangeShapeType="1"/>
            </p:cNvSpPr>
            <p:nvPr/>
          </p:nvSpPr>
          <p:spPr bwMode="auto">
            <a:xfrm>
              <a:off x="73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4" name="Line 6"/>
            <p:cNvSpPr>
              <a:spLocks noChangeShapeType="1"/>
            </p:cNvSpPr>
            <p:nvPr/>
          </p:nvSpPr>
          <p:spPr bwMode="auto">
            <a:xfrm>
              <a:off x="92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5" name="Line 7"/>
            <p:cNvSpPr>
              <a:spLocks noChangeShapeType="1"/>
            </p:cNvSpPr>
            <p:nvPr/>
          </p:nvSpPr>
          <p:spPr bwMode="auto">
            <a:xfrm>
              <a:off x="110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6" name="Line 8"/>
            <p:cNvSpPr>
              <a:spLocks noChangeShapeType="1"/>
            </p:cNvSpPr>
            <p:nvPr/>
          </p:nvSpPr>
          <p:spPr bwMode="auto">
            <a:xfrm>
              <a:off x="129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7" name="Line 9"/>
            <p:cNvSpPr>
              <a:spLocks noChangeShapeType="1"/>
            </p:cNvSpPr>
            <p:nvPr/>
          </p:nvSpPr>
          <p:spPr bwMode="auto">
            <a:xfrm>
              <a:off x="147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8" name="Line 10"/>
            <p:cNvSpPr>
              <a:spLocks noChangeShapeType="1"/>
            </p:cNvSpPr>
            <p:nvPr/>
          </p:nvSpPr>
          <p:spPr bwMode="auto">
            <a:xfrm>
              <a:off x="166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9" name="Line 11"/>
            <p:cNvSpPr>
              <a:spLocks noChangeShapeType="1"/>
            </p:cNvSpPr>
            <p:nvPr/>
          </p:nvSpPr>
          <p:spPr bwMode="auto">
            <a:xfrm>
              <a:off x="184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0" name="Line 12"/>
            <p:cNvSpPr>
              <a:spLocks noChangeShapeType="1"/>
            </p:cNvSpPr>
            <p:nvPr/>
          </p:nvSpPr>
          <p:spPr bwMode="auto">
            <a:xfrm>
              <a:off x="203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1" name="Line 13"/>
            <p:cNvSpPr>
              <a:spLocks noChangeShapeType="1"/>
            </p:cNvSpPr>
            <p:nvPr/>
          </p:nvSpPr>
          <p:spPr bwMode="auto">
            <a:xfrm>
              <a:off x="221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2" name="Line 14"/>
            <p:cNvSpPr>
              <a:spLocks noChangeShapeType="1"/>
            </p:cNvSpPr>
            <p:nvPr/>
          </p:nvSpPr>
          <p:spPr bwMode="auto">
            <a:xfrm>
              <a:off x="240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3" name="Line 15"/>
            <p:cNvSpPr>
              <a:spLocks noChangeShapeType="1"/>
            </p:cNvSpPr>
            <p:nvPr/>
          </p:nvSpPr>
          <p:spPr bwMode="auto">
            <a:xfrm>
              <a:off x="258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4" name="Line 16"/>
            <p:cNvSpPr>
              <a:spLocks noChangeShapeType="1"/>
            </p:cNvSpPr>
            <p:nvPr/>
          </p:nvSpPr>
          <p:spPr bwMode="auto">
            <a:xfrm>
              <a:off x="277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5" name="Line 17"/>
            <p:cNvSpPr>
              <a:spLocks noChangeShapeType="1"/>
            </p:cNvSpPr>
            <p:nvPr/>
          </p:nvSpPr>
          <p:spPr bwMode="auto">
            <a:xfrm>
              <a:off x="295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6" name="Line 18"/>
            <p:cNvSpPr>
              <a:spLocks noChangeShapeType="1"/>
            </p:cNvSpPr>
            <p:nvPr/>
          </p:nvSpPr>
          <p:spPr bwMode="auto">
            <a:xfrm>
              <a:off x="314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7" name="Line 19"/>
            <p:cNvSpPr>
              <a:spLocks noChangeShapeType="1"/>
            </p:cNvSpPr>
            <p:nvPr/>
          </p:nvSpPr>
          <p:spPr bwMode="auto">
            <a:xfrm>
              <a:off x="332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8" name="Line 20"/>
            <p:cNvSpPr>
              <a:spLocks noChangeShapeType="1"/>
            </p:cNvSpPr>
            <p:nvPr/>
          </p:nvSpPr>
          <p:spPr bwMode="auto">
            <a:xfrm>
              <a:off x="351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9" name="Line 21"/>
            <p:cNvSpPr>
              <a:spLocks noChangeShapeType="1"/>
            </p:cNvSpPr>
            <p:nvPr/>
          </p:nvSpPr>
          <p:spPr bwMode="auto">
            <a:xfrm>
              <a:off x="369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0" name="Line 22"/>
            <p:cNvSpPr>
              <a:spLocks noChangeShapeType="1"/>
            </p:cNvSpPr>
            <p:nvPr/>
          </p:nvSpPr>
          <p:spPr bwMode="auto">
            <a:xfrm>
              <a:off x="388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1" name="Line 23"/>
            <p:cNvSpPr>
              <a:spLocks noChangeShapeType="1"/>
            </p:cNvSpPr>
            <p:nvPr/>
          </p:nvSpPr>
          <p:spPr bwMode="auto">
            <a:xfrm>
              <a:off x="406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2" name="Line 24"/>
            <p:cNvSpPr>
              <a:spLocks noChangeShapeType="1"/>
            </p:cNvSpPr>
            <p:nvPr/>
          </p:nvSpPr>
          <p:spPr bwMode="auto">
            <a:xfrm>
              <a:off x="425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3" name="Line 25"/>
            <p:cNvSpPr>
              <a:spLocks noChangeShapeType="1"/>
            </p:cNvSpPr>
            <p:nvPr/>
          </p:nvSpPr>
          <p:spPr bwMode="auto">
            <a:xfrm>
              <a:off x="443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4" name="Line 26"/>
            <p:cNvSpPr>
              <a:spLocks noChangeShapeType="1"/>
            </p:cNvSpPr>
            <p:nvPr/>
          </p:nvSpPr>
          <p:spPr bwMode="auto">
            <a:xfrm>
              <a:off x="461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5" name="Line 27"/>
            <p:cNvSpPr>
              <a:spLocks noChangeShapeType="1"/>
            </p:cNvSpPr>
            <p:nvPr/>
          </p:nvSpPr>
          <p:spPr bwMode="auto">
            <a:xfrm>
              <a:off x="480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6" name="Line 28"/>
            <p:cNvSpPr>
              <a:spLocks noChangeShapeType="1"/>
            </p:cNvSpPr>
            <p:nvPr/>
          </p:nvSpPr>
          <p:spPr bwMode="auto">
            <a:xfrm>
              <a:off x="498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7" name="Line 29"/>
            <p:cNvSpPr>
              <a:spLocks noChangeShapeType="1"/>
            </p:cNvSpPr>
            <p:nvPr/>
          </p:nvSpPr>
          <p:spPr bwMode="auto">
            <a:xfrm>
              <a:off x="517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8" name="Line 30"/>
            <p:cNvSpPr>
              <a:spLocks noChangeShapeType="1"/>
            </p:cNvSpPr>
            <p:nvPr/>
          </p:nvSpPr>
          <p:spPr bwMode="auto">
            <a:xfrm>
              <a:off x="535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9" name="Line 31"/>
            <p:cNvSpPr>
              <a:spLocks noChangeShapeType="1"/>
            </p:cNvSpPr>
            <p:nvPr/>
          </p:nvSpPr>
          <p:spPr bwMode="auto">
            <a:xfrm>
              <a:off x="554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441" name="Rectangle 33"/>
          <p:cNvSpPr>
            <a:spLocks/>
          </p:cNvSpPr>
          <p:nvPr/>
        </p:nvSpPr>
        <p:spPr bwMode="auto">
          <a:xfrm>
            <a:off x="1714500" y="20828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2" name="Rectangle 34"/>
          <p:cNvSpPr>
            <a:spLocks/>
          </p:cNvSpPr>
          <p:nvPr/>
        </p:nvSpPr>
        <p:spPr bwMode="auto">
          <a:xfrm>
            <a:off x="2895600" y="2089150"/>
            <a:ext cx="1168400" cy="165100"/>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3" name="Rectangle 35"/>
          <p:cNvSpPr>
            <a:spLocks noGrp="1" noChangeArrowheads="1"/>
          </p:cNvSpPr>
          <p:nvPr>
            <p:ph type="title"/>
          </p:nvPr>
        </p:nvSpPr>
        <p:spPr>
          <a:ln/>
        </p:spPr>
        <p:txBody>
          <a:bodyPr/>
          <a:lstStyle/>
          <a:p>
            <a:r>
              <a:rPr lang="en-US" dirty="0"/>
              <a:t>DRAM </a:t>
            </a:r>
            <a:r>
              <a:rPr lang="en-US" dirty="0" smtClean="0"/>
              <a:t>operation (</a:t>
            </a:r>
            <a:r>
              <a:rPr lang="en-US" dirty="0"/>
              <a:t>load one byte)</a:t>
            </a:r>
          </a:p>
        </p:txBody>
      </p:sp>
      <p:grpSp>
        <p:nvGrpSpPr>
          <p:cNvPr id="17468" name="Group 60"/>
          <p:cNvGrpSpPr>
            <a:grpSpLocks/>
          </p:cNvGrpSpPr>
          <p:nvPr/>
        </p:nvGrpSpPr>
        <p:grpSpPr bwMode="auto">
          <a:xfrm>
            <a:off x="1695450" y="1662907"/>
            <a:ext cx="4574382" cy="3359944"/>
            <a:chOff x="0" y="0"/>
            <a:chExt cx="5763" cy="4232"/>
          </a:xfrm>
        </p:grpSpPr>
        <p:sp>
          <p:nvSpPr>
            <p:cNvPr id="17444" name="Line 36"/>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5" name="Line 37"/>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6" name="Line 38"/>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7" name="Line 39"/>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8" name="Line 40"/>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9" name="Line 41"/>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0" name="Line 42"/>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1" name="Line 43"/>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2" name="Line 44"/>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3" name="Line 45"/>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4" name="Line 46"/>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5" name="Line 47"/>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6" name="Line 48"/>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7" name="Line 49"/>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8" name="Line 50"/>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9" name="Line 51"/>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0" name="Line 52"/>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1" name="Line 53"/>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2" name="Line 54"/>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3" name="Line 55"/>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4" name="Line 56"/>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5" name="Line 57"/>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6" name="Line 58"/>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7" name="Line 59"/>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7501" name="Group 93"/>
          <p:cNvGrpSpPr>
            <a:grpSpLocks/>
          </p:cNvGrpSpPr>
          <p:nvPr/>
        </p:nvGrpSpPr>
        <p:grpSpPr bwMode="auto">
          <a:xfrm>
            <a:off x="1706563" y="1658938"/>
            <a:ext cx="4559300" cy="3371850"/>
            <a:chOff x="0" y="0"/>
            <a:chExt cx="5744" cy="4248"/>
          </a:xfrm>
        </p:grpSpPr>
        <p:sp>
          <p:nvSpPr>
            <p:cNvPr id="17469" name="Line 61"/>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0" name="Line 62"/>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1" name="Line 63"/>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2" name="Line 64"/>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3" name="Line 65"/>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4" name="Line 66"/>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5" name="Line 67"/>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6" name="Line 68"/>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7" name="Line 69"/>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8" name="Line 70"/>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9" name="Line 71"/>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0" name="Line 72"/>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1" name="Line 73"/>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2" name="Line 74"/>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3" name="Line 75"/>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4" name="Line 76"/>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5" name="Line 77"/>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6" name="Line 78"/>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7" name="Line 79"/>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8" name="Line 80"/>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9" name="Line 81"/>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0" name="Line 82"/>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1" name="Line 83"/>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2" name="Line 84"/>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3" name="Line 85"/>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4" name="Line 86"/>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5" name="Line 87"/>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6" name="Line 88"/>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7" name="Line 89"/>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8" name="Line 90"/>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9" name="Line 91"/>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0" name="Line 92"/>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2" name="Rectangle 94"/>
          <p:cNvSpPr>
            <a:spLocks/>
          </p:cNvSpPr>
          <p:nvPr/>
        </p:nvSpPr>
        <p:spPr bwMode="auto">
          <a:xfrm>
            <a:off x="6503988" y="522725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7503" name="Line 95"/>
          <p:cNvSpPr>
            <a:spLocks noChangeShapeType="1"/>
          </p:cNvSpPr>
          <p:nvPr/>
        </p:nvSpPr>
        <p:spPr bwMode="auto">
          <a:xfrm rot="10800000" flipH="1">
            <a:off x="431800" y="633015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06" name="Group 98"/>
          <p:cNvGrpSpPr>
            <a:grpSpLocks/>
          </p:cNvGrpSpPr>
          <p:nvPr/>
        </p:nvGrpSpPr>
        <p:grpSpPr bwMode="auto">
          <a:xfrm>
            <a:off x="1701800" y="5283200"/>
            <a:ext cx="4552950" cy="177800"/>
            <a:chOff x="0" y="0"/>
            <a:chExt cx="5736" cy="224"/>
          </a:xfrm>
        </p:grpSpPr>
        <p:sp>
          <p:nvSpPr>
            <p:cNvPr id="17504" name="Rectangle 96"/>
            <p:cNvSpPr>
              <a:spLocks/>
            </p:cNvSpPr>
            <p:nvPr/>
          </p:nvSpPr>
          <p:spPr bwMode="auto">
            <a:xfrm>
              <a:off x="0" y="0"/>
              <a:ext cx="5736" cy="224"/>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5" name="Rectangle 97"/>
            <p:cNvSpPr>
              <a:spLocks/>
            </p:cNvSpPr>
            <p:nvPr/>
          </p:nvSpPr>
          <p:spPr bwMode="auto">
            <a:xfrm>
              <a:off x="1488" y="0"/>
              <a:ext cx="1472" cy="216"/>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7" name="Line 99"/>
          <p:cNvSpPr>
            <a:spLocks noChangeShapeType="1"/>
          </p:cNvSpPr>
          <p:nvPr/>
        </p:nvSpPr>
        <p:spPr bwMode="auto">
          <a:xfrm>
            <a:off x="4064000" y="553720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8" name="Rectangle 100"/>
          <p:cNvSpPr>
            <a:spLocks/>
          </p:cNvSpPr>
          <p:nvPr/>
        </p:nvSpPr>
        <p:spPr bwMode="auto">
          <a:xfrm>
            <a:off x="7342982" y="640835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7509" name="Rectangle 101"/>
          <p:cNvSpPr>
            <a:spLocks/>
          </p:cNvSpPr>
          <p:nvPr/>
        </p:nvSpPr>
        <p:spPr bwMode="auto">
          <a:xfrm>
            <a:off x="4149725" y="579875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7510" name="Rectangle 102"/>
          <p:cNvSpPr>
            <a:spLocks/>
          </p:cNvSpPr>
          <p:nvPr/>
        </p:nvSpPr>
        <p:spPr bwMode="auto">
          <a:xfrm>
            <a:off x="6484938" y="312540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7511" name="Line 103"/>
          <p:cNvSpPr>
            <a:spLocks noChangeShapeType="1"/>
          </p:cNvSpPr>
          <p:nvPr/>
        </p:nvSpPr>
        <p:spPr bwMode="auto">
          <a:xfrm rot="10800000" flipH="1">
            <a:off x="1701800" y="141525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2" name="Rectangle 104"/>
          <p:cNvSpPr>
            <a:spLocks/>
          </p:cNvSpPr>
          <p:nvPr/>
        </p:nvSpPr>
        <p:spPr bwMode="auto">
          <a:xfrm>
            <a:off x="3689350" y="113150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sp>
        <p:nvSpPr>
          <p:cNvPr id="17513" name="Line 105"/>
          <p:cNvSpPr>
            <a:spLocks noChangeShapeType="1"/>
          </p:cNvSpPr>
          <p:nvPr/>
        </p:nvSpPr>
        <p:spPr bwMode="auto">
          <a:xfrm rot="10800000" flipH="1">
            <a:off x="1695450" y="546020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4" name="Line 106"/>
          <p:cNvSpPr>
            <a:spLocks noChangeShapeType="1"/>
          </p:cNvSpPr>
          <p:nvPr/>
        </p:nvSpPr>
        <p:spPr bwMode="auto">
          <a:xfrm rot="10800000" flipH="1">
            <a:off x="1701800" y="527685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47" name="Group 139"/>
          <p:cNvGrpSpPr>
            <a:grpSpLocks/>
          </p:cNvGrpSpPr>
          <p:nvPr/>
        </p:nvGrpSpPr>
        <p:grpSpPr bwMode="auto">
          <a:xfrm>
            <a:off x="1701800" y="5270500"/>
            <a:ext cx="4559300" cy="190500"/>
            <a:chOff x="0" y="0"/>
            <a:chExt cx="5744" cy="240"/>
          </a:xfrm>
        </p:grpSpPr>
        <p:sp>
          <p:nvSpPr>
            <p:cNvPr id="17515" name="Line 107"/>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6" name="Line 108"/>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7" name="Line 109"/>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8" name="Line 110"/>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9" name="Line 111"/>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0" name="Line 112"/>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1" name="Line 113"/>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2" name="Line 114"/>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3" name="Line 115"/>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4" name="Line 116"/>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5" name="Line 117"/>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6" name="Line 118"/>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7" name="Line 119"/>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8" name="Line 120"/>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9" name="Line 121"/>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0" name="Line 122"/>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1" name="Line 123"/>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2" name="Line 124"/>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3" name="Line 125"/>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4" name="Line 126"/>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5" name="Line 127"/>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6" name="Line 128"/>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7" name="Line 129"/>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8" name="Line 130"/>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9" name="Line 131"/>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0" name="Line 132"/>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1" name="Line 133"/>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2" name="Line 134"/>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3" name="Line 135"/>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4" name="Line 136"/>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5" name="Line 137"/>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6" name="Line 138"/>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48" name="Freeform 140"/>
          <p:cNvSpPr>
            <a:spLocks/>
          </p:cNvSpPr>
          <p:nvPr/>
        </p:nvSpPr>
        <p:spPr bwMode="auto">
          <a:xfrm>
            <a:off x="922338" y="2194719"/>
            <a:ext cx="742950" cy="31813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9" name="Rectangle 141"/>
          <p:cNvSpPr>
            <a:spLocks/>
          </p:cNvSpPr>
          <p:nvPr/>
        </p:nvSpPr>
        <p:spPr bwMode="auto">
          <a:xfrm>
            <a:off x="6369050" y="2048589"/>
            <a:ext cx="948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a:t>
            </a:r>
          </a:p>
        </p:txBody>
      </p:sp>
      <p:sp>
        <p:nvSpPr>
          <p:cNvPr id="17550" name="Rectangle 142"/>
          <p:cNvSpPr>
            <a:spLocks/>
          </p:cNvSpPr>
          <p:nvPr/>
        </p:nvSpPr>
        <p:spPr bwMode="auto">
          <a:xfrm>
            <a:off x="82550" y="309880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7551" name="Rectangle 143"/>
          <p:cNvSpPr>
            <a:spLocks/>
          </p:cNvSpPr>
          <p:nvPr/>
        </p:nvSpPr>
        <p:spPr bwMode="auto">
          <a:xfrm>
            <a:off x="2971800" y="5710078"/>
            <a:ext cx="87203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byte onto bus</a:t>
            </a:r>
          </a:p>
        </p:txBody>
      </p:sp>
    </p:spTree>
    <p:extLst>
      <p:ext uri="{BB962C8B-B14F-4D97-AF65-F5344CB8AC3E}">
        <p14:creationId xmlns:p14="http://schemas.microsoft.com/office/powerpoint/2010/main" val="37439825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4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54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7506"/>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7548"/>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755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7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1" grpId="0" animBg="1"/>
      <p:bldP spid="17548" grpId="0" animBg="1"/>
      <p:bldP spid="17549" grpId="0" autoUpdateAnimBg="0"/>
      <p:bldP spid="17550" grpId="0" autoUpdateAnimBg="0"/>
      <p:bldP spid="17551" grpId="0" autoUpdateAnimBg="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714500" y="27368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8" name="Rectangle 2"/>
          <p:cNvSpPr>
            <a:spLocks/>
          </p:cNvSpPr>
          <p:nvPr/>
        </p:nvSpPr>
        <p:spPr bwMode="auto">
          <a:xfrm>
            <a:off x="1695450" y="53467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9" name="Rectangle 3"/>
          <p:cNvSpPr>
            <a:spLocks/>
          </p:cNvSpPr>
          <p:nvPr/>
        </p:nvSpPr>
        <p:spPr bwMode="auto">
          <a:xfrm>
            <a:off x="1714500" y="21526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0" name="Rectangle 4"/>
          <p:cNvSpPr>
            <a:spLocks noGrp="1" noChangeArrowheads="1"/>
          </p:cNvSpPr>
          <p:nvPr>
            <p:ph type="title"/>
          </p:nvPr>
        </p:nvSpPr>
        <p:spPr>
          <a:xfrm>
            <a:off x="419100" y="196850"/>
            <a:ext cx="8545388" cy="558800"/>
          </a:xfrm>
          <a:ln/>
        </p:spPr>
        <p:txBody>
          <a:bodyPr/>
          <a:lstStyle/>
          <a:p>
            <a:r>
              <a:rPr lang="en-US" dirty="0" err="1"/>
              <a:t>RowClone</a:t>
            </a:r>
            <a:r>
              <a:rPr lang="en-US" dirty="0"/>
              <a:t>: in-DRAM </a:t>
            </a:r>
            <a:r>
              <a:rPr lang="en-US" dirty="0" smtClean="0"/>
              <a:t>Row Copy (and Initialization)</a:t>
            </a:r>
            <a:endParaRPr lang="en-US" dirty="0"/>
          </a:p>
        </p:txBody>
      </p:sp>
      <p:grpSp>
        <p:nvGrpSpPr>
          <p:cNvPr id="19485" name="Group 29"/>
          <p:cNvGrpSpPr>
            <a:grpSpLocks/>
          </p:cNvGrpSpPr>
          <p:nvPr/>
        </p:nvGrpSpPr>
        <p:grpSpPr bwMode="auto">
          <a:xfrm>
            <a:off x="1695450" y="1732757"/>
            <a:ext cx="4574382" cy="3359944"/>
            <a:chOff x="0" y="0"/>
            <a:chExt cx="5763" cy="4232"/>
          </a:xfrm>
        </p:grpSpPr>
        <p:sp>
          <p:nvSpPr>
            <p:cNvPr id="19461" name="Line 5"/>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2" name="Line 6"/>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3" name="Line 7"/>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4" name="Line 8"/>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5" name="Line 9"/>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6" name="Line 10"/>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7" name="Line 11"/>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8" name="Line 12"/>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9" name="Line 13"/>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0" name="Line 14"/>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1" name="Line 15"/>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2" name="Line 16"/>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3" name="Line 17"/>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4" name="Line 18"/>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5" name="Line 19"/>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6" name="Line 20"/>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7" name="Line 21"/>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8" name="Line 22"/>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9" name="Line 23"/>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0" name="Line 24"/>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1" name="Line 25"/>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2" name="Line 26"/>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3" name="Line 27"/>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4" name="Line 28"/>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9518" name="Group 62"/>
          <p:cNvGrpSpPr>
            <a:grpSpLocks/>
          </p:cNvGrpSpPr>
          <p:nvPr/>
        </p:nvGrpSpPr>
        <p:grpSpPr bwMode="auto">
          <a:xfrm>
            <a:off x="1706563" y="1728788"/>
            <a:ext cx="4559300" cy="3371850"/>
            <a:chOff x="0" y="0"/>
            <a:chExt cx="5744" cy="4248"/>
          </a:xfrm>
        </p:grpSpPr>
        <p:sp>
          <p:nvSpPr>
            <p:cNvPr id="19486" name="Line 30"/>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7" name="Line 31"/>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8" name="Line 32"/>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9" name="Line 33"/>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0" name="Line 34"/>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1" name="Line 35"/>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2" name="Line 36"/>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3" name="Line 37"/>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4" name="Line 38"/>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5" name="Line 39"/>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6" name="Line 40"/>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7" name="Line 41"/>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8" name="Line 42"/>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9" name="Line 43"/>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0" name="Line 44"/>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1" name="Line 45"/>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2" name="Line 46"/>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3" name="Line 47"/>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4" name="Line 48"/>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5" name="Line 49"/>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6" name="Line 50"/>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7" name="Line 51"/>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8" name="Line 52"/>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9" name="Line 53"/>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0" name="Line 54"/>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1" name="Line 55"/>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2" name="Line 56"/>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3" name="Line 57"/>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4" name="Line 58"/>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5" name="Line 59"/>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6" name="Line 60"/>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7" name="Line 61"/>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19" name="Rectangle 63"/>
          <p:cNvSpPr>
            <a:spLocks/>
          </p:cNvSpPr>
          <p:nvPr/>
        </p:nvSpPr>
        <p:spPr bwMode="auto">
          <a:xfrm>
            <a:off x="6503988" y="529710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9520" name="Line 64"/>
          <p:cNvSpPr>
            <a:spLocks noChangeShapeType="1"/>
          </p:cNvSpPr>
          <p:nvPr/>
        </p:nvSpPr>
        <p:spPr bwMode="auto">
          <a:xfrm rot="10800000" flipH="1">
            <a:off x="431800" y="640000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1" name="Line 65"/>
          <p:cNvSpPr>
            <a:spLocks noChangeShapeType="1"/>
          </p:cNvSpPr>
          <p:nvPr/>
        </p:nvSpPr>
        <p:spPr bwMode="auto">
          <a:xfrm>
            <a:off x="4064000" y="560705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2" name="Rectangle 66"/>
          <p:cNvSpPr>
            <a:spLocks/>
          </p:cNvSpPr>
          <p:nvPr/>
        </p:nvSpPr>
        <p:spPr bwMode="auto">
          <a:xfrm>
            <a:off x="7342982" y="647820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9523" name="Rectangle 67"/>
          <p:cNvSpPr>
            <a:spLocks/>
          </p:cNvSpPr>
          <p:nvPr/>
        </p:nvSpPr>
        <p:spPr bwMode="auto">
          <a:xfrm>
            <a:off x="4149725" y="586860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9524" name="Rectangle 68"/>
          <p:cNvSpPr>
            <a:spLocks/>
          </p:cNvSpPr>
          <p:nvPr/>
        </p:nvSpPr>
        <p:spPr bwMode="auto">
          <a:xfrm>
            <a:off x="6484938" y="319525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9525" name="Line 69"/>
          <p:cNvSpPr>
            <a:spLocks noChangeShapeType="1"/>
          </p:cNvSpPr>
          <p:nvPr/>
        </p:nvSpPr>
        <p:spPr bwMode="auto">
          <a:xfrm rot="10800000" flipH="1">
            <a:off x="1701800" y="148510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6" name="Rectangle 70"/>
          <p:cNvSpPr>
            <a:spLocks/>
          </p:cNvSpPr>
          <p:nvPr/>
        </p:nvSpPr>
        <p:spPr bwMode="auto">
          <a:xfrm>
            <a:off x="3689350" y="120135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grpSp>
        <p:nvGrpSpPr>
          <p:cNvPr id="19558" name="Group 102"/>
          <p:cNvGrpSpPr>
            <a:grpSpLocks/>
          </p:cNvGrpSpPr>
          <p:nvPr/>
        </p:nvGrpSpPr>
        <p:grpSpPr bwMode="auto">
          <a:xfrm>
            <a:off x="1784350" y="5093494"/>
            <a:ext cx="4400550" cy="266700"/>
            <a:chOff x="0" y="0"/>
            <a:chExt cx="5544" cy="336"/>
          </a:xfrm>
        </p:grpSpPr>
        <p:sp>
          <p:nvSpPr>
            <p:cNvPr id="19527" name="Line 71"/>
            <p:cNvSpPr>
              <a:spLocks noChangeShapeType="1"/>
            </p:cNvSpPr>
            <p:nvPr/>
          </p:nvSpPr>
          <p:spPr bwMode="auto">
            <a:xfrm>
              <a:off x="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8" name="Line 72"/>
            <p:cNvSpPr>
              <a:spLocks noChangeShapeType="1"/>
            </p:cNvSpPr>
            <p:nvPr/>
          </p:nvSpPr>
          <p:spPr bwMode="auto">
            <a:xfrm>
              <a:off x="18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9" name="Line 73"/>
            <p:cNvSpPr>
              <a:spLocks noChangeShapeType="1"/>
            </p:cNvSpPr>
            <p:nvPr/>
          </p:nvSpPr>
          <p:spPr bwMode="auto">
            <a:xfrm>
              <a:off x="36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0" name="Line 74"/>
            <p:cNvSpPr>
              <a:spLocks noChangeShapeType="1"/>
            </p:cNvSpPr>
            <p:nvPr/>
          </p:nvSpPr>
          <p:spPr bwMode="auto">
            <a:xfrm>
              <a:off x="55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1" name="Line 75"/>
            <p:cNvSpPr>
              <a:spLocks noChangeShapeType="1"/>
            </p:cNvSpPr>
            <p:nvPr/>
          </p:nvSpPr>
          <p:spPr bwMode="auto">
            <a:xfrm>
              <a:off x="73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2" name="Line 76"/>
            <p:cNvSpPr>
              <a:spLocks noChangeShapeType="1"/>
            </p:cNvSpPr>
            <p:nvPr/>
          </p:nvSpPr>
          <p:spPr bwMode="auto">
            <a:xfrm>
              <a:off x="92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3" name="Line 77"/>
            <p:cNvSpPr>
              <a:spLocks noChangeShapeType="1"/>
            </p:cNvSpPr>
            <p:nvPr/>
          </p:nvSpPr>
          <p:spPr bwMode="auto">
            <a:xfrm>
              <a:off x="110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4" name="Line 78"/>
            <p:cNvSpPr>
              <a:spLocks noChangeShapeType="1"/>
            </p:cNvSpPr>
            <p:nvPr/>
          </p:nvSpPr>
          <p:spPr bwMode="auto">
            <a:xfrm>
              <a:off x="129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5" name="Line 79"/>
            <p:cNvSpPr>
              <a:spLocks noChangeShapeType="1"/>
            </p:cNvSpPr>
            <p:nvPr/>
          </p:nvSpPr>
          <p:spPr bwMode="auto">
            <a:xfrm>
              <a:off x="147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6" name="Line 80"/>
            <p:cNvSpPr>
              <a:spLocks noChangeShapeType="1"/>
            </p:cNvSpPr>
            <p:nvPr/>
          </p:nvSpPr>
          <p:spPr bwMode="auto">
            <a:xfrm>
              <a:off x="166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7" name="Line 81"/>
            <p:cNvSpPr>
              <a:spLocks noChangeShapeType="1"/>
            </p:cNvSpPr>
            <p:nvPr/>
          </p:nvSpPr>
          <p:spPr bwMode="auto">
            <a:xfrm>
              <a:off x="184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8" name="Line 82"/>
            <p:cNvSpPr>
              <a:spLocks noChangeShapeType="1"/>
            </p:cNvSpPr>
            <p:nvPr/>
          </p:nvSpPr>
          <p:spPr bwMode="auto">
            <a:xfrm>
              <a:off x="203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9" name="Line 83"/>
            <p:cNvSpPr>
              <a:spLocks noChangeShapeType="1"/>
            </p:cNvSpPr>
            <p:nvPr/>
          </p:nvSpPr>
          <p:spPr bwMode="auto">
            <a:xfrm>
              <a:off x="221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0" name="Line 84"/>
            <p:cNvSpPr>
              <a:spLocks noChangeShapeType="1"/>
            </p:cNvSpPr>
            <p:nvPr/>
          </p:nvSpPr>
          <p:spPr bwMode="auto">
            <a:xfrm>
              <a:off x="240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1" name="Line 85"/>
            <p:cNvSpPr>
              <a:spLocks noChangeShapeType="1"/>
            </p:cNvSpPr>
            <p:nvPr/>
          </p:nvSpPr>
          <p:spPr bwMode="auto">
            <a:xfrm>
              <a:off x="258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2" name="Line 86"/>
            <p:cNvSpPr>
              <a:spLocks noChangeShapeType="1"/>
            </p:cNvSpPr>
            <p:nvPr/>
          </p:nvSpPr>
          <p:spPr bwMode="auto">
            <a:xfrm>
              <a:off x="277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3" name="Line 87"/>
            <p:cNvSpPr>
              <a:spLocks noChangeShapeType="1"/>
            </p:cNvSpPr>
            <p:nvPr/>
          </p:nvSpPr>
          <p:spPr bwMode="auto">
            <a:xfrm>
              <a:off x="295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4" name="Line 88"/>
            <p:cNvSpPr>
              <a:spLocks noChangeShapeType="1"/>
            </p:cNvSpPr>
            <p:nvPr/>
          </p:nvSpPr>
          <p:spPr bwMode="auto">
            <a:xfrm>
              <a:off x="314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5" name="Line 89"/>
            <p:cNvSpPr>
              <a:spLocks noChangeShapeType="1"/>
            </p:cNvSpPr>
            <p:nvPr/>
          </p:nvSpPr>
          <p:spPr bwMode="auto">
            <a:xfrm>
              <a:off x="332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6" name="Line 90"/>
            <p:cNvSpPr>
              <a:spLocks noChangeShapeType="1"/>
            </p:cNvSpPr>
            <p:nvPr/>
          </p:nvSpPr>
          <p:spPr bwMode="auto">
            <a:xfrm>
              <a:off x="351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7" name="Line 91"/>
            <p:cNvSpPr>
              <a:spLocks noChangeShapeType="1"/>
            </p:cNvSpPr>
            <p:nvPr/>
          </p:nvSpPr>
          <p:spPr bwMode="auto">
            <a:xfrm>
              <a:off x="369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8" name="Line 92"/>
            <p:cNvSpPr>
              <a:spLocks noChangeShapeType="1"/>
            </p:cNvSpPr>
            <p:nvPr/>
          </p:nvSpPr>
          <p:spPr bwMode="auto">
            <a:xfrm>
              <a:off x="388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9" name="Line 93"/>
            <p:cNvSpPr>
              <a:spLocks noChangeShapeType="1"/>
            </p:cNvSpPr>
            <p:nvPr/>
          </p:nvSpPr>
          <p:spPr bwMode="auto">
            <a:xfrm>
              <a:off x="406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0" name="Line 94"/>
            <p:cNvSpPr>
              <a:spLocks noChangeShapeType="1"/>
            </p:cNvSpPr>
            <p:nvPr/>
          </p:nvSpPr>
          <p:spPr bwMode="auto">
            <a:xfrm>
              <a:off x="425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1" name="Line 95"/>
            <p:cNvSpPr>
              <a:spLocks noChangeShapeType="1"/>
            </p:cNvSpPr>
            <p:nvPr/>
          </p:nvSpPr>
          <p:spPr bwMode="auto">
            <a:xfrm>
              <a:off x="443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2" name="Line 96"/>
            <p:cNvSpPr>
              <a:spLocks noChangeShapeType="1"/>
            </p:cNvSpPr>
            <p:nvPr/>
          </p:nvSpPr>
          <p:spPr bwMode="auto">
            <a:xfrm>
              <a:off x="461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3" name="Line 97"/>
            <p:cNvSpPr>
              <a:spLocks noChangeShapeType="1"/>
            </p:cNvSpPr>
            <p:nvPr/>
          </p:nvSpPr>
          <p:spPr bwMode="auto">
            <a:xfrm>
              <a:off x="480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4" name="Line 98"/>
            <p:cNvSpPr>
              <a:spLocks noChangeShapeType="1"/>
            </p:cNvSpPr>
            <p:nvPr/>
          </p:nvSpPr>
          <p:spPr bwMode="auto">
            <a:xfrm>
              <a:off x="498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5" name="Line 99"/>
            <p:cNvSpPr>
              <a:spLocks noChangeShapeType="1"/>
            </p:cNvSpPr>
            <p:nvPr/>
          </p:nvSpPr>
          <p:spPr bwMode="auto">
            <a:xfrm>
              <a:off x="517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6" name="Line 100"/>
            <p:cNvSpPr>
              <a:spLocks noChangeShapeType="1"/>
            </p:cNvSpPr>
            <p:nvPr/>
          </p:nvSpPr>
          <p:spPr bwMode="auto">
            <a:xfrm>
              <a:off x="535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7" name="Line 101"/>
            <p:cNvSpPr>
              <a:spLocks noChangeShapeType="1"/>
            </p:cNvSpPr>
            <p:nvPr/>
          </p:nvSpPr>
          <p:spPr bwMode="auto">
            <a:xfrm>
              <a:off x="554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59" name="Line 103"/>
          <p:cNvSpPr>
            <a:spLocks noChangeShapeType="1"/>
          </p:cNvSpPr>
          <p:nvPr/>
        </p:nvSpPr>
        <p:spPr bwMode="auto">
          <a:xfrm rot="10800000" flipH="1">
            <a:off x="1695450" y="553005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0" name="Line 104"/>
          <p:cNvSpPr>
            <a:spLocks noChangeShapeType="1"/>
          </p:cNvSpPr>
          <p:nvPr/>
        </p:nvSpPr>
        <p:spPr bwMode="auto">
          <a:xfrm rot="10800000" flipH="1">
            <a:off x="1701800" y="534670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9593" name="Group 137"/>
          <p:cNvGrpSpPr>
            <a:grpSpLocks/>
          </p:cNvGrpSpPr>
          <p:nvPr/>
        </p:nvGrpSpPr>
        <p:grpSpPr bwMode="auto">
          <a:xfrm>
            <a:off x="1701800" y="5340350"/>
            <a:ext cx="4559300" cy="190500"/>
            <a:chOff x="0" y="0"/>
            <a:chExt cx="5744" cy="240"/>
          </a:xfrm>
        </p:grpSpPr>
        <p:sp>
          <p:nvSpPr>
            <p:cNvPr id="19561" name="Line 105"/>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2" name="Line 106"/>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3" name="Line 107"/>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4" name="Line 108"/>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5" name="Line 109"/>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6" name="Line 110"/>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7" name="Line 111"/>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8" name="Line 112"/>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9" name="Line 113"/>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0" name="Line 114"/>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1" name="Line 115"/>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2" name="Line 116"/>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3" name="Line 117"/>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4" name="Line 118"/>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5" name="Line 119"/>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6" name="Line 120"/>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7" name="Line 121"/>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8" name="Line 122"/>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9" name="Line 123"/>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0" name="Line 124"/>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1" name="Line 125"/>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2" name="Line 126"/>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3" name="Line 127"/>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4" name="Line 128"/>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5" name="Line 129"/>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6" name="Line 130"/>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7" name="Line 131"/>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8" name="Line 132"/>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9" name="Line 133"/>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0" name="Line 134"/>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1" name="Line 135"/>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2" name="Line 136"/>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94" name="Rectangle 138"/>
          <p:cNvSpPr>
            <a:spLocks/>
          </p:cNvSpPr>
          <p:nvPr/>
        </p:nvSpPr>
        <p:spPr bwMode="auto">
          <a:xfrm>
            <a:off x="6369050" y="2118439"/>
            <a:ext cx="1055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 A</a:t>
            </a:r>
          </a:p>
        </p:txBody>
      </p:sp>
      <p:sp>
        <p:nvSpPr>
          <p:cNvPr id="19595" name="Freeform 139"/>
          <p:cNvSpPr>
            <a:spLocks/>
          </p:cNvSpPr>
          <p:nvPr/>
        </p:nvSpPr>
        <p:spPr bwMode="auto">
          <a:xfrm>
            <a:off x="922338" y="2264569"/>
            <a:ext cx="742950" cy="32321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6" name="Rectangle 140"/>
          <p:cNvSpPr>
            <a:spLocks/>
          </p:cNvSpPr>
          <p:nvPr/>
        </p:nvSpPr>
        <p:spPr bwMode="auto">
          <a:xfrm>
            <a:off x="82550" y="316865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9597" name="Rectangle 141"/>
          <p:cNvSpPr>
            <a:spLocks/>
          </p:cNvSpPr>
          <p:nvPr/>
        </p:nvSpPr>
        <p:spPr bwMode="auto">
          <a:xfrm>
            <a:off x="6369050" y="2715339"/>
            <a:ext cx="10517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Activate row B</a:t>
            </a:r>
          </a:p>
        </p:txBody>
      </p:sp>
      <p:sp>
        <p:nvSpPr>
          <p:cNvPr id="19598" name="Freeform 142"/>
          <p:cNvSpPr>
            <a:spLocks/>
          </p:cNvSpPr>
          <p:nvPr/>
        </p:nvSpPr>
        <p:spPr bwMode="auto">
          <a:xfrm>
            <a:off x="1079500" y="2870200"/>
            <a:ext cx="571500" cy="25082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9" name="Rectangle 143"/>
          <p:cNvSpPr>
            <a:spLocks/>
          </p:cNvSpPr>
          <p:nvPr/>
        </p:nvSpPr>
        <p:spPr bwMode="auto">
          <a:xfrm>
            <a:off x="1098550" y="4196318"/>
            <a:ext cx="500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4.</a:t>
            </a:r>
          </a:p>
          <a:p>
            <a:pPr defTabSz="457200"/>
            <a:r>
              <a:rPr lang="en-US" sz="1600">
                <a:solidFill>
                  <a:srgbClr val="D90B00"/>
                </a:solidFill>
                <a:latin typeface="Myriad Pro Bold Cond" charset="0"/>
                <a:ea typeface="ＭＳ Ｐゴシック" charset="0"/>
                <a:cs typeface="Myriad Pro Bold Cond" charset="0"/>
                <a:sym typeface="Myriad Pro Bold Cond" charset="0"/>
              </a:rPr>
              <a:t>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9601" name="Rectangle 145"/>
          <p:cNvSpPr>
            <a:spLocks/>
          </p:cNvSpPr>
          <p:nvPr/>
        </p:nvSpPr>
        <p:spPr bwMode="auto">
          <a:xfrm>
            <a:off x="450850" y="739775"/>
            <a:ext cx="7346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200"/>
            <a:endParaRPr lang="en-US" dirty="0">
              <a:solidFill>
                <a:srgbClr val="000000"/>
              </a:solidFill>
              <a:latin typeface="Myriad Pro Bold Cond" charset="0"/>
              <a:ea typeface="ＭＳ Ｐゴシック" charset="0"/>
              <a:cs typeface="Myriad Pro Bold Cond" charset="0"/>
              <a:sym typeface="Myriad Pro Bold Cond" charset="0"/>
            </a:endParaRPr>
          </a:p>
        </p:txBody>
      </p:sp>
    </p:spTree>
    <p:extLst>
      <p:ext uri="{BB962C8B-B14F-4D97-AF65-F5344CB8AC3E}">
        <p14:creationId xmlns:p14="http://schemas.microsoft.com/office/powerpoint/2010/main" val="1094834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959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959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9596"/>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945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457"/>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95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598"/>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9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19458" grpId="0" animBg="1"/>
      <p:bldP spid="19459" grpId="0" animBg="1"/>
      <p:bldP spid="19594" grpId="0" autoUpdateAnimBg="0"/>
      <p:bldP spid="19595" grpId="0" animBg="1"/>
      <p:bldP spid="19596" grpId="0" autoUpdateAnimBg="0"/>
      <p:bldP spid="19597" grpId="0" autoUpdateAnimBg="0"/>
      <p:bldP spid="19598" grpId="0" animBg="1"/>
      <p:bldP spid="19599" grpId="0" autoUpdateAnimBg="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 Key Idea</a:t>
            </a:r>
            <a:endParaRPr lang="en-US" dirty="0"/>
          </a:p>
        </p:txBody>
      </p:sp>
      <p:sp>
        <p:nvSpPr>
          <p:cNvPr id="4" name="Content Placeholder 2"/>
          <p:cNvSpPr>
            <a:spLocks noGrp="1"/>
          </p:cNvSpPr>
          <p:nvPr>
            <p:ph idx="1"/>
          </p:nvPr>
        </p:nvSpPr>
        <p:spPr>
          <a:xfrm>
            <a:off x="533400" y="1524000"/>
            <a:ext cx="7772400" cy="4648200"/>
          </a:xfrm>
        </p:spPr>
        <p:txBody>
          <a:bodyPr/>
          <a:lstStyle/>
          <a:p>
            <a:r>
              <a:rPr lang="en-US" dirty="0" smtClean="0"/>
              <a:t>DRAM banks contain</a:t>
            </a:r>
          </a:p>
          <a:p>
            <a:pPr marL="914400" lvl="1" indent="-457200">
              <a:buFont typeface="+mj-lt"/>
              <a:buAutoNum type="arabicPeriod"/>
            </a:pPr>
            <a:r>
              <a:rPr lang="en-US" dirty="0" err="1" smtClean="0"/>
              <a:t>Mutiple</a:t>
            </a:r>
            <a:r>
              <a:rPr lang="en-US" dirty="0" smtClean="0"/>
              <a:t> rows of DRAM cells – row = 8KB</a:t>
            </a:r>
          </a:p>
          <a:p>
            <a:pPr marL="914400" lvl="1" indent="-457200">
              <a:buFont typeface="+mj-lt"/>
              <a:buAutoNum type="arabicPeriod"/>
            </a:pPr>
            <a:r>
              <a:rPr lang="en-US" dirty="0" smtClean="0"/>
              <a:t>A row buffer shared by the DRAM rows</a:t>
            </a:r>
          </a:p>
          <a:p>
            <a:pPr marL="514350" indent="-457200"/>
            <a:endParaRPr lang="en-US" dirty="0" smtClean="0"/>
          </a:p>
          <a:p>
            <a:pPr marL="514350" indent="-457200"/>
            <a:r>
              <a:rPr lang="en-US" dirty="0" smtClean="0"/>
              <a:t>Large scale copy</a:t>
            </a:r>
          </a:p>
          <a:p>
            <a:pPr marL="914400" lvl="1" indent="-457200">
              <a:buFont typeface="+mj-lt"/>
              <a:buAutoNum type="arabicPeriod"/>
            </a:pPr>
            <a:r>
              <a:rPr lang="en-US" dirty="0" smtClean="0"/>
              <a:t>Copy data from source row to row buffer</a:t>
            </a:r>
          </a:p>
          <a:p>
            <a:pPr marL="914400" lvl="1" indent="-457200">
              <a:buFont typeface="+mj-lt"/>
              <a:buAutoNum type="arabicPeriod"/>
            </a:pPr>
            <a:r>
              <a:rPr lang="en-US" dirty="0" smtClean="0"/>
              <a:t>Copy data from row buffer to destination row</a:t>
            </a: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227</a:t>
            </a:fld>
            <a:endParaRPr lang="en-US">
              <a:solidFill>
                <a:prstClr val="black">
                  <a:tint val="75000"/>
                </a:prstClr>
              </a:solidFill>
              <a:latin typeface="Calibri"/>
            </a:endParaRPr>
          </a:p>
        </p:txBody>
      </p:sp>
    </p:spTree>
    <p:extLst>
      <p:ext uri="{BB962C8B-B14F-4D97-AF65-F5344CB8AC3E}">
        <p14:creationId xmlns:p14="http://schemas.microsoft.com/office/powerpoint/2010/main" val="3546044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a:t>
            </a:r>
            <a:r>
              <a:rPr lang="en-US" dirty="0" err="1" smtClean="0"/>
              <a:t>Subarray</a:t>
            </a:r>
            <a:r>
              <a:rPr lang="en-US" dirty="0" smtClean="0"/>
              <a:t> Microarchitecture</a:t>
            </a:r>
            <a:endParaRPr lang="en-US" dirty="0"/>
          </a:p>
        </p:txBody>
      </p:sp>
      <p:sp>
        <p:nvSpPr>
          <p:cNvPr id="4" name="Rectangle 3"/>
          <p:cNvSpPr/>
          <p:nvPr/>
        </p:nvSpPr>
        <p:spPr bwMode="auto">
          <a:xfrm>
            <a:off x="2442375"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 name="Rectangle 4"/>
          <p:cNvSpPr/>
          <p:nvPr/>
        </p:nvSpPr>
        <p:spPr bwMode="auto">
          <a:xfrm>
            <a:off x="2917504"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 name="Rectangle 5"/>
          <p:cNvSpPr/>
          <p:nvPr/>
        </p:nvSpPr>
        <p:spPr bwMode="auto">
          <a:xfrm>
            <a:off x="3388152"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7" name="Rectangle 6"/>
          <p:cNvSpPr/>
          <p:nvPr/>
        </p:nvSpPr>
        <p:spPr bwMode="auto">
          <a:xfrm>
            <a:off x="3849834"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 name="Rectangle 7"/>
          <p:cNvSpPr/>
          <p:nvPr/>
        </p:nvSpPr>
        <p:spPr bwMode="auto">
          <a:xfrm>
            <a:off x="4329446"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9" name="Rectangle 8"/>
          <p:cNvSpPr/>
          <p:nvPr/>
        </p:nvSpPr>
        <p:spPr bwMode="auto">
          <a:xfrm>
            <a:off x="4804575"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0" name="Rectangle 9"/>
          <p:cNvSpPr/>
          <p:nvPr/>
        </p:nvSpPr>
        <p:spPr bwMode="auto">
          <a:xfrm>
            <a:off x="5275223"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1" name="Rectangle 10"/>
          <p:cNvSpPr/>
          <p:nvPr/>
        </p:nvSpPr>
        <p:spPr bwMode="auto">
          <a:xfrm>
            <a:off x="5736905"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2" name="Rectangle 11"/>
          <p:cNvSpPr/>
          <p:nvPr/>
        </p:nvSpPr>
        <p:spPr bwMode="auto">
          <a:xfrm>
            <a:off x="6216517"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3" name="Rectangle 12"/>
          <p:cNvSpPr/>
          <p:nvPr/>
        </p:nvSpPr>
        <p:spPr bwMode="auto">
          <a:xfrm>
            <a:off x="6691646"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4" name="Rectangle 13"/>
          <p:cNvSpPr/>
          <p:nvPr/>
        </p:nvSpPr>
        <p:spPr bwMode="auto">
          <a:xfrm>
            <a:off x="7162294"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5" name="Rectangle 14"/>
          <p:cNvSpPr/>
          <p:nvPr/>
        </p:nvSpPr>
        <p:spPr bwMode="auto">
          <a:xfrm>
            <a:off x="7623976"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2442375"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2917504"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3388152"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3849834"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0" name="Rectangle 19"/>
          <p:cNvSpPr/>
          <p:nvPr/>
        </p:nvSpPr>
        <p:spPr bwMode="auto">
          <a:xfrm>
            <a:off x="4329446"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4804575"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5275223"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3" name="Rectangle 22"/>
          <p:cNvSpPr/>
          <p:nvPr/>
        </p:nvSpPr>
        <p:spPr bwMode="auto">
          <a:xfrm>
            <a:off x="5736905"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6216517"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6691646"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7162294"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7623976"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2442375"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2917504"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Rectangle 29"/>
          <p:cNvSpPr/>
          <p:nvPr/>
        </p:nvSpPr>
        <p:spPr bwMode="auto">
          <a:xfrm>
            <a:off x="3388152"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1" name="Rectangle 30"/>
          <p:cNvSpPr/>
          <p:nvPr/>
        </p:nvSpPr>
        <p:spPr bwMode="auto">
          <a:xfrm>
            <a:off x="3849834"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2" name="Rectangle 31"/>
          <p:cNvSpPr/>
          <p:nvPr/>
        </p:nvSpPr>
        <p:spPr bwMode="auto">
          <a:xfrm>
            <a:off x="4329446"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3" name="Rectangle 32"/>
          <p:cNvSpPr/>
          <p:nvPr/>
        </p:nvSpPr>
        <p:spPr bwMode="auto">
          <a:xfrm>
            <a:off x="4804575"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4" name="Rectangle 33"/>
          <p:cNvSpPr/>
          <p:nvPr/>
        </p:nvSpPr>
        <p:spPr bwMode="auto">
          <a:xfrm>
            <a:off x="5275223"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5" name="Rectangle 34"/>
          <p:cNvSpPr/>
          <p:nvPr/>
        </p:nvSpPr>
        <p:spPr bwMode="auto">
          <a:xfrm>
            <a:off x="5736905"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6" name="Rectangle 35"/>
          <p:cNvSpPr/>
          <p:nvPr/>
        </p:nvSpPr>
        <p:spPr bwMode="auto">
          <a:xfrm>
            <a:off x="6216517"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7" name="Rectangle 36"/>
          <p:cNvSpPr/>
          <p:nvPr/>
        </p:nvSpPr>
        <p:spPr bwMode="auto">
          <a:xfrm>
            <a:off x="6691646"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8" name="Rectangle 37"/>
          <p:cNvSpPr/>
          <p:nvPr/>
        </p:nvSpPr>
        <p:spPr bwMode="auto">
          <a:xfrm>
            <a:off x="7162294"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9" name="Rectangle 38"/>
          <p:cNvSpPr/>
          <p:nvPr/>
        </p:nvSpPr>
        <p:spPr bwMode="auto">
          <a:xfrm>
            <a:off x="7623976"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0" name="Rectangle 39"/>
          <p:cNvSpPr/>
          <p:nvPr/>
        </p:nvSpPr>
        <p:spPr bwMode="auto">
          <a:xfrm>
            <a:off x="2442375"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1" name="Rectangle 40"/>
          <p:cNvSpPr/>
          <p:nvPr/>
        </p:nvSpPr>
        <p:spPr bwMode="auto">
          <a:xfrm>
            <a:off x="2917504"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2" name="Rectangle 41"/>
          <p:cNvSpPr/>
          <p:nvPr/>
        </p:nvSpPr>
        <p:spPr bwMode="auto">
          <a:xfrm>
            <a:off x="3388152"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3" name="Rectangle 42"/>
          <p:cNvSpPr/>
          <p:nvPr/>
        </p:nvSpPr>
        <p:spPr bwMode="auto">
          <a:xfrm>
            <a:off x="3849834"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4" name="Rectangle 43"/>
          <p:cNvSpPr/>
          <p:nvPr/>
        </p:nvSpPr>
        <p:spPr bwMode="auto">
          <a:xfrm>
            <a:off x="4329446"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5" name="Rectangle 44"/>
          <p:cNvSpPr/>
          <p:nvPr/>
        </p:nvSpPr>
        <p:spPr bwMode="auto">
          <a:xfrm>
            <a:off x="4804575"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6" name="Rectangle 45"/>
          <p:cNvSpPr/>
          <p:nvPr/>
        </p:nvSpPr>
        <p:spPr bwMode="auto">
          <a:xfrm>
            <a:off x="5275223"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7" name="Rectangle 46"/>
          <p:cNvSpPr/>
          <p:nvPr/>
        </p:nvSpPr>
        <p:spPr bwMode="auto">
          <a:xfrm>
            <a:off x="5736905"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8" name="Rectangle 47"/>
          <p:cNvSpPr/>
          <p:nvPr/>
        </p:nvSpPr>
        <p:spPr bwMode="auto">
          <a:xfrm>
            <a:off x="6216517"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9" name="Rectangle 48"/>
          <p:cNvSpPr/>
          <p:nvPr/>
        </p:nvSpPr>
        <p:spPr bwMode="auto">
          <a:xfrm>
            <a:off x="6691646"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0" name="Rectangle 49"/>
          <p:cNvSpPr/>
          <p:nvPr/>
        </p:nvSpPr>
        <p:spPr bwMode="auto">
          <a:xfrm>
            <a:off x="7162294"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1" name="Rectangle 50"/>
          <p:cNvSpPr/>
          <p:nvPr/>
        </p:nvSpPr>
        <p:spPr bwMode="auto">
          <a:xfrm>
            <a:off x="7623976"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nvGrpSpPr>
          <p:cNvPr id="52" name="Group 51"/>
          <p:cNvGrpSpPr/>
          <p:nvPr/>
        </p:nvGrpSpPr>
        <p:grpSpPr>
          <a:xfrm>
            <a:off x="2442375" y="3806347"/>
            <a:ext cx="5652248" cy="718528"/>
            <a:chOff x="1815351" y="3610404"/>
            <a:chExt cx="5652248" cy="718528"/>
          </a:xfrm>
        </p:grpSpPr>
        <p:sp>
          <p:nvSpPr>
            <p:cNvPr id="53" name="Rectangle 52"/>
            <p:cNvSpPr/>
            <p:nvPr/>
          </p:nvSpPr>
          <p:spPr bwMode="auto">
            <a:xfrm>
              <a:off x="18153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4" name="Rectangle 53"/>
            <p:cNvSpPr/>
            <p:nvPr/>
          </p:nvSpPr>
          <p:spPr bwMode="auto">
            <a:xfrm>
              <a:off x="229048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5" name="Rectangle 54"/>
            <p:cNvSpPr/>
            <p:nvPr/>
          </p:nvSpPr>
          <p:spPr bwMode="auto">
            <a:xfrm>
              <a:off x="2761128"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6" name="Rectangle 55"/>
            <p:cNvSpPr/>
            <p:nvPr/>
          </p:nvSpPr>
          <p:spPr bwMode="auto">
            <a:xfrm>
              <a:off x="322281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7" name="Rectangle 56"/>
            <p:cNvSpPr/>
            <p:nvPr/>
          </p:nvSpPr>
          <p:spPr bwMode="auto">
            <a:xfrm>
              <a:off x="37024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8" name="Rectangle 57"/>
            <p:cNvSpPr/>
            <p:nvPr/>
          </p:nvSpPr>
          <p:spPr bwMode="auto">
            <a:xfrm>
              <a:off x="41775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9" name="Rectangle 58"/>
            <p:cNvSpPr/>
            <p:nvPr/>
          </p:nvSpPr>
          <p:spPr bwMode="auto">
            <a:xfrm>
              <a:off x="4648199"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0" name="Rectangle 59"/>
            <p:cNvSpPr/>
            <p:nvPr/>
          </p:nvSpPr>
          <p:spPr bwMode="auto">
            <a:xfrm>
              <a:off x="510988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1" name="Rectangle 60"/>
            <p:cNvSpPr/>
            <p:nvPr/>
          </p:nvSpPr>
          <p:spPr bwMode="auto">
            <a:xfrm>
              <a:off x="5589493"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2" name="Rectangle 61"/>
            <p:cNvSpPr/>
            <p:nvPr/>
          </p:nvSpPr>
          <p:spPr bwMode="auto">
            <a:xfrm>
              <a:off x="60646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3" name="Rectangle 62"/>
            <p:cNvSpPr/>
            <p:nvPr/>
          </p:nvSpPr>
          <p:spPr bwMode="auto">
            <a:xfrm>
              <a:off x="653527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4" name="Rectangle 63"/>
            <p:cNvSpPr/>
            <p:nvPr/>
          </p:nvSpPr>
          <p:spPr bwMode="auto">
            <a:xfrm>
              <a:off x="699695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grpSp>
        <p:nvGrpSpPr>
          <p:cNvPr id="65" name="Group 64"/>
          <p:cNvGrpSpPr/>
          <p:nvPr/>
        </p:nvGrpSpPr>
        <p:grpSpPr>
          <a:xfrm>
            <a:off x="5203378" y="4820194"/>
            <a:ext cx="1837502" cy="1580606"/>
            <a:chOff x="4362994" y="4624251"/>
            <a:chExt cx="1837502" cy="1580606"/>
          </a:xfrm>
        </p:grpSpPr>
        <p:grpSp>
          <p:nvGrpSpPr>
            <p:cNvPr id="66" name="Group 116"/>
            <p:cNvGrpSpPr/>
            <p:nvPr/>
          </p:nvGrpSpPr>
          <p:grpSpPr>
            <a:xfrm>
              <a:off x="5120640" y="5251272"/>
              <a:ext cx="152400" cy="378822"/>
              <a:chOff x="5120640" y="4976949"/>
              <a:chExt cx="152400" cy="378822"/>
            </a:xfrm>
          </p:grpSpPr>
          <p:cxnSp>
            <p:nvCxnSpPr>
              <p:cNvPr id="81" name="Straight Connector 80"/>
              <p:cNvCxnSpPr/>
              <p:nvPr/>
            </p:nvCxnSpPr>
            <p:spPr bwMode="auto">
              <a:xfrm rot="5400000">
                <a:off x="4931229" y="5166360"/>
                <a:ext cx="37882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rot="5400000">
                <a:off x="5083629" y="5166360"/>
                <a:ext cx="37882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67" name="Straight Connector 66"/>
            <p:cNvCxnSpPr/>
            <p:nvPr/>
          </p:nvCxnSpPr>
          <p:spPr bwMode="auto">
            <a:xfrm>
              <a:off x="4696096" y="5738697"/>
              <a:ext cx="26125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4746171" y="5803756"/>
              <a:ext cx="16110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4776651" y="5873678"/>
              <a:ext cx="1001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rot="10800000">
              <a:off x="4818027" y="5424486"/>
              <a:ext cx="2952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rot="5400000">
              <a:off x="4662210" y="5584403"/>
              <a:ext cx="31983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a:off x="5277277" y="5428586"/>
              <a:ext cx="17221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flipV="1">
              <a:off x="5445398" y="5350679"/>
              <a:ext cx="114812" cy="7380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5593012" y="5428586"/>
              <a:ext cx="3157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rot="5400000">
              <a:off x="5453597" y="5494194"/>
              <a:ext cx="90209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a:off x="4633507" y="5022642"/>
              <a:ext cx="1107121"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7" name="TextBox 76"/>
            <p:cNvSpPr txBox="1"/>
            <p:nvPr/>
          </p:nvSpPr>
          <p:spPr>
            <a:xfrm>
              <a:off x="4518702" y="4633099"/>
              <a:ext cx="1334020" cy="461665"/>
            </a:xfrm>
            <a:prstGeom prst="rect">
              <a:avLst/>
            </a:prstGeom>
            <a:noFill/>
          </p:spPr>
          <p:txBody>
            <a:bodyPr wrap="none" rtlCol="0">
              <a:spAutoFit/>
            </a:bodyPr>
            <a:lstStyle/>
            <a:p>
              <a:r>
                <a:rPr lang="en-US" sz="2400" dirty="0" err="1" smtClean="0">
                  <a:solidFill>
                    <a:prstClr val="black"/>
                  </a:solidFill>
                  <a:latin typeface="Calibri"/>
                </a:rPr>
                <a:t>wordline</a:t>
              </a:r>
              <a:endParaRPr lang="en-US" sz="2400" dirty="0">
                <a:solidFill>
                  <a:prstClr val="black"/>
                </a:solidFill>
                <a:latin typeface="Calibri"/>
              </a:endParaRPr>
            </a:p>
          </p:txBody>
        </p:sp>
        <p:sp>
          <p:nvSpPr>
            <p:cNvPr id="78" name="TextBox 77"/>
            <p:cNvSpPr txBox="1"/>
            <p:nvPr/>
          </p:nvSpPr>
          <p:spPr>
            <a:xfrm>
              <a:off x="5905329" y="5269352"/>
              <a:ext cx="184731" cy="461665"/>
            </a:xfrm>
            <a:prstGeom prst="rect">
              <a:avLst/>
            </a:prstGeom>
            <a:noFill/>
          </p:spPr>
          <p:txBody>
            <a:bodyPr wrap="none" rtlCol="0">
              <a:spAutoFit/>
            </a:bodyPr>
            <a:lstStyle/>
            <a:p>
              <a:endParaRPr lang="en-US" sz="2400" dirty="0">
                <a:solidFill>
                  <a:prstClr val="black"/>
                </a:solidFill>
                <a:latin typeface="Calibri"/>
              </a:endParaRPr>
            </a:p>
          </p:txBody>
        </p:sp>
        <p:cxnSp>
          <p:nvCxnSpPr>
            <p:cNvPr id="79" name="Straight Connector 78"/>
            <p:cNvCxnSpPr/>
            <p:nvPr/>
          </p:nvCxnSpPr>
          <p:spPr bwMode="auto">
            <a:xfrm rot="5400000">
              <a:off x="5349035" y="5201012"/>
              <a:ext cx="33213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80" name="Rounded Rectangle 79"/>
            <p:cNvSpPr/>
            <p:nvPr/>
          </p:nvSpPr>
          <p:spPr bwMode="auto">
            <a:xfrm>
              <a:off x="4362994" y="4624251"/>
              <a:ext cx="1837502" cy="158060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cxnSp>
        <p:nvCxnSpPr>
          <p:cNvPr id="83" name="Straight Connector 82"/>
          <p:cNvCxnSpPr>
            <a:stCxn id="47" idx="1"/>
          </p:cNvCxnSpPr>
          <p:nvPr/>
        </p:nvCxnSpPr>
        <p:spPr bwMode="auto">
          <a:xfrm rot="10800000" flipV="1">
            <a:off x="5212081" y="3543893"/>
            <a:ext cx="524825" cy="14678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a:stCxn id="48" idx="1"/>
          </p:cNvCxnSpPr>
          <p:nvPr/>
        </p:nvCxnSpPr>
        <p:spPr bwMode="auto">
          <a:xfrm rot="10800000" flipH="1" flipV="1">
            <a:off x="6216516" y="3543893"/>
            <a:ext cx="793883" cy="140693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5" name="TextBox 84"/>
          <p:cNvSpPr txBox="1"/>
          <p:nvPr/>
        </p:nvSpPr>
        <p:spPr>
          <a:xfrm>
            <a:off x="3116629" y="5347203"/>
            <a:ext cx="1709122" cy="461665"/>
          </a:xfrm>
          <a:prstGeom prst="rect">
            <a:avLst/>
          </a:prstGeom>
          <a:noFill/>
        </p:spPr>
        <p:txBody>
          <a:bodyPr wrap="none" rtlCol="0">
            <a:spAutoFit/>
          </a:bodyPr>
          <a:lstStyle/>
          <a:p>
            <a:r>
              <a:rPr lang="en-US" sz="2400" dirty="0" smtClean="0">
                <a:solidFill>
                  <a:prstClr val="black"/>
                </a:solidFill>
                <a:latin typeface="Calibri"/>
              </a:rPr>
              <a:t>DRAM Cell</a:t>
            </a:r>
            <a:endParaRPr lang="en-US" sz="2400" dirty="0">
              <a:solidFill>
                <a:prstClr val="black"/>
              </a:solidFill>
              <a:latin typeface="Calibri"/>
            </a:endParaRPr>
          </a:p>
        </p:txBody>
      </p:sp>
      <p:sp>
        <p:nvSpPr>
          <p:cNvPr id="86" name="Rectangle 85"/>
          <p:cNvSpPr/>
          <p:nvPr/>
        </p:nvSpPr>
        <p:spPr bwMode="auto">
          <a:xfrm>
            <a:off x="2442761" y="2286000"/>
            <a:ext cx="5656217" cy="496389"/>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7" name="TextBox 86"/>
          <p:cNvSpPr txBox="1"/>
          <p:nvPr/>
        </p:nvSpPr>
        <p:spPr>
          <a:xfrm>
            <a:off x="569713" y="2299203"/>
            <a:ext cx="1890581" cy="1077218"/>
          </a:xfrm>
          <a:prstGeom prst="rect">
            <a:avLst/>
          </a:prstGeom>
          <a:noFill/>
        </p:spPr>
        <p:txBody>
          <a:bodyPr wrap="none" rtlCol="0">
            <a:spAutoFit/>
          </a:bodyPr>
          <a:lstStyle/>
          <a:p>
            <a:pPr algn="r"/>
            <a:r>
              <a:rPr lang="en-US" sz="2400" dirty="0" smtClean="0">
                <a:solidFill>
                  <a:prstClr val="black"/>
                </a:solidFill>
                <a:latin typeface="Calibri"/>
              </a:rPr>
              <a:t>DRAM Row</a:t>
            </a:r>
          </a:p>
          <a:p>
            <a:pPr algn="r"/>
            <a:r>
              <a:rPr lang="en-US" sz="2000" dirty="0" smtClean="0">
                <a:solidFill>
                  <a:prstClr val="black"/>
                </a:solidFill>
                <a:latin typeface="Calibri"/>
              </a:rPr>
              <a:t>(share </a:t>
            </a:r>
            <a:r>
              <a:rPr lang="en-US" sz="2000" dirty="0" err="1" smtClean="0">
                <a:solidFill>
                  <a:prstClr val="black"/>
                </a:solidFill>
                <a:latin typeface="Calibri"/>
              </a:rPr>
              <a:t>wordline</a:t>
            </a:r>
            <a:r>
              <a:rPr lang="en-US" sz="2000" dirty="0" smtClean="0">
                <a:solidFill>
                  <a:prstClr val="black"/>
                </a:solidFill>
                <a:latin typeface="Calibri"/>
              </a:rPr>
              <a:t>)</a:t>
            </a:r>
          </a:p>
          <a:p>
            <a:pPr algn="r"/>
            <a:r>
              <a:rPr lang="en-US" sz="2000" dirty="0" smtClean="0">
                <a:solidFill>
                  <a:prstClr val="black"/>
                </a:solidFill>
                <a:latin typeface="Calibri"/>
              </a:rPr>
              <a:t>(~8Kb)</a:t>
            </a:r>
            <a:endParaRPr lang="en-US" sz="2000" dirty="0">
              <a:solidFill>
                <a:prstClr val="black"/>
              </a:solidFill>
              <a:latin typeface="Calibri"/>
            </a:endParaRPr>
          </a:p>
        </p:txBody>
      </p:sp>
      <p:sp>
        <p:nvSpPr>
          <p:cNvPr id="88" name="TextBox 87"/>
          <p:cNvSpPr txBox="1"/>
          <p:nvPr/>
        </p:nvSpPr>
        <p:spPr>
          <a:xfrm>
            <a:off x="570411" y="3779676"/>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sp>
        <p:nvSpPr>
          <p:cNvPr id="89" name="Slide Number Placeholder 8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228</a:t>
            </a:fld>
            <a:endParaRPr lang="en-US">
              <a:solidFill>
                <a:prstClr val="black">
                  <a:tint val="75000"/>
                </a:prstClr>
              </a:solidFill>
              <a:latin typeface="Calibri"/>
            </a:endParaRPr>
          </a:p>
        </p:txBody>
      </p:sp>
    </p:spTree>
    <p:extLst>
      <p:ext uri="{BB962C8B-B14F-4D97-AF65-F5344CB8AC3E}">
        <p14:creationId xmlns:p14="http://schemas.microsoft.com/office/powerpoint/2010/main" val="3045192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animBg="1"/>
      <p:bldP spid="87" grpId="0"/>
      <p:bldP spid="88" grpId="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Operation</a:t>
            </a:r>
            <a:endParaRPr lang="en-US" dirty="0"/>
          </a:p>
        </p:txBody>
      </p:sp>
      <p:grpSp>
        <p:nvGrpSpPr>
          <p:cNvPr id="4" name="Group 3"/>
          <p:cNvGrpSpPr/>
          <p:nvPr/>
        </p:nvGrpSpPr>
        <p:grpSpPr>
          <a:xfrm>
            <a:off x="2124512" y="2265511"/>
            <a:ext cx="5652248" cy="497541"/>
            <a:chOff x="2429312" y="2143591"/>
            <a:chExt cx="5652248" cy="497541"/>
          </a:xfrm>
        </p:grpSpPr>
        <p:sp>
          <p:nvSpPr>
            <p:cNvPr id="5" name="Rectangle 4"/>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6" name="Rectangle 5"/>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 name="Rectangle 6"/>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 name="Rectangle 7"/>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9" name="Rectangle 8"/>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 name="Rectangle 9"/>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 name="Rectangle 10"/>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2" name="Rectangle 11"/>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3" name="Rectangle 12"/>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4" name="Rectangle 13"/>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5" name="Rectangle 14"/>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6" name="Rectangle 15"/>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7" name="Rectangle 16"/>
          <p:cNvSpPr/>
          <p:nvPr/>
        </p:nvSpPr>
        <p:spPr bwMode="auto">
          <a:xfrm>
            <a:off x="2124512"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8" name="Rectangle 17"/>
          <p:cNvSpPr/>
          <p:nvPr/>
        </p:nvSpPr>
        <p:spPr bwMode="auto">
          <a:xfrm>
            <a:off x="2599641"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9" name="Rectangle 18"/>
          <p:cNvSpPr/>
          <p:nvPr/>
        </p:nvSpPr>
        <p:spPr bwMode="auto">
          <a:xfrm>
            <a:off x="3070289"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0" name="Rectangle 19"/>
          <p:cNvSpPr/>
          <p:nvPr/>
        </p:nvSpPr>
        <p:spPr bwMode="auto">
          <a:xfrm>
            <a:off x="3531971"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1" name="Rectangle 20"/>
          <p:cNvSpPr/>
          <p:nvPr/>
        </p:nvSpPr>
        <p:spPr bwMode="auto">
          <a:xfrm>
            <a:off x="4011583"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2" name="Rectangle 21"/>
          <p:cNvSpPr/>
          <p:nvPr/>
        </p:nvSpPr>
        <p:spPr bwMode="auto">
          <a:xfrm>
            <a:off x="4486712"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3" name="Rectangle 22"/>
          <p:cNvSpPr/>
          <p:nvPr/>
        </p:nvSpPr>
        <p:spPr bwMode="auto">
          <a:xfrm>
            <a:off x="4957360"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4" name="Rectangle 23"/>
          <p:cNvSpPr/>
          <p:nvPr/>
        </p:nvSpPr>
        <p:spPr bwMode="auto">
          <a:xfrm>
            <a:off x="5419042"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5" name="Rectangle 24"/>
          <p:cNvSpPr/>
          <p:nvPr/>
        </p:nvSpPr>
        <p:spPr bwMode="auto">
          <a:xfrm>
            <a:off x="5898654"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6" name="Rectangle 25"/>
          <p:cNvSpPr/>
          <p:nvPr/>
        </p:nvSpPr>
        <p:spPr bwMode="auto">
          <a:xfrm>
            <a:off x="6373783"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7" name="Rectangle 26"/>
          <p:cNvSpPr/>
          <p:nvPr/>
        </p:nvSpPr>
        <p:spPr bwMode="auto">
          <a:xfrm>
            <a:off x="6844431"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8" name="Rectangle 27"/>
          <p:cNvSpPr/>
          <p:nvPr/>
        </p:nvSpPr>
        <p:spPr bwMode="auto">
          <a:xfrm>
            <a:off x="7306113"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9" name="Rectangle 28"/>
          <p:cNvSpPr/>
          <p:nvPr/>
        </p:nvSpPr>
        <p:spPr bwMode="auto">
          <a:xfrm>
            <a:off x="2124512"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0" name="Rectangle 29"/>
          <p:cNvSpPr/>
          <p:nvPr/>
        </p:nvSpPr>
        <p:spPr bwMode="auto">
          <a:xfrm>
            <a:off x="2599641"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1" name="Rectangle 30"/>
          <p:cNvSpPr/>
          <p:nvPr/>
        </p:nvSpPr>
        <p:spPr bwMode="auto">
          <a:xfrm>
            <a:off x="3070289"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2" name="Rectangle 31"/>
          <p:cNvSpPr/>
          <p:nvPr/>
        </p:nvSpPr>
        <p:spPr bwMode="auto">
          <a:xfrm>
            <a:off x="3531971"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3" name="Rectangle 32"/>
          <p:cNvSpPr/>
          <p:nvPr/>
        </p:nvSpPr>
        <p:spPr bwMode="auto">
          <a:xfrm>
            <a:off x="4011583"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4" name="Rectangle 33"/>
          <p:cNvSpPr/>
          <p:nvPr/>
        </p:nvSpPr>
        <p:spPr bwMode="auto">
          <a:xfrm>
            <a:off x="4486712"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5" name="Rectangle 34"/>
          <p:cNvSpPr/>
          <p:nvPr/>
        </p:nvSpPr>
        <p:spPr bwMode="auto">
          <a:xfrm>
            <a:off x="4957360"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6" name="Rectangle 35"/>
          <p:cNvSpPr/>
          <p:nvPr/>
        </p:nvSpPr>
        <p:spPr bwMode="auto">
          <a:xfrm>
            <a:off x="5419042"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7" name="Rectangle 36"/>
          <p:cNvSpPr/>
          <p:nvPr/>
        </p:nvSpPr>
        <p:spPr bwMode="auto">
          <a:xfrm>
            <a:off x="5898654"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8" name="Rectangle 37"/>
          <p:cNvSpPr/>
          <p:nvPr/>
        </p:nvSpPr>
        <p:spPr bwMode="auto">
          <a:xfrm>
            <a:off x="6373783"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9" name="Rectangle 38"/>
          <p:cNvSpPr/>
          <p:nvPr/>
        </p:nvSpPr>
        <p:spPr bwMode="auto">
          <a:xfrm>
            <a:off x="6844431"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0" name="Rectangle 39"/>
          <p:cNvSpPr/>
          <p:nvPr/>
        </p:nvSpPr>
        <p:spPr bwMode="auto">
          <a:xfrm>
            <a:off x="7306113"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1" name="Rectangle 40"/>
          <p:cNvSpPr/>
          <p:nvPr/>
        </p:nvSpPr>
        <p:spPr bwMode="auto">
          <a:xfrm>
            <a:off x="2124512"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2" name="Rectangle 41"/>
          <p:cNvSpPr/>
          <p:nvPr/>
        </p:nvSpPr>
        <p:spPr bwMode="auto">
          <a:xfrm>
            <a:off x="2599641"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3" name="Rectangle 42"/>
          <p:cNvSpPr/>
          <p:nvPr/>
        </p:nvSpPr>
        <p:spPr bwMode="auto">
          <a:xfrm>
            <a:off x="3070289"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4" name="Rectangle 43"/>
          <p:cNvSpPr/>
          <p:nvPr/>
        </p:nvSpPr>
        <p:spPr bwMode="auto">
          <a:xfrm>
            <a:off x="3531971"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5" name="Rectangle 44"/>
          <p:cNvSpPr/>
          <p:nvPr/>
        </p:nvSpPr>
        <p:spPr bwMode="auto">
          <a:xfrm>
            <a:off x="4011583"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6" name="Rectangle 45"/>
          <p:cNvSpPr/>
          <p:nvPr/>
        </p:nvSpPr>
        <p:spPr bwMode="auto">
          <a:xfrm>
            <a:off x="4486712"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7" name="Rectangle 46"/>
          <p:cNvSpPr/>
          <p:nvPr/>
        </p:nvSpPr>
        <p:spPr bwMode="auto">
          <a:xfrm>
            <a:off x="4957360"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8" name="Rectangle 47"/>
          <p:cNvSpPr/>
          <p:nvPr/>
        </p:nvSpPr>
        <p:spPr bwMode="auto">
          <a:xfrm>
            <a:off x="5419042"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9" name="Rectangle 48"/>
          <p:cNvSpPr/>
          <p:nvPr/>
        </p:nvSpPr>
        <p:spPr bwMode="auto">
          <a:xfrm>
            <a:off x="5898654"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0" name="Rectangle 49"/>
          <p:cNvSpPr/>
          <p:nvPr/>
        </p:nvSpPr>
        <p:spPr bwMode="auto">
          <a:xfrm>
            <a:off x="6373783"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1" name="Rectangle 50"/>
          <p:cNvSpPr/>
          <p:nvPr/>
        </p:nvSpPr>
        <p:spPr bwMode="auto">
          <a:xfrm>
            <a:off x="6844431"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2" name="Rectangle 51"/>
          <p:cNvSpPr/>
          <p:nvPr/>
        </p:nvSpPr>
        <p:spPr bwMode="auto">
          <a:xfrm>
            <a:off x="7306113"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53" name="Group 52"/>
          <p:cNvGrpSpPr/>
          <p:nvPr/>
        </p:nvGrpSpPr>
        <p:grpSpPr>
          <a:xfrm>
            <a:off x="2124512" y="4294028"/>
            <a:ext cx="5652248" cy="718528"/>
            <a:chOff x="2429312" y="4172108"/>
            <a:chExt cx="5652248" cy="718528"/>
          </a:xfrm>
        </p:grpSpPr>
        <p:sp>
          <p:nvSpPr>
            <p:cNvPr id="54" name="Rectangle 53"/>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5" name="Rectangle 54"/>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6" name="Rectangle 55"/>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7" name="Rectangle 56"/>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8" name="Rectangle 57"/>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9" name="Rectangle 58"/>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0" name="Rectangle 59"/>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1" name="Rectangle 60"/>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2" name="Rectangle 61"/>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3" name="Rectangle 62"/>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4" name="Rectangle 63"/>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5" name="Rectangle 64"/>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grpSp>
      <p:sp>
        <p:nvSpPr>
          <p:cNvPr id="66" name="TextBox 65"/>
          <p:cNvSpPr txBox="1"/>
          <p:nvPr/>
        </p:nvSpPr>
        <p:spPr>
          <a:xfrm>
            <a:off x="457200" y="5529942"/>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src</a:t>
            </a:r>
            <a:r>
              <a:rPr lang="en-US" sz="2800" dirty="0" smtClean="0">
                <a:solidFill>
                  <a:srgbClr val="C00000"/>
                </a:solidFill>
                <a:latin typeface="Calibri"/>
              </a:rPr>
              <a:t>)</a:t>
            </a:r>
            <a:endParaRPr lang="en-US" sz="2800" dirty="0">
              <a:solidFill>
                <a:srgbClr val="C00000"/>
              </a:solidFill>
              <a:latin typeface="Calibri"/>
            </a:endParaRPr>
          </a:p>
        </p:txBody>
      </p:sp>
      <p:sp>
        <p:nvSpPr>
          <p:cNvPr id="67" name="TextBox 66"/>
          <p:cNvSpPr txBox="1"/>
          <p:nvPr/>
        </p:nvSpPr>
        <p:spPr>
          <a:xfrm>
            <a:off x="3574877" y="5529942"/>
            <a:ext cx="1845377" cy="523220"/>
          </a:xfrm>
          <a:prstGeom prst="rect">
            <a:avLst/>
          </a:prstGeom>
          <a:noFill/>
        </p:spPr>
        <p:txBody>
          <a:bodyPr wrap="none" rtlCol="0">
            <a:spAutoFit/>
          </a:bodyPr>
          <a:lstStyle/>
          <a:p>
            <a:r>
              <a:rPr lang="en-US" sz="2800" dirty="0" err="1" smtClean="0">
                <a:solidFill>
                  <a:srgbClr val="C00000"/>
                </a:solidFill>
                <a:latin typeface="Calibri"/>
              </a:rPr>
              <a:t>Precharge</a:t>
            </a:r>
            <a:endParaRPr lang="en-US" sz="2800" dirty="0">
              <a:solidFill>
                <a:srgbClr val="C00000"/>
              </a:solidFill>
              <a:latin typeface="Calibri"/>
            </a:endParaRPr>
          </a:p>
        </p:txBody>
      </p:sp>
      <p:cxnSp>
        <p:nvCxnSpPr>
          <p:cNvPr id="68" name="Straight Arrow Connector 67"/>
          <p:cNvCxnSpPr>
            <a:endCxn id="67" idx="1"/>
          </p:cNvCxnSpPr>
          <p:nvPr/>
        </p:nvCxnSpPr>
        <p:spPr bwMode="auto">
          <a:xfrm>
            <a:off x="2964879" y="5791552"/>
            <a:ext cx="609998"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grpSp>
        <p:nvGrpSpPr>
          <p:cNvPr id="69" name="Group 68"/>
          <p:cNvGrpSpPr/>
          <p:nvPr/>
        </p:nvGrpSpPr>
        <p:grpSpPr>
          <a:xfrm>
            <a:off x="2124512" y="4294028"/>
            <a:ext cx="5652248" cy="718528"/>
            <a:chOff x="2429312" y="4172108"/>
            <a:chExt cx="5652248" cy="718528"/>
          </a:xfrm>
        </p:grpSpPr>
        <p:sp>
          <p:nvSpPr>
            <p:cNvPr id="70" name="Rectangle 69"/>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1" name="Rectangle 70"/>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2" name="Rectangle 71"/>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3" name="Rectangle 72"/>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4" name="Rectangle 73"/>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5" name="Rectangle 74"/>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6" name="Rectangle 75"/>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77" name="Rectangle 76"/>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78" name="Rectangle 77"/>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79" name="Rectangle 78"/>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0" name="Rectangle 79"/>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1" name="Rectangle 80"/>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grpSp>
        <p:nvGrpSpPr>
          <p:cNvPr id="82" name="Group 81"/>
          <p:cNvGrpSpPr/>
          <p:nvPr/>
        </p:nvGrpSpPr>
        <p:grpSpPr>
          <a:xfrm>
            <a:off x="2124512" y="2265511"/>
            <a:ext cx="5652248" cy="497541"/>
            <a:chOff x="2429312" y="2143591"/>
            <a:chExt cx="5652248" cy="497541"/>
          </a:xfrm>
        </p:grpSpPr>
        <p:sp>
          <p:nvSpPr>
            <p:cNvPr id="83" name="Rectangle 82"/>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4" name="Rectangle 83"/>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5" name="Rectangle 84"/>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6" name="Rectangle 85"/>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7" name="Rectangle 86"/>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8" name="Rectangle 87"/>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9" name="Rectangle 88"/>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0" name="Rectangle 89"/>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1" name="Rectangle 90"/>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2" name="Rectangle 91"/>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3" name="Rectangle 92"/>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4" name="Rectangle 93"/>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cxnSp>
        <p:nvCxnSpPr>
          <p:cNvPr id="95" name="Straight Connector 94"/>
          <p:cNvCxnSpPr/>
          <p:nvPr/>
        </p:nvCxnSpPr>
        <p:spPr bwMode="auto">
          <a:xfrm rot="10800000">
            <a:off x="1615440" y="2512424"/>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96" name="Group 95"/>
          <p:cNvGrpSpPr/>
          <p:nvPr/>
        </p:nvGrpSpPr>
        <p:grpSpPr>
          <a:xfrm>
            <a:off x="2124512" y="3278907"/>
            <a:ext cx="5652248" cy="497541"/>
            <a:chOff x="2429312" y="3156987"/>
            <a:chExt cx="5652248" cy="497541"/>
          </a:xfrm>
        </p:grpSpPr>
        <p:sp>
          <p:nvSpPr>
            <p:cNvPr id="97" name="Rectangle 96"/>
            <p:cNvSpPr/>
            <p:nvPr/>
          </p:nvSpPr>
          <p:spPr bwMode="auto">
            <a:xfrm>
              <a:off x="24293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98" name="Rectangle 97"/>
            <p:cNvSpPr/>
            <p:nvPr/>
          </p:nvSpPr>
          <p:spPr bwMode="auto">
            <a:xfrm>
              <a:off x="290444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99" name="Rectangle 98"/>
            <p:cNvSpPr/>
            <p:nvPr/>
          </p:nvSpPr>
          <p:spPr bwMode="auto">
            <a:xfrm>
              <a:off x="3375089"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0" name="Rectangle 99"/>
            <p:cNvSpPr/>
            <p:nvPr/>
          </p:nvSpPr>
          <p:spPr bwMode="auto">
            <a:xfrm>
              <a:off x="383677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101" name="Rectangle 100"/>
            <p:cNvSpPr/>
            <p:nvPr/>
          </p:nvSpPr>
          <p:spPr bwMode="auto">
            <a:xfrm>
              <a:off x="43163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2" name="Rectangle 101"/>
            <p:cNvSpPr/>
            <p:nvPr/>
          </p:nvSpPr>
          <p:spPr bwMode="auto">
            <a:xfrm>
              <a:off x="47915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3" name="Rectangle 102"/>
            <p:cNvSpPr/>
            <p:nvPr/>
          </p:nvSpPr>
          <p:spPr bwMode="auto">
            <a:xfrm>
              <a:off x="5262160"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4" name="Rectangle 103"/>
            <p:cNvSpPr/>
            <p:nvPr/>
          </p:nvSpPr>
          <p:spPr bwMode="auto">
            <a:xfrm>
              <a:off x="572384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5" name="Rectangle 104"/>
            <p:cNvSpPr/>
            <p:nvPr/>
          </p:nvSpPr>
          <p:spPr bwMode="auto">
            <a:xfrm>
              <a:off x="6203454"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6" name="Rectangle 105"/>
            <p:cNvSpPr/>
            <p:nvPr/>
          </p:nvSpPr>
          <p:spPr bwMode="auto">
            <a:xfrm>
              <a:off x="66785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7" name="Rectangle 106"/>
            <p:cNvSpPr/>
            <p:nvPr/>
          </p:nvSpPr>
          <p:spPr bwMode="auto">
            <a:xfrm>
              <a:off x="714923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8" name="Rectangle 107"/>
            <p:cNvSpPr/>
            <p:nvPr/>
          </p:nvSpPr>
          <p:spPr bwMode="auto">
            <a:xfrm>
              <a:off x="761091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grpSp>
      <p:sp>
        <p:nvSpPr>
          <p:cNvPr id="109" name="TextBox 108"/>
          <p:cNvSpPr txBox="1"/>
          <p:nvPr/>
        </p:nvSpPr>
        <p:spPr>
          <a:xfrm>
            <a:off x="120613" y="2057400"/>
            <a:ext cx="2012987" cy="461665"/>
          </a:xfrm>
          <a:prstGeom prst="rect">
            <a:avLst/>
          </a:prstGeom>
          <a:noFill/>
        </p:spPr>
        <p:txBody>
          <a:bodyPr wrap="none" rtlCol="0">
            <a:spAutoFit/>
          </a:bodyPr>
          <a:lstStyle/>
          <a:p>
            <a:r>
              <a:rPr lang="en-US" sz="2400" dirty="0" smtClean="0">
                <a:solidFill>
                  <a:prstClr val="black"/>
                </a:solidFill>
                <a:latin typeface="Calibri"/>
              </a:rPr>
              <a:t>Raise </a:t>
            </a:r>
            <a:r>
              <a:rPr lang="en-US" sz="2400" dirty="0" err="1" smtClean="0">
                <a:solidFill>
                  <a:prstClr val="black"/>
                </a:solidFill>
                <a:latin typeface="Calibri"/>
              </a:rPr>
              <a:t>wordline</a:t>
            </a:r>
            <a:endParaRPr lang="en-US" sz="2400" dirty="0">
              <a:solidFill>
                <a:prstClr val="black"/>
              </a:solidFill>
              <a:latin typeface="Calibri"/>
            </a:endParaRPr>
          </a:p>
        </p:txBody>
      </p:sp>
      <p:sp>
        <p:nvSpPr>
          <p:cNvPr id="110" name="TextBox 109"/>
          <p:cNvSpPr txBox="1"/>
          <p:nvPr/>
        </p:nvSpPr>
        <p:spPr>
          <a:xfrm>
            <a:off x="265611" y="4117133"/>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cxnSp>
        <p:nvCxnSpPr>
          <p:cNvPr id="111" name="Elbow Connector 110"/>
          <p:cNvCxnSpPr/>
          <p:nvPr/>
        </p:nvCxnSpPr>
        <p:spPr bwMode="auto">
          <a:xfrm>
            <a:off x="7776760" y="2514282"/>
            <a:ext cx="1588" cy="2139010"/>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sp>
        <p:nvSpPr>
          <p:cNvPr id="112" name="TextBox 111"/>
          <p:cNvSpPr txBox="1"/>
          <p:nvPr/>
        </p:nvSpPr>
        <p:spPr>
          <a:xfrm>
            <a:off x="8138160" y="2270760"/>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113" name="TextBox 112"/>
          <p:cNvSpPr txBox="1"/>
          <p:nvPr/>
        </p:nvSpPr>
        <p:spPr>
          <a:xfrm>
            <a:off x="8138160" y="3276600"/>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grpSp>
        <p:nvGrpSpPr>
          <p:cNvPr id="114" name="Group 113"/>
          <p:cNvGrpSpPr/>
          <p:nvPr/>
        </p:nvGrpSpPr>
        <p:grpSpPr>
          <a:xfrm>
            <a:off x="2124512" y="4294028"/>
            <a:ext cx="5652248" cy="718528"/>
            <a:chOff x="2429312" y="4172108"/>
            <a:chExt cx="5652248" cy="718528"/>
          </a:xfrm>
        </p:grpSpPr>
        <p:sp>
          <p:nvSpPr>
            <p:cNvPr id="115" name="Rectangle 114"/>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6" name="Rectangle 115"/>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7" name="Rectangle 116"/>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8" name="Rectangle 117"/>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9" name="Rectangle 118"/>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0" name="Rectangle 119"/>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1" name="Rectangle 120"/>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2" name="Rectangle 121"/>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3" name="Rectangle 122"/>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4" name="Rectangle 123"/>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5" name="Rectangle 124"/>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6" name="Rectangle 125"/>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sp>
        <p:nvSpPr>
          <p:cNvPr id="127" name="Slide Number Placeholder 12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229</a:t>
            </a:fld>
            <a:endParaRPr lang="en-US">
              <a:solidFill>
                <a:prstClr val="black">
                  <a:tint val="75000"/>
                </a:prstClr>
              </a:solidFill>
              <a:latin typeface="Calibri"/>
            </a:endParaRPr>
          </a:p>
        </p:txBody>
      </p:sp>
    </p:spTree>
    <p:extLst>
      <p:ext uri="{BB962C8B-B14F-4D97-AF65-F5344CB8AC3E}">
        <p14:creationId xmlns:p14="http://schemas.microsoft.com/office/powerpoint/2010/main" val="3123698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1"/>
                                        </p:tgtEl>
                                        <p:attrNameLst>
                                          <p:attrName>style.visibility</p:attrName>
                                        </p:attrNameLst>
                                      </p:cBhvr>
                                      <p:to>
                                        <p:strVal val="visible"/>
                                      </p:to>
                                    </p:set>
                                    <p:animEffect transition="in" filter="fade">
                                      <p:cBhvr>
                                        <p:cTn id="20" dur="500"/>
                                        <p:tgtEl>
                                          <p:spTgt spid="1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par>
                                <p:cTn id="26" presetID="10" presetClass="entr" presetSubtype="0" fill="hold"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par>
                                <p:cTn id="34" presetID="10" presetClass="exit" presetSubtype="0" fill="hold" nodeType="withEffect">
                                  <p:stCondLst>
                                    <p:cond delay="0"/>
                                  </p:stCondLst>
                                  <p:childTnLst>
                                    <p:animEffect transition="out" filter="fade">
                                      <p:cBhvr>
                                        <p:cTn id="35" dur="500"/>
                                        <p:tgtEl>
                                          <p:spTgt spid="114"/>
                                        </p:tgtEl>
                                      </p:cBhvr>
                                    </p:animEffect>
                                    <p:set>
                                      <p:cBhvr>
                                        <p:cTn id="36" dur="1" fill="hold">
                                          <p:stCondLst>
                                            <p:cond delay="499"/>
                                          </p:stCondLst>
                                        </p:cTn>
                                        <p:tgtEl>
                                          <p:spTgt spid="1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82"/>
                                        </p:tgtEl>
                                      </p:cBhvr>
                                    </p:animEffect>
                                    <p:set>
                                      <p:cBhvr>
                                        <p:cTn id="41" dur="1" fill="hold">
                                          <p:stCondLst>
                                            <p:cond delay="499"/>
                                          </p:stCondLst>
                                        </p:cTn>
                                        <p:tgtEl>
                                          <p:spTgt spid="8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95"/>
                                        </p:tgtEl>
                                      </p:cBhvr>
                                    </p:animEffect>
                                    <p:set>
                                      <p:cBhvr>
                                        <p:cTn id="54" dur="1" fill="hold">
                                          <p:stCondLst>
                                            <p:cond delay="499"/>
                                          </p:stCondLst>
                                        </p:cTn>
                                        <p:tgtEl>
                                          <p:spTgt spid="9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09"/>
                                        </p:tgtEl>
                                      </p:cBhvr>
                                    </p:animEffect>
                                    <p:set>
                                      <p:cBhvr>
                                        <p:cTn id="57" dur="1" fill="hold">
                                          <p:stCondLst>
                                            <p:cond delay="499"/>
                                          </p:stCondLst>
                                        </p:cTn>
                                        <p:tgtEl>
                                          <p:spTgt spid="10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11"/>
                                        </p:tgtEl>
                                      </p:cBhvr>
                                    </p:animEffect>
                                    <p:set>
                                      <p:cBhvr>
                                        <p:cTn id="60" dur="1" fill="hold">
                                          <p:stCondLst>
                                            <p:cond delay="499"/>
                                          </p:stCondLst>
                                        </p:cTn>
                                        <p:tgtEl>
                                          <p:spTgt spid="11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9"/>
                                        </p:tgtEl>
                                      </p:cBhvr>
                                    </p:animEffect>
                                    <p:set>
                                      <p:cBhvr>
                                        <p:cTn id="65"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109" grpId="0"/>
      <p:bldP spid="10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28600" y="152400"/>
            <a:ext cx="8915400" cy="1066800"/>
          </a:xfrm>
        </p:spPr>
        <p:txBody>
          <a:bodyPr/>
          <a:lstStyle/>
          <a:p>
            <a:r>
              <a:rPr lang="en-US" sz="3800" dirty="0">
                <a:latin typeface="Garamond" charset="0"/>
              </a:rPr>
              <a:t>An </a:t>
            </a:r>
            <a:r>
              <a:rPr lang="en-US" sz="3800" dirty="0" smtClean="0">
                <a:latin typeface="Garamond" charset="0"/>
              </a:rPr>
              <a:t>Example Problem: Shared Main Memory</a:t>
            </a:r>
            <a:endParaRPr lang="en-US" sz="3800" dirty="0">
              <a:latin typeface="Garamond" charset="0"/>
            </a:endParaRPr>
          </a:p>
        </p:txBody>
      </p:sp>
      <p:sp>
        <p:nvSpPr>
          <p:cNvPr id="2355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4115D6-40F1-1C41-9DE4-262BF0EAB0A3}" type="slidenum">
              <a:rPr lang="en-US" sz="1600">
                <a:solidFill>
                  <a:srgbClr val="000000"/>
                </a:solidFill>
                <a:latin typeface="Garamond" charset="0"/>
                <a:cs typeface="Arial" charset="0"/>
              </a:rPr>
              <a:pPr eaLnBrk="1" hangingPunct="1"/>
              <a:t>23</a:t>
            </a:fld>
            <a:endParaRPr lang="en-US" sz="1600">
              <a:solidFill>
                <a:srgbClr val="000000"/>
              </a:solidFill>
              <a:latin typeface="Garamond" charset="0"/>
              <a:cs typeface="Arial" charset="0"/>
            </a:endParaRPr>
          </a:p>
        </p:txBody>
      </p:sp>
      <p:pic>
        <p:nvPicPr>
          <p:cNvPr id="23555" name="Content Placeholder 6" descr="barcelona-die-photo-colo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8263" y="1108075"/>
            <a:ext cx="4876800" cy="4756150"/>
          </a:xfrm>
        </p:spPr>
      </p:pic>
      <p:sp>
        <p:nvSpPr>
          <p:cNvPr id="8" name="Rounded Rectangle 7"/>
          <p:cNvSpPr>
            <a:spLocks noChangeArrowheads="1"/>
          </p:cNvSpPr>
          <p:nvPr/>
        </p:nvSpPr>
        <p:spPr bwMode="auto">
          <a:xfrm rot="5400000">
            <a:off x="4213225" y="184467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 name="TextBox 8"/>
          <p:cNvSpPr txBox="1">
            <a:spLocks noChangeArrowheads="1"/>
          </p:cNvSpPr>
          <p:nvPr/>
        </p:nvSpPr>
        <p:spPr bwMode="auto">
          <a:xfrm>
            <a:off x="4400550" y="2262188"/>
            <a:ext cx="1233488"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1</a:t>
            </a:r>
          </a:p>
        </p:txBody>
      </p:sp>
      <p:sp>
        <p:nvSpPr>
          <p:cNvPr id="17" name="Rectangle 16"/>
          <p:cNvSpPr>
            <a:spLocks noChangeArrowheads="1"/>
          </p:cNvSpPr>
          <p:nvPr/>
        </p:nvSpPr>
        <p:spPr bwMode="auto">
          <a:xfrm rot="5400000">
            <a:off x="2880519" y="2235994"/>
            <a:ext cx="1603375"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 name="TextBox 19"/>
          <p:cNvSpPr txBox="1">
            <a:spLocks noChangeArrowheads="1"/>
          </p:cNvSpPr>
          <p:nvPr/>
        </p:nvSpPr>
        <p:spPr bwMode="auto">
          <a:xfrm rot="5400000">
            <a:off x="2920206" y="2275682"/>
            <a:ext cx="1531937"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0</a:t>
            </a:r>
          </a:p>
        </p:txBody>
      </p:sp>
      <p:sp>
        <p:nvSpPr>
          <p:cNvPr id="30" name="Rectangle 29"/>
          <p:cNvSpPr>
            <a:spLocks noChangeArrowheads="1"/>
          </p:cNvSpPr>
          <p:nvPr/>
        </p:nvSpPr>
        <p:spPr bwMode="auto">
          <a:xfrm rot="5400000">
            <a:off x="-568325" y="3127375"/>
            <a:ext cx="4756150" cy="7175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2" name="TextBox 31"/>
          <p:cNvSpPr txBox="1">
            <a:spLocks noChangeArrowheads="1"/>
          </p:cNvSpPr>
          <p:nvPr/>
        </p:nvSpPr>
        <p:spPr bwMode="auto">
          <a:xfrm rot="5400000">
            <a:off x="246063" y="3244850"/>
            <a:ext cx="3113087"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smtClean="0">
                <a:solidFill>
                  <a:srgbClr val="FFFFFF"/>
                </a:solidFill>
                <a:cs typeface="Arial" charset="0"/>
              </a:rPr>
              <a:t>SHARED L3 CACHE</a:t>
            </a:r>
          </a:p>
        </p:txBody>
      </p:sp>
      <p:sp>
        <p:nvSpPr>
          <p:cNvPr id="36" name="Rectangle 35"/>
          <p:cNvSpPr>
            <a:spLocks noChangeArrowheads="1"/>
          </p:cNvSpPr>
          <p:nvPr/>
        </p:nvSpPr>
        <p:spPr bwMode="auto">
          <a:xfrm rot="5400000">
            <a:off x="3513138" y="3259137"/>
            <a:ext cx="4756150" cy="454025"/>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7" name="TextBox 36"/>
          <p:cNvSpPr txBox="1">
            <a:spLocks noChangeArrowheads="1"/>
          </p:cNvSpPr>
          <p:nvPr/>
        </p:nvSpPr>
        <p:spPr bwMode="auto">
          <a:xfrm rot="5400000">
            <a:off x="4415632" y="3247231"/>
            <a:ext cx="2940050"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smtClean="0">
                <a:solidFill>
                  <a:srgbClr val="FFFFFF"/>
                </a:solidFill>
                <a:cs typeface="Arial" charset="0"/>
              </a:rPr>
              <a:t>DRAM INTERFACE</a:t>
            </a:r>
          </a:p>
        </p:txBody>
      </p:sp>
      <p:pic>
        <p:nvPicPr>
          <p:cNvPr id="23564" name="Picture 37" descr="samsung-dimm-bet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30975" y="919163"/>
            <a:ext cx="1312863"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27"/>
          <p:cNvSpPr>
            <a:spLocks noChangeArrowheads="1"/>
          </p:cNvSpPr>
          <p:nvPr/>
        </p:nvSpPr>
        <p:spPr bwMode="auto">
          <a:xfrm rot="5400000">
            <a:off x="2004219" y="1835944"/>
            <a:ext cx="1601788"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 name="TextBox 28"/>
          <p:cNvSpPr txBox="1">
            <a:spLocks noChangeArrowheads="1"/>
          </p:cNvSpPr>
          <p:nvPr/>
        </p:nvSpPr>
        <p:spPr bwMode="auto">
          <a:xfrm>
            <a:off x="2190750" y="2254250"/>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0</a:t>
            </a:r>
          </a:p>
        </p:txBody>
      </p:sp>
      <p:sp>
        <p:nvSpPr>
          <p:cNvPr id="31" name="Rounded Rectangle 30"/>
          <p:cNvSpPr>
            <a:spLocks noChangeArrowheads="1"/>
          </p:cNvSpPr>
          <p:nvPr/>
        </p:nvSpPr>
        <p:spPr bwMode="auto">
          <a:xfrm rot="5400000">
            <a:off x="2014537" y="402272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4" name="TextBox 33"/>
          <p:cNvSpPr txBox="1">
            <a:spLocks noChangeArrowheads="1"/>
          </p:cNvSpPr>
          <p:nvPr/>
        </p:nvSpPr>
        <p:spPr bwMode="auto">
          <a:xfrm>
            <a:off x="2201863" y="4440238"/>
            <a:ext cx="1235075"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2</a:t>
            </a:r>
          </a:p>
        </p:txBody>
      </p:sp>
      <p:sp>
        <p:nvSpPr>
          <p:cNvPr id="39" name="Rounded Rectangle 38"/>
          <p:cNvSpPr>
            <a:spLocks noChangeArrowheads="1"/>
          </p:cNvSpPr>
          <p:nvPr/>
        </p:nvSpPr>
        <p:spPr bwMode="auto">
          <a:xfrm rot="5400000">
            <a:off x="4202112" y="4017963"/>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0" name="TextBox 39"/>
          <p:cNvSpPr txBox="1">
            <a:spLocks noChangeArrowheads="1"/>
          </p:cNvSpPr>
          <p:nvPr/>
        </p:nvSpPr>
        <p:spPr bwMode="auto">
          <a:xfrm>
            <a:off x="4389438" y="4435475"/>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3</a:t>
            </a:r>
          </a:p>
        </p:txBody>
      </p:sp>
      <p:sp>
        <p:nvSpPr>
          <p:cNvPr id="41" name="Rectangle 40"/>
          <p:cNvSpPr>
            <a:spLocks noChangeArrowheads="1"/>
          </p:cNvSpPr>
          <p:nvPr/>
        </p:nvSpPr>
        <p:spPr bwMode="auto">
          <a:xfrm rot="5400000">
            <a:off x="3364707" y="2235994"/>
            <a:ext cx="1601787" cy="428625"/>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2" name="TextBox 41"/>
          <p:cNvSpPr txBox="1">
            <a:spLocks noChangeArrowheads="1"/>
          </p:cNvSpPr>
          <p:nvPr/>
        </p:nvSpPr>
        <p:spPr bwMode="auto">
          <a:xfrm rot="5400000">
            <a:off x="3404394" y="2266156"/>
            <a:ext cx="1530350" cy="369888"/>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1</a:t>
            </a:r>
          </a:p>
        </p:txBody>
      </p:sp>
      <p:sp>
        <p:nvSpPr>
          <p:cNvPr id="43" name="Rectangle 42"/>
          <p:cNvSpPr>
            <a:spLocks noChangeArrowheads="1"/>
          </p:cNvSpPr>
          <p:nvPr/>
        </p:nvSpPr>
        <p:spPr bwMode="auto">
          <a:xfrm rot="5400000">
            <a:off x="2881313"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4" name="TextBox 43"/>
          <p:cNvSpPr txBox="1">
            <a:spLocks noChangeArrowheads="1"/>
          </p:cNvSpPr>
          <p:nvPr/>
        </p:nvSpPr>
        <p:spPr bwMode="auto">
          <a:xfrm rot="5400000">
            <a:off x="2921000"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2</a:t>
            </a:r>
          </a:p>
        </p:txBody>
      </p:sp>
      <p:sp>
        <p:nvSpPr>
          <p:cNvPr id="45" name="Rectangle 44"/>
          <p:cNvSpPr>
            <a:spLocks noChangeArrowheads="1"/>
          </p:cNvSpPr>
          <p:nvPr/>
        </p:nvSpPr>
        <p:spPr bwMode="auto">
          <a:xfrm rot="5400000">
            <a:off x="3354388"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6" name="TextBox 45"/>
          <p:cNvSpPr txBox="1">
            <a:spLocks noChangeArrowheads="1"/>
          </p:cNvSpPr>
          <p:nvPr/>
        </p:nvSpPr>
        <p:spPr bwMode="auto">
          <a:xfrm rot="5400000">
            <a:off x="3394075"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3</a:t>
            </a:r>
          </a:p>
        </p:txBody>
      </p:sp>
      <p:sp>
        <p:nvSpPr>
          <p:cNvPr id="33" name="Rectangle 32"/>
          <p:cNvSpPr>
            <a:spLocks noChangeArrowheads="1"/>
          </p:cNvSpPr>
          <p:nvPr/>
        </p:nvSpPr>
        <p:spPr bwMode="auto">
          <a:xfrm rot="5400000">
            <a:off x="4795837" y="2903538"/>
            <a:ext cx="354013" cy="1258888"/>
          </a:xfrm>
          <a:prstGeom prst="rect">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cxnSp>
        <p:nvCxnSpPr>
          <p:cNvPr id="23578" name="Straight Arrow Connector 48"/>
          <p:cNvCxnSpPr>
            <a:cxnSpLocks noChangeShapeType="1"/>
          </p:cNvCxnSpPr>
          <p:nvPr/>
        </p:nvCxnSpPr>
        <p:spPr bwMode="auto">
          <a:xfrm>
            <a:off x="6215063" y="3355975"/>
            <a:ext cx="420687" cy="1588"/>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0" name="Rectangle 49"/>
          <p:cNvSpPr>
            <a:spLocks noChangeArrowheads="1"/>
          </p:cNvSpPr>
          <p:nvPr/>
        </p:nvSpPr>
        <p:spPr bwMode="auto">
          <a:xfrm rot="5400000">
            <a:off x="4894263" y="3152775"/>
            <a:ext cx="4756150" cy="6667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1" name="TextBox 50"/>
          <p:cNvSpPr txBox="1">
            <a:spLocks noChangeArrowheads="1"/>
          </p:cNvSpPr>
          <p:nvPr/>
        </p:nvSpPr>
        <p:spPr bwMode="auto">
          <a:xfrm rot="5400000">
            <a:off x="5968206" y="3302794"/>
            <a:ext cx="2640013" cy="523875"/>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800" b="1" smtClean="0">
                <a:solidFill>
                  <a:srgbClr val="FFFFFF"/>
                </a:solidFill>
                <a:cs typeface="Arial" charset="0"/>
              </a:rPr>
              <a:t>DRAM BANKS</a:t>
            </a:r>
          </a:p>
        </p:txBody>
      </p:sp>
      <p:sp>
        <p:nvSpPr>
          <p:cNvPr id="52" name="Rectangle 51"/>
          <p:cNvSpPr>
            <a:spLocks noChangeArrowheads="1"/>
          </p:cNvSpPr>
          <p:nvPr/>
        </p:nvSpPr>
        <p:spPr bwMode="auto">
          <a:xfrm rot="5400000">
            <a:off x="6284912" y="3028951"/>
            <a:ext cx="320675" cy="6540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3582" name="Text Box 52"/>
          <p:cNvSpPr txBox="1">
            <a:spLocks noChangeArrowheads="1"/>
          </p:cNvSpPr>
          <p:nvPr/>
        </p:nvSpPr>
        <p:spPr bwMode="auto">
          <a:xfrm>
            <a:off x="100013" y="1092200"/>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Multi-Core</a:t>
            </a:r>
          </a:p>
          <a:p>
            <a:pPr eaLnBrk="1" fontAlgn="base" hangingPunct="1">
              <a:spcBef>
                <a:spcPct val="0"/>
              </a:spcBef>
              <a:spcAft>
                <a:spcPct val="0"/>
              </a:spcAft>
            </a:pPr>
            <a:r>
              <a:rPr lang="en-US" sz="1800" smtClean="0">
                <a:solidFill>
                  <a:srgbClr val="3B812F"/>
                </a:solidFill>
                <a:cs typeface="Arial" charset="0"/>
              </a:rPr>
              <a:t>Chip</a:t>
            </a:r>
          </a:p>
        </p:txBody>
      </p:sp>
      <p:sp>
        <p:nvSpPr>
          <p:cNvPr id="23583" name="TextBox 58"/>
          <p:cNvSpPr txBox="1">
            <a:spLocks noChangeArrowheads="1"/>
          </p:cNvSpPr>
          <p:nvPr/>
        </p:nvSpPr>
        <p:spPr bwMode="auto">
          <a:xfrm>
            <a:off x="271463" y="6243638"/>
            <a:ext cx="823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*Die photo credit: AMD Barcelona</a:t>
            </a:r>
          </a:p>
        </p:txBody>
      </p:sp>
      <p:sp>
        <p:nvSpPr>
          <p:cNvPr id="35" name="TextBox 34"/>
          <p:cNvSpPr txBox="1"/>
          <p:nvPr/>
        </p:nvSpPr>
        <p:spPr>
          <a:xfrm>
            <a:off x="4310063" y="3311525"/>
            <a:ext cx="1417637" cy="365125"/>
          </a:xfrm>
          <a:prstGeom prst="rect">
            <a:avLst/>
          </a:prstGeom>
          <a:solidFill>
            <a:srgbClr val="C0C0C0">
              <a:alpha val="51000"/>
            </a:srgbClr>
          </a:solidFill>
        </p:spPr>
        <p:txBody>
          <a:bodyPr>
            <a:spAutoFit/>
          </a:bodyPr>
          <a:lstStyle/>
          <a:p>
            <a:pPr fontAlgn="base">
              <a:spcBef>
                <a:spcPct val="0"/>
              </a:spcBef>
              <a:spcAft>
                <a:spcPct val="0"/>
              </a:spcAft>
              <a:defRPr/>
            </a:pPr>
            <a:r>
              <a:rPr lang="en-US" sz="1250" b="1" dirty="0">
                <a:solidFill>
                  <a:srgbClr val="FFFFFF"/>
                </a:solidFill>
                <a:latin typeface="Arial" charset="0"/>
                <a:ea typeface="ＭＳ Ｐゴシック" charset="0"/>
                <a:cs typeface="ＭＳ Ｐゴシック" charset="0"/>
              </a:rPr>
              <a:t>DRAM MEMORY CONTROLLER</a:t>
            </a:r>
          </a:p>
        </p:txBody>
      </p:sp>
    </p:spTree>
    <p:extLst>
      <p:ext uri="{BB962C8B-B14F-4D97-AF65-F5344CB8AC3E}">
        <p14:creationId xmlns:p14="http://schemas.microsoft.com/office/powerpoint/2010/main" val="3277374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20" grpId="0" animBg="1"/>
      <p:bldP spid="30" grpId="0" animBg="1"/>
      <p:bldP spid="32" grpId="0" animBg="1"/>
      <p:bldP spid="36" grpId="0" animBg="1"/>
      <p:bldP spid="37" grpId="0" animBg="1"/>
      <p:bldP spid="28" grpId="0" animBg="1"/>
      <p:bldP spid="29" grpId="0" animBg="1"/>
      <p:bldP spid="31" grpId="0" animBg="1"/>
      <p:bldP spid="34" grpId="0" animBg="1"/>
      <p:bldP spid="39" grpId="0" animBg="1"/>
      <p:bldP spid="40" grpId="0" animBg="1"/>
      <p:bldP spid="41" grpId="0" animBg="1"/>
      <p:bldP spid="42" grpId="0" animBg="1"/>
      <p:bldP spid="43" grpId="0" animBg="1"/>
      <p:bldP spid="44" grpId="0" animBg="1"/>
      <p:bldP spid="45" grpId="0" animBg="1"/>
      <p:bldP spid="46" grpId="0" animBg="1"/>
      <p:bldP spid="33" grpId="0" animBg="1"/>
      <p:bldP spid="50" grpId="0" animBg="1"/>
      <p:bldP spid="51" grpId="0" animBg="1"/>
      <p:bldP spid="52" grpId="0" animBg="1"/>
      <p:bldP spid="35" grpId="0" animBg="1"/>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Intra-</a:t>
            </a:r>
            <a:r>
              <a:rPr lang="en-US" dirty="0" err="1" smtClean="0"/>
              <a:t>subarray</a:t>
            </a:r>
            <a:r>
              <a:rPr lang="en-US" dirty="0" smtClean="0"/>
              <a:t> Copy</a:t>
            </a:r>
            <a:endParaRPr lang="en-US" dirty="0"/>
          </a:p>
        </p:txBody>
      </p:sp>
      <p:grpSp>
        <p:nvGrpSpPr>
          <p:cNvPr id="4" name="Group 120"/>
          <p:cNvGrpSpPr/>
          <p:nvPr/>
        </p:nvGrpSpPr>
        <p:grpSpPr>
          <a:xfrm>
            <a:off x="2124512" y="2286000"/>
            <a:ext cx="5652248" cy="497541"/>
            <a:chOff x="2429312" y="2143591"/>
            <a:chExt cx="5652248" cy="497541"/>
          </a:xfrm>
        </p:grpSpPr>
        <p:sp>
          <p:nvSpPr>
            <p:cNvPr id="5" name="Rectangle 4"/>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6" name="Rectangle 5"/>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 name="Rectangle 6"/>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 name="Rectangle 7"/>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9" name="Rectangle 8"/>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 name="Rectangle 9"/>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 name="Rectangle 10"/>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2" name="Rectangle 11"/>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3" name="Rectangle 12"/>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4" name="Rectangle 13"/>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5" name="Rectangle 14"/>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6" name="Rectangle 15"/>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7" name="Rectangle 16"/>
          <p:cNvSpPr/>
          <p:nvPr/>
        </p:nvSpPr>
        <p:spPr bwMode="auto">
          <a:xfrm>
            <a:off x="212451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8" name="Rectangle 17"/>
          <p:cNvSpPr/>
          <p:nvPr/>
        </p:nvSpPr>
        <p:spPr bwMode="auto">
          <a:xfrm>
            <a:off x="259964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9" name="Rectangle 18"/>
          <p:cNvSpPr/>
          <p:nvPr/>
        </p:nvSpPr>
        <p:spPr bwMode="auto">
          <a:xfrm>
            <a:off x="3070289"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0" name="Rectangle 19"/>
          <p:cNvSpPr/>
          <p:nvPr/>
        </p:nvSpPr>
        <p:spPr bwMode="auto">
          <a:xfrm>
            <a:off x="353197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1" name="Rectangle 20"/>
          <p:cNvSpPr/>
          <p:nvPr/>
        </p:nvSpPr>
        <p:spPr bwMode="auto">
          <a:xfrm>
            <a:off x="401158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2" name="Rectangle 21"/>
          <p:cNvSpPr/>
          <p:nvPr/>
        </p:nvSpPr>
        <p:spPr bwMode="auto">
          <a:xfrm>
            <a:off x="448671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3" name="Rectangle 22"/>
          <p:cNvSpPr/>
          <p:nvPr/>
        </p:nvSpPr>
        <p:spPr bwMode="auto">
          <a:xfrm>
            <a:off x="4957360"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4" name="Rectangle 23"/>
          <p:cNvSpPr/>
          <p:nvPr/>
        </p:nvSpPr>
        <p:spPr bwMode="auto">
          <a:xfrm>
            <a:off x="541904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5" name="Rectangle 24"/>
          <p:cNvSpPr/>
          <p:nvPr/>
        </p:nvSpPr>
        <p:spPr bwMode="auto">
          <a:xfrm>
            <a:off x="5898654"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6" name="Rectangle 25"/>
          <p:cNvSpPr/>
          <p:nvPr/>
        </p:nvSpPr>
        <p:spPr bwMode="auto">
          <a:xfrm>
            <a:off x="637378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7" name="Rectangle 26"/>
          <p:cNvSpPr/>
          <p:nvPr/>
        </p:nvSpPr>
        <p:spPr bwMode="auto">
          <a:xfrm>
            <a:off x="684443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8" name="Rectangle 27"/>
          <p:cNvSpPr/>
          <p:nvPr/>
        </p:nvSpPr>
        <p:spPr bwMode="auto">
          <a:xfrm>
            <a:off x="730611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29" name="Group 28"/>
          <p:cNvGrpSpPr/>
          <p:nvPr/>
        </p:nvGrpSpPr>
        <p:grpSpPr>
          <a:xfrm>
            <a:off x="2124512" y="3299396"/>
            <a:ext cx="5652248" cy="497541"/>
            <a:chOff x="2429312" y="3156987"/>
            <a:chExt cx="5652248" cy="497541"/>
          </a:xfrm>
        </p:grpSpPr>
        <p:sp>
          <p:nvSpPr>
            <p:cNvPr id="30" name="Rectangle 29"/>
            <p:cNvSpPr/>
            <p:nvPr/>
          </p:nvSpPr>
          <p:spPr bwMode="auto">
            <a:xfrm>
              <a:off x="24293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1" name="Rectangle 30"/>
            <p:cNvSpPr/>
            <p:nvPr/>
          </p:nvSpPr>
          <p:spPr bwMode="auto">
            <a:xfrm>
              <a:off x="290444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32" name="Rectangle 31"/>
            <p:cNvSpPr/>
            <p:nvPr/>
          </p:nvSpPr>
          <p:spPr bwMode="auto">
            <a:xfrm>
              <a:off x="3375089"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3" name="Rectangle 32"/>
            <p:cNvSpPr/>
            <p:nvPr/>
          </p:nvSpPr>
          <p:spPr bwMode="auto">
            <a:xfrm>
              <a:off x="383677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34" name="Rectangle 33"/>
            <p:cNvSpPr/>
            <p:nvPr/>
          </p:nvSpPr>
          <p:spPr bwMode="auto">
            <a:xfrm>
              <a:off x="43163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5" name="Rectangle 34"/>
            <p:cNvSpPr/>
            <p:nvPr/>
          </p:nvSpPr>
          <p:spPr bwMode="auto">
            <a:xfrm>
              <a:off x="47915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6" name="Rectangle 35"/>
            <p:cNvSpPr/>
            <p:nvPr/>
          </p:nvSpPr>
          <p:spPr bwMode="auto">
            <a:xfrm>
              <a:off x="5262160"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7" name="Rectangle 36"/>
            <p:cNvSpPr/>
            <p:nvPr/>
          </p:nvSpPr>
          <p:spPr bwMode="auto">
            <a:xfrm>
              <a:off x="572384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8" name="Rectangle 37"/>
            <p:cNvSpPr/>
            <p:nvPr/>
          </p:nvSpPr>
          <p:spPr bwMode="auto">
            <a:xfrm>
              <a:off x="6203454"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9" name="Rectangle 38"/>
            <p:cNvSpPr/>
            <p:nvPr/>
          </p:nvSpPr>
          <p:spPr bwMode="auto">
            <a:xfrm>
              <a:off x="66785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40" name="Rectangle 39"/>
            <p:cNvSpPr/>
            <p:nvPr/>
          </p:nvSpPr>
          <p:spPr bwMode="auto">
            <a:xfrm>
              <a:off x="714923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41" name="Rectangle 40"/>
            <p:cNvSpPr/>
            <p:nvPr/>
          </p:nvSpPr>
          <p:spPr bwMode="auto">
            <a:xfrm>
              <a:off x="761091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grpSp>
      <p:sp>
        <p:nvSpPr>
          <p:cNvPr id="42" name="Rectangle 41"/>
          <p:cNvSpPr/>
          <p:nvPr/>
        </p:nvSpPr>
        <p:spPr bwMode="auto">
          <a:xfrm>
            <a:off x="212451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3" name="Rectangle 42"/>
          <p:cNvSpPr/>
          <p:nvPr/>
        </p:nvSpPr>
        <p:spPr bwMode="auto">
          <a:xfrm>
            <a:off x="259964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4" name="Rectangle 43"/>
          <p:cNvSpPr/>
          <p:nvPr/>
        </p:nvSpPr>
        <p:spPr bwMode="auto">
          <a:xfrm>
            <a:off x="3070289"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5" name="Rectangle 44"/>
          <p:cNvSpPr/>
          <p:nvPr/>
        </p:nvSpPr>
        <p:spPr bwMode="auto">
          <a:xfrm>
            <a:off x="353197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6" name="Rectangle 45"/>
          <p:cNvSpPr/>
          <p:nvPr/>
        </p:nvSpPr>
        <p:spPr bwMode="auto">
          <a:xfrm>
            <a:off x="401158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7" name="Rectangle 46"/>
          <p:cNvSpPr/>
          <p:nvPr/>
        </p:nvSpPr>
        <p:spPr bwMode="auto">
          <a:xfrm>
            <a:off x="448671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8" name="Rectangle 47"/>
          <p:cNvSpPr/>
          <p:nvPr/>
        </p:nvSpPr>
        <p:spPr bwMode="auto">
          <a:xfrm>
            <a:off x="4957360"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9" name="Rectangle 48"/>
          <p:cNvSpPr/>
          <p:nvPr/>
        </p:nvSpPr>
        <p:spPr bwMode="auto">
          <a:xfrm>
            <a:off x="541904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0" name="Rectangle 49"/>
          <p:cNvSpPr/>
          <p:nvPr/>
        </p:nvSpPr>
        <p:spPr bwMode="auto">
          <a:xfrm>
            <a:off x="5898654"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1" name="Rectangle 50"/>
          <p:cNvSpPr/>
          <p:nvPr/>
        </p:nvSpPr>
        <p:spPr bwMode="auto">
          <a:xfrm>
            <a:off x="637378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2" name="Rectangle 51"/>
          <p:cNvSpPr/>
          <p:nvPr/>
        </p:nvSpPr>
        <p:spPr bwMode="auto">
          <a:xfrm>
            <a:off x="684443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3" name="Rectangle 52"/>
          <p:cNvSpPr/>
          <p:nvPr/>
        </p:nvSpPr>
        <p:spPr bwMode="auto">
          <a:xfrm>
            <a:off x="730611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54" name="Group 101"/>
          <p:cNvGrpSpPr/>
          <p:nvPr/>
        </p:nvGrpSpPr>
        <p:grpSpPr>
          <a:xfrm>
            <a:off x="2124512" y="4314517"/>
            <a:ext cx="5652248" cy="718528"/>
            <a:chOff x="2429312" y="4172108"/>
            <a:chExt cx="5652248" cy="718528"/>
          </a:xfrm>
        </p:grpSpPr>
        <p:sp>
          <p:nvSpPr>
            <p:cNvPr id="55" name="Rectangle 54"/>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6" name="Rectangle 55"/>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7" name="Rectangle 56"/>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8" name="Rectangle 57"/>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9" name="Rectangle 58"/>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0" name="Rectangle 59"/>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1" name="Rectangle 60"/>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2" name="Rectangle 61"/>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3" name="Rectangle 62"/>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4" name="Rectangle 63"/>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5" name="Rectangle 64"/>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6" name="Rectangle 65"/>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grpSp>
      <p:sp>
        <p:nvSpPr>
          <p:cNvPr id="67" name="TextBox 66"/>
          <p:cNvSpPr txBox="1"/>
          <p:nvPr/>
        </p:nvSpPr>
        <p:spPr>
          <a:xfrm>
            <a:off x="457200" y="5552217"/>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src</a:t>
            </a:r>
            <a:r>
              <a:rPr lang="en-US" sz="2800" dirty="0" smtClean="0">
                <a:solidFill>
                  <a:srgbClr val="C00000"/>
                </a:solidFill>
                <a:latin typeface="Calibri"/>
              </a:rPr>
              <a:t>)</a:t>
            </a:r>
            <a:endParaRPr lang="en-US" sz="2800" dirty="0">
              <a:solidFill>
                <a:srgbClr val="C00000"/>
              </a:solidFill>
              <a:latin typeface="Calibri"/>
            </a:endParaRPr>
          </a:p>
        </p:txBody>
      </p:sp>
      <p:sp>
        <p:nvSpPr>
          <p:cNvPr id="68" name="TextBox 67"/>
          <p:cNvSpPr txBox="1"/>
          <p:nvPr/>
        </p:nvSpPr>
        <p:spPr>
          <a:xfrm>
            <a:off x="3446985" y="5367551"/>
            <a:ext cx="2085827" cy="892552"/>
          </a:xfrm>
          <a:prstGeom prst="rect">
            <a:avLst/>
          </a:prstGeom>
          <a:noFill/>
        </p:spPr>
        <p:txBody>
          <a:bodyPr wrap="none" rtlCol="0">
            <a:spAutoFit/>
          </a:bodyPr>
          <a:lstStyle/>
          <a:p>
            <a:pPr algn="ctr"/>
            <a:r>
              <a:rPr lang="en-US" sz="2800" dirty="0" smtClean="0">
                <a:solidFill>
                  <a:srgbClr val="C00000"/>
                </a:solidFill>
                <a:latin typeface="Calibri"/>
              </a:rPr>
              <a:t>Deactivate </a:t>
            </a:r>
          </a:p>
          <a:p>
            <a:pPr algn="ctr"/>
            <a:r>
              <a:rPr lang="en-US" sz="2400" dirty="0" smtClean="0">
                <a:solidFill>
                  <a:srgbClr val="C00000"/>
                </a:solidFill>
                <a:latin typeface="Calibri"/>
              </a:rPr>
              <a:t>(our proposal)</a:t>
            </a:r>
            <a:endParaRPr lang="en-US" sz="2400" dirty="0">
              <a:solidFill>
                <a:srgbClr val="C00000"/>
              </a:solidFill>
              <a:latin typeface="Calibri"/>
            </a:endParaRPr>
          </a:p>
        </p:txBody>
      </p:sp>
      <p:sp>
        <p:nvSpPr>
          <p:cNvPr id="69" name="TextBox 68"/>
          <p:cNvSpPr txBox="1"/>
          <p:nvPr/>
        </p:nvSpPr>
        <p:spPr>
          <a:xfrm>
            <a:off x="6117772" y="5552217"/>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dst</a:t>
            </a:r>
            <a:r>
              <a:rPr lang="en-US" sz="2800" dirty="0" smtClean="0">
                <a:solidFill>
                  <a:srgbClr val="C00000"/>
                </a:solidFill>
                <a:latin typeface="Calibri"/>
              </a:rPr>
              <a:t>)</a:t>
            </a:r>
            <a:endParaRPr lang="en-US" sz="2800" dirty="0">
              <a:solidFill>
                <a:srgbClr val="C00000"/>
              </a:solidFill>
              <a:latin typeface="Calibri"/>
            </a:endParaRPr>
          </a:p>
        </p:txBody>
      </p:sp>
      <p:cxnSp>
        <p:nvCxnSpPr>
          <p:cNvPr id="70" name="Straight Arrow Connector 69"/>
          <p:cNvCxnSpPr>
            <a:stCxn id="67" idx="3"/>
            <a:endCxn id="68" idx="1"/>
          </p:cNvCxnSpPr>
          <p:nvPr/>
        </p:nvCxnSpPr>
        <p:spPr bwMode="auto">
          <a:xfrm>
            <a:off x="2738594" y="5813827"/>
            <a:ext cx="708391"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cxnSp>
        <p:nvCxnSpPr>
          <p:cNvPr id="71" name="Straight Arrow Connector 70"/>
          <p:cNvCxnSpPr>
            <a:stCxn id="68" idx="3"/>
            <a:endCxn id="69" idx="1"/>
          </p:cNvCxnSpPr>
          <p:nvPr/>
        </p:nvCxnSpPr>
        <p:spPr bwMode="auto">
          <a:xfrm>
            <a:off x="5532812" y="5813827"/>
            <a:ext cx="584960"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grpSp>
        <p:nvGrpSpPr>
          <p:cNvPr id="72" name="Group 102"/>
          <p:cNvGrpSpPr/>
          <p:nvPr/>
        </p:nvGrpSpPr>
        <p:grpSpPr>
          <a:xfrm>
            <a:off x="2124512" y="4314517"/>
            <a:ext cx="5652248" cy="718528"/>
            <a:chOff x="2429312" y="4172108"/>
            <a:chExt cx="5652248" cy="718528"/>
          </a:xfrm>
        </p:grpSpPr>
        <p:sp>
          <p:nvSpPr>
            <p:cNvPr id="73" name="Rectangle 72"/>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4" name="Rectangle 73"/>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5" name="Rectangle 74"/>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6" name="Rectangle 75"/>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7" name="Rectangle 76"/>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8" name="Rectangle 77"/>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9" name="Rectangle 78"/>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0" name="Rectangle 79"/>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1" name="Rectangle 80"/>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2" name="Rectangle 81"/>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3" name="Rectangle 82"/>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4" name="Rectangle 83"/>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cxnSp>
        <p:nvCxnSpPr>
          <p:cNvPr id="85" name="Straight Connector 84"/>
          <p:cNvCxnSpPr/>
          <p:nvPr/>
        </p:nvCxnSpPr>
        <p:spPr bwMode="auto">
          <a:xfrm rot="10800000">
            <a:off x="1615440" y="2545976"/>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86" name="Group 122"/>
          <p:cNvGrpSpPr/>
          <p:nvPr/>
        </p:nvGrpSpPr>
        <p:grpSpPr>
          <a:xfrm>
            <a:off x="2124512" y="3299396"/>
            <a:ext cx="5652248" cy="497541"/>
            <a:chOff x="2429312" y="2143591"/>
            <a:chExt cx="5652248" cy="497541"/>
          </a:xfrm>
        </p:grpSpPr>
        <p:sp>
          <p:nvSpPr>
            <p:cNvPr id="87" name="Rectangle 86"/>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8" name="Rectangle 87"/>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9" name="Rectangle 88"/>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0" name="Rectangle 89"/>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1" name="Rectangle 90"/>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2" name="Rectangle 91"/>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3" name="Rectangle 92"/>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4" name="Rectangle 93"/>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5" name="Rectangle 94"/>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6" name="Rectangle 95"/>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7" name="Rectangle 96"/>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8" name="Rectangle 97"/>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cxnSp>
        <p:nvCxnSpPr>
          <p:cNvPr id="99" name="Straight Connector 98"/>
          <p:cNvCxnSpPr/>
          <p:nvPr/>
        </p:nvCxnSpPr>
        <p:spPr bwMode="auto">
          <a:xfrm rot="10800000">
            <a:off x="1624148" y="3560525"/>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00" name="Group 120"/>
          <p:cNvGrpSpPr/>
          <p:nvPr/>
        </p:nvGrpSpPr>
        <p:grpSpPr>
          <a:xfrm>
            <a:off x="2124512" y="3299396"/>
            <a:ext cx="5652248" cy="497541"/>
            <a:chOff x="2429312" y="2143591"/>
            <a:chExt cx="5652248" cy="497541"/>
          </a:xfrm>
        </p:grpSpPr>
        <p:sp>
          <p:nvSpPr>
            <p:cNvPr id="101" name="Rectangle 100"/>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2" name="Rectangle 101"/>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3" name="Rectangle 102"/>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4" name="Rectangle 103"/>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5" name="Rectangle 104"/>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6" name="Rectangle 105"/>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7" name="Rectangle 106"/>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8" name="Rectangle 107"/>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9" name="Rectangle 108"/>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10" name="Rectangle 109"/>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1" name="Rectangle 110"/>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2" name="Rectangle 111"/>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13" name="TextBox 112"/>
          <p:cNvSpPr txBox="1"/>
          <p:nvPr/>
        </p:nvSpPr>
        <p:spPr>
          <a:xfrm>
            <a:off x="265611" y="4137622"/>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cxnSp>
        <p:nvCxnSpPr>
          <p:cNvPr id="114" name="Elbow Connector 113"/>
          <p:cNvCxnSpPr/>
          <p:nvPr/>
        </p:nvCxnSpPr>
        <p:spPr bwMode="auto">
          <a:xfrm>
            <a:off x="7776760" y="2534771"/>
            <a:ext cx="1588" cy="2139010"/>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15" name="Elbow Connector 114"/>
          <p:cNvCxnSpPr/>
          <p:nvPr/>
        </p:nvCxnSpPr>
        <p:spPr bwMode="auto">
          <a:xfrm>
            <a:off x="7776760" y="3548167"/>
            <a:ext cx="1588" cy="1125614"/>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sp>
        <p:nvSpPr>
          <p:cNvPr id="116" name="TextBox 115"/>
          <p:cNvSpPr txBox="1"/>
          <p:nvPr/>
        </p:nvSpPr>
        <p:spPr>
          <a:xfrm>
            <a:off x="8138160" y="2291249"/>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117" name="TextBox 116"/>
          <p:cNvSpPr txBox="1"/>
          <p:nvPr/>
        </p:nvSpPr>
        <p:spPr>
          <a:xfrm>
            <a:off x="8138160" y="3297089"/>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118" name="Slide Number Placeholder 11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230</a:t>
            </a:fld>
            <a:endParaRPr lang="en-US">
              <a:solidFill>
                <a:prstClr val="black">
                  <a:tint val="75000"/>
                </a:prstClr>
              </a:solidFill>
              <a:latin typeface="Calibri"/>
            </a:endParaRPr>
          </a:p>
        </p:txBody>
      </p:sp>
    </p:spTree>
    <p:extLst>
      <p:ext uri="{BB962C8B-B14F-4D97-AF65-F5344CB8AC3E}">
        <p14:creationId xmlns:p14="http://schemas.microsoft.com/office/powerpoint/2010/main" val="4231830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5"/>
                                        </p:tgtEl>
                                      </p:cBhvr>
                                    </p:animEffect>
                                    <p:set>
                                      <p:cBhvr>
                                        <p:cTn id="15" dur="1" fill="hold">
                                          <p:stCondLst>
                                            <p:cond delay="499"/>
                                          </p:stCondLst>
                                        </p:cTn>
                                        <p:tgtEl>
                                          <p:spTgt spid="8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4"/>
                                        </p:tgtEl>
                                      </p:cBhvr>
                                    </p:animEffect>
                                    <p:set>
                                      <p:cBhvr>
                                        <p:cTn id="18" dur="1" fill="hold">
                                          <p:stCondLst>
                                            <p:cond delay="499"/>
                                          </p:stCondLst>
                                        </p:cTn>
                                        <p:tgtEl>
                                          <p:spTgt spid="1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par>
                                <p:cTn id="30" presetID="10" presetClass="entr" presetSubtype="0" fill="hold" nodeType="with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500"/>
                                        <p:tgtEl>
                                          <p:spTgt spid="1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86"/>
                                        </p:tgtEl>
                                      </p:cBhvr>
                                    </p:animEffect>
                                    <p:set>
                                      <p:cBhvr>
                                        <p:cTn id="42" dur="1" fill="hold">
                                          <p:stCondLst>
                                            <p:cond delay="499"/>
                                          </p:stCondLst>
                                        </p:cTn>
                                        <p:tgtEl>
                                          <p:spTgt spid="8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Inter-bank Copy</a:t>
            </a:r>
            <a:endParaRPr lang="en-US" dirty="0"/>
          </a:p>
        </p:txBody>
      </p:sp>
      <p:sp>
        <p:nvSpPr>
          <p:cNvPr id="4" name="Rectangle 3"/>
          <p:cNvSpPr/>
          <p:nvPr/>
        </p:nvSpPr>
        <p:spPr>
          <a:xfrm>
            <a:off x="12954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5" name="Rectangle 4"/>
          <p:cNvSpPr/>
          <p:nvPr/>
        </p:nvSpPr>
        <p:spPr>
          <a:xfrm>
            <a:off x="12954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sp>
        <p:nvSpPr>
          <p:cNvPr id="6" name="Rectangle 5"/>
          <p:cNvSpPr/>
          <p:nvPr/>
        </p:nvSpPr>
        <p:spPr>
          <a:xfrm>
            <a:off x="46482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7" name="Rectangle 6"/>
          <p:cNvSpPr/>
          <p:nvPr/>
        </p:nvSpPr>
        <p:spPr>
          <a:xfrm>
            <a:off x="46482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cxnSp>
        <p:nvCxnSpPr>
          <p:cNvPr id="9" name="Straight Arrow Connector 8"/>
          <p:cNvCxnSpPr/>
          <p:nvPr/>
        </p:nvCxnSpPr>
        <p:spPr>
          <a:xfrm>
            <a:off x="1066800" y="5256212"/>
            <a:ext cx="6019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315200" y="4953000"/>
            <a:ext cx="1258678" cy="523220"/>
          </a:xfrm>
          <a:prstGeom prst="rect">
            <a:avLst/>
          </a:prstGeom>
          <a:noFill/>
        </p:spPr>
        <p:txBody>
          <a:bodyPr wrap="none" rtlCol="0">
            <a:spAutoFit/>
          </a:bodyPr>
          <a:lstStyle/>
          <a:p>
            <a:r>
              <a:rPr lang="en-US" sz="2800" dirty="0" smtClean="0">
                <a:solidFill>
                  <a:prstClr val="black"/>
                </a:solidFill>
                <a:latin typeface="Calibri"/>
              </a:rPr>
              <a:t>I/O Bus</a:t>
            </a:r>
            <a:endParaRPr lang="en-US" sz="2800" dirty="0">
              <a:solidFill>
                <a:prstClr val="black"/>
              </a:solidFill>
              <a:latin typeface="Calibri"/>
            </a:endParaRPr>
          </a:p>
        </p:txBody>
      </p:sp>
      <p:cxnSp>
        <p:nvCxnSpPr>
          <p:cNvPr id="15" name="Straight Arrow Connector 14"/>
          <p:cNvCxnSpPr/>
          <p:nvPr/>
        </p:nvCxnSpPr>
        <p:spPr>
          <a:xfrm rot="5400000">
            <a:off x="5371306"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1943894"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22538" y="5370493"/>
            <a:ext cx="1959062" cy="954107"/>
          </a:xfrm>
          <a:prstGeom prst="rect">
            <a:avLst/>
          </a:prstGeom>
          <a:noFill/>
        </p:spPr>
        <p:txBody>
          <a:bodyPr wrap="none" rtlCol="0">
            <a:spAutoFit/>
          </a:bodyPr>
          <a:lstStyle/>
          <a:p>
            <a:pPr algn="ctr"/>
            <a:r>
              <a:rPr lang="en-US" sz="3200" dirty="0" smtClean="0">
                <a:solidFill>
                  <a:srgbClr val="C00000"/>
                </a:solidFill>
                <a:latin typeface="Calibri"/>
              </a:rPr>
              <a:t>Transfer</a:t>
            </a:r>
          </a:p>
          <a:p>
            <a:r>
              <a:rPr lang="en-US" sz="2400" dirty="0" smtClean="0">
                <a:solidFill>
                  <a:srgbClr val="C00000"/>
                </a:solidFill>
                <a:latin typeface="Calibri"/>
              </a:rPr>
              <a:t>(our proposal)</a:t>
            </a:r>
            <a:endParaRPr lang="en-US" sz="2400" dirty="0">
              <a:solidFill>
                <a:srgbClr val="C00000"/>
              </a:solidFill>
              <a:latin typeface="Calibri"/>
            </a:endParaRPr>
          </a:p>
        </p:txBody>
      </p:sp>
      <p:sp>
        <p:nvSpPr>
          <p:cNvPr id="20" name="Rectangle 19"/>
          <p:cNvSpPr/>
          <p:nvPr/>
        </p:nvSpPr>
        <p:spPr>
          <a:xfrm>
            <a:off x="1295400" y="2819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1" name="Rectangle 20"/>
          <p:cNvSpPr/>
          <p:nvPr/>
        </p:nvSpPr>
        <p:spPr>
          <a:xfrm>
            <a:off x="4648200" y="21336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2" name="TextBox 21"/>
          <p:cNvSpPr txBox="1"/>
          <p:nvPr/>
        </p:nvSpPr>
        <p:spPr>
          <a:xfrm>
            <a:off x="624165" y="2738735"/>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23" name="TextBox 22"/>
          <p:cNvSpPr txBox="1"/>
          <p:nvPr/>
        </p:nvSpPr>
        <p:spPr>
          <a:xfrm>
            <a:off x="6934200" y="2052935"/>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24" name="TextBox 23"/>
          <p:cNvSpPr txBox="1"/>
          <p:nvPr/>
        </p:nvSpPr>
        <p:spPr>
          <a:xfrm>
            <a:off x="1447800" y="4572000"/>
            <a:ext cx="912558" cy="523220"/>
          </a:xfrm>
          <a:prstGeom prst="rect">
            <a:avLst/>
          </a:prstGeom>
          <a:noFill/>
        </p:spPr>
        <p:txBody>
          <a:bodyPr wrap="none" rtlCol="0">
            <a:spAutoFit/>
          </a:bodyPr>
          <a:lstStyle/>
          <a:p>
            <a:r>
              <a:rPr lang="en-US" sz="2800" dirty="0" smtClean="0">
                <a:solidFill>
                  <a:prstClr val="black"/>
                </a:solidFill>
                <a:latin typeface="Calibri"/>
              </a:rPr>
              <a:t>Read</a:t>
            </a:r>
            <a:endParaRPr lang="en-US" sz="2800" dirty="0">
              <a:solidFill>
                <a:prstClr val="black"/>
              </a:solidFill>
              <a:latin typeface="Calibri"/>
            </a:endParaRPr>
          </a:p>
        </p:txBody>
      </p:sp>
      <p:sp>
        <p:nvSpPr>
          <p:cNvPr id="25" name="TextBox 24"/>
          <p:cNvSpPr txBox="1"/>
          <p:nvPr/>
        </p:nvSpPr>
        <p:spPr>
          <a:xfrm>
            <a:off x="5791200" y="4572000"/>
            <a:ext cx="994247" cy="523220"/>
          </a:xfrm>
          <a:prstGeom prst="rect">
            <a:avLst/>
          </a:prstGeom>
          <a:noFill/>
        </p:spPr>
        <p:txBody>
          <a:bodyPr wrap="none" rtlCol="0">
            <a:spAutoFit/>
          </a:bodyPr>
          <a:lstStyle/>
          <a:p>
            <a:r>
              <a:rPr lang="en-US" sz="2800" dirty="0" smtClean="0">
                <a:solidFill>
                  <a:prstClr val="black"/>
                </a:solidFill>
                <a:latin typeface="Calibri"/>
              </a:rPr>
              <a:t>Write</a:t>
            </a:r>
            <a:endParaRPr lang="en-US" sz="2800" dirty="0">
              <a:solidFill>
                <a:prstClr val="black"/>
              </a:solidFill>
              <a:latin typeface="Calibri"/>
            </a:endParaRPr>
          </a:p>
        </p:txBody>
      </p:sp>
      <p:sp>
        <p:nvSpPr>
          <p:cNvPr id="26" name="Slide Number Placeholder 2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231</a:t>
            </a:fld>
            <a:endParaRPr lang="en-US">
              <a:solidFill>
                <a:prstClr val="black">
                  <a:tint val="75000"/>
                </a:prstClr>
              </a:solidFill>
              <a:latin typeface="Calibri"/>
            </a:endParaRPr>
          </a:p>
        </p:txBody>
      </p:sp>
    </p:spTree>
    <p:extLst>
      <p:ext uri="{BB962C8B-B14F-4D97-AF65-F5344CB8AC3E}">
        <p14:creationId xmlns:p14="http://schemas.microsoft.com/office/powerpoint/2010/main" val="2529496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Inter-subarray Copy</a:t>
            </a:r>
            <a:endParaRPr lang="en-US" dirty="0"/>
          </a:p>
        </p:txBody>
      </p:sp>
      <p:sp>
        <p:nvSpPr>
          <p:cNvPr id="4" name="Rectangle 3"/>
          <p:cNvSpPr/>
          <p:nvPr/>
        </p:nvSpPr>
        <p:spPr>
          <a:xfrm>
            <a:off x="12954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5" name="Rectangle 4"/>
          <p:cNvSpPr/>
          <p:nvPr/>
        </p:nvSpPr>
        <p:spPr>
          <a:xfrm>
            <a:off x="12954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sp>
        <p:nvSpPr>
          <p:cNvPr id="6" name="Rectangle 5"/>
          <p:cNvSpPr/>
          <p:nvPr/>
        </p:nvSpPr>
        <p:spPr>
          <a:xfrm>
            <a:off x="46482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7" name="Rectangle 6"/>
          <p:cNvSpPr/>
          <p:nvPr/>
        </p:nvSpPr>
        <p:spPr>
          <a:xfrm>
            <a:off x="46482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cxnSp>
        <p:nvCxnSpPr>
          <p:cNvPr id="9" name="Straight Arrow Connector 8"/>
          <p:cNvCxnSpPr/>
          <p:nvPr/>
        </p:nvCxnSpPr>
        <p:spPr>
          <a:xfrm>
            <a:off x="1066800" y="5256212"/>
            <a:ext cx="6019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315200" y="4953000"/>
            <a:ext cx="1258678" cy="523220"/>
          </a:xfrm>
          <a:prstGeom prst="rect">
            <a:avLst/>
          </a:prstGeom>
          <a:noFill/>
        </p:spPr>
        <p:txBody>
          <a:bodyPr wrap="none" rtlCol="0">
            <a:spAutoFit/>
          </a:bodyPr>
          <a:lstStyle/>
          <a:p>
            <a:r>
              <a:rPr lang="en-US" sz="2800" dirty="0" smtClean="0">
                <a:solidFill>
                  <a:prstClr val="black"/>
                </a:solidFill>
                <a:latin typeface="Calibri"/>
              </a:rPr>
              <a:t>I/O Bus</a:t>
            </a:r>
            <a:endParaRPr lang="en-US" sz="2800" dirty="0">
              <a:solidFill>
                <a:prstClr val="black"/>
              </a:solidFill>
              <a:latin typeface="Calibri"/>
            </a:endParaRPr>
          </a:p>
        </p:txBody>
      </p:sp>
      <p:cxnSp>
        <p:nvCxnSpPr>
          <p:cNvPr id="15" name="Straight Arrow Connector 14"/>
          <p:cNvCxnSpPr/>
          <p:nvPr/>
        </p:nvCxnSpPr>
        <p:spPr>
          <a:xfrm rot="5400000">
            <a:off x="5371306"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1943894"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128995" y="5370493"/>
            <a:ext cx="4161909" cy="584775"/>
          </a:xfrm>
          <a:prstGeom prst="rect">
            <a:avLst/>
          </a:prstGeom>
          <a:noFill/>
        </p:spPr>
        <p:txBody>
          <a:bodyPr wrap="none" rtlCol="0">
            <a:spAutoFit/>
          </a:bodyPr>
          <a:lstStyle/>
          <a:p>
            <a:pPr algn="ctr"/>
            <a:r>
              <a:rPr lang="en-US" sz="3200" dirty="0" smtClean="0">
                <a:solidFill>
                  <a:srgbClr val="C00000"/>
                </a:solidFill>
                <a:latin typeface="Calibri"/>
              </a:rPr>
              <a:t>1. Transfer (</a:t>
            </a:r>
            <a:r>
              <a:rPr lang="en-US" sz="3200" dirty="0" err="1" smtClean="0">
                <a:solidFill>
                  <a:srgbClr val="C00000"/>
                </a:solidFill>
                <a:latin typeface="Calibri"/>
              </a:rPr>
              <a:t>src</a:t>
            </a:r>
            <a:r>
              <a:rPr lang="en-US" sz="3200" dirty="0" smtClean="0">
                <a:solidFill>
                  <a:srgbClr val="C00000"/>
                </a:solidFill>
                <a:latin typeface="Calibri"/>
              </a:rPr>
              <a:t> to temp)</a:t>
            </a:r>
          </a:p>
        </p:txBody>
      </p:sp>
      <p:sp>
        <p:nvSpPr>
          <p:cNvPr id="20" name="Rectangle 19"/>
          <p:cNvSpPr/>
          <p:nvPr/>
        </p:nvSpPr>
        <p:spPr>
          <a:xfrm>
            <a:off x="1295400" y="2819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1" name="Rectangle 20"/>
          <p:cNvSpPr/>
          <p:nvPr/>
        </p:nvSpPr>
        <p:spPr>
          <a:xfrm>
            <a:off x="1295400" y="19812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2" name="TextBox 21"/>
          <p:cNvSpPr txBox="1"/>
          <p:nvPr/>
        </p:nvSpPr>
        <p:spPr>
          <a:xfrm>
            <a:off x="624165" y="2738735"/>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23" name="TextBox 22"/>
          <p:cNvSpPr txBox="1"/>
          <p:nvPr/>
        </p:nvSpPr>
        <p:spPr>
          <a:xfrm>
            <a:off x="624165" y="1905000"/>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18" name="Rectangle 17"/>
          <p:cNvSpPr/>
          <p:nvPr/>
        </p:nvSpPr>
        <p:spPr>
          <a:xfrm>
            <a:off x="4648200" y="3581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6" name="TextBox 25"/>
          <p:cNvSpPr txBox="1"/>
          <p:nvPr/>
        </p:nvSpPr>
        <p:spPr>
          <a:xfrm>
            <a:off x="6934200" y="3505200"/>
            <a:ext cx="844975" cy="461665"/>
          </a:xfrm>
          <a:prstGeom prst="rect">
            <a:avLst/>
          </a:prstGeom>
          <a:noFill/>
        </p:spPr>
        <p:txBody>
          <a:bodyPr wrap="none" rtlCol="0">
            <a:spAutoFit/>
          </a:bodyPr>
          <a:lstStyle/>
          <a:p>
            <a:r>
              <a:rPr lang="en-US" sz="2400" dirty="0" smtClean="0">
                <a:solidFill>
                  <a:prstClr val="black"/>
                </a:solidFill>
                <a:latin typeface="Calibri"/>
              </a:rPr>
              <a:t>temp</a:t>
            </a:r>
            <a:endParaRPr lang="en-US" sz="2400" dirty="0">
              <a:solidFill>
                <a:prstClr val="black"/>
              </a:solidFill>
              <a:latin typeface="Calibri"/>
            </a:endParaRPr>
          </a:p>
        </p:txBody>
      </p:sp>
      <p:sp>
        <p:nvSpPr>
          <p:cNvPr id="27" name="TextBox 26"/>
          <p:cNvSpPr txBox="1"/>
          <p:nvPr/>
        </p:nvSpPr>
        <p:spPr>
          <a:xfrm>
            <a:off x="2109054" y="5892225"/>
            <a:ext cx="4201791" cy="584775"/>
          </a:xfrm>
          <a:prstGeom prst="rect">
            <a:avLst/>
          </a:prstGeom>
          <a:noFill/>
        </p:spPr>
        <p:txBody>
          <a:bodyPr wrap="none" rtlCol="0">
            <a:spAutoFit/>
          </a:bodyPr>
          <a:lstStyle/>
          <a:p>
            <a:pPr algn="ctr"/>
            <a:r>
              <a:rPr lang="en-US" sz="3200" dirty="0" smtClean="0">
                <a:solidFill>
                  <a:srgbClr val="C00000"/>
                </a:solidFill>
                <a:latin typeface="Calibri"/>
              </a:rPr>
              <a:t>2. Transfer (temp to </a:t>
            </a:r>
            <a:r>
              <a:rPr lang="en-US" sz="3200" dirty="0" err="1" smtClean="0">
                <a:solidFill>
                  <a:srgbClr val="C00000"/>
                </a:solidFill>
                <a:latin typeface="Calibri"/>
              </a:rPr>
              <a:t>dst</a:t>
            </a:r>
            <a:r>
              <a:rPr lang="en-US" sz="3200" dirty="0" smtClean="0">
                <a:solidFill>
                  <a:srgbClr val="C00000"/>
                </a:solidFill>
                <a:latin typeface="Calibri"/>
              </a:rPr>
              <a:t>)</a:t>
            </a:r>
          </a:p>
        </p:txBody>
      </p:sp>
      <p:cxnSp>
        <p:nvCxnSpPr>
          <p:cNvPr id="29" name="Straight Arrow Connector 28"/>
          <p:cNvCxnSpPr>
            <a:stCxn id="20" idx="3"/>
            <a:endCxn id="18" idx="1"/>
          </p:cNvCxnSpPr>
          <p:nvPr/>
        </p:nvCxnSpPr>
        <p:spPr>
          <a:xfrm>
            <a:off x="3505200" y="2971800"/>
            <a:ext cx="1143000" cy="76200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a:stCxn id="18" idx="1"/>
            <a:endCxn id="21" idx="3"/>
          </p:cNvCxnSpPr>
          <p:nvPr/>
        </p:nvCxnSpPr>
        <p:spPr>
          <a:xfrm rot="10800000">
            <a:off x="3505200" y="2133600"/>
            <a:ext cx="1143000" cy="160020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34" name="Slide Number Placeholder 3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232</a:t>
            </a:fld>
            <a:endParaRPr lang="en-US">
              <a:solidFill>
                <a:prstClr val="black">
                  <a:tint val="75000"/>
                </a:prstClr>
              </a:solidFill>
              <a:latin typeface="Calibri"/>
            </a:endParaRPr>
          </a:p>
        </p:txBody>
      </p:sp>
    </p:spTree>
    <p:extLst>
      <p:ext uri="{BB962C8B-B14F-4D97-AF65-F5344CB8AC3E}">
        <p14:creationId xmlns:p14="http://schemas.microsoft.com/office/powerpoint/2010/main" val="3914634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xit" presetSubtype="0" fill="hold" nodeType="with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Row Initialization</a:t>
            </a:r>
            <a:endParaRPr lang="en-US" dirty="0"/>
          </a:p>
        </p:txBody>
      </p:sp>
      <p:sp>
        <p:nvSpPr>
          <p:cNvPr id="4" name="Rectangle 3"/>
          <p:cNvSpPr/>
          <p:nvPr/>
        </p:nvSpPr>
        <p:spPr bwMode="auto">
          <a:xfrm>
            <a:off x="175260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 name="Rectangle 4"/>
          <p:cNvSpPr/>
          <p:nvPr/>
        </p:nvSpPr>
        <p:spPr bwMode="auto">
          <a:xfrm>
            <a:off x="222772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 name="Rectangle 5"/>
          <p:cNvSpPr/>
          <p:nvPr/>
        </p:nvSpPr>
        <p:spPr bwMode="auto">
          <a:xfrm>
            <a:off x="2698377"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7" name="Rectangle 6"/>
          <p:cNvSpPr/>
          <p:nvPr/>
        </p:nvSpPr>
        <p:spPr bwMode="auto">
          <a:xfrm>
            <a:off x="316005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 name="Rectangle 7"/>
          <p:cNvSpPr/>
          <p:nvPr/>
        </p:nvSpPr>
        <p:spPr bwMode="auto">
          <a:xfrm>
            <a:off x="363967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9" name="Rectangle 8"/>
          <p:cNvSpPr/>
          <p:nvPr/>
        </p:nvSpPr>
        <p:spPr bwMode="auto">
          <a:xfrm>
            <a:off x="411480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0" name="Rectangle 9"/>
          <p:cNvSpPr/>
          <p:nvPr/>
        </p:nvSpPr>
        <p:spPr bwMode="auto">
          <a:xfrm>
            <a:off x="4585448"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1" name="Rectangle 10"/>
          <p:cNvSpPr/>
          <p:nvPr/>
        </p:nvSpPr>
        <p:spPr bwMode="auto">
          <a:xfrm>
            <a:off x="504713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2" name="Rectangle 11"/>
          <p:cNvSpPr/>
          <p:nvPr/>
        </p:nvSpPr>
        <p:spPr bwMode="auto">
          <a:xfrm>
            <a:off x="5526742"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3" name="Rectangle 12"/>
          <p:cNvSpPr/>
          <p:nvPr/>
        </p:nvSpPr>
        <p:spPr bwMode="auto">
          <a:xfrm>
            <a:off x="600187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4" name="Rectangle 13"/>
          <p:cNvSpPr/>
          <p:nvPr/>
        </p:nvSpPr>
        <p:spPr bwMode="auto">
          <a:xfrm>
            <a:off x="647251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5" name="Rectangle 14"/>
          <p:cNvSpPr/>
          <p:nvPr/>
        </p:nvSpPr>
        <p:spPr bwMode="auto">
          <a:xfrm>
            <a:off x="693420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175260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222772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2698377"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316005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0" name="Rectangle 19"/>
          <p:cNvSpPr/>
          <p:nvPr/>
        </p:nvSpPr>
        <p:spPr bwMode="auto">
          <a:xfrm>
            <a:off x="363967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411480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4585448"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3" name="Rectangle 22"/>
          <p:cNvSpPr/>
          <p:nvPr/>
        </p:nvSpPr>
        <p:spPr bwMode="auto">
          <a:xfrm>
            <a:off x="504713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5526742"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600187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647251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693420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175260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222772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Rectangle 29"/>
          <p:cNvSpPr/>
          <p:nvPr/>
        </p:nvSpPr>
        <p:spPr bwMode="auto">
          <a:xfrm>
            <a:off x="2698377"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1" name="Rectangle 30"/>
          <p:cNvSpPr/>
          <p:nvPr/>
        </p:nvSpPr>
        <p:spPr bwMode="auto">
          <a:xfrm>
            <a:off x="316005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2" name="Rectangle 31"/>
          <p:cNvSpPr/>
          <p:nvPr/>
        </p:nvSpPr>
        <p:spPr bwMode="auto">
          <a:xfrm>
            <a:off x="363967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3" name="Rectangle 32"/>
          <p:cNvSpPr/>
          <p:nvPr/>
        </p:nvSpPr>
        <p:spPr bwMode="auto">
          <a:xfrm>
            <a:off x="411480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4" name="Rectangle 33"/>
          <p:cNvSpPr/>
          <p:nvPr/>
        </p:nvSpPr>
        <p:spPr bwMode="auto">
          <a:xfrm>
            <a:off x="4585448"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5" name="Rectangle 34"/>
          <p:cNvSpPr/>
          <p:nvPr/>
        </p:nvSpPr>
        <p:spPr bwMode="auto">
          <a:xfrm>
            <a:off x="504713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6" name="Rectangle 35"/>
          <p:cNvSpPr/>
          <p:nvPr/>
        </p:nvSpPr>
        <p:spPr bwMode="auto">
          <a:xfrm>
            <a:off x="5526742"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7" name="Rectangle 36"/>
          <p:cNvSpPr/>
          <p:nvPr/>
        </p:nvSpPr>
        <p:spPr bwMode="auto">
          <a:xfrm>
            <a:off x="600187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8" name="Rectangle 37"/>
          <p:cNvSpPr/>
          <p:nvPr/>
        </p:nvSpPr>
        <p:spPr bwMode="auto">
          <a:xfrm>
            <a:off x="647251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9" name="Rectangle 38"/>
          <p:cNvSpPr/>
          <p:nvPr/>
        </p:nvSpPr>
        <p:spPr bwMode="auto">
          <a:xfrm>
            <a:off x="693420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0" name="Rectangle 39"/>
          <p:cNvSpPr/>
          <p:nvPr/>
        </p:nvSpPr>
        <p:spPr bwMode="auto">
          <a:xfrm>
            <a:off x="175260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1" name="Rectangle 40"/>
          <p:cNvSpPr/>
          <p:nvPr/>
        </p:nvSpPr>
        <p:spPr bwMode="auto">
          <a:xfrm>
            <a:off x="222772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2" name="Rectangle 41"/>
          <p:cNvSpPr/>
          <p:nvPr/>
        </p:nvSpPr>
        <p:spPr bwMode="auto">
          <a:xfrm>
            <a:off x="2698377"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3" name="Rectangle 42"/>
          <p:cNvSpPr/>
          <p:nvPr/>
        </p:nvSpPr>
        <p:spPr bwMode="auto">
          <a:xfrm>
            <a:off x="316005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4" name="Rectangle 43"/>
          <p:cNvSpPr/>
          <p:nvPr/>
        </p:nvSpPr>
        <p:spPr bwMode="auto">
          <a:xfrm>
            <a:off x="363967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5" name="Rectangle 44"/>
          <p:cNvSpPr/>
          <p:nvPr/>
        </p:nvSpPr>
        <p:spPr bwMode="auto">
          <a:xfrm>
            <a:off x="411480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6" name="Rectangle 45"/>
          <p:cNvSpPr/>
          <p:nvPr/>
        </p:nvSpPr>
        <p:spPr bwMode="auto">
          <a:xfrm>
            <a:off x="4585448"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7" name="Rectangle 46"/>
          <p:cNvSpPr/>
          <p:nvPr/>
        </p:nvSpPr>
        <p:spPr bwMode="auto">
          <a:xfrm>
            <a:off x="504713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8" name="Rectangle 47"/>
          <p:cNvSpPr/>
          <p:nvPr/>
        </p:nvSpPr>
        <p:spPr bwMode="auto">
          <a:xfrm>
            <a:off x="5526742"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9" name="Rectangle 48"/>
          <p:cNvSpPr/>
          <p:nvPr/>
        </p:nvSpPr>
        <p:spPr bwMode="auto">
          <a:xfrm>
            <a:off x="600187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50" name="Rectangle 49"/>
          <p:cNvSpPr/>
          <p:nvPr/>
        </p:nvSpPr>
        <p:spPr bwMode="auto">
          <a:xfrm>
            <a:off x="647251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51" name="Rectangle 50"/>
          <p:cNvSpPr/>
          <p:nvPr/>
        </p:nvSpPr>
        <p:spPr bwMode="auto">
          <a:xfrm>
            <a:off x="693420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grpSp>
        <p:nvGrpSpPr>
          <p:cNvPr id="52" name="Group 51"/>
          <p:cNvGrpSpPr/>
          <p:nvPr/>
        </p:nvGrpSpPr>
        <p:grpSpPr>
          <a:xfrm>
            <a:off x="1752600" y="3635052"/>
            <a:ext cx="5652248" cy="718528"/>
            <a:chOff x="1815351" y="3610404"/>
            <a:chExt cx="5652248" cy="718528"/>
          </a:xfrm>
        </p:grpSpPr>
        <p:sp>
          <p:nvSpPr>
            <p:cNvPr id="53" name="Rectangle 52"/>
            <p:cNvSpPr/>
            <p:nvPr/>
          </p:nvSpPr>
          <p:spPr bwMode="auto">
            <a:xfrm>
              <a:off x="18153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4" name="Rectangle 53"/>
            <p:cNvSpPr/>
            <p:nvPr/>
          </p:nvSpPr>
          <p:spPr bwMode="auto">
            <a:xfrm>
              <a:off x="229048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5" name="Rectangle 54"/>
            <p:cNvSpPr/>
            <p:nvPr/>
          </p:nvSpPr>
          <p:spPr bwMode="auto">
            <a:xfrm>
              <a:off x="2761128"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6" name="Rectangle 55"/>
            <p:cNvSpPr/>
            <p:nvPr/>
          </p:nvSpPr>
          <p:spPr bwMode="auto">
            <a:xfrm>
              <a:off x="322281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7" name="Rectangle 56"/>
            <p:cNvSpPr/>
            <p:nvPr/>
          </p:nvSpPr>
          <p:spPr bwMode="auto">
            <a:xfrm>
              <a:off x="37024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8" name="Rectangle 57"/>
            <p:cNvSpPr/>
            <p:nvPr/>
          </p:nvSpPr>
          <p:spPr bwMode="auto">
            <a:xfrm>
              <a:off x="41775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9" name="Rectangle 58"/>
            <p:cNvSpPr/>
            <p:nvPr/>
          </p:nvSpPr>
          <p:spPr bwMode="auto">
            <a:xfrm>
              <a:off x="4648199"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0" name="Rectangle 59"/>
            <p:cNvSpPr/>
            <p:nvPr/>
          </p:nvSpPr>
          <p:spPr bwMode="auto">
            <a:xfrm>
              <a:off x="510988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1" name="Rectangle 60"/>
            <p:cNvSpPr/>
            <p:nvPr/>
          </p:nvSpPr>
          <p:spPr bwMode="auto">
            <a:xfrm>
              <a:off x="5589493"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2" name="Rectangle 61"/>
            <p:cNvSpPr/>
            <p:nvPr/>
          </p:nvSpPr>
          <p:spPr bwMode="auto">
            <a:xfrm>
              <a:off x="60646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3" name="Rectangle 62"/>
            <p:cNvSpPr/>
            <p:nvPr/>
          </p:nvSpPr>
          <p:spPr bwMode="auto">
            <a:xfrm>
              <a:off x="653527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4" name="Rectangle 63"/>
            <p:cNvSpPr/>
            <p:nvPr/>
          </p:nvSpPr>
          <p:spPr bwMode="auto">
            <a:xfrm>
              <a:off x="699695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sp>
        <p:nvSpPr>
          <p:cNvPr id="66" name="TextBox 65"/>
          <p:cNvSpPr txBox="1"/>
          <p:nvPr/>
        </p:nvSpPr>
        <p:spPr>
          <a:xfrm>
            <a:off x="762000" y="4810780"/>
            <a:ext cx="2916824" cy="892552"/>
          </a:xfrm>
          <a:prstGeom prst="rect">
            <a:avLst/>
          </a:prstGeom>
          <a:noFill/>
        </p:spPr>
        <p:txBody>
          <a:bodyPr wrap="none" rtlCol="0">
            <a:spAutoFit/>
          </a:bodyPr>
          <a:lstStyle/>
          <a:p>
            <a:r>
              <a:rPr lang="en-US" sz="2800" dirty="0" smtClean="0">
                <a:solidFill>
                  <a:prstClr val="black"/>
                </a:solidFill>
                <a:latin typeface="Calibri"/>
              </a:rPr>
              <a:t>Fix a row at Zero</a:t>
            </a:r>
          </a:p>
          <a:p>
            <a:r>
              <a:rPr lang="en-US" sz="2400" dirty="0" smtClean="0">
                <a:solidFill>
                  <a:prstClr val="black"/>
                </a:solidFill>
                <a:latin typeface="Calibri"/>
              </a:rPr>
              <a:t>(0.5% loss in capacity)</a:t>
            </a:r>
            <a:endParaRPr lang="en-US" sz="2400" dirty="0">
              <a:solidFill>
                <a:prstClr val="black"/>
              </a:solidFill>
              <a:latin typeface="Calibri"/>
            </a:endParaRPr>
          </a:p>
        </p:txBody>
      </p:sp>
      <p:cxnSp>
        <p:nvCxnSpPr>
          <p:cNvPr id="68" name="Shape 67"/>
          <p:cNvCxnSpPr>
            <a:stCxn id="40" idx="1"/>
          </p:cNvCxnSpPr>
          <p:nvPr/>
        </p:nvCxnSpPr>
        <p:spPr>
          <a:xfrm rot="10800000" flipV="1">
            <a:off x="1295400" y="3372598"/>
            <a:ext cx="457200" cy="1438182"/>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70" name="Slide Number Placeholder 6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233</a:t>
            </a:fld>
            <a:endParaRPr lang="en-US">
              <a:solidFill>
                <a:prstClr val="black">
                  <a:tint val="75000"/>
                </a:prstClr>
              </a:solidFill>
              <a:latin typeface="Calibri"/>
            </a:endParaRPr>
          </a:p>
        </p:txBody>
      </p:sp>
    </p:spTree>
    <p:extLst>
      <p:ext uri="{BB962C8B-B14F-4D97-AF65-F5344CB8AC3E}">
        <p14:creationId xmlns:p14="http://schemas.microsoft.com/office/powerpoint/2010/main" val="4025920495"/>
      </p:ext>
    </p:extLst>
  </p:cSld>
  <p:clrMapOvr>
    <a:masterClrMapping/>
  </p:clrMapOvr>
  <p:timing>
    <p:tnLst>
      <p:par>
        <p:cTn xmlns:p14="http://schemas.microsoft.com/office/powerpoint/2010/mai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RowClone</a:t>
            </a:r>
            <a:r>
              <a:rPr lang="en-US" dirty="0" smtClean="0"/>
              <a:t>: Latency and Energy Savings</a:t>
            </a:r>
            <a:endParaRPr lang="en-US" dirty="0"/>
          </a:p>
        </p:txBody>
      </p:sp>
      <p:graphicFrame>
        <p:nvGraphicFramePr>
          <p:cNvPr id="4" name="Chart 3"/>
          <p:cNvGraphicFramePr/>
          <p:nvPr/>
        </p:nvGraphicFramePr>
        <p:xfrm>
          <a:off x="457200" y="1447800"/>
          <a:ext cx="80772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rot="16200000" flipH="1">
            <a:off x="1409703" y="3695699"/>
            <a:ext cx="2819397" cy="1"/>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6" name="TextBox 5"/>
          <p:cNvSpPr txBox="1"/>
          <p:nvPr/>
        </p:nvSpPr>
        <p:spPr>
          <a:xfrm>
            <a:off x="2819400" y="2438400"/>
            <a:ext cx="979755" cy="523220"/>
          </a:xfrm>
          <a:prstGeom prst="rect">
            <a:avLst/>
          </a:prstGeom>
          <a:noFill/>
          <a:ln>
            <a:noFill/>
          </a:ln>
        </p:spPr>
        <p:txBody>
          <a:bodyPr wrap="none" rtlCol="0">
            <a:spAutoFit/>
          </a:bodyPr>
          <a:lstStyle/>
          <a:p>
            <a:r>
              <a:rPr lang="en-US" sz="2800" dirty="0" smtClean="0">
                <a:solidFill>
                  <a:prstClr val="black"/>
                </a:solidFill>
                <a:latin typeface="Calibri"/>
              </a:rPr>
              <a:t>11.5x</a:t>
            </a:r>
            <a:endParaRPr lang="en-US" sz="2800" dirty="0">
              <a:solidFill>
                <a:prstClr val="black"/>
              </a:solidFill>
              <a:latin typeface="Calibri"/>
            </a:endParaRPr>
          </a:p>
        </p:txBody>
      </p:sp>
      <p:cxnSp>
        <p:nvCxnSpPr>
          <p:cNvPr id="7" name="Straight Arrow Connector 6"/>
          <p:cNvCxnSpPr/>
          <p:nvPr/>
        </p:nvCxnSpPr>
        <p:spPr bwMode="auto">
          <a:xfrm rot="16200000" flipH="1">
            <a:off x="4615523" y="3842676"/>
            <a:ext cx="3124200" cy="10847"/>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8" name="TextBox 7"/>
          <p:cNvSpPr txBox="1"/>
          <p:nvPr/>
        </p:nvSpPr>
        <p:spPr>
          <a:xfrm>
            <a:off x="6183045" y="2438400"/>
            <a:ext cx="705642" cy="523220"/>
          </a:xfrm>
          <a:prstGeom prst="rect">
            <a:avLst/>
          </a:prstGeom>
          <a:noFill/>
          <a:ln>
            <a:noFill/>
          </a:ln>
        </p:spPr>
        <p:txBody>
          <a:bodyPr wrap="none" rtlCol="0">
            <a:spAutoFit/>
          </a:bodyPr>
          <a:lstStyle/>
          <a:p>
            <a:r>
              <a:rPr lang="en-US" sz="2800" dirty="0" smtClean="0">
                <a:solidFill>
                  <a:prstClr val="black"/>
                </a:solidFill>
                <a:latin typeface="Calibri"/>
              </a:rPr>
              <a:t>74x</a:t>
            </a:r>
            <a:endParaRPr lang="en-US" sz="2800" dirty="0">
              <a:solidFill>
                <a:prstClr val="black"/>
              </a:solidFill>
              <a:latin typeface="Calibri"/>
            </a:endParaRPr>
          </a:p>
        </p:txBody>
      </p:sp>
      <p:sp>
        <p:nvSpPr>
          <p:cNvPr id="10" name="Slide Number Placeholder 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234</a:t>
            </a:fld>
            <a:endParaRPr lang="en-US">
              <a:solidFill>
                <a:prstClr val="black">
                  <a:tint val="75000"/>
                </a:prstClr>
              </a:solidFill>
              <a:latin typeface="Calibri"/>
            </a:endParaRPr>
          </a:p>
        </p:txBody>
      </p:sp>
      <p:sp>
        <p:nvSpPr>
          <p:cNvPr id="11" name="Rectangle 10"/>
          <p:cNvSpPr/>
          <p:nvPr/>
        </p:nvSpPr>
        <p:spPr>
          <a:xfrm>
            <a:off x="251520" y="6165304"/>
            <a:ext cx="7848872" cy="677108"/>
          </a:xfrm>
          <a:prstGeom prst="rect">
            <a:avLst/>
          </a:prstGeom>
        </p:spPr>
        <p:txBody>
          <a:bodyPr wrap="square">
            <a:spAutoFit/>
          </a:bodyPr>
          <a:lstStyle/>
          <a:p>
            <a:r>
              <a:rPr lang="en-US" sz="1900" dirty="0" smtClean="0">
                <a:solidFill>
                  <a:srgbClr val="000000"/>
                </a:solidFill>
                <a:latin typeface="Tahoma" charset="0"/>
              </a:rPr>
              <a:t>Seshadri et </a:t>
            </a:r>
            <a:r>
              <a:rPr lang="en-US" sz="1900" dirty="0">
                <a:solidFill>
                  <a:srgbClr val="000000"/>
                </a:solidFill>
                <a:latin typeface="Tahoma" charset="0"/>
              </a:rPr>
              <a:t>al., </a:t>
            </a:r>
            <a:r>
              <a:rPr lang="en-US" sz="1900" dirty="0" smtClean="0">
                <a:solidFill>
                  <a:srgbClr val="000000"/>
                </a:solidFill>
                <a:latin typeface="Tahoma" charset="0"/>
              </a:rPr>
              <a:t>“</a:t>
            </a:r>
            <a:r>
              <a:rPr lang="en-US" altLang="ja-JP" sz="1900" dirty="0" err="1" smtClean="0">
                <a:solidFill>
                  <a:srgbClr val="0000FF"/>
                </a:solidFill>
                <a:latin typeface="Tahoma" charset="0"/>
                <a:ea typeface="ＭＳ Ｐゴシック"/>
              </a:rPr>
              <a:t>RowClone</a:t>
            </a:r>
            <a:r>
              <a:rPr lang="en-US" altLang="ja-JP" sz="1900" dirty="0">
                <a:solidFill>
                  <a:srgbClr val="0000FF"/>
                </a:solidFill>
                <a:latin typeface="Tahoma" charset="0"/>
                <a:ea typeface="ＭＳ Ｐゴシック"/>
              </a:rPr>
              <a:t>: Fast and Efficient In-DRAM Copy and Initialization of Bulk Data</a:t>
            </a:r>
            <a:r>
              <a:rPr lang="en-US" altLang="ja-JP" sz="1900" dirty="0" smtClean="0">
                <a:solidFill>
                  <a:srgbClr val="000000"/>
                </a:solidFill>
                <a:latin typeface="Tahoma" charset="0"/>
                <a:ea typeface="ＭＳ Ｐゴシック"/>
              </a:rPr>
              <a:t>,</a:t>
            </a:r>
            <a:r>
              <a:rPr lang="en-US" sz="1900" dirty="0">
                <a:solidFill>
                  <a:srgbClr val="000000"/>
                </a:solidFill>
                <a:latin typeface="Tahoma" charset="0"/>
              </a:rPr>
              <a:t>”</a:t>
            </a:r>
            <a:r>
              <a:rPr lang="en-US" altLang="ja-JP" sz="1900" dirty="0">
                <a:solidFill>
                  <a:srgbClr val="000000"/>
                </a:solidFill>
                <a:latin typeface="Tahoma" charset="0"/>
                <a:ea typeface="ＭＳ Ｐゴシック"/>
              </a:rPr>
              <a:t> </a:t>
            </a:r>
            <a:r>
              <a:rPr lang="en-US" altLang="ja-JP" sz="1900" dirty="0" smtClean="0">
                <a:solidFill>
                  <a:srgbClr val="000000"/>
                </a:solidFill>
                <a:latin typeface="Tahoma" charset="0"/>
                <a:ea typeface="ＭＳ Ｐゴシック"/>
              </a:rPr>
              <a:t>CMU Tech Report 2013.</a:t>
            </a:r>
            <a:endParaRPr lang="en-US" sz="1900" dirty="0">
              <a:solidFill>
                <a:srgbClr val="000000"/>
              </a:solidFill>
              <a:latin typeface="Tahoma"/>
            </a:endParaRPr>
          </a:p>
        </p:txBody>
      </p:sp>
    </p:spTree>
    <p:extLst>
      <p:ext uri="{BB962C8B-B14F-4D97-AF65-F5344CB8AC3E}">
        <p14:creationId xmlns:p14="http://schemas.microsoft.com/office/powerpoint/2010/main" val="2082366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412750" y="1295400"/>
            <a:ext cx="5740400" cy="39497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0" name="Line 2"/>
          <p:cNvSpPr>
            <a:spLocks noChangeShapeType="1"/>
          </p:cNvSpPr>
          <p:nvPr/>
        </p:nvSpPr>
        <p:spPr bwMode="auto">
          <a:xfrm>
            <a:off x="3289300" y="4584704"/>
            <a:ext cx="0" cy="881857"/>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1" name="Rectangle 3"/>
          <p:cNvSpPr>
            <a:spLocks noGrp="1" noChangeArrowheads="1"/>
          </p:cNvSpPr>
          <p:nvPr>
            <p:ph type="title"/>
          </p:nvPr>
        </p:nvSpPr>
        <p:spPr>
          <a:ln/>
        </p:spPr>
        <p:txBody>
          <a:bodyPr/>
          <a:lstStyle/>
          <a:p>
            <a:r>
              <a:rPr lang="en-US" dirty="0" smtClean="0"/>
              <a:t>Goal: Ultra-efficient heterogeneous architectures </a:t>
            </a:r>
            <a:endParaRPr lang="en-US" dirty="0"/>
          </a:p>
        </p:txBody>
      </p:sp>
      <p:sp>
        <p:nvSpPr>
          <p:cNvPr id="22532" name="Rectangle 4"/>
          <p:cNvSpPr>
            <a:spLocks/>
          </p:cNvSpPr>
          <p:nvPr/>
        </p:nvSpPr>
        <p:spPr bwMode="auto">
          <a:xfrm>
            <a:off x="692150" y="16002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3" name="Rectangle 5"/>
          <p:cNvSpPr>
            <a:spLocks/>
          </p:cNvSpPr>
          <p:nvPr/>
        </p:nvSpPr>
        <p:spPr bwMode="auto">
          <a:xfrm>
            <a:off x="1062323" y="18245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4" name="Rectangle 6"/>
          <p:cNvSpPr>
            <a:spLocks/>
          </p:cNvSpPr>
          <p:nvPr/>
        </p:nvSpPr>
        <p:spPr bwMode="auto">
          <a:xfrm>
            <a:off x="1924050" y="16002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5" name="Rectangle 7"/>
          <p:cNvSpPr>
            <a:spLocks/>
          </p:cNvSpPr>
          <p:nvPr/>
        </p:nvSpPr>
        <p:spPr bwMode="auto">
          <a:xfrm>
            <a:off x="2296604" y="18245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6" name="Rectangle 8"/>
          <p:cNvSpPr>
            <a:spLocks/>
          </p:cNvSpPr>
          <p:nvPr/>
        </p:nvSpPr>
        <p:spPr bwMode="auto">
          <a:xfrm>
            <a:off x="692150" y="26670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7" name="Rectangle 9"/>
          <p:cNvSpPr>
            <a:spLocks/>
          </p:cNvSpPr>
          <p:nvPr/>
        </p:nvSpPr>
        <p:spPr bwMode="auto">
          <a:xfrm>
            <a:off x="1064704" y="28913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8" name="Rectangle 10"/>
          <p:cNvSpPr>
            <a:spLocks/>
          </p:cNvSpPr>
          <p:nvPr/>
        </p:nvSpPr>
        <p:spPr bwMode="auto">
          <a:xfrm>
            <a:off x="1924050" y="26670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9" name="Rectangle 11"/>
          <p:cNvSpPr>
            <a:spLocks/>
          </p:cNvSpPr>
          <p:nvPr/>
        </p:nvSpPr>
        <p:spPr bwMode="auto">
          <a:xfrm>
            <a:off x="2296604" y="28913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40" name="Rectangle 12"/>
          <p:cNvSpPr>
            <a:spLocks/>
          </p:cNvSpPr>
          <p:nvPr/>
        </p:nvSpPr>
        <p:spPr bwMode="auto">
          <a:xfrm>
            <a:off x="3155950" y="161290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1" name="Rectangle 13"/>
          <p:cNvSpPr>
            <a:spLocks/>
          </p:cNvSpPr>
          <p:nvPr/>
        </p:nvSpPr>
        <p:spPr bwMode="auto">
          <a:xfrm>
            <a:off x="3222840" y="1722440"/>
            <a:ext cx="448841"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mini-CPU</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42" name="Rectangle 14"/>
          <p:cNvSpPr>
            <a:spLocks/>
          </p:cNvSpPr>
          <p:nvPr/>
        </p:nvSpPr>
        <p:spPr bwMode="auto">
          <a:xfrm>
            <a:off x="3155950" y="226695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3" name="Rectangle 15"/>
          <p:cNvSpPr>
            <a:spLocks/>
          </p:cNvSpPr>
          <p:nvPr/>
        </p:nvSpPr>
        <p:spPr bwMode="auto">
          <a:xfrm>
            <a:off x="3313402" y="2379668"/>
            <a:ext cx="269304"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video</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44" name="Rectangle 16"/>
          <p:cNvSpPr>
            <a:spLocks/>
          </p:cNvSpPr>
          <p:nvPr/>
        </p:nvSpPr>
        <p:spPr bwMode="auto">
          <a:xfrm>
            <a:off x="4025900" y="166370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5" name="Rectangle 17"/>
          <p:cNvSpPr>
            <a:spLocks/>
          </p:cNvSpPr>
          <p:nvPr/>
        </p:nvSpPr>
        <p:spPr bwMode="auto">
          <a:xfrm>
            <a:off x="4072376" y="1744477"/>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46" name="Rectangle 18"/>
          <p:cNvSpPr>
            <a:spLocks/>
          </p:cNvSpPr>
          <p:nvPr/>
        </p:nvSpPr>
        <p:spPr bwMode="auto">
          <a:xfrm>
            <a:off x="4984750" y="167005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7" name="Rectangle 19"/>
          <p:cNvSpPr>
            <a:spLocks/>
          </p:cNvSpPr>
          <p:nvPr/>
        </p:nvSpPr>
        <p:spPr bwMode="auto">
          <a:xfrm>
            <a:off x="5028844" y="175400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48" name="Rectangle 20"/>
          <p:cNvSpPr>
            <a:spLocks/>
          </p:cNvSpPr>
          <p:nvPr/>
        </p:nvSpPr>
        <p:spPr bwMode="auto">
          <a:xfrm>
            <a:off x="4025900" y="264160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9" name="Rectangle 21"/>
          <p:cNvSpPr>
            <a:spLocks/>
          </p:cNvSpPr>
          <p:nvPr/>
        </p:nvSpPr>
        <p:spPr bwMode="auto">
          <a:xfrm>
            <a:off x="4069994" y="272555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50" name="Rectangle 22"/>
          <p:cNvSpPr>
            <a:spLocks/>
          </p:cNvSpPr>
          <p:nvPr/>
        </p:nvSpPr>
        <p:spPr bwMode="auto">
          <a:xfrm>
            <a:off x="4984750" y="264795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1" name="Rectangle 23"/>
          <p:cNvSpPr>
            <a:spLocks/>
          </p:cNvSpPr>
          <p:nvPr/>
        </p:nvSpPr>
        <p:spPr bwMode="auto">
          <a:xfrm>
            <a:off x="5028844" y="273190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52" name="Rectangle 24"/>
          <p:cNvSpPr>
            <a:spLocks/>
          </p:cNvSpPr>
          <p:nvPr/>
        </p:nvSpPr>
        <p:spPr bwMode="auto">
          <a:xfrm>
            <a:off x="3930650" y="1593850"/>
            <a:ext cx="1981200" cy="1879600"/>
          </a:xfrm>
          <a:prstGeom prst="rect">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3" name="Rectangle 25"/>
          <p:cNvSpPr>
            <a:spLocks/>
          </p:cNvSpPr>
          <p:nvPr/>
        </p:nvSpPr>
        <p:spPr bwMode="auto">
          <a:xfrm>
            <a:off x="692150" y="3733800"/>
            <a:ext cx="5207000" cy="850900"/>
          </a:xfrm>
          <a:prstGeom prst="rect">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4" name="Rectangle 26"/>
          <p:cNvSpPr>
            <a:spLocks/>
          </p:cNvSpPr>
          <p:nvPr/>
        </p:nvSpPr>
        <p:spPr bwMode="auto">
          <a:xfrm>
            <a:off x="3188665" y="4107461"/>
            <a:ext cx="211597" cy="20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LLC</a:t>
            </a:r>
          </a:p>
        </p:txBody>
      </p:sp>
      <p:sp>
        <p:nvSpPr>
          <p:cNvPr id="22555" name="Rectangle 27"/>
          <p:cNvSpPr>
            <a:spLocks/>
          </p:cNvSpPr>
          <p:nvPr/>
        </p:nvSpPr>
        <p:spPr bwMode="auto">
          <a:xfrm>
            <a:off x="2444750" y="4686300"/>
            <a:ext cx="1695450" cy="444500"/>
          </a:xfrm>
          <a:prstGeom prst="rect">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6" name="Rectangle 28"/>
          <p:cNvSpPr>
            <a:spLocks/>
          </p:cNvSpPr>
          <p:nvPr/>
        </p:nvSpPr>
        <p:spPr bwMode="auto">
          <a:xfrm>
            <a:off x="2702571" y="4825008"/>
            <a:ext cx="117981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 Controller</a:t>
            </a:r>
          </a:p>
        </p:txBody>
      </p:sp>
      <p:sp>
        <p:nvSpPr>
          <p:cNvPr id="22557" name="Rectangle 29"/>
          <p:cNvSpPr>
            <a:spLocks/>
          </p:cNvSpPr>
          <p:nvPr/>
        </p:nvSpPr>
        <p:spPr bwMode="auto">
          <a:xfrm>
            <a:off x="6965950" y="4565650"/>
            <a:ext cx="1695450" cy="5842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8" name="Rectangle 30"/>
          <p:cNvSpPr>
            <a:spLocks/>
          </p:cNvSpPr>
          <p:nvPr/>
        </p:nvSpPr>
        <p:spPr bwMode="auto">
          <a:xfrm>
            <a:off x="7191710" y="4583581"/>
            <a:ext cx="1243930" cy="5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Specialized</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compute-capability</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in memory</a:t>
            </a:r>
          </a:p>
        </p:txBody>
      </p:sp>
      <p:sp>
        <p:nvSpPr>
          <p:cNvPr id="22559" name="Rectangle 31"/>
          <p:cNvSpPr>
            <a:spLocks/>
          </p:cNvSpPr>
          <p:nvPr/>
        </p:nvSpPr>
        <p:spPr bwMode="auto">
          <a:xfrm>
            <a:off x="6654800" y="1276350"/>
            <a:ext cx="2324100" cy="39497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0" name="Rectangle 32"/>
          <p:cNvSpPr>
            <a:spLocks/>
          </p:cNvSpPr>
          <p:nvPr/>
        </p:nvSpPr>
        <p:spPr bwMode="auto">
          <a:xfrm>
            <a:off x="7542787" y="2989858"/>
            <a:ext cx="538609"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a:t>
            </a:r>
          </a:p>
        </p:txBody>
      </p:sp>
      <p:sp>
        <p:nvSpPr>
          <p:cNvPr id="22561" name="Rectangle 33"/>
          <p:cNvSpPr>
            <a:spLocks/>
          </p:cNvSpPr>
          <p:nvPr/>
        </p:nvSpPr>
        <p:spPr bwMode="auto">
          <a:xfrm>
            <a:off x="6718300" y="1339850"/>
            <a:ext cx="2184400" cy="3136900"/>
          </a:xfrm>
          <a:prstGeom prst="rect">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2" name="Rectangle 34"/>
          <p:cNvSpPr>
            <a:spLocks/>
          </p:cNvSpPr>
          <p:nvPr/>
        </p:nvSpPr>
        <p:spPr bwMode="auto">
          <a:xfrm>
            <a:off x="3149600" y="292100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3" name="Rectangle 35"/>
          <p:cNvSpPr>
            <a:spLocks/>
          </p:cNvSpPr>
          <p:nvPr/>
        </p:nvSpPr>
        <p:spPr bwMode="auto">
          <a:xfrm>
            <a:off x="3245710" y="3033718"/>
            <a:ext cx="397545"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imaging</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64" name="Rectangle 36"/>
          <p:cNvSpPr>
            <a:spLocks/>
          </p:cNvSpPr>
          <p:nvPr/>
        </p:nvSpPr>
        <p:spPr bwMode="auto">
          <a:xfrm>
            <a:off x="4311318" y="5523508"/>
            <a:ext cx="80791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 Bus</a:t>
            </a:r>
          </a:p>
        </p:txBody>
      </p:sp>
      <p:sp>
        <p:nvSpPr>
          <p:cNvPr id="22565" name="Line 37"/>
          <p:cNvSpPr>
            <a:spLocks noChangeShapeType="1"/>
          </p:cNvSpPr>
          <p:nvPr/>
        </p:nvSpPr>
        <p:spPr bwMode="auto">
          <a:xfrm rot="10800000" flipH="1">
            <a:off x="416722" y="5460207"/>
            <a:ext cx="8562181" cy="0"/>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6" name="Line 38"/>
          <p:cNvSpPr>
            <a:spLocks noChangeShapeType="1"/>
          </p:cNvSpPr>
          <p:nvPr/>
        </p:nvSpPr>
        <p:spPr bwMode="auto">
          <a:xfrm>
            <a:off x="7816850" y="5226848"/>
            <a:ext cx="0" cy="239713"/>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44" name="Rounded Rectangle 43"/>
          <p:cNvSpPr>
            <a:spLocks noChangeArrowheads="1"/>
          </p:cNvSpPr>
          <p:nvPr/>
        </p:nvSpPr>
        <p:spPr bwMode="auto">
          <a:xfrm rot="5400000">
            <a:off x="6712425" y="3890443"/>
            <a:ext cx="2133601" cy="2286000"/>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lstStyle/>
          <a:p>
            <a:pPr defTabSz="457200"/>
            <a:endParaRPr lang="en-US">
              <a:solidFill>
                <a:srgbClr val="000000"/>
              </a:solidFill>
              <a:latin typeface="Myriad Pro Bold Cond"/>
              <a:ea typeface="ヒラギノ角ゴ ProN W6"/>
              <a:cs typeface="ヒラギノ角ゴ ProN W6"/>
            </a:endParaRPr>
          </a:p>
        </p:txBody>
      </p:sp>
      <p:sp>
        <p:nvSpPr>
          <p:cNvPr id="2" name="TextBox 1"/>
          <p:cNvSpPr txBox="1"/>
          <p:nvPr/>
        </p:nvSpPr>
        <p:spPr>
          <a:xfrm>
            <a:off x="107504" y="6453336"/>
            <a:ext cx="3111155" cy="369332"/>
          </a:xfrm>
          <a:prstGeom prst="rect">
            <a:avLst/>
          </a:prstGeom>
          <a:noFill/>
        </p:spPr>
        <p:txBody>
          <a:bodyPr wrap="none" rtlCol="0">
            <a:spAutoFit/>
          </a:bodyPr>
          <a:lstStyle/>
          <a:p>
            <a:r>
              <a:rPr lang="en-US" dirty="0" smtClean="0">
                <a:solidFill>
                  <a:srgbClr val="000000"/>
                </a:solidFill>
                <a:latin typeface="Myriad Pro Bold Cond"/>
                <a:ea typeface="ヒラギノ角ゴ ProN W6"/>
                <a:cs typeface="ヒラギノ角ゴ ProN W6"/>
              </a:rPr>
              <a:t>Slide credit: Prof. </a:t>
            </a:r>
            <a:r>
              <a:rPr lang="en-US" dirty="0" err="1" smtClean="0">
                <a:solidFill>
                  <a:srgbClr val="000000"/>
                </a:solidFill>
                <a:latin typeface="Myriad Pro Bold Cond"/>
                <a:ea typeface="ヒラギノ角ゴ ProN W6"/>
                <a:cs typeface="ヒラギノ角ゴ ProN W6"/>
              </a:rPr>
              <a:t>Kayvon</a:t>
            </a:r>
            <a:r>
              <a:rPr lang="en-US" dirty="0" smtClean="0">
                <a:solidFill>
                  <a:srgbClr val="000000"/>
                </a:solidFill>
                <a:latin typeface="Myriad Pro Bold Cond"/>
                <a:ea typeface="ヒラギノ角ゴ ProN W6"/>
                <a:cs typeface="ヒラギノ角ゴ ProN W6"/>
              </a:rPr>
              <a:t> </a:t>
            </a:r>
            <a:r>
              <a:rPr lang="en-US" dirty="0" err="1" smtClean="0">
                <a:solidFill>
                  <a:srgbClr val="000000"/>
                </a:solidFill>
                <a:latin typeface="Myriad Pro Bold Cond"/>
                <a:ea typeface="ヒラギノ角ゴ ProN W6"/>
                <a:cs typeface="ヒラギノ角ゴ ProN W6"/>
              </a:rPr>
              <a:t>Fatahalian</a:t>
            </a:r>
            <a:r>
              <a:rPr lang="en-US" dirty="0" smtClean="0">
                <a:solidFill>
                  <a:srgbClr val="000000"/>
                </a:solidFill>
                <a:latin typeface="Myriad Pro Bold Cond"/>
                <a:ea typeface="ヒラギノ角ゴ ProN W6"/>
                <a:cs typeface="ヒラギノ角ゴ ProN W6"/>
              </a:rPr>
              <a:t>, CMU</a:t>
            </a:r>
            <a:endParaRPr lang="en-US" dirty="0">
              <a:solidFill>
                <a:srgbClr val="000000"/>
              </a:solidFill>
              <a:latin typeface="Myriad Pro Bold Cond"/>
              <a:ea typeface="ヒラギノ角ゴ ProN W6"/>
              <a:cs typeface="ヒラギノ角ゴ ProN W6"/>
            </a:endParaRPr>
          </a:p>
        </p:txBody>
      </p:sp>
    </p:spTree>
    <p:extLst>
      <p:ext uri="{BB962C8B-B14F-4D97-AF65-F5344CB8AC3E}">
        <p14:creationId xmlns:p14="http://schemas.microsoft.com/office/powerpoint/2010/main" val="4734931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Ultra-efficient (Visual) Search</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What is the right partitioning of computation capability?</a:t>
            </a:r>
          </a:p>
          <a:p>
            <a:r>
              <a:rPr lang="en-US" dirty="0" smtClean="0"/>
              <a:t>What is the right low-cost memory substrate?</a:t>
            </a:r>
          </a:p>
          <a:p>
            <a:r>
              <a:rPr lang="en-US" dirty="0" smtClean="0"/>
              <a:t>What memory technologies are the best enablers?</a:t>
            </a:r>
          </a:p>
          <a:p>
            <a:r>
              <a:rPr lang="en-US" dirty="0" smtClean="0"/>
              <a:t>How do we rethink/ease (visual) search algorithms/applications?</a:t>
            </a:r>
            <a:endParaRPr lang="en-US" dirty="0"/>
          </a:p>
        </p:txBody>
      </p:sp>
      <p:sp>
        <p:nvSpPr>
          <p:cNvPr id="4" name="Rectangle 5"/>
          <p:cNvSpPr>
            <a:spLocks/>
          </p:cNvSpPr>
          <p:nvPr/>
        </p:nvSpPr>
        <p:spPr bwMode="auto">
          <a:xfrm>
            <a:off x="1475656" y="1615978"/>
            <a:ext cx="1504950" cy="16764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5" name="Rectangle 6"/>
          <p:cNvSpPr>
            <a:spLocks/>
          </p:cNvSpPr>
          <p:nvPr/>
        </p:nvSpPr>
        <p:spPr bwMode="auto">
          <a:xfrm>
            <a:off x="1647106" y="2657378"/>
            <a:ext cx="1155700" cy="4953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6" name="Rectangle 7"/>
          <p:cNvSpPr>
            <a:spLocks/>
          </p:cNvSpPr>
          <p:nvPr/>
        </p:nvSpPr>
        <p:spPr bwMode="auto">
          <a:xfrm>
            <a:off x="1882056" y="2720878"/>
            <a:ext cx="660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Cache</a:t>
            </a:r>
          </a:p>
        </p:txBody>
      </p:sp>
      <p:sp>
        <p:nvSpPr>
          <p:cNvPr id="7" name="Line 8"/>
          <p:cNvSpPr>
            <a:spLocks noChangeShapeType="1"/>
          </p:cNvSpPr>
          <p:nvPr/>
        </p:nvSpPr>
        <p:spPr bwMode="auto">
          <a:xfrm>
            <a:off x="2212256" y="3152678"/>
            <a:ext cx="0" cy="4254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8" name="Line 9"/>
          <p:cNvSpPr>
            <a:spLocks noChangeShapeType="1"/>
          </p:cNvSpPr>
          <p:nvPr/>
        </p:nvSpPr>
        <p:spPr bwMode="auto">
          <a:xfrm>
            <a:off x="2212256" y="2327178"/>
            <a:ext cx="0" cy="3365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9" name="Rectangle 10"/>
          <p:cNvSpPr>
            <a:spLocks/>
          </p:cNvSpPr>
          <p:nvPr/>
        </p:nvSpPr>
        <p:spPr bwMode="auto">
          <a:xfrm>
            <a:off x="1634406" y="1787428"/>
            <a:ext cx="1155700" cy="5461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0" name="Rectangle 11"/>
          <p:cNvSpPr>
            <a:spLocks/>
          </p:cNvSpPr>
          <p:nvPr/>
        </p:nvSpPr>
        <p:spPr bwMode="auto">
          <a:xfrm>
            <a:off x="1786806" y="1838228"/>
            <a:ext cx="844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Processor</a:t>
            </a:r>
          </a:p>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11" name="Rectangle 12"/>
          <p:cNvSpPr>
            <a:spLocks/>
          </p:cNvSpPr>
          <p:nvPr/>
        </p:nvSpPr>
        <p:spPr bwMode="auto">
          <a:xfrm>
            <a:off x="5634906" y="3660678"/>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Memory Bus</a:t>
            </a:r>
          </a:p>
        </p:txBody>
      </p:sp>
      <p:sp>
        <p:nvSpPr>
          <p:cNvPr id="12" name="Rectangle 13"/>
          <p:cNvSpPr>
            <a:spLocks/>
          </p:cNvSpPr>
          <p:nvPr/>
        </p:nvSpPr>
        <p:spPr bwMode="auto">
          <a:xfrm>
            <a:off x="3914056" y="1615978"/>
            <a:ext cx="2901950" cy="16764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3" name="Rectangle 14"/>
          <p:cNvSpPr>
            <a:spLocks/>
          </p:cNvSpPr>
          <p:nvPr/>
        </p:nvSpPr>
        <p:spPr bwMode="auto">
          <a:xfrm>
            <a:off x="5014764" y="1674568"/>
            <a:ext cx="1069404" cy="20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dirty="0" smtClean="0">
                <a:solidFill>
                  <a:srgbClr val="000000"/>
                </a:solidFill>
                <a:latin typeface="Myriad Pro Bold Cond" charset="0"/>
                <a:ea typeface="ＭＳ Ｐゴシック" charset="0"/>
                <a:cs typeface="Myriad Pro Bold Cond" charset="0"/>
                <a:sym typeface="Myriad Pro Bold Cond" charset="0"/>
              </a:rPr>
              <a:t>Main Memory</a:t>
            </a:r>
            <a:endParaRPr lang="en-US" sz="1600" dirty="0">
              <a:solidFill>
                <a:srgbClr val="000000"/>
              </a:solidFill>
              <a:latin typeface="Myriad Pro Bold Cond" charset="0"/>
              <a:ea typeface="ＭＳ Ｐゴシック" charset="0"/>
              <a:cs typeface="Myriad Pro Bold Cond" charset="0"/>
              <a:sym typeface="Myriad Pro Bold Cond" charset="0"/>
            </a:endParaRPr>
          </a:p>
        </p:txBody>
      </p:sp>
      <p:sp>
        <p:nvSpPr>
          <p:cNvPr id="14" name="Line 15"/>
          <p:cNvSpPr>
            <a:spLocks noChangeShapeType="1"/>
          </p:cNvSpPr>
          <p:nvPr/>
        </p:nvSpPr>
        <p:spPr bwMode="auto">
          <a:xfrm>
            <a:off x="5364238" y="3299522"/>
            <a:ext cx="0" cy="3111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5" name="AutoShape 16"/>
          <p:cNvSpPr>
            <a:spLocks/>
          </p:cNvSpPr>
          <p:nvPr/>
        </p:nvSpPr>
        <p:spPr bwMode="auto">
          <a:xfrm>
            <a:off x="1482006" y="3583685"/>
            <a:ext cx="5327650" cy="76200"/>
          </a:xfrm>
          <a:prstGeom prst="roundRect">
            <a:avLst>
              <a:gd name="adj" fmla="val 50000"/>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6" name="Rectangle 17"/>
          <p:cNvSpPr>
            <a:spLocks/>
          </p:cNvSpPr>
          <p:nvPr/>
        </p:nvSpPr>
        <p:spPr bwMode="auto">
          <a:xfrm>
            <a:off x="4022006" y="19080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 name="Rectangle 18"/>
          <p:cNvSpPr>
            <a:spLocks/>
          </p:cNvSpPr>
          <p:nvPr/>
        </p:nvSpPr>
        <p:spPr bwMode="auto">
          <a:xfrm>
            <a:off x="4022006" y="21557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8" name="Rectangle 19"/>
          <p:cNvSpPr>
            <a:spLocks/>
          </p:cNvSpPr>
          <p:nvPr/>
        </p:nvSpPr>
        <p:spPr bwMode="auto">
          <a:xfrm>
            <a:off x="4022006" y="24033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 name="Rectangle 20"/>
          <p:cNvSpPr>
            <a:spLocks/>
          </p:cNvSpPr>
          <p:nvPr/>
        </p:nvSpPr>
        <p:spPr bwMode="auto">
          <a:xfrm>
            <a:off x="4022006" y="26510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0" name="Rectangle 21"/>
          <p:cNvSpPr>
            <a:spLocks/>
          </p:cNvSpPr>
          <p:nvPr/>
        </p:nvSpPr>
        <p:spPr bwMode="auto">
          <a:xfrm>
            <a:off x="4022006" y="28986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1" name="Rectangle 22"/>
          <p:cNvSpPr>
            <a:spLocks/>
          </p:cNvSpPr>
          <p:nvPr/>
        </p:nvSpPr>
        <p:spPr bwMode="auto">
          <a:xfrm>
            <a:off x="5571406" y="19080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2" name="Rectangle 23"/>
          <p:cNvSpPr>
            <a:spLocks/>
          </p:cNvSpPr>
          <p:nvPr/>
        </p:nvSpPr>
        <p:spPr bwMode="auto">
          <a:xfrm>
            <a:off x="5571406" y="21557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3" name="Rectangle 24"/>
          <p:cNvSpPr>
            <a:spLocks/>
          </p:cNvSpPr>
          <p:nvPr/>
        </p:nvSpPr>
        <p:spPr bwMode="auto">
          <a:xfrm>
            <a:off x="5571406" y="24033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4" name="Rectangle 25"/>
          <p:cNvSpPr>
            <a:spLocks/>
          </p:cNvSpPr>
          <p:nvPr/>
        </p:nvSpPr>
        <p:spPr bwMode="auto">
          <a:xfrm>
            <a:off x="5571406" y="26510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5" name="Rectangle 26"/>
          <p:cNvSpPr>
            <a:spLocks/>
          </p:cNvSpPr>
          <p:nvPr/>
        </p:nvSpPr>
        <p:spPr bwMode="auto">
          <a:xfrm>
            <a:off x="5571406" y="28986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6" name="Rectangle 27"/>
          <p:cNvSpPr>
            <a:spLocks/>
          </p:cNvSpPr>
          <p:nvPr/>
        </p:nvSpPr>
        <p:spPr bwMode="auto">
          <a:xfrm>
            <a:off x="1736006" y="2962178"/>
            <a:ext cx="977900" cy="146050"/>
          </a:xfrm>
          <a:prstGeom prst="rect">
            <a:avLst/>
          </a:prstGeom>
          <a:solidFill>
            <a:srgbClr val="FD9A00"/>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7" name="Line 28"/>
          <p:cNvSpPr>
            <a:spLocks noChangeShapeType="1"/>
          </p:cNvSpPr>
          <p:nvPr/>
        </p:nvSpPr>
        <p:spPr bwMode="auto">
          <a:xfrm>
            <a:off x="6917606" y="1946178"/>
            <a:ext cx="0" cy="1270000"/>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8" name="Rectangle 29"/>
          <p:cNvSpPr>
            <a:spLocks/>
          </p:cNvSpPr>
          <p:nvPr/>
        </p:nvSpPr>
        <p:spPr bwMode="auto">
          <a:xfrm>
            <a:off x="7020272" y="2264668"/>
            <a:ext cx="1087536"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2400" dirty="0">
                <a:solidFill>
                  <a:srgbClr val="000000"/>
                </a:solidFill>
                <a:latin typeface="Myriad Pro Bold Cond" charset="0"/>
                <a:ea typeface="ＭＳ Ｐゴシック" charset="0"/>
                <a:cs typeface="Myriad Pro Bold Cond" charset="0"/>
                <a:sym typeface="Myriad Pro Bold Cond" charset="0"/>
              </a:rPr>
              <a:t>Database </a:t>
            </a:r>
            <a:r>
              <a:rPr lang="en-US" sz="2400" dirty="0" smtClean="0">
                <a:solidFill>
                  <a:srgbClr val="000000"/>
                </a:solidFill>
                <a:latin typeface="Myriad Pro Bold Cond" charset="0"/>
                <a:ea typeface="ＭＳ Ｐゴシック" charset="0"/>
                <a:cs typeface="Myriad Pro Bold Cond" charset="0"/>
                <a:sym typeface="Myriad Pro Bold Cond" charset="0"/>
              </a:rPr>
              <a:t>(of images)  </a:t>
            </a:r>
            <a:endParaRPr lang="en-US" sz="2400" dirty="0">
              <a:solidFill>
                <a:srgbClr val="000000"/>
              </a:solidFill>
              <a:latin typeface="Myriad Pro Bold Cond" charset="0"/>
              <a:ea typeface="ＭＳ Ｐゴシック" charset="0"/>
              <a:cs typeface="Myriad Pro Bold Cond" charset="0"/>
              <a:sym typeface="Myriad Pro Bold Cond" charset="0"/>
            </a:endParaRPr>
          </a:p>
        </p:txBody>
      </p:sp>
      <p:sp>
        <p:nvSpPr>
          <p:cNvPr id="29" name="Freeform 30"/>
          <p:cNvSpPr>
            <a:spLocks/>
          </p:cNvSpPr>
          <p:nvPr/>
        </p:nvSpPr>
        <p:spPr bwMode="auto">
          <a:xfrm>
            <a:off x="1863006" y="2441478"/>
            <a:ext cx="3714750" cy="1358900"/>
          </a:xfrm>
          <a:custGeom>
            <a:avLst/>
            <a:gdLst>
              <a:gd name="T0" fmla="*/ 21600 w 21600"/>
              <a:gd name="T1" fmla="*/ 12000 h 21600"/>
              <a:gd name="T2" fmla="*/ 21600 w 21600"/>
              <a:gd name="T3" fmla="*/ 21600 h 21600"/>
              <a:gd name="T4" fmla="*/ 0 w 21600"/>
              <a:gd name="T5" fmla="*/ 21600 h 21600"/>
              <a:gd name="T6" fmla="*/ 0 w 21600"/>
              <a:gd name="T7" fmla="*/ 0 h 21600"/>
            </a:gdLst>
            <a:ahLst/>
            <a:cxnLst>
              <a:cxn ang="0">
                <a:pos x="T0" y="T1"/>
              </a:cxn>
              <a:cxn ang="0">
                <a:pos x="T2" y="T3"/>
              </a:cxn>
              <a:cxn ang="0">
                <a:pos x="T4" y="T5"/>
              </a:cxn>
              <a:cxn ang="0">
                <a:pos x="T6" y="T7"/>
              </a:cxn>
            </a:cxnLst>
            <a:rect l="0" t="0" r="r" b="b"/>
            <a:pathLst>
              <a:path w="21600" h="21600">
                <a:moveTo>
                  <a:pt x="21600" y="12000"/>
                </a:moveTo>
                <a:lnTo>
                  <a:pt x="21600" y="21600"/>
                </a:lnTo>
                <a:lnTo>
                  <a:pt x="0" y="21600"/>
                </a:lnTo>
                <a:lnTo>
                  <a:pt x="0" y="0"/>
                </a:lnTo>
              </a:path>
            </a:pathLst>
          </a:custGeom>
          <a:noFill/>
          <a:ln w="101600" cap="flat">
            <a:solidFill>
              <a:srgbClr val="D90B00"/>
            </a:solidFill>
            <a:prstDash val="solid"/>
            <a:miter lim="800000"/>
            <a:headEnd type="none" w="med" len="med"/>
            <a:tailEnd type="triangl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30" name="Group 34"/>
          <p:cNvGrpSpPr>
            <a:grpSpLocks/>
          </p:cNvGrpSpPr>
          <p:nvPr/>
        </p:nvGrpSpPr>
        <p:grpSpPr bwMode="auto">
          <a:xfrm>
            <a:off x="2507531" y="2410522"/>
            <a:ext cx="3349625" cy="1091406"/>
            <a:chOff x="0" y="0"/>
            <a:chExt cx="4219" cy="1374"/>
          </a:xfrm>
        </p:grpSpPr>
        <p:sp>
          <p:nvSpPr>
            <p:cNvPr id="31" name="Rectangle 31"/>
            <p:cNvSpPr>
              <a:spLocks/>
            </p:cNvSpPr>
            <p:nvPr/>
          </p:nvSpPr>
          <p:spPr bwMode="auto">
            <a:xfrm>
              <a:off x="2987" y="862"/>
              <a:ext cx="1232" cy="184"/>
            </a:xfrm>
            <a:prstGeom prst="rect">
              <a:avLst/>
            </a:prstGeom>
            <a:solidFill>
              <a:srgbClr val="FD9A00"/>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32" name="Freeform 32"/>
            <p:cNvSpPr>
              <a:spLocks/>
            </p:cNvSpPr>
            <p:nvPr/>
          </p:nvSpPr>
          <p:spPr bwMode="auto">
            <a:xfrm>
              <a:off x="0" y="0"/>
              <a:ext cx="3328" cy="1352"/>
            </a:xfrm>
            <a:custGeom>
              <a:avLst/>
              <a:gdLst>
                <a:gd name="T0" fmla="*/ 21600 w 21600"/>
                <a:gd name="T1" fmla="*/ 15330 h 21600"/>
                <a:gd name="T2" fmla="*/ 21600 w 21600"/>
                <a:gd name="T3" fmla="*/ 21600 h 21600"/>
                <a:gd name="T4" fmla="*/ 0 w 21600"/>
                <a:gd name="T5" fmla="*/ 21600 h 21600"/>
                <a:gd name="T6" fmla="*/ 0 w 21600"/>
                <a:gd name="T7" fmla="*/ 0 h 21600"/>
              </a:gdLst>
              <a:ahLst/>
              <a:cxnLst>
                <a:cxn ang="0">
                  <a:pos x="T0" y="T1"/>
                </a:cxn>
                <a:cxn ang="0">
                  <a:pos x="T2" y="T3"/>
                </a:cxn>
                <a:cxn ang="0">
                  <a:pos x="T4" y="T5"/>
                </a:cxn>
                <a:cxn ang="0">
                  <a:pos x="T6" y="T7"/>
                </a:cxn>
              </a:cxnLst>
              <a:rect l="0" t="0" r="r" b="b"/>
              <a:pathLst>
                <a:path w="21600" h="21600">
                  <a:moveTo>
                    <a:pt x="21600" y="15330"/>
                  </a:moveTo>
                  <a:lnTo>
                    <a:pt x="21600" y="21600"/>
                  </a:lnTo>
                  <a:lnTo>
                    <a:pt x="0" y="21600"/>
                  </a:lnTo>
                  <a:lnTo>
                    <a:pt x="0" y="0"/>
                  </a:lnTo>
                </a:path>
              </a:pathLst>
            </a:custGeom>
            <a:noFill/>
            <a:ln w="101600" cap="flat">
              <a:solidFill>
                <a:srgbClr val="D90B00"/>
              </a:solidFill>
              <a:prstDash val="solid"/>
              <a:miter lim="800000"/>
              <a:headEnd type="triangle" w="med" len="med"/>
              <a:tailEnd type="non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33" name="Rectangle 33"/>
            <p:cNvSpPr>
              <a:spLocks/>
            </p:cNvSpPr>
            <p:nvPr/>
          </p:nvSpPr>
          <p:spPr bwMode="auto">
            <a:xfrm>
              <a:off x="800" y="1054"/>
              <a:ext cx="152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400" dirty="0">
                  <a:solidFill>
                    <a:srgbClr val="D90B00"/>
                  </a:solidFill>
                  <a:latin typeface="Myriad Pro Bold Cond" charset="0"/>
                  <a:ea typeface="ＭＳ Ｐゴシック" charset="0"/>
                  <a:cs typeface="Myriad Pro Bold Cond" charset="0"/>
                  <a:sym typeface="Myriad Pro Bold Cond" charset="0"/>
                </a:rPr>
                <a:t>Query vector</a:t>
              </a:r>
            </a:p>
          </p:txBody>
        </p:sp>
      </p:grpSp>
      <p:sp>
        <p:nvSpPr>
          <p:cNvPr id="34" name="Rectangle 35"/>
          <p:cNvSpPr>
            <a:spLocks/>
          </p:cNvSpPr>
          <p:nvPr/>
        </p:nvSpPr>
        <p:spPr bwMode="auto">
          <a:xfrm>
            <a:off x="3287142" y="3895080"/>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400" dirty="0">
                <a:solidFill>
                  <a:srgbClr val="D90B00"/>
                </a:solidFill>
                <a:latin typeface="Myriad Pro Bold Cond" charset="0"/>
                <a:ea typeface="ＭＳ Ｐゴシック" charset="0"/>
                <a:cs typeface="Myriad Pro Bold Cond" charset="0"/>
                <a:sym typeface="Myriad Pro Bold Cond" charset="0"/>
              </a:rPr>
              <a:t>Results</a:t>
            </a:r>
          </a:p>
        </p:txBody>
      </p:sp>
      <p:sp>
        <p:nvSpPr>
          <p:cNvPr id="35" name="Rounded Rectangle 34"/>
          <p:cNvSpPr>
            <a:spLocks noChangeArrowheads="1"/>
          </p:cNvSpPr>
          <p:nvPr/>
        </p:nvSpPr>
        <p:spPr bwMode="auto">
          <a:xfrm rot="5400000">
            <a:off x="6460231" y="1762202"/>
            <a:ext cx="2133601" cy="1434752"/>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lstStyle/>
          <a:p>
            <a:pPr defTabSz="457200"/>
            <a:endParaRPr lang="en-US">
              <a:solidFill>
                <a:srgbClr val="000000"/>
              </a:solidFill>
              <a:latin typeface="Myriad Pro Bold Cond"/>
              <a:ea typeface="ヒラギノ角ゴ ProN W6"/>
              <a:cs typeface="ヒラギノ角ゴ ProN W6"/>
            </a:endParaRPr>
          </a:p>
        </p:txBody>
      </p:sp>
      <p:sp>
        <p:nvSpPr>
          <p:cNvPr id="36" name="TextBox 35"/>
          <p:cNvSpPr txBox="1"/>
          <p:nvPr/>
        </p:nvSpPr>
        <p:spPr>
          <a:xfrm>
            <a:off x="107504" y="6453336"/>
            <a:ext cx="3260273" cy="369332"/>
          </a:xfrm>
          <a:prstGeom prst="rect">
            <a:avLst/>
          </a:prstGeom>
          <a:noFill/>
        </p:spPr>
        <p:txBody>
          <a:bodyPr wrap="none" rtlCol="0">
            <a:spAutoFit/>
          </a:bodyPr>
          <a:lstStyle/>
          <a:p>
            <a:r>
              <a:rPr lang="en-US" dirty="0" smtClean="0">
                <a:solidFill>
                  <a:srgbClr val="000000"/>
                </a:solidFill>
                <a:latin typeface="Myriad Pro Bold Cond"/>
                <a:ea typeface="ヒラギノ角ゴ ProN W6"/>
                <a:cs typeface="ヒラギノ角ゴ ProN W6"/>
              </a:rPr>
              <a:t>Picture credit: Prof. </a:t>
            </a:r>
            <a:r>
              <a:rPr lang="en-US" dirty="0" err="1" smtClean="0">
                <a:solidFill>
                  <a:srgbClr val="000000"/>
                </a:solidFill>
                <a:latin typeface="Myriad Pro Bold Cond"/>
                <a:ea typeface="ヒラギノ角ゴ ProN W6"/>
                <a:cs typeface="ヒラギノ角ゴ ProN W6"/>
              </a:rPr>
              <a:t>Kayvon</a:t>
            </a:r>
            <a:r>
              <a:rPr lang="en-US" dirty="0" smtClean="0">
                <a:solidFill>
                  <a:srgbClr val="000000"/>
                </a:solidFill>
                <a:latin typeface="Myriad Pro Bold Cond"/>
                <a:ea typeface="ヒラギノ角ゴ ProN W6"/>
                <a:cs typeface="ヒラギノ角ゴ ProN W6"/>
              </a:rPr>
              <a:t> </a:t>
            </a:r>
            <a:r>
              <a:rPr lang="en-US" dirty="0" err="1" smtClean="0">
                <a:solidFill>
                  <a:srgbClr val="000000"/>
                </a:solidFill>
                <a:latin typeface="Myriad Pro Bold Cond"/>
                <a:ea typeface="ヒラギノ角ゴ ProN W6"/>
                <a:cs typeface="ヒラギノ角ゴ ProN W6"/>
              </a:rPr>
              <a:t>Fatahalian</a:t>
            </a:r>
            <a:r>
              <a:rPr lang="en-US" dirty="0" smtClean="0">
                <a:solidFill>
                  <a:srgbClr val="000000"/>
                </a:solidFill>
                <a:latin typeface="Myriad Pro Bold Cond"/>
                <a:ea typeface="ヒラギノ角ゴ ProN W6"/>
                <a:cs typeface="ヒラギノ角ゴ ProN W6"/>
              </a:rPr>
              <a:t>, CMU</a:t>
            </a:r>
            <a:endParaRPr lang="en-US" dirty="0">
              <a:solidFill>
                <a:srgbClr val="000000"/>
              </a:solidFill>
              <a:latin typeface="Myriad Pro Bold Cond"/>
              <a:ea typeface="ヒラギノ角ゴ ProN W6"/>
              <a:cs typeface="ヒラギノ角ゴ ProN W6"/>
            </a:endParaRPr>
          </a:p>
        </p:txBody>
      </p:sp>
    </p:spTree>
    <p:extLst>
      <p:ext uri="{BB962C8B-B14F-4D97-AF65-F5344CB8AC3E}">
        <p14:creationId xmlns:p14="http://schemas.microsoft.com/office/powerpoint/2010/main" val="1543096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3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utoUpdateAnimBg="0"/>
      <p:bldP spid="35" grpId="0" animBg="1"/>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What Will You Learn in This Mini-Lecture Series</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solidFill>
                  <a:srgbClr val="0000FF"/>
                </a:solidFill>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237</a:t>
            </a:fld>
            <a:endParaRPr lang="en-US" sz="1600">
              <a:solidFill>
                <a:srgbClr val="000000"/>
              </a:solidFill>
              <a:latin typeface="Garamond" charset="0"/>
            </a:endParaRPr>
          </a:p>
        </p:txBody>
      </p:sp>
    </p:spTree>
    <p:extLst>
      <p:ext uri="{BB962C8B-B14F-4D97-AF65-F5344CB8AC3E}">
        <p14:creationId xmlns:p14="http://schemas.microsoft.com/office/powerpoint/2010/main" val="1196358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of Ongoing Research</a:t>
            </a:r>
            <a:endParaRPr lang="en-US" dirty="0"/>
          </a:p>
        </p:txBody>
      </p:sp>
      <p:sp>
        <p:nvSpPr>
          <p:cNvPr id="3" name="Content Placeholder 2"/>
          <p:cNvSpPr>
            <a:spLocks noGrp="1"/>
          </p:cNvSpPr>
          <p:nvPr>
            <p:ph idx="1"/>
          </p:nvPr>
        </p:nvSpPr>
        <p:spPr>
          <a:xfrm>
            <a:off x="251520" y="1268760"/>
            <a:ext cx="8610600" cy="4876800"/>
          </a:xfrm>
        </p:spPr>
        <p:txBody>
          <a:bodyPr/>
          <a:lstStyle/>
          <a:p>
            <a:r>
              <a:rPr lang="en-US" dirty="0" smtClean="0"/>
              <a:t>Online retention time profiling</a:t>
            </a:r>
          </a:p>
          <a:p>
            <a:endParaRPr lang="en-US" dirty="0"/>
          </a:p>
          <a:p>
            <a:r>
              <a:rPr lang="en-US" dirty="0" smtClean="0"/>
              <a:t>Refresh/demand parallelization</a:t>
            </a:r>
          </a:p>
          <a:p>
            <a:endParaRPr lang="en-US" dirty="0" smtClean="0"/>
          </a:p>
          <a:p>
            <a:r>
              <a:rPr lang="en-US" dirty="0"/>
              <a:t>More computation in memory and controllers</a:t>
            </a:r>
          </a:p>
          <a:p>
            <a:endParaRPr lang="en-US" dirty="0"/>
          </a:p>
          <a:p>
            <a:r>
              <a:rPr lang="en-US" dirty="0" smtClean="0"/>
              <a:t>Efficient use of 3D stacked memory</a:t>
            </a:r>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238</a:t>
            </a:fld>
            <a:endParaRPr lang="en-US" altLang="en-US">
              <a:solidFill>
                <a:srgbClr val="000000"/>
              </a:solidFill>
            </a:endParaRPr>
          </a:p>
        </p:txBody>
      </p:sp>
    </p:spTree>
    <p:extLst>
      <p:ext uri="{BB962C8B-B14F-4D97-AF65-F5344CB8AC3E}">
        <p14:creationId xmlns:p14="http://schemas.microsoft.com/office/powerpoint/2010/main" val="17409005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28600" y="836712"/>
            <a:ext cx="8915400" cy="5267672"/>
          </a:xfrm>
        </p:spPr>
        <p:txBody>
          <a:bodyPr/>
          <a:lstStyle/>
          <a:p>
            <a:r>
              <a:rPr lang="en-US" dirty="0"/>
              <a:t>M</a:t>
            </a:r>
            <a:r>
              <a:rPr lang="en-US" dirty="0" smtClean="0"/>
              <a:t>ajor problems with DRAM scaling and design: high </a:t>
            </a:r>
            <a:r>
              <a:rPr lang="en-US" dirty="0" smtClean="0">
                <a:solidFill>
                  <a:srgbClr val="0000FF"/>
                </a:solidFill>
              </a:rPr>
              <a:t>refresh rate</a:t>
            </a:r>
            <a:r>
              <a:rPr lang="en-US" dirty="0" smtClean="0"/>
              <a:t>, </a:t>
            </a:r>
            <a:r>
              <a:rPr lang="en-US" dirty="0"/>
              <a:t>high </a:t>
            </a:r>
            <a:r>
              <a:rPr lang="en-US" dirty="0" smtClean="0">
                <a:solidFill>
                  <a:srgbClr val="0000FF"/>
                </a:solidFill>
              </a:rPr>
              <a:t>latency</a:t>
            </a:r>
            <a:r>
              <a:rPr lang="en-US" dirty="0" smtClean="0"/>
              <a:t>, low </a:t>
            </a:r>
            <a:r>
              <a:rPr lang="en-US" dirty="0" smtClean="0">
                <a:solidFill>
                  <a:srgbClr val="0000FF"/>
                </a:solidFill>
              </a:rPr>
              <a:t>parallelism, bulk data movement </a:t>
            </a:r>
          </a:p>
          <a:p>
            <a:endParaRPr lang="en-US" sz="600" dirty="0"/>
          </a:p>
          <a:p>
            <a:r>
              <a:rPr lang="en-US" dirty="0" smtClean="0"/>
              <a:t>Four new DRAM designs</a:t>
            </a:r>
          </a:p>
          <a:p>
            <a:pPr lvl="1"/>
            <a:r>
              <a:rPr lang="en-US" sz="2000" dirty="0" smtClean="0">
                <a:solidFill>
                  <a:srgbClr val="0000FF"/>
                </a:solidFill>
              </a:rPr>
              <a:t>RAIDR:</a:t>
            </a:r>
            <a:r>
              <a:rPr lang="en-US" sz="2000" dirty="0" smtClean="0"/>
              <a:t> Reduces refresh impact</a:t>
            </a:r>
          </a:p>
          <a:p>
            <a:pPr lvl="1"/>
            <a:r>
              <a:rPr lang="en-US" sz="2000" dirty="0" smtClean="0">
                <a:solidFill>
                  <a:srgbClr val="0000FF"/>
                </a:solidFill>
              </a:rPr>
              <a:t>TL-DRAM: </a:t>
            </a:r>
            <a:r>
              <a:rPr lang="en-US" sz="2000" dirty="0" smtClean="0"/>
              <a:t>Reduces DRAM latency at low cost</a:t>
            </a:r>
          </a:p>
          <a:p>
            <a:pPr lvl="1"/>
            <a:r>
              <a:rPr lang="en-US" sz="2000" dirty="0" smtClean="0">
                <a:solidFill>
                  <a:srgbClr val="0000FF"/>
                </a:solidFill>
              </a:rPr>
              <a:t>SALP:</a:t>
            </a:r>
            <a:r>
              <a:rPr lang="en-US" sz="2000" dirty="0" smtClean="0"/>
              <a:t> Improves DRAM parallelism </a:t>
            </a:r>
          </a:p>
          <a:p>
            <a:pPr lvl="1"/>
            <a:r>
              <a:rPr lang="en-US" sz="2000" dirty="0" err="1" smtClean="0">
                <a:solidFill>
                  <a:srgbClr val="0000FF"/>
                </a:solidFill>
              </a:rPr>
              <a:t>RowClone</a:t>
            </a:r>
            <a:r>
              <a:rPr lang="en-US" sz="2000" dirty="0" smtClean="0"/>
              <a:t>: Reduces energy and performance impact of bulk data copy</a:t>
            </a:r>
          </a:p>
          <a:p>
            <a:pPr lvl="1"/>
            <a:endParaRPr lang="en-US" sz="600" dirty="0"/>
          </a:p>
          <a:p>
            <a:r>
              <a:rPr lang="en-US" dirty="0" smtClean="0"/>
              <a:t>All four designs</a:t>
            </a:r>
          </a:p>
          <a:p>
            <a:pPr lvl="1"/>
            <a:r>
              <a:rPr lang="en-US" sz="2000" dirty="0" smtClean="0"/>
              <a:t>Improve both performance and energy consumption</a:t>
            </a:r>
          </a:p>
          <a:p>
            <a:pPr lvl="1"/>
            <a:r>
              <a:rPr lang="en-US" sz="2000" dirty="0" smtClean="0"/>
              <a:t>Are low cost (low DRAM area overhead)</a:t>
            </a:r>
          </a:p>
          <a:p>
            <a:pPr lvl="1"/>
            <a:r>
              <a:rPr lang="en-US" sz="2000" dirty="0" smtClean="0"/>
              <a:t>Enable new degrees of freedom to software &amp; controllers</a:t>
            </a:r>
          </a:p>
          <a:p>
            <a:pPr lvl="1"/>
            <a:endParaRPr lang="en-US" sz="1200" dirty="0" smtClean="0"/>
          </a:p>
          <a:p>
            <a:r>
              <a:rPr lang="en-US" dirty="0" smtClean="0"/>
              <a:t>Rethinking DRAM interface and design essential for scaling</a:t>
            </a:r>
          </a:p>
          <a:p>
            <a:pPr lvl="1"/>
            <a:r>
              <a:rPr lang="en-US" sz="2000" dirty="0" smtClean="0"/>
              <a:t>Co-design DRAM with the rest of the system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239</a:t>
            </a:fld>
            <a:endParaRPr lang="en-US" altLang="en-US">
              <a:solidFill>
                <a:srgbClr val="000000"/>
              </a:solidFill>
            </a:endParaRPr>
          </a:p>
        </p:txBody>
      </p:sp>
    </p:spTree>
    <p:extLst>
      <p:ext uri="{BB962C8B-B14F-4D97-AF65-F5344CB8AC3E}">
        <p14:creationId xmlns:p14="http://schemas.microsoft.com/office/powerpoint/2010/main" val="16286149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Garamond" charset="0"/>
              </a:rPr>
              <a:t>Unexpected Slowdowns in Multi-Core</a:t>
            </a:r>
          </a:p>
        </p:txBody>
      </p:sp>
      <p:graphicFrame>
        <p:nvGraphicFramePr>
          <p:cNvPr id="25602" name="Content Placeholder 4"/>
          <p:cNvGraphicFramePr>
            <a:graphicFrameLocks noGrp="1"/>
          </p:cNvGraphicFramePr>
          <p:nvPr>
            <p:ph idx="1"/>
          </p:nvPr>
        </p:nvGraphicFramePr>
        <p:xfrm>
          <a:off x="228600" y="896938"/>
          <a:ext cx="8610600" cy="4876800"/>
        </p:xfrm>
        <a:graphic>
          <a:graphicData uri="http://schemas.openxmlformats.org/presentationml/2006/ole">
            <mc:AlternateContent xmlns:mc="http://schemas.openxmlformats.org/markup-compatibility/2006">
              <mc:Choice xmlns:v="urn:schemas-microsoft-com:vml" Requires="v">
                <p:oleObj spid="_x0000_s2078"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96938"/>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26BAB6-9BFE-7344-BA1D-0FE53BCCCD3F}" type="slidenum">
              <a:rPr lang="en-US" sz="1600">
                <a:solidFill>
                  <a:srgbClr val="000000"/>
                </a:solidFill>
                <a:latin typeface="Garamond" charset="0"/>
                <a:cs typeface="Arial" charset="0"/>
              </a:rPr>
              <a:pPr eaLnBrk="1" hangingPunct="1"/>
              <a:t>24</a:t>
            </a:fld>
            <a:endParaRPr lang="en-US" sz="1600">
              <a:solidFill>
                <a:srgbClr val="000000"/>
              </a:solidFill>
              <a:latin typeface="Garamond" charset="0"/>
              <a:cs typeface="Arial" charset="0"/>
            </a:endParaRPr>
          </a:p>
        </p:txBody>
      </p:sp>
      <p:cxnSp>
        <p:nvCxnSpPr>
          <p:cNvPr id="10" name="Straight Arrow Connector 9"/>
          <p:cNvCxnSpPr>
            <a:cxnSpLocks noChangeShapeType="1"/>
          </p:cNvCxnSpPr>
          <p:nvPr/>
        </p:nvCxnSpPr>
        <p:spPr bwMode="auto">
          <a:xfrm rot="5400000">
            <a:off x="2773363" y="3049587"/>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1817688" y="2382838"/>
            <a:ext cx="33766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smtClean="0">
                <a:solidFill>
                  <a:srgbClr val="FF0000"/>
                </a:solidFill>
                <a:cs typeface="Arial" charset="0"/>
              </a:rPr>
              <a:t>Memory Performance Hog</a:t>
            </a:r>
          </a:p>
        </p:txBody>
      </p:sp>
      <p:cxnSp>
        <p:nvCxnSpPr>
          <p:cNvPr id="11" name="Straight Arrow Connector 10"/>
          <p:cNvCxnSpPr>
            <a:cxnSpLocks noChangeShapeType="1"/>
          </p:cNvCxnSpPr>
          <p:nvPr/>
        </p:nvCxnSpPr>
        <p:spPr bwMode="auto">
          <a:xfrm rot="5400000">
            <a:off x="3463926" y="3432175"/>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 Box 11"/>
          <p:cNvSpPr txBox="1">
            <a:spLocks noChangeArrowheads="1"/>
          </p:cNvSpPr>
          <p:nvPr/>
        </p:nvSpPr>
        <p:spPr bwMode="auto">
          <a:xfrm>
            <a:off x="3371850" y="2674938"/>
            <a:ext cx="1649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smtClean="0">
                <a:solidFill>
                  <a:srgbClr val="FF0000"/>
                </a:solidFill>
                <a:cs typeface="Arial" charset="0"/>
              </a:rPr>
              <a:t>Low priority</a:t>
            </a:r>
          </a:p>
        </p:txBody>
      </p:sp>
      <p:sp>
        <p:nvSpPr>
          <p:cNvPr id="15" name="Text Box 11"/>
          <p:cNvSpPr txBox="1">
            <a:spLocks noChangeArrowheads="1"/>
          </p:cNvSpPr>
          <p:nvPr/>
        </p:nvSpPr>
        <p:spPr bwMode="auto">
          <a:xfrm>
            <a:off x="7035800" y="685800"/>
            <a:ext cx="1804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smtClean="0">
                <a:solidFill>
                  <a:srgbClr val="FF0000"/>
                </a:solidFill>
                <a:cs typeface="Arial" charset="0"/>
              </a:rPr>
              <a:t>High priority</a:t>
            </a:r>
          </a:p>
        </p:txBody>
      </p:sp>
      <p:cxnSp>
        <p:nvCxnSpPr>
          <p:cNvPr id="20" name="Straight Arrow Connector 19"/>
          <p:cNvCxnSpPr>
            <a:cxnSpLocks noChangeShapeType="1"/>
          </p:cNvCxnSpPr>
          <p:nvPr/>
        </p:nvCxnSpPr>
        <p:spPr bwMode="auto">
          <a:xfrm rot="5400000">
            <a:off x="7188201" y="1438275"/>
            <a:ext cx="963612" cy="230187"/>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610" name="TextBox 13"/>
          <p:cNvSpPr txBox="1">
            <a:spLocks noChangeArrowheads="1"/>
          </p:cNvSpPr>
          <p:nvPr/>
        </p:nvSpPr>
        <p:spPr bwMode="auto">
          <a:xfrm>
            <a:off x="2754313" y="5586413"/>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cs typeface="Arial" charset="0"/>
              </a:rPr>
              <a:t>(Core 0)</a:t>
            </a:r>
          </a:p>
        </p:txBody>
      </p:sp>
      <p:sp>
        <p:nvSpPr>
          <p:cNvPr id="25611" name="TextBox 15"/>
          <p:cNvSpPr txBox="1">
            <a:spLocks noChangeArrowheads="1"/>
          </p:cNvSpPr>
          <p:nvPr/>
        </p:nvSpPr>
        <p:spPr bwMode="auto">
          <a:xfrm>
            <a:off x="6469063" y="5584825"/>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cs typeface="Arial" charset="0"/>
              </a:rPr>
              <a:t>(Core 1)</a:t>
            </a:r>
          </a:p>
        </p:txBody>
      </p:sp>
      <p:sp>
        <p:nvSpPr>
          <p:cNvPr id="25612" name="Line 14"/>
          <p:cNvSpPr>
            <a:spLocks noChangeShapeType="1"/>
          </p:cNvSpPr>
          <p:nvPr/>
        </p:nvSpPr>
        <p:spPr bwMode="auto">
          <a:xfrm>
            <a:off x="1214438" y="4124325"/>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5613" name="TextBox 13"/>
          <p:cNvSpPr txBox="1">
            <a:spLocks noChangeArrowheads="1"/>
          </p:cNvSpPr>
          <p:nvPr/>
        </p:nvSpPr>
        <p:spPr bwMode="auto">
          <a:xfrm>
            <a:off x="381000" y="5830888"/>
            <a:ext cx="8358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latin typeface="Tahoma" charset="0"/>
              </a:rPr>
              <a:t>Moscibroda and Mutlu, </a:t>
            </a:r>
            <a:r>
              <a:rPr lang="ja-JP" altLang="en-US" sz="1800" smtClean="0">
                <a:solidFill>
                  <a:srgbClr val="000000"/>
                </a:solidFill>
                <a:latin typeface="Tahoma" charset="0"/>
              </a:rPr>
              <a:t>“</a:t>
            </a:r>
            <a:r>
              <a:rPr lang="en-US" altLang="ja-JP" sz="1800" smtClean="0">
                <a:solidFill>
                  <a:srgbClr val="0000FF"/>
                </a:solidFill>
                <a:latin typeface="Tahoma" charset="0"/>
              </a:rPr>
              <a:t>Memory performance attacks: Denial of memory service </a:t>
            </a:r>
          </a:p>
          <a:p>
            <a:pPr eaLnBrk="1" fontAlgn="base" hangingPunct="1">
              <a:spcBef>
                <a:spcPct val="0"/>
              </a:spcBef>
              <a:spcAft>
                <a:spcPct val="0"/>
              </a:spcAft>
            </a:pPr>
            <a:r>
              <a:rPr lang="en-US" sz="1800" smtClean="0">
                <a:solidFill>
                  <a:srgbClr val="0000FF"/>
                </a:solidFill>
                <a:latin typeface="Tahoma" charset="0"/>
              </a:rPr>
              <a:t>in multi-core systems</a:t>
            </a:r>
            <a:r>
              <a:rPr lang="en-US" sz="1800" smtClean="0">
                <a:solidFill>
                  <a:srgbClr val="000000"/>
                </a:solidFill>
                <a:latin typeface="Tahoma" charset="0"/>
              </a:rPr>
              <a:t>,</a:t>
            </a:r>
            <a:r>
              <a:rPr lang="ja-JP" altLang="en-US" sz="1800" smtClean="0">
                <a:solidFill>
                  <a:srgbClr val="000000"/>
                </a:solidFill>
                <a:latin typeface="Tahoma" charset="0"/>
              </a:rPr>
              <a:t>”</a:t>
            </a:r>
            <a:r>
              <a:rPr lang="en-US" altLang="ja-JP" sz="1800" smtClean="0">
                <a:solidFill>
                  <a:srgbClr val="000000"/>
                </a:solidFill>
                <a:latin typeface="Tahoma" charset="0"/>
              </a:rPr>
              <a:t> USENIX Security 2007.</a:t>
            </a:r>
            <a:endParaRPr lang="en-US" sz="1800" smtClean="0">
              <a:solidFill>
                <a:srgbClr val="000000"/>
              </a:solidFill>
              <a:cs typeface="Arial" charset="0"/>
            </a:endParaRPr>
          </a:p>
        </p:txBody>
      </p:sp>
    </p:spTree>
    <p:extLst>
      <p:ext uri="{BB962C8B-B14F-4D97-AF65-F5344CB8AC3E}">
        <p14:creationId xmlns:p14="http://schemas.microsoft.com/office/powerpoint/2010/main" val="18966431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5" grpId="0" animBg="1"/>
      <p:bldP spid="15" grpId="1"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240</a:t>
            </a:fld>
            <a:endParaRPr lang="en-US" altLang="en-US"/>
          </a:p>
        </p:txBody>
      </p:sp>
    </p:spTree>
    <p:extLst>
      <p:ext uri="{BB962C8B-B14F-4D97-AF65-F5344CB8AC3E}">
        <p14:creationId xmlns:p14="http://schemas.microsoft.com/office/powerpoint/2010/main" val="1639762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a:t>Memory Systems in the Multi-Core </a:t>
            </a:r>
            <a:r>
              <a:rPr lang="en-US" sz="4000" dirty="0" smtClean="0"/>
              <a:t>Era</a:t>
            </a:r>
            <a:br>
              <a:rPr lang="en-US" sz="4000" dirty="0" smtClean="0"/>
            </a:br>
            <a:r>
              <a:rPr lang="en-US" sz="4000" dirty="0" smtClean="0"/>
              <a:t>Lecture 1: DRAM Basics and </a:t>
            </a:r>
            <a:br>
              <a:rPr lang="en-US" sz="4000" dirty="0" smtClean="0"/>
            </a:br>
            <a:r>
              <a:rPr lang="en-US" sz="4000" dirty="0" smtClean="0"/>
              <a:t>DRAM Scaling</a:t>
            </a:r>
            <a:endParaRPr lang="en-US" sz="4000" dirty="0"/>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a:latin typeface="Tahoma" charset="0"/>
              </a:rPr>
              <a:t>Bogazici</a:t>
            </a:r>
            <a:r>
              <a:rPr lang="en-US" sz="2000" dirty="0">
                <a:latin typeface="Tahoma" charset="0"/>
              </a:rPr>
              <a:t> University</a:t>
            </a:r>
          </a:p>
          <a:p>
            <a:pPr eaLnBrk="1" hangingPunct="1"/>
            <a:r>
              <a:rPr lang="en-US" sz="2000" dirty="0">
                <a:latin typeface="Tahoma" charset="0"/>
              </a:rPr>
              <a:t>June </a:t>
            </a:r>
            <a:r>
              <a:rPr lang="en-US" sz="2000" dirty="0" smtClean="0">
                <a:latin typeface="Tahoma" charset="0"/>
              </a:rPr>
              <a:t>13,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88703056"/>
      </p:ext>
    </p:extLst>
  </p:cSld>
  <p:clrMapOvr>
    <a:masterClrMapping/>
  </p:clrMapOvr>
  <p:timing>
    <p:tnLst>
      <p:par>
        <p:cTn xmlns:p14="http://schemas.microsoft.com/office/powerpoint/2010/mai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479550"/>
            <a:ext cx="8428037" cy="1720850"/>
          </a:xfrm>
        </p:spPr>
        <p:txBody>
          <a:bodyPr/>
          <a:lstStyle/>
          <a:p>
            <a:pPr algn="ctr" eaLnBrk="1" hangingPunct="1"/>
            <a:r>
              <a:rPr lang="en-US" sz="4000" dirty="0">
                <a:latin typeface="Garamond" charset="0"/>
              </a:rPr>
              <a:t>Computer Architecture:</a:t>
            </a:r>
            <a:br>
              <a:rPr lang="en-US" sz="4000" dirty="0">
                <a:latin typeface="Garamond" charset="0"/>
              </a:rPr>
            </a:br>
            <a:r>
              <a:rPr lang="en-US" sz="4000" dirty="0" smtClean="0">
                <a:latin typeface="Garamond" charset="0"/>
              </a:rPr>
              <a:t>Main Memory (Alternate Version)</a:t>
            </a:r>
            <a:endParaRPr lang="en-US" sz="4000" dirty="0">
              <a:latin typeface="Garamond" charset="0"/>
            </a:endParaRPr>
          </a:p>
        </p:txBody>
      </p:sp>
      <p:sp>
        <p:nvSpPr>
          <p:cNvPr id="286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r>
              <a:rPr lang="en-US">
                <a:solidFill>
                  <a:srgbClr val="003399"/>
                </a:solidFill>
                <a:latin typeface="Tahoma" charset="0"/>
              </a:rPr>
              <a:t>Prof. Onur Mutlu</a:t>
            </a:r>
          </a:p>
          <a:p>
            <a:pPr eaLnBrk="1" hangingPunct="1">
              <a:buFont typeface="Wingdings" charset="0"/>
              <a:buNone/>
            </a:pPr>
            <a:r>
              <a:rPr lang="en-US">
                <a:latin typeface="Tahoma" charset="0"/>
              </a:rPr>
              <a:t>Carnegie Mellon University</a:t>
            </a: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4598622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Scaling Flash Memory </a:t>
            </a:r>
            <a:r>
              <a:rPr lang="en-US" sz="2800" dirty="0" smtClean="0"/>
              <a:t>[</a:t>
            </a:r>
            <a:r>
              <a:rPr lang="en-US" sz="2800" dirty="0" err="1" smtClean="0"/>
              <a:t>Cai</a:t>
            </a:r>
            <a:r>
              <a:rPr lang="en-US" sz="2800" dirty="0" smtClean="0"/>
              <a:t>+, ICCD’12]</a:t>
            </a:r>
            <a:endParaRPr lang="en-US" sz="2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243</a:t>
            </a:fld>
            <a:endParaRPr lang="en-US" altLang="en-US"/>
          </a:p>
        </p:txBody>
      </p:sp>
      <p:sp>
        <p:nvSpPr>
          <p:cNvPr id="5" name="Content Placeholder 2"/>
          <p:cNvSpPr>
            <a:spLocks noGrp="1"/>
          </p:cNvSpPr>
          <p:nvPr>
            <p:ph idx="1"/>
          </p:nvPr>
        </p:nvSpPr>
        <p:spPr>
          <a:xfrm>
            <a:off x="41275" y="876300"/>
            <a:ext cx="8936038" cy="5308600"/>
          </a:xfrm>
        </p:spPr>
        <p:txBody>
          <a:bodyPr/>
          <a:lstStyle/>
          <a:p>
            <a:pPr eaLnBrk="1" hangingPunct="1"/>
            <a:r>
              <a:rPr lang="en-US" sz="2000" dirty="0">
                <a:solidFill>
                  <a:srgbClr val="000000"/>
                </a:solidFill>
                <a:latin typeface="Tahoma" charset="0"/>
                <a:ea typeface="ＭＳ Ｐゴシック" charset="0"/>
                <a:cs typeface="ＭＳ Ｐゴシック" charset="0"/>
              </a:rPr>
              <a:t>NAND flash memory has low </a:t>
            </a:r>
            <a:r>
              <a:rPr lang="en-US" sz="2000" dirty="0" smtClean="0">
                <a:solidFill>
                  <a:srgbClr val="000000"/>
                </a:solidFill>
                <a:latin typeface="Tahoma" charset="0"/>
                <a:ea typeface="ＭＳ Ｐゴシック" charset="0"/>
                <a:cs typeface="ＭＳ Ｐゴシック" charset="0"/>
              </a:rPr>
              <a:t>endurance: a flash cell dies after 3k </a:t>
            </a:r>
            <a:r>
              <a:rPr lang="en-US" sz="2000" dirty="0">
                <a:solidFill>
                  <a:srgbClr val="000000"/>
                </a:solidFill>
                <a:latin typeface="Tahoma" charset="0"/>
                <a:ea typeface="ＭＳ Ｐゴシック" charset="0"/>
                <a:cs typeface="ＭＳ Ｐゴシック" charset="0"/>
              </a:rPr>
              <a:t>P/E cycles vs. 50k </a:t>
            </a:r>
            <a:r>
              <a:rPr lang="en-US" sz="2000" dirty="0" smtClean="0">
                <a:solidFill>
                  <a:srgbClr val="000000"/>
                </a:solidFill>
                <a:latin typeface="Tahoma" charset="0"/>
                <a:ea typeface="ＭＳ Ｐゴシック" charset="0"/>
                <a:cs typeface="ＭＳ Ｐゴシック" charset="0"/>
              </a:rPr>
              <a:t>desired </a:t>
            </a:r>
            <a:r>
              <a:rPr lang="en-US" sz="2000" dirty="0">
                <a:solidFill>
                  <a:srgbClr val="000000"/>
                </a:solidFill>
                <a:latin typeface="Tahoma" charset="0"/>
                <a:ea typeface="ＭＳ Ｐゴシック" charset="0"/>
                <a:cs typeface="ＭＳ Ｐゴシック" charset="0"/>
                <a:sym typeface="Wingdings" charset="0"/>
              </a:rPr>
              <a:t> Major scaling challenge for flash memory</a:t>
            </a:r>
            <a:endParaRPr lang="en-US" sz="2000" dirty="0">
              <a:solidFill>
                <a:srgbClr val="000000"/>
              </a:solidFill>
              <a:latin typeface="Tahoma" charset="0"/>
              <a:ea typeface="ＭＳ Ｐゴシック" charset="0"/>
              <a:cs typeface="ＭＳ Ｐゴシック" charset="0"/>
            </a:endParaRPr>
          </a:p>
          <a:p>
            <a:pPr eaLnBrk="1" hangingPunct="1"/>
            <a:r>
              <a:rPr lang="en-US" sz="2000" dirty="0">
                <a:solidFill>
                  <a:srgbClr val="000000"/>
                </a:solidFill>
                <a:latin typeface="Tahoma" charset="0"/>
                <a:ea typeface="ＭＳ Ｐゴシック" charset="0"/>
                <a:cs typeface="ＭＳ Ｐゴシック" charset="0"/>
              </a:rPr>
              <a:t>Flash error rate increases exponentially </a:t>
            </a:r>
            <a:r>
              <a:rPr lang="en-US" sz="2000" dirty="0" smtClean="0">
                <a:solidFill>
                  <a:srgbClr val="000000"/>
                </a:solidFill>
                <a:latin typeface="Tahoma" charset="0"/>
                <a:ea typeface="ＭＳ Ｐゴシック" charset="0"/>
                <a:cs typeface="ＭＳ Ｐゴシック" charset="0"/>
              </a:rPr>
              <a:t>over flash lifetime</a:t>
            </a:r>
            <a:endParaRPr lang="en-US" sz="2000" dirty="0">
              <a:solidFill>
                <a:srgbClr val="000000"/>
              </a:solidFill>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Problem: </a:t>
            </a:r>
            <a:r>
              <a:rPr lang="en-US" sz="2000" dirty="0">
                <a:solidFill>
                  <a:srgbClr val="0000FF"/>
                </a:solidFill>
                <a:latin typeface="Tahoma" charset="0"/>
                <a:ea typeface="ＭＳ Ｐゴシック" charset="0"/>
                <a:cs typeface="ＭＳ Ｐゴシック" charset="0"/>
              </a:rPr>
              <a:t>Stronger error correction codes (ECC) are ineffective and undesirable for improving flash lifetime due </a:t>
            </a:r>
            <a:r>
              <a:rPr lang="en-US" sz="2000" dirty="0" smtClean="0">
                <a:solidFill>
                  <a:srgbClr val="0000FF"/>
                </a:solidFill>
                <a:latin typeface="Tahoma" charset="0"/>
                <a:ea typeface="ＭＳ Ｐゴシック" charset="0"/>
                <a:cs typeface="ＭＳ Ｐゴシック" charset="0"/>
              </a:rPr>
              <a:t>to</a:t>
            </a:r>
            <a:endParaRPr lang="en-US" sz="2000" dirty="0">
              <a:solidFill>
                <a:srgbClr val="0000FF"/>
              </a:solidFill>
              <a:latin typeface="Tahoma" charset="0"/>
              <a:ea typeface="ＭＳ Ｐゴシック" charset="0"/>
              <a:cs typeface="ＭＳ Ｐゴシック" charset="0"/>
            </a:endParaRPr>
          </a:p>
          <a:p>
            <a:pPr lvl="1" eaLnBrk="1" hangingPunct="1"/>
            <a:r>
              <a:rPr lang="en-US" sz="1800" dirty="0">
                <a:latin typeface="Tahoma" charset="0"/>
                <a:ea typeface="ＭＳ Ｐゴシック" charset="0"/>
                <a:cs typeface="ＭＳ Ｐゴシック" charset="0"/>
              </a:rPr>
              <a:t>diminishing returns on </a:t>
            </a:r>
            <a:r>
              <a:rPr lang="en-US" sz="1800" dirty="0" smtClean="0">
                <a:latin typeface="Tahoma" charset="0"/>
                <a:ea typeface="ＭＳ Ｐゴシック" charset="0"/>
                <a:cs typeface="ＭＳ Ｐゴシック" charset="0"/>
              </a:rPr>
              <a:t>lifetime with increased correction strength</a:t>
            </a:r>
            <a:endParaRPr lang="en-US" sz="1800" dirty="0">
              <a:latin typeface="Tahoma" charset="0"/>
              <a:ea typeface="ＭＳ Ｐゴシック" charset="0"/>
              <a:cs typeface="ＭＳ Ｐゴシック" charset="0"/>
            </a:endParaRPr>
          </a:p>
          <a:p>
            <a:pPr lvl="1" eaLnBrk="1" hangingPunct="1"/>
            <a:r>
              <a:rPr lang="en-US" sz="1800" dirty="0">
                <a:latin typeface="Tahoma" charset="0"/>
                <a:ea typeface="ＭＳ Ｐゴシック" charset="0"/>
                <a:cs typeface="ＭＳ Ｐゴシック" charset="0"/>
              </a:rPr>
              <a:t>prohibitively high power, area, latency overheads</a:t>
            </a:r>
            <a:endParaRPr lang="en-US" sz="800" dirty="0">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Our Goal:</a:t>
            </a:r>
            <a:r>
              <a:rPr lang="en-US" sz="2000" dirty="0">
                <a:latin typeface="Tahoma" charset="0"/>
                <a:ea typeface="ＭＳ Ｐゴシック" charset="0"/>
                <a:cs typeface="ＭＳ Ｐゴシック" charset="0"/>
              </a:rPr>
              <a:t> </a:t>
            </a:r>
            <a:r>
              <a:rPr lang="en-US" sz="2000" dirty="0">
                <a:solidFill>
                  <a:srgbClr val="0000FF"/>
                </a:solidFill>
                <a:latin typeface="Tahoma" charset="0"/>
                <a:ea typeface="ＭＳ Ｐゴシック" charset="0"/>
                <a:cs typeface="ＭＳ Ｐゴシック" charset="0"/>
              </a:rPr>
              <a:t>Develop techniques to tolerate high error rates w/o strong ECC</a:t>
            </a:r>
            <a:endParaRPr lang="en-US" sz="2000" dirty="0">
              <a:solidFill>
                <a:srgbClr val="FF0000"/>
              </a:solidFill>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Observation: </a:t>
            </a:r>
            <a:r>
              <a:rPr lang="en-US" sz="2000" dirty="0">
                <a:solidFill>
                  <a:srgbClr val="0000FF"/>
                </a:solidFill>
                <a:latin typeface="Tahoma" charset="0"/>
                <a:ea typeface="ＭＳ Ｐゴシック" charset="0"/>
                <a:cs typeface="ＭＳ Ｐゴシック" charset="0"/>
              </a:rPr>
              <a:t>Retention errors are the dominant errors in MLC NAND flash</a:t>
            </a:r>
          </a:p>
          <a:p>
            <a:pPr lvl="1" eaLnBrk="1" hangingPunct="1"/>
            <a:r>
              <a:rPr lang="en-US" sz="1800" dirty="0">
                <a:latin typeface="Tahoma" charset="0"/>
                <a:ea typeface="ＭＳ Ｐゴシック" charset="0"/>
                <a:cs typeface="ＭＳ Ｐゴシック" charset="0"/>
              </a:rPr>
              <a:t>flash </a:t>
            </a:r>
            <a:r>
              <a:rPr lang="en-US" sz="1800" dirty="0" smtClean="0">
                <a:latin typeface="Tahoma" charset="0"/>
                <a:ea typeface="ＭＳ Ｐゴシック" charset="0"/>
                <a:cs typeface="ＭＳ Ｐゴシック" charset="0"/>
              </a:rPr>
              <a:t>cell loses </a:t>
            </a:r>
            <a:r>
              <a:rPr lang="en-US" sz="1800" dirty="0">
                <a:latin typeface="Tahoma" charset="0"/>
                <a:ea typeface="ＭＳ Ｐゴシック" charset="0"/>
                <a:cs typeface="ＭＳ Ｐゴシック" charset="0"/>
              </a:rPr>
              <a:t>charge </a:t>
            </a:r>
            <a:r>
              <a:rPr lang="en-US" sz="1800" dirty="0" smtClean="0">
                <a:latin typeface="Tahoma" charset="0"/>
                <a:ea typeface="ＭＳ Ｐゴシック" charset="0"/>
                <a:cs typeface="ＭＳ Ｐゴシック" charset="0"/>
              </a:rPr>
              <a:t>over time; retention errors increase as cell gets worn out</a:t>
            </a:r>
            <a:endParaRPr lang="en-US" sz="1800" dirty="0">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Solution: </a:t>
            </a:r>
            <a:r>
              <a:rPr lang="en-US" sz="2000" dirty="0">
                <a:solidFill>
                  <a:srgbClr val="0000FF"/>
                </a:solidFill>
                <a:latin typeface="Tahoma" charset="0"/>
                <a:ea typeface="ＭＳ Ｐゴシック" charset="0"/>
                <a:cs typeface="ＭＳ Ｐゴシック" charset="0"/>
              </a:rPr>
              <a:t>Flash Correct-and-Refresh (FCR)</a:t>
            </a:r>
          </a:p>
          <a:p>
            <a:pPr lvl="1" eaLnBrk="1" hangingPunct="1"/>
            <a:r>
              <a:rPr lang="en-US" sz="1800" dirty="0">
                <a:latin typeface="Tahoma" charset="0"/>
                <a:ea typeface="ＭＳ Ｐゴシック" charset="0"/>
                <a:cs typeface="ＭＳ Ｐゴシック" charset="0"/>
              </a:rPr>
              <a:t>Periodically read, correct, and reprogram (in place) or remap each flash page before it accumulates more errors than can be corrected by simple ECC</a:t>
            </a:r>
          </a:p>
          <a:p>
            <a:pPr lvl="1" eaLnBrk="1" hangingPunct="1"/>
            <a:r>
              <a:rPr lang="en-US" sz="1800" dirty="0">
                <a:latin typeface="Tahoma" charset="0"/>
                <a:ea typeface="ＭＳ Ｐゴシック" charset="0"/>
                <a:cs typeface="ＭＳ Ｐゴシック" charset="0"/>
              </a:rPr>
              <a:t>Adapt “refresh” rate to the severity of retention errors (i.e., # of P/E cycles)</a:t>
            </a:r>
          </a:p>
          <a:p>
            <a:pPr eaLnBrk="1" hangingPunct="1"/>
            <a:r>
              <a:rPr lang="en-US" sz="2000" dirty="0">
                <a:solidFill>
                  <a:srgbClr val="FF0000"/>
                </a:solidFill>
                <a:latin typeface="Tahoma" charset="0"/>
                <a:ea typeface="ＭＳ Ｐゴシック" charset="0"/>
                <a:cs typeface="ＭＳ Ｐゴシック" charset="0"/>
              </a:rPr>
              <a:t>Results: </a:t>
            </a:r>
            <a:r>
              <a:rPr lang="en-US" sz="2000" dirty="0">
                <a:solidFill>
                  <a:srgbClr val="0000FF"/>
                </a:solidFill>
                <a:latin typeface="Tahoma" charset="0"/>
                <a:ea typeface="ＭＳ Ｐゴシック" charset="0"/>
                <a:cs typeface="ＭＳ Ｐゴシック" charset="0"/>
              </a:rPr>
              <a:t>FCR improves flash memory lifetime by 46X </a:t>
            </a:r>
            <a:r>
              <a:rPr lang="en-US" sz="2000" dirty="0">
                <a:latin typeface="Tahoma" charset="0"/>
                <a:ea typeface="ＭＳ Ｐゴシック" charset="0"/>
                <a:cs typeface="ＭＳ Ｐゴシック" charset="0"/>
              </a:rPr>
              <a:t>with no hardware changes and low energy overhead; </a:t>
            </a:r>
            <a:r>
              <a:rPr lang="en-US" sz="2000" dirty="0">
                <a:solidFill>
                  <a:srgbClr val="0000FF"/>
                </a:solidFill>
                <a:latin typeface="Tahoma" charset="0"/>
                <a:ea typeface="ＭＳ Ｐゴシック" charset="0"/>
                <a:cs typeface="ＭＳ Ｐゴシック" charset="0"/>
              </a:rPr>
              <a:t>outperforms strong ECCs</a:t>
            </a:r>
          </a:p>
          <a:p>
            <a:pPr lvl="1" eaLnBrk="1" hangingPunct="1"/>
            <a:endParaRPr lang="en-US" sz="2000" dirty="0">
              <a:latin typeface="Tahoma" charset="0"/>
              <a:ea typeface="ＭＳ Ｐゴシック" charset="0"/>
            </a:endParaRPr>
          </a:p>
        </p:txBody>
      </p:sp>
    </p:spTree>
    <p:extLst>
      <p:ext uri="{BB962C8B-B14F-4D97-AF65-F5344CB8AC3E}">
        <p14:creationId xmlns:p14="http://schemas.microsoft.com/office/powerpoint/2010/main" val="23714061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Memory Power Management via</a:t>
            </a:r>
            <a:br>
              <a:rPr lang="en-US" sz="4000" dirty="0" smtClean="0"/>
            </a:br>
            <a:r>
              <a:rPr lang="en-US" sz="4000" dirty="0" smtClean="0"/>
              <a:t>Dynamic Voltage/Frequency Scaling</a:t>
            </a:r>
            <a:endParaRPr lang="en-US" sz="4000" dirty="0"/>
          </a:p>
        </p:txBody>
      </p:sp>
      <p:sp>
        <p:nvSpPr>
          <p:cNvPr id="3" name="Subtitle 2"/>
          <p:cNvSpPr>
            <a:spLocks noGrp="1"/>
          </p:cNvSpPr>
          <p:nvPr>
            <p:ph type="subTitle" idx="1"/>
          </p:nvPr>
        </p:nvSpPr>
        <p:spPr>
          <a:xfrm>
            <a:off x="457200" y="4191000"/>
            <a:ext cx="3276600" cy="1143000"/>
          </a:xfrm>
        </p:spPr>
        <p:txBody>
          <a:bodyPr>
            <a:noAutofit/>
          </a:bodyPr>
          <a:lstStyle/>
          <a:p>
            <a:r>
              <a:rPr lang="en-US" sz="1800" dirty="0" smtClean="0"/>
              <a:t>Howard David (Intel)</a:t>
            </a:r>
          </a:p>
          <a:p>
            <a:r>
              <a:rPr lang="en-US" sz="1800" dirty="0" smtClean="0"/>
              <a:t>Eugene </a:t>
            </a:r>
            <a:r>
              <a:rPr lang="en-US" sz="1800" dirty="0" err="1" smtClean="0"/>
              <a:t>Gorbatov</a:t>
            </a:r>
            <a:r>
              <a:rPr lang="en-US" sz="1800" dirty="0" smtClean="0"/>
              <a:t> (Intel)</a:t>
            </a:r>
          </a:p>
          <a:p>
            <a:r>
              <a:rPr lang="en-US" sz="1800" dirty="0" smtClean="0"/>
              <a:t>Ulf R. </a:t>
            </a:r>
            <a:r>
              <a:rPr lang="en-US" sz="1800" dirty="0" err="1" smtClean="0"/>
              <a:t>Hanebutte</a:t>
            </a:r>
            <a:r>
              <a:rPr lang="en-US" sz="1800" dirty="0" smtClean="0"/>
              <a:t> (Intel)</a:t>
            </a:r>
          </a:p>
        </p:txBody>
      </p:sp>
      <p:pic>
        <p:nvPicPr>
          <p:cNvPr id="7" name="Picture 6" descr="IntelLogo.png"/>
          <p:cNvPicPr>
            <a:picLocks noChangeAspect="1"/>
          </p:cNvPicPr>
          <p:nvPr/>
        </p:nvPicPr>
        <p:blipFill>
          <a:blip r:embed="rId3" cstate="print"/>
          <a:srcRect/>
          <a:stretch>
            <a:fillRect/>
          </a:stretch>
        </p:blipFill>
        <p:spPr bwMode="auto">
          <a:xfrm>
            <a:off x="990600" y="5468938"/>
            <a:ext cx="1835346" cy="1376362"/>
          </a:xfrm>
          <a:prstGeom prst="rect">
            <a:avLst/>
          </a:prstGeom>
          <a:noFill/>
          <a:ln w="9525">
            <a:noFill/>
            <a:miter lim="800000"/>
            <a:headEnd/>
            <a:tailEnd/>
          </a:ln>
        </p:spPr>
      </p:pic>
      <p:sp>
        <p:nvSpPr>
          <p:cNvPr id="8" name="Subtitle 2"/>
          <p:cNvSpPr txBox="1">
            <a:spLocks/>
          </p:cNvSpPr>
          <p:nvPr/>
        </p:nvSpPr>
        <p:spPr bwMode="auto">
          <a:xfrm>
            <a:off x="5181600" y="4419600"/>
            <a:ext cx="3276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a:buClr>
                <a:srgbClr val="CC9900"/>
              </a:buClr>
            </a:pPr>
            <a:r>
              <a:rPr lang="en-US" sz="1800" b="1" dirty="0" smtClean="0">
                <a:solidFill>
                  <a:srgbClr val="000000"/>
                </a:solidFill>
                <a:latin typeface="Tahoma"/>
              </a:rPr>
              <a:t>Chris Fallin (CMU)</a:t>
            </a:r>
          </a:p>
          <a:p>
            <a:pPr>
              <a:buClr>
                <a:srgbClr val="CC9900"/>
              </a:buClr>
            </a:pPr>
            <a:r>
              <a:rPr lang="en-US" sz="1800" dirty="0" err="1" smtClean="0">
                <a:solidFill>
                  <a:srgbClr val="000000"/>
                </a:solidFill>
                <a:latin typeface="Tahoma"/>
              </a:rPr>
              <a:t>Onur</a:t>
            </a:r>
            <a:r>
              <a:rPr lang="en-US" sz="1800" dirty="0" smtClean="0">
                <a:solidFill>
                  <a:srgbClr val="000000"/>
                </a:solidFill>
                <a:latin typeface="Tahoma"/>
              </a:rPr>
              <a:t> </a:t>
            </a:r>
            <a:r>
              <a:rPr lang="en-US" sz="1800" dirty="0" err="1" smtClean="0">
                <a:solidFill>
                  <a:srgbClr val="000000"/>
                </a:solidFill>
                <a:latin typeface="Tahoma"/>
              </a:rPr>
              <a:t>Mutlu</a:t>
            </a:r>
            <a:r>
              <a:rPr lang="en-US" sz="1800" dirty="0" smtClean="0">
                <a:solidFill>
                  <a:srgbClr val="000000"/>
                </a:solidFill>
                <a:latin typeface="Tahoma"/>
              </a:rPr>
              <a:t> (CMU)</a:t>
            </a:r>
            <a:endParaRPr lang="en-US" sz="1800" dirty="0">
              <a:solidFill>
                <a:srgbClr val="000000"/>
              </a:solidFill>
              <a:latin typeface="Tahoma"/>
            </a:endParaRPr>
          </a:p>
        </p:txBody>
      </p:sp>
      <p:pic>
        <p:nvPicPr>
          <p:cNvPr id="10" name="Picture 9" descr="safari.png"/>
          <p:cNvPicPr>
            <a:picLocks noChangeAspect="1"/>
          </p:cNvPicPr>
          <p:nvPr/>
        </p:nvPicPr>
        <p:blipFill>
          <a:blip r:embed="rId4"/>
          <a:stretch>
            <a:fillRect/>
          </a:stretch>
        </p:blipFill>
        <p:spPr>
          <a:xfrm>
            <a:off x="5334000" y="5410200"/>
            <a:ext cx="3066035" cy="1176431"/>
          </a:xfrm>
          <a:prstGeom prst="rect">
            <a:avLst/>
          </a:prstGeom>
        </p:spPr>
      </p:pic>
    </p:spTree>
    <p:extLst>
      <p:ext uri="{BB962C8B-B14F-4D97-AF65-F5344CB8AC3E}">
        <p14:creationId xmlns:p14="http://schemas.microsoft.com/office/powerpoint/2010/main" val="3738477321"/>
      </p:ext>
    </p:extLst>
  </p:cSld>
  <p:clrMapOvr>
    <a:masterClrMapping/>
  </p:clrMapOvr>
  <p:timing>
    <p:tnLst>
      <p:par>
        <p:cTn xmlns:p14="http://schemas.microsoft.com/office/powerpoint/2010/mai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Power is Significant</a:t>
            </a:r>
            <a:endParaRPr lang="en-US" dirty="0"/>
          </a:p>
        </p:txBody>
      </p:sp>
      <p:sp>
        <p:nvSpPr>
          <p:cNvPr id="3" name="Content Placeholder 2"/>
          <p:cNvSpPr>
            <a:spLocks noGrp="1"/>
          </p:cNvSpPr>
          <p:nvPr>
            <p:ph idx="1"/>
          </p:nvPr>
        </p:nvSpPr>
        <p:spPr>
          <a:xfrm>
            <a:off x="228600" y="838200"/>
            <a:ext cx="8610600" cy="2215480"/>
          </a:xfrm>
        </p:spPr>
        <p:txBody>
          <a:bodyPr/>
          <a:lstStyle/>
          <a:p>
            <a:r>
              <a:rPr lang="en-US" dirty="0" smtClean="0">
                <a:solidFill>
                  <a:srgbClr val="FF0000"/>
                </a:solidFill>
              </a:rPr>
              <a:t>Power consumption</a:t>
            </a:r>
            <a:r>
              <a:rPr lang="en-US" dirty="0" smtClean="0"/>
              <a:t> is a primary concern in modern servers</a:t>
            </a:r>
          </a:p>
          <a:p>
            <a:r>
              <a:rPr lang="en-US" dirty="0" smtClean="0"/>
              <a:t>Many works: </a:t>
            </a:r>
            <a:r>
              <a:rPr lang="en-US" dirty="0" smtClean="0">
                <a:solidFill>
                  <a:srgbClr val="0000FF"/>
                </a:solidFill>
              </a:rPr>
              <a:t>CPU</a:t>
            </a:r>
            <a:r>
              <a:rPr lang="en-US" dirty="0" smtClean="0"/>
              <a:t>, </a:t>
            </a:r>
            <a:r>
              <a:rPr lang="en-US" dirty="0" smtClean="0">
                <a:solidFill>
                  <a:srgbClr val="0000FF"/>
                </a:solidFill>
              </a:rPr>
              <a:t>whole-system</a:t>
            </a:r>
            <a:r>
              <a:rPr lang="en-US" dirty="0" smtClean="0"/>
              <a:t> or </a:t>
            </a:r>
            <a:r>
              <a:rPr lang="en-US" dirty="0" smtClean="0">
                <a:solidFill>
                  <a:srgbClr val="0000FF"/>
                </a:solidFill>
              </a:rPr>
              <a:t>cluster-level</a:t>
            </a:r>
            <a:r>
              <a:rPr lang="en-US" dirty="0" smtClean="0"/>
              <a:t> approach</a:t>
            </a:r>
          </a:p>
          <a:p>
            <a:r>
              <a:rPr lang="en-US" dirty="0" smtClean="0"/>
              <a:t>But </a:t>
            </a:r>
            <a:r>
              <a:rPr lang="en-US" dirty="0" smtClean="0">
                <a:solidFill>
                  <a:srgbClr val="0000FF"/>
                </a:solidFill>
              </a:rPr>
              <a:t>memory power</a:t>
            </a:r>
            <a:r>
              <a:rPr lang="en-US" dirty="0" smtClean="0"/>
              <a:t> is largely unaddressed</a:t>
            </a:r>
          </a:p>
          <a:p>
            <a:r>
              <a:rPr lang="en-US" dirty="0" smtClean="0"/>
              <a:t>Our server system</a:t>
            </a:r>
            <a:r>
              <a:rPr lang="en-US" sz="2000" dirty="0" smtClean="0"/>
              <a:t>*</a:t>
            </a:r>
            <a:r>
              <a:rPr lang="en-US" dirty="0" smtClean="0"/>
              <a:t>: </a:t>
            </a:r>
            <a:r>
              <a:rPr lang="en-US" dirty="0" smtClean="0">
                <a:solidFill>
                  <a:srgbClr val="FF0000"/>
                </a:solidFill>
              </a:rPr>
              <a:t>memory</a:t>
            </a:r>
            <a:r>
              <a:rPr lang="en-US" dirty="0" smtClean="0"/>
              <a:t> is 19% of system power (</a:t>
            </a:r>
            <a:r>
              <a:rPr lang="en-US" dirty="0" err="1" smtClean="0"/>
              <a:t>avg</a:t>
            </a:r>
            <a:r>
              <a:rPr lang="en-US" dirty="0" smtClean="0"/>
              <a:t>)</a:t>
            </a:r>
          </a:p>
          <a:p>
            <a:pPr lvl="1"/>
            <a:r>
              <a:rPr lang="en-US" dirty="0" smtClean="0"/>
              <a:t>Some work notes up to 40% of total system power</a:t>
            </a:r>
          </a:p>
          <a:p>
            <a:r>
              <a:rPr lang="en-US" b="1" dirty="0" smtClean="0"/>
              <a:t>Goal:</a:t>
            </a:r>
            <a:r>
              <a:rPr lang="en-US" dirty="0" smtClean="0"/>
              <a:t> Can we reduce this figure?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245</a:t>
            </a:fld>
            <a:endParaRPr lang="en-US" altLang="en-US">
              <a:solidFill>
                <a:srgbClr val="000000"/>
              </a:solidFill>
            </a:endParaRPr>
          </a:p>
        </p:txBody>
      </p:sp>
      <p:graphicFrame>
        <p:nvGraphicFramePr>
          <p:cNvPr id="6" name="Chart 5"/>
          <p:cNvGraphicFramePr/>
          <p:nvPr>
            <p:extLst>
              <p:ext uri="{D42A27DB-BD31-4B8C-83A1-F6EECF244321}">
                <p14:modId xmlns:p14="http://schemas.microsoft.com/office/powerpoint/2010/main" val="708444301"/>
              </p:ext>
            </p:extLst>
          </p:nvPr>
        </p:nvGraphicFramePr>
        <p:xfrm>
          <a:off x="152400" y="2895600"/>
          <a:ext cx="8839200" cy="3390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6324600"/>
            <a:ext cx="7543800" cy="523220"/>
          </a:xfrm>
          <a:prstGeom prst="rect">
            <a:avLst/>
          </a:prstGeom>
          <a:noFill/>
        </p:spPr>
        <p:txBody>
          <a:bodyPr wrap="square" rtlCol="0">
            <a:spAutoFit/>
          </a:bodyPr>
          <a:lstStyle/>
          <a:p>
            <a:r>
              <a:rPr lang="en-US" sz="1400" dirty="0" smtClean="0">
                <a:solidFill>
                  <a:srgbClr val="000000"/>
                </a:solidFill>
                <a:latin typeface="Tahoma"/>
              </a:rPr>
              <a:t>*Dual 4-core Intel Xeon</a:t>
            </a:r>
            <a:r>
              <a:rPr lang="en-US" sz="1400" baseline="30000" dirty="0" smtClean="0">
                <a:solidFill>
                  <a:srgbClr val="000000"/>
                </a:solidFill>
                <a:latin typeface="Tahoma"/>
              </a:rPr>
              <a:t>®</a:t>
            </a:r>
            <a:r>
              <a:rPr lang="en-US" sz="1400" dirty="0" smtClean="0">
                <a:solidFill>
                  <a:srgbClr val="000000"/>
                </a:solidFill>
                <a:latin typeface="Tahoma"/>
              </a:rPr>
              <a:t>, 48GB DDR3 (12 DIMMs), SPEC CPU2006, all cores active. Measured AC power, analytically modeled memory power.</a:t>
            </a:r>
            <a:endParaRPr lang="en-US" sz="1400" dirty="0">
              <a:solidFill>
                <a:srgbClr val="000000"/>
              </a:solidFill>
              <a:latin typeface="Tahoma"/>
            </a:endParaRPr>
          </a:p>
        </p:txBody>
      </p:sp>
    </p:spTree>
    <p:extLst>
      <p:ext uri="{BB962C8B-B14F-4D97-AF65-F5344CB8AC3E}">
        <p14:creationId xmlns:p14="http://schemas.microsoft.com/office/powerpoint/2010/main" val="29464958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Solution: Memory Sleep States?</a:t>
            </a:r>
            <a:endParaRPr lang="en-US" dirty="0"/>
          </a:p>
        </p:txBody>
      </p:sp>
      <p:sp>
        <p:nvSpPr>
          <p:cNvPr id="3" name="Content Placeholder 2"/>
          <p:cNvSpPr>
            <a:spLocks noGrp="1"/>
          </p:cNvSpPr>
          <p:nvPr>
            <p:ph idx="1"/>
          </p:nvPr>
        </p:nvSpPr>
        <p:spPr/>
        <p:txBody>
          <a:bodyPr/>
          <a:lstStyle/>
          <a:p>
            <a:r>
              <a:rPr lang="en-US" dirty="0" smtClean="0"/>
              <a:t>Most memory energy-efficiency work uses </a:t>
            </a:r>
            <a:r>
              <a:rPr lang="en-US" dirty="0" smtClean="0">
                <a:solidFill>
                  <a:srgbClr val="0000FF"/>
                </a:solidFill>
              </a:rPr>
              <a:t>sleep</a:t>
            </a:r>
            <a:r>
              <a:rPr lang="en-US" dirty="0" smtClean="0">
                <a:solidFill>
                  <a:srgbClr val="2A55D6"/>
                </a:solidFill>
              </a:rPr>
              <a:t> </a:t>
            </a:r>
            <a:r>
              <a:rPr lang="en-US" dirty="0" smtClean="0">
                <a:solidFill>
                  <a:srgbClr val="0000FF"/>
                </a:solidFill>
              </a:rPr>
              <a:t>states</a:t>
            </a:r>
          </a:p>
          <a:p>
            <a:pPr lvl="1"/>
            <a:r>
              <a:rPr lang="en-US" dirty="0" smtClean="0"/>
              <a:t>Shut down DRAM devices when no memory requests active</a:t>
            </a:r>
          </a:p>
          <a:p>
            <a:r>
              <a:rPr lang="en-US" dirty="0" smtClean="0"/>
              <a:t>But, even low-memory-bandwidth workloads keep memory awake</a:t>
            </a:r>
          </a:p>
          <a:p>
            <a:pPr lvl="1">
              <a:buClr>
                <a:srgbClr val="3B812F"/>
              </a:buClr>
            </a:pPr>
            <a:r>
              <a:rPr lang="en-US" dirty="0">
                <a:solidFill>
                  <a:srgbClr val="000000"/>
                </a:solidFill>
              </a:rPr>
              <a:t>Idle periods between requests diminish in multicore </a:t>
            </a:r>
            <a:r>
              <a:rPr lang="en-US" dirty="0" smtClean="0">
                <a:solidFill>
                  <a:srgbClr val="000000"/>
                </a:solidFill>
              </a:rPr>
              <a:t>workloads</a:t>
            </a:r>
            <a:endParaRPr lang="en-US" dirty="0" smtClean="0"/>
          </a:p>
          <a:p>
            <a:pPr lvl="1"/>
            <a:r>
              <a:rPr lang="en-US" dirty="0" smtClean="0"/>
              <a:t>CPU-bound workloads/phases rarely completely cache-resident</a:t>
            </a:r>
          </a:p>
          <a:p>
            <a:endParaRPr lang="en-US" dirty="0" smtClean="0"/>
          </a:p>
          <a:p>
            <a:endParaRPr lang="en-US" dirty="0" smtClean="0">
              <a:solidFill>
                <a:srgbClr val="0000FF"/>
              </a:solidFill>
            </a:endParaRPr>
          </a:p>
          <a:p>
            <a:endParaRPr lang="en-US" dirty="0" smtClean="0">
              <a:solidFill>
                <a:srgbClr val="0000FF"/>
              </a:solidFill>
            </a:endParaRPr>
          </a:p>
          <a:p>
            <a:endParaRPr lang="en-US" dirty="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246</a:t>
            </a:fld>
            <a:endParaRPr lang="en-US" altLang="en-US">
              <a:solidFill>
                <a:srgbClr val="000000"/>
              </a:solidFill>
            </a:endParaRPr>
          </a:p>
        </p:txBody>
      </p:sp>
      <p:graphicFrame>
        <p:nvGraphicFramePr>
          <p:cNvPr id="10" name="Chart 9"/>
          <p:cNvGraphicFramePr/>
          <p:nvPr>
            <p:extLst>
              <p:ext uri="{D42A27DB-BD31-4B8C-83A1-F6EECF244321}">
                <p14:modId xmlns:p14="http://schemas.microsoft.com/office/powerpoint/2010/main" val="3856623761"/>
              </p:ext>
            </p:extLst>
          </p:nvPr>
        </p:nvGraphicFramePr>
        <p:xfrm>
          <a:off x="0" y="3276600"/>
          <a:ext cx="9144000" cy="297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37009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Bandwidth Varies Widely</a:t>
            </a:r>
            <a:endParaRPr lang="en-US" dirty="0"/>
          </a:p>
        </p:txBody>
      </p:sp>
      <p:sp>
        <p:nvSpPr>
          <p:cNvPr id="3" name="Content Placeholder 2"/>
          <p:cNvSpPr>
            <a:spLocks noGrp="1"/>
          </p:cNvSpPr>
          <p:nvPr>
            <p:ph idx="1"/>
          </p:nvPr>
        </p:nvSpPr>
        <p:spPr/>
        <p:txBody>
          <a:bodyPr/>
          <a:lstStyle/>
          <a:p>
            <a:r>
              <a:rPr lang="en-US" dirty="0" smtClean="0"/>
              <a:t>Workload </a:t>
            </a:r>
            <a:r>
              <a:rPr lang="en-US" dirty="0" smtClean="0">
                <a:solidFill>
                  <a:srgbClr val="0000FF"/>
                </a:solidFill>
              </a:rPr>
              <a:t>memory bandwidth requirements </a:t>
            </a:r>
            <a:r>
              <a:rPr lang="en-US" dirty="0" smtClean="0"/>
              <a:t>vary widely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dirty="0" smtClean="0"/>
              <a:t>Memory system is provisioned for peak capacity</a:t>
            </a:r>
          </a:p>
          <a:p>
            <a:pPr lvl="1">
              <a:buNone/>
            </a:pPr>
            <a:r>
              <a:rPr lang="en-US" sz="2400" dirty="0" smtClean="0"/>
              <a:t>	</a:t>
            </a:r>
            <a:r>
              <a:rPr lang="en-US" sz="2400" dirty="0" smtClean="0">
                <a:sym typeface="Wingdings" pitchFamily="2" charset="2"/>
              </a:rPr>
              <a:t> often </a:t>
            </a:r>
            <a:r>
              <a:rPr lang="en-US" sz="2400" dirty="0" smtClean="0">
                <a:solidFill>
                  <a:srgbClr val="FF0000"/>
                </a:solidFill>
                <a:sym typeface="Wingdings" pitchFamily="2" charset="2"/>
              </a:rPr>
              <a:t>underutilized</a:t>
            </a:r>
            <a:endParaRPr lang="en-US" sz="2400" dirty="0" smtClean="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247</a:t>
            </a:fld>
            <a:endParaRPr lang="en-US" altLang="en-US">
              <a:solidFill>
                <a:srgbClr val="000000"/>
              </a:solidFill>
            </a:endParaRPr>
          </a:p>
        </p:txBody>
      </p:sp>
      <p:graphicFrame>
        <p:nvGraphicFramePr>
          <p:cNvPr id="6" name="Chart 5"/>
          <p:cNvGraphicFramePr/>
          <p:nvPr/>
        </p:nvGraphicFramePr>
        <p:xfrm>
          <a:off x="0" y="1447800"/>
          <a:ext cx="91440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21990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Power can be Scaled Down</a:t>
            </a:r>
            <a:endParaRPr lang="en-US" dirty="0"/>
          </a:p>
        </p:txBody>
      </p:sp>
      <p:sp>
        <p:nvSpPr>
          <p:cNvPr id="3" name="Content Placeholder 2"/>
          <p:cNvSpPr>
            <a:spLocks noGrp="1"/>
          </p:cNvSpPr>
          <p:nvPr>
            <p:ph idx="1"/>
          </p:nvPr>
        </p:nvSpPr>
        <p:spPr/>
        <p:txBody>
          <a:bodyPr/>
          <a:lstStyle/>
          <a:p>
            <a:r>
              <a:rPr lang="en-US" dirty="0" smtClean="0"/>
              <a:t>DDR can operate at multiple</a:t>
            </a:r>
            <a:r>
              <a:rPr lang="en-US" dirty="0" smtClean="0">
                <a:solidFill>
                  <a:srgbClr val="FF0000"/>
                </a:solidFill>
              </a:rPr>
              <a:t> </a:t>
            </a:r>
            <a:r>
              <a:rPr lang="en-US" dirty="0" smtClean="0"/>
              <a:t>frequencies </a:t>
            </a:r>
            <a:r>
              <a:rPr lang="en-US" dirty="0" smtClean="0">
                <a:sym typeface="Wingdings" pitchFamily="2" charset="2"/>
              </a:rPr>
              <a:t> </a:t>
            </a:r>
            <a:r>
              <a:rPr lang="en-US" dirty="0" smtClean="0">
                <a:solidFill>
                  <a:srgbClr val="FF0000"/>
                </a:solidFill>
                <a:sym typeface="Wingdings" pitchFamily="2" charset="2"/>
              </a:rPr>
              <a:t>reduce power</a:t>
            </a:r>
            <a:endParaRPr lang="en-US" dirty="0" smtClean="0">
              <a:solidFill>
                <a:srgbClr val="FF0000"/>
              </a:solidFill>
            </a:endParaRPr>
          </a:p>
          <a:p>
            <a:pPr lvl="1"/>
            <a:r>
              <a:rPr lang="en-US" dirty="0" smtClean="0"/>
              <a:t>Lower frequency directly </a:t>
            </a:r>
            <a:r>
              <a:rPr lang="en-US" dirty="0" smtClean="0">
                <a:solidFill>
                  <a:srgbClr val="0000FF"/>
                </a:solidFill>
              </a:rPr>
              <a:t>reduces</a:t>
            </a:r>
            <a:r>
              <a:rPr lang="en-US" dirty="0" smtClean="0"/>
              <a:t> </a:t>
            </a:r>
            <a:r>
              <a:rPr lang="en-US" dirty="0" smtClean="0">
                <a:solidFill>
                  <a:srgbClr val="0000FF"/>
                </a:solidFill>
              </a:rPr>
              <a:t>switching power</a:t>
            </a:r>
          </a:p>
          <a:p>
            <a:pPr lvl="1"/>
            <a:r>
              <a:rPr lang="en-US" dirty="0" smtClean="0"/>
              <a:t>Lower frequency allows for </a:t>
            </a:r>
            <a:r>
              <a:rPr lang="en-US" dirty="0" smtClean="0">
                <a:solidFill>
                  <a:srgbClr val="0000FF"/>
                </a:solidFill>
              </a:rPr>
              <a:t>lower voltage</a:t>
            </a:r>
          </a:p>
          <a:p>
            <a:pPr lvl="1"/>
            <a:r>
              <a:rPr lang="en-US" dirty="0" smtClean="0">
                <a:solidFill>
                  <a:srgbClr val="FF0000"/>
                </a:solidFill>
              </a:rPr>
              <a:t>Comparable to CPU DVFS</a:t>
            </a:r>
          </a:p>
          <a:p>
            <a:endParaRPr lang="en-US" dirty="0" smtClean="0"/>
          </a:p>
          <a:p>
            <a:endParaRPr lang="en-US" dirty="0" smtClean="0"/>
          </a:p>
          <a:p>
            <a:endParaRPr lang="en-US" dirty="0" smtClean="0"/>
          </a:p>
          <a:p>
            <a:endParaRPr lang="en-US" dirty="0" smtClean="0"/>
          </a:p>
          <a:p>
            <a:r>
              <a:rPr lang="en-US" dirty="0" smtClean="0"/>
              <a:t>Frequency scaling increases latency </a:t>
            </a:r>
            <a:r>
              <a:rPr lang="en-US" dirty="0" smtClean="0">
                <a:sym typeface="Wingdings" pitchFamily="2" charset="2"/>
              </a:rPr>
              <a:t> </a:t>
            </a:r>
            <a:r>
              <a:rPr lang="en-US" dirty="0" smtClean="0">
                <a:solidFill>
                  <a:srgbClr val="FF0000"/>
                </a:solidFill>
                <a:sym typeface="Wingdings" pitchFamily="2" charset="2"/>
              </a:rPr>
              <a:t>reduce performance</a:t>
            </a:r>
          </a:p>
          <a:p>
            <a:pPr lvl="1"/>
            <a:r>
              <a:rPr lang="en-US" dirty="0">
                <a:sym typeface="Wingdings" pitchFamily="2" charset="2"/>
              </a:rPr>
              <a:t>M</a:t>
            </a:r>
            <a:r>
              <a:rPr lang="en-US" dirty="0" smtClean="0">
                <a:sym typeface="Wingdings" pitchFamily="2" charset="2"/>
              </a:rPr>
              <a:t>emory storage array is asynchronous</a:t>
            </a:r>
          </a:p>
          <a:p>
            <a:pPr lvl="1"/>
            <a:r>
              <a:rPr lang="en-US" dirty="0" smtClean="0">
                <a:sym typeface="Wingdings" pitchFamily="2" charset="2"/>
              </a:rPr>
              <a:t>But, </a:t>
            </a:r>
            <a:r>
              <a:rPr lang="en-US" dirty="0" smtClean="0">
                <a:solidFill>
                  <a:srgbClr val="0000FF"/>
                </a:solidFill>
                <a:sym typeface="Wingdings" pitchFamily="2" charset="2"/>
              </a:rPr>
              <a:t>bus transfer depends on frequency</a:t>
            </a:r>
          </a:p>
          <a:p>
            <a:pPr lvl="1"/>
            <a:r>
              <a:rPr lang="en-US" dirty="0" smtClean="0">
                <a:sym typeface="Wingdings" pitchFamily="2" charset="2"/>
              </a:rPr>
              <a:t>When bus bandwidth is bottleneck, performance suffers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248</a:t>
            </a:fld>
            <a:endParaRPr lang="en-US" altLang="en-US">
              <a:solidFill>
                <a:srgbClr val="000000"/>
              </a:solidFill>
            </a:endParaRPr>
          </a:p>
        </p:txBody>
      </p:sp>
      <p:graphicFrame>
        <p:nvGraphicFramePr>
          <p:cNvPr id="6" name="Table 5"/>
          <p:cNvGraphicFramePr>
            <a:graphicFrameLocks noGrp="1"/>
          </p:cNvGraphicFramePr>
          <p:nvPr/>
        </p:nvGraphicFramePr>
        <p:xfrm>
          <a:off x="1371600" y="2667000"/>
          <a:ext cx="6095999" cy="1114425"/>
        </p:xfrm>
        <a:graphic>
          <a:graphicData uri="http://schemas.openxmlformats.org/drawingml/2006/table">
            <a:tbl>
              <a:tblPr/>
              <a:tblGrid>
                <a:gridCol w="1631199"/>
                <a:gridCol w="1273132"/>
                <a:gridCol w="671930"/>
                <a:gridCol w="1259869"/>
                <a:gridCol w="1259869"/>
              </a:tblGrid>
              <a:tr h="495300">
                <a:tc>
                  <a:txBody>
                    <a:bodyPr/>
                    <a:lstStyle/>
                    <a:p>
                      <a:pPr algn="l" fontAlgn="b"/>
                      <a:r>
                        <a:rPr lang="en-US" sz="2000" b="0" i="0" u="none" strike="noStrike" dirty="0">
                          <a:solidFill>
                            <a:srgbClr val="000000"/>
                          </a:solidFill>
                          <a:latin typeface="Calibri"/>
                        </a:rPr>
                        <a:t>CPU Voltage/Freq.</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System Power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20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0" i="0" u="none" strike="noStrike">
                          <a:solidFill>
                            <a:srgbClr val="000000"/>
                          </a:solidFill>
                          <a:latin typeface="Calibri"/>
                        </a:rPr>
                        <a:t>Memory Freq.</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System Power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algn="l" fontAlgn="b"/>
                      <a:r>
                        <a:rPr lang="en-US" sz="2000" b="0" i="0" u="none" strike="noStrike" dirty="0">
                          <a:solidFill>
                            <a:srgbClr val="000000"/>
                          </a:solidFill>
                          <a:latin typeface="Calibri"/>
                        </a:rPr>
                        <a:t>↓ 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20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0" i="0" u="none" strike="noStrike" dirty="0">
                          <a:solidFill>
                            <a:srgbClr val="000000"/>
                          </a:solidFill>
                          <a:latin typeface="Calibri"/>
                        </a:rPr>
                        <a:t>↓ 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306675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So Far</a:t>
            </a:r>
            <a:endParaRPr lang="en-US" dirty="0"/>
          </a:p>
        </p:txBody>
      </p:sp>
      <p:sp>
        <p:nvSpPr>
          <p:cNvPr id="3" name="Content Placeholder 2"/>
          <p:cNvSpPr>
            <a:spLocks noGrp="1"/>
          </p:cNvSpPr>
          <p:nvPr>
            <p:ph idx="1"/>
          </p:nvPr>
        </p:nvSpPr>
        <p:spPr/>
        <p:txBody>
          <a:bodyPr/>
          <a:lstStyle/>
          <a:p>
            <a:r>
              <a:rPr lang="en-US" dirty="0" smtClean="0">
                <a:solidFill>
                  <a:srgbClr val="0000FF"/>
                </a:solidFill>
              </a:rPr>
              <a:t>Memory power </a:t>
            </a:r>
            <a:r>
              <a:rPr lang="en-US" dirty="0" smtClean="0"/>
              <a:t>is a significant portion of total power</a:t>
            </a:r>
          </a:p>
          <a:p>
            <a:pPr lvl="1"/>
            <a:r>
              <a:rPr lang="en-US" dirty="0" smtClean="0"/>
              <a:t>19% (</a:t>
            </a:r>
            <a:r>
              <a:rPr lang="en-US" dirty="0" err="1" smtClean="0"/>
              <a:t>avg</a:t>
            </a:r>
            <a:r>
              <a:rPr lang="en-US" dirty="0" smtClean="0"/>
              <a:t>) in our system, up to 40% noted in other works</a:t>
            </a:r>
          </a:p>
          <a:p>
            <a:pPr lvl="1"/>
            <a:endParaRPr lang="en-US" dirty="0" smtClean="0"/>
          </a:p>
          <a:p>
            <a:r>
              <a:rPr lang="en-US" dirty="0" smtClean="0">
                <a:solidFill>
                  <a:srgbClr val="0000FF"/>
                </a:solidFill>
              </a:rPr>
              <a:t>Sleep state residency</a:t>
            </a:r>
            <a:r>
              <a:rPr lang="en-US" dirty="0" smtClean="0"/>
              <a:t> is low in many workloads</a:t>
            </a:r>
          </a:p>
          <a:p>
            <a:pPr lvl="1"/>
            <a:r>
              <a:rPr lang="en-US" dirty="0" smtClean="0"/>
              <a:t>Multicore workloads reduce idle periods</a:t>
            </a:r>
          </a:p>
          <a:p>
            <a:pPr lvl="1"/>
            <a:r>
              <a:rPr lang="en-US" dirty="0"/>
              <a:t>CPU-bound applications send requests frequently enough</a:t>
            </a:r>
            <a:br>
              <a:rPr lang="en-US" dirty="0"/>
            </a:br>
            <a:r>
              <a:rPr lang="en-US" dirty="0"/>
              <a:t>to keep memory devices </a:t>
            </a:r>
            <a:r>
              <a:rPr lang="en-US" dirty="0" smtClean="0"/>
              <a:t>awake</a:t>
            </a:r>
          </a:p>
          <a:p>
            <a:pPr lvl="1"/>
            <a:endParaRPr lang="en-US" dirty="0"/>
          </a:p>
          <a:p>
            <a:r>
              <a:rPr lang="en-US" dirty="0" smtClean="0">
                <a:solidFill>
                  <a:srgbClr val="0000FF"/>
                </a:solidFill>
              </a:rPr>
              <a:t>Memory bandwidth demand </a:t>
            </a:r>
            <a:r>
              <a:rPr lang="en-US" dirty="0" smtClean="0"/>
              <a:t>is very low in some workloads</a:t>
            </a:r>
          </a:p>
          <a:p>
            <a:endParaRPr lang="en-US" dirty="0"/>
          </a:p>
          <a:p>
            <a:r>
              <a:rPr lang="en-US" dirty="0"/>
              <a:t>Memory power is reduced by </a:t>
            </a:r>
            <a:r>
              <a:rPr lang="en-US" dirty="0">
                <a:solidFill>
                  <a:srgbClr val="0000FF"/>
                </a:solidFill>
              </a:rPr>
              <a:t>frequency scaling</a:t>
            </a:r>
          </a:p>
          <a:p>
            <a:pPr lvl="1"/>
            <a:r>
              <a:rPr lang="en-US" dirty="0"/>
              <a:t>And </a:t>
            </a:r>
            <a:r>
              <a:rPr lang="en-US" dirty="0">
                <a:solidFill>
                  <a:srgbClr val="0000FF"/>
                </a:solidFill>
              </a:rPr>
              <a:t>voltage scaling </a:t>
            </a:r>
            <a:r>
              <a:rPr lang="en-US" dirty="0"/>
              <a:t>can give further reductions</a:t>
            </a:r>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249</a:t>
            </a:fld>
            <a:endParaRPr lang="en-US" altLang="en-US">
              <a:solidFill>
                <a:srgbClr val="000000"/>
              </a:solidFill>
            </a:endParaRPr>
          </a:p>
        </p:txBody>
      </p:sp>
    </p:spTree>
    <p:extLst>
      <p:ext uri="{BB962C8B-B14F-4D97-AF65-F5344CB8AC3E}">
        <p14:creationId xmlns:p14="http://schemas.microsoft.com/office/powerpoint/2010/main" val="25075213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Garamond" charset="0"/>
              </a:rPr>
              <a:t>A Question or Two</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Can you figure out why there is a disparity in slowdowns if you do not know how the processor executes the programs?</a:t>
            </a:r>
          </a:p>
          <a:p>
            <a:endParaRPr lang="en-US">
              <a:latin typeface="Tahoma" charset="0"/>
            </a:endParaRPr>
          </a:p>
          <a:p>
            <a:r>
              <a:rPr lang="en-US">
                <a:latin typeface="Tahoma" charset="0"/>
              </a:rPr>
              <a:t>Can you fix the problem without knowing what is happening “underneath”?</a:t>
            </a:r>
          </a:p>
        </p:txBody>
      </p:sp>
      <p:sp>
        <p:nvSpPr>
          <p:cNvPr id="276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F6F6AB-86F1-644C-8F5D-113F98047CC7}" type="slidenum">
              <a:rPr lang="en-US" sz="1600">
                <a:solidFill>
                  <a:srgbClr val="000000"/>
                </a:solidFill>
                <a:latin typeface="Garamond" charset="0"/>
                <a:cs typeface="Arial" charset="0"/>
              </a:rPr>
              <a:pPr eaLnBrk="1" hangingPunct="1"/>
              <a:t>25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9534916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DVFS for Memory</a:t>
            </a:r>
            <a:endParaRPr lang="en-US" dirty="0"/>
          </a:p>
        </p:txBody>
      </p:sp>
      <p:sp>
        <p:nvSpPr>
          <p:cNvPr id="3" name="Content Placeholder 2"/>
          <p:cNvSpPr>
            <a:spLocks noGrp="1"/>
          </p:cNvSpPr>
          <p:nvPr>
            <p:ph idx="1"/>
          </p:nvPr>
        </p:nvSpPr>
        <p:spPr/>
        <p:txBody>
          <a:bodyPr/>
          <a:lstStyle/>
          <a:p>
            <a:r>
              <a:rPr lang="en-US" b="1" dirty="0" smtClean="0"/>
              <a:t>Key Idea: </a:t>
            </a:r>
            <a:r>
              <a:rPr lang="en-US" dirty="0" smtClean="0"/>
              <a:t>observe memory bandwidth utilization, then adjust memory frequency/voltage, to </a:t>
            </a:r>
            <a:r>
              <a:rPr lang="en-US" dirty="0" smtClean="0">
                <a:solidFill>
                  <a:srgbClr val="FF0000"/>
                </a:solidFill>
              </a:rPr>
              <a:t>reduce power </a:t>
            </a:r>
            <a:r>
              <a:rPr lang="en-US" dirty="0" smtClean="0"/>
              <a:t>with</a:t>
            </a:r>
            <a:r>
              <a:rPr lang="en-US" dirty="0" smtClean="0">
                <a:solidFill>
                  <a:srgbClr val="FF0000"/>
                </a:solidFill>
              </a:rPr>
              <a:t> minimal performance loss</a:t>
            </a:r>
          </a:p>
          <a:p>
            <a:pPr lvl="1">
              <a:buNone/>
            </a:pPr>
            <a:r>
              <a:rPr lang="en-US" b="1" dirty="0" smtClean="0">
                <a:solidFill>
                  <a:srgbClr val="0000FF"/>
                </a:solidFill>
                <a:sym typeface="Wingdings" pitchFamily="2" charset="2"/>
              </a:rPr>
              <a:t>	</a:t>
            </a:r>
          </a:p>
          <a:p>
            <a:pPr lvl="1">
              <a:buNone/>
            </a:pPr>
            <a:r>
              <a:rPr lang="en-US" b="1" dirty="0" smtClean="0">
                <a:solidFill>
                  <a:srgbClr val="0000FF"/>
                </a:solidFill>
                <a:sym typeface="Wingdings" pitchFamily="2" charset="2"/>
              </a:rPr>
              <a:t>	 Dynamic Voltage/Frequency Scaling (DVFS)</a:t>
            </a:r>
            <a:br>
              <a:rPr lang="en-US" b="1" dirty="0" smtClean="0">
                <a:solidFill>
                  <a:srgbClr val="0000FF"/>
                </a:solidFill>
                <a:sym typeface="Wingdings" pitchFamily="2" charset="2"/>
              </a:rPr>
            </a:br>
            <a:r>
              <a:rPr lang="en-US" b="1" dirty="0" smtClean="0">
                <a:solidFill>
                  <a:srgbClr val="0000FF"/>
                </a:solidFill>
                <a:sym typeface="Wingdings" pitchFamily="2" charset="2"/>
              </a:rPr>
              <a:t> 	  for memory</a:t>
            </a:r>
            <a:endParaRPr lang="en-US" b="1" dirty="0">
              <a:solidFill>
                <a:srgbClr val="0000FF"/>
              </a:solidFill>
              <a:sym typeface="Wingdings" pitchFamily="2" charset="2"/>
            </a:endParaRPr>
          </a:p>
          <a:p>
            <a:endParaRPr lang="en-US" b="1" dirty="0" smtClean="0">
              <a:solidFill>
                <a:srgbClr val="000000"/>
              </a:solidFill>
              <a:sym typeface="Wingdings" pitchFamily="2" charset="2"/>
            </a:endParaRPr>
          </a:p>
          <a:p>
            <a:r>
              <a:rPr lang="en-US" b="1" dirty="0" smtClean="0">
                <a:solidFill>
                  <a:srgbClr val="000000"/>
                </a:solidFill>
                <a:sym typeface="Wingdings" pitchFamily="2" charset="2"/>
              </a:rPr>
              <a:t>Goal in this work</a:t>
            </a:r>
            <a:r>
              <a:rPr lang="en-US" dirty="0" smtClean="0">
                <a:solidFill>
                  <a:srgbClr val="000000"/>
                </a:solidFill>
                <a:sym typeface="Wingdings" pitchFamily="2" charset="2"/>
              </a:rPr>
              <a:t>:</a:t>
            </a:r>
          </a:p>
          <a:p>
            <a:pPr lvl="1"/>
            <a:r>
              <a:rPr lang="en-US" dirty="0" smtClean="0">
                <a:solidFill>
                  <a:srgbClr val="000000"/>
                </a:solidFill>
                <a:sym typeface="Wingdings" pitchFamily="2" charset="2"/>
              </a:rPr>
              <a:t>Implement </a:t>
            </a:r>
            <a:r>
              <a:rPr lang="en-US" dirty="0" smtClean="0">
                <a:solidFill>
                  <a:srgbClr val="0000FF"/>
                </a:solidFill>
                <a:sym typeface="Wingdings" pitchFamily="2" charset="2"/>
              </a:rPr>
              <a:t>DVFS</a:t>
            </a:r>
            <a:r>
              <a:rPr lang="en-US" dirty="0" smtClean="0">
                <a:solidFill>
                  <a:srgbClr val="000000"/>
                </a:solidFill>
                <a:sym typeface="Wingdings" pitchFamily="2" charset="2"/>
              </a:rPr>
              <a:t> in the memory system, by:</a:t>
            </a:r>
          </a:p>
          <a:p>
            <a:pPr lvl="1"/>
            <a:r>
              <a:rPr lang="en-US" dirty="0" smtClean="0">
                <a:solidFill>
                  <a:srgbClr val="000000"/>
                </a:solidFill>
                <a:sym typeface="Wingdings" pitchFamily="2" charset="2"/>
              </a:rPr>
              <a:t>Developing a </a:t>
            </a:r>
            <a:r>
              <a:rPr lang="en-US" dirty="0" smtClean="0">
                <a:solidFill>
                  <a:srgbClr val="0000FF"/>
                </a:solidFill>
                <a:sym typeface="Wingdings" pitchFamily="2" charset="2"/>
              </a:rPr>
              <a:t>simple control algorithm </a:t>
            </a:r>
            <a:r>
              <a:rPr lang="en-US" dirty="0" smtClean="0">
                <a:solidFill>
                  <a:srgbClr val="000000"/>
                </a:solidFill>
                <a:sym typeface="Wingdings" pitchFamily="2" charset="2"/>
              </a:rPr>
              <a:t>to exploit opportunity for reduced memory frequency/voltage by observing behavior </a:t>
            </a:r>
          </a:p>
          <a:p>
            <a:pPr lvl="1"/>
            <a:r>
              <a:rPr lang="en-US" dirty="0" smtClean="0">
                <a:solidFill>
                  <a:srgbClr val="000000"/>
                </a:solidFill>
                <a:sym typeface="Wingdings" pitchFamily="2" charset="2"/>
              </a:rPr>
              <a:t>Evaluating the proposed algorithm on a </a:t>
            </a:r>
            <a:r>
              <a:rPr lang="en-US" dirty="0" smtClean="0">
                <a:solidFill>
                  <a:srgbClr val="0000FF"/>
                </a:solidFill>
                <a:sym typeface="Wingdings" pitchFamily="2" charset="2"/>
              </a:rPr>
              <a:t>real system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250</a:t>
            </a:fld>
            <a:endParaRPr lang="en-US" altLang="en-US">
              <a:solidFill>
                <a:srgbClr val="000000"/>
              </a:solidFill>
            </a:endParaRPr>
          </a:p>
        </p:txBody>
      </p:sp>
    </p:spTree>
    <p:extLst>
      <p:ext uri="{BB962C8B-B14F-4D97-AF65-F5344CB8AC3E}">
        <p14:creationId xmlns:p14="http://schemas.microsoft.com/office/powerpoint/2010/main" val="22825217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endParaRPr lang="en-US" dirty="0" smtClean="0"/>
          </a:p>
          <a:p>
            <a:r>
              <a:rPr lang="en-US" dirty="0" smtClean="0"/>
              <a:t>Background and Characterization</a:t>
            </a:r>
          </a:p>
          <a:p>
            <a:pPr lvl="1"/>
            <a:r>
              <a:rPr lang="en-US" dirty="0" smtClean="0"/>
              <a:t>DRAM Operation</a:t>
            </a:r>
          </a:p>
          <a:p>
            <a:pPr lvl="1"/>
            <a:r>
              <a:rPr lang="en-US" dirty="0" smtClean="0"/>
              <a:t>DRAM Power</a:t>
            </a:r>
          </a:p>
          <a:p>
            <a:pPr lvl="1"/>
            <a:r>
              <a:rPr lang="en-US" dirty="0" smtClean="0"/>
              <a:t>Frequency and Voltage Scaling</a:t>
            </a:r>
          </a:p>
          <a:p>
            <a:pPr lvl="1"/>
            <a:endParaRPr lang="en-US" dirty="0" smtClean="0"/>
          </a:p>
          <a:p>
            <a:r>
              <a:rPr lang="en-US" dirty="0" smtClean="0"/>
              <a:t>Performance Effects of Frequency Scaling</a:t>
            </a:r>
          </a:p>
          <a:p>
            <a:endParaRPr lang="en-US" dirty="0" smtClean="0"/>
          </a:p>
          <a:p>
            <a:r>
              <a:rPr lang="en-US" dirty="0" smtClean="0"/>
              <a:t>Frequency Control Algorithm</a:t>
            </a:r>
          </a:p>
          <a:p>
            <a:endParaRPr lang="en-US" dirty="0" smtClean="0"/>
          </a:p>
          <a:p>
            <a:r>
              <a:rPr lang="en-US" dirty="0" smtClean="0"/>
              <a:t>Evaluation and Conclusions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251</a:t>
            </a:fld>
            <a:endParaRPr lang="en-US" altLang="en-US">
              <a:solidFill>
                <a:srgbClr val="000000"/>
              </a:solidFill>
            </a:endParaRPr>
          </a:p>
        </p:txBody>
      </p:sp>
    </p:spTree>
    <p:extLst>
      <p:ext uri="{BB962C8B-B14F-4D97-AF65-F5344CB8AC3E}">
        <p14:creationId xmlns:p14="http://schemas.microsoft.com/office/powerpoint/2010/main" val="9011424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p>
          <a:p>
            <a:r>
              <a:rPr lang="en-US" dirty="0" smtClean="0"/>
              <a:t>Background and Characterization</a:t>
            </a:r>
          </a:p>
          <a:p>
            <a:pPr lvl="1"/>
            <a:r>
              <a:rPr lang="en-US" dirty="0" smtClean="0"/>
              <a:t>DRAM Operation</a:t>
            </a:r>
          </a:p>
          <a:p>
            <a:pPr lvl="1"/>
            <a:r>
              <a:rPr lang="en-US" dirty="0" smtClean="0"/>
              <a:t>DRAM Power</a:t>
            </a:r>
          </a:p>
          <a:p>
            <a:pPr lvl="1"/>
            <a:r>
              <a:rPr lang="en-US" dirty="0" smtClean="0"/>
              <a:t>Frequency and Voltage Scaling</a:t>
            </a:r>
          </a:p>
          <a:p>
            <a:pPr lvl="1"/>
            <a:endParaRPr lang="en-US" dirty="0" smtClean="0">
              <a:solidFill>
                <a:schemeClr val="bg1">
                  <a:lumMod val="75000"/>
                </a:schemeClr>
              </a:solidFill>
            </a:endParaRPr>
          </a:p>
          <a:p>
            <a:r>
              <a:rPr lang="en-US" dirty="0" smtClean="0">
                <a:solidFill>
                  <a:schemeClr val="bg1">
                    <a:lumMod val="75000"/>
                  </a:schemeClr>
                </a:solidFill>
              </a:rPr>
              <a:t>Performance Effects of Frequency Scaling</a:t>
            </a:r>
          </a:p>
          <a:p>
            <a:endParaRPr lang="en-US" dirty="0" smtClean="0">
              <a:solidFill>
                <a:schemeClr val="bg1">
                  <a:lumMod val="75000"/>
                </a:schemeClr>
              </a:solidFill>
            </a:endParaRPr>
          </a:p>
          <a:p>
            <a:r>
              <a:rPr lang="en-US" dirty="0" smtClean="0">
                <a:solidFill>
                  <a:schemeClr val="bg1">
                    <a:lumMod val="75000"/>
                  </a:schemeClr>
                </a:solidFill>
              </a:rPr>
              <a:t>Frequency Control Algorithm</a:t>
            </a:r>
          </a:p>
          <a:p>
            <a:endParaRPr lang="en-US" dirty="0" smtClean="0">
              <a:solidFill>
                <a:schemeClr val="bg1">
                  <a:lumMod val="75000"/>
                </a:schemeClr>
              </a:solidFill>
            </a:endParaRPr>
          </a:p>
          <a:p>
            <a:r>
              <a:rPr lang="en-US" dirty="0" smtClean="0">
                <a:solidFill>
                  <a:schemeClr val="bg1">
                    <a:lumMod val="75000"/>
                  </a:schemeClr>
                </a:solidFill>
              </a:rPr>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252</a:t>
            </a:fld>
            <a:endParaRPr lang="en-US" altLang="en-US">
              <a:solidFill>
                <a:srgbClr val="000000"/>
              </a:solidFill>
            </a:endParaRPr>
          </a:p>
        </p:txBody>
      </p:sp>
    </p:spTree>
    <p:extLst>
      <p:ext uri="{BB962C8B-B14F-4D97-AF65-F5344CB8AC3E}">
        <p14:creationId xmlns:p14="http://schemas.microsoft.com/office/powerpoint/2010/main" val="16183359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Operation</a:t>
            </a:r>
            <a:endParaRPr lang="en-US" dirty="0"/>
          </a:p>
        </p:txBody>
      </p:sp>
      <p:sp>
        <p:nvSpPr>
          <p:cNvPr id="3" name="Content Placeholder 2"/>
          <p:cNvSpPr>
            <a:spLocks noGrp="1"/>
          </p:cNvSpPr>
          <p:nvPr>
            <p:ph idx="1"/>
          </p:nvPr>
        </p:nvSpPr>
        <p:spPr>
          <a:xfrm>
            <a:off x="228600" y="908720"/>
            <a:ext cx="8610600" cy="1377280"/>
          </a:xfrm>
        </p:spPr>
        <p:txBody>
          <a:bodyPr/>
          <a:lstStyle/>
          <a:p>
            <a:r>
              <a:rPr lang="en-US" dirty="0" smtClean="0"/>
              <a:t>Main memory consists of </a:t>
            </a:r>
            <a:r>
              <a:rPr lang="en-US" dirty="0" smtClean="0">
                <a:solidFill>
                  <a:srgbClr val="0000FF"/>
                </a:solidFill>
              </a:rPr>
              <a:t>DIMMs</a:t>
            </a:r>
            <a:r>
              <a:rPr lang="en-US" dirty="0" smtClean="0"/>
              <a:t> of </a:t>
            </a:r>
            <a:r>
              <a:rPr lang="en-US" dirty="0" smtClean="0">
                <a:solidFill>
                  <a:srgbClr val="0000FF"/>
                </a:solidFill>
              </a:rPr>
              <a:t>DRAM devices</a:t>
            </a:r>
          </a:p>
          <a:p>
            <a:r>
              <a:rPr lang="en-US" dirty="0" smtClean="0"/>
              <a:t>Each DIMM is attached to a </a:t>
            </a:r>
            <a:r>
              <a:rPr lang="en-US" dirty="0" smtClean="0">
                <a:solidFill>
                  <a:srgbClr val="0000FF"/>
                </a:solidFill>
              </a:rPr>
              <a:t>memory bus (channel)</a:t>
            </a:r>
          </a:p>
          <a:p>
            <a:r>
              <a:rPr lang="en-US" dirty="0" smtClean="0">
                <a:solidFill>
                  <a:srgbClr val="0000FF"/>
                </a:solidFill>
              </a:rPr>
              <a:t>Multiple DIMMs</a:t>
            </a:r>
            <a:r>
              <a:rPr lang="en-US" dirty="0" smtClean="0"/>
              <a:t> can connect to one channel</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253</a:t>
            </a:fld>
            <a:endParaRPr lang="en-US" altLang="en-US">
              <a:solidFill>
                <a:srgbClr val="000000"/>
              </a:solidFill>
            </a:endParaRPr>
          </a:p>
        </p:txBody>
      </p:sp>
      <p:grpSp>
        <p:nvGrpSpPr>
          <p:cNvPr id="32" name="Group 31"/>
          <p:cNvGrpSpPr/>
          <p:nvPr/>
        </p:nvGrpSpPr>
        <p:grpSpPr>
          <a:xfrm>
            <a:off x="1905000" y="3821668"/>
            <a:ext cx="4114800" cy="685800"/>
            <a:chOff x="609600" y="2819400"/>
            <a:chExt cx="4114800" cy="685800"/>
          </a:xfrm>
        </p:grpSpPr>
        <p:sp>
          <p:nvSpPr>
            <p:cNvPr id="5" name="Rectangle 4"/>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6" name="Rectangle 5"/>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Rectangle 8"/>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Rectangle 9"/>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Rectangle 10"/>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 name="Rectangle 11"/>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Rectangle 12"/>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sp>
        <p:nvSpPr>
          <p:cNvPr id="15" name="Rectangle 14"/>
          <p:cNvSpPr/>
          <p:nvPr/>
        </p:nvSpPr>
        <p:spPr>
          <a:xfrm>
            <a:off x="3276600" y="3669268"/>
            <a:ext cx="685800" cy="9906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grpSp>
        <p:nvGrpSpPr>
          <p:cNvPr id="43" name="Group 42"/>
          <p:cNvGrpSpPr/>
          <p:nvPr/>
        </p:nvGrpSpPr>
        <p:grpSpPr>
          <a:xfrm>
            <a:off x="1828800" y="4431268"/>
            <a:ext cx="4191000" cy="1055132"/>
            <a:chOff x="533400" y="3429000"/>
            <a:chExt cx="4191000" cy="1055132"/>
          </a:xfrm>
        </p:grpSpPr>
        <p:grpSp>
          <p:nvGrpSpPr>
            <p:cNvPr id="33" name="Group 32"/>
            <p:cNvGrpSpPr/>
            <p:nvPr/>
          </p:nvGrpSpPr>
          <p:grpSpPr>
            <a:xfrm>
              <a:off x="533400" y="3429000"/>
              <a:ext cx="4191000" cy="1055132"/>
              <a:chOff x="533400" y="3429000"/>
              <a:chExt cx="4191000" cy="1055132"/>
            </a:xfrm>
          </p:grpSpPr>
          <p:cxnSp>
            <p:nvCxnSpPr>
              <p:cNvPr id="17" name="Straight Connector 16"/>
              <p:cNvCxnSpPr/>
              <p:nvPr/>
            </p:nvCxnSpPr>
            <p:spPr>
              <a:xfrm>
                <a:off x="533400" y="3962400"/>
                <a:ext cx="41910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47800" y="4114800"/>
                <a:ext cx="2377574" cy="369332"/>
              </a:xfrm>
              <a:prstGeom prst="rect">
                <a:avLst/>
              </a:prstGeom>
              <a:noFill/>
            </p:spPr>
            <p:txBody>
              <a:bodyPr wrap="none" rtlCol="0">
                <a:spAutoFit/>
              </a:bodyPr>
              <a:lstStyle/>
              <a:p>
                <a:r>
                  <a:rPr lang="en-US" dirty="0" smtClean="0">
                    <a:solidFill>
                      <a:srgbClr val="000000"/>
                    </a:solidFill>
                    <a:latin typeface="Tahoma"/>
                  </a:rPr>
                  <a:t>Memory Bus (64 bits)</a:t>
                </a:r>
                <a:endParaRPr lang="en-US" dirty="0">
                  <a:solidFill>
                    <a:srgbClr val="000000"/>
                  </a:solidFill>
                  <a:latin typeface="Tahoma"/>
                </a:endParaRPr>
              </a:p>
            </p:txBody>
          </p:sp>
          <p:cxnSp>
            <p:nvCxnSpPr>
              <p:cNvPr id="24" name="Straight Connector 23"/>
              <p:cNvCxnSpPr/>
              <p:nvPr/>
            </p:nvCxnSpPr>
            <p:spPr>
              <a:xfrm rot="5400000">
                <a:off x="4106072"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667916"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172628"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734472"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058190"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620034"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124746"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86590"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838200" y="3578423"/>
              <a:ext cx="3774028" cy="310754"/>
              <a:chOff x="838200" y="3578423"/>
              <a:chExt cx="3774028" cy="310754"/>
            </a:xfrm>
          </p:grpSpPr>
          <p:sp>
            <p:nvSpPr>
              <p:cNvPr id="34" name="TextBox 33"/>
              <p:cNvSpPr txBox="1"/>
              <p:nvPr/>
            </p:nvSpPr>
            <p:spPr>
              <a:xfrm>
                <a:off x="838200" y="3578423"/>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5" name="TextBox 34"/>
              <p:cNvSpPr txBox="1"/>
              <p:nvPr/>
            </p:nvSpPr>
            <p:spPr>
              <a:xfrm>
                <a:off x="127000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6" name="TextBox 35"/>
              <p:cNvSpPr txBox="1"/>
              <p:nvPr/>
            </p:nvSpPr>
            <p:spPr>
              <a:xfrm>
                <a:off x="176530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7" name="TextBox 36"/>
              <p:cNvSpPr txBox="1"/>
              <p:nvPr/>
            </p:nvSpPr>
            <p:spPr>
              <a:xfrm>
                <a:off x="220980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8" name="TextBox 37"/>
              <p:cNvSpPr txBox="1"/>
              <p:nvPr/>
            </p:nvSpPr>
            <p:spPr>
              <a:xfrm>
                <a:off x="2889250" y="3578423"/>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9" name="TextBox 38"/>
              <p:cNvSpPr txBox="1"/>
              <p:nvPr/>
            </p:nvSpPr>
            <p:spPr>
              <a:xfrm>
                <a:off x="332105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40" name="TextBox 39"/>
              <p:cNvSpPr txBox="1"/>
              <p:nvPr/>
            </p:nvSpPr>
            <p:spPr>
              <a:xfrm>
                <a:off x="381635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41" name="TextBox 40"/>
              <p:cNvSpPr txBox="1"/>
              <p:nvPr/>
            </p:nvSpPr>
            <p:spPr>
              <a:xfrm>
                <a:off x="426085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grpSp>
      </p:grpSp>
      <p:sp>
        <p:nvSpPr>
          <p:cNvPr id="14" name="Rectangle 13"/>
          <p:cNvSpPr/>
          <p:nvPr/>
        </p:nvSpPr>
        <p:spPr>
          <a:xfrm>
            <a:off x="1676400" y="3593068"/>
            <a:ext cx="4648200" cy="1143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0000"/>
              </a:solidFill>
              <a:latin typeface="Tahoma"/>
            </a:endParaRPr>
          </a:p>
        </p:txBody>
      </p:sp>
      <p:grpSp>
        <p:nvGrpSpPr>
          <p:cNvPr id="71" name="Group 70"/>
          <p:cNvGrpSpPr/>
          <p:nvPr/>
        </p:nvGrpSpPr>
        <p:grpSpPr>
          <a:xfrm>
            <a:off x="1600200" y="3821668"/>
            <a:ext cx="5535848" cy="1359932"/>
            <a:chOff x="3048000" y="2819400"/>
            <a:chExt cx="5535848" cy="1359932"/>
          </a:xfrm>
        </p:grpSpPr>
        <p:cxnSp>
          <p:nvCxnSpPr>
            <p:cNvPr id="67" name="Straight Connector 66"/>
            <p:cNvCxnSpPr/>
            <p:nvPr/>
          </p:nvCxnSpPr>
          <p:spPr>
            <a:xfrm rot="10800000">
              <a:off x="4495800" y="3657600"/>
              <a:ext cx="24384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3048000" y="2819400"/>
              <a:ext cx="4114800" cy="685800"/>
              <a:chOff x="609600" y="2819400"/>
              <a:chExt cx="4114800" cy="685800"/>
            </a:xfrm>
            <a:scene3d>
              <a:camera prst="isometricRightUp">
                <a:rot lat="1800000" lon="18000000" rev="0"/>
              </a:camera>
              <a:lightRig rig="threePt" dir="t"/>
            </a:scene3d>
          </p:grpSpPr>
          <p:sp>
            <p:nvSpPr>
              <p:cNvPr id="45" name="Rectangle 44"/>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46" name="Rectangle 45"/>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7" name="Rectangle 46"/>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8" name="Rectangle 47"/>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9" name="Rectangle 48"/>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0" name="Rectangle 49"/>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1" name="Rectangle 50"/>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2" name="Rectangle 51"/>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3" name="Rectangle 52"/>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grpSp>
          <p:nvGrpSpPr>
            <p:cNvPr id="54" name="Group 53"/>
            <p:cNvGrpSpPr/>
            <p:nvPr/>
          </p:nvGrpSpPr>
          <p:grpSpPr>
            <a:xfrm>
              <a:off x="4038600" y="2819400"/>
              <a:ext cx="4114800" cy="685800"/>
              <a:chOff x="609600" y="2819400"/>
              <a:chExt cx="4114800" cy="685800"/>
            </a:xfrm>
            <a:scene3d>
              <a:camera prst="isometricRightUp">
                <a:rot lat="1800000" lon="18000000" rev="0"/>
              </a:camera>
              <a:lightRig rig="threePt" dir="t"/>
            </a:scene3d>
          </p:grpSpPr>
          <p:sp>
            <p:nvSpPr>
              <p:cNvPr id="55" name="Rectangle 54"/>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56" name="Rectangle 55"/>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7" name="Rectangle 56"/>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8" name="Rectangle 57"/>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9" name="Rectangle 58"/>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0" name="Rectangle 59"/>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1" name="Rectangle 60"/>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2" name="Rectangle 61"/>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3" name="Rectangle 62"/>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cxnSp>
          <p:nvCxnSpPr>
            <p:cNvPr id="69" name="Straight Arrow Connector 68"/>
            <p:cNvCxnSpPr/>
            <p:nvPr/>
          </p:nvCxnSpPr>
          <p:spPr>
            <a:xfrm>
              <a:off x="7086600" y="3657600"/>
              <a:ext cx="609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248400" y="3810000"/>
              <a:ext cx="2335448" cy="369332"/>
            </a:xfrm>
            <a:prstGeom prst="rect">
              <a:avLst/>
            </a:prstGeom>
            <a:noFill/>
          </p:spPr>
          <p:txBody>
            <a:bodyPr wrap="none" rtlCol="0">
              <a:spAutoFit/>
            </a:bodyPr>
            <a:lstStyle/>
            <a:p>
              <a:r>
                <a:rPr lang="en-US" dirty="0" smtClean="0">
                  <a:solidFill>
                    <a:srgbClr val="000000"/>
                  </a:solidFill>
                  <a:latin typeface="Tahoma"/>
                </a:rPr>
                <a:t>to Memory Controller</a:t>
              </a:r>
              <a:endParaRPr lang="en-US" dirty="0">
                <a:solidFill>
                  <a:srgbClr val="000000"/>
                </a:solidFill>
                <a:latin typeface="Tahoma"/>
              </a:endParaRPr>
            </a:p>
          </p:txBody>
        </p:sp>
      </p:grpSp>
    </p:spTree>
    <p:extLst>
      <p:ext uri="{BB962C8B-B14F-4D97-AF65-F5344CB8AC3E}">
        <p14:creationId xmlns:p14="http://schemas.microsoft.com/office/powerpoint/2010/main" val="24846394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4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a DRAM Device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254</a:t>
            </a:fld>
            <a:endParaRPr lang="en-US" altLang="en-US">
              <a:solidFill>
                <a:srgbClr val="000000"/>
              </a:solidFill>
            </a:endParaRPr>
          </a:p>
        </p:txBody>
      </p:sp>
      <p:grpSp>
        <p:nvGrpSpPr>
          <p:cNvPr id="5" name="Group 4"/>
          <p:cNvGrpSpPr/>
          <p:nvPr/>
        </p:nvGrpSpPr>
        <p:grpSpPr>
          <a:xfrm>
            <a:off x="304800" y="1219200"/>
            <a:ext cx="4114800" cy="685800"/>
            <a:chOff x="609600" y="2819400"/>
            <a:chExt cx="4114800" cy="685800"/>
          </a:xfrm>
        </p:grpSpPr>
        <p:sp>
          <p:nvSpPr>
            <p:cNvPr id="6" name="Rectangle 5"/>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Rectangle 8"/>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Rectangle 9"/>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Rectangle 10"/>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 name="Rectangle 11"/>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Rectangle 12"/>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 name="Rectangle 13"/>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grpSp>
        <p:nvGrpSpPr>
          <p:cNvPr id="3" name="Group 2"/>
          <p:cNvGrpSpPr/>
          <p:nvPr/>
        </p:nvGrpSpPr>
        <p:grpSpPr>
          <a:xfrm>
            <a:off x="1676400" y="1066800"/>
            <a:ext cx="7086600" cy="5029200"/>
            <a:chOff x="1676400" y="1066800"/>
            <a:chExt cx="7086600" cy="5029200"/>
          </a:xfrm>
        </p:grpSpPr>
        <p:sp>
          <p:nvSpPr>
            <p:cNvPr id="15" name="Rectangle 14"/>
            <p:cNvSpPr/>
            <p:nvPr/>
          </p:nvSpPr>
          <p:spPr>
            <a:xfrm>
              <a:off x="1676400" y="1066800"/>
              <a:ext cx="685800" cy="9906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sp>
          <p:nvSpPr>
            <p:cNvPr id="16" name="Rectangle 15"/>
            <p:cNvSpPr/>
            <p:nvPr/>
          </p:nvSpPr>
          <p:spPr>
            <a:xfrm>
              <a:off x="2743200" y="2209800"/>
              <a:ext cx="6019800" cy="38862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cxnSp>
          <p:nvCxnSpPr>
            <p:cNvPr id="18" name="Straight Connector 17"/>
            <p:cNvCxnSpPr/>
            <p:nvPr/>
          </p:nvCxnSpPr>
          <p:spPr>
            <a:xfrm rot="16200000" flipH="1">
              <a:off x="190500" y="3543300"/>
              <a:ext cx="4038600" cy="106680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62200" y="1066800"/>
              <a:ext cx="6400800" cy="114300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4495800" y="24384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latin typeface="Tahoma"/>
            </a:endParaRPr>
          </a:p>
        </p:txBody>
      </p:sp>
      <p:sp>
        <p:nvSpPr>
          <p:cNvPr id="32" name="Rectangle 31"/>
          <p:cNvSpPr/>
          <p:nvPr/>
        </p:nvSpPr>
        <p:spPr>
          <a:xfrm>
            <a:off x="4191000" y="26670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latin typeface="Tahoma"/>
            </a:endParaRPr>
          </a:p>
        </p:txBody>
      </p:sp>
      <p:sp>
        <p:nvSpPr>
          <p:cNvPr id="33" name="Rectangle 32"/>
          <p:cNvSpPr/>
          <p:nvPr/>
        </p:nvSpPr>
        <p:spPr>
          <a:xfrm>
            <a:off x="3810000" y="28956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latin typeface="Tahoma"/>
            </a:endParaRPr>
          </a:p>
        </p:txBody>
      </p:sp>
      <p:sp>
        <p:nvSpPr>
          <p:cNvPr id="34" name="Rectangle 33"/>
          <p:cNvSpPr/>
          <p:nvPr/>
        </p:nvSpPr>
        <p:spPr>
          <a:xfrm>
            <a:off x="3429000" y="31242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36" name="Rectangle 35"/>
          <p:cNvSpPr/>
          <p:nvPr/>
        </p:nvSpPr>
        <p:spPr>
          <a:xfrm>
            <a:off x="3505200" y="5105400"/>
            <a:ext cx="23622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solidFill>
                  <a:srgbClr val="FFFFFF"/>
                </a:solidFill>
                <a:latin typeface="Tahoma"/>
              </a:rPr>
              <a:t>Sense Amps</a:t>
            </a:r>
          </a:p>
          <a:p>
            <a:pPr algn="ctr"/>
            <a:r>
              <a:rPr lang="en-US" dirty="0" smtClean="0">
                <a:solidFill>
                  <a:srgbClr val="FFFFFF"/>
                </a:solidFill>
                <a:latin typeface="Tahoma"/>
              </a:rPr>
              <a:t>Column Decoder</a:t>
            </a:r>
            <a:endParaRPr lang="en-US" dirty="0">
              <a:solidFill>
                <a:srgbClr val="FFFFFF"/>
              </a:solidFill>
              <a:latin typeface="Tahoma"/>
            </a:endParaRPr>
          </a:p>
        </p:txBody>
      </p:sp>
      <p:cxnSp>
        <p:nvCxnSpPr>
          <p:cNvPr id="40" name="Straight Connector 39"/>
          <p:cNvCxnSpPr>
            <a:stCxn id="34" idx="2"/>
          </p:cNvCxnSpPr>
          <p:nvPr/>
        </p:nvCxnSpPr>
        <p:spPr>
          <a:xfrm rot="5400000">
            <a:off x="3886200" y="4953000"/>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344194" y="4952206"/>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686300" y="4838700"/>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952206" y="4723606"/>
            <a:ext cx="76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895600" y="2819400"/>
            <a:ext cx="381000" cy="18288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Row Decoder</a:t>
            </a:r>
            <a:endParaRPr lang="en-US" dirty="0">
              <a:solidFill>
                <a:srgbClr val="FFFFFF"/>
              </a:solidFill>
              <a:latin typeface="Tahoma"/>
            </a:endParaRPr>
          </a:p>
        </p:txBody>
      </p:sp>
      <p:sp>
        <p:nvSpPr>
          <p:cNvPr id="22" name="Rectangle 21"/>
          <p:cNvSpPr/>
          <p:nvPr/>
        </p:nvSpPr>
        <p:spPr>
          <a:xfrm>
            <a:off x="7467600" y="2514600"/>
            <a:ext cx="1447800" cy="68580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49" name="Rectangle 48"/>
          <p:cNvSpPr/>
          <p:nvPr/>
        </p:nvSpPr>
        <p:spPr>
          <a:xfrm>
            <a:off x="7696200" y="2667000"/>
            <a:ext cx="990600" cy="381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solidFill>
                  <a:srgbClr val="FFFFFF"/>
                </a:solidFill>
                <a:latin typeface="Tahoma"/>
              </a:rPr>
              <a:t>ODT</a:t>
            </a:r>
            <a:endParaRPr lang="en-US" dirty="0">
              <a:solidFill>
                <a:srgbClr val="FFFFFF"/>
              </a:solidFill>
              <a:latin typeface="Tahoma"/>
            </a:endParaRPr>
          </a:p>
        </p:txBody>
      </p:sp>
      <p:cxnSp>
        <p:nvCxnSpPr>
          <p:cNvPr id="76" name="Straight Connector 75"/>
          <p:cNvCxnSpPr/>
          <p:nvPr/>
        </p:nvCxnSpPr>
        <p:spPr>
          <a:xfrm rot="5400000" flipH="1" flipV="1">
            <a:off x="7810500" y="3695700"/>
            <a:ext cx="1295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867400" y="3276600"/>
            <a:ext cx="3276600" cy="2514600"/>
            <a:chOff x="5867400" y="3276600"/>
            <a:chExt cx="3276600" cy="2514600"/>
          </a:xfrm>
        </p:grpSpPr>
        <p:cxnSp>
          <p:nvCxnSpPr>
            <p:cNvPr id="56" name="Straight Connector 55"/>
            <p:cNvCxnSpPr/>
            <p:nvPr/>
          </p:nvCxnSpPr>
          <p:spPr>
            <a:xfrm>
              <a:off x="8229600" y="4343400"/>
              <a:ext cx="9144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6400800" y="3276600"/>
              <a:ext cx="1600200" cy="2514600"/>
              <a:chOff x="6172200" y="3352800"/>
              <a:chExt cx="1600200" cy="2514600"/>
            </a:xfrm>
          </p:grpSpPr>
          <p:sp>
            <p:nvSpPr>
              <p:cNvPr id="48" name="Rectangle 47"/>
              <p:cNvSpPr/>
              <p:nvPr/>
            </p:nvSpPr>
            <p:spPr>
              <a:xfrm>
                <a:off x="6172200" y="3352800"/>
                <a:ext cx="1600200" cy="2514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000000"/>
                  </a:solidFill>
                  <a:latin typeface="Tahoma"/>
                </a:endParaRPr>
              </a:p>
            </p:txBody>
          </p:sp>
          <p:sp>
            <p:nvSpPr>
              <p:cNvPr id="50" name="Rectangle 49"/>
              <p:cNvSpPr/>
              <p:nvPr/>
            </p:nvSpPr>
            <p:spPr>
              <a:xfrm>
                <a:off x="7239000" y="3505200"/>
                <a:ext cx="381000" cy="1219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err="1" smtClean="0">
                    <a:solidFill>
                      <a:srgbClr val="FFFFFF"/>
                    </a:solidFill>
                    <a:latin typeface="Tahoma"/>
                  </a:rPr>
                  <a:t>Recievers</a:t>
                </a:r>
                <a:endParaRPr lang="en-US" dirty="0">
                  <a:solidFill>
                    <a:srgbClr val="FFFFFF"/>
                  </a:solidFill>
                  <a:latin typeface="Tahoma"/>
                </a:endParaRPr>
              </a:p>
            </p:txBody>
          </p:sp>
          <p:sp>
            <p:nvSpPr>
              <p:cNvPr id="51" name="Rectangle 50"/>
              <p:cNvSpPr/>
              <p:nvPr/>
            </p:nvSpPr>
            <p:spPr>
              <a:xfrm>
                <a:off x="7239000" y="4876800"/>
                <a:ext cx="381000" cy="838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Drivers</a:t>
                </a:r>
                <a:endParaRPr lang="en-US" dirty="0">
                  <a:solidFill>
                    <a:srgbClr val="FFFFFF"/>
                  </a:solidFill>
                  <a:latin typeface="Tahoma"/>
                </a:endParaRPr>
              </a:p>
            </p:txBody>
          </p:sp>
          <p:sp>
            <p:nvSpPr>
              <p:cNvPr id="52" name="Rectangle 51"/>
              <p:cNvSpPr/>
              <p:nvPr/>
            </p:nvSpPr>
            <p:spPr>
              <a:xfrm>
                <a:off x="6781800" y="3505200"/>
                <a:ext cx="381000" cy="1219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Registers</a:t>
                </a:r>
                <a:endParaRPr lang="en-US" dirty="0">
                  <a:solidFill>
                    <a:srgbClr val="FFFFFF"/>
                  </a:solidFill>
                  <a:latin typeface="Tahoma"/>
                </a:endParaRPr>
              </a:p>
            </p:txBody>
          </p:sp>
          <p:sp>
            <p:nvSpPr>
              <p:cNvPr id="53" name="Rectangle 52"/>
              <p:cNvSpPr/>
              <p:nvPr/>
            </p:nvSpPr>
            <p:spPr>
              <a:xfrm>
                <a:off x="6324600" y="3505200"/>
                <a:ext cx="381000" cy="1219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Write FIFO</a:t>
                </a:r>
                <a:endParaRPr lang="en-US" dirty="0">
                  <a:solidFill>
                    <a:srgbClr val="FFFFFF"/>
                  </a:solidFill>
                  <a:latin typeface="Tahoma"/>
                </a:endParaRPr>
              </a:p>
            </p:txBody>
          </p:sp>
        </p:grpSp>
        <p:cxnSp>
          <p:nvCxnSpPr>
            <p:cNvPr id="64" name="Straight Connector 63"/>
            <p:cNvCxnSpPr>
              <a:stCxn id="50" idx="3"/>
            </p:cNvCxnSpPr>
            <p:nvPr/>
          </p:nvCxnSpPr>
          <p:spPr>
            <a:xfrm>
              <a:off x="7848600" y="4038600"/>
              <a:ext cx="381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772400" y="5257800"/>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7620000" y="4648200"/>
              <a:ext cx="1219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53" idx="3"/>
            </p:cNvCxnSpPr>
            <p:nvPr/>
          </p:nvCxnSpPr>
          <p:spPr>
            <a:xfrm>
              <a:off x="6934200" y="4038600"/>
              <a:ext cx="76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2" idx="3"/>
              <a:endCxn id="50" idx="1"/>
            </p:cNvCxnSpPr>
            <p:nvPr/>
          </p:nvCxnSpPr>
          <p:spPr>
            <a:xfrm>
              <a:off x="7391400" y="4038600"/>
              <a:ext cx="76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6096000" y="4038600"/>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0800000">
              <a:off x="6096000" y="5257800"/>
              <a:ext cx="1371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5486400" y="4648200"/>
              <a:ext cx="1219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5867400" y="5257800"/>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5943600" y="2971800"/>
            <a:ext cx="2971800" cy="1981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solidFill>
                  <a:srgbClr val="000000"/>
                </a:solidFill>
                <a:latin typeface="Tahoma"/>
              </a:rPr>
              <a:t>Banks</a:t>
            </a:r>
          </a:p>
          <a:p>
            <a:pPr marL="342900" indent="-342900">
              <a:buFontTx/>
              <a:buChar char="•"/>
            </a:pPr>
            <a:r>
              <a:rPr lang="en-US" sz="2000" dirty="0" smtClean="0">
                <a:solidFill>
                  <a:srgbClr val="000000"/>
                </a:solidFill>
                <a:latin typeface="Tahoma"/>
              </a:rPr>
              <a:t>Independent arrays</a:t>
            </a:r>
          </a:p>
          <a:p>
            <a:pPr marL="342900" indent="-342900">
              <a:buFontTx/>
              <a:buChar char="•"/>
            </a:pPr>
            <a:r>
              <a:rPr lang="en-US" sz="2000" dirty="0" smtClean="0">
                <a:solidFill>
                  <a:srgbClr val="000000"/>
                </a:solidFill>
                <a:latin typeface="Tahoma"/>
              </a:rPr>
              <a:t>Asynchronous: independent of memory bus speed</a:t>
            </a:r>
          </a:p>
          <a:p>
            <a:pPr marL="342900" indent="-342900">
              <a:buFontTx/>
              <a:buChar char="•"/>
            </a:pPr>
            <a:endParaRPr lang="en-US" sz="2400" dirty="0">
              <a:solidFill>
                <a:srgbClr val="000000"/>
              </a:solidFill>
              <a:latin typeface="Tahoma"/>
            </a:endParaRPr>
          </a:p>
        </p:txBody>
      </p:sp>
      <p:sp>
        <p:nvSpPr>
          <p:cNvPr id="55" name="Rectangle 54"/>
          <p:cNvSpPr/>
          <p:nvPr/>
        </p:nvSpPr>
        <p:spPr>
          <a:xfrm>
            <a:off x="1295400" y="2743200"/>
            <a:ext cx="4648200" cy="2286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solidFill>
                  <a:srgbClr val="000000"/>
                </a:solidFill>
                <a:latin typeface="Tahoma"/>
              </a:rPr>
              <a:t>I/O Circuitry</a:t>
            </a:r>
          </a:p>
          <a:p>
            <a:pPr marL="342900" indent="-342900">
              <a:buFontTx/>
              <a:buChar char="•"/>
            </a:pPr>
            <a:r>
              <a:rPr lang="en-US" sz="2000" dirty="0" smtClean="0">
                <a:solidFill>
                  <a:srgbClr val="000000"/>
                </a:solidFill>
                <a:latin typeface="Tahoma"/>
              </a:rPr>
              <a:t>Runs at bus speed</a:t>
            </a:r>
          </a:p>
          <a:p>
            <a:pPr marL="342900" indent="-342900">
              <a:buFontTx/>
              <a:buChar char="•"/>
            </a:pPr>
            <a:r>
              <a:rPr lang="en-US" sz="2000" dirty="0" smtClean="0">
                <a:solidFill>
                  <a:srgbClr val="000000"/>
                </a:solidFill>
                <a:latin typeface="Tahoma"/>
              </a:rPr>
              <a:t>Clock sync/distribution</a:t>
            </a:r>
          </a:p>
          <a:p>
            <a:pPr marL="342900" indent="-342900">
              <a:buFontTx/>
              <a:buChar char="•"/>
            </a:pPr>
            <a:r>
              <a:rPr lang="en-US" sz="2000" dirty="0" smtClean="0">
                <a:solidFill>
                  <a:srgbClr val="000000"/>
                </a:solidFill>
                <a:latin typeface="Tahoma"/>
              </a:rPr>
              <a:t>Bus drivers and receivers</a:t>
            </a:r>
          </a:p>
          <a:p>
            <a:pPr marL="342900" indent="-342900">
              <a:buFontTx/>
              <a:buChar char="•"/>
            </a:pPr>
            <a:r>
              <a:rPr lang="en-US" sz="2000" dirty="0" smtClean="0">
                <a:solidFill>
                  <a:srgbClr val="000000"/>
                </a:solidFill>
                <a:latin typeface="Tahoma"/>
              </a:rPr>
              <a:t>Buffering/</a:t>
            </a:r>
            <a:r>
              <a:rPr lang="en-US" sz="2000" dirty="0" err="1" smtClean="0">
                <a:solidFill>
                  <a:srgbClr val="000000"/>
                </a:solidFill>
                <a:latin typeface="Tahoma"/>
              </a:rPr>
              <a:t>queueing</a:t>
            </a:r>
            <a:endParaRPr lang="en-US" sz="2000" dirty="0" smtClean="0">
              <a:solidFill>
                <a:srgbClr val="000000"/>
              </a:solidFill>
              <a:latin typeface="Tahoma"/>
            </a:endParaRPr>
          </a:p>
          <a:p>
            <a:pPr marL="342900" indent="-342900">
              <a:buFontTx/>
              <a:buChar char="•"/>
            </a:pPr>
            <a:endParaRPr lang="en-US" sz="2400" dirty="0">
              <a:solidFill>
                <a:srgbClr val="000000"/>
              </a:solidFill>
              <a:latin typeface="Tahoma"/>
            </a:endParaRPr>
          </a:p>
        </p:txBody>
      </p:sp>
      <p:sp>
        <p:nvSpPr>
          <p:cNvPr id="57" name="Rectangle 56"/>
          <p:cNvSpPr/>
          <p:nvPr/>
        </p:nvSpPr>
        <p:spPr>
          <a:xfrm>
            <a:off x="3124200" y="3581400"/>
            <a:ext cx="5410200" cy="2057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solidFill>
                  <a:srgbClr val="000000"/>
                </a:solidFill>
                <a:latin typeface="Tahoma"/>
              </a:rPr>
              <a:t>On-Die Termination</a:t>
            </a:r>
          </a:p>
          <a:p>
            <a:pPr marL="342900" indent="-342900">
              <a:buFontTx/>
              <a:buChar char="•"/>
            </a:pPr>
            <a:r>
              <a:rPr lang="en-US" sz="2000" dirty="0" smtClean="0">
                <a:solidFill>
                  <a:srgbClr val="000000"/>
                </a:solidFill>
                <a:latin typeface="Tahoma"/>
              </a:rPr>
              <a:t>Required by bus electrical characteristics</a:t>
            </a:r>
            <a:br>
              <a:rPr lang="en-US" sz="2000" dirty="0" smtClean="0">
                <a:solidFill>
                  <a:srgbClr val="000000"/>
                </a:solidFill>
                <a:latin typeface="Tahoma"/>
              </a:rPr>
            </a:br>
            <a:r>
              <a:rPr lang="en-US" sz="2000" dirty="0" smtClean="0">
                <a:solidFill>
                  <a:srgbClr val="000000"/>
                </a:solidFill>
                <a:latin typeface="Tahoma"/>
              </a:rPr>
              <a:t>for reliable operation</a:t>
            </a:r>
            <a:endParaRPr lang="en-US" sz="2400" dirty="0" smtClean="0">
              <a:solidFill>
                <a:srgbClr val="000000"/>
              </a:solidFill>
              <a:latin typeface="Tahoma"/>
            </a:endParaRPr>
          </a:p>
          <a:p>
            <a:pPr marL="342900" indent="-342900">
              <a:buFontTx/>
              <a:buChar char="•"/>
            </a:pPr>
            <a:r>
              <a:rPr lang="en-US" sz="2000" dirty="0" smtClean="0">
                <a:solidFill>
                  <a:srgbClr val="000000"/>
                </a:solidFill>
                <a:latin typeface="Tahoma"/>
              </a:rPr>
              <a:t>Resistive element that dissipates power when bus is active</a:t>
            </a:r>
          </a:p>
        </p:txBody>
      </p:sp>
    </p:spTree>
    <p:extLst>
      <p:ext uri="{BB962C8B-B14F-4D97-AF65-F5344CB8AC3E}">
        <p14:creationId xmlns:p14="http://schemas.microsoft.com/office/powerpoint/2010/main" val="1749844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5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6" grpId="0" animBg="1"/>
      <p:bldP spid="47" grpId="0" animBg="1"/>
      <p:bldP spid="22" grpId="0" animBg="1"/>
      <p:bldP spid="22" grpId="1" animBg="1"/>
      <p:bldP spid="49" grpId="0" animBg="1"/>
      <p:bldP spid="19" grpId="0" animBg="1"/>
      <p:bldP spid="19" grpId="1" animBg="1"/>
      <p:bldP spid="55" grpId="0" animBg="1"/>
      <p:bldP spid="55" grpId="1" animBg="1"/>
      <p:bldP spid="57" grpId="0" animBg="1"/>
      <p:bldP spid="57" grpId="1" animBg="1"/>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Frequency Scaling on Power</a:t>
            </a:r>
            <a:endParaRPr lang="en-US" dirty="0"/>
          </a:p>
        </p:txBody>
      </p:sp>
      <p:sp>
        <p:nvSpPr>
          <p:cNvPr id="3" name="Content Placeholder 2"/>
          <p:cNvSpPr>
            <a:spLocks noGrp="1"/>
          </p:cNvSpPr>
          <p:nvPr>
            <p:ph idx="1"/>
          </p:nvPr>
        </p:nvSpPr>
        <p:spPr/>
        <p:txBody>
          <a:bodyPr>
            <a:normAutofit lnSpcReduction="10000"/>
          </a:bodyPr>
          <a:lstStyle/>
          <a:p>
            <a:r>
              <a:rPr lang="en-US" b="1" dirty="0" smtClean="0"/>
              <a:t>Reduced memory bus frequency:</a:t>
            </a:r>
          </a:p>
          <a:p>
            <a:r>
              <a:rPr lang="en-US" sz="2600" dirty="0" smtClean="0">
                <a:solidFill>
                  <a:srgbClr val="FF0000"/>
                </a:solidFill>
              </a:rPr>
              <a:t>Does not affect bank power</a:t>
            </a:r>
            <a:r>
              <a:rPr lang="en-US" sz="2600" dirty="0" smtClean="0"/>
              <a:t>:</a:t>
            </a:r>
          </a:p>
          <a:p>
            <a:pPr lvl="1"/>
            <a:r>
              <a:rPr lang="en-US" sz="2600" dirty="0"/>
              <a:t>C</a:t>
            </a:r>
            <a:r>
              <a:rPr lang="en-US" sz="2600" dirty="0" smtClean="0"/>
              <a:t>onstant energy per operation</a:t>
            </a:r>
          </a:p>
          <a:p>
            <a:pPr lvl="1"/>
            <a:r>
              <a:rPr lang="en-US" sz="2600" dirty="0"/>
              <a:t>D</a:t>
            </a:r>
            <a:r>
              <a:rPr lang="en-US" sz="2600" dirty="0" smtClean="0"/>
              <a:t>epends only on utilized memory bandwidth</a:t>
            </a:r>
            <a:endParaRPr lang="en-US" sz="2400" dirty="0" smtClean="0"/>
          </a:p>
          <a:p>
            <a:r>
              <a:rPr lang="en-US" sz="2600" dirty="0" smtClean="0">
                <a:solidFill>
                  <a:srgbClr val="FF0000"/>
                </a:solidFill>
              </a:rPr>
              <a:t>Decreases I/O power</a:t>
            </a:r>
            <a:r>
              <a:rPr lang="en-US" sz="2600" dirty="0" smtClean="0"/>
              <a:t>:</a:t>
            </a:r>
          </a:p>
          <a:p>
            <a:pPr lvl="1"/>
            <a:r>
              <a:rPr lang="en-US" sz="2600" dirty="0"/>
              <a:t>D</a:t>
            </a:r>
            <a:r>
              <a:rPr lang="en-US" sz="2600" dirty="0" smtClean="0"/>
              <a:t>ynamic power in bus interface and clock circuitry</a:t>
            </a:r>
            <a:br>
              <a:rPr lang="en-US" sz="2600" dirty="0" smtClean="0"/>
            </a:br>
            <a:r>
              <a:rPr lang="en-US" sz="2600" dirty="0" smtClean="0"/>
              <a:t>reduces due to less frequent switching</a:t>
            </a:r>
            <a:endParaRPr lang="en-US" sz="2400" dirty="0" smtClean="0"/>
          </a:p>
          <a:p>
            <a:r>
              <a:rPr lang="en-US" sz="2600" dirty="0" smtClean="0">
                <a:solidFill>
                  <a:srgbClr val="FF0000"/>
                </a:solidFill>
              </a:rPr>
              <a:t>Increases termination power</a:t>
            </a:r>
            <a:r>
              <a:rPr lang="en-US" sz="2600" dirty="0" smtClean="0"/>
              <a:t>:</a:t>
            </a:r>
          </a:p>
          <a:p>
            <a:pPr lvl="1"/>
            <a:r>
              <a:rPr lang="en-US" sz="2600" dirty="0" smtClean="0"/>
              <a:t>Same data takes longer to transfer</a:t>
            </a:r>
          </a:p>
          <a:p>
            <a:pPr lvl="1"/>
            <a:r>
              <a:rPr lang="en-US" sz="2600" dirty="0" smtClean="0">
                <a:sym typeface="Wingdings" pitchFamily="2" charset="2"/>
              </a:rPr>
              <a:t>Hence, bus utilization increases</a:t>
            </a:r>
          </a:p>
          <a:p>
            <a:r>
              <a:rPr lang="en-US" dirty="0" smtClean="0">
                <a:solidFill>
                  <a:srgbClr val="FF0000"/>
                </a:solidFill>
                <a:sym typeface="Wingdings" pitchFamily="2" charset="2"/>
              </a:rPr>
              <a:t>Tradeoff between I/O and termination results in a net power reduction at lower frequencies</a:t>
            </a:r>
          </a:p>
          <a:p>
            <a:pPr>
              <a:buNone/>
            </a:pPr>
            <a:endParaRPr lang="en-US" b="1" dirty="0" smtClean="0"/>
          </a:p>
          <a:p>
            <a:endParaRPr lang="en-US" b="1" dirty="0" smtClean="0"/>
          </a:p>
          <a:p>
            <a:pPr lvl="1"/>
            <a:endParaRPr lang="en-US" dirty="0" smtClean="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255</a:t>
            </a:fld>
            <a:endParaRPr lang="en-US" altLang="en-US">
              <a:solidFill>
                <a:srgbClr val="000000"/>
              </a:solidFill>
            </a:endParaRPr>
          </a:p>
        </p:txBody>
      </p:sp>
    </p:spTree>
    <p:extLst>
      <p:ext uri="{BB962C8B-B14F-4D97-AF65-F5344CB8AC3E}">
        <p14:creationId xmlns:p14="http://schemas.microsoft.com/office/powerpoint/2010/main" val="36152908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Voltage Scaling on Power</a:t>
            </a:r>
            <a:endParaRPr lang="en-US" dirty="0"/>
          </a:p>
        </p:txBody>
      </p:sp>
      <p:sp>
        <p:nvSpPr>
          <p:cNvPr id="3" name="Content Placeholder 2"/>
          <p:cNvSpPr>
            <a:spLocks noGrp="1"/>
          </p:cNvSpPr>
          <p:nvPr>
            <p:ph idx="1"/>
          </p:nvPr>
        </p:nvSpPr>
        <p:spPr>
          <a:xfrm>
            <a:off x="228600" y="908720"/>
            <a:ext cx="8610600" cy="1224880"/>
          </a:xfrm>
        </p:spPr>
        <p:txBody>
          <a:bodyPr/>
          <a:lstStyle/>
          <a:p>
            <a:r>
              <a:rPr lang="en-US" dirty="0" smtClean="0"/>
              <a:t>Voltage scaling further reduces power because all parts of memory devices will draw </a:t>
            </a:r>
            <a:r>
              <a:rPr lang="en-US" dirty="0" smtClean="0">
                <a:solidFill>
                  <a:srgbClr val="0000FF"/>
                </a:solidFill>
              </a:rPr>
              <a:t>less current (at less voltage)</a:t>
            </a:r>
          </a:p>
          <a:p>
            <a:r>
              <a:rPr lang="en-US" dirty="0" smtClean="0"/>
              <a:t>Voltage reduction is possible because stable operation requires </a:t>
            </a:r>
            <a:r>
              <a:rPr lang="en-US" dirty="0" smtClean="0">
                <a:solidFill>
                  <a:srgbClr val="0000FF"/>
                </a:solidFill>
              </a:rPr>
              <a:t>lower voltage at lower frequency</a:t>
            </a:r>
            <a:r>
              <a:rPr lang="en-US" dirty="0" smtClean="0"/>
              <a:t>:</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256</a:t>
            </a:fld>
            <a:endParaRPr lang="en-US" altLang="en-US">
              <a:solidFill>
                <a:srgbClr val="000000"/>
              </a:solidFill>
            </a:endParaRPr>
          </a:p>
        </p:txBody>
      </p:sp>
      <p:graphicFrame>
        <p:nvGraphicFramePr>
          <p:cNvPr id="6" name="Chart 5"/>
          <p:cNvGraphicFramePr/>
          <p:nvPr/>
        </p:nvGraphicFramePr>
        <p:xfrm>
          <a:off x="152400" y="2743200"/>
          <a:ext cx="73152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68041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solidFill>
                <a:schemeClr val="bg1">
                  <a:lumMod val="75000"/>
                </a:schemeClr>
              </a:solidFill>
            </a:endParaRPr>
          </a:p>
          <a:p>
            <a:r>
              <a:rPr lang="en-US" dirty="0" smtClean="0">
                <a:solidFill>
                  <a:schemeClr val="bg1">
                    <a:lumMod val="75000"/>
                  </a:schemeClr>
                </a:solidFill>
              </a:rPr>
              <a:t>Background and Characterization</a:t>
            </a:r>
          </a:p>
          <a:p>
            <a:pPr lvl="1"/>
            <a:r>
              <a:rPr lang="en-US" dirty="0" smtClean="0">
                <a:solidFill>
                  <a:schemeClr val="bg1">
                    <a:lumMod val="75000"/>
                  </a:schemeClr>
                </a:solidFill>
              </a:rPr>
              <a:t>DRAM Operation</a:t>
            </a:r>
          </a:p>
          <a:p>
            <a:pPr lvl="1"/>
            <a:r>
              <a:rPr lang="en-US" dirty="0" smtClean="0">
                <a:solidFill>
                  <a:schemeClr val="bg1">
                    <a:lumMod val="75000"/>
                  </a:schemeClr>
                </a:solidFill>
              </a:rPr>
              <a:t>DRAM Power</a:t>
            </a:r>
          </a:p>
          <a:p>
            <a:pPr lvl="1"/>
            <a:r>
              <a:rPr lang="en-US" dirty="0" smtClean="0">
                <a:solidFill>
                  <a:schemeClr val="bg1">
                    <a:lumMod val="75000"/>
                  </a:schemeClr>
                </a:solidFill>
              </a:rPr>
              <a:t>Frequency and Voltage Scaling</a:t>
            </a:r>
          </a:p>
          <a:p>
            <a:pPr lvl="1"/>
            <a:endParaRPr lang="en-US" dirty="0" smtClean="0"/>
          </a:p>
          <a:p>
            <a:r>
              <a:rPr lang="en-US" dirty="0" smtClean="0"/>
              <a:t>Performance Effects of Frequency Scaling</a:t>
            </a:r>
          </a:p>
          <a:p>
            <a:endParaRPr lang="en-US" dirty="0" smtClean="0"/>
          </a:p>
          <a:p>
            <a:r>
              <a:rPr lang="en-US" dirty="0" smtClean="0">
                <a:solidFill>
                  <a:schemeClr val="bg1">
                    <a:lumMod val="75000"/>
                  </a:schemeClr>
                </a:solidFill>
              </a:rPr>
              <a:t>Frequency Control Algorithm</a:t>
            </a:r>
          </a:p>
          <a:p>
            <a:endParaRPr lang="en-US" dirty="0" smtClean="0">
              <a:solidFill>
                <a:schemeClr val="bg1">
                  <a:lumMod val="75000"/>
                </a:schemeClr>
              </a:solidFill>
            </a:endParaRPr>
          </a:p>
          <a:p>
            <a:r>
              <a:rPr lang="en-US" dirty="0" smtClean="0">
                <a:solidFill>
                  <a:schemeClr val="bg1">
                    <a:lumMod val="75000"/>
                  </a:schemeClr>
                </a:solidFill>
              </a:rPr>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257</a:t>
            </a:fld>
            <a:endParaRPr lang="en-US" altLang="en-US">
              <a:solidFill>
                <a:srgbClr val="000000"/>
              </a:solidFill>
            </a:endParaRPr>
          </a:p>
        </p:txBody>
      </p:sp>
    </p:spTree>
    <p:extLst>
      <p:ext uri="{BB962C8B-B14F-4D97-AF65-F5344CB8AC3E}">
        <p14:creationId xmlns:p14="http://schemas.microsoft.com/office/powerpoint/2010/main" val="34093558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How Much Memory Bandwidth is Needed?</a:t>
            </a:r>
            <a:endParaRPr lang="en-US" sz="3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258</a:t>
            </a:fld>
            <a:endParaRPr lang="en-US" altLang="en-US">
              <a:solidFill>
                <a:srgbClr val="000000"/>
              </a:solidFill>
            </a:endParaRPr>
          </a:p>
        </p:txBody>
      </p:sp>
      <p:graphicFrame>
        <p:nvGraphicFramePr>
          <p:cNvPr id="5" name="Content Placeholder 4"/>
          <p:cNvGraphicFramePr>
            <a:graphicFrameLocks noGrp="1"/>
          </p:cNvGraphicFramePr>
          <p:nvPr>
            <p:ph idx="1"/>
          </p:nvPr>
        </p:nvGraphicFramePr>
        <p:xfrm>
          <a:off x="228600" y="908050"/>
          <a:ext cx="8610600" cy="5340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11215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81400" y="4714875"/>
            <a:ext cx="4191000" cy="1447800"/>
          </a:xfrm>
          <a:prstGeom prst="rect">
            <a:avLst/>
          </a:prstGeom>
          <a:solidFill>
            <a:srgbClr val="C0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 name="Title 1"/>
          <p:cNvSpPr>
            <a:spLocks noGrp="1"/>
          </p:cNvSpPr>
          <p:nvPr>
            <p:ph type="title"/>
          </p:nvPr>
        </p:nvSpPr>
        <p:spPr/>
        <p:txBody>
          <a:bodyPr/>
          <a:lstStyle/>
          <a:p>
            <a:r>
              <a:rPr lang="en-US" sz="3400" dirty="0" smtClean="0"/>
              <a:t>Performance Impact of Static Frequency Scaling</a:t>
            </a:r>
            <a:endParaRPr lang="en-US" sz="3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259</a:t>
            </a:fld>
            <a:endParaRPr lang="en-US" altLang="en-US">
              <a:solidFill>
                <a:srgbClr val="000000"/>
              </a:solidFill>
            </a:endParaRPr>
          </a:p>
        </p:txBody>
      </p:sp>
      <p:sp>
        <p:nvSpPr>
          <p:cNvPr id="8" name="Content Placeholder 7"/>
          <p:cNvSpPr>
            <a:spLocks noGrp="1"/>
          </p:cNvSpPr>
          <p:nvPr>
            <p:ph idx="1"/>
          </p:nvPr>
        </p:nvSpPr>
        <p:spPr>
          <a:xfrm>
            <a:off x="228600" y="908720"/>
            <a:ext cx="8610600" cy="920080"/>
          </a:xfrm>
        </p:spPr>
        <p:txBody>
          <a:bodyPr/>
          <a:lstStyle/>
          <a:p>
            <a:r>
              <a:rPr lang="en-US" dirty="0" smtClean="0"/>
              <a:t>Performance impact is proportional to bandwidth demand</a:t>
            </a:r>
          </a:p>
          <a:p>
            <a:r>
              <a:rPr lang="en-US" dirty="0" smtClean="0"/>
              <a:t>Many workloads tolerate lower frequency with minimal performance drop</a:t>
            </a:r>
            <a:endParaRPr lang="en-US" dirty="0"/>
          </a:p>
        </p:txBody>
      </p:sp>
      <p:graphicFrame>
        <p:nvGraphicFramePr>
          <p:cNvPr id="10" name="Chart 9"/>
          <p:cNvGraphicFramePr/>
          <p:nvPr/>
        </p:nvGraphicFramePr>
        <p:xfrm>
          <a:off x="914400" y="2047875"/>
          <a:ext cx="6867525" cy="4352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2370039735"/>
              </p:ext>
            </p:extLst>
          </p:nvPr>
        </p:nvGraphicFramePr>
        <p:xfrm>
          <a:off x="914400" y="2057400"/>
          <a:ext cx="6867525" cy="435292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1371600" y="2514600"/>
            <a:ext cx="304800" cy="28194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grpSp>
        <p:nvGrpSpPr>
          <p:cNvPr id="43" name="Group 42"/>
          <p:cNvGrpSpPr/>
          <p:nvPr/>
        </p:nvGrpSpPr>
        <p:grpSpPr>
          <a:xfrm>
            <a:off x="1835430" y="2257425"/>
            <a:ext cx="1974570" cy="464582"/>
            <a:chOff x="1524000" y="2038350"/>
            <a:chExt cx="1974570" cy="464582"/>
          </a:xfrm>
        </p:grpSpPr>
        <p:grpSp>
          <p:nvGrpSpPr>
            <p:cNvPr id="15" name="Group 14"/>
            <p:cNvGrpSpPr/>
            <p:nvPr/>
          </p:nvGrpSpPr>
          <p:grpSpPr>
            <a:xfrm>
              <a:off x="1524000" y="2039144"/>
              <a:ext cx="348172" cy="463788"/>
              <a:chOff x="1524000" y="2039144"/>
              <a:chExt cx="348172" cy="463788"/>
            </a:xfrm>
          </p:grpSpPr>
          <p:sp>
            <p:nvSpPr>
              <p:cNvPr id="9" name="TextBox 8"/>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14" name="TextBox 13"/>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16" name="Group 15"/>
            <p:cNvGrpSpPr/>
            <p:nvPr/>
          </p:nvGrpSpPr>
          <p:grpSpPr>
            <a:xfrm>
              <a:off x="1765300" y="2038350"/>
              <a:ext cx="348172" cy="463788"/>
              <a:chOff x="1524000" y="2039144"/>
              <a:chExt cx="348172" cy="463788"/>
            </a:xfrm>
          </p:grpSpPr>
          <p:sp>
            <p:nvSpPr>
              <p:cNvPr id="17" name="TextBox 16"/>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18" name="TextBox 17"/>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25" name="Group 24"/>
            <p:cNvGrpSpPr/>
            <p:nvPr/>
          </p:nvGrpSpPr>
          <p:grpSpPr>
            <a:xfrm>
              <a:off x="2044700" y="2039144"/>
              <a:ext cx="348172" cy="463788"/>
              <a:chOff x="1524000" y="2039144"/>
              <a:chExt cx="348172" cy="463788"/>
            </a:xfrm>
          </p:grpSpPr>
          <p:sp>
            <p:nvSpPr>
              <p:cNvPr id="26" name="TextBox 25"/>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27" name="TextBox 26"/>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28" name="Group 27"/>
            <p:cNvGrpSpPr/>
            <p:nvPr/>
          </p:nvGrpSpPr>
          <p:grpSpPr>
            <a:xfrm>
              <a:off x="2286000" y="2038350"/>
              <a:ext cx="348172" cy="463788"/>
              <a:chOff x="1524000" y="2039144"/>
              <a:chExt cx="348172" cy="463788"/>
            </a:xfrm>
          </p:grpSpPr>
          <p:sp>
            <p:nvSpPr>
              <p:cNvPr id="29" name="TextBox 28"/>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0" name="TextBox 29"/>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31" name="Group 30"/>
            <p:cNvGrpSpPr/>
            <p:nvPr/>
          </p:nvGrpSpPr>
          <p:grpSpPr>
            <a:xfrm>
              <a:off x="2530475" y="2039144"/>
              <a:ext cx="348172" cy="463788"/>
              <a:chOff x="1524000" y="2039144"/>
              <a:chExt cx="348172" cy="463788"/>
            </a:xfrm>
          </p:grpSpPr>
          <p:sp>
            <p:nvSpPr>
              <p:cNvPr id="32" name="TextBox 31"/>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3" name="TextBox 32"/>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34" name="Group 33"/>
            <p:cNvGrpSpPr/>
            <p:nvPr/>
          </p:nvGrpSpPr>
          <p:grpSpPr>
            <a:xfrm>
              <a:off x="2771775" y="2038350"/>
              <a:ext cx="266420" cy="463788"/>
              <a:chOff x="1524000" y="2039144"/>
              <a:chExt cx="266420" cy="463788"/>
            </a:xfrm>
          </p:grpSpPr>
          <p:sp>
            <p:nvSpPr>
              <p:cNvPr id="35" name="TextBox 34"/>
              <p:cNvSpPr txBox="1"/>
              <p:nvPr/>
            </p:nvSpPr>
            <p:spPr>
              <a:xfrm>
                <a:off x="1524000" y="2133600"/>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6" name="TextBox 35"/>
              <p:cNvSpPr txBox="1"/>
              <p:nvPr/>
            </p:nvSpPr>
            <p:spPr>
              <a:xfrm>
                <a:off x="1524000" y="2039144"/>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37" name="Group 36"/>
            <p:cNvGrpSpPr/>
            <p:nvPr/>
          </p:nvGrpSpPr>
          <p:grpSpPr>
            <a:xfrm>
              <a:off x="3003550" y="2038350"/>
              <a:ext cx="266420" cy="463788"/>
              <a:chOff x="1479550" y="2039144"/>
              <a:chExt cx="266420" cy="463788"/>
            </a:xfrm>
          </p:grpSpPr>
          <p:sp>
            <p:nvSpPr>
              <p:cNvPr id="38" name="TextBox 37"/>
              <p:cNvSpPr txBox="1"/>
              <p:nvPr/>
            </p:nvSpPr>
            <p:spPr>
              <a:xfrm>
                <a:off x="1479550" y="2133600"/>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9" name="TextBox 38"/>
              <p:cNvSpPr txBox="1"/>
              <p:nvPr/>
            </p:nvSpPr>
            <p:spPr>
              <a:xfrm>
                <a:off x="1479550" y="2039144"/>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40" name="Group 39"/>
            <p:cNvGrpSpPr/>
            <p:nvPr/>
          </p:nvGrpSpPr>
          <p:grpSpPr>
            <a:xfrm>
              <a:off x="3232150" y="2038350"/>
              <a:ext cx="266420" cy="463788"/>
              <a:chOff x="1447800" y="2039144"/>
              <a:chExt cx="266420" cy="463788"/>
            </a:xfrm>
          </p:grpSpPr>
          <p:sp>
            <p:nvSpPr>
              <p:cNvPr id="41" name="TextBox 40"/>
              <p:cNvSpPr txBox="1"/>
              <p:nvPr/>
            </p:nvSpPr>
            <p:spPr>
              <a:xfrm>
                <a:off x="1447800" y="2133600"/>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42" name="TextBox 41"/>
              <p:cNvSpPr txBox="1"/>
              <p:nvPr/>
            </p:nvSpPr>
            <p:spPr>
              <a:xfrm>
                <a:off x="1447800" y="2039144"/>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spTree>
    <p:extLst>
      <p:ext uri="{BB962C8B-B14F-4D97-AF65-F5344CB8AC3E}">
        <p14:creationId xmlns:p14="http://schemas.microsoft.com/office/powerpoint/2010/main" val="30776413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Graphic spid="10" grpId="0">
        <p:bldAsOne/>
      </p:bldGraphic>
      <p:bldGraphic spid="10" grpId="1">
        <p:bldAsOne/>
      </p:bldGraphic>
      <p:bldGraphic spid="12" grpId="0">
        <p:bldAsOne/>
      </p:bldGraphic>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ounded Rectangle 97"/>
          <p:cNvSpPr>
            <a:spLocks noChangeArrowheads="1"/>
          </p:cNvSpPr>
          <p:nvPr/>
        </p:nvSpPr>
        <p:spPr bwMode="auto">
          <a:xfrm>
            <a:off x="2160588"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anchor="ctr"/>
          <a:lstStyle/>
          <a:p>
            <a:pPr marL="381000" indent="-381000" algn="ctr" fontAlgn="base">
              <a:spcBef>
                <a:spcPct val="20000"/>
              </a:spcBef>
              <a:spcAft>
                <a:spcPct val="0"/>
              </a:spcAft>
              <a:buFontTx/>
              <a:buChar char="•"/>
            </a:pPr>
            <a:endParaRPr lang="en-US" sz="2000" smtClean="0">
              <a:solidFill>
                <a:srgbClr val="000000"/>
              </a:solidFill>
              <a:latin typeface="Arial" charset="0"/>
              <a:ea typeface="ＭＳ Ｐゴシック" charset="0"/>
              <a:cs typeface="ＭＳ Ｐゴシック" charset="0"/>
            </a:endParaRPr>
          </a:p>
        </p:txBody>
      </p:sp>
      <p:sp>
        <p:nvSpPr>
          <p:cNvPr id="286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CA03AC-C657-5E4C-AC56-BF8567CC85A7}" type="slidenum">
              <a:rPr lang="en-US" sz="1600">
                <a:solidFill>
                  <a:srgbClr val="000000"/>
                </a:solidFill>
                <a:latin typeface="Garamond" charset="0"/>
                <a:cs typeface="Arial" charset="0"/>
              </a:rPr>
              <a:pPr eaLnBrk="1" hangingPunct="1"/>
              <a:t>26</a:t>
            </a:fld>
            <a:endParaRPr lang="en-US" sz="1600">
              <a:solidFill>
                <a:srgbClr val="000000"/>
              </a:solidFill>
              <a:latin typeface="Garamond" charset="0"/>
              <a:cs typeface="Arial" charset="0"/>
            </a:endParaRPr>
          </a:p>
        </p:txBody>
      </p:sp>
      <p:sp>
        <p:nvSpPr>
          <p:cNvPr id="28675" name="Rectangle 2"/>
          <p:cNvSpPr>
            <a:spLocks noGrp="1" noChangeArrowheads="1"/>
          </p:cNvSpPr>
          <p:nvPr>
            <p:ph type="title"/>
          </p:nvPr>
        </p:nvSpPr>
        <p:spPr/>
        <p:txBody>
          <a:bodyPr/>
          <a:lstStyle/>
          <a:p>
            <a:r>
              <a:rPr lang="en-US">
                <a:latin typeface="Garamond" charset="0"/>
              </a:rPr>
              <a:t>Why the Disparity in Slowdowns?</a:t>
            </a: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32134" name="Text Box 6"/>
          <p:cNvSpPr txBox="1">
            <a:spLocks noChangeArrowheads="1"/>
          </p:cNvSpPr>
          <p:nvPr/>
        </p:nvSpPr>
        <p:spPr bwMode="auto">
          <a:xfrm>
            <a:off x="3117850"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cs typeface="Arial" charset="0"/>
              </a:rPr>
              <a:t>CORE 1</a:t>
            </a:r>
          </a:p>
        </p:txBody>
      </p:sp>
      <p:sp>
        <p:nvSpPr>
          <p:cNvPr id="28678" name="Text Box 8"/>
          <p:cNvSpPr txBox="1">
            <a:spLocks noChangeArrowheads="1"/>
          </p:cNvSpPr>
          <p:nvPr/>
        </p:nvSpPr>
        <p:spPr bwMode="auto">
          <a:xfrm>
            <a:off x="4702175"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cs typeface="Arial" charset="0"/>
              </a:rPr>
              <a:t>CORE 2</a:t>
            </a:r>
          </a:p>
        </p:txBody>
      </p:sp>
      <p:sp>
        <p:nvSpPr>
          <p:cNvPr id="28679" name="Text Box 14"/>
          <p:cNvSpPr txBox="1">
            <a:spLocks noChangeArrowheads="1"/>
          </p:cNvSpPr>
          <p:nvPr/>
        </p:nvSpPr>
        <p:spPr bwMode="auto">
          <a:xfrm>
            <a:off x="3143250" y="2425700"/>
            <a:ext cx="8921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    </a:t>
            </a:r>
            <a:r>
              <a:rPr lang="en-US" sz="1600" smtClean="0">
                <a:solidFill>
                  <a:srgbClr val="000000"/>
                </a:solidFill>
                <a:cs typeface="Arial" charset="0"/>
              </a:rPr>
              <a:t>L2 </a:t>
            </a:r>
          </a:p>
          <a:p>
            <a:pPr eaLnBrk="1" fontAlgn="base" hangingPunct="1">
              <a:spcBef>
                <a:spcPct val="0"/>
              </a:spcBef>
              <a:spcAft>
                <a:spcPct val="0"/>
              </a:spcAft>
            </a:pPr>
            <a:r>
              <a:rPr lang="en-US" sz="1600" smtClean="0">
                <a:solidFill>
                  <a:srgbClr val="000000"/>
                </a:solidFill>
                <a:cs typeface="Arial" charset="0"/>
              </a:rPr>
              <a:t>CACHE</a:t>
            </a:r>
          </a:p>
        </p:txBody>
      </p:sp>
      <p:sp>
        <p:nvSpPr>
          <p:cNvPr id="28680" name="Text Box 16"/>
          <p:cNvSpPr txBox="1">
            <a:spLocks noChangeArrowheads="1"/>
          </p:cNvSpPr>
          <p:nvPr/>
        </p:nvSpPr>
        <p:spPr bwMode="auto">
          <a:xfrm>
            <a:off x="4714875" y="2427288"/>
            <a:ext cx="8921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    </a:t>
            </a:r>
            <a:r>
              <a:rPr lang="en-US" sz="1600" smtClean="0">
                <a:solidFill>
                  <a:srgbClr val="000000"/>
                </a:solidFill>
                <a:cs typeface="Arial" charset="0"/>
              </a:rPr>
              <a:t>L2 </a:t>
            </a:r>
          </a:p>
          <a:p>
            <a:pPr eaLnBrk="1" fontAlgn="base" hangingPunct="1">
              <a:spcBef>
                <a:spcPct val="0"/>
              </a:spcBef>
              <a:spcAft>
                <a:spcPct val="0"/>
              </a:spcAft>
            </a:pPr>
            <a:r>
              <a:rPr lang="en-US" sz="1600" smtClean="0">
                <a:solidFill>
                  <a:srgbClr val="000000"/>
                </a:solidFill>
                <a:cs typeface="Arial" charset="0"/>
              </a:rPr>
              <a:t>CACHE</a:t>
            </a:r>
          </a:p>
        </p:txBody>
      </p:sp>
      <p:sp>
        <p:nvSpPr>
          <p:cNvPr id="28681" name="Line 20"/>
          <p:cNvSpPr>
            <a:spLocks noChangeShapeType="1"/>
          </p:cNvSpPr>
          <p:nvPr/>
        </p:nvSpPr>
        <p:spPr bwMode="auto">
          <a:xfrm>
            <a:off x="3573463"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82" name="Line 21"/>
          <p:cNvSpPr>
            <a:spLocks noChangeShapeType="1"/>
          </p:cNvSpPr>
          <p:nvPr/>
        </p:nvSpPr>
        <p:spPr bwMode="auto">
          <a:xfrm>
            <a:off x="5146675"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83"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84" name="Text Box 24"/>
          <p:cNvSpPr txBox="1">
            <a:spLocks noChangeArrowheads="1"/>
          </p:cNvSpPr>
          <p:nvPr/>
        </p:nvSpPr>
        <p:spPr bwMode="auto">
          <a:xfrm>
            <a:off x="2759075" y="4002088"/>
            <a:ext cx="3195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cs typeface="Arial" charset="0"/>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DRAM </a:t>
            </a:r>
          </a:p>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anchor="ctr"/>
          <a:lstStyle/>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DRAM </a:t>
            </a:r>
          </a:p>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DRAM </a:t>
            </a:r>
          </a:p>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Bank 2</a:t>
            </a:r>
          </a:p>
        </p:txBody>
      </p:sp>
      <p:sp>
        <p:nvSpPr>
          <p:cNvPr id="28688"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89"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90"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91"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92" name="Line 48"/>
          <p:cNvSpPr>
            <a:spLocks noChangeShapeType="1"/>
          </p:cNvSpPr>
          <p:nvPr/>
        </p:nvSpPr>
        <p:spPr bwMode="auto">
          <a:xfrm flipV="1">
            <a:off x="4341813" y="4464050"/>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32178" name="Text Box 50"/>
          <p:cNvSpPr txBox="1">
            <a:spLocks noChangeArrowheads="1"/>
          </p:cNvSpPr>
          <p:nvPr/>
        </p:nvSpPr>
        <p:spPr bwMode="auto">
          <a:xfrm>
            <a:off x="6737350" y="3613150"/>
            <a:ext cx="183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Shared DRAM</a:t>
            </a:r>
          </a:p>
          <a:p>
            <a:pPr eaLnBrk="1" fontAlgn="base" hangingPunct="1">
              <a:spcBef>
                <a:spcPct val="0"/>
              </a:spcBef>
              <a:spcAft>
                <a:spcPct val="0"/>
              </a:spcAft>
            </a:pPr>
            <a:r>
              <a:rPr lang="en-US" sz="1800" smtClean="0">
                <a:solidFill>
                  <a:srgbClr val="003399"/>
                </a:solidFill>
                <a:cs typeface="Arial" charset="0"/>
              </a:rPr>
              <a:t>Memory System</a:t>
            </a:r>
          </a:p>
        </p:txBody>
      </p:sp>
      <p:sp>
        <p:nvSpPr>
          <p:cNvPr id="28694" name="Rounded Rectangle 97"/>
          <p:cNvSpPr>
            <a:spLocks noChangeArrowheads="1"/>
          </p:cNvSpPr>
          <p:nvPr/>
        </p:nvSpPr>
        <p:spPr bwMode="auto">
          <a:xfrm>
            <a:off x="2493963"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81000" indent="-381000" algn="ctr" fontAlgn="base">
              <a:spcBef>
                <a:spcPct val="20000"/>
              </a:spcBef>
              <a:spcAft>
                <a:spcPct val="0"/>
              </a:spcAft>
              <a:buFontTx/>
              <a:buChar char="•"/>
            </a:pPr>
            <a:endParaRPr lang="en-US" sz="2000" smtClean="0">
              <a:solidFill>
                <a:srgbClr val="000000"/>
              </a:solidFill>
              <a:latin typeface="Arial" charset="0"/>
              <a:ea typeface="ＭＳ Ｐゴシック" charset="0"/>
              <a:cs typeface="ＭＳ Ｐゴシック" charset="0"/>
            </a:endParaRPr>
          </a:p>
        </p:txBody>
      </p:sp>
      <p:sp>
        <p:nvSpPr>
          <p:cNvPr id="28695" name="Text Box 52"/>
          <p:cNvSpPr txBox="1">
            <a:spLocks noChangeArrowheads="1"/>
          </p:cNvSpPr>
          <p:nvPr/>
        </p:nvSpPr>
        <p:spPr bwMode="auto">
          <a:xfrm>
            <a:off x="6350000" y="1412875"/>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Multi-Core</a:t>
            </a:r>
          </a:p>
          <a:p>
            <a:pPr eaLnBrk="1" fontAlgn="base" hangingPunct="1">
              <a:spcBef>
                <a:spcPct val="0"/>
              </a:spcBef>
              <a:spcAft>
                <a:spcPct val="0"/>
              </a:spcAft>
            </a:pPr>
            <a:r>
              <a:rPr lang="en-US" sz="1800" smtClean="0">
                <a:solidFill>
                  <a:srgbClr val="3B812F"/>
                </a:solidFill>
                <a:cs typeface="Arial" charset="0"/>
              </a:rPr>
              <a:t>Chip</a:t>
            </a:r>
          </a:p>
        </p:txBody>
      </p:sp>
      <p:sp>
        <p:nvSpPr>
          <p:cNvPr id="432182" name="Line 54"/>
          <p:cNvSpPr>
            <a:spLocks noChangeShapeType="1"/>
          </p:cNvSpPr>
          <p:nvPr/>
        </p:nvSpPr>
        <p:spPr bwMode="auto">
          <a:xfrm>
            <a:off x="1230313" y="3371850"/>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32183" name="Text Box 55"/>
          <p:cNvSpPr txBox="1">
            <a:spLocks noChangeArrowheads="1"/>
          </p:cNvSpPr>
          <p:nvPr/>
        </p:nvSpPr>
        <p:spPr bwMode="auto">
          <a:xfrm>
            <a:off x="366713" y="300513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unfairness</a:t>
            </a:r>
          </a:p>
        </p:txBody>
      </p:sp>
      <p:sp>
        <p:nvSpPr>
          <p:cNvPr id="432184"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99" name="Rectangle 11"/>
          <p:cNvSpPr>
            <a:spLocks noChangeArrowheads="1"/>
          </p:cNvSpPr>
          <p:nvPr/>
        </p:nvSpPr>
        <p:spPr bwMode="auto">
          <a:xfrm>
            <a:off x="2686050"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00" name="Text Box 6"/>
          <p:cNvSpPr txBox="1">
            <a:spLocks noChangeArrowheads="1"/>
          </p:cNvSpPr>
          <p:nvPr/>
        </p:nvSpPr>
        <p:spPr bwMode="auto">
          <a:xfrm>
            <a:off x="3505200" y="331946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cs typeface="Arial" charset="0"/>
              </a:rPr>
              <a:t>INTERCONNECT</a:t>
            </a:r>
          </a:p>
        </p:txBody>
      </p:sp>
      <p:cxnSp>
        <p:nvCxnSpPr>
          <p:cNvPr id="28701" name="Straight Arrow Connector 53"/>
          <p:cNvCxnSpPr>
            <a:cxnSpLocks noChangeShapeType="1"/>
          </p:cNvCxnSpPr>
          <p:nvPr/>
        </p:nvCxnSpPr>
        <p:spPr bwMode="auto">
          <a:xfrm rot="5400000">
            <a:off x="3466307" y="32567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8702"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8703"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8704" name="Straight Arrow Connector 58"/>
          <p:cNvCxnSpPr>
            <a:cxnSpLocks noChangeShapeType="1"/>
          </p:cNvCxnSpPr>
          <p:nvPr/>
        </p:nvCxnSpPr>
        <p:spPr bwMode="auto">
          <a:xfrm rot="5400000">
            <a:off x="5053807" y="37139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06"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07"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9" name="Text Box 8"/>
          <p:cNvSpPr txBox="1">
            <a:spLocks noChangeArrowheads="1"/>
          </p:cNvSpPr>
          <p:nvPr/>
        </p:nvSpPr>
        <p:spPr bwMode="auto">
          <a:xfrm>
            <a:off x="3163888" y="1485900"/>
            <a:ext cx="800100" cy="3381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FFFFFF"/>
                </a:solidFill>
                <a:cs typeface="Arial" charset="0"/>
              </a:rPr>
              <a:t>matlab</a:t>
            </a:r>
          </a:p>
        </p:txBody>
      </p:sp>
      <p:sp>
        <p:nvSpPr>
          <p:cNvPr id="70" name="Text Box 8"/>
          <p:cNvSpPr txBox="1">
            <a:spLocks noChangeArrowheads="1"/>
          </p:cNvSpPr>
          <p:nvPr/>
        </p:nvSpPr>
        <p:spPr bwMode="auto">
          <a:xfrm>
            <a:off x="4911725" y="1468438"/>
            <a:ext cx="503238" cy="3397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FFFFFF"/>
                </a:solidFill>
                <a:cs typeface="Arial" charset="0"/>
              </a:rPr>
              <a:t>gcc</a:t>
            </a: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DRAM </a:t>
            </a:r>
          </a:p>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Bank 3</a:t>
            </a:r>
          </a:p>
        </p:txBody>
      </p:sp>
      <p:sp>
        <p:nvSpPr>
          <p:cNvPr id="28711"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nvGrpSpPr>
          <p:cNvPr id="2" name="Group 107"/>
          <p:cNvGrpSpPr>
            <a:grpSpLocks/>
          </p:cNvGrpSpPr>
          <p:nvPr/>
        </p:nvGrpSpPr>
        <p:grpSpPr bwMode="auto">
          <a:xfrm>
            <a:off x="3505200" y="1257300"/>
            <a:ext cx="176213" cy="779463"/>
            <a:chOff x="536864" y="1524322"/>
            <a:chExt cx="176645" cy="778674"/>
          </a:xfrm>
        </p:grpSpPr>
        <p:sp>
          <p:nvSpPr>
            <p:cNvPr id="28734"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5"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6"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7"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107" name="Rectangle 106"/>
          <p:cNvSpPr>
            <a:spLocks noChangeArrowheads="1"/>
          </p:cNvSpPr>
          <p:nvPr/>
        </p:nvSpPr>
        <p:spPr bwMode="auto">
          <a:xfrm>
            <a:off x="5057775" y="1817688"/>
            <a:ext cx="177800" cy="169862"/>
          </a:xfrm>
          <a:prstGeom prst="rect">
            <a:avLst/>
          </a:prstGeom>
          <a:solidFill>
            <a:srgbClr val="FF0000"/>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nvGrpSpPr>
          <p:cNvPr id="3" name="Group 119"/>
          <p:cNvGrpSpPr>
            <a:grpSpLocks/>
          </p:cNvGrpSpPr>
          <p:nvPr/>
        </p:nvGrpSpPr>
        <p:grpSpPr bwMode="auto">
          <a:xfrm>
            <a:off x="3702050" y="1255713"/>
            <a:ext cx="176213" cy="777875"/>
            <a:chOff x="536864" y="1524322"/>
            <a:chExt cx="176645" cy="778674"/>
          </a:xfrm>
        </p:grpSpPr>
        <p:sp>
          <p:nvSpPr>
            <p:cNvPr id="28730"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1"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2"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3"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4" name="Group 124"/>
          <p:cNvGrpSpPr>
            <a:grpSpLocks/>
          </p:cNvGrpSpPr>
          <p:nvPr/>
        </p:nvGrpSpPr>
        <p:grpSpPr bwMode="auto">
          <a:xfrm>
            <a:off x="3906838" y="1262063"/>
            <a:ext cx="176212" cy="779462"/>
            <a:chOff x="536864" y="1524322"/>
            <a:chExt cx="176645" cy="778674"/>
          </a:xfrm>
        </p:grpSpPr>
        <p:sp>
          <p:nvSpPr>
            <p:cNvPr id="28726"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7"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8"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9"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28722"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3"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4"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5"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28718"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19"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0"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1"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2111395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linds(horizontal)">
                                      <p:cBhvr>
                                        <p:cTn id="7" dur="500"/>
                                        <p:tgtEl>
                                          <p:spTgt spid="98"/>
                                        </p:tgtEl>
                                      </p:cBhvr>
                                    </p:animEffect>
                                  </p:childTnLst>
                                </p:cTn>
                              </p:par>
                              <p:par>
                                <p:cTn id="8" presetID="1" presetClass="entr" presetSubtype="0" fill="hold" grpId="1" nodeType="withEffect">
                                  <p:stCondLst>
                                    <p:cond delay="0"/>
                                  </p:stCondLst>
                                  <p:childTnLst>
                                    <p:set>
                                      <p:cBhvr>
                                        <p:cTn id="9" dur="1" fill="hold">
                                          <p:stCondLst>
                                            <p:cond delay="0"/>
                                          </p:stCondLst>
                                        </p:cTn>
                                        <p:tgtEl>
                                          <p:spTgt spid="9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3217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mph" presetSubtype="2" fill="hold" nodeType="clickEffect">
                                  <p:stCondLst>
                                    <p:cond delay="0"/>
                                  </p:stCondLst>
                                  <p:childTnLst>
                                    <p:animClr clrSpc="rgb" dir="cw">
                                      <p:cBhvr>
                                        <p:cTn id="15" dur="500" fill="hold"/>
                                        <p:tgtEl>
                                          <p:spTgt spid="432133"/>
                                        </p:tgtEl>
                                        <p:attrNameLst>
                                          <p:attrName>fillcolor</p:attrName>
                                        </p:attrNameLst>
                                      </p:cBhvr>
                                      <p:to>
                                        <a:srgbClr val="0000FF"/>
                                      </p:to>
                                    </p:animClr>
                                    <p:set>
                                      <p:cBhvr>
                                        <p:cTn id="16" dur="500" fill="hold"/>
                                        <p:tgtEl>
                                          <p:spTgt spid="432133"/>
                                        </p:tgtEl>
                                        <p:attrNameLst>
                                          <p:attrName>fill.type</p:attrName>
                                        </p:attrNameLst>
                                      </p:cBhvr>
                                      <p:to>
                                        <p:strVal val="solid"/>
                                      </p:to>
                                    </p:set>
                                    <p:set>
                                      <p:cBhvr>
                                        <p:cTn id="17" dur="500" fill="hold"/>
                                        <p:tgtEl>
                                          <p:spTgt spid="432133"/>
                                        </p:tgtEl>
                                        <p:attrNameLst>
                                          <p:attrName>fill.on</p:attrName>
                                        </p:attrNameLst>
                                      </p:cBhvr>
                                      <p:to>
                                        <p:strVal val="true"/>
                                      </p:to>
                                    </p:set>
                                  </p:childTnLst>
                                </p:cTn>
                              </p:par>
                              <p:par>
                                <p:cTn id="18" presetID="1" presetClass="exit" presetSubtype="0" fill="hold" grpId="0" nodeType="withEffect">
                                  <p:stCondLst>
                                    <p:cond delay="0"/>
                                  </p:stCondLst>
                                  <p:childTnLst>
                                    <p:set>
                                      <p:cBhvr>
                                        <p:cTn id="19" dur="1" fill="hold">
                                          <p:stCondLst>
                                            <p:cond delay="0"/>
                                          </p:stCondLst>
                                        </p:cTn>
                                        <p:tgtEl>
                                          <p:spTgt spid="432134"/>
                                        </p:tgtEl>
                                        <p:attrNameLst>
                                          <p:attrName>style.visibility</p:attrName>
                                        </p:attrNameLst>
                                      </p:cBhvr>
                                      <p:to>
                                        <p:strVal val="hidden"/>
                                      </p:to>
                                    </p:set>
                                  </p:childTnLst>
                                </p:cTn>
                              </p:par>
                              <p:par>
                                <p:cTn id="20" presetID="3" presetClass="entr" presetSubtype="1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blinds(horizontal)">
                                      <p:cBhvr>
                                        <p:cTn id="25" dur="500"/>
                                        <p:tgtEl>
                                          <p:spTgt spid="70"/>
                                        </p:tgtEl>
                                      </p:cBhvr>
                                    </p:animEffect>
                                  </p:childTnLst>
                                </p:cTn>
                              </p:par>
                              <p:par>
                                <p:cTn id="26" presetID="1" presetClass="emph" presetSubtype="2" fill="hold" nodeType="withEffect">
                                  <p:stCondLst>
                                    <p:cond delay="0"/>
                                  </p:stCondLst>
                                  <p:childTnLst>
                                    <p:animClr clrSpc="rgb" dir="cw">
                                      <p:cBhvr>
                                        <p:cTn id="27" dur="500" fill="hold"/>
                                        <p:tgtEl>
                                          <p:spTgt spid="66"/>
                                        </p:tgtEl>
                                        <p:attrNameLst>
                                          <p:attrName>fillcolor</p:attrName>
                                        </p:attrNameLst>
                                      </p:cBhvr>
                                      <p:to>
                                        <a:srgbClr val="FF0000"/>
                                      </p:to>
                                    </p:animClr>
                                    <p:set>
                                      <p:cBhvr>
                                        <p:cTn id="28" dur="500" fill="hold"/>
                                        <p:tgtEl>
                                          <p:spTgt spid="66"/>
                                        </p:tgtEl>
                                        <p:attrNameLst>
                                          <p:attrName>fill.type</p:attrName>
                                        </p:attrNameLst>
                                      </p:cBhvr>
                                      <p:to>
                                        <p:strVal val="solid"/>
                                      </p:to>
                                    </p:set>
                                    <p:set>
                                      <p:cBhvr>
                                        <p:cTn id="29" dur="500" fill="hold"/>
                                        <p:tgtEl>
                                          <p:spTgt spid="66"/>
                                        </p:tgtEl>
                                        <p:attrNameLst>
                                          <p:attrName>fill.on</p:attrName>
                                        </p:attrNameLst>
                                      </p:cBhvr>
                                      <p:to>
                                        <p:strVal val="tru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par>
                                <p:cTn id="34" presetID="42" presetClass="path" presetSubtype="0" accel="50000" decel="50000" fill="hold" nodeType="withEffect">
                                  <p:stCondLst>
                                    <p:cond delay="0"/>
                                  </p:stCondLst>
                                  <p:childTnLst>
                                    <p:animMotion origin="layout" path="M -1.94444E-6 3.7037E-6 L -1.94444E-6 0.36597 " pathEditMode="relative" rAng="0" ptsTypes="AA">
                                      <p:cBhvr>
                                        <p:cTn id="35" dur="1000" fill="hold"/>
                                        <p:tgtEl>
                                          <p:spTgt spid="2"/>
                                        </p:tgtEl>
                                        <p:attrNameLst>
                                          <p:attrName>ppt_x</p:attrName>
                                          <p:attrName>ppt_y</p:attrName>
                                        </p:attrNameLst>
                                      </p:cBhvr>
                                      <p:rCtr x="0" y="18300"/>
                                    </p:animMotion>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par>
                                <p:cTn id="39" presetID="42" presetClass="path" presetSubtype="0" accel="50000" decel="50000" fill="hold" grpId="1" nodeType="withEffect">
                                  <p:stCondLst>
                                    <p:cond delay="0"/>
                                  </p:stCondLst>
                                  <p:childTnLst>
                                    <p:animMotion origin="layout" path="M 0 0  L 0 0.33333  E" pathEditMode="relative" ptsTypes="">
                                      <p:cBhvr>
                                        <p:cTn id="40" dur="1000" fill="hold"/>
                                        <p:tgtEl>
                                          <p:spTgt spid="107"/>
                                        </p:tgtEl>
                                        <p:attrNameLst>
                                          <p:attrName>ppt_x</p:attrName>
                                          <p:attrName>ppt_y</p:attrName>
                                        </p:attrNameLst>
                                      </p:cBhvr>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63"/>
                                        </p:tgtEl>
                                        <p:attrNameLst>
                                          <p:attrName>fillcolor</p:attrName>
                                        </p:attrNameLst>
                                      </p:cBhvr>
                                      <p:to>
                                        <a:srgbClr val="0000FF"/>
                                      </p:to>
                                    </p:animClr>
                                    <p:set>
                                      <p:cBhvr>
                                        <p:cTn id="45" dur="500" fill="hold"/>
                                        <p:tgtEl>
                                          <p:spTgt spid="63"/>
                                        </p:tgtEl>
                                        <p:attrNameLst>
                                          <p:attrName>fill.type</p:attrName>
                                        </p:attrNameLst>
                                      </p:cBhvr>
                                      <p:to>
                                        <p:strVal val="solid"/>
                                      </p:to>
                                    </p:set>
                                    <p:set>
                                      <p:cBhvr>
                                        <p:cTn id="46" dur="500" fill="hold"/>
                                        <p:tgtEl>
                                          <p:spTgt spid="63"/>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500" fill="hold"/>
                                        <p:tgtEl>
                                          <p:spTgt spid="62"/>
                                        </p:tgtEl>
                                        <p:attrNameLst>
                                          <p:attrName>fillcolor</p:attrName>
                                        </p:attrNameLst>
                                      </p:cBhvr>
                                      <p:to>
                                        <a:srgbClr val="0000FF"/>
                                      </p:to>
                                    </p:animClr>
                                    <p:set>
                                      <p:cBhvr>
                                        <p:cTn id="49" dur="500" fill="hold"/>
                                        <p:tgtEl>
                                          <p:spTgt spid="62"/>
                                        </p:tgtEl>
                                        <p:attrNameLst>
                                          <p:attrName>fill.type</p:attrName>
                                        </p:attrNameLst>
                                      </p:cBhvr>
                                      <p:to>
                                        <p:strVal val="solid"/>
                                      </p:to>
                                    </p:set>
                                    <p:set>
                                      <p:cBhvr>
                                        <p:cTn id="50" dur="500" fill="hold"/>
                                        <p:tgtEl>
                                          <p:spTgt spid="62"/>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64"/>
                                        </p:tgtEl>
                                        <p:attrNameLst>
                                          <p:attrName>fillcolor</p:attrName>
                                        </p:attrNameLst>
                                      </p:cBhvr>
                                      <p:to>
                                        <a:srgbClr val="0000FF"/>
                                      </p:to>
                                    </p:animClr>
                                    <p:set>
                                      <p:cBhvr>
                                        <p:cTn id="53" dur="500" fill="hold"/>
                                        <p:tgtEl>
                                          <p:spTgt spid="64"/>
                                        </p:tgtEl>
                                        <p:attrNameLst>
                                          <p:attrName>fill.type</p:attrName>
                                        </p:attrNameLst>
                                      </p:cBhvr>
                                      <p:to>
                                        <p:strVal val="solid"/>
                                      </p:to>
                                    </p:set>
                                    <p:set>
                                      <p:cBhvr>
                                        <p:cTn id="54" dur="500" fill="hold"/>
                                        <p:tgtEl>
                                          <p:spTgt spid="64"/>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71"/>
                                        </p:tgtEl>
                                        <p:attrNameLst>
                                          <p:attrName>fillcolor</p:attrName>
                                        </p:attrNameLst>
                                      </p:cBhvr>
                                      <p:to>
                                        <a:srgbClr val="0000FF"/>
                                      </p:to>
                                    </p:animClr>
                                    <p:set>
                                      <p:cBhvr>
                                        <p:cTn id="57" dur="500" fill="hold"/>
                                        <p:tgtEl>
                                          <p:spTgt spid="71"/>
                                        </p:tgtEl>
                                        <p:attrNameLst>
                                          <p:attrName>fill.type</p:attrName>
                                        </p:attrNameLst>
                                      </p:cBhvr>
                                      <p:to>
                                        <p:strVal val="solid"/>
                                      </p:to>
                                    </p:set>
                                    <p:set>
                                      <p:cBhvr>
                                        <p:cTn id="58" dur="500" fill="hold"/>
                                        <p:tgtEl>
                                          <p:spTgt spid="71"/>
                                        </p:tgtEl>
                                        <p:attrNameLst>
                                          <p:attrName>fill.on</p:attrName>
                                        </p:attrNameLst>
                                      </p:cBhvr>
                                      <p:to>
                                        <p:strVal val="true"/>
                                      </p:to>
                                    </p:set>
                                  </p:childTnLst>
                                </p:cTn>
                              </p:par>
                              <p:par>
                                <p:cTn id="59" presetID="3" presetClass="exit" presetSubtype="10" fill="hold" nodeType="withEffect">
                                  <p:stCondLst>
                                    <p:cond delay="0"/>
                                  </p:stCondLst>
                                  <p:childTnLst>
                                    <p:animEffect transition="out" filter="blinds(horizontal)">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childTnLst>
                                </p:cTn>
                              </p:par>
                              <p:par>
                                <p:cTn id="64" presetID="42" presetClass="path" presetSubtype="0" accel="50000" decel="50000" fill="hold" nodeType="withEffect">
                                  <p:stCondLst>
                                    <p:cond delay="0"/>
                                  </p:stCondLst>
                                  <p:childTnLst>
                                    <p:animMotion origin="layout" path="M -1.94444E-6 3.7037E-6 L -1.94444E-6 0.36597 " pathEditMode="relative" rAng="0" ptsTypes="AA">
                                      <p:cBhvr>
                                        <p:cTn id="65" dur="1000" fill="hold"/>
                                        <p:tgtEl>
                                          <p:spTgt spid="3"/>
                                        </p:tgtEl>
                                        <p:attrNameLst>
                                          <p:attrName>ppt_x</p:attrName>
                                          <p:attrName>ppt_y</p:attrName>
                                        </p:attrNameLst>
                                      </p:cBhvr>
                                      <p:rCtr x="0" y="18300"/>
                                    </p:animMotion>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mph" presetSubtype="2" fill="hold" nodeType="clickEffect">
                                  <p:stCondLst>
                                    <p:cond delay="0"/>
                                  </p:stCondLst>
                                  <p:childTnLst>
                                    <p:animClr clrSpc="rgb" dir="cw">
                                      <p:cBhvr>
                                        <p:cTn id="69" dur="500" fill="hold"/>
                                        <p:tgtEl>
                                          <p:spTgt spid="62"/>
                                        </p:tgtEl>
                                        <p:attrNameLst>
                                          <p:attrName>fillcolor</p:attrName>
                                        </p:attrNameLst>
                                      </p:cBhvr>
                                      <p:to>
                                        <a:schemeClr val="bg1"/>
                                      </p:to>
                                    </p:animClr>
                                    <p:set>
                                      <p:cBhvr>
                                        <p:cTn id="70" dur="500" fill="hold"/>
                                        <p:tgtEl>
                                          <p:spTgt spid="62"/>
                                        </p:tgtEl>
                                        <p:attrNameLst>
                                          <p:attrName>fill.type</p:attrName>
                                        </p:attrNameLst>
                                      </p:cBhvr>
                                      <p:to>
                                        <p:strVal val="solid"/>
                                      </p:to>
                                    </p:set>
                                    <p:set>
                                      <p:cBhvr>
                                        <p:cTn id="71" dur="500" fill="hold"/>
                                        <p:tgtEl>
                                          <p:spTgt spid="62"/>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63"/>
                                        </p:tgtEl>
                                        <p:attrNameLst>
                                          <p:attrName>fillcolor</p:attrName>
                                        </p:attrNameLst>
                                      </p:cBhvr>
                                      <p:to>
                                        <a:schemeClr val="bg1"/>
                                      </p:to>
                                    </p:animClr>
                                    <p:set>
                                      <p:cBhvr>
                                        <p:cTn id="74" dur="500" fill="hold"/>
                                        <p:tgtEl>
                                          <p:spTgt spid="63"/>
                                        </p:tgtEl>
                                        <p:attrNameLst>
                                          <p:attrName>fill.type</p:attrName>
                                        </p:attrNameLst>
                                      </p:cBhvr>
                                      <p:to>
                                        <p:strVal val="solid"/>
                                      </p:to>
                                    </p:set>
                                    <p:set>
                                      <p:cBhvr>
                                        <p:cTn id="75" dur="500" fill="hold"/>
                                        <p:tgtEl>
                                          <p:spTgt spid="6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64"/>
                                        </p:tgtEl>
                                        <p:attrNameLst>
                                          <p:attrName>fillcolor</p:attrName>
                                        </p:attrNameLst>
                                      </p:cBhvr>
                                      <p:to>
                                        <a:schemeClr val="bg1"/>
                                      </p:to>
                                    </p:animClr>
                                    <p:set>
                                      <p:cBhvr>
                                        <p:cTn id="78" dur="500" fill="hold"/>
                                        <p:tgtEl>
                                          <p:spTgt spid="64"/>
                                        </p:tgtEl>
                                        <p:attrNameLst>
                                          <p:attrName>fill.type</p:attrName>
                                        </p:attrNameLst>
                                      </p:cBhvr>
                                      <p:to>
                                        <p:strVal val="solid"/>
                                      </p:to>
                                    </p:set>
                                    <p:set>
                                      <p:cBhvr>
                                        <p:cTn id="79" dur="500" fill="hold"/>
                                        <p:tgtEl>
                                          <p:spTgt spid="64"/>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71"/>
                                        </p:tgtEl>
                                        <p:attrNameLst>
                                          <p:attrName>fillcolor</p:attrName>
                                        </p:attrNameLst>
                                      </p:cBhvr>
                                      <p:to>
                                        <a:schemeClr val="bg1"/>
                                      </p:to>
                                    </p:animClr>
                                    <p:set>
                                      <p:cBhvr>
                                        <p:cTn id="82" dur="500" fill="hold"/>
                                        <p:tgtEl>
                                          <p:spTgt spid="71"/>
                                        </p:tgtEl>
                                        <p:attrNameLst>
                                          <p:attrName>fill.type</p:attrName>
                                        </p:attrNameLst>
                                      </p:cBhvr>
                                      <p:to>
                                        <p:strVal val="solid"/>
                                      </p:to>
                                    </p:set>
                                    <p:set>
                                      <p:cBhvr>
                                        <p:cTn id="83" dur="500" fill="hold"/>
                                        <p:tgtEl>
                                          <p:spTgt spid="71"/>
                                        </p:tgtEl>
                                        <p:attrNameLst>
                                          <p:attrName>fill.on</p:attrName>
                                        </p:attrNameLst>
                                      </p:cBhvr>
                                      <p:to>
                                        <p:strVal val="tru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xit" presetSubtype="10" fill="hold" nodeType="clickEffect">
                                  <p:stCondLst>
                                    <p:cond delay="0"/>
                                  </p:stCondLst>
                                  <p:childTnLst>
                                    <p:animEffect transition="out" filter="blinds(horizontal)">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par>
                                <p:cTn id="89" presetID="1" presetClass="emph" presetSubtype="2" fill="hold" nodeType="withEffect">
                                  <p:stCondLst>
                                    <p:cond delay="0"/>
                                  </p:stCondLst>
                                  <p:childTnLst>
                                    <p:animClr clrSpc="rgb" dir="cw">
                                      <p:cBhvr>
                                        <p:cTn id="90" dur="500" fill="hold"/>
                                        <p:tgtEl>
                                          <p:spTgt spid="62"/>
                                        </p:tgtEl>
                                        <p:attrNameLst>
                                          <p:attrName>fillcolor</p:attrName>
                                        </p:attrNameLst>
                                      </p:cBhvr>
                                      <p:to>
                                        <a:srgbClr val="0000FF"/>
                                      </p:to>
                                    </p:animClr>
                                    <p:set>
                                      <p:cBhvr>
                                        <p:cTn id="91" dur="500" fill="hold"/>
                                        <p:tgtEl>
                                          <p:spTgt spid="62"/>
                                        </p:tgtEl>
                                        <p:attrNameLst>
                                          <p:attrName>fill.type</p:attrName>
                                        </p:attrNameLst>
                                      </p:cBhvr>
                                      <p:to>
                                        <p:strVal val="solid"/>
                                      </p:to>
                                    </p:set>
                                    <p:set>
                                      <p:cBhvr>
                                        <p:cTn id="92" dur="500" fill="hold"/>
                                        <p:tgtEl>
                                          <p:spTgt spid="62"/>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63"/>
                                        </p:tgtEl>
                                        <p:attrNameLst>
                                          <p:attrName>fillcolor</p:attrName>
                                        </p:attrNameLst>
                                      </p:cBhvr>
                                      <p:to>
                                        <a:srgbClr val="0000FF"/>
                                      </p:to>
                                    </p:animClr>
                                    <p:set>
                                      <p:cBhvr>
                                        <p:cTn id="95" dur="500" fill="hold"/>
                                        <p:tgtEl>
                                          <p:spTgt spid="63"/>
                                        </p:tgtEl>
                                        <p:attrNameLst>
                                          <p:attrName>fill.type</p:attrName>
                                        </p:attrNameLst>
                                      </p:cBhvr>
                                      <p:to>
                                        <p:strVal val="solid"/>
                                      </p:to>
                                    </p:set>
                                    <p:set>
                                      <p:cBhvr>
                                        <p:cTn id="96" dur="500" fill="hold"/>
                                        <p:tgtEl>
                                          <p:spTgt spid="63"/>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500" fill="hold"/>
                                        <p:tgtEl>
                                          <p:spTgt spid="64"/>
                                        </p:tgtEl>
                                        <p:attrNameLst>
                                          <p:attrName>fillcolor</p:attrName>
                                        </p:attrNameLst>
                                      </p:cBhvr>
                                      <p:to>
                                        <a:srgbClr val="0000FF"/>
                                      </p:to>
                                    </p:animClr>
                                    <p:set>
                                      <p:cBhvr>
                                        <p:cTn id="99" dur="500" fill="hold"/>
                                        <p:tgtEl>
                                          <p:spTgt spid="64"/>
                                        </p:tgtEl>
                                        <p:attrNameLst>
                                          <p:attrName>fill.type</p:attrName>
                                        </p:attrNameLst>
                                      </p:cBhvr>
                                      <p:to>
                                        <p:strVal val="solid"/>
                                      </p:to>
                                    </p:set>
                                    <p:set>
                                      <p:cBhvr>
                                        <p:cTn id="100" dur="500" fill="hold"/>
                                        <p:tgtEl>
                                          <p:spTgt spid="64"/>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500" fill="hold"/>
                                        <p:tgtEl>
                                          <p:spTgt spid="71"/>
                                        </p:tgtEl>
                                        <p:attrNameLst>
                                          <p:attrName>fillcolor</p:attrName>
                                        </p:attrNameLst>
                                      </p:cBhvr>
                                      <p:to>
                                        <a:srgbClr val="0000FF"/>
                                      </p:to>
                                    </p:animClr>
                                    <p:set>
                                      <p:cBhvr>
                                        <p:cTn id="103" dur="500" fill="hold"/>
                                        <p:tgtEl>
                                          <p:spTgt spid="71"/>
                                        </p:tgtEl>
                                        <p:attrNameLst>
                                          <p:attrName>fill.type</p:attrName>
                                        </p:attrNameLst>
                                      </p:cBhvr>
                                      <p:to>
                                        <p:strVal val="solid"/>
                                      </p:to>
                                    </p:set>
                                    <p:set>
                                      <p:cBhvr>
                                        <p:cTn id="104" dur="500" fill="hold"/>
                                        <p:tgtEl>
                                          <p:spTgt spid="71"/>
                                        </p:tgtEl>
                                        <p:attrNameLst>
                                          <p:attrName>fill.on</p:attrName>
                                        </p:attrNameLst>
                                      </p:cBhvr>
                                      <p:to>
                                        <p:strVal val="true"/>
                                      </p:to>
                                    </p:set>
                                  </p:childTnLst>
                                </p:cTn>
                              </p:par>
                              <p:par>
                                <p:cTn id="105" presetID="1" presetClass="entr" presetSubtype="0" fill="hold" nodeType="withEffect">
                                  <p:stCondLst>
                                    <p:cond delay="0"/>
                                  </p:stCondLst>
                                  <p:childTnLst>
                                    <p:set>
                                      <p:cBhvr>
                                        <p:cTn id="106" dur="1" fill="hold">
                                          <p:stCondLst>
                                            <p:cond delay="0"/>
                                          </p:stCondLst>
                                        </p:cTn>
                                        <p:tgtEl>
                                          <p:spTgt spid="4"/>
                                        </p:tgtEl>
                                        <p:attrNameLst>
                                          <p:attrName>style.visibility</p:attrName>
                                        </p:attrNameLst>
                                      </p:cBhvr>
                                      <p:to>
                                        <p:strVal val="visible"/>
                                      </p:to>
                                    </p:set>
                                  </p:childTnLst>
                                </p:cTn>
                              </p:par>
                              <p:par>
                                <p:cTn id="107" presetID="42" presetClass="path" presetSubtype="0" accel="50000" decel="50000" fill="hold" nodeType="withEffect">
                                  <p:stCondLst>
                                    <p:cond delay="0"/>
                                  </p:stCondLst>
                                  <p:childTnLst>
                                    <p:animMotion origin="layout" path="M -1.94444E-6 3.7037E-6 L -1.94444E-6 0.36597 " pathEditMode="relative" rAng="0" ptsTypes="AA">
                                      <p:cBhvr>
                                        <p:cTn id="108" dur="1000" fill="hold"/>
                                        <p:tgtEl>
                                          <p:spTgt spid="4"/>
                                        </p:tgtEl>
                                        <p:attrNameLst>
                                          <p:attrName>ppt_x</p:attrName>
                                          <p:attrName>ppt_y</p:attrName>
                                        </p:attrNameLst>
                                      </p:cBhvr>
                                      <p:rCtr x="0" y="18300"/>
                                    </p:animMotion>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mph" presetSubtype="2" fill="hold" nodeType="clickEffect">
                                  <p:stCondLst>
                                    <p:cond delay="0"/>
                                  </p:stCondLst>
                                  <p:childTnLst>
                                    <p:animClr clrSpc="rgb" dir="cw">
                                      <p:cBhvr>
                                        <p:cTn id="112" dur="500" fill="hold"/>
                                        <p:tgtEl>
                                          <p:spTgt spid="62"/>
                                        </p:tgtEl>
                                        <p:attrNameLst>
                                          <p:attrName>fillcolor</p:attrName>
                                        </p:attrNameLst>
                                      </p:cBhvr>
                                      <p:to>
                                        <a:schemeClr val="bg1"/>
                                      </p:to>
                                    </p:animClr>
                                    <p:set>
                                      <p:cBhvr>
                                        <p:cTn id="113" dur="500" fill="hold"/>
                                        <p:tgtEl>
                                          <p:spTgt spid="62"/>
                                        </p:tgtEl>
                                        <p:attrNameLst>
                                          <p:attrName>fill.type</p:attrName>
                                        </p:attrNameLst>
                                      </p:cBhvr>
                                      <p:to>
                                        <p:strVal val="solid"/>
                                      </p:to>
                                    </p:set>
                                    <p:set>
                                      <p:cBhvr>
                                        <p:cTn id="114" dur="500" fill="hold"/>
                                        <p:tgtEl>
                                          <p:spTgt spid="62"/>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500" fill="hold"/>
                                        <p:tgtEl>
                                          <p:spTgt spid="63"/>
                                        </p:tgtEl>
                                        <p:attrNameLst>
                                          <p:attrName>fillcolor</p:attrName>
                                        </p:attrNameLst>
                                      </p:cBhvr>
                                      <p:to>
                                        <a:schemeClr val="bg1"/>
                                      </p:to>
                                    </p:animClr>
                                    <p:set>
                                      <p:cBhvr>
                                        <p:cTn id="117" dur="500" fill="hold"/>
                                        <p:tgtEl>
                                          <p:spTgt spid="63"/>
                                        </p:tgtEl>
                                        <p:attrNameLst>
                                          <p:attrName>fill.type</p:attrName>
                                        </p:attrNameLst>
                                      </p:cBhvr>
                                      <p:to>
                                        <p:strVal val="solid"/>
                                      </p:to>
                                    </p:set>
                                    <p:set>
                                      <p:cBhvr>
                                        <p:cTn id="118" dur="500" fill="hold"/>
                                        <p:tgtEl>
                                          <p:spTgt spid="63"/>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64"/>
                                        </p:tgtEl>
                                        <p:attrNameLst>
                                          <p:attrName>fillcolor</p:attrName>
                                        </p:attrNameLst>
                                      </p:cBhvr>
                                      <p:to>
                                        <a:schemeClr val="bg1"/>
                                      </p:to>
                                    </p:animClr>
                                    <p:set>
                                      <p:cBhvr>
                                        <p:cTn id="121" dur="500" fill="hold"/>
                                        <p:tgtEl>
                                          <p:spTgt spid="64"/>
                                        </p:tgtEl>
                                        <p:attrNameLst>
                                          <p:attrName>fill.type</p:attrName>
                                        </p:attrNameLst>
                                      </p:cBhvr>
                                      <p:to>
                                        <p:strVal val="solid"/>
                                      </p:to>
                                    </p:set>
                                    <p:set>
                                      <p:cBhvr>
                                        <p:cTn id="122" dur="500" fill="hold"/>
                                        <p:tgtEl>
                                          <p:spTgt spid="64"/>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500" fill="hold"/>
                                        <p:tgtEl>
                                          <p:spTgt spid="71"/>
                                        </p:tgtEl>
                                        <p:attrNameLst>
                                          <p:attrName>fillcolor</p:attrName>
                                        </p:attrNameLst>
                                      </p:cBhvr>
                                      <p:to>
                                        <a:schemeClr val="bg1"/>
                                      </p:to>
                                    </p:animClr>
                                    <p:set>
                                      <p:cBhvr>
                                        <p:cTn id="125" dur="500" fill="hold"/>
                                        <p:tgtEl>
                                          <p:spTgt spid="71"/>
                                        </p:tgtEl>
                                        <p:attrNameLst>
                                          <p:attrName>fill.type</p:attrName>
                                        </p:attrNameLst>
                                      </p:cBhvr>
                                      <p:to>
                                        <p:strVal val="solid"/>
                                      </p:to>
                                    </p:set>
                                    <p:set>
                                      <p:cBhvr>
                                        <p:cTn id="126" dur="500" fill="hold"/>
                                        <p:tgtEl>
                                          <p:spTgt spid="71"/>
                                        </p:tgtEl>
                                        <p:attrNameLst>
                                          <p:attrName>fill.on</p:attrName>
                                        </p:attrNameLst>
                                      </p:cBhvr>
                                      <p:to>
                                        <p:strVal val="tru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xit" presetSubtype="10" fill="hold" nodeType="clickEffect">
                                  <p:stCondLst>
                                    <p:cond delay="0"/>
                                  </p:stCondLst>
                                  <p:childTnLst>
                                    <p:animEffect transition="out" filter="blinds(horizontal)">
                                      <p:cBhvr>
                                        <p:cTn id="130" dur="500"/>
                                        <p:tgtEl>
                                          <p:spTgt spid="4"/>
                                        </p:tgtEl>
                                      </p:cBhvr>
                                    </p:animEffect>
                                    <p:set>
                                      <p:cBhvr>
                                        <p:cTn id="131" dur="1" fill="hold">
                                          <p:stCondLst>
                                            <p:cond delay="499"/>
                                          </p:stCondLst>
                                        </p:cTn>
                                        <p:tgtEl>
                                          <p:spTgt spid="4"/>
                                        </p:tgtEl>
                                        <p:attrNameLst>
                                          <p:attrName>style.visibility</p:attrName>
                                        </p:attrNameLst>
                                      </p:cBhvr>
                                      <p:to>
                                        <p:strVal val="hidden"/>
                                      </p:to>
                                    </p:set>
                                  </p:childTnLst>
                                </p:cTn>
                              </p:par>
                              <p:par>
                                <p:cTn id="132" presetID="1" presetClass="emph" presetSubtype="2" fill="hold" nodeType="withEffect">
                                  <p:stCondLst>
                                    <p:cond delay="0"/>
                                  </p:stCondLst>
                                  <p:childTnLst>
                                    <p:animClr clrSpc="rgb" dir="cw">
                                      <p:cBhvr>
                                        <p:cTn id="133" dur="500" fill="hold"/>
                                        <p:tgtEl>
                                          <p:spTgt spid="62"/>
                                        </p:tgtEl>
                                        <p:attrNameLst>
                                          <p:attrName>fillcolor</p:attrName>
                                        </p:attrNameLst>
                                      </p:cBhvr>
                                      <p:to>
                                        <a:srgbClr val="0000FF"/>
                                      </p:to>
                                    </p:animClr>
                                    <p:set>
                                      <p:cBhvr>
                                        <p:cTn id="134" dur="500" fill="hold"/>
                                        <p:tgtEl>
                                          <p:spTgt spid="62"/>
                                        </p:tgtEl>
                                        <p:attrNameLst>
                                          <p:attrName>fill.type</p:attrName>
                                        </p:attrNameLst>
                                      </p:cBhvr>
                                      <p:to>
                                        <p:strVal val="solid"/>
                                      </p:to>
                                    </p:set>
                                    <p:set>
                                      <p:cBhvr>
                                        <p:cTn id="135" dur="500" fill="hold"/>
                                        <p:tgtEl>
                                          <p:spTgt spid="62"/>
                                        </p:tgtEl>
                                        <p:attrNameLst>
                                          <p:attrName>fill.on</p:attrName>
                                        </p:attrNameLst>
                                      </p:cBhvr>
                                      <p:to>
                                        <p:strVal val="true"/>
                                      </p:to>
                                    </p:set>
                                  </p:childTnLst>
                                </p:cTn>
                              </p:par>
                              <p:par>
                                <p:cTn id="136" presetID="1" presetClass="emph" presetSubtype="2" fill="hold" nodeType="withEffect">
                                  <p:stCondLst>
                                    <p:cond delay="0"/>
                                  </p:stCondLst>
                                  <p:childTnLst>
                                    <p:animClr clrSpc="rgb" dir="cw">
                                      <p:cBhvr>
                                        <p:cTn id="137" dur="500" fill="hold"/>
                                        <p:tgtEl>
                                          <p:spTgt spid="63"/>
                                        </p:tgtEl>
                                        <p:attrNameLst>
                                          <p:attrName>fillcolor</p:attrName>
                                        </p:attrNameLst>
                                      </p:cBhvr>
                                      <p:to>
                                        <a:srgbClr val="0000FF"/>
                                      </p:to>
                                    </p:animClr>
                                    <p:set>
                                      <p:cBhvr>
                                        <p:cTn id="138" dur="500" fill="hold"/>
                                        <p:tgtEl>
                                          <p:spTgt spid="63"/>
                                        </p:tgtEl>
                                        <p:attrNameLst>
                                          <p:attrName>fill.type</p:attrName>
                                        </p:attrNameLst>
                                      </p:cBhvr>
                                      <p:to>
                                        <p:strVal val="solid"/>
                                      </p:to>
                                    </p:set>
                                    <p:set>
                                      <p:cBhvr>
                                        <p:cTn id="139" dur="500" fill="hold"/>
                                        <p:tgtEl>
                                          <p:spTgt spid="63"/>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500" fill="hold"/>
                                        <p:tgtEl>
                                          <p:spTgt spid="64"/>
                                        </p:tgtEl>
                                        <p:attrNameLst>
                                          <p:attrName>fillcolor</p:attrName>
                                        </p:attrNameLst>
                                      </p:cBhvr>
                                      <p:to>
                                        <a:srgbClr val="0000FF"/>
                                      </p:to>
                                    </p:animClr>
                                    <p:set>
                                      <p:cBhvr>
                                        <p:cTn id="142" dur="500" fill="hold"/>
                                        <p:tgtEl>
                                          <p:spTgt spid="64"/>
                                        </p:tgtEl>
                                        <p:attrNameLst>
                                          <p:attrName>fill.type</p:attrName>
                                        </p:attrNameLst>
                                      </p:cBhvr>
                                      <p:to>
                                        <p:strVal val="solid"/>
                                      </p:to>
                                    </p:set>
                                    <p:set>
                                      <p:cBhvr>
                                        <p:cTn id="143" dur="500" fill="hold"/>
                                        <p:tgtEl>
                                          <p:spTgt spid="64"/>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500" fill="hold"/>
                                        <p:tgtEl>
                                          <p:spTgt spid="71"/>
                                        </p:tgtEl>
                                        <p:attrNameLst>
                                          <p:attrName>fillcolor</p:attrName>
                                        </p:attrNameLst>
                                      </p:cBhvr>
                                      <p:to>
                                        <a:srgbClr val="0000FF"/>
                                      </p:to>
                                    </p:animClr>
                                    <p:set>
                                      <p:cBhvr>
                                        <p:cTn id="146" dur="500" fill="hold"/>
                                        <p:tgtEl>
                                          <p:spTgt spid="71"/>
                                        </p:tgtEl>
                                        <p:attrNameLst>
                                          <p:attrName>fill.type</p:attrName>
                                        </p:attrNameLst>
                                      </p:cBhvr>
                                      <p:to>
                                        <p:strVal val="solid"/>
                                      </p:to>
                                    </p:set>
                                    <p:set>
                                      <p:cBhvr>
                                        <p:cTn id="147" dur="500" fill="hold"/>
                                        <p:tgtEl>
                                          <p:spTgt spid="71"/>
                                        </p:tgtEl>
                                        <p:attrNameLst>
                                          <p:attrName>fill.on</p:attrName>
                                        </p:attrNameLst>
                                      </p:cBhvr>
                                      <p:to>
                                        <p:strVal val="true"/>
                                      </p:to>
                                    </p:set>
                                  </p:childTnLst>
                                </p:cTn>
                              </p:par>
                              <p:par>
                                <p:cTn id="148" presetID="1" presetClass="entr" presetSubtype="0" fill="hold" nodeType="withEffect">
                                  <p:stCondLst>
                                    <p:cond delay="0"/>
                                  </p:stCondLst>
                                  <p:childTnLst>
                                    <p:set>
                                      <p:cBhvr>
                                        <p:cTn id="149" dur="1" fill="hold">
                                          <p:stCondLst>
                                            <p:cond delay="0"/>
                                          </p:stCondLst>
                                        </p:cTn>
                                        <p:tgtEl>
                                          <p:spTgt spid="6"/>
                                        </p:tgtEl>
                                        <p:attrNameLst>
                                          <p:attrName>style.visibility</p:attrName>
                                        </p:attrNameLst>
                                      </p:cBhvr>
                                      <p:to>
                                        <p:strVal val="visible"/>
                                      </p:to>
                                    </p:set>
                                  </p:childTnLst>
                                </p:cTn>
                              </p:par>
                              <p:par>
                                <p:cTn id="150" presetID="42" presetClass="path" presetSubtype="0" accel="50000" decel="50000" fill="hold" nodeType="withEffect">
                                  <p:stCondLst>
                                    <p:cond delay="0"/>
                                  </p:stCondLst>
                                  <p:childTnLst>
                                    <p:animMotion origin="layout" path="M -1.94444E-6 3.7037E-6 L -1.94444E-6 0.36597 " pathEditMode="relative" rAng="0" ptsTypes="AA">
                                      <p:cBhvr>
                                        <p:cTn id="151" dur="1000" fill="hold"/>
                                        <p:tgtEl>
                                          <p:spTgt spid="6"/>
                                        </p:tgtEl>
                                        <p:attrNameLst>
                                          <p:attrName>ppt_x</p:attrName>
                                          <p:attrName>ppt_y</p:attrName>
                                        </p:attrNameLst>
                                      </p:cBhvr>
                                      <p:rCtr x="0" y="18300"/>
                                    </p:animMotion>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 presetClass="emph" presetSubtype="2" fill="hold" nodeType="clickEffect">
                                  <p:stCondLst>
                                    <p:cond delay="0"/>
                                  </p:stCondLst>
                                  <p:childTnLst>
                                    <p:animClr clrSpc="rgb" dir="cw">
                                      <p:cBhvr>
                                        <p:cTn id="155" dur="500" fill="hold"/>
                                        <p:tgtEl>
                                          <p:spTgt spid="62"/>
                                        </p:tgtEl>
                                        <p:attrNameLst>
                                          <p:attrName>fillcolor</p:attrName>
                                        </p:attrNameLst>
                                      </p:cBhvr>
                                      <p:to>
                                        <a:schemeClr val="bg1"/>
                                      </p:to>
                                    </p:animClr>
                                    <p:set>
                                      <p:cBhvr>
                                        <p:cTn id="156" dur="500" fill="hold"/>
                                        <p:tgtEl>
                                          <p:spTgt spid="62"/>
                                        </p:tgtEl>
                                        <p:attrNameLst>
                                          <p:attrName>fill.type</p:attrName>
                                        </p:attrNameLst>
                                      </p:cBhvr>
                                      <p:to>
                                        <p:strVal val="solid"/>
                                      </p:to>
                                    </p:set>
                                    <p:set>
                                      <p:cBhvr>
                                        <p:cTn id="157" dur="500" fill="hold"/>
                                        <p:tgtEl>
                                          <p:spTgt spid="62"/>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500" fill="hold"/>
                                        <p:tgtEl>
                                          <p:spTgt spid="63"/>
                                        </p:tgtEl>
                                        <p:attrNameLst>
                                          <p:attrName>fillcolor</p:attrName>
                                        </p:attrNameLst>
                                      </p:cBhvr>
                                      <p:to>
                                        <a:schemeClr val="bg1"/>
                                      </p:to>
                                    </p:animClr>
                                    <p:set>
                                      <p:cBhvr>
                                        <p:cTn id="160" dur="500" fill="hold"/>
                                        <p:tgtEl>
                                          <p:spTgt spid="63"/>
                                        </p:tgtEl>
                                        <p:attrNameLst>
                                          <p:attrName>fill.type</p:attrName>
                                        </p:attrNameLst>
                                      </p:cBhvr>
                                      <p:to>
                                        <p:strVal val="solid"/>
                                      </p:to>
                                    </p:set>
                                    <p:set>
                                      <p:cBhvr>
                                        <p:cTn id="161" dur="500" fill="hold"/>
                                        <p:tgtEl>
                                          <p:spTgt spid="63"/>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500" fill="hold"/>
                                        <p:tgtEl>
                                          <p:spTgt spid="64"/>
                                        </p:tgtEl>
                                        <p:attrNameLst>
                                          <p:attrName>fillcolor</p:attrName>
                                        </p:attrNameLst>
                                      </p:cBhvr>
                                      <p:to>
                                        <a:schemeClr val="bg1"/>
                                      </p:to>
                                    </p:animClr>
                                    <p:set>
                                      <p:cBhvr>
                                        <p:cTn id="164" dur="500" fill="hold"/>
                                        <p:tgtEl>
                                          <p:spTgt spid="64"/>
                                        </p:tgtEl>
                                        <p:attrNameLst>
                                          <p:attrName>fill.type</p:attrName>
                                        </p:attrNameLst>
                                      </p:cBhvr>
                                      <p:to>
                                        <p:strVal val="solid"/>
                                      </p:to>
                                    </p:set>
                                    <p:set>
                                      <p:cBhvr>
                                        <p:cTn id="165" dur="500" fill="hold"/>
                                        <p:tgtEl>
                                          <p:spTgt spid="64"/>
                                        </p:tgtEl>
                                        <p:attrNameLst>
                                          <p:attrName>fill.on</p:attrName>
                                        </p:attrNameLst>
                                      </p:cBhvr>
                                      <p:to>
                                        <p:strVal val="true"/>
                                      </p:to>
                                    </p:set>
                                  </p:childTnLst>
                                </p:cTn>
                              </p:par>
                              <p:par>
                                <p:cTn id="166" presetID="1" presetClass="emph" presetSubtype="2" fill="hold" nodeType="withEffect">
                                  <p:stCondLst>
                                    <p:cond delay="0"/>
                                  </p:stCondLst>
                                  <p:childTnLst>
                                    <p:animClr clrSpc="rgb" dir="cw">
                                      <p:cBhvr>
                                        <p:cTn id="167" dur="500" fill="hold"/>
                                        <p:tgtEl>
                                          <p:spTgt spid="71"/>
                                        </p:tgtEl>
                                        <p:attrNameLst>
                                          <p:attrName>fillcolor</p:attrName>
                                        </p:attrNameLst>
                                      </p:cBhvr>
                                      <p:to>
                                        <a:schemeClr val="bg1"/>
                                      </p:to>
                                    </p:animClr>
                                    <p:set>
                                      <p:cBhvr>
                                        <p:cTn id="168" dur="500" fill="hold"/>
                                        <p:tgtEl>
                                          <p:spTgt spid="71"/>
                                        </p:tgtEl>
                                        <p:attrNameLst>
                                          <p:attrName>fill.type</p:attrName>
                                        </p:attrNameLst>
                                      </p:cBhvr>
                                      <p:to>
                                        <p:strVal val="solid"/>
                                      </p:to>
                                    </p:set>
                                    <p:set>
                                      <p:cBhvr>
                                        <p:cTn id="169" dur="500" fill="hold"/>
                                        <p:tgtEl>
                                          <p:spTgt spid="71"/>
                                        </p:tgtEl>
                                        <p:attrNameLst>
                                          <p:attrName>fill.on</p:attrName>
                                        </p:attrNameLst>
                                      </p:cBhvr>
                                      <p:to>
                                        <p:strVal val="true"/>
                                      </p:to>
                                    </p:se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 presetClass="exit" presetSubtype="10" fill="hold" nodeType="clickEffect">
                                  <p:stCondLst>
                                    <p:cond delay="0"/>
                                  </p:stCondLst>
                                  <p:childTnLst>
                                    <p:animEffect transition="out" filter="blinds(horizontal)">
                                      <p:cBhvr>
                                        <p:cTn id="173" dur="500"/>
                                        <p:tgtEl>
                                          <p:spTgt spid="6"/>
                                        </p:tgtEl>
                                      </p:cBhvr>
                                    </p:animEffect>
                                    <p:set>
                                      <p:cBhvr>
                                        <p:cTn id="174" dur="1" fill="hold">
                                          <p:stCondLst>
                                            <p:cond delay="499"/>
                                          </p:stCondLst>
                                        </p:cTn>
                                        <p:tgtEl>
                                          <p:spTgt spid="6"/>
                                        </p:tgtEl>
                                        <p:attrNameLst>
                                          <p:attrName>style.visibility</p:attrName>
                                        </p:attrNameLst>
                                      </p:cBhvr>
                                      <p:to>
                                        <p:strVal val="hidden"/>
                                      </p:to>
                                    </p:set>
                                  </p:childTnLst>
                                </p:cTn>
                              </p:par>
                              <p:par>
                                <p:cTn id="175" presetID="1" presetClass="emph" presetSubtype="2" fill="hold" grpId="0" nodeType="withEffect">
                                  <p:stCondLst>
                                    <p:cond delay="0"/>
                                  </p:stCondLst>
                                  <p:childTnLst>
                                    <p:animClr clrSpc="rgb" dir="cw">
                                      <p:cBhvr>
                                        <p:cTn id="176" dur="500" fill="hold"/>
                                        <p:tgtEl>
                                          <p:spTgt spid="62"/>
                                        </p:tgtEl>
                                        <p:attrNameLst>
                                          <p:attrName>fillcolor</p:attrName>
                                        </p:attrNameLst>
                                      </p:cBhvr>
                                      <p:to>
                                        <a:srgbClr val="0033CC"/>
                                      </p:to>
                                    </p:animClr>
                                    <p:set>
                                      <p:cBhvr>
                                        <p:cTn id="177" dur="500" fill="hold"/>
                                        <p:tgtEl>
                                          <p:spTgt spid="62"/>
                                        </p:tgtEl>
                                        <p:attrNameLst>
                                          <p:attrName>fill.type</p:attrName>
                                        </p:attrNameLst>
                                      </p:cBhvr>
                                      <p:to>
                                        <p:strVal val="solid"/>
                                      </p:to>
                                    </p:set>
                                    <p:set>
                                      <p:cBhvr>
                                        <p:cTn id="178" dur="500" fill="hold"/>
                                        <p:tgtEl>
                                          <p:spTgt spid="62"/>
                                        </p:tgtEl>
                                        <p:attrNameLst>
                                          <p:attrName>fill.on</p:attrName>
                                        </p:attrNameLst>
                                      </p:cBhvr>
                                      <p:to>
                                        <p:strVal val="true"/>
                                      </p:to>
                                    </p:set>
                                  </p:childTnLst>
                                </p:cTn>
                              </p:par>
                              <p:par>
                                <p:cTn id="179" presetID="1" presetClass="emph" presetSubtype="2" fill="hold" grpId="0" nodeType="withEffect">
                                  <p:stCondLst>
                                    <p:cond delay="0"/>
                                  </p:stCondLst>
                                  <p:childTnLst>
                                    <p:animClr clrSpc="rgb" dir="cw">
                                      <p:cBhvr>
                                        <p:cTn id="180" dur="500" fill="hold"/>
                                        <p:tgtEl>
                                          <p:spTgt spid="63"/>
                                        </p:tgtEl>
                                        <p:attrNameLst>
                                          <p:attrName>fillcolor</p:attrName>
                                        </p:attrNameLst>
                                      </p:cBhvr>
                                      <p:to>
                                        <a:srgbClr val="0000FF"/>
                                      </p:to>
                                    </p:animClr>
                                    <p:set>
                                      <p:cBhvr>
                                        <p:cTn id="181" dur="500" fill="hold"/>
                                        <p:tgtEl>
                                          <p:spTgt spid="63"/>
                                        </p:tgtEl>
                                        <p:attrNameLst>
                                          <p:attrName>fill.type</p:attrName>
                                        </p:attrNameLst>
                                      </p:cBhvr>
                                      <p:to>
                                        <p:strVal val="solid"/>
                                      </p:to>
                                    </p:set>
                                    <p:set>
                                      <p:cBhvr>
                                        <p:cTn id="182" dur="500" fill="hold"/>
                                        <p:tgtEl>
                                          <p:spTgt spid="63"/>
                                        </p:tgtEl>
                                        <p:attrNameLst>
                                          <p:attrName>fill.on</p:attrName>
                                        </p:attrNameLst>
                                      </p:cBhvr>
                                      <p:to>
                                        <p:strVal val="true"/>
                                      </p:to>
                                    </p:set>
                                  </p:childTnLst>
                                </p:cTn>
                              </p:par>
                              <p:par>
                                <p:cTn id="183" presetID="1" presetClass="emph" presetSubtype="2" fill="hold" grpId="0" nodeType="withEffect">
                                  <p:stCondLst>
                                    <p:cond delay="0"/>
                                  </p:stCondLst>
                                  <p:childTnLst>
                                    <p:animClr clrSpc="rgb" dir="cw">
                                      <p:cBhvr>
                                        <p:cTn id="184" dur="500" fill="hold"/>
                                        <p:tgtEl>
                                          <p:spTgt spid="64"/>
                                        </p:tgtEl>
                                        <p:attrNameLst>
                                          <p:attrName>fillcolor</p:attrName>
                                        </p:attrNameLst>
                                      </p:cBhvr>
                                      <p:to>
                                        <a:srgbClr val="0033CC"/>
                                      </p:to>
                                    </p:animClr>
                                    <p:set>
                                      <p:cBhvr>
                                        <p:cTn id="185" dur="500" fill="hold"/>
                                        <p:tgtEl>
                                          <p:spTgt spid="64"/>
                                        </p:tgtEl>
                                        <p:attrNameLst>
                                          <p:attrName>fill.type</p:attrName>
                                        </p:attrNameLst>
                                      </p:cBhvr>
                                      <p:to>
                                        <p:strVal val="solid"/>
                                      </p:to>
                                    </p:set>
                                    <p:set>
                                      <p:cBhvr>
                                        <p:cTn id="186" dur="500" fill="hold"/>
                                        <p:tgtEl>
                                          <p:spTgt spid="64"/>
                                        </p:tgtEl>
                                        <p:attrNameLst>
                                          <p:attrName>fill.on</p:attrName>
                                        </p:attrNameLst>
                                      </p:cBhvr>
                                      <p:to>
                                        <p:strVal val="true"/>
                                      </p:to>
                                    </p:set>
                                  </p:childTnLst>
                                </p:cTn>
                              </p:par>
                              <p:par>
                                <p:cTn id="187" presetID="1" presetClass="emph" presetSubtype="2" fill="hold" grpId="0" nodeType="withEffect">
                                  <p:stCondLst>
                                    <p:cond delay="0"/>
                                  </p:stCondLst>
                                  <p:childTnLst>
                                    <p:animClr clrSpc="rgb" dir="cw">
                                      <p:cBhvr>
                                        <p:cTn id="188" dur="500" fill="hold"/>
                                        <p:tgtEl>
                                          <p:spTgt spid="71"/>
                                        </p:tgtEl>
                                        <p:attrNameLst>
                                          <p:attrName>fillcolor</p:attrName>
                                        </p:attrNameLst>
                                      </p:cBhvr>
                                      <p:to>
                                        <a:srgbClr val="0033CC"/>
                                      </p:to>
                                    </p:animClr>
                                    <p:set>
                                      <p:cBhvr>
                                        <p:cTn id="189" dur="500" fill="hold"/>
                                        <p:tgtEl>
                                          <p:spTgt spid="71"/>
                                        </p:tgtEl>
                                        <p:attrNameLst>
                                          <p:attrName>fill.type</p:attrName>
                                        </p:attrNameLst>
                                      </p:cBhvr>
                                      <p:to>
                                        <p:strVal val="solid"/>
                                      </p:to>
                                    </p:set>
                                    <p:set>
                                      <p:cBhvr>
                                        <p:cTn id="190" dur="500" fill="hold"/>
                                        <p:tgtEl>
                                          <p:spTgt spid="71"/>
                                        </p:tgtEl>
                                        <p:attrNameLst>
                                          <p:attrName>fill.on</p:attrName>
                                        </p:attrNameLst>
                                      </p:cBhvr>
                                      <p:to>
                                        <p:strVal val="true"/>
                                      </p:to>
                                    </p:set>
                                  </p:childTnLst>
                                </p:cTn>
                              </p:par>
                              <p:par>
                                <p:cTn id="191" presetID="1" presetClass="entr" presetSubtype="0" fill="hold" nodeType="withEffect">
                                  <p:stCondLst>
                                    <p:cond delay="0"/>
                                  </p:stCondLst>
                                  <p:childTnLst>
                                    <p:set>
                                      <p:cBhvr>
                                        <p:cTn id="192" dur="1" fill="hold">
                                          <p:stCondLst>
                                            <p:cond delay="0"/>
                                          </p:stCondLst>
                                        </p:cTn>
                                        <p:tgtEl>
                                          <p:spTgt spid="5"/>
                                        </p:tgtEl>
                                        <p:attrNameLst>
                                          <p:attrName>style.visibility</p:attrName>
                                        </p:attrNameLst>
                                      </p:cBhvr>
                                      <p:to>
                                        <p:strVal val="visible"/>
                                      </p:to>
                                    </p:set>
                                  </p:childTnLst>
                                </p:cTn>
                              </p:par>
                              <p:par>
                                <p:cTn id="193" presetID="42" presetClass="path" presetSubtype="0" accel="50000" decel="50000" fill="hold" nodeType="withEffect">
                                  <p:stCondLst>
                                    <p:cond delay="0"/>
                                  </p:stCondLst>
                                  <p:childTnLst>
                                    <p:animMotion origin="layout" path="M -1.94444E-6 3.7037E-6 L -1.94444E-6 0.36597 " pathEditMode="relative" rAng="0" ptsTypes="AA">
                                      <p:cBhvr>
                                        <p:cTn id="194" dur="1000" fill="hold"/>
                                        <p:tgtEl>
                                          <p:spTgt spid="5"/>
                                        </p:tgtEl>
                                        <p:attrNameLst>
                                          <p:attrName>ppt_x</p:attrName>
                                          <p:attrName>ppt_y</p:attrName>
                                        </p:attrNameLst>
                                      </p:cBhvr>
                                      <p:rCtr x="0" y="18300"/>
                                    </p:animMotion>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xit" presetSubtype="0" fill="hold" nodeType="clickEffect">
                                  <p:stCondLst>
                                    <p:cond delay="0"/>
                                  </p:stCondLst>
                                  <p:childTnLst>
                                    <p:set>
                                      <p:cBhvr>
                                        <p:cTn id="198" dur="1" fill="hold">
                                          <p:stCondLst>
                                            <p:cond delay="0"/>
                                          </p:stCondLst>
                                        </p:cTn>
                                        <p:tgtEl>
                                          <p:spTgt spid="5"/>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107"/>
                                        </p:tgtEl>
                                        <p:attrNameLst>
                                          <p:attrName>style.visibility</p:attrName>
                                        </p:attrNameLst>
                                      </p:cBhvr>
                                      <p:to>
                                        <p:strVal val="hidden"/>
                                      </p:to>
                                    </p:set>
                                  </p:childTnLst>
                                </p:cTn>
                              </p:par>
                              <p:par>
                                <p:cTn id="201" presetID="3" presetClass="entr" presetSubtype="10" fill="hold" grpId="0" nodeType="withEffect">
                                  <p:stCondLst>
                                    <p:cond delay="0"/>
                                  </p:stCondLst>
                                  <p:childTnLst>
                                    <p:set>
                                      <p:cBhvr>
                                        <p:cTn id="202" dur="1" fill="hold">
                                          <p:stCondLst>
                                            <p:cond delay="0"/>
                                          </p:stCondLst>
                                        </p:cTn>
                                        <p:tgtEl>
                                          <p:spTgt spid="432182"/>
                                        </p:tgtEl>
                                        <p:attrNameLst>
                                          <p:attrName>style.visibility</p:attrName>
                                        </p:attrNameLst>
                                      </p:cBhvr>
                                      <p:to>
                                        <p:strVal val="visible"/>
                                      </p:to>
                                    </p:set>
                                    <p:animEffect transition="in" filter="blinds(horizontal)">
                                      <p:cBhvr>
                                        <p:cTn id="203" dur="500"/>
                                        <p:tgtEl>
                                          <p:spTgt spid="432182"/>
                                        </p:tgtEl>
                                      </p:cBhvr>
                                    </p:animEffect>
                                  </p:childTnLst>
                                </p:cTn>
                              </p:par>
                              <p:par>
                                <p:cTn id="204" presetID="3" presetClass="entr" presetSubtype="10" fill="hold" nodeType="withEffect">
                                  <p:stCondLst>
                                    <p:cond delay="0"/>
                                  </p:stCondLst>
                                  <p:childTnLst>
                                    <p:set>
                                      <p:cBhvr>
                                        <p:cTn id="205" dur="1" fill="hold">
                                          <p:stCondLst>
                                            <p:cond delay="0"/>
                                          </p:stCondLst>
                                        </p:cTn>
                                        <p:tgtEl>
                                          <p:spTgt spid="432183">
                                            <p:txEl>
                                              <p:pRg st="0" end="0"/>
                                            </p:txEl>
                                          </p:spTgt>
                                        </p:tgtEl>
                                        <p:attrNameLst>
                                          <p:attrName>style.visibility</p:attrName>
                                        </p:attrNameLst>
                                      </p:cBhvr>
                                      <p:to>
                                        <p:strVal val="visible"/>
                                      </p:to>
                                    </p:set>
                                    <p:animEffect transition="in" filter="blinds(horizontal)">
                                      <p:cBhvr>
                                        <p:cTn id="206" dur="500"/>
                                        <p:tgtEl>
                                          <p:spTgt spid="432183">
                                            <p:txEl>
                                              <p:pRg st="0" end="0"/>
                                            </p:txEl>
                                          </p:spTgt>
                                        </p:tgtEl>
                                      </p:cBhvr>
                                    </p:animEffect>
                                  </p:childTnLst>
                                </p:cTn>
                              </p:par>
                              <p:par>
                                <p:cTn id="207" presetID="1" presetClass="entr" presetSubtype="0" fill="hold" grpId="0" nodeType="withEffect">
                                  <p:stCondLst>
                                    <p:cond delay="0"/>
                                  </p:stCondLst>
                                  <p:childTnLst>
                                    <p:set>
                                      <p:cBhvr>
                                        <p:cTn id="208" dur="1" fill="hold">
                                          <p:stCondLst>
                                            <p:cond delay="0"/>
                                          </p:stCondLst>
                                        </p:cTn>
                                        <p:tgtEl>
                                          <p:spTgt spid="432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432134" grpId="0"/>
      <p:bldP spid="62" grpId="0" animBg="1"/>
      <p:bldP spid="63" grpId="0" animBg="1"/>
      <p:bldP spid="64" grpId="0" animBg="1"/>
      <p:bldP spid="432178" grpId="0"/>
      <p:bldP spid="432182" grpId="0" animBg="1"/>
      <p:bldP spid="432184" grpId="0" animBg="1"/>
      <p:bldP spid="69" grpId="0" animBg="1"/>
      <p:bldP spid="70" grpId="0" animBg="1"/>
      <p:bldP spid="71" grpId="0" animBg="1"/>
      <p:bldP spid="107" grpId="0" animBg="1"/>
      <p:bldP spid="107" grpId="1" animBg="1"/>
      <p:bldP spid="107" grpId="2" animBg="1"/>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solidFill>
                <a:schemeClr val="bg1">
                  <a:lumMod val="75000"/>
                </a:schemeClr>
              </a:solidFill>
            </a:endParaRPr>
          </a:p>
          <a:p>
            <a:r>
              <a:rPr lang="en-US" dirty="0" smtClean="0">
                <a:solidFill>
                  <a:schemeClr val="bg1">
                    <a:lumMod val="75000"/>
                  </a:schemeClr>
                </a:solidFill>
              </a:rPr>
              <a:t>Background and Characterization</a:t>
            </a:r>
          </a:p>
          <a:p>
            <a:pPr lvl="1"/>
            <a:r>
              <a:rPr lang="en-US" dirty="0" smtClean="0">
                <a:solidFill>
                  <a:schemeClr val="bg1">
                    <a:lumMod val="75000"/>
                  </a:schemeClr>
                </a:solidFill>
              </a:rPr>
              <a:t>DRAM Operation</a:t>
            </a:r>
          </a:p>
          <a:p>
            <a:pPr lvl="1"/>
            <a:r>
              <a:rPr lang="en-US" dirty="0" smtClean="0">
                <a:solidFill>
                  <a:schemeClr val="bg1">
                    <a:lumMod val="75000"/>
                  </a:schemeClr>
                </a:solidFill>
              </a:rPr>
              <a:t>DRAM Power</a:t>
            </a:r>
          </a:p>
          <a:p>
            <a:pPr lvl="1"/>
            <a:r>
              <a:rPr lang="en-US" dirty="0" smtClean="0">
                <a:solidFill>
                  <a:schemeClr val="bg1">
                    <a:lumMod val="75000"/>
                  </a:schemeClr>
                </a:solidFill>
              </a:rPr>
              <a:t>Frequency and Voltage Scaling</a:t>
            </a:r>
          </a:p>
          <a:p>
            <a:pPr lvl="1"/>
            <a:endParaRPr lang="en-US" dirty="0" smtClean="0"/>
          </a:p>
          <a:p>
            <a:r>
              <a:rPr lang="en-US" dirty="0" smtClean="0">
                <a:solidFill>
                  <a:schemeClr val="bg1">
                    <a:lumMod val="75000"/>
                  </a:schemeClr>
                </a:solidFill>
              </a:rPr>
              <a:t>Performance Effects of Frequency Scaling</a:t>
            </a:r>
          </a:p>
          <a:p>
            <a:endParaRPr lang="en-US" dirty="0" smtClean="0">
              <a:solidFill>
                <a:schemeClr val="bg1">
                  <a:lumMod val="85000"/>
                </a:schemeClr>
              </a:solidFill>
            </a:endParaRPr>
          </a:p>
          <a:p>
            <a:r>
              <a:rPr lang="en-US" dirty="0" smtClean="0"/>
              <a:t>Frequency Control Algorithm</a:t>
            </a:r>
          </a:p>
          <a:p>
            <a:endParaRPr lang="en-US" dirty="0" smtClean="0">
              <a:solidFill>
                <a:schemeClr val="bg1">
                  <a:lumMod val="75000"/>
                </a:schemeClr>
              </a:solidFill>
            </a:endParaRPr>
          </a:p>
          <a:p>
            <a:r>
              <a:rPr lang="en-US" dirty="0" smtClean="0">
                <a:solidFill>
                  <a:schemeClr val="bg1">
                    <a:lumMod val="75000"/>
                  </a:schemeClr>
                </a:solidFill>
              </a:rPr>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260</a:t>
            </a:fld>
            <a:endParaRPr lang="en-US" altLang="en-US">
              <a:solidFill>
                <a:srgbClr val="000000"/>
              </a:solidFill>
            </a:endParaRPr>
          </a:p>
        </p:txBody>
      </p:sp>
    </p:spTree>
    <p:extLst>
      <p:ext uri="{BB962C8B-B14F-4D97-AF65-F5344CB8AC3E}">
        <p14:creationId xmlns:p14="http://schemas.microsoft.com/office/powerpoint/2010/main" val="308255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Latency Under Load</a:t>
            </a:r>
            <a:endParaRPr lang="en-US" dirty="0"/>
          </a:p>
        </p:txBody>
      </p:sp>
      <p:sp>
        <p:nvSpPr>
          <p:cNvPr id="3" name="Content Placeholder 2"/>
          <p:cNvSpPr>
            <a:spLocks noGrp="1"/>
          </p:cNvSpPr>
          <p:nvPr>
            <p:ph idx="1"/>
          </p:nvPr>
        </p:nvSpPr>
        <p:spPr>
          <a:xfrm>
            <a:off x="228600" y="908720"/>
            <a:ext cx="8610600" cy="2367880"/>
          </a:xfrm>
        </p:spPr>
        <p:txBody>
          <a:bodyPr/>
          <a:lstStyle/>
          <a:p>
            <a:r>
              <a:rPr lang="en-US" dirty="0" smtClean="0"/>
              <a:t>At </a:t>
            </a:r>
            <a:r>
              <a:rPr lang="en-US" dirty="0" smtClean="0">
                <a:solidFill>
                  <a:srgbClr val="0000FF"/>
                </a:solidFill>
              </a:rPr>
              <a:t>low load</a:t>
            </a:r>
            <a:r>
              <a:rPr lang="en-US" dirty="0" smtClean="0"/>
              <a:t>, most time is in array access and bus transfer</a:t>
            </a:r>
          </a:p>
          <a:p>
            <a:pPr lvl="1">
              <a:buNone/>
            </a:pPr>
            <a:r>
              <a:rPr lang="en-US" dirty="0" smtClean="0">
                <a:sym typeface="Wingdings" pitchFamily="2" charset="2"/>
              </a:rPr>
              <a:t>	 </a:t>
            </a:r>
            <a:r>
              <a:rPr lang="en-US" dirty="0" smtClean="0">
                <a:solidFill>
                  <a:srgbClr val="FF0000"/>
                </a:solidFill>
                <a:sym typeface="Wingdings" pitchFamily="2" charset="2"/>
              </a:rPr>
              <a:t>small constant offset </a:t>
            </a:r>
            <a:r>
              <a:rPr lang="en-US" dirty="0" smtClean="0">
                <a:sym typeface="Wingdings" pitchFamily="2" charset="2"/>
              </a:rPr>
              <a:t>between bus-frequency latency curves</a:t>
            </a:r>
            <a:endParaRPr lang="en-US" dirty="0" smtClean="0"/>
          </a:p>
          <a:p>
            <a:r>
              <a:rPr lang="en-US" dirty="0" smtClean="0"/>
              <a:t>As </a:t>
            </a:r>
            <a:r>
              <a:rPr lang="en-US" dirty="0" smtClean="0">
                <a:solidFill>
                  <a:srgbClr val="0000FF"/>
                </a:solidFill>
              </a:rPr>
              <a:t>load increases</a:t>
            </a:r>
            <a:r>
              <a:rPr lang="en-US" dirty="0" smtClean="0"/>
              <a:t>, </a:t>
            </a:r>
            <a:r>
              <a:rPr lang="en-US" dirty="0" err="1" smtClean="0"/>
              <a:t>queueing</a:t>
            </a:r>
            <a:r>
              <a:rPr lang="en-US" dirty="0" smtClean="0"/>
              <a:t> delay begins to dominate</a:t>
            </a:r>
          </a:p>
          <a:p>
            <a:pPr lvl="1">
              <a:buNone/>
            </a:pPr>
            <a:r>
              <a:rPr lang="en-US" dirty="0" smtClean="0"/>
              <a:t>	</a:t>
            </a:r>
            <a:r>
              <a:rPr lang="en-US" dirty="0" smtClean="0">
                <a:sym typeface="Wingdings" pitchFamily="2" charset="2"/>
              </a:rPr>
              <a:t> bus frequency </a:t>
            </a:r>
            <a:r>
              <a:rPr lang="en-US" dirty="0" smtClean="0">
                <a:solidFill>
                  <a:srgbClr val="FF0000"/>
                </a:solidFill>
                <a:sym typeface="Wingdings" pitchFamily="2" charset="2"/>
              </a:rPr>
              <a:t>significantly affects latency</a:t>
            </a:r>
            <a:endParaRPr lang="en-US" dirty="0" smtClean="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261</a:t>
            </a:fld>
            <a:endParaRPr lang="en-US" altLang="en-US">
              <a:solidFill>
                <a:srgbClr val="000000"/>
              </a:solidFill>
            </a:endParaRPr>
          </a:p>
        </p:txBody>
      </p:sp>
      <p:graphicFrame>
        <p:nvGraphicFramePr>
          <p:cNvPr id="5" name="Content Placeholder 6"/>
          <p:cNvGraphicFramePr>
            <a:graphicFrameLocks/>
          </p:cNvGraphicFramePr>
          <p:nvPr/>
        </p:nvGraphicFramePr>
        <p:xfrm>
          <a:off x="457200" y="2590800"/>
          <a:ext cx="82296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676400" y="4724400"/>
            <a:ext cx="1905000" cy="4572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rot="1051500">
            <a:off x="5043299" y="3362550"/>
            <a:ext cx="240938" cy="11430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rot="1257175">
            <a:off x="6063810" y="3510453"/>
            <a:ext cx="240732" cy="11430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Rectangle 8"/>
          <p:cNvSpPr/>
          <p:nvPr/>
        </p:nvSpPr>
        <p:spPr>
          <a:xfrm rot="1245138">
            <a:off x="7295841" y="3459421"/>
            <a:ext cx="190396" cy="11430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11" name="Straight Arrow Connector 10"/>
          <p:cNvCxnSpPr/>
          <p:nvPr/>
        </p:nvCxnSpPr>
        <p:spPr>
          <a:xfrm rot="16200000" flipH="1">
            <a:off x="4983480" y="4457700"/>
            <a:ext cx="312420" cy="2057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5966460" y="4549140"/>
            <a:ext cx="312420" cy="2057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2747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Control Algorithm: Demand-Based Switching</a:t>
            </a:r>
            <a:endParaRPr lang="en-US" sz="3600" dirty="0"/>
          </a:p>
        </p:txBody>
      </p:sp>
      <p:sp>
        <p:nvSpPr>
          <p:cNvPr id="3" name="Content Placeholder 2"/>
          <p:cNvSpPr>
            <a:spLocks noGrp="1"/>
          </p:cNvSpPr>
          <p:nvPr>
            <p:ph idx="1"/>
          </p:nvPr>
        </p:nvSpPr>
        <p:spPr>
          <a:xfrm>
            <a:off x="1371600" y="4343400"/>
            <a:ext cx="5638800" cy="1981200"/>
          </a:xfrm>
        </p:spPr>
        <p:txBody>
          <a:bodyPr>
            <a:normAutofit fontScale="92500" lnSpcReduction="10000"/>
          </a:bodyPr>
          <a:lstStyle/>
          <a:p>
            <a:pPr>
              <a:buNone/>
            </a:pPr>
            <a:r>
              <a:rPr lang="en-US" dirty="0" smtClean="0"/>
              <a:t>After each epoch of length </a:t>
            </a:r>
            <a:r>
              <a:rPr lang="en-US" dirty="0" err="1" smtClean="0"/>
              <a:t>T</a:t>
            </a:r>
            <a:r>
              <a:rPr lang="en-US" baseline="-25000" dirty="0" err="1" smtClean="0"/>
              <a:t>epoch</a:t>
            </a:r>
            <a:r>
              <a:rPr lang="en-US" dirty="0" smtClean="0"/>
              <a:t>:</a:t>
            </a:r>
          </a:p>
          <a:p>
            <a:pPr>
              <a:buNone/>
            </a:pPr>
            <a:r>
              <a:rPr lang="en-US" dirty="0" smtClean="0"/>
              <a:t>	Measure per-channel bandwidth BW</a:t>
            </a:r>
          </a:p>
          <a:p>
            <a:pPr>
              <a:buNone/>
            </a:pPr>
            <a:r>
              <a:rPr lang="en-US" dirty="0" smtClean="0"/>
              <a:t>	if 	   BW &lt; T</a:t>
            </a:r>
            <a:r>
              <a:rPr lang="en-US" baseline="-25000" dirty="0" smtClean="0"/>
              <a:t>800	</a:t>
            </a:r>
            <a:r>
              <a:rPr lang="en-US" dirty="0" smtClean="0"/>
              <a:t>: switch to   800MHz</a:t>
            </a:r>
          </a:p>
          <a:p>
            <a:pPr>
              <a:buNone/>
            </a:pPr>
            <a:r>
              <a:rPr lang="en-US" dirty="0" smtClean="0"/>
              <a:t>	else if BW &lt; T</a:t>
            </a:r>
            <a:r>
              <a:rPr lang="en-US" baseline="-25000" dirty="0" smtClean="0"/>
              <a:t>1066	</a:t>
            </a:r>
            <a:r>
              <a:rPr lang="en-US" dirty="0" smtClean="0"/>
              <a:t>: switch to 1066MHz</a:t>
            </a:r>
          </a:p>
          <a:p>
            <a:pPr>
              <a:buNone/>
            </a:pPr>
            <a:r>
              <a:rPr lang="en-US" dirty="0" smtClean="0"/>
              <a:t>	else			: switch to 1333MHz</a:t>
            </a:r>
          </a:p>
          <a:p>
            <a:pPr>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262</a:t>
            </a:fld>
            <a:endParaRPr lang="en-US" altLang="en-US">
              <a:solidFill>
                <a:srgbClr val="000000"/>
              </a:solidFill>
            </a:endParaRPr>
          </a:p>
        </p:txBody>
      </p:sp>
      <p:graphicFrame>
        <p:nvGraphicFramePr>
          <p:cNvPr id="5" name="Content Placeholder 6"/>
          <p:cNvGraphicFramePr>
            <a:graphicFrameLocks/>
          </p:cNvGraphicFramePr>
          <p:nvPr/>
        </p:nvGraphicFramePr>
        <p:xfrm>
          <a:off x="533400" y="863600"/>
          <a:ext cx="8229600" cy="3429000"/>
        </p:xfrm>
        <a:graphic>
          <a:graphicData uri="http://schemas.openxmlformats.org/drawingml/2006/chart">
            <c:chart xmlns:c="http://schemas.openxmlformats.org/drawingml/2006/chart" xmlns:r="http://schemas.openxmlformats.org/officeDocument/2006/relationships" r:id="rId3"/>
          </a:graphicData>
        </a:graphic>
      </p:graphicFrame>
      <p:grpSp>
        <p:nvGrpSpPr>
          <p:cNvPr id="51" name="Group 50"/>
          <p:cNvGrpSpPr/>
          <p:nvPr/>
        </p:nvGrpSpPr>
        <p:grpSpPr>
          <a:xfrm>
            <a:off x="5334000" y="3241040"/>
            <a:ext cx="705642" cy="720150"/>
            <a:chOff x="3429000" y="3520440"/>
            <a:chExt cx="705642" cy="720150"/>
          </a:xfrm>
        </p:grpSpPr>
        <p:cxnSp>
          <p:nvCxnSpPr>
            <p:cNvPr id="36" name="Straight Arrow Connector 35"/>
            <p:cNvCxnSpPr/>
            <p:nvPr/>
          </p:nvCxnSpPr>
          <p:spPr>
            <a:xfrm rot="16200000" flipV="1">
              <a:off x="3383280" y="3642360"/>
              <a:ext cx="411480" cy="16764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3840480"/>
              <a:ext cx="705642" cy="400110"/>
            </a:xfrm>
            <a:prstGeom prst="rect">
              <a:avLst/>
            </a:prstGeom>
            <a:noFill/>
          </p:spPr>
          <p:txBody>
            <a:bodyPr wrap="none" rtlCol="0">
              <a:spAutoFit/>
            </a:bodyPr>
            <a:lstStyle/>
            <a:p>
              <a:r>
                <a:rPr lang="en-US" sz="2000" dirty="0" smtClean="0">
                  <a:solidFill>
                    <a:srgbClr val="0000FF"/>
                  </a:solidFill>
                  <a:latin typeface="Tahoma"/>
                </a:rPr>
                <a:t>T</a:t>
              </a:r>
              <a:r>
                <a:rPr lang="en-US" sz="2000" baseline="-25000" dirty="0" smtClean="0">
                  <a:solidFill>
                    <a:srgbClr val="0000FF"/>
                  </a:solidFill>
                  <a:latin typeface="Tahoma"/>
                </a:rPr>
                <a:t>1066</a:t>
              </a:r>
              <a:endParaRPr lang="en-US" sz="2000" dirty="0">
                <a:solidFill>
                  <a:srgbClr val="0000FF"/>
                </a:solidFill>
                <a:latin typeface="Tahoma"/>
              </a:endParaRPr>
            </a:p>
          </p:txBody>
        </p:sp>
      </p:grpSp>
      <p:grpSp>
        <p:nvGrpSpPr>
          <p:cNvPr id="50" name="Group 49"/>
          <p:cNvGrpSpPr/>
          <p:nvPr/>
        </p:nvGrpSpPr>
        <p:grpSpPr>
          <a:xfrm>
            <a:off x="3886200" y="3294380"/>
            <a:ext cx="612668" cy="735390"/>
            <a:chOff x="2438400" y="3497580"/>
            <a:chExt cx="612668" cy="735390"/>
          </a:xfrm>
        </p:grpSpPr>
        <p:cxnSp>
          <p:nvCxnSpPr>
            <p:cNvPr id="34" name="Straight Arrow Connector 33"/>
            <p:cNvCxnSpPr/>
            <p:nvPr/>
          </p:nvCxnSpPr>
          <p:spPr>
            <a:xfrm rot="16200000" flipV="1">
              <a:off x="2468880" y="3665220"/>
              <a:ext cx="441960" cy="10668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438400" y="3832860"/>
              <a:ext cx="612668" cy="400110"/>
            </a:xfrm>
            <a:prstGeom prst="rect">
              <a:avLst/>
            </a:prstGeom>
            <a:noFill/>
          </p:spPr>
          <p:txBody>
            <a:bodyPr wrap="none" rtlCol="0">
              <a:spAutoFit/>
            </a:bodyPr>
            <a:lstStyle/>
            <a:p>
              <a:r>
                <a:rPr lang="en-US" sz="2000" dirty="0" smtClean="0">
                  <a:solidFill>
                    <a:srgbClr val="0000FF"/>
                  </a:solidFill>
                  <a:latin typeface="Tahoma"/>
                </a:rPr>
                <a:t>T</a:t>
              </a:r>
              <a:r>
                <a:rPr lang="en-US" sz="2000" baseline="-25000" dirty="0" smtClean="0">
                  <a:solidFill>
                    <a:srgbClr val="0000FF"/>
                  </a:solidFill>
                  <a:latin typeface="Tahoma"/>
                </a:rPr>
                <a:t>800</a:t>
              </a:r>
              <a:endParaRPr lang="en-US" sz="2000" dirty="0">
                <a:solidFill>
                  <a:srgbClr val="0000FF"/>
                </a:solidFill>
                <a:latin typeface="Tahoma"/>
              </a:endParaRPr>
            </a:p>
          </p:txBody>
        </p:sp>
      </p:grpSp>
      <p:sp>
        <p:nvSpPr>
          <p:cNvPr id="53" name="Rectangle 52"/>
          <p:cNvSpPr/>
          <p:nvPr/>
        </p:nvSpPr>
        <p:spPr>
          <a:xfrm rot="21407136">
            <a:off x="1828401" y="2983014"/>
            <a:ext cx="2216427" cy="159997"/>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4" name="Rectangle 53"/>
          <p:cNvSpPr/>
          <p:nvPr/>
        </p:nvSpPr>
        <p:spPr>
          <a:xfrm rot="21338263">
            <a:off x="4057997" y="2995330"/>
            <a:ext cx="1296058" cy="135366"/>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5" name="Rectangle 54"/>
          <p:cNvSpPr/>
          <p:nvPr/>
        </p:nvSpPr>
        <p:spPr>
          <a:xfrm rot="21308046">
            <a:off x="5389930" y="2999076"/>
            <a:ext cx="1296058" cy="135366"/>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6" name="Rectangle 55"/>
          <p:cNvSpPr/>
          <p:nvPr/>
        </p:nvSpPr>
        <p:spPr>
          <a:xfrm rot="19882694">
            <a:off x="6651278" y="2776502"/>
            <a:ext cx="765447" cy="127539"/>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7" name="Rectangle 56"/>
          <p:cNvSpPr/>
          <p:nvPr/>
        </p:nvSpPr>
        <p:spPr>
          <a:xfrm rot="17780801">
            <a:off x="7123720" y="2243100"/>
            <a:ext cx="765447" cy="127539"/>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4752565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V/F Switching</a:t>
            </a:r>
            <a:endParaRPr lang="en-US" dirty="0"/>
          </a:p>
        </p:txBody>
      </p:sp>
      <p:sp>
        <p:nvSpPr>
          <p:cNvPr id="3" name="Content Placeholder 2"/>
          <p:cNvSpPr>
            <a:spLocks noGrp="1"/>
          </p:cNvSpPr>
          <p:nvPr>
            <p:ph idx="1"/>
          </p:nvPr>
        </p:nvSpPr>
        <p:spPr>
          <a:xfrm>
            <a:off x="228600" y="914400"/>
            <a:ext cx="8610600" cy="5339680"/>
          </a:xfrm>
        </p:spPr>
        <p:txBody>
          <a:bodyPr/>
          <a:lstStyle/>
          <a:p>
            <a:r>
              <a:rPr lang="en-US" b="1" dirty="0" smtClean="0"/>
              <a:t>Halt Memory Operations</a:t>
            </a:r>
          </a:p>
          <a:p>
            <a:pPr lvl="1"/>
            <a:r>
              <a:rPr lang="en-US" dirty="0" smtClean="0"/>
              <a:t>Pause requests</a:t>
            </a:r>
          </a:p>
          <a:p>
            <a:pPr lvl="1"/>
            <a:r>
              <a:rPr lang="en-US" dirty="0" smtClean="0"/>
              <a:t>Put DRAM in Self-Refresh</a:t>
            </a:r>
          </a:p>
          <a:p>
            <a:pPr lvl="1"/>
            <a:r>
              <a:rPr lang="en-US" dirty="0" smtClean="0"/>
              <a:t>Stop the DIMM clock</a:t>
            </a:r>
          </a:p>
          <a:p>
            <a:r>
              <a:rPr lang="en-US" b="1" dirty="0" smtClean="0"/>
              <a:t>Transition Voltage/Frequency</a:t>
            </a:r>
          </a:p>
          <a:p>
            <a:pPr lvl="1"/>
            <a:r>
              <a:rPr lang="en-US" dirty="0" smtClean="0"/>
              <a:t>Begin voltage ramp</a:t>
            </a:r>
          </a:p>
          <a:p>
            <a:pPr lvl="1"/>
            <a:r>
              <a:rPr lang="en-US" dirty="0" smtClean="0"/>
              <a:t>Relock memory </a:t>
            </a:r>
            <a:r>
              <a:rPr lang="en-US" dirty="0"/>
              <a:t>c</a:t>
            </a:r>
            <a:r>
              <a:rPr lang="en-US" dirty="0" smtClean="0"/>
              <a:t>ontroller PLL at new frequency</a:t>
            </a:r>
          </a:p>
          <a:p>
            <a:pPr lvl="1"/>
            <a:r>
              <a:rPr lang="en-US" dirty="0" smtClean="0"/>
              <a:t>Restart DIMM clock</a:t>
            </a:r>
          </a:p>
          <a:p>
            <a:pPr lvl="1"/>
            <a:r>
              <a:rPr lang="en-US" dirty="0" smtClean="0"/>
              <a:t>Wait for DIMM PLLs to relock</a:t>
            </a:r>
          </a:p>
          <a:p>
            <a:r>
              <a:rPr lang="en-US" b="1" dirty="0" smtClean="0"/>
              <a:t>Begin Memory Operations</a:t>
            </a:r>
          </a:p>
          <a:p>
            <a:pPr lvl="1"/>
            <a:r>
              <a:rPr lang="en-US" dirty="0" smtClean="0"/>
              <a:t>Take DRAM out of Self-Refresh</a:t>
            </a:r>
          </a:p>
          <a:p>
            <a:pPr lvl="1"/>
            <a:r>
              <a:rPr lang="en-US" dirty="0" smtClean="0"/>
              <a:t>Resume requests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263</a:t>
            </a:fld>
            <a:endParaRPr lang="en-US" altLang="en-US">
              <a:solidFill>
                <a:srgbClr val="000000"/>
              </a:solidFill>
            </a:endParaRPr>
          </a:p>
        </p:txBody>
      </p:sp>
      <p:grpSp>
        <p:nvGrpSpPr>
          <p:cNvPr id="8" name="Group 7"/>
          <p:cNvGrpSpPr/>
          <p:nvPr/>
        </p:nvGrpSpPr>
        <p:grpSpPr>
          <a:xfrm>
            <a:off x="304800" y="3429000"/>
            <a:ext cx="8382000" cy="2666999"/>
            <a:chOff x="304800" y="3900053"/>
            <a:chExt cx="8382000" cy="2060862"/>
          </a:xfrm>
        </p:grpSpPr>
        <p:sp>
          <p:nvSpPr>
            <p:cNvPr id="6" name="Rounded Rectangle 5"/>
            <p:cNvSpPr/>
            <p:nvPr/>
          </p:nvSpPr>
          <p:spPr>
            <a:xfrm>
              <a:off x="304800" y="3900053"/>
              <a:ext cx="8382000" cy="20608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rgbClr val="000000"/>
                </a:solidFill>
                <a:latin typeface="Tahoma"/>
              </a:endParaRPr>
            </a:p>
          </p:txBody>
        </p:sp>
        <p:sp>
          <p:nvSpPr>
            <p:cNvPr id="7" name="TextBox 6"/>
            <p:cNvSpPr txBox="1"/>
            <p:nvPr/>
          </p:nvSpPr>
          <p:spPr>
            <a:xfrm>
              <a:off x="304800" y="3976253"/>
              <a:ext cx="8382000" cy="1831270"/>
            </a:xfrm>
            <a:prstGeom prst="rect">
              <a:avLst/>
            </a:prstGeom>
            <a:noFill/>
          </p:spPr>
          <p:txBody>
            <a:bodyPr wrap="square" rtlCol="0">
              <a:spAutoFit/>
            </a:bodyPr>
            <a:lstStyle/>
            <a:p>
              <a:r>
                <a:rPr lang="en-US" sz="4000" dirty="0">
                  <a:solidFill>
                    <a:srgbClr val="000000"/>
                  </a:solidFill>
                  <a:latin typeface="Wingdings" pitchFamily="2" charset="2"/>
                </a:rPr>
                <a:t>C</a:t>
              </a:r>
              <a:r>
                <a:rPr lang="en-US" sz="4000" dirty="0">
                  <a:solidFill>
                    <a:srgbClr val="000000"/>
                  </a:solidFill>
                  <a:latin typeface="Tahoma"/>
                </a:rPr>
                <a:t> </a:t>
              </a:r>
              <a:r>
                <a:rPr lang="en-US" sz="2800" dirty="0" smtClean="0">
                  <a:solidFill>
                    <a:srgbClr val="000000"/>
                  </a:solidFill>
                  <a:latin typeface="Tahoma"/>
                </a:rPr>
                <a:t>Memory frequency already adjustable </a:t>
              </a:r>
              <a:r>
                <a:rPr lang="en-US" sz="2800" dirty="0" smtClean="0">
                  <a:solidFill>
                    <a:srgbClr val="000000"/>
                  </a:solidFill>
                  <a:latin typeface="Tahoma"/>
                  <a:cs typeface="Tahoma"/>
                </a:rPr>
                <a:t>statically</a:t>
              </a:r>
            </a:p>
            <a:p>
              <a:r>
                <a:rPr lang="en-US" sz="4000" dirty="0" smtClean="0">
                  <a:solidFill>
                    <a:srgbClr val="000000"/>
                  </a:solidFill>
                  <a:latin typeface="Wingdings" pitchFamily="2" charset="2"/>
                </a:rPr>
                <a:t>C</a:t>
              </a:r>
              <a:r>
                <a:rPr lang="en-US" sz="4000" dirty="0" smtClean="0">
                  <a:solidFill>
                    <a:srgbClr val="000000"/>
                  </a:solidFill>
                  <a:latin typeface="Tahoma"/>
                </a:rPr>
                <a:t> </a:t>
              </a:r>
              <a:r>
                <a:rPr lang="en-US" sz="2800" dirty="0" smtClean="0">
                  <a:solidFill>
                    <a:srgbClr val="000000"/>
                  </a:solidFill>
                  <a:latin typeface="Tahoma"/>
                </a:rPr>
                <a:t>Voltage regulators for CPU DVFS can work for</a:t>
              </a:r>
              <a:br>
                <a:rPr lang="en-US" sz="2800" dirty="0" smtClean="0">
                  <a:solidFill>
                    <a:srgbClr val="000000"/>
                  </a:solidFill>
                  <a:latin typeface="Tahoma"/>
                </a:rPr>
              </a:br>
              <a:r>
                <a:rPr lang="en-US" sz="2800" dirty="0" smtClean="0">
                  <a:solidFill>
                    <a:srgbClr val="000000"/>
                  </a:solidFill>
                  <a:latin typeface="Tahoma"/>
                </a:rPr>
                <a:t>     memory DVFS</a:t>
              </a:r>
              <a:endParaRPr lang="en-US" sz="2800" dirty="0" smtClean="0">
                <a:solidFill>
                  <a:srgbClr val="000000"/>
                </a:solidFill>
                <a:latin typeface="Wingdings" pitchFamily="2" charset="2"/>
              </a:endParaRPr>
            </a:p>
            <a:p>
              <a:r>
                <a:rPr lang="en-US" sz="4000" dirty="0" smtClean="0">
                  <a:solidFill>
                    <a:srgbClr val="000000"/>
                  </a:solidFill>
                  <a:latin typeface="Wingdings" pitchFamily="2" charset="2"/>
                </a:rPr>
                <a:t>C</a:t>
              </a:r>
              <a:r>
                <a:rPr lang="en-US" sz="4000" dirty="0" smtClean="0">
                  <a:solidFill>
                    <a:srgbClr val="000000"/>
                  </a:solidFill>
                  <a:latin typeface="Tahoma"/>
                </a:rPr>
                <a:t> </a:t>
              </a:r>
              <a:r>
                <a:rPr lang="en-US" sz="2800" dirty="0" smtClean="0">
                  <a:solidFill>
                    <a:srgbClr val="000000"/>
                  </a:solidFill>
                  <a:latin typeface="Tahoma"/>
                </a:rPr>
                <a:t>Full transition takes ~20µs</a:t>
              </a:r>
              <a:endParaRPr lang="en-US" sz="2800" dirty="0">
                <a:solidFill>
                  <a:srgbClr val="000000"/>
                </a:solidFill>
                <a:latin typeface="Tahoma"/>
              </a:endParaRPr>
            </a:p>
          </p:txBody>
        </p:sp>
      </p:grpSp>
    </p:spTree>
    <p:extLst>
      <p:ext uri="{BB962C8B-B14F-4D97-AF65-F5344CB8AC3E}">
        <p14:creationId xmlns:p14="http://schemas.microsoft.com/office/powerpoint/2010/main" val="42221787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solidFill>
                <a:schemeClr val="bg1">
                  <a:lumMod val="75000"/>
                </a:schemeClr>
              </a:solidFill>
            </a:endParaRPr>
          </a:p>
          <a:p>
            <a:r>
              <a:rPr lang="en-US" dirty="0" smtClean="0">
                <a:solidFill>
                  <a:schemeClr val="bg1">
                    <a:lumMod val="75000"/>
                  </a:schemeClr>
                </a:solidFill>
              </a:rPr>
              <a:t>Background and Characterization</a:t>
            </a:r>
          </a:p>
          <a:p>
            <a:pPr lvl="1"/>
            <a:r>
              <a:rPr lang="en-US" dirty="0" smtClean="0">
                <a:solidFill>
                  <a:schemeClr val="bg1">
                    <a:lumMod val="75000"/>
                  </a:schemeClr>
                </a:solidFill>
              </a:rPr>
              <a:t>DRAM Operation</a:t>
            </a:r>
          </a:p>
          <a:p>
            <a:pPr lvl="1"/>
            <a:r>
              <a:rPr lang="en-US" dirty="0" smtClean="0">
                <a:solidFill>
                  <a:schemeClr val="bg1">
                    <a:lumMod val="75000"/>
                  </a:schemeClr>
                </a:solidFill>
              </a:rPr>
              <a:t>DRAM Power</a:t>
            </a:r>
          </a:p>
          <a:p>
            <a:pPr lvl="1"/>
            <a:r>
              <a:rPr lang="en-US" dirty="0" smtClean="0">
                <a:solidFill>
                  <a:schemeClr val="bg1">
                    <a:lumMod val="75000"/>
                  </a:schemeClr>
                </a:solidFill>
              </a:rPr>
              <a:t>Frequency and Voltage Scaling</a:t>
            </a:r>
          </a:p>
          <a:p>
            <a:pPr lvl="1"/>
            <a:endParaRPr lang="en-US" dirty="0" smtClean="0"/>
          </a:p>
          <a:p>
            <a:r>
              <a:rPr lang="en-US" dirty="0" smtClean="0">
                <a:solidFill>
                  <a:schemeClr val="bg1">
                    <a:lumMod val="75000"/>
                  </a:schemeClr>
                </a:solidFill>
              </a:rPr>
              <a:t>Performance Effects of Frequency Scaling</a:t>
            </a:r>
          </a:p>
          <a:p>
            <a:endParaRPr lang="en-US" dirty="0" smtClean="0">
              <a:solidFill>
                <a:schemeClr val="bg1">
                  <a:lumMod val="85000"/>
                </a:schemeClr>
              </a:solidFill>
            </a:endParaRPr>
          </a:p>
          <a:p>
            <a:r>
              <a:rPr lang="en-US" dirty="0" smtClean="0">
                <a:solidFill>
                  <a:schemeClr val="bg1">
                    <a:lumMod val="75000"/>
                  </a:schemeClr>
                </a:solidFill>
              </a:rPr>
              <a:t>Frequency Control Algorithm</a:t>
            </a:r>
          </a:p>
          <a:p>
            <a:endParaRPr lang="en-US" dirty="0" smtClean="0">
              <a:solidFill>
                <a:schemeClr val="bg1">
                  <a:lumMod val="75000"/>
                </a:schemeClr>
              </a:solidFill>
            </a:endParaRPr>
          </a:p>
          <a:p>
            <a:r>
              <a:rPr lang="en-US" dirty="0" smtClean="0"/>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264</a:t>
            </a:fld>
            <a:endParaRPr lang="en-US" altLang="en-US">
              <a:solidFill>
                <a:srgbClr val="000000"/>
              </a:solidFill>
            </a:endParaRPr>
          </a:p>
        </p:txBody>
      </p:sp>
    </p:spTree>
    <p:extLst>
      <p:ext uri="{BB962C8B-B14F-4D97-AF65-F5344CB8AC3E}">
        <p14:creationId xmlns:p14="http://schemas.microsoft.com/office/powerpoint/2010/main" val="7833104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a:xfrm>
            <a:off x="228600" y="872144"/>
            <a:ext cx="8610600" cy="5339680"/>
          </a:xfrm>
        </p:spPr>
        <p:txBody>
          <a:bodyPr/>
          <a:lstStyle/>
          <a:p>
            <a:r>
              <a:rPr lang="en-US" b="1" dirty="0" smtClean="0"/>
              <a:t>Real-system evaluation</a:t>
            </a:r>
          </a:p>
          <a:p>
            <a:pPr lvl="1"/>
            <a:r>
              <a:rPr lang="en-US" dirty="0" smtClean="0"/>
              <a:t>Dual 4-core Intel Xeon</a:t>
            </a:r>
            <a:r>
              <a:rPr lang="en-US" sz="1600" baseline="30000" dirty="0" smtClean="0"/>
              <a:t>®</a:t>
            </a:r>
            <a:r>
              <a:rPr lang="en-US" sz="2400" dirty="0" smtClean="0">
                <a:solidFill>
                  <a:srgbClr val="000000"/>
                </a:solidFill>
                <a:ea typeface="+mn-ea"/>
                <a:cs typeface="+mn-cs"/>
              </a:rPr>
              <a:t>, 3 memory channels/socket</a:t>
            </a:r>
            <a:endParaRPr lang="en-US" sz="1600" baseline="30000" dirty="0" smtClean="0"/>
          </a:p>
          <a:p>
            <a:pPr lvl="1"/>
            <a:r>
              <a:rPr lang="en-US" dirty="0" smtClean="0"/>
              <a:t>48 GB of DDR3 (12 DIMMs, 4GB dual-rank, 1333MHz)</a:t>
            </a:r>
          </a:p>
          <a:p>
            <a:pPr lvl="1"/>
            <a:endParaRPr lang="en-US" dirty="0" smtClean="0"/>
          </a:p>
          <a:p>
            <a:r>
              <a:rPr lang="en-US" b="1" dirty="0" smtClean="0"/>
              <a:t>Emulating memory frequency for performance</a:t>
            </a:r>
          </a:p>
          <a:p>
            <a:pPr lvl="1"/>
            <a:r>
              <a:rPr lang="en-US" dirty="0" smtClean="0"/>
              <a:t>Altered memory controller </a:t>
            </a:r>
            <a:r>
              <a:rPr lang="en-US" dirty="0" smtClean="0">
                <a:solidFill>
                  <a:srgbClr val="0000FF"/>
                </a:solidFill>
              </a:rPr>
              <a:t>timing registers </a:t>
            </a:r>
            <a:r>
              <a:rPr lang="en-US" dirty="0" smtClean="0"/>
              <a:t>(</a:t>
            </a:r>
            <a:r>
              <a:rPr lang="en-US" dirty="0" err="1" smtClean="0"/>
              <a:t>tRC</a:t>
            </a:r>
            <a:r>
              <a:rPr lang="en-US" dirty="0" smtClean="0"/>
              <a:t>, tB2BCAS)</a:t>
            </a:r>
          </a:p>
          <a:p>
            <a:pPr lvl="1"/>
            <a:r>
              <a:rPr lang="en-US" dirty="0" smtClean="0"/>
              <a:t>Gives performance equivalent to slower memory frequencies</a:t>
            </a:r>
          </a:p>
          <a:p>
            <a:pPr lvl="1"/>
            <a:endParaRPr lang="en-US" dirty="0" smtClean="0"/>
          </a:p>
          <a:p>
            <a:r>
              <a:rPr lang="en-US" b="1" dirty="0" smtClean="0"/>
              <a:t>Modeling power reduction</a:t>
            </a:r>
          </a:p>
          <a:p>
            <a:pPr lvl="1"/>
            <a:r>
              <a:rPr lang="en-US" dirty="0" smtClean="0"/>
              <a:t>Measure baseline system (AC power meter, 1s samples)</a:t>
            </a:r>
          </a:p>
          <a:p>
            <a:pPr lvl="1"/>
            <a:r>
              <a:rPr lang="en-US" dirty="0" smtClean="0"/>
              <a:t>Compute reductions with an analytical model (see paper)</a:t>
            </a:r>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265</a:t>
            </a:fld>
            <a:endParaRPr lang="en-US" altLang="en-US">
              <a:solidFill>
                <a:srgbClr val="000000"/>
              </a:solidFill>
            </a:endParaRPr>
          </a:p>
        </p:txBody>
      </p:sp>
    </p:spTree>
    <p:extLst>
      <p:ext uri="{BB962C8B-B14F-4D97-AF65-F5344CB8AC3E}">
        <p14:creationId xmlns:p14="http://schemas.microsoft.com/office/powerpoint/2010/main" val="33565551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a:xfrm>
            <a:off x="228600" y="872144"/>
            <a:ext cx="8610600" cy="5339680"/>
          </a:xfrm>
        </p:spPr>
        <p:txBody>
          <a:bodyPr/>
          <a:lstStyle/>
          <a:p>
            <a:endParaRPr lang="en-US" b="1" dirty="0" smtClean="0"/>
          </a:p>
          <a:p>
            <a:r>
              <a:rPr lang="en-US" b="1" dirty="0" smtClean="0"/>
              <a:t>Workloads</a:t>
            </a:r>
          </a:p>
          <a:p>
            <a:pPr lvl="1"/>
            <a:r>
              <a:rPr lang="en-US" dirty="0" smtClean="0"/>
              <a:t>SPEC CPU2006: CPU-intensive workloads</a:t>
            </a:r>
          </a:p>
          <a:p>
            <a:pPr lvl="1"/>
            <a:r>
              <a:rPr lang="en-US" dirty="0" smtClean="0"/>
              <a:t>All cores run a copy of the benchmark</a:t>
            </a:r>
          </a:p>
          <a:p>
            <a:pPr lvl="1"/>
            <a:endParaRPr lang="en-US" dirty="0" smtClean="0"/>
          </a:p>
          <a:p>
            <a:r>
              <a:rPr lang="en-US" b="1" dirty="0" smtClean="0"/>
              <a:t>Parameters</a:t>
            </a:r>
          </a:p>
          <a:p>
            <a:pPr lvl="1"/>
            <a:r>
              <a:rPr lang="en-US" dirty="0" err="1" smtClean="0"/>
              <a:t>T</a:t>
            </a:r>
            <a:r>
              <a:rPr lang="en-US" baseline="-25000" dirty="0" err="1" smtClean="0"/>
              <a:t>epoch</a:t>
            </a:r>
            <a:r>
              <a:rPr lang="en-US" dirty="0" smtClean="0"/>
              <a:t> = 10ms</a:t>
            </a:r>
          </a:p>
          <a:p>
            <a:pPr lvl="1"/>
            <a:r>
              <a:rPr lang="en-US" dirty="0" smtClean="0"/>
              <a:t>Two variants of algorithm with different switching thresholds:</a:t>
            </a:r>
          </a:p>
          <a:p>
            <a:pPr lvl="1"/>
            <a:r>
              <a:rPr lang="en-US" dirty="0" smtClean="0"/>
              <a:t>BW(0.5, 1): T</a:t>
            </a:r>
            <a:r>
              <a:rPr lang="en-US" baseline="-25000" dirty="0" smtClean="0"/>
              <a:t>800</a:t>
            </a:r>
            <a:r>
              <a:rPr lang="en-US" dirty="0" smtClean="0"/>
              <a:t> = 0.5GB/s, T</a:t>
            </a:r>
            <a:r>
              <a:rPr lang="en-US" baseline="-25000" dirty="0" smtClean="0"/>
              <a:t>1066</a:t>
            </a:r>
            <a:r>
              <a:rPr lang="en-US" dirty="0" smtClean="0"/>
              <a:t> = 1GB/s</a:t>
            </a:r>
          </a:p>
          <a:p>
            <a:pPr lvl="1"/>
            <a:r>
              <a:rPr lang="en-US" dirty="0" smtClean="0"/>
              <a:t>BW(0.5, 2): T</a:t>
            </a:r>
            <a:r>
              <a:rPr lang="en-US" baseline="-25000" dirty="0" smtClean="0"/>
              <a:t>800 </a:t>
            </a:r>
            <a:r>
              <a:rPr lang="en-US" dirty="0" smtClean="0"/>
              <a:t> = 0.5GB/s, T</a:t>
            </a:r>
            <a:r>
              <a:rPr lang="en-US" baseline="-25000" dirty="0" smtClean="0"/>
              <a:t>1066 </a:t>
            </a:r>
            <a:r>
              <a:rPr lang="en-US" dirty="0" smtClean="0"/>
              <a:t>= 2GB/s</a:t>
            </a:r>
          </a:p>
          <a:p>
            <a:pPr marL="671512" lvl="2" indent="0">
              <a:buNone/>
            </a:pPr>
            <a:r>
              <a:rPr lang="en-US" sz="2400" dirty="0" smtClean="0">
                <a:sym typeface="Wingdings"/>
              </a:rPr>
              <a:t> More aggressive frequency/voltage scaling</a:t>
            </a:r>
            <a:endParaRPr lang="en-US" sz="24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266</a:t>
            </a:fld>
            <a:endParaRPr lang="en-US" altLang="en-US">
              <a:solidFill>
                <a:srgbClr val="000000"/>
              </a:solidFill>
            </a:endParaRPr>
          </a:p>
        </p:txBody>
      </p:sp>
    </p:spTree>
    <p:extLst>
      <p:ext uri="{BB962C8B-B14F-4D97-AF65-F5344CB8AC3E}">
        <p14:creationId xmlns:p14="http://schemas.microsoft.com/office/powerpoint/2010/main" val="28445755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Impact of Memory DVFS</a:t>
            </a:r>
            <a:endParaRPr lang="en-US" dirty="0"/>
          </a:p>
        </p:txBody>
      </p:sp>
      <p:sp>
        <p:nvSpPr>
          <p:cNvPr id="3" name="Content Placeholder 2"/>
          <p:cNvSpPr>
            <a:spLocks noGrp="1"/>
          </p:cNvSpPr>
          <p:nvPr>
            <p:ph idx="1"/>
          </p:nvPr>
        </p:nvSpPr>
        <p:spPr/>
        <p:txBody>
          <a:bodyPr/>
          <a:lstStyle/>
          <a:p>
            <a:r>
              <a:rPr lang="en-US" dirty="0" smtClean="0">
                <a:sym typeface="Wingdings" pitchFamily="2" charset="2"/>
              </a:rPr>
              <a:t>Minimal performance degradation: 0.2% (</a:t>
            </a:r>
            <a:r>
              <a:rPr lang="en-US" dirty="0" err="1" smtClean="0">
                <a:sym typeface="Wingdings" pitchFamily="2" charset="2"/>
              </a:rPr>
              <a:t>avg</a:t>
            </a:r>
            <a:r>
              <a:rPr lang="en-US" dirty="0" smtClean="0">
                <a:sym typeface="Wingdings" pitchFamily="2" charset="2"/>
              </a:rPr>
              <a:t>), 1.7% (max)  </a:t>
            </a:r>
            <a:endParaRPr lang="en-US" dirty="0" smtClean="0"/>
          </a:p>
          <a:p>
            <a:r>
              <a:rPr lang="en-US" dirty="0" smtClean="0"/>
              <a:t>Experimental error ~1%</a:t>
            </a:r>
            <a:endParaRPr lang="en-US" dirty="0" smtClean="0">
              <a:solidFill>
                <a:srgbClr val="FF0000"/>
              </a:solidFill>
            </a:endParaRPr>
          </a:p>
          <a:p>
            <a:pPr>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267</a:t>
            </a:fld>
            <a:endParaRPr lang="en-US" altLang="en-US">
              <a:solidFill>
                <a:srgbClr val="000000"/>
              </a:solidFill>
            </a:endParaRPr>
          </a:p>
        </p:txBody>
      </p:sp>
      <p:graphicFrame>
        <p:nvGraphicFramePr>
          <p:cNvPr id="6" name="Chart 5"/>
          <p:cNvGraphicFramePr/>
          <p:nvPr/>
        </p:nvGraphicFramePr>
        <p:xfrm>
          <a:off x="762000" y="2286000"/>
          <a:ext cx="7467600" cy="393382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143000" y="3962400"/>
            <a:ext cx="7086600" cy="9906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a:off x="7848600" y="4191000"/>
            <a:ext cx="304800" cy="15240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16987681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Frequency Distribution</a:t>
            </a:r>
            <a:endParaRPr lang="en-US" dirty="0"/>
          </a:p>
        </p:txBody>
      </p:sp>
      <p:sp>
        <p:nvSpPr>
          <p:cNvPr id="7" name="Content Placeholder 6"/>
          <p:cNvSpPr>
            <a:spLocks noGrp="1"/>
          </p:cNvSpPr>
          <p:nvPr>
            <p:ph idx="1"/>
          </p:nvPr>
        </p:nvSpPr>
        <p:spPr/>
        <p:txBody>
          <a:bodyPr/>
          <a:lstStyle/>
          <a:p>
            <a:pPr marL="0" indent="0"/>
            <a:r>
              <a:rPr lang="en-US" dirty="0" smtClean="0"/>
              <a:t> Frequency distribution shifts toward higher memory</a:t>
            </a:r>
            <a:br>
              <a:rPr lang="en-US" dirty="0" smtClean="0"/>
            </a:br>
            <a:r>
              <a:rPr lang="en-US" dirty="0" smtClean="0"/>
              <a:t>   frequencies with more memory-intensive benchmarks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268</a:t>
            </a:fld>
            <a:endParaRPr lang="en-US" altLang="en-US">
              <a:solidFill>
                <a:srgbClr val="000000"/>
              </a:solidFill>
            </a:endParaRPr>
          </a:p>
        </p:txBody>
      </p:sp>
      <p:graphicFrame>
        <p:nvGraphicFramePr>
          <p:cNvPr id="6" name="Chart 5"/>
          <p:cNvGraphicFramePr/>
          <p:nvPr/>
        </p:nvGraphicFramePr>
        <p:xfrm>
          <a:off x="0" y="2133600"/>
          <a:ext cx="8686799"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1358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t>
            </a:r>
            <a:r>
              <a:rPr lang="en-US" smtClean="0"/>
              <a:t>Power Reduction</a:t>
            </a:r>
            <a:endParaRPr lang="en-US"/>
          </a:p>
        </p:txBody>
      </p:sp>
      <p:sp>
        <p:nvSpPr>
          <p:cNvPr id="3" name="Content Placeholder 2"/>
          <p:cNvSpPr>
            <a:spLocks noGrp="1"/>
          </p:cNvSpPr>
          <p:nvPr>
            <p:ph idx="1"/>
          </p:nvPr>
        </p:nvSpPr>
        <p:spPr/>
        <p:txBody>
          <a:bodyPr/>
          <a:lstStyle/>
          <a:p>
            <a:r>
              <a:rPr lang="en-US" dirty="0" smtClean="0"/>
              <a:t>Memory power reduces by 10.4% (</a:t>
            </a:r>
            <a:r>
              <a:rPr lang="en-US" dirty="0" err="1" smtClean="0"/>
              <a:t>avg</a:t>
            </a:r>
            <a:r>
              <a:rPr lang="en-US" dirty="0" smtClean="0"/>
              <a:t>), 20.5% (max) </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269</a:t>
            </a:fld>
            <a:endParaRPr lang="en-US" altLang="en-US">
              <a:solidFill>
                <a:srgbClr val="000000"/>
              </a:solidFill>
            </a:endParaRPr>
          </a:p>
        </p:txBody>
      </p:sp>
      <p:graphicFrame>
        <p:nvGraphicFramePr>
          <p:cNvPr id="6" name="Chart 5"/>
          <p:cNvGraphicFramePr/>
          <p:nvPr/>
        </p:nvGraphicFramePr>
        <p:xfrm>
          <a:off x="-228600" y="1600200"/>
          <a:ext cx="9144000" cy="456247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8534400" y="3200400"/>
            <a:ext cx="457200" cy="23622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777472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atin typeface="Garamond" charset="0"/>
              </a:rPr>
              <a:t>DRAM Bank Operation</a:t>
            </a:r>
          </a:p>
        </p:txBody>
      </p:sp>
      <p:sp>
        <p:nvSpPr>
          <p:cNvPr id="3072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307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3B5651-2030-6C49-A990-E5033CB42B3C}" type="slidenum">
              <a:rPr lang="en-US" sz="1600">
                <a:solidFill>
                  <a:srgbClr val="000000"/>
                </a:solidFill>
                <a:latin typeface="Garamond" charset="0"/>
                <a:cs typeface="Arial" charset="0"/>
              </a:rPr>
              <a:pPr eaLnBrk="1" hangingPunct="1"/>
              <a:t>27</a:t>
            </a:fld>
            <a:endParaRPr lang="en-US" sz="1600">
              <a:solidFill>
                <a:srgbClr val="000000"/>
              </a:solidFill>
              <a:latin typeface="Garamond" charset="0"/>
              <a:cs typeface="Arial" charset="0"/>
            </a:endParaRPr>
          </a:p>
        </p:txBody>
      </p:sp>
      <p:sp>
        <p:nvSpPr>
          <p:cNvPr id="30724" name="Rectangle 4"/>
          <p:cNvSpPr>
            <a:spLocks noChangeArrowheads="1"/>
          </p:cNvSpPr>
          <p:nvPr/>
        </p:nvSpPr>
        <p:spPr bwMode="auto">
          <a:xfrm>
            <a:off x="3822700" y="164306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25" name="Line 5"/>
          <p:cNvSpPr>
            <a:spLocks noChangeShapeType="1"/>
          </p:cNvSpPr>
          <p:nvPr/>
        </p:nvSpPr>
        <p:spPr bwMode="auto">
          <a:xfrm>
            <a:off x="3822700" y="19319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26" name="Line 6"/>
          <p:cNvSpPr>
            <a:spLocks noChangeShapeType="1"/>
          </p:cNvSpPr>
          <p:nvPr/>
        </p:nvSpPr>
        <p:spPr bwMode="auto">
          <a:xfrm>
            <a:off x="3822700" y="2219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27" name="Line 7"/>
          <p:cNvSpPr>
            <a:spLocks noChangeShapeType="1"/>
          </p:cNvSpPr>
          <p:nvPr/>
        </p:nvSpPr>
        <p:spPr bwMode="auto">
          <a:xfrm>
            <a:off x="3822700" y="25082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28" name="Line 8"/>
          <p:cNvSpPr>
            <a:spLocks noChangeShapeType="1"/>
          </p:cNvSpPr>
          <p:nvPr/>
        </p:nvSpPr>
        <p:spPr bwMode="auto">
          <a:xfrm>
            <a:off x="3822700" y="27955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29" name="Line 9"/>
          <p:cNvSpPr>
            <a:spLocks noChangeShapeType="1"/>
          </p:cNvSpPr>
          <p:nvPr/>
        </p:nvSpPr>
        <p:spPr bwMode="auto">
          <a:xfrm>
            <a:off x="3822700" y="30829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30" name="Line 10"/>
          <p:cNvSpPr>
            <a:spLocks noChangeShapeType="1"/>
          </p:cNvSpPr>
          <p:nvPr/>
        </p:nvSpPr>
        <p:spPr bwMode="auto">
          <a:xfrm>
            <a:off x="3822700" y="33718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2" name="Rectangle 12"/>
          <p:cNvSpPr>
            <a:spLocks noChangeArrowheads="1"/>
          </p:cNvSpPr>
          <p:nvPr/>
        </p:nvSpPr>
        <p:spPr bwMode="auto">
          <a:xfrm>
            <a:off x="3822700" y="4465638"/>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3" name="Line 13"/>
          <p:cNvSpPr>
            <a:spLocks noChangeShapeType="1"/>
          </p:cNvSpPr>
          <p:nvPr/>
        </p:nvSpPr>
        <p:spPr bwMode="auto">
          <a:xfrm>
            <a:off x="4629150" y="3889375"/>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 name="Text Box 14"/>
          <p:cNvSpPr txBox="1">
            <a:spLocks noChangeArrowheads="1"/>
          </p:cNvSpPr>
          <p:nvPr/>
        </p:nvSpPr>
        <p:spPr bwMode="auto">
          <a:xfrm>
            <a:off x="5389563" y="440848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CC0000"/>
                </a:solidFill>
                <a:cs typeface="Arial" charset="0"/>
              </a:rPr>
              <a:t>Row Buffer</a:t>
            </a:r>
          </a:p>
        </p:txBody>
      </p:sp>
      <p:sp>
        <p:nvSpPr>
          <p:cNvPr id="15" name="Text Box 15"/>
          <p:cNvSpPr txBox="1">
            <a:spLocks noChangeArrowheads="1"/>
          </p:cNvSpPr>
          <p:nvPr/>
        </p:nvSpPr>
        <p:spPr bwMode="auto">
          <a:xfrm>
            <a:off x="136525" y="124460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0, Column 0)</a:t>
            </a:r>
          </a:p>
        </p:txBody>
      </p:sp>
      <p:sp>
        <p:nvSpPr>
          <p:cNvPr id="16" name="Rectangle 16"/>
          <p:cNvSpPr>
            <a:spLocks noChangeArrowheads="1"/>
          </p:cNvSpPr>
          <p:nvPr/>
        </p:nvSpPr>
        <p:spPr bwMode="auto">
          <a:xfrm>
            <a:off x="2900363" y="1643063"/>
            <a:ext cx="461962"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7" name="Text Box 17"/>
          <p:cNvSpPr txBox="1">
            <a:spLocks noChangeArrowheads="1"/>
          </p:cNvSpPr>
          <p:nvPr/>
        </p:nvSpPr>
        <p:spPr bwMode="auto">
          <a:xfrm rot="-5400000">
            <a:off x="2356644" y="2596357"/>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decoder</a:t>
            </a:r>
          </a:p>
        </p:txBody>
      </p:sp>
      <p:sp>
        <p:nvSpPr>
          <p:cNvPr id="18" name="Text Box 19"/>
          <p:cNvSpPr txBox="1">
            <a:spLocks noChangeArrowheads="1"/>
          </p:cNvSpPr>
          <p:nvPr/>
        </p:nvSpPr>
        <p:spPr bwMode="auto">
          <a:xfrm>
            <a:off x="3889375" y="505618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mux</a:t>
            </a:r>
          </a:p>
        </p:txBody>
      </p:sp>
      <p:sp>
        <p:nvSpPr>
          <p:cNvPr id="30738" name="Line 20"/>
          <p:cNvSpPr>
            <a:spLocks noChangeShapeType="1"/>
          </p:cNvSpPr>
          <p:nvPr/>
        </p:nvSpPr>
        <p:spPr bwMode="auto">
          <a:xfrm>
            <a:off x="405288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39" name="Line 21"/>
          <p:cNvSpPr>
            <a:spLocks noChangeShapeType="1"/>
          </p:cNvSpPr>
          <p:nvPr/>
        </p:nvSpPr>
        <p:spPr bwMode="auto">
          <a:xfrm>
            <a:off x="428307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40" name="Line 22"/>
          <p:cNvSpPr>
            <a:spLocks noChangeShapeType="1"/>
          </p:cNvSpPr>
          <p:nvPr/>
        </p:nvSpPr>
        <p:spPr bwMode="auto">
          <a:xfrm>
            <a:off x="4514850"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41" name="Line 23"/>
          <p:cNvSpPr>
            <a:spLocks noChangeShapeType="1"/>
          </p:cNvSpPr>
          <p:nvPr/>
        </p:nvSpPr>
        <p:spPr bwMode="auto">
          <a:xfrm>
            <a:off x="474503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42" name="Line 24"/>
          <p:cNvSpPr>
            <a:spLocks noChangeShapeType="1"/>
          </p:cNvSpPr>
          <p:nvPr/>
        </p:nvSpPr>
        <p:spPr bwMode="auto">
          <a:xfrm>
            <a:off x="497522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43" name="Line 25"/>
          <p:cNvSpPr>
            <a:spLocks noChangeShapeType="1"/>
          </p:cNvSpPr>
          <p:nvPr/>
        </p:nvSpPr>
        <p:spPr bwMode="auto">
          <a:xfrm>
            <a:off x="5205413"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44" name="Line 26"/>
          <p:cNvSpPr>
            <a:spLocks noChangeShapeType="1"/>
          </p:cNvSpPr>
          <p:nvPr/>
        </p:nvSpPr>
        <p:spPr bwMode="auto">
          <a:xfrm>
            <a:off x="3822700" y="36369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 name="Line 27"/>
          <p:cNvSpPr>
            <a:spLocks noChangeShapeType="1"/>
          </p:cNvSpPr>
          <p:nvPr/>
        </p:nvSpPr>
        <p:spPr bwMode="auto">
          <a:xfrm>
            <a:off x="3362325" y="27955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 name="Line 28"/>
          <p:cNvSpPr>
            <a:spLocks noChangeShapeType="1"/>
          </p:cNvSpPr>
          <p:nvPr/>
        </p:nvSpPr>
        <p:spPr bwMode="auto">
          <a:xfrm>
            <a:off x="4637088" y="475456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 name="Line 39"/>
          <p:cNvSpPr>
            <a:spLocks noChangeShapeType="1"/>
          </p:cNvSpPr>
          <p:nvPr/>
        </p:nvSpPr>
        <p:spPr bwMode="auto">
          <a:xfrm>
            <a:off x="2266950" y="2795588"/>
            <a:ext cx="633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 name="Text Box 40"/>
          <p:cNvSpPr txBox="1">
            <a:spLocks noChangeArrowheads="1"/>
          </p:cNvSpPr>
          <p:nvPr/>
        </p:nvSpPr>
        <p:spPr bwMode="auto">
          <a:xfrm>
            <a:off x="558800"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address 0</a:t>
            </a:r>
          </a:p>
        </p:txBody>
      </p:sp>
      <p:sp>
        <p:nvSpPr>
          <p:cNvPr id="30" name="Text Box 41"/>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0</a:t>
            </a:r>
          </a:p>
        </p:txBody>
      </p:sp>
      <p:sp>
        <p:nvSpPr>
          <p:cNvPr id="31" name="Line 42"/>
          <p:cNvSpPr>
            <a:spLocks noChangeShapeType="1"/>
          </p:cNvSpPr>
          <p:nvPr/>
        </p:nvSpPr>
        <p:spPr bwMode="auto">
          <a:xfrm>
            <a:off x="3414713" y="52720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2" name="Line 43"/>
          <p:cNvSpPr>
            <a:spLocks noChangeShapeType="1"/>
          </p:cNvSpPr>
          <p:nvPr/>
        </p:nvSpPr>
        <p:spPr bwMode="auto">
          <a:xfrm>
            <a:off x="4629150" y="544512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3" name="Text Box 44"/>
          <p:cNvSpPr txBox="1">
            <a:spLocks noChangeArrowheads="1"/>
          </p:cNvSpPr>
          <p:nvPr/>
        </p:nvSpPr>
        <p:spPr bwMode="auto">
          <a:xfrm>
            <a:off x="4283075" y="57340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Data</a:t>
            </a:r>
          </a:p>
        </p:txBody>
      </p:sp>
      <p:sp>
        <p:nvSpPr>
          <p:cNvPr id="34" name="Rectangle 45"/>
          <p:cNvSpPr>
            <a:spLocks noChangeArrowheads="1"/>
          </p:cNvSpPr>
          <p:nvPr/>
        </p:nvSpPr>
        <p:spPr bwMode="auto">
          <a:xfrm>
            <a:off x="3822700" y="1643063"/>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5" name="Rectangle 47"/>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6" name="Rectangle 48"/>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7" name="Text Box 49"/>
          <p:cNvSpPr txBox="1">
            <a:spLocks noChangeArrowheads="1"/>
          </p:cNvSpPr>
          <p:nvPr/>
        </p:nvSpPr>
        <p:spPr bwMode="auto">
          <a:xfrm>
            <a:off x="4225925"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FFFF"/>
                </a:solidFill>
                <a:cs typeface="Arial" charset="0"/>
              </a:rPr>
              <a:t>Row 0</a:t>
            </a:r>
          </a:p>
        </p:txBody>
      </p:sp>
      <p:sp>
        <p:nvSpPr>
          <p:cNvPr id="38" name="Text Box 50"/>
          <p:cNvSpPr txBox="1">
            <a:spLocks noChangeArrowheads="1"/>
          </p:cNvSpPr>
          <p:nvPr/>
        </p:nvSpPr>
        <p:spPr bwMode="auto">
          <a:xfrm>
            <a:off x="4237038"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Empty</a:t>
            </a:r>
          </a:p>
        </p:txBody>
      </p:sp>
      <p:sp>
        <p:nvSpPr>
          <p:cNvPr id="39" name="Text Box 51"/>
          <p:cNvSpPr txBox="1">
            <a:spLocks noChangeArrowheads="1"/>
          </p:cNvSpPr>
          <p:nvPr/>
        </p:nvSpPr>
        <p:spPr bwMode="auto">
          <a:xfrm>
            <a:off x="7938" y="1530350"/>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  (Row 0, Column 1)</a:t>
            </a:r>
          </a:p>
        </p:txBody>
      </p:sp>
      <p:sp>
        <p:nvSpPr>
          <p:cNvPr id="40" name="Text Box 52"/>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1</a:t>
            </a:r>
          </a:p>
        </p:txBody>
      </p:sp>
      <p:sp>
        <p:nvSpPr>
          <p:cNvPr id="41" name="Rectangle 53"/>
          <p:cNvSpPr>
            <a:spLocks noChangeArrowheads="1"/>
          </p:cNvSpPr>
          <p:nvPr/>
        </p:nvSpPr>
        <p:spPr bwMode="auto">
          <a:xfrm>
            <a:off x="4054475"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2" name="Text Box 54"/>
          <p:cNvSpPr txBox="1">
            <a:spLocks noChangeArrowheads="1"/>
          </p:cNvSpPr>
          <p:nvPr/>
        </p:nvSpPr>
        <p:spPr bwMode="auto">
          <a:xfrm>
            <a:off x="136525" y="1797050"/>
            <a:ext cx="223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0, Column 85)</a:t>
            </a:r>
          </a:p>
        </p:txBody>
      </p:sp>
      <p:sp>
        <p:nvSpPr>
          <p:cNvPr id="43" name="Rectangle 55"/>
          <p:cNvSpPr>
            <a:spLocks noChangeArrowheads="1"/>
          </p:cNvSpPr>
          <p:nvPr/>
        </p:nvSpPr>
        <p:spPr bwMode="auto">
          <a:xfrm>
            <a:off x="5032375"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4" name="Text Box 56"/>
          <p:cNvSpPr txBox="1">
            <a:spLocks noChangeArrowheads="1"/>
          </p:cNvSpPr>
          <p:nvPr/>
        </p:nvSpPr>
        <p:spPr bwMode="auto">
          <a:xfrm>
            <a:off x="1301750" y="5078413"/>
            <a:ext cx="218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85</a:t>
            </a:r>
          </a:p>
        </p:txBody>
      </p:sp>
      <p:sp>
        <p:nvSpPr>
          <p:cNvPr id="45" name="Text Box 58"/>
          <p:cNvSpPr txBox="1">
            <a:spLocks noChangeArrowheads="1"/>
          </p:cNvSpPr>
          <p:nvPr/>
        </p:nvSpPr>
        <p:spPr bwMode="auto">
          <a:xfrm>
            <a:off x="144463" y="2070100"/>
            <a:ext cx="217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1, Column 0)</a:t>
            </a:r>
          </a:p>
        </p:txBody>
      </p:sp>
      <p:sp>
        <p:nvSpPr>
          <p:cNvPr id="46" name="Text Box 59"/>
          <p:cNvSpPr txBox="1">
            <a:spLocks noChangeArrowheads="1"/>
          </p:cNvSpPr>
          <p:nvPr/>
        </p:nvSpPr>
        <p:spPr bwMode="auto">
          <a:xfrm>
            <a:off x="6669088"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HIT</a:t>
            </a:r>
          </a:p>
        </p:txBody>
      </p:sp>
      <p:sp>
        <p:nvSpPr>
          <p:cNvPr id="47" name="Text Box 60"/>
          <p:cNvSpPr txBox="1">
            <a:spLocks noChangeArrowheads="1"/>
          </p:cNvSpPr>
          <p:nvPr/>
        </p:nvSpPr>
        <p:spPr bwMode="auto">
          <a:xfrm>
            <a:off x="6667500"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HIT</a:t>
            </a:r>
          </a:p>
        </p:txBody>
      </p:sp>
      <p:sp>
        <p:nvSpPr>
          <p:cNvPr id="48" name="Text Box 61"/>
          <p:cNvSpPr txBox="1">
            <a:spLocks noChangeArrowheads="1"/>
          </p:cNvSpPr>
          <p:nvPr/>
        </p:nvSpPr>
        <p:spPr bwMode="auto">
          <a:xfrm>
            <a:off x="561975"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address 1</a:t>
            </a:r>
          </a:p>
        </p:txBody>
      </p:sp>
      <p:sp>
        <p:nvSpPr>
          <p:cNvPr id="49" name="Rectangle 62"/>
          <p:cNvSpPr>
            <a:spLocks noChangeArrowheads="1"/>
          </p:cNvSpPr>
          <p:nvPr/>
        </p:nvSpPr>
        <p:spPr bwMode="auto">
          <a:xfrm>
            <a:off x="3822700" y="193198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 name="Rectangle 63"/>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1" name="Rectangle 64"/>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2" name="Text Box 65"/>
          <p:cNvSpPr txBox="1">
            <a:spLocks noChangeArrowheads="1"/>
          </p:cNvSpPr>
          <p:nvPr/>
        </p:nvSpPr>
        <p:spPr bwMode="auto">
          <a:xfrm>
            <a:off x="4273550" y="44196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FFFF"/>
                </a:solidFill>
                <a:cs typeface="Arial" charset="0"/>
              </a:rPr>
              <a:t>Row 1</a:t>
            </a:r>
          </a:p>
        </p:txBody>
      </p:sp>
      <p:sp>
        <p:nvSpPr>
          <p:cNvPr id="53" name="Text Box 66"/>
          <p:cNvSpPr txBox="1">
            <a:spLocks noChangeArrowheads="1"/>
          </p:cNvSpPr>
          <p:nvPr/>
        </p:nvSpPr>
        <p:spPr bwMode="auto">
          <a:xfrm>
            <a:off x="1301750" y="5076825"/>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0</a:t>
            </a:r>
          </a:p>
        </p:txBody>
      </p:sp>
      <p:sp>
        <p:nvSpPr>
          <p:cNvPr id="54" name="Text Box 67"/>
          <p:cNvSpPr txBox="1">
            <a:spLocks noChangeArrowheads="1"/>
          </p:cNvSpPr>
          <p:nvPr/>
        </p:nvSpPr>
        <p:spPr bwMode="auto">
          <a:xfrm>
            <a:off x="6645275" y="4408488"/>
            <a:ext cx="145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CONFLICT !</a:t>
            </a:r>
          </a:p>
        </p:txBody>
      </p:sp>
      <p:sp>
        <p:nvSpPr>
          <p:cNvPr id="30774" name="Text Box 69"/>
          <p:cNvSpPr txBox="1">
            <a:spLocks noChangeArrowheads="1"/>
          </p:cNvSpPr>
          <p:nvPr/>
        </p:nvSpPr>
        <p:spPr bwMode="auto">
          <a:xfrm>
            <a:off x="4052888" y="1296988"/>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Columns</a:t>
            </a:r>
          </a:p>
        </p:txBody>
      </p:sp>
      <p:sp>
        <p:nvSpPr>
          <p:cNvPr id="30775" name="Text Box 70"/>
          <p:cNvSpPr txBox="1">
            <a:spLocks noChangeArrowheads="1"/>
          </p:cNvSpPr>
          <p:nvPr/>
        </p:nvSpPr>
        <p:spPr bwMode="auto">
          <a:xfrm rot="5400000">
            <a:off x="5220494" y="2637632"/>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Rows</a:t>
            </a:r>
          </a:p>
        </p:txBody>
      </p:sp>
      <p:sp>
        <p:nvSpPr>
          <p:cNvPr id="57" name="Text Box 15"/>
          <p:cNvSpPr txBox="1">
            <a:spLocks noChangeArrowheads="1"/>
          </p:cNvSpPr>
          <p:nvPr/>
        </p:nvSpPr>
        <p:spPr bwMode="auto">
          <a:xfrm>
            <a:off x="153988" y="979488"/>
            <a:ext cx="207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  Access Address: </a:t>
            </a:r>
          </a:p>
        </p:txBody>
      </p:sp>
      <p:sp>
        <p:nvSpPr>
          <p:cNvPr id="58" name="Trapezoid 57"/>
          <p:cNvSpPr/>
          <p:nvPr/>
        </p:nvSpPr>
        <p:spPr bwMode="auto">
          <a:xfrm rot="10800000">
            <a:off x="3814763" y="5026025"/>
            <a:ext cx="1617662"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ＭＳ Ｐゴシック" charset="0"/>
            </a:endParaRPr>
          </a:p>
        </p:txBody>
      </p:sp>
    </p:spTree>
    <p:extLst>
      <p:ext uri="{BB962C8B-B14F-4D97-AF65-F5344CB8AC3E}">
        <p14:creationId xmlns:p14="http://schemas.microsoft.com/office/powerpoint/2010/main" val="32243134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0.01354 0.00232 L 0.07899 0.0007 L 0.07413 0.22616 " pathEditMode="relative" ptsTypes="AAA">
                                      <p:cBhvr>
                                        <p:cTn id="74" dur="1000" fill="hold"/>
                                        <p:tgtEl>
                                          <p:spTgt spid="36"/>
                                        </p:tgtEl>
                                        <p:attrNameLst>
                                          <p:attrName>ppt_x</p:attrName>
                                          <p:attrName>ppt_y</p:attrName>
                                        </p:attrNameLst>
                                      </p:cBhvr>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3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3" presetClass="emph" presetSubtype="2" fill="hold" grpId="1" nodeType="withEffect">
                                  <p:stCondLst>
                                    <p:cond delay="0"/>
                                  </p:stCondLst>
                                  <p:childTnLst>
                                    <p:animClr clrSpc="rgb" dir="cw">
                                      <p:cBhvr override="childStyle">
                                        <p:cTn id="82" dur="500" fill="hold"/>
                                        <p:tgtEl>
                                          <p:spTgt spid="15"/>
                                        </p:tgtEl>
                                        <p:attrNameLst>
                                          <p:attrName>style.color</p:attrName>
                                        </p:attrNameLst>
                                      </p:cBhvr>
                                      <p:to>
                                        <a:srgbClr val="C0C0C0"/>
                                      </p:to>
                                    </p:animClr>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grpId="1" nodeType="clickEffect">
                                  <p:stCondLst>
                                    <p:cond delay="0"/>
                                  </p:stCondLst>
                                  <p:childTnLst>
                                    <p:animMotion origin="layout" path="M 0.0132 0.0007 C 0.02622 0.00116 0.05243 0.00232 0.05243 0.00232 L 0.04879 0.22778 " pathEditMode="relative" ptsTypes="fAA">
                                      <p:cBhvr>
                                        <p:cTn id="102" dur="1000" fill="hold"/>
                                        <p:tgtEl>
                                          <p:spTgt spid="41"/>
                                        </p:tgtEl>
                                        <p:attrNameLst>
                                          <p:attrName>ppt_x</p:attrName>
                                          <p:attrName>ppt_y</p:attrName>
                                        </p:attrNameLst>
                                      </p:cBhvr>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4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6"/>
                                        </p:tgtEl>
                                        <p:attrNameLst>
                                          <p:attrName>style.visibility</p:attrName>
                                        </p:attrNameLst>
                                      </p:cBhvr>
                                      <p:to>
                                        <p:strVal val="hidden"/>
                                      </p:to>
                                    </p:set>
                                  </p:childTnLst>
                                </p:cTn>
                              </p:par>
                              <p:par>
                                <p:cTn id="111" presetID="3" presetClass="emph" presetSubtype="2" fill="hold" grpId="1" nodeType="withEffect">
                                  <p:stCondLst>
                                    <p:cond delay="0"/>
                                  </p:stCondLst>
                                  <p:childTnLst>
                                    <p:animClr clrSpc="rgb" dir="cw">
                                      <p:cBhvr override="childStyle">
                                        <p:cTn id="112" dur="500" fill="hold"/>
                                        <p:tgtEl>
                                          <p:spTgt spid="39"/>
                                        </p:tgtEl>
                                        <p:attrNameLst>
                                          <p:attrName>style.color</p:attrName>
                                        </p:attrNameLst>
                                      </p:cBhvr>
                                      <p:to>
                                        <a:srgbClr val="C0C0C0"/>
                                      </p:to>
                                    </p:animClr>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1" nodeType="clickEffect">
                                  <p:stCondLst>
                                    <p:cond delay="0"/>
                                  </p:stCondLst>
                                  <p:childTnLst>
                                    <p:animMotion origin="layout" path="M -0.01407 0.00232 L -0.05695 0.00232 L -0.05816 0.22616 " pathEditMode="relative" ptsTypes="AAA">
                                      <p:cBhvr>
                                        <p:cTn id="132" dur="1000" fill="hold"/>
                                        <p:tgtEl>
                                          <p:spTgt spid="43"/>
                                        </p:tgtEl>
                                        <p:attrNameLst>
                                          <p:attrName>ppt_x</p:attrName>
                                          <p:attrName>ppt_y</p:attrName>
                                        </p:attrNameLst>
                                      </p:cBhvr>
                                    </p:animMotion>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xit" presetSubtype="0" fill="hold" grpId="2" nodeType="click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7"/>
                                        </p:tgtEl>
                                        <p:attrNameLst>
                                          <p:attrName>style.visibility</p:attrName>
                                        </p:attrNameLst>
                                      </p:cBhvr>
                                      <p:to>
                                        <p:strVal val="hidden"/>
                                      </p:to>
                                    </p:set>
                                  </p:childTnLst>
                                </p:cTn>
                              </p:par>
                              <p:par>
                                <p:cTn id="139" presetID="3" presetClass="emph" presetSubtype="2" fill="hold" grpId="1" nodeType="withEffect">
                                  <p:stCondLst>
                                    <p:cond delay="0"/>
                                  </p:stCondLst>
                                  <p:childTnLst>
                                    <p:animClr clrSpc="rgb" dir="cw">
                                      <p:cBhvr override="childStyle">
                                        <p:cTn id="140" dur="500" fill="hold"/>
                                        <p:tgtEl>
                                          <p:spTgt spid="42"/>
                                        </p:tgtEl>
                                        <p:attrNameLst>
                                          <p:attrName>style.color</p:attrName>
                                        </p:attrNameLst>
                                      </p:cBhvr>
                                      <p:to>
                                        <a:srgbClr val="C0C0C0"/>
                                      </p:to>
                                    </p:animClr>
                                  </p:childTnLst>
                                </p:cTn>
                              </p:par>
                              <p:par>
                                <p:cTn id="141" presetID="1" presetClass="exit" presetSubtype="0" fill="hold" grpId="1" nodeType="withEffect">
                                  <p:stCondLst>
                                    <p:cond delay="0"/>
                                  </p:stCondLst>
                                  <p:childTnLst>
                                    <p:set>
                                      <p:cBhvr>
                                        <p:cTn id="142" dur="1" fill="hold">
                                          <p:stCondLst>
                                            <p:cond delay="0"/>
                                          </p:stCondLst>
                                        </p:cTn>
                                        <p:tgtEl>
                                          <p:spTgt spid="44"/>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5" presetClass="exit" presetSubtype="10" fill="hold" grpId="1" nodeType="clickEffect">
                                  <p:stCondLst>
                                    <p:cond delay="0"/>
                                  </p:stCondLst>
                                  <p:childTnLst>
                                    <p:animEffect transition="out" filter="checkerboard(across)">
                                      <p:cBhvr>
                                        <p:cTn id="154" dur="2000"/>
                                        <p:tgtEl>
                                          <p:spTgt spid="37"/>
                                        </p:tgtEl>
                                      </p:cBhvr>
                                    </p:animEffect>
                                    <p:set>
                                      <p:cBhvr>
                                        <p:cTn id="155" dur="1" fill="hold">
                                          <p:stCondLst>
                                            <p:cond delay="1999"/>
                                          </p:stCondLst>
                                        </p:cTn>
                                        <p:tgtEl>
                                          <p:spTgt spid="37"/>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2000"/>
                                        <p:tgtEl>
                                          <p:spTgt spid="35"/>
                                        </p:tgtEl>
                                      </p:cBhvr>
                                    </p:animEffect>
                                    <p:set>
                                      <p:cBhvr>
                                        <p:cTn id="158" dur="1" fill="hold">
                                          <p:stCondLst>
                                            <p:cond delay="1999"/>
                                          </p:stCondLst>
                                        </p:cTn>
                                        <p:tgtEl>
                                          <p:spTgt spid="35"/>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49"/>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childTnLst>
                                </p:cTn>
                              </p:par>
                              <p:par>
                                <p:cTn id="175" presetID="1" presetClass="exit" presetSubtype="0" fill="hold" grpId="1" nodeType="withEffect">
                                  <p:stCondLst>
                                    <p:cond delay="0"/>
                                  </p:stCondLst>
                                  <p:childTnLst>
                                    <p:set>
                                      <p:cBhvr>
                                        <p:cTn id="176" dur="1" fill="hold">
                                          <p:stCondLst>
                                            <p:cond delay="0"/>
                                          </p:stCondLst>
                                        </p:cTn>
                                        <p:tgtEl>
                                          <p:spTgt spid="48"/>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51"/>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0" presetClass="path" presetSubtype="0" accel="50000" decel="50000" fill="hold" grpId="1" nodeType="clickEffect">
                                  <p:stCondLst>
                                    <p:cond delay="0"/>
                                  </p:stCondLst>
                                  <p:childTnLst>
                                    <p:animMotion origin="layout" path="M 0.01354 0.00232 L 0.07899 0.0007 L 0.07413 0.22616 " pathEditMode="relative" ptsTypes="AAA">
                                      <p:cBhvr>
                                        <p:cTn id="188" dur="1000" fill="hold"/>
                                        <p:tgtEl>
                                          <p:spTgt spid="51"/>
                                        </p:tgtEl>
                                        <p:attrNameLst>
                                          <p:attrName>ppt_x</p:attrName>
                                          <p:attrName>ppt_y</p:attrName>
                                        </p:attrNameLst>
                                      </p:cBhvr>
                                    </p:animMotion>
                                  </p:childTnLst>
                                </p:cTn>
                              </p:par>
                              <p:par>
                                <p:cTn id="189" presetID="1" presetClass="exit" presetSubtype="0" fill="hold" grpId="1" nodeType="withEffect">
                                  <p:stCondLst>
                                    <p:cond delay="0"/>
                                  </p:stCondLst>
                                  <p:childTnLst>
                                    <p:set>
                                      <p:cBhvr>
                                        <p:cTn id="19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5" grpId="1"/>
      <p:bldP spid="16" grpId="0" animBg="1"/>
      <p:bldP spid="17" grpId="0"/>
      <p:bldP spid="18" grpId="0"/>
      <p:bldP spid="26" grpId="0" animBg="1"/>
      <p:bldP spid="27" grpId="0" animBg="1"/>
      <p:bldP spid="28" grpId="0" animBg="1"/>
      <p:bldP spid="29" grpId="0"/>
      <p:bldP spid="29" grpId="1"/>
      <p:bldP spid="30" grpId="0"/>
      <p:bldP spid="30" grpId="1"/>
      <p:bldP spid="31" grpId="0" animBg="1"/>
      <p:bldP spid="32" grpId="0" animBg="1"/>
      <p:bldP spid="33" grpId="0"/>
      <p:bldP spid="34" grpId="0" animBg="1"/>
      <p:bldP spid="34" grpId="1" animBg="1"/>
      <p:bldP spid="35" grpId="0" animBg="1"/>
      <p:bldP spid="35" grpId="1" animBg="1"/>
      <p:bldP spid="36" grpId="0" animBg="1"/>
      <p:bldP spid="36" grpId="1" animBg="1"/>
      <p:bldP spid="36" grpId="2" animBg="1"/>
      <p:bldP spid="37" grpId="0"/>
      <p:bldP spid="37" grpId="1"/>
      <p:bldP spid="38" grpId="0"/>
      <p:bldP spid="38" grpId="1"/>
      <p:bldP spid="39" grpId="0"/>
      <p:bldP spid="39" grpId="1"/>
      <p:bldP spid="40" grpId="0"/>
      <p:bldP spid="40" grpId="1"/>
      <p:bldP spid="41" grpId="0" animBg="1"/>
      <p:bldP spid="41" grpId="1" animBg="1"/>
      <p:bldP spid="41" grpId="2" animBg="1"/>
      <p:bldP spid="42" grpId="0"/>
      <p:bldP spid="42" grpId="1"/>
      <p:bldP spid="43" grpId="0" animBg="1"/>
      <p:bldP spid="43" grpId="1" animBg="1"/>
      <p:bldP spid="43" grpId="2" animBg="1"/>
      <p:bldP spid="44" grpId="0"/>
      <p:bldP spid="44" grpId="1"/>
      <p:bldP spid="45" grpId="0"/>
      <p:bldP spid="46" grpId="0"/>
      <p:bldP spid="46" grpId="1"/>
      <p:bldP spid="47" grpId="0"/>
      <p:bldP spid="47" grpId="1"/>
      <p:bldP spid="48" grpId="0"/>
      <p:bldP spid="48" grpId="1"/>
      <p:bldP spid="49" grpId="0" animBg="1"/>
      <p:bldP spid="49" grpId="1" animBg="1"/>
      <p:bldP spid="50" grpId="0" animBg="1"/>
      <p:bldP spid="51" grpId="0" animBg="1"/>
      <p:bldP spid="51" grpId="1" animBg="1"/>
      <p:bldP spid="52" grpId="0"/>
      <p:bldP spid="53" grpId="0"/>
      <p:bldP spid="54" grpId="0"/>
      <p:bldP spid="54" grpId="1"/>
      <p:bldP spid="57" grpId="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Power Reduction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270</a:t>
            </a:fld>
            <a:endParaRPr lang="en-US" altLang="en-US">
              <a:solidFill>
                <a:srgbClr val="0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2876470"/>
              </p:ext>
            </p:extLst>
          </p:nvPr>
        </p:nvGraphicFramePr>
        <p:xfrm>
          <a:off x="-304800" y="1371600"/>
          <a:ext cx="9144000" cy="495935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bwMode="auto">
          <a:xfrm>
            <a:off x="228600" y="908720"/>
            <a:ext cx="8610600" cy="539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CC9900"/>
              </a:buClr>
              <a:buSzPct val="65000"/>
              <a:buFont typeface="Wingdings" pitchFamily="2" charset="2"/>
              <a:buChar char="n"/>
              <a:defRPr/>
            </a:pPr>
            <a:r>
              <a:rPr lang="en-US" sz="2200" kern="0" dirty="0" smtClean="0">
                <a:solidFill>
                  <a:srgbClr val="000000"/>
                </a:solidFill>
                <a:latin typeface="Tahoma"/>
              </a:rPr>
              <a:t>As a result, system power reduces by 1.9% (avg), 3.5% (max) </a:t>
            </a:r>
            <a:endParaRPr lang="en-US" sz="2200" kern="0" dirty="0" smtClean="0">
              <a:solidFill>
                <a:srgbClr val="FF0000"/>
              </a:solidFill>
              <a:latin typeface="Tahoma"/>
            </a:endParaRPr>
          </a:p>
        </p:txBody>
      </p:sp>
      <p:sp>
        <p:nvSpPr>
          <p:cNvPr id="8" name="Rectangle 7"/>
          <p:cNvSpPr/>
          <p:nvPr/>
        </p:nvSpPr>
        <p:spPr>
          <a:xfrm>
            <a:off x="8458200" y="2895600"/>
            <a:ext cx="457200" cy="23622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3327602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8600" y="908720"/>
            <a:ext cx="8610600" cy="615280"/>
          </a:xfrm>
        </p:spPr>
        <p:txBody>
          <a:bodyPr/>
          <a:lstStyle/>
          <a:p>
            <a:r>
              <a:rPr lang="en-US" dirty="0" smtClean="0"/>
              <a:t>System energy reduces by 2.4% (</a:t>
            </a:r>
            <a:r>
              <a:rPr lang="en-US" dirty="0" err="1" smtClean="0"/>
              <a:t>avg</a:t>
            </a:r>
            <a:r>
              <a:rPr lang="en-US" dirty="0" smtClean="0"/>
              <a:t>), 5.1% (max) </a:t>
            </a:r>
            <a:endParaRPr lang="en-US" dirty="0"/>
          </a:p>
        </p:txBody>
      </p:sp>
      <p:sp>
        <p:nvSpPr>
          <p:cNvPr id="2" name="Title 1"/>
          <p:cNvSpPr>
            <a:spLocks noGrp="1"/>
          </p:cNvSpPr>
          <p:nvPr>
            <p:ph type="title"/>
          </p:nvPr>
        </p:nvSpPr>
        <p:spPr/>
        <p:txBody>
          <a:bodyPr/>
          <a:lstStyle/>
          <a:p>
            <a:r>
              <a:rPr lang="en-US" dirty="0" smtClean="0"/>
              <a:t>System Energy Reduction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271</a:t>
            </a:fld>
            <a:endParaRPr lang="en-US" altLang="en-US">
              <a:solidFill>
                <a:srgbClr val="000000"/>
              </a:solidFill>
            </a:endParaRPr>
          </a:p>
        </p:txBody>
      </p:sp>
      <p:graphicFrame>
        <p:nvGraphicFramePr>
          <p:cNvPr id="8" name="Chart 7"/>
          <p:cNvGraphicFramePr/>
          <p:nvPr>
            <p:extLst>
              <p:ext uri="{D42A27DB-BD31-4B8C-83A1-F6EECF244321}">
                <p14:modId xmlns:p14="http://schemas.microsoft.com/office/powerpoint/2010/main" val="1560532818"/>
              </p:ext>
            </p:extLst>
          </p:nvPr>
        </p:nvGraphicFramePr>
        <p:xfrm>
          <a:off x="228600" y="14478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8229600" y="3200400"/>
            <a:ext cx="457200" cy="25146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11143108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a:bodyPr>
          <a:lstStyle/>
          <a:p>
            <a:r>
              <a:rPr lang="en-US" b="1" dirty="0" err="1" smtClean="0"/>
              <a:t>MemScale</a:t>
            </a:r>
            <a:r>
              <a:rPr lang="en-US" dirty="0" smtClean="0"/>
              <a:t> [Deng11], concurrent work (ASPLOS 2011)</a:t>
            </a:r>
          </a:p>
          <a:p>
            <a:pPr lvl="1"/>
            <a:r>
              <a:rPr lang="en-US" dirty="0" smtClean="0"/>
              <a:t>Also proposes Memory DVFS</a:t>
            </a:r>
          </a:p>
          <a:p>
            <a:pPr lvl="1"/>
            <a:r>
              <a:rPr lang="en-US" dirty="0" smtClean="0">
                <a:solidFill>
                  <a:srgbClr val="0000FF"/>
                </a:solidFill>
              </a:rPr>
              <a:t>Application performance impact model</a:t>
            </a:r>
            <a:r>
              <a:rPr lang="en-US" dirty="0" smtClean="0"/>
              <a:t> </a:t>
            </a:r>
            <a:r>
              <a:rPr lang="en-US" dirty="0" smtClean="0">
                <a:solidFill>
                  <a:srgbClr val="0000FF"/>
                </a:solidFill>
              </a:rPr>
              <a:t>to decide voltage and frequency</a:t>
            </a:r>
            <a:r>
              <a:rPr lang="en-US" dirty="0" smtClean="0"/>
              <a:t>: requires specific modeling for a given system;</a:t>
            </a:r>
            <a:r>
              <a:rPr lang="en-US" dirty="0" smtClean="0">
                <a:sym typeface="Wingdings" pitchFamily="2" charset="2"/>
              </a:rPr>
              <a:t> our bandwidth-based approach avoids this complexity</a:t>
            </a:r>
          </a:p>
          <a:p>
            <a:pPr lvl="1"/>
            <a:r>
              <a:rPr lang="en-US" dirty="0" smtClean="0">
                <a:solidFill>
                  <a:srgbClr val="0000FF"/>
                </a:solidFill>
                <a:sym typeface="Wingdings" pitchFamily="2" charset="2"/>
              </a:rPr>
              <a:t>Simulation-based evaluation</a:t>
            </a:r>
            <a:r>
              <a:rPr lang="en-US" dirty="0" smtClean="0">
                <a:sym typeface="Wingdings" pitchFamily="2" charset="2"/>
              </a:rPr>
              <a:t>; our work is a real-system proof of concept</a:t>
            </a:r>
            <a:endParaRPr lang="en-US" dirty="0" smtClean="0"/>
          </a:p>
          <a:p>
            <a:pPr lvl="1">
              <a:buNone/>
            </a:pPr>
            <a:endParaRPr lang="en-US" dirty="0" smtClean="0"/>
          </a:p>
          <a:p>
            <a:r>
              <a:rPr lang="en-US" sz="1800" b="1" dirty="0" smtClean="0"/>
              <a:t>Memory Sleep States</a:t>
            </a:r>
            <a:r>
              <a:rPr lang="en-US" sz="1800" b="1" dirty="0"/>
              <a:t> </a:t>
            </a:r>
            <a:r>
              <a:rPr lang="en-US" sz="1800" dirty="0" smtClean="0"/>
              <a:t>(Creating opportunity with data placement [Lebeck00,Pandey06], OS scheduling [Delaluz02], VM subsystem [Huang05]; Making better decisions with better models [Hur08,Fan01])</a:t>
            </a:r>
          </a:p>
          <a:p>
            <a:r>
              <a:rPr lang="en-US" sz="1800" b="1" dirty="0" smtClean="0"/>
              <a:t>Power Limiting/Shifting </a:t>
            </a:r>
            <a:r>
              <a:rPr lang="en-US" sz="1800" dirty="0" smtClean="0"/>
              <a:t>(RAPL [David10] uses memory throttling for thermal limits; CPU throttling for memory traffic [Lin07,08]; Power shifting across system [Felter05])</a:t>
            </a:r>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272</a:t>
            </a:fld>
            <a:endParaRPr lang="en-US" altLang="en-US">
              <a:solidFill>
                <a:srgbClr val="000000"/>
              </a:solidFill>
            </a:endParaRPr>
          </a:p>
        </p:txBody>
      </p:sp>
    </p:spTree>
    <p:extLst>
      <p:ext uri="{BB962C8B-B14F-4D97-AF65-F5344CB8AC3E}">
        <p14:creationId xmlns:p14="http://schemas.microsoft.com/office/powerpoint/2010/main" val="41930717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Memory power is a </a:t>
            </a:r>
            <a:r>
              <a:rPr lang="en-US" dirty="0" smtClean="0">
                <a:solidFill>
                  <a:srgbClr val="FF0000"/>
                </a:solidFill>
              </a:rPr>
              <a:t>significant component </a:t>
            </a:r>
            <a:r>
              <a:rPr lang="en-US" dirty="0" smtClean="0"/>
              <a:t>of system power</a:t>
            </a:r>
          </a:p>
          <a:p>
            <a:pPr lvl="1"/>
            <a:r>
              <a:rPr lang="en-US" dirty="0" smtClean="0"/>
              <a:t>19% average in our evaluation system, 40% in other work</a:t>
            </a:r>
          </a:p>
          <a:p>
            <a:pPr lvl="1"/>
            <a:endParaRPr lang="en-US" dirty="0" smtClean="0"/>
          </a:p>
          <a:p>
            <a:r>
              <a:rPr lang="en-US" dirty="0" smtClean="0"/>
              <a:t>Workloads often keep memory </a:t>
            </a:r>
            <a:r>
              <a:rPr lang="en-US" dirty="0" smtClean="0">
                <a:solidFill>
                  <a:srgbClr val="0000FF"/>
                </a:solidFill>
              </a:rPr>
              <a:t>active</a:t>
            </a:r>
            <a:r>
              <a:rPr lang="en-US" dirty="0" smtClean="0"/>
              <a:t> but </a:t>
            </a:r>
            <a:r>
              <a:rPr lang="en-US" dirty="0" smtClean="0">
                <a:solidFill>
                  <a:srgbClr val="0000FF"/>
                </a:solidFill>
              </a:rPr>
              <a:t>underutilized</a:t>
            </a:r>
          </a:p>
          <a:p>
            <a:pPr lvl="1"/>
            <a:r>
              <a:rPr lang="en-US" dirty="0" smtClean="0"/>
              <a:t>Channel bandwidth demands are highly variable</a:t>
            </a:r>
          </a:p>
          <a:p>
            <a:pPr lvl="1"/>
            <a:r>
              <a:rPr lang="en-US" dirty="0" smtClean="0"/>
              <a:t>Use of memory sleep states is often limited</a:t>
            </a:r>
          </a:p>
          <a:p>
            <a:pPr lvl="1"/>
            <a:endParaRPr lang="en-US" dirty="0" smtClean="0"/>
          </a:p>
          <a:p>
            <a:r>
              <a:rPr lang="en-US" dirty="0" smtClean="0"/>
              <a:t>Scaling </a:t>
            </a:r>
            <a:r>
              <a:rPr lang="en-US" dirty="0" smtClean="0">
                <a:solidFill>
                  <a:srgbClr val="FF0000"/>
                </a:solidFill>
              </a:rPr>
              <a:t>memory frequency/voltage </a:t>
            </a:r>
            <a:r>
              <a:rPr lang="en-US" dirty="0" smtClean="0"/>
              <a:t>can reduce memory power with minimal system performance impact</a:t>
            </a:r>
          </a:p>
          <a:p>
            <a:pPr lvl="1"/>
            <a:r>
              <a:rPr lang="en-US" dirty="0" smtClean="0"/>
              <a:t>10.4% average memory power reduction</a:t>
            </a:r>
          </a:p>
          <a:p>
            <a:pPr lvl="1"/>
            <a:r>
              <a:rPr lang="en-US" dirty="0" smtClean="0"/>
              <a:t>Yields 2.4% average system energy reduction</a:t>
            </a:r>
          </a:p>
          <a:p>
            <a:pPr lvl="1"/>
            <a:endParaRPr lang="en-US" dirty="0" smtClean="0"/>
          </a:p>
          <a:p>
            <a:r>
              <a:rPr lang="en-US" dirty="0" smtClean="0"/>
              <a:t>Greater reductions are possible with wider frequency/voltage range and better control algorithms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273</a:t>
            </a:fld>
            <a:endParaRPr lang="en-US" altLang="en-US" dirty="0">
              <a:solidFill>
                <a:srgbClr val="000000"/>
              </a:solidFill>
            </a:endParaRPr>
          </a:p>
        </p:txBody>
      </p:sp>
    </p:spTree>
    <p:extLst>
      <p:ext uri="{BB962C8B-B14F-4D97-AF65-F5344CB8AC3E}">
        <p14:creationId xmlns:p14="http://schemas.microsoft.com/office/powerpoint/2010/main" val="1622479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Memory Power Management via</a:t>
            </a:r>
            <a:br>
              <a:rPr lang="en-US" sz="4000" dirty="0" smtClean="0"/>
            </a:br>
            <a:r>
              <a:rPr lang="en-US" sz="4000" dirty="0" smtClean="0"/>
              <a:t>Dynamic Voltage/Frequency Scaling</a:t>
            </a:r>
            <a:endParaRPr lang="en-US" sz="4000" dirty="0"/>
          </a:p>
        </p:txBody>
      </p:sp>
      <p:sp>
        <p:nvSpPr>
          <p:cNvPr id="3" name="Subtitle 2"/>
          <p:cNvSpPr>
            <a:spLocks noGrp="1"/>
          </p:cNvSpPr>
          <p:nvPr>
            <p:ph type="subTitle" idx="1"/>
          </p:nvPr>
        </p:nvSpPr>
        <p:spPr>
          <a:xfrm>
            <a:off x="457200" y="4191000"/>
            <a:ext cx="3276600" cy="1143000"/>
          </a:xfrm>
        </p:spPr>
        <p:txBody>
          <a:bodyPr>
            <a:noAutofit/>
          </a:bodyPr>
          <a:lstStyle/>
          <a:p>
            <a:r>
              <a:rPr lang="en-US" sz="1800" dirty="0" smtClean="0"/>
              <a:t>Howard David (Intel)</a:t>
            </a:r>
          </a:p>
          <a:p>
            <a:r>
              <a:rPr lang="en-US" sz="1800" dirty="0" smtClean="0"/>
              <a:t>Eugene </a:t>
            </a:r>
            <a:r>
              <a:rPr lang="en-US" sz="1800" dirty="0" err="1" smtClean="0"/>
              <a:t>Gorbatov</a:t>
            </a:r>
            <a:r>
              <a:rPr lang="en-US" sz="1800" dirty="0" smtClean="0"/>
              <a:t> (Intel)</a:t>
            </a:r>
          </a:p>
          <a:p>
            <a:r>
              <a:rPr lang="en-US" sz="1800" dirty="0" smtClean="0"/>
              <a:t>Ulf R. </a:t>
            </a:r>
            <a:r>
              <a:rPr lang="en-US" sz="1800" dirty="0" err="1" smtClean="0"/>
              <a:t>Hanebutte</a:t>
            </a:r>
            <a:r>
              <a:rPr lang="en-US" sz="1800" dirty="0" smtClean="0"/>
              <a:t> (Intel)</a:t>
            </a:r>
          </a:p>
        </p:txBody>
      </p:sp>
      <p:pic>
        <p:nvPicPr>
          <p:cNvPr id="7" name="Picture 6" descr="IntelLogo.png"/>
          <p:cNvPicPr>
            <a:picLocks noChangeAspect="1"/>
          </p:cNvPicPr>
          <p:nvPr/>
        </p:nvPicPr>
        <p:blipFill>
          <a:blip r:embed="rId3" cstate="print"/>
          <a:srcRect/>
          <a:stretch>
            <a:fillRect/>
          </a:stretch>
        </p:blipFill>
        <p:spPr bwMode="auto">
          <a:xfrm>
            <a:off x="990600" y="5468938"/>
            <a:ext cx="1835346" cy="1376362"/>
          </a:xfrm>
          <a:prstGeom prst="rect">
            <a:avLst/>
          </a:prstGeom>
          <a:noFill/>
          <a:ln w="9525">
            <a:noFill/>
            <a:miter lim="800000"/>
            <a:headEnd/>
            <a:tailEnd/>
          </a:ln>
        </p:spPr>
      </p:pic>
      <p:sp>
        <p:nvSpPr>
          <p:cNvPr id="8" name="Subtitle 2"/>
          <p:cNvSpPr txBox="1">
            <a:spLocks/>
          </p:cNvSpPr>
          <p:nvPr/>
        </p:nvSpPr>
        <p:spPr bwMode="auto">
          <a:xfrm>
            <a:off x="5181600" y="4419600"/>
            <a:ext cx="3276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a:buClr>
                <a:srgbClr val="CC9900"/>
              </a:buClr>
            </a:pPr>
            <a:r>
              <a:rPr lang="en-US" sz="1800" b="1" dirty="0" smtClean="0">
                <a:solidFill>
                  <a:srgbClr val="000000"/>
                </a:solidFill>
                <a:latin typeface="Tahoma"/>
              </a:rPr>
              <a:t>Chris Fallin (CMU)</a:t>
            </a:r>
          </a:p>
          <a:p>
            <a:pPr>
              <a:buClr>
                <a:srgbClr val="CC9900"/>
              </a:buClr>
            </a:pPr>
            <a:r>
              <a:rPr lang="en-US" sz="1800" dirty="0" err="1" smtClean="0">
                <a:solidFill>
                  <a:srgbClr val="000000"/>
                </a:solidFill>
                <a:latin typeface="Tahoma"/>
              </a:rPr>
              <a:t>Onur</a:t>
            </a:r>
            <a:r>
              <a:rPr lang="en-US" sz="1800" dirty="0" smtClean="0">
                <a:solidFill>
                  <a:srgbClr val="000000"/>
                </a:solidFill>
                <a:latin typeface="Tahoma"/>
              </a:rPr>
              <a:t> </a:t>
            </a:r>
            <a:r>
              <a:rPr lang="en-US" sz="1800" dirty="0" err="1" smtClean="0">
                <a:solidFill>
                  <a:srgbClr val="000000"/>
                </a:solidFill>
                <a:latin typeface="Tahoma"/>
              </a:rPr>
              <a:t>Mutlu</a:t>
            </a:r>
            <a:r>
              <a:rPr lang="en-US" sz="1800" dirty="0" smtClean="0">
                <a:solidFill>
                  <a:srgbClr val="000000"/>
                </a:solidFill>
                <a:latin typeface="Tahoma"/>
              </a:rPr>
              <a:t> (CMU)</a:t>
            </a:r>
            <a:endParaRPr lang="en-US" sz="1800" dirty="0">
              <a:solidFill>
                <a:srgbClr val="000000"/>
              </a:solidFill>
              <a:latin typeface="Tahoma"/>
            </a:endParaRPr>
          </a:p>
        </p:txBody>
      </p:sp>
      <p:pic>
        <p:nvPicPr>
          <p:cNvPr id="10" name="Picture 9" descr="safari.png"/>
          <p:cNvPicPr>
            <a:picLocks noChangeAspect="1"/>
          </p:cNvPicPr>
          <p:nvPr/>
        </p:nvPicPr>
        <p:blipFill>
          <a:blip r:embed="rId4"/>
          <a:stretch>
            <a:fillRect/>
          </a:stretch>
        </p:blipFill>
        <p:spPr>
          <a:xfrm>
            <a:off x="5334000" y="5410200"/>
            <a:ext cx="3066035" cy="1176431"/>
          </a:xfrm>
          <a:prstGeom prst="rect">
            <a:avLst/>
          </a:prstGeom>
        </p:spPr>
      </p:pic>
    </p:spTree>
    <p:extLst>
      <p:ext uri="{BB962C8B-B14F-4D97-AF65-F5344CB8AC3E}">
        <p14:creationId xmlns:p14="http://schemas.microsoft.com/office/powerpoint/2010/main" val="28075957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8245D5-B0F2-FA42-BDF2-6029CF0DAEC6}" type="slidenum">
              <a:rPr lang="en-US" sz="1600">
                <a:solidFill>
                  <a:srgbClr val="000000"/>
                </a:solidFill>
                <a:latin typeface="Garamond" charset="0"/>
                <a:cs typeface="Arial" charset="0"/>
              </a:rPr>
              <a:pPr eaLnBrk="1" hangingPunct="1"/>
              <a:t>28</a:t>
            </a:fld>
            <a:endParaRPr lang="en-US" sz="1600">
              <a:solidFill>
                <a:srgbClr val="000000"/>
              </a:solidFill>
              <a:latin typeface="Garamond" charset="0"/>
              <a:cs typeface="Arial" charset="0"/>
            </a:endParaRPr>
          </a:p>
        </p:txBody>
      </p:sp>
      <p:sp>
        <p:nvSpPr>
          <p:cNvPr id="31746" name="Rectangle 2"/>
          <p:cNvSpPr>
            <a:spLocks noGrp="1" noChangeArrowheads="1"/>
          </p:cNvSpPr>
          <p:nvPr>
            <p:ph type="title"/>
          </p:nvPr>
        </p:nvSpPr>
        <p:spPr/>
        <p:txBody>
          <a:bodyPr/>
          <a:lstStyle/>
          <a:p>
            <a:r>
              <a:rPr lang="en-US">
                <a:latin typeface="Garamond" charset="0"/>
              </a:rPr>
              <a:t>DRAM Controllers</a:t>
            </a:r>
          </a:p>
        </p:txBody>
      </p:sp>
      <p:sp>
        <p:nvSpPr>
          <p:cNvPr id="31747" name="Rectangle 3"/>
          <p:cNvSpPr>
            <a:spLocks noGrp="1" noChangeArrowheads="1"/>
          </p:cNvSpPr>
          <p:nvPr>
            <p:ph type="body" idx="1"/>
          </p:nvPr>
        </p:nvSpPr>
        <p:spPr>
          <a:xfrm>
            <a:off x="228600" y="1182688"/>
            <a:ext cx="8610600" cy="4876800"/>
          </a:xfrm>
        </p:spPr>
        <p:txBody>
          <a:bodyPr/>
          <a:lstStyle/>
          <a:p>
            <a:r>
              <a:rPr lang="en-US">
                <a:latin typeface="Tahoma" charset="0"/>
              </a:rPr>
              <a:t>A row-conflict memory access takes significantly longer than a row-hit access</a:t>
            </a:r>
          </a:p>
          <a:p>
            <a:endParaRPr lang="en-US">
              <a:latin typeface="Tahoma" charset="0"/>
            </a:endParaRPr>
          </a:p>
          <a:p>
            <a:r>
              <a:rPr lang="en-US">
                <a:latin typeface="Tahoma" charset="0"/>
              </a:rPr>
              <a:t>Current controllers take advantage of the row buffer</a:t>
            </a:r>
          </a:p>
          <a:p>
            <a:pPr lvl="1"/>
            <a:endParaRPr lang="en-US" sz="1600">
              <a:latin typeface="Tahoma" charset="0"/>
              <a:ea typeface="ＭＳ Ｐゴシック" charset="0"/>
            </a:endParaRPr>
          </a:p>
          <a:p>
            <a:r>
              <a:rPr lang="en-US">
                <a:latin typeface="Tahoma" charset="0"/>
              </a:rPr>
              <a:t>Commonly used scheduling policy (FR-FCFS) </a:t>
            </a:r>
            <a:r>
              <a:rPr lang="en-US" sz="1800">
                <a:latin typeface="Tahoma" charset="0"/>
              </a:rPr>
              <a:t>[Rixner 2000]*</a:t>
            </a:r>
          </a:p>
          <a:p>
            <a:pPr lvl="1">
              <a:buFont typeface="Wingdings" charset="0"/>
              <a:buNone/>
            </a:pPr>
            <a:r>
              <a:rPr lang="en-US">
                <a:solidFill>
                  <a:srgbClr val="003399"/>
                </a:solidFill>
                <a:latin typeface="Tahoma" charset="0"/>
                <a:ea typeface="ＭＳ Ｐゴシック" charset="0"/>
              </a:rPr>
              <a:t>(1) Row-hit first:</a:t>
            </a:r>
            <a:r>
              <a:rPr lang="en-US">
                <a:latin typeface="Tahoma" charset="0"/>
                <a:ea typeface="ＭＳ Ｐゴシック" charset="0"/>
              </a:rPr>
              <a:t> Service row-hit memory accesses first</a:t>
            </a:r>
          </a:p>
          <a:p>
            <a:pPr lvl="1">
              <a:buFont typeface="Wingdings" charset="0"/>
              <a:buNone/>
            </a:pPr>
            <a:r>
              <a:rPr lang="en-US">
                <a:solidFill>
                  <a:srgbClr val="003399"/>
                </a:solidFill>
                <a:latin typeface="Tahoma" charset="0"/>
                <a:ea typeface="ＭＳ Ｐゴシック" charset="0"/>
              </a:rPr>
              <a:t>(2) Oldest-first:</a:t>
            </a:r>
            <a:r>
              <a:rPr lang="en-US">
                <a:latin typeface="Tahoma" charset="0"/>
                <a:ea typeface="ＭＳ Ｐゴシック" charset="0"/>
              </a:rPr>
              <a:t> Then service older accesses first</a:t>
            </a:r>
          </a:p>
          <a:p>
            <a:pPr lvl="1"/>
            <a:endParaRPr lang="en-US">
              <a:latin typeface="Tahoma" charset="0"/>
              <a:ea typeface="ＭＳ Ｐゴシック" charset="0"/>
            </a:endParaRPr>
          </a:p>
          <a:p>
            <a:r>
              <a:rPr lang="en-US">
                <a:latin typeface="Tahoma" charset="0"/>
              </a:rPr>
              <a:t>This scheduling policy aims to maximize DRAM throughput</a:t>
            </a:r>
          </a:p>
        </p:txBody>
      </p:sp>
      <p:sp>
        <p:nvSpPr>
          <p:cNvPr id="31748" name="TextBox 6"/>
          <p:cNvSpPr txBox="1">
            <a:spLocks noChangeArrowheads="1"/>
          </p:cNvSpPr>
          <p:nvPr/>
        </p:nvSpPr>
        <p:spPr bwMode="auto">
          <a:xfrm>
            <a:off x="304800" y="5715000"/>
            <a:ext cx="823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*Rixner et al., </a:t>
            </a:r>
            <a:r>
              <a:rPr lang="ja-JP" altLang="en-US" sz="1200" smtClean="0">
                <a:solidFill>
                  <a:srgbClr val="000000"/>
                </a:solidFill>
                <a:cs typeface="Arial" charset="0"/>
              </a:rPr>
              <a:t>“</a:t>
            </a:r>
            <a:r>
              <a:rPr lang="en-US" altLang="ja-JP" sz="1200" smtClean="0">
                <a:solidFill>
                  <a:srgbClr val="000000"/>
                </a:solidFill>
                <a:cs typeface="Arial" charset="0"/>
              </a:rPr>
              <a:t>Memory Access Scheduling,</a:t>
            </a:r>
            <a:r>
              <a:rPr lang="ja-JP" altLang="en-US" sz="1200" smtClean="0">
                <a:solidFill>
                  <a:srgbClr val="000000"/>
                </a:solidFill>
                <a:cs typeface="Arial" charset="0"/>
              </a:rPr>
              <a:t>”</a:t>
            </a:r>
            <a:r>
              <a:rPr lang="en-US" altLang="ja-JP" sz="1200" smtClean="0">
                <a:solidFill>
                  <a:srgbClr val="000000"/>
                </a:solidFill>
                <a:cs typeface="Arial" charset="0"/>
              </a:rPr>
              <a:t> ISCA 2000.</a:t>
            </a:r>
          </a:p>
          <a:p>
            <a:pPr eaLnBrk="1" fontAlgn="base" hangingPunct="1">
              <a:spcBef>
                <a:spcPct val="0"/>
              </a:spcBef>
              <a:spcAft>
                <a:spcPct val="0"/>
              </a:spcAft>
            </a:pPr>
            <a:r>
              <a:rPr lang="en-US" sz="1200" smtClean="0">
                <a:solidFill>
                  <a:srgbClr val="000000"/>
                </a:solidFill>
                <a:cs typeface="Arial" charset="0"/>
              </a:rPr>
              <a:t>*Zuravleff and Robinson, </a:t>
            </a:r>
            <a:r>
              <a:rPr lang="ja-JP" altLang="en-US" sz="1200" smtClean="0">
                <a:solidFill>
                  <a:srgbClr val="000000"/>
                </a:solidFill>
                <a:cs typeface="Arial" charset="0"/>
              </a:rPr>
              <a:t>“</a:t>
            </a:r>
            <a:r>
              <a:rPr lang="en-US" altLang="ja-JP" sz="1200" smtClean="0">
                <a:solidFill>
                  <a:srgbClr val="000000"/>
                </a:solidFill>
                <a:cs typeface="Arial" charset="0"/>
              </a:rPr>
              <a:t>Controller for a synchronous DRAM …,</a:t>
            </a:r>
            <a:r>
              <a:rPr lang="ja-JP" altLang="en-US" sz="1200" smtClean="0">
                <a:solidFill>
                  <a:srgbClr val="000000"/>
                </a:solidFill>
                <a:cs typeface="Arial" charset="0"/>
              </a:rPr>
              <a:t>”</a:t>
            </a:r>
            <a:r>
              <a:rPr lang="en-US" altLang="ja-JP" sz="1200" smtClean="0">
                <a:solidFill>
                  <a:srgbClr val="000000"/>
                </a:solidFill>
                <a:cs typeface="Arial" charset="0"/>
              </a:rPr>
              <a:t> US Patent 5,630,096, May 1997.</a:t>
            </a:r>
            <a:endParaRPr lang="en-US" sz="1200" smtClean="0">
              <a:solidFill>
                <a:srgbClr val="000000"/>
              </a:solidFill>
              <a:cs typeface="Arial" charset="0"/>
            </a:endParaRPr>
          </a:p>
        </p:txBody>
      </p:sp>
    </p:spTree>
    <p:extLst>
      <p:ext uri="{BB962C8B-B14F-4D97-AF65-F5344CB8AC3E}">
        <p14:creationId xmlns:p14="http://schemas.microsoft.com/office/powerpoint/2010/main" val="2985267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C58A75-5088-8B44-ADC8-8B6A222011CF}" type="slidenum">
              <a:rPr lang="en-US" sz="1600">
                <a:solidFill>
                  <a:srgbClr val="000000"/>
                </a:solidFill>
                <a:latin typeface="Garamond" charset="0"/>
                <a:cs typeface="Arial" charset="0"/>
              </a:rPr>
              <a:pPr eaLnBrk="1" hangingPunct="1"/>
              <a:t>29</a:t>
            </a:fld>
            <a:endParaRPr lang="en-US" sz="1600">
              <a:solidFill>
                <a:srgbClr val="000000"/>
              </a:solidFill>
              <a:latin typeface="Garamond" charset="0"/>
              <a:cs typeface="Arial" charset="0"/>
            </a:endParaRPr>
          </a:p>
        </p:txBody>
      </p:sp>
      <p:sp>
        <p:nvSpPr>
          <p:cNvPr id="33794" name="Rectangle 2"/>
          <p:cNvSpPr>
            <a:spLocks noGrp="1" noChangeArrowheads="1"/>
          </p:cNvSpPr>
          <p:nvPr>
            <p:ph type="title"/>
          </p:nvPr>
        </p:nvSpPr>
        <p:spPr/>
        <p:txBody>
          <a:bodyPr/>
          <a:lstStyle/>
          <a:p>
            <a:pPr eaLnBrk="1" hangingPunct="1"/>
            <a:r>
              <a:rPr lang="en-US">
                <a:latin typeface="Garamond" charset="0"/>
              </a:rPr>
              <a:t>The Problem</a:t>
            </a:r>
          </a:p>
        </p:txBody>
      </p:sp>
      <p:sp>
        <p:nvSpPr>
          <p:cNvPr id="23556" name="Rectangle 3"/>
          <p:cNvSpPr>
            <a:spLocks noGrp="1" noChangeArrowheads="1"/>
          </p:cNvSpPr>
          <p:nvPr>
            <p:ph type="body" idx="1"/>
          </p:nvPr>
        </p:nvSpPr>
        <p:spPr>
          <a:xfrm>
            <a:off x="228600" y="996950"/>
            <a:ext cx="8610600" cy="5194300"/>
          </a:xfrm>
        </p:spPr>
        <p:txBody>
          <a:bodyPr/>
          <a:lstStyle/>
          <a:p>
            <a:pPr eaLnBrk="1" hangingPunct="1"/>
            <a:r>
              <a:rPr lang="en-US">
                <a:latin typeface="Tahoma" charset="0"/>
              </a:rPr>
              <a:t>Multiple threads share the DRAM controller</a:t>
            </a:r>
          </a:p>
          <a:p>
            <a:pPr eaLnBrk="1" hangingPunct="1"/>
            <a:r>
              <a:rPr lang="en-US">
                <a:latin typeface="Tahoma" charset="0"/>
              </a:rPr>
              <a:t>DRAM controllers designed to maximize DRAM throughput</a:t>
            </a:r>
          </a:p>
          <a:p>
            <a:pPr eaLnBrk="1" hangingPunct="1"/>
            <a:endParaRPr lang="en-US">
              <a:solidFill>
                <a:srgbClr val="003399"/>
              </a:solidFill>
              <a:latin typeface="Tahoma" charset="0"/>
            </a:endParaRPr>
          </a:p>
          <a:p>
            <a:pPr eaLnBrk="1" hangingPunct="1"/>
            <a:r>
              <a:rPr lang="en-US">
                <a:solidFill>
                  <a:srgbClr val="003399"/>
                </a:solidFill>
                <a:latin typeface="Tahoma" charset="0"/>
              </a:rPr>
              <a:t>DRAM scheduling policies are thread-unfair</a:t>
            </a:r>
          </a:p>
          <a:p>
            <a:pPr lvl="1" eaLnBrk="1" hangingPunct="1"/>
            <a:r>
              <a:rPr lang="en-US" sz="2000">
                <a:latin typeface="Tahoma" charset="0"/>
                <a:ea typeface="ＭＳ Ｐゴシック" charset="0"/>
              </a:rPr>
              <a:t>Row-hit first: unfairly prioritizes </a:t>
            </a:r>
            <a:r>
              <a:rPr lang="en-US" sz="2000">
                <a:solidFill>
                  <a:srgbClr val="FF0000"/>
                </a:solidFill>
                <a:latin typeface="Tahoma" charset="0"/>
                <a:ea typeface="ＭＳ Ｐゴシック" charset="0"/>
              </a:rPr>
              <a:t>threads with high row buffer locality</a:t>
            </a:r>
          </a:p>
          <a:p>
            <a:pPr lvl="2" eaLnBrk="1" hangingPunct="1"/>
            <a:r>
              <a:rPr lang="en-US" sz="1800">
                <a:latin typeface="Tahoma" charset="0"/>
                <a:ea typeface="ＭＳ Ｐゴシック" charset="0"/>
              </a:rPr>
              <a:t>Threads that keep on accessing the same row</a:t>
            </a:r>
          </a:p>
          <a:p>
            <a:pPr lvl="1" eaLnBrk="1" hangingPunct="1"/>
            <a:r>
              <a:rPr lang="en-US" sz="2000">
                <a:latin typeface="Tahoma" charset="0"/>
                <a:ea typeface="ＭＳ Ｐゴシック" charset="0"/>
              </a:rPr>
              <a:t>Oldest-first: unfairly prioritizes </a:t>
            </a:r>
            <a:r>
              <a:rPr lang="en-US" sz="2000">
                <a:solidFill>
                  <a:srgbClr val="FF0000"/>
                </a:solidFill>
                <a:latin typeface="Tahoma" charset="0"/>
                <a:ea typeface="ＭＳ Ｐゴシック" charset="0"/>
              </a:rPr>
              <a:t>memory-intensive threads</a:t>
            </a:r>
          </a:p>
          <a:p>
            <a:pPr lvl="1" eaLnBrk="1" hangingPunct="1"/>
            <a:endParaRPr lang="en-US">
              <a:solidFill>
                <a:srgbClr val="003399"/>
              </a:solidFill>
              <a:latin typeface="Tahoma" charset="0"/>
              <a:ea typeface="ＭＳ Ｐゴシック" charset="0"/>
            </a:endParaRPr>
          </a:p>
          <a:p>
            <a:pPr eaLnBrk="1" hangingPunct="1"/>
            <a:r>
              <a:rPr lang="en-US">
                <a:solidFill>
                  <a:srgbClr val="003399"/>
                </a:solidFill>
                <a:latin typeface="Tahoma" charset="0"/>
              </a:rPr>
              <a:t>DRAM controller vulnerable to denial of service attacks</a:t>
            </a:r>
          </a:p>
          <a:p>
            <a:pPr lvl="1" eaLnBrk="1" hangingPunct="1"/>
            <a:r>
              <a:rPr lang="en-US">
                <a:latin typeface="Tahoma" charset="0"/>
                <a:ea typeface="ＭＳ Ｐゴシック" charset="0"/>
              </a:rPr>
              <a:t>Can write programs to exploit unfairness</a:t>
            </a:r>
          </a:p>
          <a:p>
            <a:pPr lvl="1" eaLnBrk="1" hangingPunct="1"/>
            <a:endParaRPr lang="en-US">
              <a:solidFill>
                <a:srgbClr val="FF0000"/>
              </a:solidFill>
              <a:latin typeface="Tahoma" charset="0"/>
              <a:ea typeface="ＭＳ Ｐゴシック" charset="0"/>
            </a:endParaRPr>
          </a:p>
          <a:p>
            <a:pPr eaLnBrk="1" hangingPunct="1"/>
            <a:endParaRPr lang="en-US">
              <a:latin typeface="Tahoma" charset="0"/>
            </a:endParaRPr>
          </a:p>
          <a:p>
            <a:pPr eaLnBrk="1" hangingPunct="1"/>
            <a:endParaRPr lang="en-US">
              <a:latin typeface="Tahoma" charset="0"/>
            </a:endParaRPr>
          </a:p>
          <a:p>
            <a:pPr eaLnBrk="1" hangingPunct="1"/>
            <a:endParaRPr lang="en-US">
              <a:latin typeface="Tahoma" charset="0"/>
            </a:endParaRPr>
          </a:p>
        </p:txBody>
      </p:sp>
    </p:spTree>
    <p:extLst>
      <p:ext uri="{BB962C8B-B14F-4D97-AF65-F5344CB8AC3E}">
        <p14:creationId xmlns:p14="http://schemas.microsoft.com/office/powerpoint/2010/main" val="14553249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6">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a:t>Memory Systems in the Multi-Core </a:t>
            </a:r>
            <a:r>
              <a:rPr lang="en-US" sz="4000" dirty="0" smtClean="0"/>
              <a:t>Era</a:t>
            </a:r>
            <a:br>
              <a:rPr lang="en-US" sz="4000" dirty="0" smtClean="0"/>
            </a:br>
            <a:r>
              <a:rPr lang="en-US" sz="4000" dirty="0" smtClean="0"/>
              <a:t>Lecture 1: DRAM Basics and </a:t>
            </a:r>
            <a:br>
              <a:rPr lang="en-US" sz="4000" dirty="0" smtClean="0"/>
            </a:br>
            <a:r>
              <a:rPr lang="en-US" sz="4000" dirty="0" smtClean="0"/>
              <a:t>DRAM Scaling</a:t>
            </a:r>
            <a:endParaRPr lang="en-US" sz="4000" dirty="0"/>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a:latin typeface="Tahoma" charset="0"/>
              </a:rPr>
              <a:t>Bogazici</a:t>
            </a:r>
            <a:r>
              <a:rPr lang="en-US" sz="2000" dirty="0">
                <a:latin typeface="Tahoma" charset="0"/>
              </a:rPr>
              <a:t> University</a:t>
            </a:r>
          </a:p>
          <a:p>
            <a:pPr eaLnBrk="1" hangingPunct="1"/>
            <a:r>
              <a:rPr lang="en-US" sz="2000" dirty="0">
                <a:latin typeface="Tahoma" charset="0"/>
              </a:rPr>
              <a:t>June </a:t>
            </a:r>
            <a:r>
              <a:rPr lang="en-US" sz="2000" dirty="0" smtClean="0">
                <a:latin typeface="Tahoma" charset="0"/>
              </a:rPr>
              <a:t>13,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83356064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28600" y="152400"/>
            <a:ext cx="8915400" cy="1066800"/>
          </a:xfrm>
        </p:spPr>
        <p:txBody>
          <a:bodyPr/>
          <a:lstStyle/>
          <a:p>
            <a:r>
              <a:rPr lang="en-US" sz="3500">
                <a:latin typeface="Garamond" charset="0"/>
              </a:rPr>
              <a:t>Now That We Know What Happens Underneath</a:t>
            </a:r>
          </a:p>
        </p:txBody>
      </p:sp>
      <p:sp>
        <p:nvSpPr>
          <p:cNvPr id="89090" name="Content Placeholder 2"/>
          <p:cNvSpPr>
            <a:spLocks noGrp="1"/>
          </p:cNvSpPr>
          <p:nvPr>
            <p:ph idx="1"/>
          </p:nvPr>
        </p:nvSpPr>
        <p:spPr>
          <a:xfrm>
            <a:off x="228600" y="996950"/>
            <a:ext cx="8915400" cy="5194300"/>
          </a:xfrm>
        </p:spPr>
        <p:txBody>
          <a:bodyPr/>
          <a:lstStyle/>
          <a:p>
            <a:pPr>
              <a:defRPr/>
            </a:pPr>
            <a:r>
              <a:rPr lang="en-US" dirty="0">
                <a:latin typeface="Tahoma" charset="0"/>
              </a:rPr>
              <a:t>How would you solve the problem</a:t>
            </a:r>
            <a:r>
              <a:rPr lang="en-US" dirty="0" smtClean="0">
                <a:latin typeface="Tahoma" charset="0"/>
              </a:rPr>
              <a:t>?</a:t>
            </a:r>
            <a:endParaRPr lang="en-US" dirty="0">
              <a:latin typeface="Tahoma" charset="0"/>
            </a:endParaRPr>
          </a:p>
          <a:p>
            <a:pPr>
              <a:defRPr/>
            </a:pPr>
            <a:endParaRPr lang="en-US" dirty="0">
              <a:latin typeface="Tahoma" charset="0"/>
            </a:endParaRPr>
          </a:p>
          <a:p>
            <a:pPr marL="0" indent="0">
              <a:buFont typeface="Wingdings" charset="0"/>
              <a:buNone/>
              <a:defRPr/>
            </a:pPr>
            <a:endParaRPr lang="en-US" dirty="0">
              <a:latin typeface="Tahoma" charset="0"/>
            </a:endParaRPr>
          </a:p>
        </p:txBody>
      </p:sp>
      <p:sp>
        <p:nvSpPr>
          <p:cNvPr id="358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FC38A0-FE31-8F47-A996-A624344DA5E0}" type="slidenum">
              <a:rPr lang="en-US" sz="1600">
                <a:solidFill>
                  <a:srgbClr val="000000"/>
                </a:solidFill>
                <a:latin typeface="Garamond" charset="0"/>
                <a:cs typeface="Arial" charset="0"/>
              </a:rPr>
              <a:pPr eaLnBrk="1" hangingPunct="1"/>
              <a:t>30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4934234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Solution Examples (To Be Covered)</a:t>
            </a:r>
            <a:endParaRPr lang="en-US" dirty="0"/>
          </a:p>
        </p:txBody>
      </p:sp>
      <p:sp>
        <p:nvSpPr>
          <p:cNvPr id="3" name="Content Placeholder 2"/>
          <p:cNvSpPr>
            <a:spLocks noGrp="1"/>
          </p:cNvSpPr>
          <p:nvPr>
            <p:ph idx="1"/>
          </p:nvPr>
        </p:nvSpPr>
        <p:spPr>
          <a:xfrm>
            <a:off x="228600" y="997527"/>
            <a:ext cx="8807896" cy="5193723"/>
          </a:xfrm>
        </p:spPr>
        <p:txBody>
          <a:bodyPr/>
          <a:lstStyle/>
          <a:p>
            <a:pPr>
              <a:defRPr/>
            </a:pPr>
            <a:r>
              <a:rPr lang="en-US" dirty="0">
                <a:latin typeface="Tahoma" charset="0"/>
              </a:rPr>
              <a:t>We will cover some solutions later in this accelerated course</a:t>
            </a:r>
          </a:p>
          <a:p>
            <a:pPr>
              <a:defRPr/>
            </a:pPr>
            <a:r>
              <a:rPr lang="en-US" dirty="0">
                <a:latin typeface="Tahoma" charset="0"/>
              </a:rPr>
              <a:t>Example recent solutions (part of your reading list</a:t>
            </a:r>
            <a:r>
              <a:rPr lang="en-US" dirty="0" smtClean="0">
                <a:latin typeface="Tahoma" charset="0"/>
              </a:rPr>
              <a:t>)</a:t>
            </a:r>
            <a:endParaRPr lang="en-US" dirty="0">
              <a:latin typeface="Tahoma" charset="0"/>
            </a:endParaRPr>
          </a:p>
          <a:p>
            <a:pPr lvl="1">
              <a:defRPr/>
            </a:pPr>
            <a:r>
              <a:rPr lang="en-US" sz="1600" dirty="0" err="1"/>
              <a:t>Yoongu</a:t>
            </a:r>
            <a:r>
              <a:rPr lang="en-US" sz="1600" dirty="0"/>
              <a:t> Kim, Michael </a:t>
            </a:r>
            <a:r>
              <a:rPr lang="en-US" sz="1600" dirty="0" err="1"/>
              <a:t>Papamichael</a:t>
            </a:r>
            <a:r>
              <a:rPr lang="en-US" sz="1600" dirty="0"/>
              <a:t>, </a:t>
            </a:r>
            <a:r>
              <a:rPr lang="en-US" sz="1600" u="sng" dirty="0"/>
              <a:t>Onur Mutlu</a:t>
            </a:r>
            <a:r>
              <a:rPr lang="en-US" sz="1600" dirty="0"/>
              <a:t>, and </a:t>
            </a:r>
            <a:r>
              <a:rPr lang="en-US" sz="1600" dirty="0" err="1"/>
              <a:t>Mor</a:t>
            </a:r>
            <a:r>
              <a:rPr lang="en-US" sz="1600" dirty="0"/>
              <a:t> </a:t>
            </a:r>
            <a:r>
              <a:rPr lang="en-US" sz="1600" dirty="0" err="1"/>
              <a:t>Harchol-Balter</a:t>
            </a:r>
            <a:r>
              <a:rPr lang="en-US" sz="1600" dirty="0"/>
              <a:t>,</a:t>
            </a:r>
            <a:br>
              <a:rPr lang="en-US" sz="1600" dirty="0"/>
            </a:br>
            <a:r>
              <a:rPr lang="en-US" sz="1600" b="1" dirty="0">
                <a:hlinkClick r:id="rId2"/>
              </a:rPr>
              <a:t>"Thread Cluster Memory Scheduling: Exploiting Differences in Memory Access Behavior"</a:t>
            </a:r>
            <a:r>
              <a:rPr lang="en-US" sz="1600" dirty="0"/>
              <a:t> </a:t>
            </a:r>
            <a:br>
              <a:rPr lang="en-US" sz="1600" dirty="0"/>
            </a:br>
            <a:r>
              <a:rPr lang="en-US" sz="1600" i="1" dirty="0"/>
              <a:t>Proceedings of the </a:t>
            </a:r>
            <a:r>
              <a:rPr lang="en-US" sz="1600" i="1" dirty="0">
                <a:hlinkClick r:id="rId3"/>
              </a:rPr>
              <a:t>43rd International Symposium on Microarchitecture</a:t>
            </a:r>
            <a:r>
              <a:rPr lang="en-US" sz="1600" i="1" dirty="0"/>
              <a:t> (</a:t>
            </a:r>
            <a:r>
              <a:rPr lang="en-US" sz="1600" b="1" i="1" dirty="0"/>
              <a:t>MICRO</a:t>
            </a:r>
            <a:r>
              <a:rPr lang="en-US" sz="1600" i="1" dirty="0"/>
              <a:t>)</a:t>
            </a:r>
            <a:r>
              <a:rPr lang="en-US" sz="1600" dirty="0"/>
              <a:t>, pages 65-76, Atlanta, GA, December 2010.</a:t>
            </a:r>
          </a:p>
          <a:p>
            <a:pPr lvl="1">
              <a:defRPr/>
            </a:pPr>
            <a:endParaRPr lang="en-US" sz="800" dirty="0"/>
          </a:p>
          <a:p>
            <a:pPr lvl="1">
              <a:defRPr/>
            </a:pPr>
            <a:r>
              <a:rPr lang="en-US" sz="1600" dirty="0" err="1"/>
              <a:t>Sai</a:t>
            </a:r>
            <a:r>
              <a:rPr lang="en-US" sz="1600" dirty="0"/>
              <a:t> </a:t>
            </a:r>
            <a:r>
              <a:rPr lang="en-US" sz="1600" dirty="0" err="1"/>
              <a:t>Prashanth</a:t>
            </a:r>
            <a:r>
              <a:rPr lang="en-US" sz="1600" dirty="0"/>
              <a:t> </a:t>
            </a:r>
            <a:r>
              <a:rPr lang="en-US" sz="1600" dirty="0" err="1"/>
              <a:t>Muralidhara</a:t>
            </a:r>
            <a:r>
              <a:rPr lang="en-US" sz="1600" dirty="0"/>
              <a:t>, Lavanya Subramanian, </a:t>
            </a:r>
            <a:r>
              <a:rPr lang="en-US" sz="1600" u="sng" dirty="0"/>
              <a:t>Onur Mutlu</a:t>
            </a:r>
            <a:r>
              <a:rPr lang="en-US" sz="1600" dirty="0"/>
              <a:t>, </a:t>
            </a:r>
            <a:r>
              <a:rPr lang="en-US" sz="1600" dirty="0" err="1"/>
              <a:t>Mahmut</a:t>
            </a:r>
            <a:r>
              <a:rPr lang="en-US" sz="1600" dirty="0"/>
              <a:t> </a:t>
            </a:r>
            <a:r>
              <a:rPr lang="en-US" sz="1600" dirty="0" err="1"/>
              <a:t>Kandemir</a:t>
            </a:r>
            <a:r>
              <a:rPr lang="en-US" sz="1600" dirty="0"/>
              <a:t>, and Thomas Moscibroda, </a:t>
            </a:r>
            <a:br>
              <a:rPr lang="en-US" sz="1600" dirty="0"/>
            </a:br>
            <a:r>
              <a:rPr lang="en-US" sz="1600" b="1" dirty="0">
                <a:hlinkClick r:id="rId4"/>
              </a:rPr>
              <a:t>"Reducing Memory Interference in Multicore Systems via Application-Aware Memory Channel Partitioning"</a:t>
            </a:r>
            <a:r>
              <a:rPr lang="en-US" sz="1600" dirty="0"/>
              <a:t/>
            </a:r>
            <a:br>
              <a:rPr lang="en-US" sz="1600" dirty="0"/>
            </a:br>
            <a:r>
              <a:rPr lang="en-US" sz="1600" i="1" dirty="0"/>
              <a:t>Proceedings of the </a:t>
            </a:r>
            <a:r>
              <a:rPr lang="en-US" sz="1600" i="1" dirty="0">
                <a:hlinkClick r:id="rId5"/>
              </a:rPr>
              <a:t>44th International Symposium on Microarchitecture</a:t>
            </a:r>
            <a:r>
              <a:rPr lang="en-US" sz="1600" i="1" dirty="0"/>
              <a:t> (</a:t>
            </a:r>
            <a:r>
              <a:rPr lang="en-US" sz="1600" b="1" i="1" dirty="0"/>
              <a:t>MICRO</a:t>
            </a:r>
            <a:r>
              <a:rPr lang="en-US" sz="1600" i="1" dirty="0"/>
              <a:t>)</a:t>
            </a:r>
            <a:r>
              <a:rPr lang="en-US" sz="1600" dirty="0"/>
              <a:t>, Porto </a:t>
            </a:r>
            <a:r>
              <a:rPr lang="en-US" sz="1600" dirty="0" err="1"/>
              <a:t>Alegre</a:t>
            </a:r>
            <a:r>
              <a:rPr lang="en-US" sz="1600" dirty="0"/>
              <a:t>, Brazil, December 2011. </a:t>
            </a:r>
            <a:r>
              <a:rPr lang="en-US" sz="1600" dirty="0">
                <a:hlinkClick r:id="rId6"/>
              </a:rPr>
              <a:t>Slides (pptx)</a:t>
            </a:r>
            <a:r>
              <a:rPr lang="en-US" sz="1600" dirty="0"/>
              <a:t> </a:t>
            </a:r>
          </a:p>
          <a:p>
            <a:pPr lvl="1">
              <a:defRPr/>
            </a:pPr>
            <a:endParaRPr lang="en-US" sz="800" dirty="0"/>
          </a:p>
          <a:p>
            <a:pPr lvl="1">
              <a:defRPr/>
            </a:pPr>
            <a:r>
              <a:rPr lang="en-US" sz="1600" dirty="0" err="1"/>
              <a:t>Rachata</a:t>
            </a:r>
            <a:r>
              <a:rPr lang="en-US" sz="1600" dirty="0"/>
              <a:t> </a:t>
            </a:r>
            <a:r>
              <a:rPr lang="en-US" sz="1600" dirty="0" err="1"/>
              <a:t>Ausavarungnirun</a:t>
            </a:r>
            <a:r>
              <a:rPr lang="en-US" sz="1600" dirty="0"/>
              <a:t>, Kevin Chang, Lavanya Subramanian, Gabriel </a:t>
            </a:r>
            <a:r>
              <a:rPr lang="en-US" sz="1600" dirty="0" err="1"/>
              <a:t>Loh</a:t>
            </a:r>
            <a:r>
              <a:rPr lang="en-US" sz="1600" dirty="0"/>
              <a:t>, and </a:t>
            </a:r>
            <a:r>
              <a:rPr lang="en-US" sz="1600" u="sng" dirty="0"/>
              <a:t>Onur Mutlu</a:t>
            </a:r>
            <a:r>
              <a:rPr lang="en-US" sz="1600" dirty="0"/>
              <a:t>,</a:t>
            </a:r>
            <a:br>
              <a:rPr lang="en-US" sz="1600" dirty="0"/>
            </a:br>
            <a:r>
              <a:rPr lang="en-US" sz="1600" b="1" dirty="0">
                <a:hlinkClick r:id="rId7"/>
              </a:rPr>
              <a:t>"Staged Memory Scheduling: Achieving High Performance and Scalability in Heterogeneous Systems"</a:t>
            </a:r>
            <a:r>
              <a:rPr lang="en-US" sz="1600" dirty="0"/>
              <a:t/>
            </a:r>
            <a:br>
              <a:rPr lang="en-US" sz="1600" dirty="0"/>
            </a:br>
            <a:r>
              <a:rPr lang="en-US" sz="1600" i="1" dirty="0"/>
              <a:t>Proceedings of the </a:t>
            </a:r>
            <a:r>
              <a:rPr lang="en-US" sz="1600" i="1" dirty="0">
                <a:hlinkClick r:id="rId8"/>
              </a:rPr>
              <a:t>39th International Symposium on Computer Architecture</a:t>
            </a:r>
            <a:r>
              <a:rPr lang="en-US" sz="1600" i="1" dirty="0"/>
              <a:t> (</a:t>
            </a:r>
            <a:r>
              <a:rPr lang="en-US" sz="1600" b="1" i="1" dirty="0"/>
              <a:t>ISCA</a:t>
            </a:r>
            <a:r>
              <a:rPr lang="en-US" sz="1600" i="1" dirty="0"/>
              <a:t>)</a:t>
            </a:r>
            <a:r>
              <a:rPr lang="en-US" sz="1600" dirty="0"/>
              <a:t>, Portland, OR, June 2012.</a:t>
            </a:r>
            <a:endParaRPr lang="en-US" sz="1600" dirty="0">
              <a:latin typeface="Tahoma" charset="0"/>
            </a:endParaRPr>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31</a:t>
            </a:fld>
            <a:endParaRPr lang="en-US"/>
          </a:p>
        </p:txBody>
      </p:sp>
    </p:spTree>
    <p:extLst>
      <p:ext uri="{BB962C8B-B14F-4D97-AF65-F5344CB8AC3E}">
        <p14:creationId xmlns:p14="http://schemas.microsoft.com/office/powerpoint/2010/main" val="2044449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Readings and Videos</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707477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Reading</a:t>
            </a:r>
            <a:endParaRPr lang="en-US" dirty="0"/>
          </a:p>
        </p:txBody>
      </p:sp>
      <p:sp>
        <p:nvSpPr>
          <p:cNvPr id="3" name="Content Placeholder 2"/>
          <p:cNvSpPr>
            <a:spLocks noGrp="1"/>
          </p:cNvSpPr>
          <p:nvPr>
            <p:ph idx="1"/>
          </p:nvPr>
        </p:nvSpPr>
        <p:spPr/>
        <p:txBody>
          <a:bodyPr/>
          <a:lstStyle/>
          <a:p>
            <a:pPr marL="342900" lvl="1" indent="-342900">
              <a:buClr>
                <a:schemeClr val="accent1"/>
              </a:buClr>
              <a:buSzPct val="65000"/>
              <a:buFont typeface="Wingdings" charset="0"/>
              <a:buChar char="n"/>
            </a:pPr>
            <a:r>
              <a:rPr lang="en-US" dirty="0">
                <a:latin typeface="Tahoma" charset="0"/>
                <a:ea typeface="ＭＳ Ｐゴシック" charset="0"/>
              </a:rPr>
              <a:t>Mutlu, “</a:t>
            </a:r>
            <a:r>
              <a:rPr lang="en-US" dirty="0">
                <a:solidFill>
                  <a:srgbClr val="0000FF"/>
                </a:solidFill>
                <a:latin typeface="Tahoma" charset="0"/>
                <a:ea typeface="ＭＳ Ｐゴシック" charset="0"/>
              </a:rPr>
              <a:t>Memory Scaling: A Systems Architecture Perspective</a:t>
            </a:r>
            <a:r>
              <a:rPr lang="en-US" dirty="0">
                <a:latin typeface="Tahoma" charset="0"/>
                <a:ea typeface="ＭＳ Ｐゴシック" charset="0"/>
              </a:rPr>
              <a:t>,” IMW 2013.</a:t>
            </a:r>
          </a:p>
          <a:p>
            <a:endParaRPr lang="en-US" dirty="0" smtClean="0"/>
          </a:p>
          <a:p>
            <a:endParaRPr lang="en-US" dirty="0"/>
          </a:p>
          <a:p>
            <a:r>
              <a:rPr lang="en-US" u="sng" dirty="0"/>
              <a:t>Onur Mutlu</a:t>
            </a:r>
            <a:r>
              <a:rPr lang="en-US" dirty="0"/>
              <a:t>,</a:t>
            </a:r>
            <a:br>
              <a:rPr lang="en-US" dirty="0"/>
            </a:br>
            <a:r>
              <a:rPr lang="en-US" b="1" dirty="0">
                <a:hlinkClick r:id="rId2"/>
              </a:rPr>
              <a:t>"Memory Scaling: A Systems Architecture Perspective"</a:t>
            </a:r>
            <a:r>
              <a:rPr lang="en-US" dirty="0"/>
              <a:t/>
            </a:r>
            <a:br>
              <a:rPr lang="en-US" dirty="0"/>
            </a:br>
            <a:r>
              <a:rPr lang="en-US" i="1" dirty="0"/>
              <a:t>Proceedings of the </a:t>
            </a:r>
            <a:r>
              <a:rPr lang="en-US" i="1" dirty="0">
                <a:hlinkClick r:id="rId3"/>
              </a:rPr>
              <a:t>5th International Memory Workshop</a:t>
            </a:r>
            <a:r>
              <a:rPr lang="en-US" i="1" dirty="0"/>
              <a:t> (</a:t>
            </a:r>
            <a:r>
              <a:rPr lang="en-US" b="1" i="1" dirty="0"/>
              <a:t>IMW</a:t>
            </a:r>
            <a:r>
              <a:rPr lang="en-US" i="1" dirty="0"/>
              <a:t>)</a:t>
            </a:r>
            <a:r>
              <a:rPr lang="en-US" dirty="0"/>
              <a:t>, Monterey, CA, May 2013. </a:t>
            </a:r>
            <a:r>
              <a:rPr lang="en-US" dirty="0">
                <a:hlinkClick r:id="rId4"/>
              </a:rPr>
              <a:t>Slides (pptx)</a:t>
            </a:r>
            <a:r>
              <a:rPr lang="en-US" dirty="0"/>
              <a:t> </a:t>
            </a:r>
            <a:r>
              <a:rPr lang="en-US" dirty="0">
                <a:hlinkClick r:id="rId5"/>
              </a:rPr>
              <a:t>(pdf)</a:t>
            </a:r>
            <a:r>
              <a:rPr lang="en-US" dirty="0"/>
              <a:t> </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33</a:t>
            </a:fld>
            <a:endParaRPr lang="en-US"/>
          </a:p>
        </p:txBody>
      </p:sp>
    </p:spTree>
    <p:extLst>
      <p:ext uri="{BB962C8B-B14F-4D97-AF65-F5344CB8AC3E}">
        <p14:creationId xmlns:p14="http://schemas.microsoft.com/office/powerpoint/2010/main" val="1052931634"/>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Lecture Videos</a:t>
            </a:r>
            <a:endParaRPr lang="en-US" dirty="0"/>
          </a:p>
        </p:txBody>
      </p:sp>
      <p:sp>
        <p:nvSpPr>
          <p:cNvPr id="3" name="Content Placeholder 2"/>
          <p:cNvSpPr>
            <a:spLocks noGrp="1"/>
          </p:cNvSpPr>
          <p:nvPr>
            <p:ph idx="1"/>
          </p:nvPr>
        </p:nvSpPr>
        <p:spPr/>
        <p:txBody>
          <a:bodyPr/>
          <a:lstStyle/>
          <a:p>
            <a:r>
              <a:rPr lang="en-US" sz="2000" dirty="0" smtClean="0"/>
              <a:t>Memory Hierarchy (and Introduction to Caches)</a:t>
            </a:r>
          </a:p>
          <a:p>
            <a:pPr lvl="1"/>
            <a:r>
              <a:rPr lang="en-US" sz="1800" dirty="0">
                <a:hlinkClick r:id="rId2"/>
              </a:rPr>
              <a:t>http://www.youtube.com/watch?v=JBdfZ5i21cs&amp;list=PL5PHm2jkkXmidJOd59REog9jDnPDTG6IJ&amp;index=</a:t>
            </a:r>
            <a:r>
              <a:rPr lang="en-US" sz="1800" dirty="0" smtClean="0">
                <a:hlinkClick r:id="rId2"/>
              </a:rPr>
              <a:t>22</a:t>
            </a:r>
            <a:endParaRPr lang="en-US" sz="600" dirty="0"/>
          </a:p>
          <a:p>
            <a:r>
              <a:rPr lang="en-US" sz="2000" dirty="0" smtClean="0"/>
              <a:t>Main Memory</a:t>
            </a:r>
          </a:p>
          <a:p>
            <a:pPr lvl="1"/>
            <a:r>
              <a:rPr lang="en-US" sz="1800" dirty="0">
                <a:hlinkClick r:id="rId3"/>
              </a:rPr>
              <a:t>http://www.youtube.com/watch?v=ZLCy3pG7Rc0&amp;list=PL5PHm2jkkXmidJOd59REog9jDnPDTG6IJ&amp;index=</a:t>
            </a:r>
            <a:r>
              <a:rPr lang="en-US" sz="1800" dirty="0" smtClean="0">
                <a:hlinkClick r:id="rId3"/>
              </a:rPr>
              <a:t>25</a:t>
            </a:r>
            <a:endParaRPr lang="en-US" sz="600" dirty="0"/>
          </a:p>
          <a:p>
            <a:r>
              <a:rPr lang="en-US" sz="2000" dirty="0" smtClean="0"/>
              <a:t>Memory Controllers, Memory Scheduling, Memory QoS</a:t>
            </a:r>
          </a:p>
          <a:p>
            <a:pPr lvl="1"/>
            <a:r>
              <a:rPr lang="en-US" sz="1800" dirty="0">
                <a:hlinkClick r:id="rId4"/>
              </a:rPr>
              <a:t>http://www.youtube.com/watch?v=ZSotvL3WXmA&amp;list=PL5PHm2jkkXmidJOd59REog9jDnPDTG6IJ&amp;index=</a:t>
            </a:r>
            <a:r>
              <a:rPr lang="en-US" sz="1800" dirty="0" smtClean="0">
                <a:hlinkClick r:id="rId4"/>
              </a:rPr>
              <a:t>26</a:t>
            </a:r>
            <a:endParaRPr lang="en-US" sz="1800" dirty="0" smtClean="0"/>
          </a:p>
          <a:p>
            <a:pPr lvl="1"/>
            <a:r>
              <a:rPr lang="en-US" sz="1800" dirty="0">
                <a:hlinkClick r:id="rId5"/>
              </a:rPr>
              <a:t>http://www.youtube.com/watch?v=1xe2w3_NzmI&amp;list=PL5PHm2jkkXmidJOd59REog9jDnPDTG6IJ&amp;index=</a:t>
            </a:r>
            <a:r>
              <a:rPr lang="en-US" sz="1800" dirty="0" smtClean="0">
                <a:hlinkClick r:id="rId5"/>
              </a:rPr>
              <a:t>27</a:t>
            </a:r>
            <a:endParaRPr lang="en-US" sz="600" dirty="0"/>
          </a:p>
          <a:p>
            <a:r>
              <a:rPr lang="en-US" sz="2000" dirty="0" smtClean="0"/>
              <a:t>Emerging Memory Technologies</a:t>
            </a:r>
          </a:p>
          <a:p>
            <a:pPr lvl="1"/>
            <a:r>
              <a:rPr lang="en-US" sz="1800" dirty="0">
                <a:hlinkClick r:id="rId6"/>
              </a:rPr>
              <a:t>http://www.youtube.com/watch?v=LzfOghMKyA0&amp;list=PL5PHm2jkkXmidJOd59REog9jDnPDTG6IJ&amp;index=</a:t>
            </a:r>
            <a:r>
              <a:rPr lang="en-US" sz="1800" dirty="0" smtClean="0">
                <a:hlinkClick r:id="rId6"/>
              </a:rPr>
              <a:t>35</a:t>
            </a:r>
            <a:endParaRPr lang="en-US" sz="1800" dirty="0" smtClean="0"/>
          </a:p>
          <a:p>
            <a:r>
              <a:rPr lang="en-US" sz="2000" dirty="0" smtClean="0"/>
              <a:t>Multiprocessor Correctness and Cache Coherence</a:t>
            </a:r>
          </a:p>
          <a:p>
            <a:pPr lvl="1"/>
            <a:r>
              <a:rPr lang="en-US" sz="1800" dirty="0">
                <a:hlinkClick r:id="rId7"/>
              </a:rPr>
              <a:t>http://www.youtube.com/watch?v=U-VZKMgItDM&amp;list=PL5PHm2jkkXmidJOd59REog9jDnPDTG6IJ&amp;index=</a:t>
            </a:r>
            <a:r>
              <a:rPr lang="en-US" sz="1800" dirty="0" smtClean="0">
                <a:hlinkClick r:id="rId7"/>
              </a:rPr>
              <a:t>32</a:t>
            </a:r>
            <a:endParaRPr lang="en-US" sz="1800" dirty="0" smtClean="0"/>
          </a:p>
          <a:p>
            <a:pPr lvl="1"/>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34</a:t>
            </a:fld>
            <a:endParaRPr lang="en-US"/>
          </a:p>
        </p:txBody>
      </p:sp>
    </p:spTree>
    <p:extLst>
      <p:ext uri="{BB962C8B-B14F-4D97-AF65-F5344CB8AC3E}">
        <p14:creationId xmlns:p14="http://schemas.microsoft.com/office/powerpoint/2010/main" val="1752055820"/>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Lecture 2.1 (DRAM Scaling)</a:t>
            </a:r>
            <a:endParaRPr lang="en-US" dirty="0"/>
          </a:p>
        </p:txBody>
      </p:sp>
      <p:sp>
        <p:nvSpPr>
          <p:cNvPr id="3" name="Content Placeholder 2"/>
          <p:cNvSpPr>
            <a:spLocks noGrp="1"/>
          </p:cNvSpPr>
          <p:nvPr>
            <p:ph idx="1"/>
          </p:nvPr>
        </p:nvSpPr>
        <p:spPr/>
        <p:txBody>
          <a:bodyPr/>
          <a:lstStyle/>
          <a:p>
            <a:pPr eaLnBrk="1" hangingPunct="1"/>
            <a:r>
              <a:rPr lang="en-US" sz="2000" dirty="0">
                <a:solidFill>
                  <a:srgbClr val="000000"/>
                </a:solidFill>
                <a:latin typeface="Tahoma" charset="0"/>
              </a:rPr>
              <a:t>Lee et al., “</a:t>
            </a:r>
            <a:r>
              <a:rPr lang="en-US" sz="2000" dirty="0">
                <a:solidFill>
                  <a:srgbClr val="0000FF"/>
                </a:solidFill>
                <a:latin typeface="Tahoma" charset="0"/>
              </a:rPr>
              <a:t>Tiered-Latency DRAM: A Low Latency and Low Cost DRAM Architecture</a:t>
            </a:r>
            <a:r>
              <a:rPr lang="en-US" sz="2000" dirty="0">
                <a:solidFill>
                  <a:srgbClr val="000000"/>
                </a:solidFill>
                <a:latin typeface="Tahoma" charset="0"/>
              </a:rPr>
              <a:t>,” HPCA 2013.</a:t>
            </a:r>
          </a:p>
          <a:p>
            <a:pPr eaLnBrk="1" hangingPunct="1"/>
            <a:r>
              <a:rPr lang="en-US" sz="2000" dirty="0" smtClean="0">
                <a:solidFill>
                  <a:srgbClr val="000000"/>
                </a:solidFill>
                <a:latin typeface="Tahoma" charset="0"/>
              </a:rPr>
              <a:t>Liu et al., </a:t>
            </a:r>
            <a:r>
              <a:rPr lang="en-US" sz="2000" dirty="0">
                <a:solidFill>
                  <a:srgbClr val="000000"/>
                </a:solidFill>
                <a:latin typeface="Tahoma" charset="0"/>
              </a:rPr>
              <a:t>“</a:t>
            </a:r>
            <a:r>
              <a:rPr lang="en-US" sz="2000" dirty="0">
                <a:solidFill>
                  <a:srgbClr val="0000FF"/>
                </a:solidFill>
                <a:latin typeface="Tahoma" charset="0"/>
              </a:rPr>
              <a:t>RAIDR: Retention-Aware Intelligent DRAM Refresh</a:t>
            </a:r>
            <a:r>
              <a:rPr lang="en-US" sz="2000" dirty="0">
                <a:solidFill>
                  <a:srgbClr val="000000"/>
                </a:solidFill>
                <a:latin typeface="Tahoma" charset="0"/>
              </a:rPr>
              <a:t>,” ISCA 2012.</a:t>
            </a:r>
          </a:p>
          <a:p>
            <a:pPr eaLnBrk="1" hangingPunct="1"/>
            <a:r>
              <a:rPr lang="en-US" sz="2000" dirty="0" smtClean="0">
                <a:solidFill>
                  <a:srgbClr val="000000"/>
                </a:solidFill>
                <a:latin typeface="Tahoma" charset="0"/>
              </a:rPr>
              <a:t>Kim et al., </a:t>
            </a:r>
            <a:r>
              <a:rPr lang="en-US" sz="2000" dirty="0">
                <a:solidFill>
                  <a:srgbClr val="000000"/>
                </a:solidFill>
                <a:latin typeface="Tahoma" charset="0"/>
              </a:rPr>
              <a:t>“</a:t>
            </a:r>
            <a:r>
              <a:rPr lang="en-US" sz="2000" dirty="0">
                <a:solidFill>
                  <a:srgbClr val="0000FF"/>
                </a:solidFill>
                <a:latin typeface="Tahoma" charset="0"/>
              </a:rPr>
              <a:t>A Case for Exploiting Subarray-Level Parallelism in DRAM</a:t>
            </a:r>
            <a:r>
              <a:rPr lang="en-US" sz="2000" dirty="0">
                <a:solidFill>
                  <a:srgbClr val="000000"/>
                </a:solidFill>
                <a:latin typeface="Tahoma" charset="0"/>
              </a:rPr>
              <a:t>,” ISCA 2012.</a:t>
            </a:r>
          </a:p>
          <a:p>
            <a:pPr eaLnBrk="1" hangingPunct="1"/>
            <a:r>
              <a:rPr lang="en-US" sz="2000" dirty="0" smtClean="0">
                <a:solidFill>
                  <a:srgbClr val="000000"/>
                </a:solidFill>
                <a:latin typeface="Tahoma" charset="0"/>
              </a:rPr>
              <a:t>Liu et al., </a:t>
            </a:r>
            <a:r>
              <a:rPr lang="en-US" sz="2000" dirty="0">
                <a:solidFill>
                  <a:srgbClr val="000000"/>
                </a:solidFill>
                <a:latin typeface="Tahoma" charset="0"/>
              </a:rPr>
              <a:t>“</a:t>
            </a:r>
            <a:r>
              <a:rPr lang="en-US" sz="2000" dirty="0">
                <a:solidFill>
                  <a:srgbClr val="0000FF"/>
                </a:solidFill>
                <a:latin typeface="Tahoma" charset="0"/>
              </a:rPr>
              <a:t>An Experimental Study of Data Retention Behavior in Modern DRAM </a:t>
            </a:r>
            <a:r>
              <a:rPr lang="en-US" sz="2000" dirty="0" smtClean="0">
                <a:solidFill>
                  <a:srgbClr val="0000FF"/>
                </a:solidFill>
                <a:latin typeface="Tahoma" charset="0"/>
              </a:rPr>
              <a:t>Devices</a:t>
            </a:r>
            <a:r>
              <a:rPr lang="en-US" sz="2000" dirty="0" smtClean="0">
                <a:solidFill>
                  <a:srgbClr val="000000"/>
                </a:solidFill>
                <a:latin typeface="Tahoma" charset="0"/>
              </a:rPr>
              <a:t>,” ISCA 2013</a:t>
            </a:r>
            <a:r>
              <a:rPr lang="en-US" sz="2000" dirty="0">
                <a:solidFill>
                  <a:srgbClr val="000000"/>
                </a:solidFill>
                <a:latin typeface="Tahoma" charset="0"/>
              </a:rPr>
              <a:t>.</a:t>
            </a:r>
          </a:p>
          <a:p>
            <a:r>
              <a:rPr lang="en-US" sz="2000" dirty="0" smtClean="0"/>
              <a:t>Seshadri et al., “</a:t>
            </a:r>
            <a:r>
              <a:rPr lang="en-US" sz="2000" dirty="0">
                <a:solidFill>
                  <a:srgbClr val="0000FF"/>
                </a:solidFill>
              </a:rPr>
              <a:t>RowClone: Fast and Efficient In-DRAM Copy and Initialization of Bulk </a:t>
            </a:r>
            <a:r>
              <a:rPr lang="en-US" sz="2000" dirty="0" smtClean="0">
                <a:solidFill>
                  <a:srgbClr val="0000FF"/>
                </a:solidFill>
              </a:rPr>
              <a:t>Data</a:t>
            </a:r>
            <a:r>
              <a:rPr lang="en-US" sz="2000" dirty="0" smtClean="0"/>
              <a:t>,” CMU CS Tech Report 2013.</a:t>
            </a:r>
          </a:p>
          <a:p>
            <a:r>
              <a:rPr lang="en-US" sz="2000" dirty="0" smtClean="0"/>
              <a:t>David et al., “</a:t>
            </a:r>
            <a:r>
              <a:rPr lang="en-US" sz="2000" dirty="0">
                <a:solidFill>
                  <a:srgbClr val="0000FF"/>
                </a:solidFill>
              </a:rPr>
              <a:t>Memory Power Management via Dynamic Voltage/Frequency </a:t>
            </a:r>
            <a:r>
              <a:rPr lang="en-US" sz="2000" dirty="0" smtClean="0">
                <a:solidFill>
                  <a:srgbClr val="0000FF"/>
                </a:solidFill>
              </a:rPr>
              <a:t>Scaling</a:t>
            </a:r>
            <a:r>
              <a:rPr lang="en-US" sz="2000" dirty="0" smtClean="0"/>
              <a:t>,” ICAC 2011. </a:t>
            </a:r>
          </a:p>
          <a:p>
            <a:r>
              <a:rPr lang="en-US" sz="2000" dirty="0" err="1"/>
              <a:t>Ipek</a:t>
            </a:r>
            <a:r>
              <a:rPr lang="en-US" sz="2000" dirty="0"/>
              <a:t> et al., “</a:t>
            </a:r>
            <a:r>
              <a:rPr lang="en-US" sz="2000" dirty="0">
                <a:solidFill>
                  <a:srgbClr val="0000FF"/>
                </a:solidFill>
              </a:rPr>
              <a:t>Self Optimizing Memory Controllers: A Reinforcement Learning Approach</a:t>
            </a:r>
            <a:r>
              <a:rPr lang="en-US" sz="2000" dirty="0"/>
              <a:t>,” ISCA 2008.</a:t>
            </a:r>
          </a:p>
          <a:p>
            <a:endParaRPr lang="en-US" sz="20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35</a:t>
            </a:fld>
            <a:endParaRPr lang="en-US"/>
          </a:p>
        </p:txBody>
      </p:sp>
    </p:spTree>
    <p:extLst>
      <p:ext uri="{BB962C8B-B14F-4D97-AF65-F5344CB8AC3E}">
        <p14:creationId xmlns:p14="http://schemas.microsoft.com/office/powerpoint/2010/main" val="2389216134"/>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400" dirty="0" smtClean="0"/>
              <a:t>Readings for Lecture 2.2 (Emerging Technologies) </a:t>
            </a:r>
            <a:endParaRPr lang="en-US" sz="3400" dirty="0"/>
          </a:p>
        </p:txBody>
      </p:sp>
      <p:sp>
        <p:nvSpPr>
          <p:cNvPr id="3" name="Content Placeholder 2"/>
          <p:cNvSpPr>
            <a:spLocks noGrp="1"/>
          </p:cNvSpPr>
          <p:nvPr>
            <p:ph idx="1"/>
          </p:nvPr>
        </p:nvSpPr>
        <p:spPr/>
        <p:txBody>
          <a:bodyPr/>
          <a:lstStyle/>
          <a:p>
            <a:pPr lvl="0">
              <a:buClr>
                <a:srgbClr val="CC9900"/>
              </a:buClr>
            </a:pPr>
            <a:r>
              <a:rPr lang="en-US" sz="2000" dirty="0">
                <a:solidFill>
                  <a:srgbClr val="000000"/>
                </a:solidFill>
                <a:latin typeface="Tahoma" charset="0"/>
              </a:rPr>
              <a:t>Lee, </a:t>
            </a:r>
            <a:r>
              <a:rPr lang="en-US" sz="2000" dirty="0" err="1">
                <a:solidFill>
                  <a:srgbClr val="000000"/>
                </a:solidFill>
                <a:latin typeface="Tahoma" charset="0"/>
              </a:rPr>
              <a:t>Ipek</a:t>
            </a:r>
            <a:r>
              <a:rPr lang="en-US" sz="2000" dirty="0">
                <a:solidFill>
                  <a:srgbClr val="000000"/>
                </a:solidFill>
                <a:latin typeface="Tahoma" charset="0"/>
              </a:rPr>
              <a:t>, Mutlu, Burger, </a:t>
            </a:r>
            <a:r>
              <a:rPr lang="ja-JP" altLang="en-US" sz="2000" dirty="0">
                <a:solidFill>
                  <a:srgbClr val="000000"/>
                </a:solidFill>
                <a:latin typeface="Tahoma" charset="0"/>
              </a:rPr>
              <a:t>“</a:t>
            </a:r>
            <a:r>
              <a:rPr lang="en-US" sz="2000" dirty="0">
                <a:solidFill>
                  <a:srgbClr val="0000FF"/>
                </a:solidFill>
                <a:latin typeface="Tahoma" charset="0"/>
              </a:rPr>
              <a:t>Architecting Phase Change Memory as a Scalable DRAM Alternative</a:t>
            </a:r>
            <a:r>
              <a:rPr lang="en-US" sz="2000" dirty="0">
                <a:solidFill>
                  <a:srgbClr val="000000"/>
                </a:solidFill>
                <a:latin typeface="Tahoma" charset="0"/>
              </a:rPr>
              <a:t>,</a:t>
            </a:r>
            <a:r>
              <a:rPr lang="ja-JP" altLang="en-US" sz="2000" dirty="0">
                <a:solidFill>
                  <a:srgbClr val="000000"/>
                </a:solidFill>
                <a:latin typeface="Tahoma" charset="0"/>
              </a:rPr>
              <a:t>”</a:t>
            </a:r>
            <a:r>
              <a:rPr lang="en-US" sz="2000" dirty="0">
                <a:solidFill>
                  <a:srgbClr val="000000"/>
                </a:solidFill>
                <a:latin typeface="Tahoma" charset="0"/>
              </a:rPr>
              <a:t> ISCA 2009, CACM 2010, Top Picks 2010</a:t>
            </a:r>
            <a:r>
              <a:rPr lang="en-US" sz="2000" dirty="0" smtClean="0">
                <a:solidFill>
                  <a:srgbClr val="000000"/>
                </a:solidFill>
                <a:latin typeface="Tahoma" charset="0"/>
              </a:rPr>
              <a:t>.</a:t>
            </a:r>
          </a:p>
          <a:p>
            <a:pPr lvl="0">
              <a:buClr>
                <a:srgbClr val="CC9900"/>
              </a:buClr>
            </a:pPr>
            <a:r>
              <a:rPr lang="en-US" sz="2000" dirty="0" err="1" smtClean="0">
                <a:solidFill>
                  <a:srgbClr val="000000"/>
                </a:solidFill>
                <a:latin typeface="Tahoma" charset="0"/>
              </a:rPr>
              <a:t>Qureshi</a:t>
            </a:r>
            <a:r>
              <a:rPr lang="en-US" sz="2000" dirty="0" smtClean="0">
                <a:solidFill>
                  <a:srgbClr val="000000"/>
                </a:solidFill>
                <a:latin typeface="Tahoma" charset="0"/>
              </a:rPr>
              <a:t> et al., “</a:t>
            </a:r>
            <a:r>
              <a:rPr lang="en-US" sz="2000" dirty="0">
                <a:solidFill>
                  <a:srgbClr val="0000FF"/>
                </a:solidFill>
              </a:rPr>
              <a:t>Scalable high performance main memory system using phase-change memory </a:t>
            </a:r>
            <a:r>
              <a:rPr lang="en-US" sz="2000" dirty="0" smtClean="0">
                <a:solidFill>
                  <a:srgbClr val="0000FF"/>
                </a:solidFill>
              </a:rPr>
              <a:t>technology</a:t>
            </a:r>
            <a:r>
              <a:rPr lang="en-US" sz="2000" dirty="0" smtClean="0"/>
              <a:t>,” ISCA 2009.</a:t>
            </a:r>
            <a:endParaRPr lang="en-US" sz="2000" dirty="0">
              <a:solidFill>
                <a:srgbClr val="000000"/>
              </a:solidFill>
              <a:latin typeface="Tahoma" charset="0"/>
            </a:endParaRPr>
          </a:p>
          <a:p>
            <a:pPr>
              <a:buClr>
                <a:srgbClr val="CC9900"/>
              </a:buClr>
            </a:pPr>
            <a:r>
              <a:rPr lang="en-US" sz="2000" dirty="0" smtClean="0"/>
              <a:t>Meza</a:t>
            </a:r>
            <a:r>
              <a:rPr lang="en-US" sz="2000" dirty="0"/>
              <a:t> </a:t>
            </a:r>
            <a:r>
              <a:rPr lang="en-US" sz="2000" dirty="0" smtClean="0"/>
              <a:t>et al., </a:t>
            </a:r>
            <a:r>
              <a:rPr lang="en-US" sz="2000" dirty="0"/>
              <a:t>“</a:t>
            </a:r>
            <a:r>
              <a:rPr lang="en-US" sz="2000" dirty="0">
                <a:solidFill>
                  <a:srgbClr val="0000FF"/>
                </a:solidFill>
              </a:rPr>
              <a:t>Enabling Efficient and Scalable Hybrid Memories</a:t>
            </a:r>
            <a:r>
              <a:rPr lang="en-US" sz="2000" dirty="0"/>
              <a:t>,” IEEE Comp. Arch. Letters 2012.</a:t>
            </a:r>
          </a:p>
          <a:p>
            <a:pPr>
              <a:buClr>
                <a:srgbClr val="CC9900"/>
              </a:buClr>
            </a:pPr>
            <a:r>
              <a:rPr lang="en-US" sz="2000" dirty="0" smtClean="0"/>
              <a:t>Yoon</a:t>
            </a:r>
            <a:r>
              <a:rPr lang="en-US" sz="2000" dirty="0"/>
              <a:t> </a:t>
            </a:r>
            <a:r>
              <a:rPr lang="en-US" sz="2000" dirty="0" smtClean="0"/>
              <a:t>et </a:t>
            </a:r>
            <a:r>
              <a:rPr lang="en-US" sz="2000" dirty="0"/>
              <a:t>al., “</a:t>
            </a:r>
            <a:r>
              <a:rPr lang="en-US" sz="2000" dirty="0">
                <a:solidFill>
                  <a:srgbClr val="0000FF"/>
                </a:solidFill>
              </a:rPr>
              <a:t>Row Buffer Locality Aware Caching Policies for Hybrid Memories</a:t>
            </a:r>
            <a:r>
              <a:rPr lang="en-US" sz="2000" dirty="0"/>
              <a:t>,” ICCD 2012 Best Paper Award.</a:t>
            </a:r>
          </a:p>
          <a:p>
            <a:r>
              <a:rPr lang="en-US" sz="2000" dirty="0"/>
              <a:t>Meza et al., “</a:t>
            </a:r>
            <a:r>
              <a:rPr lang="en-US" sz="2000" dirty="0">
                <a:solidFill>
                  <a:srgbClr val="0000FF"/>
                </a:solidFill>
              </a:rPr>
              <a:t>A Case for Efficient Hardware-Software Cooperative Management of Storage and </a:t>
            </a:r>
            <a:r>
              <a:rPr lang="en-US" sz="2000" dirty="0" smtClean="0">
                <a:solidFill>
                  <a:srgbClr val="0000FF"/>
                </a:solidFill>
              </a:rPr>
              <a:t>Memory</a:t>
            </a:r>
            <a:r>
              <a:rPr lang="en-US" sz="2000" dirty="0" smtClean="0"/>
              <a:t>,” WEED 2013.</a:t>
            </a:r>
          </a:p>
          <a:p>
            <a:r>
              <a:rPr lang="en-US" sz="2000" dirty="0" err="1" smtClean="0"/>
              <a:t>Kultursay</a:t>
            </a:r>
            <a:r>
              <a:rPr lang="en-US" sz="2000" dirty="0" smtClean="0"/>
              <a:t> et al., “</a:t>
            </a:r>
            <a:r>
              <a:rPr lang="en-US" sz="2000" dirty="0">
                <a:solidFill>
                  <a:srgbClr val="0000FF"/>
                </a:solidFill>
              </a:rPr>
              <a:t>Evaluating STT-RAM as an Energy-Efficient Main Memory </a:t>
            </a:r>
            <a:r>
              <a:rPr lang="en-US" sz="2000" dirty="0" smtClean="0">
                <a:solidFill>
                  <a:srgbClr val="0000FF"/>
                </a:solidFill>
              </a:rPr>
              <a:t>Alternative</a:t>
            </a:r>
            <a:r>
              <a:rPr lang="en-US" sz="2000" dirty="0" smtClean="0"/>
              <a:t>,” ISPASS 2013.</a:t>
            </a:r>
          </a:p>
          <a:p>
            <a:endParaRPr lang="en-US" sz="2000" dirty="0" smtClean="0"/>
          </a:p>
          <a:p>
            <a:r>
              <a:rPr lang="en-US" sz="2000" dirty="0" smtClean="0"/>
              <a:t>More to come in next lecture…</a:t>
            </a:r>
            <a:endParaRPr lang="en-US" sz="20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36</a:t>
            </a:fld>
            <a:endParaRPr lang="en-US"/>
          </a:p>
        </p:txBody>
      </p:sp>
    </p:spTree>
    <p:extLst>
      <p:ext uri="{BB962C8B-B14F-4D97-AF65-F5344CB8AC3E}">
        <p14:creationId xmlns:p14="http://schemas.microsoft.com/office/powerpoint/2010/main" val="313234139"/>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Lecture 2.3 (Memory QoS)</a:t>
            </a:r>
            <a:endParaRPr lang="en-US" dirty="0"/>
          </a:p>
        </p:txBody>
      </p:sp>
      <p:sp>
        <p:nvSpPr>
          <p:cNvPr id="3" name="Content Placeholder 2"/>
          <p:cNvSpPr>
            <a:spLocks noGrp="1"/>
          </p:cNvSpPr>
          <p:nvPr>
            <p:ph idx="1"/>
          </p:nvPr>
        </p:nvSpPr>
        <p:spPr/>
        <p:txBody>
          <a:bodyPr/>
          <a:lstStyle/>
          <a:p>
            <a:r>
              <a:rPr lang="en-US" sz="2000" dirty="0" smtClean="0"/>
              <a:t>Moscibroda and Mutlu, “</a:t>
            </a:r>
            <a:r>
              <a:rPr lang="en-US" sz="2000" dirty="0" smtClean="0">
                <a:solidFill>
                  <a:srgbClr val="0000FF"/>
                </a:solidFill>
              </a:rPr>
              <a:t>Memory Performance Attacks</a:t>
            </a:r>
            <a:r>
              <a:rPr lang="en-US" sz="2000" dirty="0" smtClean="0"/>
              <a:t>,” USENIX Security 2007.</a:t>
            </a:r>
          </a:p>
          <a:p>
            <a:r>
              <a:rPr lang="en-US" sz="2000" dirty="0" smtClean="0"/>
              <a:t>Mutlu and Moscibroda, “</a:t>
            </a:r>
            <a:r>
              <a:rPr lang="en-US" sz="2000" dirty="0" smtClean="0">
                <a:solidFill>
                  <a:srgbClr val="0000FF"/>
                </a:solidFill>
              </a:rPr>
              <a:t>Stall-Time Fair Memory Access Scheduling</a:t>
            </a:r>
            <a:r>
              <a:rPr lang="en-US" sz="2000" dirty="0" smtClean="0"/>
              <a:t>,” MICRO 2007.</a:t>
            </a:r>
          </a:p>
          <a:p>
            <a:r>
              <a:rPr lang="en-US" sz="2000" dirty="0" smtClean="0"/>
              <a:t>Mutlu and Moscibroda, “</a:t>
            </a:r>
            <a:r>
              <a:rPr lang="en-US" sz="2000" dirty="0" smtClean="0">
                <a:solidFill>
                  <a:srgbClr val="0000FF"/>
                </a:solidFill>
              </a:rPr>
              <a:t>Parallelism-Aware Batch Scheduling</a:t>
            </a:r>
            <a:r>
              <a:rPr lang="en-US" sz="2000" dirty="0" smtClean="0"/>
              <a:t>,” ISCA 2008, IEEE Micro 2009.</a:t>
            </a:r>
          </a:p>
          <a:p>
            <a:r>
              <a:rPr lang="en-US" sz="2000" dirty="0" smtClean="0"/>
              <a:t>Kim et al., “</a:t>
            </a:r>
            <a:r>
              <a:rPr lang="en-US" sz="2000" dirty="0">
                <a:solidFill>
                  <a:srgbClr val="0000FF"/>
                </a:solidFill>
              </a:rPr>
              <a:t>ATLAS: A Scalable and High-Performance Scheduling Algorithm for Multiple Memory </a:t>
            </a:r>
            <a:r>
              <a:rPr lang="en-US" sz="2000" dirty="0" smtClean="0">
                <a:solidFill>
                  <a:srgbClr val="0000FF"/>
                </a:solidFill>
              </a:rPr>
              <a:t>Controllers</a:t>
            </a:r>
            <a:r>
              <a:rPr lang="en-US" sz="2000" dirty="0" smtClean="0"/>
              <a:t>,” HPCA 2010.</a:t>
            </a:r>
          </a:p>
          <a:p>
            <a:r>
              <a:rPr lang="en-US" sz="2000" dirty="0" smtClean="0"/>
              <a:t>Kim et al., “</a:t>
            </a:r>
            <a:r>
              <a:rPr lang="en-US" sz="2000" dirty="0" smtClean="0">
                <a:solidFill>
                  <a:srgbClr val="0000FF"/>
                </a:solidFill>
              </a:rPr>
              <a:t>Thread Cluster Memory Scheduling</a:t>
            </a:r>
            <a:r>
              <a:rPr lang="en-US" sz="2000" dirty="0" smtClean="0"/>
              <a:t>,” MICRO 2010, IEEE Micro 2011.</a:t>
            </a:r>
          </a:p>
          <a:p>
            <a:r>
              <a:rPr lang="en-US" sz="2000" dirty="0" err="1" smtClean="0"/>
              <a:t>Muralidhara</a:t>
            </a:r>
            <a:r>
              <a:rPr lang="en-US" sz="2000" dirty="0" smtClean="0"/>
              <a:t> et al., “</a:t>
            </a:r>
            <a:r>
              <a:rPr lang="en-US" sz="2000" dirty="0" smtClean="0">
                <a:solidFill>
                  <a:srgbClr val="0000FF"/>
                </a:solidFill>
              </a:rPr>
              <a:t>Memory Channel Partitioning</a:t>
            </a:r>
            <a:r>
              <a:rPr lang="en-US" sz="2000" dirty="0" smtClean="0"/>
              <a:t>,” MICRO 2011.</a:t>
            </a:r>
          </a:p>
          <a:p>
            <a:r>
              <a:rPr lang="en-US" sz="2000" dirty="0" err="1" smtClean="0"/>
              <a:t>Ausavarungnirun</a:t>
            </a:r>
            <a:r>
              <a:rPr lang="en-US" sz="2000" dirty="0" smtClean="0"/>
              <a:t> et al., “</a:t>
            </a:r>
            <a:r>
              <a:rPr lang="en-US" sz="2000" dirty="0" smtClean="0">
                <a:solidFill>
                  <a:srgbClr val="0000FF"/>
                </a:solidFill>
              </a:rPr>
              <a:t>Staged Memory Scheduling</a:t>
            </a:r>
            <a:r>
              <a:rPr lang="en-US" sz="2000" dirty="0" smtClean="0"/>
              <a:t>,” ISCA 2012.</a:t>
            </a:r>
          </a:p>
          <a:p>
            <a:r>
              <a:rPr lang="en-US" sz="2000" dirty="0" smtClean="0"/>
              <a:t>Subramanian et al., “</a:t>
            </a:r>
            <a:r>
              <a:rPr lang="en-US" sz="2000" dirty="0" smtClean="0">
                <a:solidFill>
                  <a:srgbClr val="0000FF"/>
                </a:solidFill>
              </a:rPr>
              <a:t>MISE: </a:t>
            </a:r>
            <a:r>
              <a:rPr lang="en-US" sz="2000" dirty="0">
                <a:solidFill>
                  <a:srgbClr val="0000FF"/>
                </a:solidFill>
              </a:rPr>
              <a:t>Providing Performance Predictability and Improving Fairness in Shared Main Memory </a:t>
            </a:r>
            <a:r>
              <a:rPr lang="en-US" sz="2000" dirty="0" smtClean="0">
                <a:solidFill>
                  <a:srgbClr val="0000FF"/>
                </a:solidFill>
              </a:rPr>
              <a:t>Systems</a:t>
            </a:r>
            <a:r>
              <a:rPr lang="en-US" sz="2000" dirty="0" smtClean="0"/>
              <a:t>,” HPCA 2013.</a:t>
            </a:r>
          </a:p>
          <a:p>
            <a:r>
              <a:rPr lang="en-US" sz="2000" dirty="0" smtClean="0"/>
              <a:t>Das et al., “</a:t>
            </a:r>
            <a:r>
              <a:rPr lang="en-US" sz="2000" dirty="0">
                <a:solidFill>
                  <a:srgbClr val="0000FF"/>
                </a:solidFill>
              </a:rPr>
              <a:t>Application-to-Core Mapping Policies to Reduce Memory System Interference in Multi-Core </a:t>
            </a:r>
            <a:r>
              <a:rPr lang="en-US" sz="2000" dirty="0" smtClean="0">
                <a:solidFill>
                  <a:srgbClr val="0000FF"/>
                </a:solidFill>
              </a:rPr>
              <a:t>Systems</a:t>
            </a:r>
            <a:r>
              <a:rPr lang="en-US" sz="2000" dirty="0" smtClean="0"/>
              <a:t>,</a:t>
            </a:r>
            <a:r>
              <a:rPr lang="en-US" sz="2000" dirty="0"/>
              <a:t>” HPCA 2013.</a:t>
            </a:r>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37</a:t>
            </a:fld>
            <a:endParaRPr lang="en-US"/>
          </a:p>
        </p:txBody>
      </p:sp>
    </p:spTree>
    <p:extLst>
      <p:ext uri="{BB962C8B-B14F-4D97-AF65-F5344CB8AC3E}">
        <p14:creationId xmlns:p14="http://schemas.microsoft.com/office/powerpoint/2010/main" val="475728355"/>
      </p:ext>
    </p:extLst>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Lecture 2.3 (Memory QoS)</a:t>
            </a:r>
            <a:endParaRPr lang="en-US" dirty="0"/>
          </a:p>
        </p:txBody>
      </p:sp>
      <p:sp>
        <p:nvSpPr>
          <p:cNvPr id="3" name="Content Placeholder 2"/>
          <p:cNvSpPr>
            <a:spLocks noGrp="1"/>
          </p:cNvSpPr>
          <p:nvPr>
            <p:ph idx="1"/>
          </p:nvPr>
        </p:nvSpPr>
        <p:spPr/>
        <p:txBody>
          <a:bodyPr/>
          <a:lstStyle/>
          <a:p>
            <a:r>
              <a:rPr lang="en-US" sz="2000" dirty="0" smtClean="0"/>
              <a:t>Ebrahimi et al., “</a:t>
            </a:r>
            <a:r>
              <a:rPr lang="en-US" sz="2000" dirty="0" smtClean="0">
                <a:solidFill>
                  <a:srgbClr val="0000FF"/>
                </a:solidFill>
              </a:rPr>
              <a:t>Fairness via Source Throttling</a:t>
            </a:r>
            <a:r>
              <a:rPr lang="en-US" sz="2000" dirty="0" smtClean="0"/>
              <a:t>,” ASPLOS 2010, ACM TOCS 2012.</a:t>
            </a:r>
          </a:p>
          <a:p>
            <a:r>
              <a:rPr lang="en-US" sz="2000" dirty="0" smtClean="0"/>
              <a:t>Lee et al., “</a:t>
            </a:r>
            <a:r>
              <a:rPr lang="en-US" sz="2000" dirty="0" smtClean="0">
                <a:solidFill>
                  <a:srgbClr val="0000FF"/>
                </a:solidFill>
              </a:rPr>
              <a:t>Prefetch-Aware DRAM Controllers</a:t>
            </a:r>
            <a:r>
              <a:rPr lang="en-US" sz="2000" dirty="0" smtClean="0"/>
              <a:t>,” MICRO 2008, IEEE TC 2011.</a:t>
            </a:r>
          </a:p>
          <a:p>
            <a:r>
              <a:rPr lang="en-US" sz="2000" dirty="0" smtClean="0"/>
              <a:t>Ebrahimi et al., “</a:t>
            </a:r>
            <a:r>
              <a:rPr lang="en-US" sz="2000" dirty="0" smtClean="0">
                <a:solidFill>
                  <a:srgbClr val="0000FF"/>
                </a:solidFill>
              </a:rPr>
              <a:t>Parallel Application Memory Scheduling</a:t>
            </a:r>
            <a:r>
              <a:rPr lang="en-US" sz="2000" dirty="0" smtClean="0"/>
              <a:t>,” MICRO 2011.</a:t>
            </a:r>
          </a:p>
          <a:p>
            <a:r>
              <a:rPr lang="en-US" sz="2000" dirty="0" smtClean="0"/>
              <a:t>Ebrahimi et al., “</a:t>
            </a:r>
            <a:r>
              <a:rPr lang="en-US" sz="2000" dirty="0">
                <a:solidFill>
                  <a:srgbClr val="0000FF"/>
                </a:solidFill>
              </a:rPr>
              <a:t>Prefetch-Aware Shared Resource Management for Multi-Core </a:t>
            </a:r>
            <a:r>
              <a:rPr lang="en-US" sz="2000" dirty="0" smtClean="0">
                <a:solidFill>
                  <a:srgbClr val="0000FF"/>
                </a:solidFill>
              </a:rPr>
              <a:t>Systems</a:t>
            </a:r>
            <a:r>
              <a:rPr lang="en-US" sz="2000" dirty="0" smtClean="0"/>
              <a:t>,” ISCA 2011.</a:t>
            </a:r>
            <a:endParaRPr lang="en-US" sz="2000" dirty="0" smtClean="0">
              <a:solidFill>
                <a:srgbClr val="0000FF"/>
              </a:solidFill>
            </a:endParaRPr>
          </a:p>
          <a:p>
            <a:endParaRPr lang="en-US" sz="2000" dirty="0"/>
          </a:p>
          <a:p>
            <a:r>
              <a:rPr lang="en-US" sz="2000" dirty="0"/>
              <a:t>More to come in next lecture…</a:t>
            </a:r>
          </a:p>
          <a:p>
            <a:endParaRPr lang="en-US" sz="2000" dirty="0" smtClean="0"/>
          </a:p>
          <a:p>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38</a:t>
            </a:fld>
            <a:endParaRPr lang="en-US"/>
          </a:p>
        </p:txBody>
      </p:sp>
    </p:spTree>
    <p:extLst>
      <p:ext uri="{BB962C8B-B14F-4D97-AF65-F5344CB8AC3E}">
        <p14:creationId xmlns:p14="http://schemas.microsoft.com/office/powerpoint/2010/main" val="3132247874"/>
      </p:ext>
    </p:extLst>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in Flash Memory</a:t>
            </a:r>
            <a:endParaRPr lang="en-US" dirty="0"/>
          </a:p>
        </p:txBody>
      </p:sp>
      <p:sp>
        <p:nvSpPr>
          <p:cNvPr id="3" name="Content Placeholder 2"/>
          <p:cNvSpPr>
            <a:spLocks noGrp="1"/>
          </p:cNvSpPr>
          <p:nvPr>
            <p:ph idx="1"/>
          </p:nvPr>
        </p:nvSpPr>
        <p:spPr>
          <a:xfrm>
            <a:off x="228600" y="908720"/>
            <a:ext cx="8610600" cy="5193723"/>
          </a:xfrm>
        </p:spPr>
        <p:txBody>
          <a:bodyPr/>
          <a:lstStyle/>
          <a:p>
            <a:r>
              <a:rPr lang="en-US" sz="1500" dirty="0"/>
              <a:t>Yu </a:t>
            </a:r>
            <a:r>
              <a:rPr lang="en-US" sz="1500" dirty="0" err="1"/>
              <a:t>Cai</a:t>
            </a:r>
            <a:r>
              <a:rPr lang="en-US" sz="1500" dirty="0"/>
              <a:t>, </a:t>
            </a:r>
            <a:r>
              <a:rPr lang="en-US" sz="1500" dirty="0" err="1"/>
              <a:t>Gulay</a:t>
            </a:r>
            <a:r>
              <a:rPr lang="en-US" sz="1500" dirty="0"/>
              <a:t> </a:t>
            </a:r>
            <a:r>
              <a:rPr lang="en-US" sz="1500" dirty="0" err="1"/>
              <a:t>Yalcin</a:t>
            </a:r>
            <a:r>
              <a:rPr lang="en-US" sz="1500" dirty="0"/>
              <a:t>, </a:t>
            </a:r>
            <a:r>
              <a:rPr lang="en-US" sz="1500" u="sng" dirty="0"/>
              <a:t>Onur Mutlu</a:t>
            </a:r>
            <a:r>
              <a:rPr lang="en-US" sz="1500" dirty="0"/>
              <a:t>, Erich F. </a:t>
            </a:r>
            <a:r>
              <a:rPr lang="en-US" sz="1500" dirty="0" err="1"/>
              <a:t>Haratsch</a:t>
            </a:r>
            <a:r>
              <a:rPr lang="en-US" sz="1500" dirty="0"/>
              <a:t>, Adrian Cristal, Osman </a:t>
            </a:r>
            <a:r>
              <a:rPr lang="en-US" sz="1500" dirty="0" err="1"/>
              <a:t>Unsal</a:t>
            </a:r>
            <a:r>
              <a:rPr lang="en-US" sz="1500" dirty="0"/>
              <a:t>, and Ken Mai,</a:t>
            </a:r>
            <a:br>
              <a:rPr lang="en-US" sz="1500" dirty="0"/>
            </a:br>
            <a:r>
              <a:rPr lang="en-US" sz="1500" b="1" dirty="0">
                <a:hlinkClick r:id="rId2"/>
              </a:rPr>
              <a:t>"Error Analysis and Retention-Aware Error Management for NAND Flash Memory"</a:t>
            </a:r>
            <a:r>
              <a:rPr lang="en-US" sz="1500" dirty="0"/>
              <a:t/>
            </a:r>
            <a:br>
              <a:rPr lang="en-US" sz="1500" dirty="0"/>
            </a:br>
            <a:r>
              <a:rPr lang="en-US" sz="1500" i="1" dirty="0">
                <a:hlinkClick r:id="rId3"/>
              </a:rPr>
              <a:t>Intel Technology Journal</a:t>
            </a:r>
            <a:r>
              <a:rPr lang="en-US" sz="1500" i="1" dirty="0"/>
              <a:t> (</a:t>
            </a:r>
            <a:r>
              <a:rPr lang="en-US" sz="1500" b="1" i="1" dirty="0"/>
              <a:t>ITJ</a:t>
            </a:r>
            <a:r>
              <a:rPr lang="en-US" sz="1500" i="1" dirty="0"/>
              <a:t>) Special Issue on Memory Resiliency</a:t>
            </a:r>
            <a:r>
              <a:rPr lang="en-US" sz="1500" dirty="0"/>
              <a:t>, Vol. 17, No. 1, May 2013. </a:t>
            </a:r>
            <a:endParaRPr lang="en-US" sz="1500" dirty="0" smtClean="0"/>
          </a:p>
          <a:p>
            <a:endParaRPr lang="en-US" sz="1500" dirty="0" smtClean="0"/>
          </a:p>
          <a:p>
            <a:r>
              <a:rPr lang="en-US" sz="1500" dirty="0" smtClean="0"/>
              <a:t>Yu </a:t>
            </a:r>
            <a:r>
              <a:rPr lang="en-US" sz="1500" dirty="0" err="1"/>
              <a:t>Cai</a:t>
            </a:r>
            <a:r>
              <a:rPr lang="en-US" sz="1500" dirty="0"/>
              <a:t>, Erich F. </a:t>
            </a:r>
            <a:r>
              <a:rPr lang="en-US" sz="1500" dirty="0" err="1"/>
              <a:t>Haratsch</a:t>
            </a:r>
            <a:r>
              <a:rPr lang="en-US" sz="1500" dirty="0"/>
              <a:t>, </a:t>
            </a:r>
            <a:r>
              <a:rPr lang="en-US" sz="1500" u="sng" dirty="0"/>
              <a:t>Onur Mutlu</a:t>
            </a:r>
            <a:r>
              <a:rPr lang="en-US" sz="1500" dirty="0"/>
              <a:t>, and Ken Mai,</a:t>
            </a:r>
            <a:br>
              <a:rPr lang="en-US" sz="1500" dirty="0"/>
            </a:br>
            <a:r>
              <a:rPr lang="en-US" sz="1500" b="1" dirty="0">
                <a:hlinkClick r:id="rId4"/>
              </a:rPr>
              <a:t>"Threshold Voltage Distribution in MLC NAND Flash Memory: Characterization, Analysis and Modeling"</a:t>
            </a:r>
            <a:r>
              <a:rPr lang="en-US" sz="1500" dirty="0"/>
              <a:t> </a:t>
            </a:r>
            <a:br>
              <a:rPr lang="en-US" sz="1500" dirty="0"/>
            </a:br>
            <a:r>
              <a:rPr lang="en-US" sz="1500" i="1" dirty="0"/>
              <a:t>Proceedings of the </a:t>
            </a:r>
            <a:r>
              <a:rPr lang="en-US" sz="1500" i="1" dirty="0">
                <a:hlinkClick r:id="rId5"/>
              </a:rPr>
              <a:t>Design, Automation, and Test in Europe Conference</a:t>
            </a:r>
            <a:r>
              <a:rPr lang="en-US" sz="1500" i="1" dirty="0"/>
              <a:t> (</a:t>
            </a:r>
            <a:r>
              <a:rPr lang="en-US" sz="1500" b="1" i="1" dirty="0"/>
              <a:t>DATE</a:t>
            </a:r>
            <a:r>
              <a:rPr lang="en-US" sz="1500" i="1" dirty="0"/>
              <a:t>)</a:t>
            </a:r>
            <a:r>
              <a:rPr lang="en-US" sz="1500" dirty="0"/>
              <a:t>, Grenoble, France, March 2013. </a:t>
            </a:r>
            <a:r>
              <a:rPr lang="en-US" sz="1500" dirty="0">
                <a:hlinkClick r:id="rId6"/>
              </a:rPr>
              <a:t>Slides (ppt</a:t>
            </a:r>
            <a:r>
              <a:rPr lang="en-US" sz="1500" dirty="0" smtClean="0">
                <a:hlinkClick r:id="rId6"/>
              </a:rPr>
              <a:t>)</a:t>
            </a:r>
            <a:endParaRPr lang="en-US" sz="1500" dirty="0" smtClean="0"/>
          </a:p>
          <a:p>
            <a:endParaRPr lang="en-US" sz="1600" dirty="0" smtClean="0"/>
          </a:p>
          <a:p>
            <a:r>
              <a:rPr lang="en-US" sz="1600" dirty="0" smtClean="0"/>
              <a:t>Yu </a:t>
            </a:r>
            <a:r>
              <a:rPr lang="en-US" sz="1600" dirty="0" err="1"/>
              <a:t>Cai</a:t>
            </a:r>
            <a:r>
              <a:rPr lang="en-US" sz="1600" dirty="0"/>
              <a:t>, </a:t>
            </a:r>
            <a:r>
              <a:rPr lang="en-US" sz="1600" dirty="0" err="1"/>
              <a:t>Gulay</a:t>
            </a:r>
            <a:r>
              <a:rPr lang="en-US" sz="1600" dirty="0"/>
              <a:t> </a:t>
            </a:r>
            <a:r>
              <a:rPr lang="en-US" sz="1600" dirty="0" err="1"/>
              <a:t>Yalcin</a:t>
            </a:r>
            <a:r>
              <a:rPr lang="en-US" sz="1600" dirty="0"/>
              <a:t>, </a:t>
            </a:r>
            <a:r>
              <a:rPr lang="en-US" sz="1600" u="sng" dirty="0"/>
              <a:t>Onur Mutlu</a:t>
            </a:r>
            <a:r>
              <a:rPr lang="en-US" sz="1600" dirty="0"/>
              <a:t>, Erich F. </a:t>
            </a:r>
            <a:r>
              <a:rPr lang="en-US" sz="1600" dirty="0" err="1"/>
              <a:t>Haratsch</a:t>
            </a:r>
            <a:r>
              <a:rPr lang="en-US" sz="1600" dirty="0"/>
              <a:t>, Adrian Cristal, Osman </a:t>
            </a:r>
            <a:r>
              <a:rPr lang="en-US" sz="1600" dirty="0" err="1"/>
              <a:t>Unsal</a:t>
            </a:r>
            <a:r>
              <a:rPr lang="en-US" sz="1600" dirty="0"/>
              <a:t>, and Ken Mai,</a:t>
            </a:r>
            <a:br>
              <a:rPr lang="en-US" sz="1600" dirty="0"/>
            </a:br>
            <a:r>
              <a:rPr lang="en-US" sz="1600" b="1" dirty="0">
                <a:hlinkClick r:id="rId7"/>
              </a:rPr>
              <a:t>"Flash Correct-and-Refresh: Retention-Aware Error Management for Increased Flash Memory Lifetime"</a:t>
            </a:r>
            <a:r>
              <a:rPr lang="en-US" sz="1600" dirty="0"/>
              <a:t/>
            </a:r>
            <a:br>
              <a:rPr lang="en-US" sz="1600" dirty="0"/>
            </a:br>
            <a:r>
              <a:rPr lang="en-US" sz="1600" i="1" dirty="0"/>
              <a:t>Proceedings of the </a:t>
            </a:r>
            <a:r>
              <a:rPr lang="en-US" sz="1600" i="1" dirty="0">
                <a:hlinkClick r:id="rId8"/>
              </a:rPr>
              <a:t>30th IEEE International Conference on Computer Design</a:t>
            </a:r>
            <a:r>
              <a:rPr lang="en-US" sz="1600" i="1" dirty="0"/>
              <a:t> (</a:t>
            </a:r>
            <a:r>
              <a:rPr lang="en-US" sz="1600" b="1" i="1" dirty="0"/>
              <a:t>ICCD</a:t>
            </a:r>
            <a:r>
              <a:rPr lang="en-US" sz="1600" i="1" dirty="0"/>
              <a:t>)</a:t>
            </a:r>
            <a:r>
              <a:rPr lang="en-US" sz="1600" dirty="0"/>
              <a:t>, Montreal, Quebec, Canada, September 2012. </a:t>
            </a:r>
            <a:r>
              <a:rPr lang="en-US" sz="1600" dirty="0">
                <a:hlinkClick r:id="rId9"/>
              </a:rPr>
              <a:t>Slides (ppt)</a:t>
            </a:r>
            <a:r>
              <a:rPr lang="en-US" sz="1600" dirty="0"/>
              <a:t> </a:t>
            </a:r>
            <a:r>
              <a:rPr lang="en-US" sz="1600" dirty="0">
                <a:hlinkClick r:id="rId10"/>
              </a:rPr>
              <a:t>(pdf)</a:t>
            </a:r>
            <a:r>
              <a:rPr lang="en-US" sz="1600" dirty="0"/>
              <a:t> </a:t>
            </a:r>
            <a:endParaRPr lang="en-US" sz="1600" dirty="0" smtClean="0"/>
          </a:p>
          <a:p>
            <a:endParaRPr lang="en-US" sz="1600" dirty="0" smtClean="0"/>
          </a:p>
          <a:p>
            <a:r>
              <a:rPr lang="en-US" sz="1600" dirty="0"/>
              <a:t>Yu </a:t>
            </a:r>
            <a:r>
              <a:rPr lang="en-US" sz="1600" dirty="0" err="1"/>
              <a:t>Cai</a:t>
            </a:r>
            <a:r>
              <a:rPr lang="en-US" sz="1600" dirty="0"/>
              <a:t>, Erich F. </a:t>
            </a:r>
            <a:r>
              <a:rPr lang="en-US" sz="1600" dirty="0" err="1"/>
              <a:t>Haratsch</a:t>
            </a:r>
            <a:r>
              <a:rPr lang="en-US" sz="1600" dirty="0"/>
              <a:t>, </a:t>
            </a:r>
            <a:r>
              <a:rPr lang="en-US" sz="1600" u="sng" dirty="0"/>
              <a:t>Onur Mutlu</a:t>
            </a:r>
            <a:r>
              <a:rPr lang="en-US" sz="1600" dirty="0"/>
              <a:t>, and Ken Mai,</a:t>
            </a:r>
            <a:br>
              <a:rPr lang="en-US" sz="1600" dirty="0"/>
            </a:br>
            <a:r>
              <a:rPr lang="en-US" sz="1600" b="1" dirty="0">
                <a:hlinkClick r:id="rId11"/>
              </a:rPr>
              <a:t>"Error Patterns in MLC NAND Flash Memory: Measurement, Characterization, and Analysis"</a:t>
            </a:r>
            <a:r>
              <a:rPr lang="en-US" sz="1600" dirty="0"/>
              <a:t> </a:t>
            </a:r>
            <a:br>
              <a:rPr lang="en-US" sz="1600" dirty="0"/>
            </a:br>
            <a:r>
              <a:rPr lang="en-US" sz="1600" i="1" dirty="0"/>
              <a:t>Proceedings of the </a:t>
            </a:r>
            <a:r>
              <a:rPr lang="en-US" sz="1600" i="1" dirty="0">
                <a:hlinkClick r:id="rId5"/>
              </a:rPr>
              <a:t>Design, Automation, and Test in Europe Conference</a:t>
            </a:r>
            <a:r>
              <a:rPr lang="en-US" sz="1600" i="1" dirty="0"/>
              <a:t> (</a:t>
            </a:r>
            <a:r>
              <a:rPr lang="en-US" sz="1600" b="1" i="1" dirty="0"/>
              <a:t>DATE</a:t>
            </a:r>
            <a:r>
              <a:rPr lang="en-US" sz="1600" i="1" dirty="0"/>
              <a:t>)</a:t>
            </a:r>
            <a:r>
              <a:rPr lang="en-US" sz="1600" dirty="0"/>
              <a:t>, Dresden, Germany, March 2012. </a:t>
            </a:r>
            <a:r>
              <a:rPr lang="en-US" sz="1600" dirty="0">
                <a:hlinkClick r:id="rId12"/>
              </a:rPr>
              <a:t>Slides (ppt)</a:t>
            </a:r>
            <a:endParaRPr lang="en-US" sz="15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39</a:t>
            </a:fld>
            <a:endParaRPr lang="en-US"/>
          </a:p>
        </p:txBody>
      </p:sp>
    </p:spTree>
    <p:extLst>
      <p:ext uri="{BB962C8B-B14F-4D97-AF65-F5344CB8AC3E}">
        <p14:creationId xmlns:p14="http://schemas.microsoft.com/office/powerpoint/2010/main" val="2264746965"/>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144">
            <a:off x="5944993" y="1201593"/>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a:latin typeface="Garamond" charset="0"/>
                <a:ea typeface="ＭＳ Ｐゴシック" charset="0"/>
                <a:cs typeface="ＭＳ Ｐゴシック" charset="0"/>
              </a:rPr>
              <a:t>The Main Memory System</a:t>
            </a:r>
          </a:p>
        </p:txBody>
      </p:sp>
      <p:sp>
        <p:nvSpPr>
          <p:cNvPr id="3" name="Content Placeholder 2"/>
          <p:cNvSpPr>
            <a:spLocks noGrp="1"/>
          </p:cNvSpPr>
          <p:nvPr>
            <p:ph idx="1"/>
          </p:nvPr>
        </p:nvSpPr>
        <p:spPr>
          <a:xfrm>
            <a:off x="228600" y="996950"/>
            <a:ext cx="86106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pPr marL="0" indent="0">
              <a:buNone/>
            </a:pPr>
            <a:endParaRPr lang="en-US" sz="1200"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is a critical component of all computing systems</a:t>
            </a:r>
            <a:r>
              <a:rPr lang="en-US" dirty="0">
                <a:latin typeface="Tahoma" charset="0"/>
                <a:ea typeface="ＭＳ Ｐゴシック" charset="0"/>
                <a:cs typeface="ＭＳ Ｐゴシック" charset="0"/>
              </a:rPr>
              <a:t>: server, mobile, embedded, desktop, sensor</a:t>
            </a: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system must scale </a:t>
            </a:r>
            <a:r>
              <a:rPr lang="en-US" dirty="0">
                <a:latin typeface="Tahoma" charset="0"/>
                <a:ea typeface="ＭＳ Ｐゴシック" charset="0"/>
                <a:cs typeface="ＭＳ Ｐゴシック" charset="0"/>
              </a:rPr>
              <a:t>(in </a:t>
            </a:r>
            <a:r>
              <a:rPr lang="en-US" i="1" dirty="0">
                <a:latin typeface="Tahoma" charset="0"/>
                <a:ea typeface="ＭＳ Ｐゴシック" charset="0"/>
                <a:cs typeface="ＭＳ Ｐゴシック" charset="0"/>
              </a:rPr>
              <a:t>size</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technology</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efficiency</a:t>
            </a:r>
            <a:r>
              <a:rPr lang="en-US" dirty="0">
                <a:latin typeface="Tahoma" charset="0"/>
                <a:ea typeface="ＭＳ Ｐゴシック" charset="0"/>
                <a:cs typeface="ＭＳ Ｐゴシック" charset="0"/>
              </a:rPr>
              <a:t>, </a:t>
            </a:r>
            <a:r>
              <a:rPr lang="en-US" i="1" dirty="0" smtClean="0">
                <a:latin typeface="Tahoma" charset="0"/>
                <a:ea typeface="ＭＳ Ｐゴシック" charset="0"/>
                <a:cs typeface="ＭＳ Ｐゴシック" charset="0"/>
              </a:rPr>
              <a:t>cost</a:t>
            </a:r>
            <a:r>
              <a:rPr lang="en-US" dirty="0" smtClean="0">
                <a:latin typeface="Tahoma" charset="0"/>
                <a:ea typeface="ＭＳ Ｐゴシック" charset="0"/>
                <a:cs typeface="ＭＳ Ｐゴシック" charset="0"/>
              </a:rPr>
              <a:t>, and </a:t>
            </a:r>
            <a:r>
              <a:rPr lang="en-US" i="1" dirty="0" smtClean="0">
                <a:latin typeface="Tahoma" charset="0"/>
                <a:ea typeface="ＭＳ Ｐゴシック" charset="0"/>
                <a:cs typeface="ＭＳ Ｐゴシック" charset="0"/>
              </a:rPr>
              <a:t>management algorithms</a:t>
            </a:r>
            <a:r>
              <a:rPr lang="en-US" dirty="0" smtClean="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to maintain performance growth and technology scaling benefits</a:t>
            </a:r>
          </a:p>
        </p:txBody>
      </p:sp>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330F078-BF11-6B47-89B1-D774F4018531}" type="slidenum">
              <a:rPr lang="en-US" sz="1600">
                <a:solidFill>
                  <a:srgbClr val="000000"/>
                </a:solidFill>
                <a:latin typeface="Garamond" charset="0"/>
              </a:rPr>
              <a:pPr eaLnBrk="1" hangingPunct="1"/>
              <a:t>4</a:t>
            </a:fld>
            <a:endParaRPr lang="en-US" sz="1600">
              <a:solidFill>
                <a:srgbClr val="000000"/>
              </a:solidFill>
              <a:latin typeface="Garamond" charset="0"/>
            </a:endParaRPr>
          </a:p>
        </p:txBody>
      </p:sp>
      <p:sp>
        <p:nvSpPr>
          <p:cNvPr id="18" name="AutoShape 25"/>
          <p:cNvSpPr>
            <a:spLocks noChangeArrowheads="1"/>
          </p:cNvSpPr>
          <p:nvPr/>
        </p:nvSpPr>
        <p:spPr bwMode="auto">
          <a:xfrm>
            <a:off x="3190875" y="1166668"/>
            <a:ext cx="2557463" cy="2447925"/>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21" name="Text Box 13" descr="90%"/>
          <p:cNvSpPr txBox="1">
            <a:spLocks noChangeArrowheads="1"/>
          </p:cNvSpPr>
          <p:nvPr/>
        </p:nvSpPr>
        <p:spPr bwMode="auto">
          <a:xfrm>
            <a:off x="1245861" y="2928793"/>
            <a:ext cx="1309915" cy="618631"/>
          </a:xfrm>
          <a:prstGeom prst="rect">
            <a:avLst/>
          </a:prstGeom>
          <a:noFill/>
          <a:ln w="12700">
            <a:noFill/>
            <a:miter lim="800000"/>
            <a:headEnd/>
            <a:tailEnd/>
          </a:ln>
          <a:effectLst/>
        </p:spPr>
        <p:txBody>
          <a:bodyPr wrap="none" lIns="64008" tIns="32004" rIns="64008" bIns="32004">
            <a:spAutoFit/>
          </a:bodyPr>
          <a:lstStyle/>
          <a:p>
            <a:pPr algn="ctr">
              <a:defRPr/>
            </a:pPr>
            <a:r>
              <a:rPr lang="en-US" kern="0" dirty="0" smtClean="0">
                <a:solidFill>
                  <a:sysClr val="windowText" lastClr="000000"/>
                </a:solidFill>
                <a:latin typeface="Arial" pitchFamily="-107" charset="0"/>
                <a:ea typeface="Arial" pitchFamily="-107" charset="0"/>
                <a:cs typeface="Arial" pitchFamily="-107" charset="0"/>
              </a:rPr>
              <a:t>Processor</a:t>
            </a:r>
          </a:p>
          <a:p>
            <a:pPr algn="ctr">
              <a:defRPr/>
            </a:pPr>
            <a:r>
              <a:rPr lang="en-US" kern="0" dirty="0">
                <a:solidFill>
                  <a:sysClr val="windowText" lastClr="000000"/>
                </a:solidFill>
                <a:latin typeface="Arial" pitchFamily="-107" charset="0"/>
                <a:ea typeface="Arial" pitchFamily="-107" charset="0"/>
                <a:cs typeface="Arial" pitchFamily="-107" charset="0"/>
              </a:rPr>
              <a:t>a</a:t>
            </a:r>
            <a:r>
              <a:rPr lang="en-US" kern="0" dirty="0" smtClean="0">
                <a:solidFill>
                  <a:sysClr val="windowText" lastClr="000000"/>
                </a:solidFill>
                <a:latin typeface="Arial" pitchFamily="-107" charset="0"/>
                <a:ea typeface="Arial" pitchFamily="-107" charset="0"/>
                <a:cs typeface="Arial" pitchFamily="-107" charset="0"/>
              </a:rPr>
              <a:t>nd caches</a:t>
            </a:r>
            <a:endParaRPr lang="en-US" kern="0" dirty="0">
              <a:solidFill>
                <a:sysClr val="windowText" lastClr="000000"/>
              </a:solidFill>
              <a:latin typeface="Arial" pitchFamily="-107" charset="0"/>
              <a:ea typeface="Arial" pitchFamily="-107" charset="0"/>
              <a:cs typeface="Arial" pitchFamily="-107" charset="0"/>
            </a:endParaRPr>
          </a:p>
        </p:txBody>
      </p:sp>
      <p:sp>
        <p:nvSpPr>
          <p:cNvPr id="26" name="Text Box 20" descr="90%"/>
          <p:cNvSpPr txBox="1">
            <a:spLocks noChangeArrowheads="1"/>
          </p:cNvSpPr>
          <p:nvPr/>
        </p:nvSpPr>
        <p:spPr bwMode="auto">
          <a:xfrm>
            <a:off x="3616246" y="2996808"/>
            <a:ext cx="1527335" cy="341632"/>
          </a:xfrm>
          <a:prstGeom prst="rect">
            <a:avLst/>
          </a:prstGeom>
          <a:noFill/>
          <a:ln w="12700">
            <a:noFill/>
            <a:miter lim="800000"/>
            <a:headEnd/>
            <a:tailEnd/>
          </a:ln>
          <a:effectLst/>
        </p:spPr>
        <p:txBody>
          <a:bodyPr wrap="none" lIns="64008" tIns="32004" rIns="64008" bIns="32004">
            <a:spAutoFit/>
          </a:bodyPr>
          <a:lstStyle/>
          <a:p>
            <a:pPr algn="ctr">
              <a:defRPr/>
            </a:pPr>
            <a:r>
              <a:rPr lang="en-US" kern="0" dirty="0">
                <a:solidFill>
                  <a:sysClr val="windowText" lastClr="000000"/>
                </a:solidFill>
                <a:latin typeface="Arial" pitchFamily="-107" charset="0"/>
                <a:ea typeface="Arial" pitchFamily="-107" charset="0"/>
                <a:cs typeface="Arial" pitchFamily="-107" charset="0"/>
              </a:rPr>
              <a:t>Main </a:t>
            </a:r>
            <a:r>
              <a:rPr lang="en-US" kern="0" dirty="0" smtClean="0">
                <a:solidFill>
                  <a:sysClr val="windowText" lastClr="000000"/>
                </a:solidFill>
                <a:latin typeface="Arial" pitchFamily="-107" charset="0"/>
                <a:ea typeface="Arial" pitchFamily="-107" charset="0"/>
                <a:cs typeface="Arial" pitchFamily="-107" charset="0"/>
              </a:rPr>
              <a:t>Memory</a:t>
            </a:r>
            <a:endParaRPr lang="en-US" kern="0" dirty="0">
              <a:solidFill>
                <a:sysClr val="windowText" lastClr="000000"/>
              </a:solidFill>
              <a:latin typeface="Arial" pitchFamily="-107" charset="0"/>
              <a:ea typeface="Arial" pitchFamily="-107" charset="0"/>
              <a:cs typeface="Arial" pitchFamily="-107" charset="0"/>
            </a:endParaRPr>
          </a:p>
        </p:txBody>
      </p:sp>
      <p:sp>
        <p:nvSpPr>
          <p:cNvPr id="27" name="Line 15"/>
          <p:cNvSpPr>
            <a:spLocks noChangeShapeType="1"/>
          </p:cNvSpPr>
          <p:nvPr/>
        </p:nvSpPr>
        <p:spPr bwMode="auto">
          <a:xfrm flipV="1">
            <a:off x="2506663"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9472" name="Text Box 24" descr="90%"/>
          <p:cNvSpPr txBox="1">
            <a:spLocks noChangeArrowheads="1"/>
          </p:cNvSpPr>
          <p:nvPr/>
        </p:nvSpPr>
        <p:spPr bwMode="auto">
          <a:xfrm>
            <a:off x="6049936" y="3020548"/>
            <a:ext cx="219447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800" dirty="0" smtClean="0">
                <a:solidFill>
                  <a:srgbClr val="000000"/>
                </a:solidFill>
              </a:rPr>
              <a:t>Storage (SSD/HDD)</a:t>
            </a:r>
          </a:p>
        </p:txBody>
      </p:sp>
      <p:pic>
        <p:nvPicPr>
          <p:cNvPr id="19"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360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5"/>
          <p:cNvSpPr>
            <a:spLocks noChangeShapeType="1"/>
          </p:cNvSpPr>
          <p:nvPr/>
        </p:nvSpPr>
        <p:spPr bwMode="auto">
          <a:xfrm flipV="1">
            <a:off x="5724128"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pic>
        <p:nvPicPr>
          <p:cNvPr id="23" name="Picture 2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324124" y="1633988"/>
            <a:ext cx="2304256" cy="549297"/>
          </a:xfrm>
          <a:prstGeom prst="rect">
            <a:avLst/>
          </a:prstGeom>
        </p:spPr>
      </p:pic>
      <p:pic>
        <p:nvPicPr>
          <p:cNvPr id="24" name="Picture 23"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299596" y="2308826"/>
            <a:ext cx="2304256" cy="549297"/>
          </a:xfrm>
          <a:prstGeom prst="rect">
            <a:avLst/>
          </a:prstGeom>
        </p:spPr>
      </p:pic>
    </p:spTree>
    <p:extLst>
      <p:ext uri="{BB962C8B-B14F-4D97-AF65-F5344CB8AC3E}">
        <p14:creationId xmlns:p14="http://schemas.microsoft.com/office/powerpoint/2010/main" val="17105391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Lectures and More Information</a:t>
            </a:r>
            <a:endParaRPr lang="en-US" dirty="0"/>
          </a:p>
        </p:txBody>
      </p:sp>
      <p:sp>
        <p:nvSpPr>
          <p:cNvPr id="3" name="Content Placeholder 2"/>
          <p:cNvSpPr>
            <a:spLocks noGrp="1"/>
          </p:cNvSpPr>
          <p:nvPr>
            <p:ph idx="1"/>
          </p:nvPr>
        </p:nvSpPr>
        <p:spPr>
          <a:xfrm>
            <a:off x="228600" y="997527"/>
            <a:ext cx="8839200" cy="5193723"/>
          </a:xfrm>
        </p:spPr>
        <p:txBody>
          <a:bodyPr/>
          <a:lstStyle/>
          <a:p>
            <a:r>
              <a:rPr lang="en-US" dirty="0" smtClean="0"/>
              <a:t>Online Computer Architecture Lectures</a:t>
            </a:r>
          </a:p>
          <a:p>
            <a:pPr lvl="1"/>
            <a:r>
              <a:rPr lang="en-US" dirty="0" smtClean="0">
                <a:hlinkClick r:id="rId2"/>
              </a:rPr>
              <a:t>http://www.youtube.com/playlist?list=PL5PHm2jkkXmidJOd59REog9jDnPDTG6IJ</a:t>
            </a:r>
            <a:r>
              <a:rPr lang="en-US" dirty="0" smtClean="0"/>
              <a:t> </a:t>
            </a:r>
          </a:p>
          <a:p>
            <a:endParaRPr lang="en-US" dirty="0"/>
          </a:p>
          <a:p>
            <a:r>
              <a:rPr lang="en-US" dirty="0" smtClean="0"/>
              <a:t>Online Computer Architecture Courses</a:t>
            </a:r>
          </a:p>
          <a:p>
            <a:pPr lvl="1"/>
            <a:r>
              <a:rPr lang="en-US" dirty="0" smtClean="0"/>
              <a:t>Intro:</a:t>
            </a:r>
            <a:r>
              <a:rPr lang="en-US" dirty="0"/>
              <a:t> </a:t>
            </a:r>
            <a:r>
              <a:rPr lang="en-US" dirty="0" smtClean="0">
                <a:hlinkClick r:id="rId3"/>
              </a:rPr>
              <a:t>http://www.ece.cmu.edu/~ece447/s13/doku.php</a:t>
            </a:r>
            <a:endParaRPr lang="en-US" dirty="0" smtClean="0"/>
          </a:p>
          <a:p>
            <a:pPr lvl="1"/>
            <a:r>
              <a:rPr lang="en-US" dirty="0" smtClean="0"/>
              <a:t>Advanced: </a:t>
            </a:r>
            <a:r>
              <a:rPr lang="en-US" dirty="0" smtClean="0">
                <a:hlinkClick r:id="rId4"/>
              </a:rPr>
              <a:t>http://www.ece.cmu.edu/~ece740/f11/doku.php</a:t>
            </a:r>
            <a:r>
              <a:rPr lang="en-US" dirty="0" smtClean="0"/>
              <a:t> </a:t>
            </a:r>
          </a:p>
          <a:p>
            <a:pPr lvl="1"/>
            <a:r>
              <a:rPr lang="en-US" dirty="0" smtClean="0"/>
              <a:t>Advanced: </a:t>
            </a:r>
            <a:r>
              <a:rPr lang="en-US" dirty="0" smtClean="0">
                <a:hlinkClick r:id="rId5"/>
              </a:rPr>
              <a:t>http://www.ece.cmu.edu/~ece742/doku.php</a:t>
            </a:r>
            <a:r>
              <a:rPr lang="en-US" dirty="0" smtClean="0"/>
              <a:t> </a:t>
            </a:r>
          </a:p>
          <a:p>
            <a:pPr marL="0" indent="0">
              <a:buNone/>
            </a:pPr>
            <a:endParaRPr lang="en-US" dirty="0"/>
          </a:p>
          <a:p>
            <a:r>
              <a:rPr lang="en-US" dirty="0" smtClean="0"/>
              <a:t>Recent Research Papers</a:t>
            </a:r>
          </a:p>
          <a:p>
            <a:pPr lvl="1"/>
            <a:r>
              <a:rPr lang="en-US" dirty="0" smtClean="0">
                <a:hlinkClick r:id="rId6"/>
              </a:rPr>
              <a:t>http://users.ece.cmu.edu/~omutlu/projects.htm</a:t>
            </a:r>
            <a:endParaRPr lang="en-US" dirty="0" smtClean="0"/>
          </a:p>
          <a:p>
            <a:pPr lvl="1"/>
            <a:r>
              <a:rPr lang="en-US" dirty="0" smtClean="0">
                <a:hlinkClick r:id="rId7"/>
              </a:rPr>
              <a:t>http://scholar.google.com/citations?user=7XyGUGkAAAAJ&amp;hl=en</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40</a:t>
            </a:fld>
            <a:endParaRPr lang="en-US"/>
          </a:p>
        </p:txBody>
      </p:sp>
    </p:spTree>
    <p:extLst>
      <p:ext uri="{BB962C8B-B14F-4D97-AF65-F5344CB8AC3E}">
        <p14:creationId xmlns:p14="http://schemas.microsoft.com/office/powerpoint/2010/main" val="2890737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What Will You Learn in This Mini-Lecture Series</a:t>
            </a:r>
          </a:p>
          <a:p>
            <a:pPr eaLnBrk="1" hangingPunct="1"/>
            <a:r>
              <a:rPr lang="en-US" dirty="0" smtClean="0">
                <a:solidFill>
                  <a:srgbClr val="0000FF"/>
                </a:solidFill>
                <a:latin typeface="Tahoma" charset="0"/>
                <a:ea typeface="ＭＳ Ｐゴシック" charset="0"/>
                <a:cs typeface="ＭＳ Ｐゴシック" charset="0"/>
              </a:rPr>
              <a:t>Main Memory Basics (with a Focus on DRAM)</a:t>
            </a:r>
          </a:p>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41</a:t>
            </a:fld>
            <a:endParaRPr lang="en-US" sz="1600">
              <a:latin typeface="Garamond" charset="0"/>
            </a:endParaRPr>
          </a:p>
        </p:txBody>
      </p:sp>
    </p:spTree>
    <p:extLst>
      <p:ext uri="{BB962C8B-B14F-4D97-AF65-F5344CB8AC3E}">
        <p14:creationId xmlns:p14="http://schemas.microsoft.com/office/powerpoint/2010/main" val="27333505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a:latin typeface="Garamond" charset="0"/>
              </a:rPr>
              <a:t>Main Memory</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246137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atin typeface="Garamond" charset="0"/>
              </a:rPr>
              <a:t>Main Memory in the System</a:t>
            </a:r>
          </a:p>
        </p:txBody>
      </p:sp>
      <p:sp>
        <p:nvSpPr>
          <p:cNvPr id="7680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768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89F24D-C198-2F42-B71F-C0564C409F1A}"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pic>
        <p:nvPicPr>
          <p:cNvPr id="76804" name="Content Placeholder 6" descr="barcelona-die-photo-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8263" y="1108075"/>
            <a:ext cx="48768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ounded Rectangle 33"/>
          <p:cNvSpPr>
            <a:spLocks noChangeArrowheads="1"/>
          </p:cNvSpPr>
          <p:nvPr/>
        </p:nvSpPr>
        <p:spPr bwMode="auto">
          <a:xfrm rot="5400000">
            <a:off x="4213225" y="184467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06" name="TextBox 34"/>
          <p:cNvSpPr txBox="1">
            <a:spLocks noChangeArrowheads="1"/>
          </p:cNvSpPr>
          <p:nvPr/>
        </p:nvSpPr>
        <p:spPr bwMode="auto">
          <a:xfrm>
            <a:off x="4400550" y="2262188"/>
            <a:ext cx="1233488"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1</a:t>
            </a:r>
          </a:p>
        </p:txBody>
      </p:sp>
      <p:sp>
        <p:nvSpPr>
          <p:cNvPr id="76807" name="Rectangle 35"/>
          <p:cNvSpPr>
            <a:spLocks noChangeArrowheads="1"/>
          </p:cNvSpPr>
          <p:nvPr/>
        </p:nvSpPr>
        <p:spPr bwMode="auto">
          <a:xfrm rot="5400000">
            <a:off x="2880519" y="2235994"/>
            <a:ext cx="1603375"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08" name="TextBox 36"/>
          <p:cNvSpPr txBox="1">
            <a:spLocks noChangeArrowheads="1"/>
          </p:cNvSpPr>
          <p:nvPr/>
        </p:nvSpPr>
        <p:spPr bwMode="auto">
          <a:xfrm rot="5400000">
            <a:off x="2920206" y="2275682"/>
            <a:ext cx="1531937"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0</a:t>
            </a:r>
          </a:p>
        </p:txBody>
      </p:sp>
      <p:sp>
        <p:nvSpPr>
          <p:cNvPr id="76809" name="Rectangle 37"/>
          <p:cNvSpPr>
            <a:spLocks noChangeArrowheads="1"/>
          </p:cNvSpPr>
          <p:nvPr/>
        </p:nvSpPr>
        <p:spPr bwMode="auto">
          <a:xfrm rot="5400000">
            <a:off x="-568325" y="3127375"/>
            <a:ext cx="4756150" cy="7175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0" name="TextBox 38"/>
          <p:cNvSpPr txBox="1">
            <a:spLocks noChangeArrowheads="1"/>
          </p:cNvSpPr>
          <p:nvPr/>
        </p:nvSpPr>
        <p:spPr bwMode="auto">
          <a:xfrm rot="5400000">
            <a:off x="246063" y="3244850"/>
            <a:ext cx="3113087"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smtClean="0">
                <a:solidFill>
                  <a:srgbClr val="FFFFFF"/>
                </a:solidFill>
                <a:cs typeface="Arial" charset="0"/>
              </a:rPr>
              <a:t>SHARED L3 CACHE</a:t>
            </a:r>
          </a:p>
        </p:txBody>
      </p:sp>
      <p:sp>
        <p:nvSpPr>
          <p:cNvPr id="76811" name="Rectangle 39"/>
          <p:cNvSpPr>
            <a:spLocks noChangeArrowheads="1"/>
          </p:cNvSpPr>
          <p:nvPr/>
        </p:nvSpPr>
        <p:spPr bwMode="auto">
          <a:xfrm rot="5400000">
            <a:off x="3513138" y="3259137"/>
            <a:ext cx="4756150" cy="454025"/>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2" name="TextBox 40"/>
          <p:cNvSpPr txBox="1">
            <a:spLocks noChangeArrowheads="1"/>
          </p:cNvSpPr>
          <p:nvPr/>
        </p:nvSpPr>
        <p:spPr bwMode="auto">
          <a:xfrm rot="5400000">
            <a:off x="4415632" y="3247231"/>
            <a:ext cx="2940050"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smtClean="0">
                <a:solidFill>
                  <a:srgbClr val="FFFFFF"/>
                </a:solidFill>
                <a:cs typeface="Arial" charset="0"/>
              </a:rPr>
              <a:t>DRAM INTERFACE</a:t>
            </a:r>
          </a:p>
        </p:txBody>
      </p:sp>
      <p:pic>
        <p:nvPicPr>
          <p:cNvPr id="76813" name="Picture 37" descr="samsung-dimm-bet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0975" y="919163"/>
            <a:ext cx="1312863"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Rounded Rectangle 42"/>
          <p:cNvSpPr>
            <a:spLocks noChangeArrowheads="1"/>
          </p:cNvSpPr>
          <p:nvPr/>
        </p:nvSpPr>
        <p:spPr bwMode="auto">
          <a:xfrm rot="5400000">
            <a:off x="2004219" y="1835944"/>
            <a:ext cx="1601788"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5" name="TextBox 43"/>
          <p:cNvSpPr txBox="1">
            <a:spLocks noChangeArrowheads="1"/>
          </p:cNvSpPr>
          <p:nvPr/>
        </p:nvSpPr>
        <p:spPr bwMode="auto">
          <a:xfrm>
            <a:off x="2190750" y="2254250"/>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0</a:t>
            </a:r>
          </a:p>
        </p:txBody>
      </p:sp>
      <p:sp>
        <p:nvSpPr>
          <p:cNvPr id="76816" name="Rounded Rectangle 44"/>
          <p:cNvSpPr>
            <a:spLocks noChangeArrowheads="1"/>
          </p:cNvSpPr>
          <p:nvPr/>
        </p:nvSpPr>
        <p:spPr bwMode="auto">
          <a:xfrm rot="5400000">
            <a:off x="2014537" y="402272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7" name="TextBox 45"/>
          <p:cNvSpPr txBox="1">
            <a:spLocks noChangeArrowheads="1"/>
          </p:cNvSpPr>
          <p:nvPr/>
        </p:nvSpPr>
        <p:spPr bwMode="auto">
          <a:xfrm>
            <a:off x="2201863" y="4440238"/>
            <a:ext cx="1235075"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2</a:t>
            </a:r>
          </a:p>
        </p:txBody>
      </p:sp>
      <p:sp>
        <p:nvSpPr>
          <p:cNvPr id="76818" name="Rounded Rectangle 46"/>
          <p:cNvSpPr>
            <a:spLocks noChangeArrowheads="1"/>
          </p:cNvSpPr>
          <p:nvPr/>
        </p:nvSpPr>
        <p:spPr bwMode="auto">
          <a:xfrm rot="5400000">
            <a:off x="4202112" y="4017963"/>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9" name="TextBox 47"/>
          <p:cNvSpPr txBox="1">
            <a:spLocks noChangeArrowheads="1"/>
          </p:cNvSpPr>
          <p:nvPr/>
        </p:nvSpPr>
        <p:spPr bwMode="auto">
          <a:xfrm>
            <a:off x="4389438" y="4435475"/>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3</a:t>
            </a:r>
          </a:p>
        </p:txBody>
      </p:sp>
      <p:sp>
        <p:nvSpPr>
          <p:cNvPr id="76820" name="Rectangle 48"/>
          <p:cNvSpPr>
            <a:spLocks noChangeArrowheads="1"/>
          </p:cNvSpPr>
          <p:nvPr/>
        </p:nvSpPr>
        <p:spPr bwMode="auto">
          <a:xfrm rot="5400000">
            <a:off x="3364707" y="2235994"/>
            <a:ext cx="1601787" cy="428625"/>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21" name="TextBox 49"/>
          <p:cNvSpPr txBox="1">
            <a:spLocks noChangeArrowheads="1"/>
          </p:cNvSpPr>
          <p:nvPr/>
        </p:nvSpPr>
        <p:spPr bwMode="auto">
          <a:xfrm rot="5400000">
            <a:off x="3404394" y="2266156"/>
            <a:ext cx="1530350" cy="369888"/>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1</a:t>
            </a:r>
          </a:p>
        </p:txBody>
      </p:sp>
      <p:sp>
        <p:nvSpPr>
          <p:cNvPr id="76822" name="Rectangle 50"/>
          <p:cNvSpPr>
            <a:spLocks noChangeArrowheads="1"/>
          </p:cNvSpPr>
          <p:nvPr/>
        </p:nvSpPr>
        <p:spPr bwMode="auto">
          <a:xfrm rot="5400000">
            <a:off x="2881313"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23" name="TextBox 51"/>
          <p:cNvSpPr txBox="1">
            <a:spLocks noChangeArrowheads="1"/>
          </p:cNvSpPr>
          <p:nvPr/>
        </p:nvSpPr>
        <p:spPr bwMode="auto">
          <a:xfrm rot="5400000">
            <a:off x="2921000"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2</a:t>
            </a:r>
          </a:p>
        </p:txBody>
      </p:sp>
      <p:sp>
        <p:nvSpPr>
          <p:cNvPr id="76824" name="Rectangle 52"/>
          <p:cNvSpPr>
            <a:spLocks noChangeArrowheads="1"/>
          </p:cNvSpPr>
          <p:nvPr/>
        </p:nvSpPr>
        <p:spPr bwMode="auto">
          <a:xfrm rot="5400000">
            <a:off x="3354388"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25" name="TextBox 53"/>
          <p:cNvSpPr txBox="1">
            <a:spLocks noChangeArrowheads="1"/>
          </p:cNvSpPr>
          <p:nvPr/>
        </p:nvSpPr>
        <p:spPr bwMode="auto">
          <a:xfrm rot="5400000">
            <a:off x="3394075"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3</a:t>
            </a:r>
          </a:p>
        </p:txBody>
      </p:sp>
      <p:sp>
        <p:nvSpPr>
          <p:cNvPr id="76826" name="Rectangle 54"/>
          <p:cNvSpPr>
            <a:spLocks noChangeArrowheads="1"/>
          </p:cNvSpPr>
          <p:nvPr/>
        </p:nvSpPr>
        <p:spPr bwMode="auto">
          <a:xfrm rot="5400000">
            <a:off x="4795837" y="2903538"/>
            <a:ext cx="354013" cy="1258888"/>
          </a:xfrm>
          <a:prstGeom prst="rect">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cxnSp>
        <p:nvCxnSpPr>
          <p:cNvPr id="76827" name="Straight Arrow Connector 48"/>
          <p:cNvCxnSpPr>
            <a:cxnSpLocks noChangeShapeType="1"/>
          </p:cNvCxnSpPr>
          <p:nvPr/>
        </p:nvCxnSpPr>
        <p:spPr bwMode="auto">
          <a:xfrm>
            <a:off x="6215063" y="3355975"/>
            <a:ext cx="420687" cy="1588"/>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76828" name="Rectangle 56"/>
          <p:cNvSpPr>
            <a:spLocks noChangeArrowheads="1"/>
          </p:cNvSpPr>
          <p:nvPr/>
        </p:nvSpPr>
        <p:spPr bwMode="auto">
          <a:xfrm rot="5400000">
            <a:off x="4894263" y="3152775"/>
            <a:ext cx="4756150" cy="6667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29" name="TextBox 57"/>
          <p:cNvSpPr txBox="1">
            <a:spLocks noChangeArrowheads="1"/>
          </p:cNvSpPr>
          <p:nvPr/>
        </p:nvSpPr>
        <p:spPr bwMode="auto">
          <a:xfrm rot="5400000">
            <a:off x="5968206" y="3302794"/>
            <a:ext cx="2640013" cy="523875"/>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800" b="1" smtClean="0">
                <a:solidFill>
                  <a:srgbClr val="FFFFFF"/>
                </a:solidFill>
                <a:cs typeface="Arial" charset="0"/>
              </a:rPr>
              <a:t>DRAM BANKS</a:t>
            </a:r>
          </a:p>
        </p:txBody>
      </p:sp>
      <p:sp>
        <p:nvSpPr>
          <p:cNvPr id="76830" name="Rectangle 58"/>
          <p:cNvSpPr>
            <a:spLocks noChangeArrowheads="1"/>
          </p:cNvSpPr>
          <p:nvPr/>
        </p:nvSpPr>
        <p:spPr bwMode="auto">
          <a:xfrm rot="5400000">
            <a:off x="6284912" y="3028951"/>
            <a:ext cx="320675" cy="6540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1" name="TextBox 60"/>
          <p:cNvSpPr txBox="1"/>
          <p:nvPr/>
        </p:nvSpPr>
        <p:spPr>
          <a:xfrm>
            <a:off x="4310063" y="3311525"/>
            <a:ext cx="1417637" cy="365125"/>
          </a:xfrm>
          <a:prstGeom prst="rect">
            <a:avLst/>
          </a:prstGeom>
          <a:solidFill>
            <a:srgbClr val="C0C0C0">
              <a:alpha val="51000"/>
            </a:srgbClr>
          </a:solidFill>
        </p:spPr>
        <p:txBody>
          <a:bodyPr>
            <a:spAutoFit/>
          </a:bodyPr>
          <a:lstStyle/>
          <a:p>
            <a:pPr fontAlgn="base">
              <a:spcBef>
                <a:spcPct val="0"/>
              </a:spcBef>
              <a:spcAft>
                <a:spcPct val="0"/>
              </a:spcAft>
              <a:defRPr/>
            </a:pPr>
            <a:r>
              <a:rPr lang="en-US" sz="1250" b="1" dirty="0">
                <a:solidFill>
                  <a:srgbClr val="FFFFFF"/>
                </a:solidFill>
                <a:latin typeface="Arial" charset="0"/>
                <a:ea typeface="ＭＳ Ｐゴシック" charset="0"/>
                <a:cs typeface="ＭＳ Ｐゴシック" charset="0"/>
              </a:rPr>
              <a:t>DRAM MEMORY CONTROLLER</a:t>
            </a:r>
          </a:p>
        </p:txBody>
      </p:sp>
    </p:spTree>
    <p:extLst>
      <p:ext uri="{BB962C8B-B14F-4D97-AF65-F5344CB8AC3E}">
        <p14:creationId xmlns:p14="http://schemas.microsoft.com/office/powerpoint/2010/main" val="2508568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atin typeface="Garamond" charset="0"/>
              </a:rPr>
              <a:t>Ideal Memory</a:t>
            </a:r>
          </a:p>
        </p:txBody>
      </p:sp>
      <p:sp>
        <p:nvSpPr>
          <p:cNvPr id="107522" name="Content Placeholder 2"/>
          <p:cNvSpPr>
            <a:spLocks noGrp="1"/>
          </p:cNvSpPr>
          <p:nvPr>
            <p:ph idx="1"/>
          </p:nvPr>
        </p:nvSpPr>
        <p:spPr>
          <a:xfrm>
            <a:off x="228600" y="996950"/>
            <a:ext cx="8610600" cy="5194300"/>
          </a:xfrm>
        </p:spPr>
        <p:txBody>
          <a:bodyPr/>
          <a:lstStyle/>
          <a:p>
            <a:r>
              <a:rPr lang="en-US">
                <a:latin typeface="Tahoma" charset="0"/>
              </a:rPr>
              <a:t>Zero access time (latency)</a:t>
            </a:r>
          </a:p>
          <a:p>
            <a:r>
              <a:rPr lang="en-US">
                <a:latin typeface="Tahoma" charset="0"/>
              </a:rPr>
              <a:t>Infinite capacity</a:t>
            </a:r>
          </a:p>
          <a:p>
            <a:r>
              <a:rPr lang="en-US">
                <a:latin typeface="Tahoma" charset="0"/>
              </a:rPr>
              <a:t>Zero cost</a:t>
            </a:r>
          </a:p>
          <a:p>
            <a:r>
              <a:rPr lang="en-US">
                <a:latin typeface="Tahoma" charset="0"/>
              </a:rPr>
              <a:t>Infinite bandwidth (to support multiple accesses in parallel)</a:t>
            </a:r>
          </a:p>
          <a:p>
            <a:endParaRPr lang="en-US">
              <a:latin typeface="Tahoma" charset="0"/>
            </a:endParaRPr>
          </a:p>
        </p:txBody>
      </p:sp>
      <p:sp>
        <p:nvSpPr>
          <p:cNvPr id="107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BF2938-6055-DD48-BFC9-99E62D092830}"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222749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atin typeface="Garamond" charset="0"/>
              </a:rPr>
              <a:t>The Problem</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Ideal memory’s requirements oppose each other</a:t>
            </a:r>
          </a:p>
          <a:p>
            <a:endParaRPr lang="en-US">
              <a:latin typeface="Tahoma" charset="0"/>
            </a:endParaRPr>
          </a:p>
          <a:p>
            <a:r>
              <a:rPr lang="en-US">
                <a:latin typeface="Tahoma" charset="0"/>
              </a:rPr>
              <a:t>Bigger is slower</a:t>
            </a:r>
          </a:p>
          <a:p>
            <a:pPr lvl="1"/>
            <a:r>
              <a:rPr lang="en-US">
                <a:latin typeface="Tahoma" charset="0"/>
                <a:ea typeface="ＭＳ Ｐゴシック" charset="0"/>
              </a:rPr>
              <a:t>Bigger </a:t>
            </a:r>
            <a:r>
              <a:rPr lang="en-US">
                <a:latin typeface="Tahoma" charset="0"/>
                <a:ea typeface="ＭＳ Ｐゴシック" charset="0"/>
                <a:sym typeface="Wingdings" charset="0"/>
              </a:rPr>
              <a:t> Takes longer to determine the location</a:t>
            </a:r>
            <a:endParaRPr lang="en-US">
              <a:latin typeface="Tahoma" charset="0"/>
              <a:ea typeface="ＭＳ Ｐゴシック" charset="0"/>
            </a:endParaRPr>
          </a:p>
          <a:p>
            <a:endParaRPr lang="en-US">
              <a:latin typeface="Tahoma" charset="0"/>
            </a:endParaRPr>
          </a:p>
          <a:p>
            <a:r>
              <a:rPr lang="en-US">
                <a:latin typeface="Tahoma" charset="0"/>
              </a:rPr>
              <a:t>Faster is more expensive</a:t>
            </a:r>
          </a:p>
          <a:p>
            <a:pPr lvl="1"/>
            <a:r>
              <a:rPr lang="en-US">
                <a:latin typeface="Tahoma" charset="0"/>
                <a:ea typeface="ＭＳ Ｐゴシック" charset="0"/>
              </a:rPr>
              <a:t>Memory technology: SRAM vs. DRAM</a:t>
            </a:r>
          </a:p>
          <a:p>
            <a:endParaRPr lang="en-US">
              <a:latin typeface="Tahoma" charset="0"/>
            </a:endParaRPr>
          </a:p>
          <a:p>
            <a:r>
              <a:rPr lang="en-US">
                <a:latin typeface="Tahoma" charset="0"/>
              </a:rPr>
              <a:t>Higher bandwidth is more expensive</a:t>
            </a:r>
          </a:p>
          <a:p>
            <a:pPr lvl="1"/>
            <a:r>
              <a:rPr lang="en-US">
                <a:latin typeface="Tahoma" charset="0"/>
                <a:ea typeface="ＭＳ Ｐゴシック" charset="0"/>
              </a:rPr>
              <a:t>Need more banks, more ports, higher frequency, or faster technology</a:t>
            </a:r>
          </a:p>
        </p:txBody>
      </p:sp>
      <p:sp>
        <p:nvSpPr>
          <p:cNvPr id="1085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A6441B-9A95-454F-BCAA-A388C695CD99}" type="slidenum">
              <a:rPr lang="en-US" sz="1600">
                <a:solidFill>
                  <a:srgbClr val="000000"/>
                </a:solidFill>
                <a:latin typeface="Garamond" charset="0"/>
                <a:cs typeface="Arial" charset="0"/>
              </a:rPr>
              <a:pPr eaLnBrk="1" hangingPunct="1"/>
              <a:t>45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1759118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Garamond" charset="0"/>
              </a:rPr>
              <a:t>Memory Technology: DRAM</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Dynamic random access memory</a:t>
            </a:r>
          </a:p>
          <a:p>
            <a:r>
              <a:rPr lang="en-US" dirty="0">
                <a:latin typeface="Tahoma" charset="0"/>
              </a:rPr>
              <a:t>Capacitor charge state indicates stored value</a:t>
            </a:r>
          </a:p>
          <a:p>
            <a:pPr lvl="1"/>
            <a:r>
              <a:rPr lang="en-US" dirty="0">
                <a:latin typeface="Tahoma" charset="0"/>
                <a:ea typeface="ＭＳ Ｐゴシック" charset="0"/>
              </a:rPr>
              <a:t>Whether the capacitor is charged or discharged indicates storage of 1 or 0</a:t>
            </a:r>
          </a:p>
          <a:p>
            <a:pPr lvl="1"/>
            <a:r>
              <a:rPr lang="en-US" dirty="0">
                <a:latin typeface="Tahoma" charset="0"/>
                <a:ea typeface="ＭＳ Ｐゴシック" charset="0"/>
              </a:rPr>
              <a:t>1 capacitor</a:t>
            </a:r>
          </a:p>
          <a:p>
            <a:pPr lvl="1"/>
            <a:r>
              <a:rPr lang="en-US" dirty="0">
                <a:latin typeface="Tahoma" charset="0"/>
                <a:ea typeface="ＭＳ Ｐゴシック" charset="0"/>
              </a:rPr>
              <a:t>1 access transistor</a:t>
            </a:r>
          </a:p>
          <a:p>
            <a:pPr lvl="1"/>
            <a:endParaRPr lang="en-US" dirty="0">
              <a:latin typeface="Tahoma" charset="0"/>
              <a:ea typeface="ＭＳ Ｐゴシック" charset="0"/>
            </a:endParaRPr>
          </a:p>
          <a:p>
            <a:r>
              <a:rPr lang="en-US" dirty="0">
                <a:latin typeface="Tahoma" charset="0"/>
              </a:rPr>
              <a:t>Capacitor leaks through the RC path</a:t>
            </a:r>
          </a:p>
          <a:p>
            <a:pPr lvl="1"/>
            <a:r>
              <a:rPr lang="en-US" dirty="0">
                <a:latin typeface="Tahoma" charset="0"/>
                <a:ea typeface="ＭＳ Ｐゴシック" charset="0"/>
              </a:rPr>
              <a:t>DRAM cell loses charge over time</a:t>
            </a:r>
          </a:p>
          <a:p>
            <a:pPr lvl="1"/>
            <a:r>
              <a:rPr lang="en-US" dirty="0">
                <a:latin typeface="Tahoma" charset="0"/>
                <a:ea typeface="ＭＳ Ｐゴシック" charset="0"/>
              </a:rPr>
              <a:t>DRAM cell needs to be </a:t>
            </a:r>
            <a:r>
              <a:rPr lang="en-US" dirty="0" smtClean="0">
                <a:latin typeface="Tahoma" charset="0"/>
                <a:ea typeface="ＭＳ Ｐゴシック" charset="0"/>
              </a:rPr>
              <a:t>refreshed</a:t>
            </a:r>
          </a:p>
          <a:p>
            <a:pPr marL="344487" lvl="1" indent="0">
              <a:buNone/>
            </a:pPr>
            <a:endParaRPr lang="en-US" dirty="0" smtClean="0">
              <a:latin typeface="Tahoma" charset="0"/>
              <a:ea typeface="ＭＳ Ｐゴシック" charset="0"/>
            </a:endParaRPr>
          </a:p>
          <a:p>
            <a:pPr lvl="1"/>
            <a:r>
              <a:rPr lang="en-US" dirty="0" smtClean="0">
                <a:latin typeface="Tahoma" charset="0"/>
                <a:ea typeface="ＭＳ Ｐゴシック" charset="0"/>
              </a:rPr>
              <a:t>Read Liu et al., “</a:t>
            </a:r>
            <a:r>
              <a:rPr lang="en-US" dirty="0" smtClean="0">
                <a:solidFill>
                  <a:srgbClr val="0000FF"/>
                </a:solidFill>
                <a:latin typeface="Tahoma" charset="0"/>
                <a:ea typeface="ＭＳ Ｐゴシック" charset="0"/>
              </a:rPr>
              <a:t>RAIDR: Retention-aware Intelligent DRAM Refresh</a:t>
            </a:r>
            <a:r>
              <a:rPr lang="en-US" dirty="0" smtClean="0">
                <a:latin typeface="Tahoma" charset="0"/>
                <a:ea typeface="ＭＳ Ｐゴシック" charset="0"/>
              </a:rPr>
              <a:t>,” ISCA 2012.</a:t>
            </a:r>
            <a:endParaRPr lang="en-US" dirty="0">
              <a:latin typeface="Tahoma" charset="0"/>
              <a:ea typeface="ＭＳ Ｐゴシック" charset="0"/>
            </a:endParaRPr>
          </a:p>
        </p:txBody>
      </p:sp>
      <p:sp>
        <p:nvSpPr>
          <p:cNvPr id="53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98D5A3-FD57-C14F-95F9-D42D18D1327B}"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grpSp>
        <p:nvGrpSpPr>
          <p:cNvPr id="18" name="Group 17"/>
          <p:cNvGrpSpPr>
            <a:grpSpLocks/>
          </p:cNvGrpSpPr>
          <p:nvPr/>
        </p:nvGrpSpPr>
        <p:grpSpPr bwMode="auto">
          <a:xfrm>
            <a:off x="6280150" y="2996952"/>
            <a:ext cx="2635250" cy="2133600"/>
            <a:chOff x="466725" y="3276600"/>
            <a:chExt cx="2635250" cy="2133600"/>
          </a:xfrm>
        </p:grpSpPr>
        <p:sp>
          <p:nvSpPr>
            <p:cNvPr id="53258"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9"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0"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1" name="Line 7"/>
            <p:cNvSpPr>
              <a:spLocks noChangeShapeType="1"/>
            </p:cNvSpPr>
            <p:nvPr/>
          </p:nvSpPr>
          <p:spPr bwMode="auto">
            <a:xfrm>
              <a:off x="1152525" y="32766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2" name="Line 8"/>
            <p:cNvSpPr>
              <a:spLocks noChangeShapeType="1"/>
            </p:cNvSpPr>
            <p:nvPr/>
          </p:nvSpPr>
          <p:spPr bwMode="auto">
            <a:xfrm>
              <a:off x="466725" y="3810000"/>
              <a:ext cx="197167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3" name="Line 9"/>
            <p:cNvSpPr>
              <a:spLocks noChangeShapeType="1"/>
            </p:cNvSpPr>
            <p:nvPr/>
          </p:nvSpPr>
          <p:spPr bwMode="auto">
            <a:xfrm>
              <a:off x="1533525" y="38100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4" name="Text Box 10"/>
            <p:cNvSpPr txBox="1">
              <a:spLocks noChangeArrowheads="1"/>
            </p:cNvSpPr>
            <p:nvPr/>
          </p:nvSpPr>
          <p:spPr bwMode="auto">
            <a:xfrm>
              <a:off x="1800225" y="3487738"/>
              <a:ext cx="1301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row enable</a:t>
              </a:r>
            </a:p>
          </p:txBody>
        </p:sp>
        <p:sp>
          <p:nvSpPr>
            <p:cNvPr id="53265" name="Text Box 11"/>
            <p:cNvSpPr txBox="1">
              <a:spLocks noChangeArrowheads="1"/>
            </p:cNvSpPr>
            <p:nvPr/>
          </p:nvSpPr>
          <p:spPr bwMode="auto">
            <a:xfrm rot="-5400000">
              <a:off x="525463" y="447357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_bitline</a:t>
              </a:r>
            </a:p>
          </p:txBody>
        </p:sp>
      </p:grpSp>
      <p:sp>
        <p:nvSpPr>
          <p:cNvPr id="53253"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4"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5"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6"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7"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96844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6950"/>
            <a:ext cx="8610600" cy="5194300"/>
          </a:xfrm>
        </p:spPr>
        <p:txBody>
          <a:bodyPr/>
          <a:lstStyle/>
          <a:p>
            <a:r>
              <a:rPr lang="en-US">
                <a:latin typeface="Tahoma" charset="0"/>
              </a:rPr>
              <a:t>Static random access memory</a:t>
            </a:r>
          </a:p>
          <a:p>
            <a:r>
              <a:rPr lang="en-US">
                <a:latin typeface="Tahoma" charset="0"/>
              </a:rPr>
              <a:t>Two cross coupled inverters store a single bit</a:t>
            </a:r>
          </a:p>
          <a:p>
            <a:pPr lvl="1"/>
            <a:r>
              <a:rPr lang="en-US">
                <a:latin typeface="Tahoma" charset="0"/>
                <a:ea typeface="ＭＳ Ｐゴシック" charset="0"/>
              </a:rPr>
              <a:t>Feedback path enables the stored value to persist in the “cell”</a:t>
            </a:r>
          </a:p>
          <a:p>
            <a:pPr lvl="1"/>
            <a:r>
              <a:rPr lang="en-US">
                <a:latin typeface="Tahoma" charset="0"/>
                <a:ea typeface="ＭＳ Ｐゴシック" charset="0"/>
              </a:rPr>
              <a:t>4 transistors for storage</a:t>
            </a:r>
          </a:p>
          <a:p>
            <a:pPr lvl="1"/>
            <a:r>
              <a:rPr lang="en-US">
                <a:latin typeface="Tahoma" charset="0"/>
                <a:ea typeface="ＭＳ Ｐゴシック" charset="0"/>
              </a:rPr>
              <a:t>2 transistors for access</a:t>
            </a:r>
          </a:p>
          <a:p>
            <a:endParaRPr lang="en-US">
              <a:latin typeface="Tahoma" charset="0"/>
            </a:endParaRPr>
          </a:p>
        </p:txBody>
      </p:sp>
      <p:sp>
        <p:nvSpPr>
          <p:cNvPr id="54274" name="Title 1"/>
          <p:cNvSpPr>
            <a:spLocks noGrp="1"/>
          </p:cNvSpPr>
          <p:nvPr>
            <p:ph type="title"/>
          </p:nvPr>
        </p:nvSpPr>
        <p:spPr/>
        <p:txBody>
          <a:bodyPr/>
          <a:lstStyle/>
          <a:p>
            <a:r>
              <a:rPr lang="en-US">
                <a:latin typeface="Garamond" charset="0"/>
              </a:rPr>
              <a:t>Memory Technology: SRAM</a:t>
            </a:r>
          </a:p>
        </p:txBody>
      </p:sp>
      <p:sp>
        <p:nvSpPr>
          <p:cNvPr id="542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B9A5A5-E194-8E4F-8C16-604176833C1F}"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grpSp>
        <p:nvGrpSpPr>
          <p:cNvPr id="54276" name="Group 22"/>
          <p:cNvGrpSpPr>
            <a:grpSpLocks/>
          </p:cNvGrpSpPr>
          <p:nvPr/>
        </p:nvGrpSpPr>
        <p:grpSpPr bwMode="auto">
          <a:xfrm>
            <a:off x="2590800" y="4675188"/>
            <a:ext cx="1143000" cy="990600"/>
            <a:chOff x="3600" y="960"/>
            <a:chExt cx="864" cy="816"/>
          </a:xfrm>
        </p:grpSpPr>
        <p:grpSp>
          <p:nvGrpSpPr>
            <p:cNvPr id="54293" name="Group 23"/>
            <p:cNvGrpSpPr>
              <a:grpSpLocks/>
            </p:cNvGrpSpPr>
            <p:nvPr/>
          </p:nvGrpSpPr>
          <p:grpSpPr bwMode="auto">
            <a:xfrm>
              <a:off x="3840" y="960"/>
              <a:ext cx="384" cy="384"/>
              <a:chOff x="3600" y="960"/>
              <a:chExt cx="384" cy="384"/>
            </a:xfrm>
          </p:grpSpPr>
          <p:sp>
            <p:nvSpPr>
              <p:cNvPr id="54298" name="AutoShape 24"/>
              <p:cNvSpPr>
                <a:spLocks noChangeArrowheads="1"/>
              </p:cNvSpPr>
              <p:nvPr/>
            </p:nvSpPr>
            <p:spPr bwMode="auto">
              <a:xfrm rot="5400000">
                <a:off x="3552" y="1008"/>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9" name="Oval 25"/>
              <p:cNvSpPr>
                <a:spLocks noChangeArrowheads="1"/>
              </p:cNvSpPr>
              <p:nvPr/>
            </p:nvSpPr>
            <p:spPr bwMode="auto">
              <a:xfrm>
                <a:off x="3888" y="1104"/>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54294" name="AutoShape 26"/>
            <p:cNvSpPr>
              <a:spLocks noChangeArrowheads="1"/>
            </p:cNvSpPr>
            <p:nvPr/>
          </p:nvSpPr>
          <p:spPr bwMode="auto">
            <a:xfrm rot="16200000" flipH="1">
              <a:off x="3888" y="1440"/>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5" name="Oval 27"/>
            <p:cNvSpPr>
              <a:spLocks noChangeArrowheads="1"/>
            </p:cNvSpPr>
            <p:nvPr/>
          </p:nvSpPr>
          <p:spPr bwMode="auto">
            <a:xfrm flipH="1">
              <a:off x="3840" y="1536"/>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6" name="Freeform 28"/>
            <p:cNvSpPr>
              <a:spLocks/>
            </p:cNvSpPr>
            <p:nvPr/>
          </p:nvSpPr>
          <p:spPr bwMode="auto">
            <a:xfrm>
              <a:off x="4224"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7" name="Freeform 29"/>
            <p:cNvSpPr>
              <a:spLocks/>
            </p:cNvSpPr>
            <p:nvPr/>
          </p:nvSpPr>
          <p:spPr bwMode="auto">
            <a:xfrm flipH="1">
              <a:off x="3600"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28" name="Group 27"/>
          <p:cNvGrpSpPr>
            <a:grpSpLocks/>
          </p:cNvGrpSpPr>
          <p:nvPr/>
        </p:nvGrpSpPr>
        <p:grpSpPr bwMode="auto">
          <a:xfrm>
            <a:off x="1066800" y="3810000"/>
            <a:ext cx="4267200" cy="2133600"/>
            <a:chOff x="-2438400" y="2971800"/>
            <a:chExt cx="4267200" cy="2133600"/>
          </a:xfrm>
        </p:grpSpPr>
        <p:sp>
          <p:nvSpPr>
            <p:cNvPr id="54278" name="Line 37"/>
            <p:cNvSpPr>
              <a:spLocks noChangeShapeType="1"/>
            </p:cNvSpPr>
            <p:nvPr/>
          </p:nvSpPr>
          <p:spPr bwMode="auto">
            <a:xfrm>
              <a:off x="-2438400" y="3505200"/>
              <a:ext cx="42672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nvGrpSpPr>
            <p:cNvPr id="54279" name="Group 26"/>
            <p:cNvGrpSpPr>
              <a:grpSpLocks/>
            </p:cNvGrpSpPr>
            <p:nvPr/>
          </p:nvGrpSpPr>
          <p:grpSpPr bwMode="auto">
            <a:xfrm>
              <a:off x="-2092325" y="2971800"/>
              <a:ext cx="3498850" cy="2133600"/>
              <a:chOff x="-2092325" y="2971800"/>
              <a:chExt cx="3498850" cy="2133600"/>
            </a:xfrm>
          </p:grpSpPr>
          <p:sp>
            <p:nvSpPr>
              <p:cNvPr id="54280" name="Freeform 30"/>
              <p:cNvSpPr>
                <a:spLocks/>
              </p:cNvSpPr>
              <p:nvPr/>
            </p:nvSpPr>
            <p:spPr bwMode="auto">
              <a:xfrm>
                <a:off x="-1752600" y="4114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1" name="Freeform 31"/>
              <p:cNvSpPr>
                <a:spLocks/>
              </p:cNvSpPr>
              <p:nvPr/>
            </p:nvSpPr>
            <p:spPr bwMode="auto">
              <a:xfrm flipH="1">
                <a:off x="228600" y="4114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2" name="Line 32"/>
              <p:cNvSpPr>
                <a:spLocks noChangeShapeType="1"/>
              </p:cNvSpPr>
              <p:nvPr/>
            </p:nvSpPr>
            <p:spPr bwMode="auto">
              <a:xfrm>
                <a:off x="-1524000" y="4038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3" name="Oval 33"/>
              <p:cNvSpPr>
                <a:spLocks noChangeArrowheads="1"/>
              </p:cNvSpPr>
              <p:nvPr/>
            </p:nvSpPr>
            <p:spPr bwMode="auto">
              <a:xfrm flipH="1">
                <a:off x="-1447800" y="3886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4" name="Oval 34"/>
              <p:cNvSpPr>
                <a:spLocks noChangeArrowheads="1"/>
              </p:cNvSpPr>
              <p:nvPr/>
            </p:nvSpPr>
            <p:spPr bwMode="auto">
              <a:xfrm flipH="1">
                <a:off x="609600" y="3886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5" name="Line 35"/>
              <p:cNvSpPr>
                <a:spLocks noChangeShapeType="1"/>
              </p:cNvSpPr>
              <p:nvPr/>
            </p:nvSpPr>
            <p:spPr bwMode="auto">
              <a:xfrm>
                <a:off x="-1752600" y="2971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6" name="Line 36"/>
              <p:cNvSpPr>
                <a:spLocks noChangeShapeType="1"/>
              </p:cNvSpPr>
              <p:nvPr/>
            </p:nvSpPr>
            <p:spPr bwMode="auto">
              <a:xfrm>
                <a:off x="1066800" y="2971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7" name="Line 38"/>
              <p:cNvSpPr>
                <a:spLocks noChangeShapeType="1"/>
              </p:cNvSpPr>
              <p:nvPr/>
            </p:nvSpPr>
            <p:spPr bwMode="auto">
              <a:xfrm>
                <a:off x="-1371600" y="3505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8" name="Line 39"/>
              <p:cNvSpPr>
                <a:spLocks noChangeShapeType="1"/>
              </p:cNvSpPr>
              <p:nvPr/>
            </p:nvSpPr>
            <p:spPr bwMode="auto">
              <a:xfrm>
                <a:off x="685800" y="3505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9" name="Line 40"/>
              <p:cNvSpPr>
                <a:spLocks noChangeShapeType="1"/>
              </p:cNvSpPr>
              <p:nvPr/>
            </p:nvSpPr>
            <p:spPr bwMode="auto">
              <a:xfrm>
                <a:off x="533400" y="4038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0" name="Text Box 41"/>
              <p:cNvSpPr txBox="1">
                <a:spLocks noChangeArrowheads="1"/>
              </p:cNvSpPr>
              <p:nvPr/>
            </p:nvSpPr>
            <p:spPr bwMode="auto">
              <a:xfrm>
                <a:off x="-1060450" y="3182938"/>
                <a:ext cx="1212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row select</a:t>
                </a:r>
              </a:p>
            </p:txBody>
          </p:sp>
          <p:sp>
            <p:nvSpPr>
              <p:cNvPr id="54291" name="Text Box 42"/>
              <p:cNvSpPr txBox="1">
                <a:spLocks noChangeArrowheads="1"/>
              </p:cNvSpPr>
              <p:nvPr/>
            </p:nvSpPr>
            <p:spPr bwMode="auto">
              <a:xfrm rot="-5400000">
                <a:off x="-2312987" y="4168775"/>
                <a:ext cx="781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bitline</a:t>
                </a:r>
              </a:p>
            </p:txBody>
          </p:sp>
          <p:sp>
            <p:nvSpPr>
              <p:cNvPr id="54292" name="Text Box 43"/>
              <p:cNvSpPr txBox="1">
                <a:spLocks noChangeArrowheads="1"/>
              </p:cNvSpPr>
              <p:nvPr/>
            </p:nvSpPr>
            <p:spPr bwMode="auto">
              <a:xfrm rot="-5400000">
                <a:off x="782638" y="416242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_bitline</a:t>
                </a:r>
              </a:p>
            </p:txBody>
          </p:sp>
        </p:grpSp>
      </p:grpSp>
    </p:spTree>
    <p:extLst>
      <p:ext uri="{BB962C8B-B14F-4D97-AF65-F5344CB8AC3E}">
        <p14:creationId xmlns:p14="http://schemas.microsoft.com/office/powerpoint/2010/main" val="39461554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dirty="0" smtClean="0">
                <a:latin typeface="Garamond" charset="0"/>
              </a:rPr>
              <a:t>Memory Bank: A Fundamental Concept</a:t>
            </a:r>
            <a:endParaRPr lang="en-US" dirty="0">
              <a:latin typeface="Garamond" charset="0"/>
            </a:endParaRPr>
          </a:p>
        </p:txBody>
      </p:sp>
      <p:sp>
        <p:nvSpPr>
          <p:cNvPr id="3" name="Content Placeholder 2"/>
          <p:cNvSpPr>
            <a:spLocks noGrp="1"/>
          </p:cNvSpPr>
          <p:nvPr>
            <p:ph idx="1"/>
          </p:nvPr>
        </p:nvSpPr>
        <p:spPr>
          <a:xfrm>
            <a:off x="228600" y="901700"/>
            <a:ext cx="8610600" cy="5194300"/>
          </a:xfrm>
        </p:spPr>
        <p:txBody>
          <a:bodyPr/>
          <a:lstStyle/>
          <a:p>
            <a:r>
              <a:rPr lang="en-US">
                <a:solidFill>
                  <a:srgbClr val="FF0000"/>
                </a:solidFill>
                <a:latin typeface="Tahoma" charset="0"/>
              </a:rPr>
              <a:t>Interleaving (banking)</a:t>
            </a:r>
          </a:p>
          <a:p>
            <a:pPr lvl="1"/>
            <a:r>
              <a:rPr lang="en-US">
                <a:solidFill>
                  <a:srgbClr val="0000FF"/>
                </a:solidFill>
                <a:latin typeface="Tahoma" charset="0"/>
                <a:ea typeface="ＭＳ Ｐゴシック" charset="0"/>
              </a:rPr>
              <a:t>Problem</a:t>
            </a:r>
            <a:r>
              <a:rPr lang="en-US">
                <a:latin typeface="Tahoma" charset="0"/>
                <a:ea typeface="ＭＳ Ｐゴシック" charset="0"/>
              </a:rPr>
              <a:t>: a single monolithic memory array takes long to access and does not enable multiple accesses in parallel</a:t>
            </a:r>
          </a:p>
          <a:p>
            <a:pPr lvl="1"/>
            <a:endParaRPr lang="en-US">
              <a:latin typeface="Tahoma" charset="0"/>
              <a:ea typeface="ＭＳ Ｐゴシック" charset="0"/>
            </a:endParaRPr>
          </a:p>
          <a:p>
            <a:pPr lvl="1"/>
            <a:r>
              <a:rPr lang="en-US">
                <a:solidFill>
                  <a:srgbClr val="0000FF"/>
                </a:solidFill>
                <a:latin typeface="Tahoma" charset="0"/>
                <a:ea typeface="ＭＳ Ｐゴシック" charset="0"/>
              </a:rPr>
              <a:t>Goal</a:t>
            </a:r>
            <a:r>
              <a:rPr lang="en-US">
                <a:latin typeface="Tahoma" charset="0"/>
                <a:ea typeface="ＭＳ Ｐゴシック" charset="0"/>
              </a:rPr>
              <a:t>: Reduce the latency of memory array access and enable multiple accesses in parallel</a:t>
            </a:r>
          </a:p>
          <a:p>
            <a:pPr lvl="1"/>
            <a:endParaRPr lang="en-US">
              <a:latin typeface="Tahoma" charset="0"/>
              <a:ea typeface="ＭＳ Ｐゴシック" charset="0"/>
            </a:endParaRPr>
          </a:p>
          <a:p>
            <a:pPr lvl="1"/>
            <a:r>
              <a:rPr lang="en-US">
                <a:solidFill>
                  <a:srgbClr val="0000FF"/>
                </a:solidFill>
                <a:latin typeface="Tahoma" charset="0"/>
                <a:ea typeface="ＭＳ Ｐゴシック" charset="0"/>
              </a:rPr>
              <a:t>Idea</a:t>
            </a:r>
            <a:r>
              <a:rPr lang="en-US">
                <a:latin typeface="Tahoma" charset="0"/>
                <a:ea typeface="ＭＳ Ｐゴシック" charset="0"/>
              </a:rPr>
              <a:t>: Divide the array into multiple banks that can be accessed independently (in the same cycle or in consecutive cycles)</a:t>
            </a:r>
          </a:p>
          <a:p>
            <a:pPr lvl="2"/>
            <a:r>
              <a:rPr lang="en-US">
                <a:latin typeface="Tahoma" charset="0"/>
                <a:ea typeface="ＭＳ Ｐゴシック" charset="0"/>
              </a:rPr>
              <a:t>Each bank is smaller than the entire memory storage</a:t>
            </a:r>
          </a:p>
          <a:p>
            <a:pPr lvl="2"/>
            <a:r>
              <a:rPr lang="en-US">
                <a:latin typeface="Tahoma" charset="0"/>
                <a:ea typeface="ＭＳ Ｐゴシック" charset="0"/>
              </a:rPr>
              <a:t>Accesses to different banks can be overlapped</a:t>
            </a:r>
          </a:p>
          <a:p>
            <a:pPr lvl="2"/>
            <a:endParaRPr lang="en-US">
              <a:latin typeface="Tahoma" charset="0"/>
              <a:ea typeface="ＭＳ Ｐゴシック" charset="0"/>
            </a:endParaRPr>
          </a:p>
          <a:p>
            <a:pPr lvl="1"/>
            <a:r>
              <a:rPr lang="en-US">
                <a:solidFill>
                  <a:srgbClr val="0000FF"/>
                </a:solidFill>
                <a:latin typeface="Tahoma" charset="0"/>
                <a:ea typeface="ＭＳ Ｐゴシック" charset="0"/>
              </a:rPr>
              <a:t>Issue</a:t>
            </a:r>
            <a:r>
              <a:rPr lang="en-US">
                <a:latin typeface="Tahoma" charset="0"/>
                <a:ea typeface="ＭＳ Ｐゴシック" charset="0"/>
              </a:rPr>
              <a:t>: How do you map data to different banks? (i.e., how do you interleave data across banks?)</a:t>
            </a: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83AFEA-169F-CB45-8A50-A5BA6C808AD2}" type="slidenum">
              <a:rPr lang="en-US" sz="1600">
                <a:solidFill>
                  <a:srgbClr val="000000"/>
                </a:solidFill>
                <a:latin typeface="Garamond" charset="0"/>
                <a:cs typeface="Arial" charset="0"/>
              </a:rPr>
              <a:pPr eaLnBrk="1" hangingPunct="1"/>
              <a:t>48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7379082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z="3600">
                <a:latin typeface="Garamond" charset="0"/>
                <a:ea typeface="ＭＳ Ｐゴシック" charset="0"/>
                <a:cs typeface="ＭＳ Ｐゴシック" charset="0"/>
              </a:rPr>
              <a:t>Memory Bank Organization and Operation</a:t>
            </a:r>
          </a:p>
        </p:txBody>
      </p:sp>
      <p:sp>
        <p:nvSpPr>
          <p:cNvPr id="55298" name="Content Placeholder 2"/>
          <p:cNvSpPr>
            <a:spLocks noGrp="1"/>
          </p:cNvSpPr>
          <p:nvPr>
            <p:ph idx="1"/>
          </p:nvPr>
        </p:nvSpPr>
        <p:spPr>
          <a:xfrm>
            <a:off x="6069013" y="996950"/>
            <a:ext cx="2770187" cy="5194300"/>
          </a:xfrm>
        </p:spPr>
        <p:txBody>
          <a:bodyPr/>
          <a:lstStyle/>
          <a:p>
            <a:r>
              <a:rPr lang="en-US" sz="1600">
                <a:latin typeface="Tahoma" charset="0"/>
                <a:ea typeface="ＭＳ Ｐゴシック" charset="0"/>
                <a:cs typeface="ＭＳ Ｐゴシック" charset="0"/>
              </a:rPr>
              <a:t>Read access sequence:</a:t>
            </a:r>
          </a:p>
          <a:p>
            <a:endParaRPr lang="en-US" sz="1600">
              <a:latin typeface="Tahoma" charset="0"/>
              <a:ea typeface="ＭＳ Ｐゴシック" charset="0"/>
              <a:cs typeface="ＭＳ Ｐゴシック" charset="0"/>
            </a:endParaRPr>
          </a:p>
          <a:p>
            <a:pPr>
              <a:buFont typeface="Wingdings" charset="0"/>
              <a:buNone/>
            </a:pPr>
            <a:r>
              <a:rPr lang="en-US" sz="1600">
                <a:latin typeface="Tahoma" charset="0"/>
                <a:ea typeface="ＭＳ Ｐゴシック" charset="0"/>
                <a:cs typeface="ＭＳ Ｐゴシック" charset="0"/>
              </a:rPr>
              <a:t>	1. Decode row address &amp; drive word-lines</a:t>
            </a:r>
          </a:p>
          <a:p>
            <a:pPr>
              <a:buFont typeface="Wingdings" charset="0"/>
              <a:buNone/>
            </a:pPr>
            <a:r>
              <a:rPr lang="en-US" sz="1600">
                <a:latin typeface="Tahoma" charset="0"/>
                <a:ea typeface="ＭＳ Ｐゴシック" charset="0"/>
                <a:cs typeface="ＭＳ Ｐゴシック" charset="0"/>
              </a:rPr>
              <a:t>	</a:t>
            </a:r>
          </a:p>
          <a:p>
            <a:pPr>
              <a:buFont typeface="Wingdings" charset="0"/>
              <a:buNone/>
            </a:pPr>
            <a:r>
              <a:rPr lang="en-US" sz="1600">
                <a:latin typeface="Tahoma" charset="0"/>
                <a:ea typeface="ＭＳ Ｐゴシック" charset="0"/>
                <a:cs typeface="ＭＳ Ｐゴシック" charset="0"/>
              </a:rPr>
              <a:t>      2. Selected bits drive bit-lines</a:t>
            </a:r>
          </a:p>
          <a:p>
            <a:pPr>
              <a:buFont typeface="Wingdings" charset="0"/>
              <a:buNone/>
            </a:pPr>
            <a:r>
              <a:rPr lang="en-US" sz="1600">
                <a:latin typeface="Tahoma" charset="0"/>
                <a:ea typeface="ＭＳ Ｐゴシック" charset="0"/>
                <a:cs typeface="ＭＳ Ｐゴシック" charset="0"/>
              </a:rPr>
              <a:t>	    • Entire row read</a:t>
            </a:r>
          </a:p>
          <a:p>
            <a:pPr>
              <a:buFont typeface="Wingdings" charset="0"/>
              <a:buNone/>
            </a:pPr>
            <a:r>
              <a:rPr lang="en-US" sz="1600">
                <a:latin typeface="Tahoma" charset="0"/>
                <a:ea typeface="ＭＳ Ｐゴシック" charset="0"/>
                <a:cs typeface="ＭＳ Ｐゴシック" charset="0"/>
              </a:rPr>
              <a:t>      </a:t>
            </a:r>
          </a:p>
          <a:p>
            <a:pPr>
              <a:buFont typeface="Wingdings" charset="0"/>
              <a:buNone/>
            </a:pPr>
            <a:r>
              <a:rPr lang="en-US" sz="1600">
                <a:latin typeface="Tahoma" charset="0"/>
                <a:ea typeface="ＭＳ Ｐゴシック" charset="0"/>
                <a:cs typeface="ＭＳ Ｐゴシック" charset="0"/>
              </a:rPr>
              <a:t>      3. Amplify row data</a:t>
            </a:r>
          </a:p>
          <a:p>
            <a:pPr>
              <a:buFont typeface="Wingdings" charset="0"/>
              <a:buNone/>
            </a:pPr>
            <a:r>
              <a:rPr lang="en-US" sz="1600">
                <a:latin typeface="Tahoma" charset="0"/>
                <a:ea typeface="ＭＳ Ｐゴシック" charset="0"/>
                <a:cs typeface="ＭＳ Ｐゴシック" charset="0"/>
              </a:rPr>
              <a:t>      </a:t>
            </a:r>
          </a:p>
          <a:p>
            <a:pPr>
              <a:buFont typeface="Wingdings" charset="0"/>
              <a:buNone/>
            </a:pPr>
            <a:r>
              <a:rPr lang="en-US" sz="1600">
                <a:latin typeface="Tahoma" charset="0"/>
                <a:ea typeface="ＭＳ Ｐゴシック" charset="0"/>
                <a:cs typeface="ＭＳ Ｐゴシック" charset="0"/>
              </a:rPr>
              <a:t>      4. Decode column address &amp; select subset of row</a:t>
            </a:r>
          </a:p>
          <a:p>
            <a:pPr>
              <a:buFont typeface="Wingdings" charset="0"/>
              <a:buNone/>
            </a:pPr>
            <a:r>
              <a:rPr lang="en-US" sz="1600">
                <a:latin typeface="Tahoma" charset="0"/>
                <a:ea typeface="ＭＳ Ｐゴシック" charset="0"/>
                <a:cs typeface="ＭＳ Ｐゴシック" charset="0"/>
              </a:rPr>
              <a:t>         • Send to output</a:t>
            </a:r>
          </a:p>
          <a:p>
            <a:pPr>
              <a:buFont typeface="Wingdings" charset="0"/>
              <a:buNone/>
            </a:pPr>
            <a:r>
              <a:rPr lang="en-US" sz="1600">
                <a:latin typeface="Tahoma" charset="0"/>
                <a:ea typeface="ＭＳ Ｐゴシック" charset="0"/>
                <a:cs typeface="ＭＳ Ｐゴシック" charset="0"/>
              </a:rPr>
              <a:t>      </a:t>
            </a:r>
          </a:p>
          <a:p>
            <a:pPr>
              <a:buFont typeface="Wingdings" charset="0"/>
              <a:buNone/>
            </a:pPr>
            <a:r>
              <a:rPr lang="en-US" sz="1600">
                <a:latin typeface="Tahoma" charset="0"/>
                <a:ea typeface="ＭＳ Ｐゴシック" charset="0"/>
                <a:cs typeface="ＭＳ Ｐゴシック" charset="0"/>
              </a:rPr>
              <a:t>      5. Precharge bit-lines</a:t>
            </a:r>
          </a:p>
          <a:p>
            <a:pPr>
              <a:buFont typeface="Wingdings" charset="0"/>
              <a:buNone/>
            </a:pPr>
            <a:r>
              <a:rPr lang="en-US" sz="1600">
                <a:latin typeface="Tahoma" charset="0"/>
                <a:ea typeface="ＭＳ Ｐゴシック" charset="0"/>
                <a:cs typeface="ＭＳ Ｐゴシック" charset="0"/>
              </a:rPr>
              <a:t>        • For next access</a:t>
            </a:r>
          </a:p>
        </p:txBody>
      </p:sp>
      <p:sp>
        <p:nvSpPr>
          <p:cNvPr id="552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D126C0-0631-7541-8A14-D86EEBC66A8A}" type="slidenum">
              <a:rPr lang="en-US" sz="1600">
                <a:solidFill>
                  <a:srgbClr val="000000"/>
                </a:solidFill>
                <a:latin typeface="Garamond" charset="0"/>
                <a:cs typeface="Arial" charset="0"/>
              </a:rPr>
              <a:pPr eaLnBrk="1" hangingPunct="1"/>
              <a:t>49</a:t>
            </a:fld>
            <a:endParaRPr lang="en-US" sz="1600">
              <a:solidFill>
                <a:srgbClr val="000000"/>
              </a:solidFill>
              <a:latin typeface="Garamond" charset="0"/>
              <a:cs typeface="Arial" charset="0"/>
            </a:endParaRP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57054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579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800" dirty="0" smtClean="0"/>
              <a:t>Memory System: A </a:t>
            </a:r>
            <a:r>
              <a:rPr lang="en-US" sz="3800" b="1" i="1" dirty="0" smtClean="0"/>
              <a:t>Shared Resource </a:t>
            </a:r>
            <a:r>
              <a:rPr lang="en-US" sz="3800" dirty="0" smtClean="0"/>
              <a:t>View</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solidFill>
                  <a:srgbClr val="000000"/>
                </a:solidFill>
              </a:rPr>
              <a:pPr>
                <a:defRPr/>
              </a:pPr>
              <a:t>5</a:t>
            </a:fld>
            <a:endParaRPr lang="en-US">
              <a:solidFill>
                <a:srgbClr val="000000"/>
              </a:solidFill>
            </a:endParaRPr>
          </a:p>
        </p:txBody>
      </p:sp>
      <p:sp>
        <p:nvSpPr>
          <p:cNvPr id="20486" name="TextBox 5"/>
          <p:cNvSpPr txBox="1">
            <a:spLocks noChangeArrowheads="1"/>
          </p:cNvSpPr>
          <p:nvPr/>
        </p:nvSpPr>
        <p:spPr bwMode="auto">
          <a:xfrm>
            <a:off x="964377" y="1108075"/>
            <a:ext cx="2286000" cy="533400"/>
          </a:xfrm>
          <a:prstGeom prst="rect">
            <a:avLst/>
          </a:prstGeom>
          <a:solidFill>
            <a:schemeClr val="bg1"/>
          </a:solidFill>
          <a:ln w="9525">
            <a:noFill/>
            <a:miter lim="800000"/>
            <a:headEnd/>
            <a:tailEnd/>
          </a:ln>
        </p:spPr>
        <p:txBody>
          <a:bodyPr>
            <a:prstTxWarp prst="textNoShape">
              <a:avLst/>
            </a:prstTxWarp>
            <a:spAutoFit/>
          </a:bodyPr>
          <a:lstStyle/>
          <a:p>
            <a:endParaRPr lang="en-US">
              <a:solidFill>
                <a:srgbClr val="000000"/>
              </a:solidFill>
              <a:latin typeface="Tahoma"/>
            </a:endParaRPr>
          </a:p>
        </p:txBody>
      </p:sp>
      <p:pic>
        <p:nvPicPr>
          <p:cNvPr id="7" name="Picture 6" descr="many-core3.eps"/>
          <p:cNvPicPr>
            <a:picLocks noChangeAspect="1"/>
          </p:cNvPicPr>
          <p:nvPr/>
        </p:nvPicPr>
        <p:blipFill>
          <a:blip r:embed="rId2"/>
          <a:srcRect/>
          <a:stretch>
            <a:fillRect/>
          </a:stretch>
        </p:blipFill>
        <p:spPr bwMode="auto">
          <a:xfrm>
            <a:off x="437624" y="1066800"/>
            <a:ext cx="6146800" cy="4953000"/>
          </a:xfrm>
          <a:prstGeom prst="rect">
            <a:avLst/>
          </a:prstGeom>
          <a:noFill/>
          <a:ln w="9525">
            <a:noFill/>
            <a:miter lim="800000"/>
            <a:headEnd/>
            <a:tailEnd/>
          </a:ln>
        </p:spPr>
      </p:pic>
      <p:pic>
        <p:nvPicPr>
          <p:cNvPr id="8"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7195612" y="2425729"/>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1"/>
          <p:cNvSpPr>
            <a:spLocks noChangeShapeType="1"/>
          </p:cNvSpPr>
          <p:nvPr/>
        </p:nvSpPr>
        <p:spPr bwMode="auto">
          <a:xfrm>
            <a:off x="6584424" y="3470304"/>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 name="Text Box 24" descr="90%"/>
          <p:cNvSpPr txBox="1">
            <a:spLocks noChangeArrowheads="1"/>
          </p:cNvSpPr>
          <p:nvPr/>
        </p:nvSpPr>
        <p:spPr bwMode="auto">
          <a:xfrm>
            <a:off x="7628440" y="4189441"/>
            <a:ext cx="937743" cy="341632"/>
          </a:xfrm>
          <a:prstGeom prst="rect">
            <a:avLst/>
          </a:prstGeom>
          <a:noFill/>
          <a:ln w="12700">
            <a:noFill/>
            <a:miter lim="800000"/>
            <a:headEnd/>
            <a:tailEnd/>
          </a:ln>
          <a:effec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smtClean="0">
                <a:solidFill>
                  <a:srgbClr val="000000"/>
                </a:solidFill>
              </a:rPr>
              <a:t>Storage</a:t>
            </a:r>
            <a:endParaRPr lang="en-US" sz="1800" dirty="0">
              <a:solidFill>
                <a:srgbClr val="000000"/>
              </a:solidFill>
            </a:endParaRPr>
          </a:p>
        </p:txBody>
      </p:sp>
    </p:spTree>
    <p:extLst>
      <p:ext uri="{BB962C8B-B14F-4D97-AF65-F5344CB8AC3E}">
        <p14:creationId xmlns:p14="http://schemas.microsoft.com/office/powerpoint/2010/main" val="3032754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atin typeface="Garamond" charset="0"/>
                <a:ea typeface="ＭＳ Ｐゴシック" charset="0"/>
                <a:cs typeface="ＭＳ Ｐゴシック" charset="0"/>
              </a:rPr>
              <a:t>SRAM (Static Random Access Memory)</a:t>
            </a:r>
          </a:p>
        </p:txBody>
      </p:sp>
      <p:sp>
        <p:nvSpPr>
          <p:cNvPr id="5632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6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E63B54-BA88-734E-AB08-B97505A4F125}" type="slidenum">
              <a:rPr lang="en-US" sz="1600">
                <a:solidFill>
                  <a:srgbClr val="000000"/>
                </a:solidFill>
                <a:latin typeface="Garamond" charset="0"/>
                <a:cs typeface="Arial" charset="0"/>
              </a:rPr>
              <a:pPr eaLnBrk="1" hangingPunct="1"/>
              <a:t>50</a:t>
            </a:fld>
            <a:endParaRPr lang="en-US" sz="1600">
              <a:solidFill>
                <a:srgbClr val="000000"/>
              </a:solidFill>
              <a:latin typeface="Garamond" charset="0"/>
              <a:cs typeface="Arial" charset="0"/>
            </a:endParaRPr>
          </a:p>
        </p:txBody>
      </p:sp>
      <p:sp>
        <p:nvSpPr>
          <p:cNvPr id="56324" name="Rectangle 4"/>
          <p:cNvSpPr>
            <a:spLocks noChangeArrowheads="1"/>
          </p:cNvSpPr>
          <p:nvPr/>
        </p:nvSpPr>
        <p:spPr bwMode="auto">
          <a:xfrm>
            <a:off x="1958975" y="3733800"/>
            <a:ext cx="2209800" cy="2057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bit-cell array</a:t>
            </a:r>
          </a:p>
          <a:p>
            <a:pPr algn="ctr" fontAlgn="base">
              <a:lnSpc>
                <a:spcPct val="90000"/>
              </a:lnSpc>
              <a:spcBef>
                <a:spcPct val="0"/>
              </a:spcBef>
              <a:spcAft>
                <a:spcPct val="0"/>
              </a:spcAft>
            </a:pPr>
            <a:endParaRPr lang="en-US" smtClean="0">
              <a:solidFill>
                <a:srgbClr val="5F5F5F"/>
              </a:solidFill>
              <a:latin typeface="Arial" charset="0"/>
              <a:ea typeface="ＭＳ Ｐゴシック" charset="0"/>
              <a:cs typeface="Arial" charset="0"/>
            </a:endParaRP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2</a:t>
            </a:r>
            <a:r>
              <a:rPr lang="en-US" baseline="30000" smtClean="0">
                <a:solidFill>
                  <a:srgbClr val="5F5F5F"/>
                </a:solidFill>
                <a:latin typeface="Arial" charset="0"/>
                <a:ea typeface="ＭＳ Ｐゴシック" charset="0"/>
                <a:cs typeface="Arial" charset="0"/>
              </a:rPr>
              <a:t>n</a:t>
            </a:r>
            <a:r>
              <a:rPr lang="en-US" smtClean="0">
                <a:solidFill>
                  <a:srgbClr val="5F5F5F"/>
                </a:solidFill>
                <a:latin typeface="Arial" charset="0"/>
                <a:ea typeface="ＭＳ Ｐゴシック" charset="0"/>
                <a:cs typeface="Arial" charset="0"/>
              </a:rPr>
              <a:t> row x 2</a:t>
            </a:r>
            <a:r>
              <a:rPr lang="en-US" baseline="30000" smtClean="0">
                <a:solidFill>
                  <a:srgbClr val="5F5F5F"/>
                </a:solidFill>
                <a:latin typeface="Arial" charset="0"/>
                <a:ea typeface="ＭＳ Ｐゴシック" charset="0"/>
                <a:cs typeface="Arial" charset="0"/>
              </a:rPr>
              <a:t>m</a:t>
            </a:r>
            <a:r>
              <a:rPr lang="en-US" smtClean="0">
                <a:solidFill>
                  <a:srgbClr val="5F5F5F"/>
                </a:solidFill>
                <a:latin typeface="Arial" charset="0"/>
                <a:ea typeface="ＭＳ Ｐゴシック" charset="0"/>
                <a:cs typeface="Arial" charset="0"/>
              </a:rPr>
              <a:t>-col</a:t>
            </a:r>
          </a:p>
          <a:p>
            <a:pPr algn="ctr" fontAlgn="base">
              <a:lnSpc>
                <a:spcPct val="90000"/>
              </a:lnSpc>
              <a:spcBef>
                <a:spcPct val="0"/>
              </a:spcBef>
              <a:spcAft>
                <a:spcPct val="0"/>
              </a:spcAft>
            </a:pPr>
            <a:endParaRPr lang="en-US" smtClean="0">
              <a:solidFill>
                <a:srgbClr val="5F5F5F"/>
              </a:solidFill>
              <a:latin typeface="Arial" charset="0"/>
              <a:ea typeface="ＭＳ Ｐゴシック" charset="0"/>
              <a:cs typeface="Arial" charset="0"/>
            </a:endParaRP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(n</a:t>
            </a:r>
            <a:r>
              <a:rPr lang="en-US" smtClean="0">
                <a:solidFill>
                  <a:srgbClr val="5F5F5F"/>
                </a:solidFill>
                <a:latin typeface="Arial" charset="0"/>
                <a:ea typeface="ＭＳ Ｐゴシック" charset="0"/>
                <a:cs typeface="Arial" charset="0"/>
                <a:sym typeface="Symbol" charset="0"/>
              </a:rPr>
              <a:t></a:t>
            </a:r>
            <a:r>
              <a:rPr lang="en-US" smtClean="0">
                <a:solidFill>
                  <a:srgbClr val="5F5F5F"/>
                </a:solidFill>
                <a:latin typeface="Arial" charset="0"/>
                <a:ea typeface="ＭＳ Ｐゴシック" charset="0"/>
                <a:cs typeface="Arial" charset="0"/>
              </a:rPr>
              <a:t>m to minimize</a:t>
            </a: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overall latency)</a:t>
            </a:r>
          </a:p>
        </p:txBody>
      </p:sp>
      <p:sp>
        <p:nvSpPr>
          <p:cNvPr id="56325" name="AutoShape 5"/>
          <p:cNvSpPr>
            <a:spLocks noChangeArrowheads="1"/>
          </p:cNvSpPr>
          <p:nvPr/>
        </p:nvSpPr>
        <p:spPr bwMode="auto">
          <a:xfrm>
            <a:off x="1958975" y="6096000"/>
            <a:ext cx="22098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328 w 21600"/>
              <a:gd name="T13" fmla="*/ 2328 h 21600"/>
              <a:gd name="T14" fmla="*/ 19272 w 21600"/>
              <a:gd name="T15" fmla="*/ 19272 h 21600"/>
            </a:gdLst>
            <a:ahLst/>
            <a:cxnLst>
              <a:cxn ang="T8">
                <a:pos x="T0" y="T1"/>
              </a:cxn>
              <a:cxn ang="T9">
                <a:pos x="T2" y="T3"/>
              </a:cxn>
              <a:cxn ang="T10">
                <a:pos x="T4" y="T5"/>
              </a:cxn>
              <a:cxn ang="T11">
                <a:pos x="T6" y="T7"/>
              </a:cxn>
            </a:cxnLst>
            <a:rect l="T12" t="T13" r="T14" b="T15"/>
            <a:pathLst>
              <a:path w="21600" h="21600">
                <a:moveTo>
                  <a:pt x="0" y="0"/>
                </a:moveTo>
                <a:lnTo>
                  <a:pt x="1055" y="21600"/>
                </a:lnTo>
                <a:lnTo>
                  <a:pt x="20545"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sense amp and mux</a:t>
            </a:r>
          </a:p>
        </p:txBody>
      </p:sp>
      <p:sp>
        <p:nvSpPr>
          <p:cNvPr id="56326" name="Line 6"/>
          <p:cNvSpPr>
            <a:spLocks noChangeShapeType="1"/>
          </p:cNvSpPr>
          <p:nvPr/>
        </p:nvSpPr>
        <p:spPr bwMode="auto">
          <a:xfrm>
            <a:off x="3101975" y="5791200"/>
            <a:ext cx="0" cy="3048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27" name="AutoShape 7"/>
          <p:cNvSpPr>
            <a:spLocks noChangeArrowheads="1"/>
          </p:cNvSpPr>
          <p:nvPr/>
        </p:nvSpPr>
        <p:spPr bwMode="auto">
          <a:xfrm rot="5400000">
            <a:off x="434975" y="4648200"/>
            <a:ext cx="2057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72 w 21600"/>
              <a:gd name="T13" fmla="*/ 2972 h 21600"/>
              <a:gd name="T14" fmla="*/ 18628 w 21600"/>
              <a:gd name="T15" fmla="*/ 18628 h 21600"/>
            </a:gdLst>
            <a:ahLst/>
            <a:cxnLst>
              <a:cxn ang="T8">
                <a:pos x="T0" y="T1"/>
              </a:cxn>
              <a:cxn ang="T9">
                <a:pos x="T2" y="T3"/>
              </a:cxn>
              <a:cxn ang="T10">
                <a:pos x="T4" y="T5"/>
              </a:cxn>
              <a:cxn ang="T11">
                <a:pos x="T6" y="T7"/>
              </a:cxn>
            </a:cxnLst>
            <a:rect l="T12" t="T13" r="T14" b="T15"/>
            <a:pathLst>
              <a:path w="21600" h="21600">
                <a:moveTo>
                  <a:pt x="0" y="0"/>
                </a:moveTo>
                <a:lnTo>
                  <a:pt x="2343" y="21600"/>
                </a:lnTo>
                <a:lnTo>
                  <a:pt x="19257"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28" name="Line 8"/>
          <p:cNvSpPr>
            <a:spLocks noChangeShapeType="1"/>
          </p:cNvSpPr>
          <p:nvPr/>
        </p:nvSpPr>
        <p:spPr bwMode="auto">
          <a:xfrm>
            <a:off x="1577975" y="4800600"/>
            <a:ext cx="381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29" name="Line 9"/>
          <p:cNvSpPr>
            <a:spLocks noChangeShapeType="1"/>
          </p:cNvSpPr>
          <p:nvPr/>
        </p:nvSpPr>
        <p:spPr bwMode="auto">
          <a:xfrm flipV="1">
            <a:off x="1730375" y="4724400"/>
            <a:ext cx="7620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0" name="Line 10"/>
          <p:cNvSpPr>
            <a:spLocks noChangeShapeType="1"/>
          </p:cNvSpPr>
          <p:nvPr/>
        </p:nvSpPr>
        <p:spPr bwMode="auto">
          <a:xfrm flipV="1">
            <a:off x="3025775" y="5943600"/>
            <a:ext cx="152400" cy="762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1" name="Line 11"/>
          <p:cNvSpPr>
            <a:spLocks noChangeShapeType="1"/>
          </p:cNvSpPr>
          <p:nvPr/>
        </p:nvSpPr>
        <p:spPr bwMode="auto">
          <a:xfrm>
            <a:off x="206375" y="4800600"/>
            <a:ext cx="1143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2" name="Freeform 12"/>
          <p:cNvSpPr>
            <a:spLocks/>
          </p:cNvSpPr>
          <p:nvPr/>
        </p:nvSpPr>
        <p:spPr bwMode="auto">
          <a:xfrm>
            <a:off x="685800" y="4800600"/>
            <a:ext cx="1349375" cy="1371600"/>
          </a:xfrm>
          <a:custGeom>
            <a:avLst/>
            <a:gdLst>
              <a:gd name="T0" fmla="*/ 0 w 960"/>
              <a:gd name="T1" fmla="*/ 0 h 864"/>
              <a:gd name="T2" fmla="*/ 0 w 960"/>
              <a:gd name="T3" fmla="*/ 2147483647 h 864"/>
              <a:gd name="T4" fmla="*/ 2147483647 w 960"/>
              <a:gd name="T5" fmla="*/ 2147483647 h 864"/>
              <a:gd name="T6" fmla="*/ 0 60000 65536"/>
              <a:gd name="T7" fmla="*/ 0 60000 65536"/>
              <a:gd name="T8" fmla="*/ 0 60000 65536"/>
              <a:gd name="T9" fmla="*/ 0 w 960"/>
              <a:gd name="T10" fmla="*/ 0 h 864"/>
              <a:gd name="T11" fmla="*/ 960 w 960"/>
              <a:gd name="T12" fmla="*/ 864 h 864"/>
            </a:gdLst>
            <a:ahLst/>
            <a:cxnLst>
              <a:cxn ang="T6">
                <a:pos x="T0" y="T1"/>
              </a:cxn>
              <a:cxn ang="T7">
                <a:pos x="T2" y="T3"/>
              </a:cxn>
              <a:cxn ang="T8">
                <a:pos x="T4" y="T5"/>
              </a:cxn>
            </a:cxnLst>
            <a:rect l="T9" t="T10" r="T11" b="T12"/>
            <a:pathLst>
              <a:path w="960" h="864">
                <a:moveTo>
                  <a:pt x="0" y="0"/>
                </a:moveTo>
                <a:lnTo>
                  <a:pt x="0" y="864"/>
                </a:lnTo>
                <a:lnTo>
                  <a:pt x="960" y="86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3" name="Line 13"/>
          <p:cNvSpPr>
            <a:spLocks noChangeShapeType="1"/>
          </p:cNvSpPr>
          <p:nvPr/>
        </p:nvSpPr>
        <p:spPr bwMode="auto">
          <a:xfrm flipV="1">
            <a:off x="1028700" y="47244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4" name="Line 14"/>
          <p:cNvSpPr>
            <a:spLocks noChangeShapeType="1"/>
          </p:cNvSpPr>
          <p:nvPr/>
        </p:nvSpPr>
        <p:spPr bwMode="auto">
          <a:xfrm flipV="1">
            <a:off x="1196975" y="60960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5" name="Rectangle 15"/>
          <p:cNvSpPr>
            <a:spLocks noChangeArrowheads="1"/>
          </p:cNvSpPr>
          <p:nvPr/>
        </p:nvSpPr>
        <p:spPr bwMode="auto">
          <a:xfrm>
            <a:off x="3140075" y="5791200"/>
            <a:ext cx="1365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2</a:t>
            </a:r>
            <a:r>
              <a:rPr lang="en-US" i="1" baseline="30000" smtClean="0">
                <a:solidFill>
                  <a:srgbClr val="5F5F5F"/>
                </a:solidFill>
                <a:latin typeface="Arial" charset="0"/>
                <a:ea typeface="ＭＳ Ｐゴシック" charset="0"/>
                <a:cs typeface="Arial" charset="0"/>
              </a:rPr>
              <a:t>m</a:t>
            </a:r>
            <a:r>
              <a:rPr lang="en-US" i="1" smtClean="0">
                <a:solidFill>
                  <a:srgbClr val="5F5F5F"/>
                </a:solidFill>
                <a:latin typeface="Arial" charset="0"/>
                <a:ea typeface="ＭＳ Ｐゴシック" charset="0"/>
                <a:cs typeface="Arial" charset="0"/>
              </a:rPr>
              <a:t> diff pairs</a:t>
            </a:r>
          </a:p>
        </p:txBody>
      </p:sp>
      <p:sp>
        <p:nvSpPr>
          <p:cNvPr id="56336" name="Rectangle 16"/>
          <p:cNvSpPr>
            <a:spLocks noChangeArrowheads="1"/>
          </p:cNvSpPr>
          <p:nvPr/>
        </p:nvSpPr>
        <p:spPr bwMode="auto">
          <a:xfrm>
            <a:off x="1568450" y="4343400"/>
            <a:ext cx="395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2</a:t>
            </a:r>
            <a:r>
              <a:rPr lang="en-US" i="1" baseline="30000" smtClean="0">
                <a:solidFill>
                  <a:srgbClr val="5F5F5F"/>
                </a:solidFill>
                <a:latin typeface="Arial" charset="0"/>
                <a:ea typeface="ＭＳ Ｐゴシック" charset="0"/>
                <a:cs typeface="Arial" charset="0"/>
              </a:rPr>
              <a:t>n</a:t>
            </a:r>
            <a:endParaRPr lang="en-US" i="1" smtClean="0">
              <a:solidFill>
                <a:srgbClr val="5F5F5F"/>
              </a:solidFill>
              <a:latin typeface="Arial" charset="0"/>
              <a:ea typeface="ＭＳ Ｐゴシック" charset="0"/>
              <a:cs typeface="Arial" charset="0"/>
            </a:endParaRPr>
          </a:p>
        </p:txBody>
      </p:sp>
      <p:sp>
        <p:nvSpPr>
          <p:cNvPr id="56337" name="Rectangle 17"/>
          <p:cNvSpPr>
            <a:spLocks noChangeArrowheads="1"/>
          </p:cNvSpPr>
          <p:nvPr/>
        </p:nvSpPr>
        <p:spPr bwMode="auto">
          <a:xfrm>
            <a:off x="917575" y="4419600"/>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n</a:t>
            </a:r>
          </a:p>
        </p:txBody>
      </p:sp>
      <p:sp>
        <p:nvSpPr>
          <p:cNvPr id="56338" name="Rectangle 18"/>
          <p:cNvSpPr>
            <a:spLocks noChangeArrowheads="1"/>
          </p:cNvSpPr>
          <p:nvPr/>
        </p:nvSpPr>
        <p:spPr bwMode="auto">
          <a:xfrm>
            <a:off x="1082675" y="5756275"/>
            <a:ext cx="374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m</a:t>
            </a:r>
          </a:p>
        </p:txBody>
      </p:sp>
      <p:sp>
        <p:nvSpPr>
          <p:cNvPr id="56339" name="Line 19"/>
          <p:cNvSpPr>
            <a:spLocks noChangeShapeType="1"/>
          </p:cNvSpPr>
          <p:nvPr/>
        </p:nvSpPr>
        <p:spPr bwMode="auto">
          <a:xfrm>
            <a:off x="3101975" y="6324600"/>
            <a:ext cx="0" cy="304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0" name="Line 20"/>
          <p:cNvSpPr>
            <a:spLocks noChangeShapeType="1"/>
          </p:cNvSpPr>
          <p:nvPr/>
        </p:nvSpPr>
        <p:spPr bwMode="auto">
          <a:xfrm flipV="1">
            <a:off x="3025775" y="6426200"/>
            <a:ext cx="1524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1" name="Rectangle 21"/>
          <p:cNvSpPr>
            <a:spLocks noChangeArrowheads="1"/>
          </p:cNvSpPr>
          <p:nvPr/>
        </p:nvSpPr>
        <p:spPr bwMode="auto">
          <a:xfrm>
            <a:off x="3140075" y="6289675"/>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1</a:t>
            </a:r>
          </a:p>
        </p:txBody>
      </p:sp>
      <p:grpSp>
        <p:nvGrpSpPr>
          <p:cNvPr id="56342" name="Group 22"/>
          <p:cNvGrpSpPr>
            <a:grpSpLocks/>
          </p:cNvGrpSpPr>
          <p:nvPr/>
        </p:nvGrpSpPr>
        <p:grpSpPr bwMode="auto">
          <a:xfrm>
            <a:off x="1828800" y="1905000"/>
            <a:ext cx="1143000" cy="990600"/>
            <a:chOff x="3600" y="960"/>
            <a:chExt cx="864" cy="816"/>
          </a:xfrm>
        </p:grpSpPr>
        <p:grpSp>
          <p:nvGrpSpPr>
            <p:cNvPr id="56360" name="Group 23"/>
            <p:cNvGrpSpPr>
              <a:grpSpLocks/>
            </p:cNvGrpSpPr>
            <p:nvPr/>
          </p:nvGrpSpPr>
          <p:grpSpPr bwMode="auto">
            <a:xfrm>
              <a:off x="3840" y="960"/>
              <a:ext cx="384" cy="384"/>
              <a:chOff x="3600" y="960"/>
              <a:chExt cx="384" cy="384"/>
            </a:xfrm>
          </p:grpSpPr>
          <p:sp>
            <p:nvSpPr>
              <p:cNvPr id="56365" name="AutoShape 24"/>
              <p:cNvSpPr>
                <a:spLocks noChangeArrowheads="1"/>
              </p:cNvSpPr>
              <p:nvPr/>
            </p:nvSpPr>
            <p:spPr bwMode="auto">
              <a:xfrm rot="5400000">
                <a:off x="3552" y="1008"/>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6366" name="Oval 25"/>
              <p:cNvSpPr>
                <a:spLocks noChangeArrowheads="1"/>
              </p:cNvSpPr>
              <p:nvPr/>
            </p:nvSpPr>
            <p:spPr bwMode="auto">
              <a:xfrm>
                <a:off x="3888" y="1104"/>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6361" name="AutoShape 26"/>
            <p:cNvSpPr>
              <a:spLocks noChangeArrowheads="1"/>
            </p:cNvSpPr>
            <p:nvPr/>
          </p:nvSpPr>
          <p:spPr bwMode="auto">
            <a:xfrm rot="16200000" flipH="1">
              <a:off x="3888" y="1440"/>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6362" name="Oval 27"/>
            <p:cNvSpPr>
              <a:spLocks noChangeArrowheads="1"/>
            </p:cNvSpPr>
            <p:nvPr/>
          </p:nvSpPr>
          <p:spPr bwMode="auto">
            <a:xfrm flipH="1">
              <a:off x="3840" y="1536"/>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6363" name="Freeform 28"/>
            <p:cNvSpPr>
              <a:spLocks/>
            </p:cNvSpPr>
            <p:nvPr/>
          </p:nvSpPr>
          <p:spPr bwMode="auto">
            <a:xfrm>
              <a:off x="4224"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64" name="Freeform 29"/>
            <p:cNvSpPr>
              <a:spLocks/>
            </p:cNvSpPr>
            <p:nvPr/>
          </p:nvSpPr>
          <p:spPr bwMode="auto">
            <a:xfrm flipH="1">
              <a:off x="3600"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56343" name="Freeform 30"/>
          <p:cNvSpPr>
            <a:spLocks/>
          </p:cNvSpPr>
          <p:nvPr/>
        </p:nvSpPr>
        <p:spPr bwMode="auto">
          <a:xfrm>
            <a:off x="990600" y="2209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4" name="Freeform 31"/>
          <p:cNvSpPr>
            <a:spLocks/>
          </p:cNvSpPr>
          <p:nvPr/>
        </p:nvSpPr>
        <p:spPr bwMode="auto">
          <a:xfrm flipH="1">
            <a:off x="2971800" y="2209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5" name="Line 32"/>
          <p:cNvSpPr>
            <a:spLocks noChangeShapeType="1"/>
          </p:cNvSpPr>
          <p:nvPr/>
        </p:nvSpPr>
        <p:spPr bwMode="auto">
          <a:xfrm>
            <a:off x="1219200" y="2133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6" name="Oval 33"/>
          <p:cNvSpPr>
            <a:spLocks noChangeArrowheads="1"/>
          </p:cNvSpPr>
          <p:nvPr/>
        </p:nvSpPr>
        <p:spPr bwMode="auto">
          <a:xfrm flipH="1">
            <a:off x="1295400" y="1981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6347" name="Oval 34"/>
          <p:cNvSpPr>
            <a:spLocks noChangeArrowheads="1"/>
          </p:cNvSpPr>
          <p:nvPr/>
        </p:nvSpPr>
        <p:spPr bwMode="auto">
          <a:xfrm flipH="1">
            <a:off x="3352800" y="1981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6348" name="Line 35"/>
          <p:cNvSpPr>
            <a:spLocks noChangeShapeType="1"/>
          </p:cNvSpPr>
          <p:nvPr/>
        </p:nvSpPr>
        <p:spPr bwMode="auto">
          <a:xfrm>
            <a:off x="990600" y="1066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9" name="Line 36"/>
          <p:cNvSpPr>
            <a:spLocks noChangeShapeType="1"/>
          </p:cNvSpPr>
          <p:nvPr/>
        </p:nvSpPr>
        <p:spPr bwMode="auto">
          <a:xfrm>
            <a:off x="3810000" y="1066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0" name="Line 37"/>
          <p:cNvSpPr>
            <a:spLocks noChangeShapeType="1"/>
          </p:cNvSpPr>
          <p:nvPr/>
        </p:nvSpPr>
        <p:spPr bwMode="auto">
          <a:xfrm>
            <a:off x="304800" y="1600200"/>
            <a:ext cx="42672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1" name="Line 38"/>
          <p:cNvSpPr>
            <a:spLocks noChangeShapeType="1"/>
          </p:cNvSpPr>
          <p:nvPr/>
        </p:nvSpPr>
        <p:spPr bwMode="auto">
          <a:xfrm>
            <a:off x="1371600" y="1600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2" name="Line 39"/>
          <p:cNvSpPr>
            <a:spLocks noChangeShapeType="1"/>
          </p:cNvSpPr>
          <p:nvPr/>
        </p:nvSpPr>
        <p:spPr bwMode="auto">
          <a:xfrm>
            <a:off x="3429000" y="1600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3" name="Line 40"/>
          <p:cNvSpPr>
            <a:spLocks noChangeShapeType="1"/>
          </p:cNvSpPr>
          <p:nvPr/>
        </p:nvSpPr>
        <p:spPr bwMode="auto">
          <a:xfrm>
            <a:off x="3276600" y="2133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4" name="Text Box 41"/>
          <p:cNvSpPr txBox="1">
            <a:spLocks noChangeArrowheads="1"/>
          </p:cNvSpPr>
          <p:nvPr/>
        </p:nvSpPr>
        <p:spPr bwMode="auto">
          <a:xfrm>
            <a:off x="1682750" y="1277938"/>
            <a:ext cx="1212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row select</a:t>
            </a:r>
          </a:p>
        </p:txBody>
      </p:sp>
      <p:sp>
        <p:nvSpPr>
          <p:cNvPr id="56355" name="Text Box 42"/>
          <p:cNvSpPr txBox="1">
            <a:spLocks noChangeArrowheads="1"/>
          </p:cNvSpPr>
          <p:nvPr/>
        </p:nvSpPr>
        <p:spPr bwMode="auto">
          <a:xfrm rot="-5400000">
            <a:off x="430213" y="2263775"/>
            <a:ext cx="781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bitline</a:t>
            </a:r>
          </a:p>
        </p:txBody>
      </p:sp>
      <p:sp>
        <p:nvSpPr>
          <p:cNvPr id="56356" name="Text Box 43"/>
          <p:cNvSpPr txBox="1">
            <a:spLocks noChangeArrowheads="1"/>
          </p:cNvSpPr>
          <p:nvPr/>
        </p:nvSpPr>
        <p:spPr bwMode="auto">
          <a:xfrm rot="-5400000">
            <a:off x="3525838" y="225742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_bitline</a:t>
            </a:r>
          </a:p>
        </p:txBody>
      </p:sp>
      <p:sp>
        <p:nvSpPr>
          <p:cNvPr id="56357" name="Line 44"/>
          <p:cNvSpPr>
            <a:spLocks noChangeShapeType="1"/>
          </p:cNvSpPr>
          <p:nvPr/>
        </p:nvSpPr>
        <p:spPr bwMode="auto">
          <a:xfrm flipV="1">
            <a:off x="342900" y="47244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8" name="Rectangle 45"/>
          <p:cNvSpPr>
            <a:spLocks noChangeArrowheads="1"/>
          </p:cNvSpPr>
          <p:nvPr/>
        </p:nvSpPr>
        <p:spPr bwMode="auto">
          <a:xfrm>
            <a:off x="98425" y="4384675"/>
            <a:ext cx="63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n+m</a:t>
            </a:r>
          </a:p>
        </p:txBody>
      </p:sp>
      <p:sp>
        <p:nvSpPr>
          <p:cNvPr id="56359" name="Rectangle 3"/>
          <p:cNvSpPr txBox="1">
            <a:spLocks noChangeArrowheads="1"/>
          </p:cNvSpPr>
          <p:nvPr/>
        </p:nvSpPr>
        <p:spPr bwMode="auto">
          <a:xfrm>
            <a:off x="4505325" y="962025"/>
            <a:ext cx="48323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508000" indent="-1698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lnSpc>
                <a:spcPts val="2400"/>
              </a:lnSpc>
              <a:spcBef>
                <a:spcPts val="500"/>
              </a:spcBef>
              <a:spcAft>
                <a:spcPct val="0"/>
              </a:spcAft>
              <a:buSzPct val="80000"/>
            </a:pPr>
            <a:r>
              <a:rPr lang="en-US" sz="1800" smtClean="0">
                <a:solidFill>
                  <a:srgbClr val="000000"/>
                </a:solidFill>
                <a:latin typeface="Arial Narrow" charset="0"/>
                <a:cs typeface="Arial" charset="0"/>
              </a:rPr>
              <a:t> </a:t>
            </a:r>
            <a:r>
              <a:rPr lang="en-US" sz="1800" smtClean="0">
                <a:solidFill>
                  <a:srgbClr val="000000"/>
                </a:solidFill>
                <a:cs typeface="Arial" charset="0"/>
              </a:rPr>
              <a:t>Read Sequence</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1. address decode</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2. drive row select</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3. selected bit-cells drive bitlines</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	  (entire row is read together)</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4. differential sensing and column select</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     (data is ready)</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5. precharge all bitlines</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     (for next read or write)</a:t>
            </a:r>
          </a:p>
          <a:p>
            <a:pPr fontAlgn="base">
              <a:lnSpc>
                <a:spcPts val="2400"/>
              </a:lnSpc>
              <a:spcBef>
                <a:spcPts val="500"/>
              </a:spcBef>
              <a:spcAft>
                <a:spcPct val="0"/>
              </a:spcAft>
              <a:buSzPct val="80000"/>
            </a:pPr>
            <a:r>
              <a:rPr lang="en-US" sz="1800" i="1" smtClean="0">
                <a:solidFill>
                  <a:srgbClr val="808080"/>
                </a:solidFill>
                <a:cs typeface="Arial" charset="0"/>
              </a:rPr>
              <a:t>  </a:t>
            </a:r>
            <a:endParaRPr lang="en-US" sz="1800" smtClean="0">
              <a:solidFill>
                <a:srgbClr val="808080"/>
              </a:solidFill>
              <a:cs typeface="Arial" charset="0"/>
            </a:endParaRPr>
          </a:p>
          <a:p>
            <a:pPr fontAlgn="base">
              <a:lnSpc>
                <a:spcPts val="2400"/>
              </a:lnSpc>
              <a:spcBef>
                <a:spcPts val="500"/>
              </a:spcBef>
              <a:spcAft>
                <a:spcPct val="0"/>
              </a:spcAft>
              <a:buSzPct val="80000"/>
            </a:pPr>
            <a:r>
              <a:rPr lang="en-US" sz="1800" smtClean="0">
                <a:solidFill>
                  <a:srgbClr val="000000"/>
                </a:solidFill>
                <a:cs typeface="Arial" charset="0"/>
              </a:rPr>
              <a:t> Access latency dominated by steps 2 and 3</a:t>
            </a:r>
          </a:p>
          <a:p>
            <a:pPr fontAlgn="base">
              <a:lnSpc>
                <a:spcPts val="2400"/>
              </a:lnSpc>
              <a:spcBef>
                <a:spcPts val="500"/>
              </a:spcBef>
              <a:spcAft>
                <a:spcPct val="0"/>
              </a:spcAft>
              <a:buSzPct val="80000"/>
            </a:pPr>
            <a:r>
              <a:rPr lang="en-US" sz="1800" smtClean="0">
                <a:solidFill>
                  <a:srgbClr val="000000"/>
                </a:solidFill>
                <a:cs typeface="Arial" charset="0"/>
              </a:rPr>
              <a:t> Cycling time dominated by steps 2, 3 and 5</a:t>
            </a:r>
          </a:p>
          <a:p>
            <a:pPr lvl="1" fontAlgn="base">
              <a:lnSpc>
                <a:spcPts val="2200"/>
              </a:lnSpc>
              <a:spcBef>
                <a:spcPts val="500"/>
              </a:spcBef>
              <a:spcAft>
                <a:spcPct val="0"/>
              </a:spcAft>
              <a:buClr>
                <a:srgbClr val="003399"/>
              </a:buClr>
              <a:buSzPct val="40000"/>
              <a:buFontTx/>
              <a:buChar char="-"/>
            </a:pPr>
            <a:r>
              <a:rPr lang="en-US" sz="1800" smtClean="0">
                <a:solidFill>
                  <a:srgbClr val="000000"/>
                </a:solidFill>
                <a:cs typeface="Arial" charset="0"/>
              </a:rPr>
              <a:t>step 2 proportional to 2</a:t>
            </a:r>
            <a:r>
              <a:rPr lang="en-US" sz="1800" baseline="30000" smtClean="0">
                <a:solidFill>
                  <a:srgbClr val="000000"/>
                </a:solidFill>
                <a:cs typeface="Arial" charset="0"/>
              </a:rPr>
              <a:t>m</a:t>
            </a:r>
          </a:p>
          <a:p>
            <a:pPr lvl="1" fontAlgn="base">
              <a:lnSpc>
                <a:spcPts val="2200"/>
              </a:lnSpc>
              <a:spcBef>
                <a:spcPts val="500"/>
              </a:spcBef>
              <a:spcAft>
                <a:spcPct val="0"/>
              </a:spcAft>
              <a:buClr>
                <a:srgbClr val="003399"/>
              </a:buClr>
              <a:buSzPct val="40000"/>
              <a:buFontTx/>
              <a:buChar char="-"/>
            </a:pPr>
            <a:r>
              <a:rPr lang="en-US" sz="1800" smtClean="0">
                <a:solidFill>
                  <a:srgbClr val="000000"/>
                </a:solidFill>
                <a:cs typeface="Arial" charset="0"/>
              </a:rPr>
              <a:t>step 3 and 5 proportional to 2</a:t>
            </a:r>
            <a:r>
              <a:rPr lang="en-US" sz="1800" baseline="30000" smtClean="0">
                <a:solidFill>
                  <a:srgbClr val="000000"/>
                </a:solidFill>
                <a:cs typeface="Arial" charset="0"/>
              </a:rPr>
              <a:t>n</a:t>
            </a:r>
          </a:p>
        </p:txBody>
      </p:sp>
    </p:spTree>
    <p:extLst>
      <p:ext uri="{BB962C8B-B14F-4D97-AF65-F5344CB8AC3E}">
        <p14:creationId xmlns:p14="http://schemas.microsoft.com/office/powerpoint/2010/main" val="1751328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228600" y="152400"/>
            <a:ext cx="8915400" cy="1066800"/>
          </a:xfrm>
        </p:spPr>
        <p:txBody>
          <a:bodyPr/>
          <a:lstStyle/>
          <a:p>
            <a:r>
              <a:rPr lang="en-US" sz="3800">
                <a:latin typeface="Garamond" charset="0"/>
                <a:ea typeface="ＭＳ Ｐゴシック" charset="0"/>
                <a:cs typeface="ＭＳ Ｐゴシック" charset="0"/>
              </a:rPr>
              <a:t>DRAM (Dynamic Random Access Memory)</a:t>
            </a:r>
          </a:p>
        </p:txBody>
      </p:sp>
      <p:sp>
        <p:nvSpPr>
          <p:cNvPr id="5734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73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7ED349-40B8-B542-A76C-4EE4101490BD}" type="slidenum">
              <a:rPr lang="en-US" sz="1600">
                <a:solidFill>
                  <a:srgbClr val="000000"/>
                </a:solidFill>
                <a:latin typeface="Garamond" charset="0"/>
                <a:cs typeface="Arial" charset="0"/>
              </a:rPr>
              <a:pPr eaLnBrk="1" hangingPunct="1"/>
              <a:t>51</a:t>
            </a:fld>
            <a:endParaRPr lang="en-US" sz="1600">
              <a:solidFill>
                <a:srgbClr val="000000"/>
              </a:solidFill>
              <a:latin typeface="Garamond" charset="0"/>
              <a:cs typeface="Arial" charset="0"/>
            </a:endParaRPr>
          </a:p>
        </p:txBody>
      </p:sp>
      <p:sp>
        <p:nvSpPr>
          <p:cNvPr id="57348" name="Freeform 4"/>
          <p:cNvSpPr>
            <a:spLocks/>
          </p:cNvSpPr>
          <p:nvPr/>
        </p:nvSpPr>
        <p:spPr bwMode="auto">
          <a:xfrm>
            <a:off x="1152525" y="17272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49" name="Line 5"/>
          <p:cNvSpPr>
            <a:spLocks noChangeShapeType="1"/>
          </p:cNvSpPr>
          <p:nvPr/>
        </p:nvSpPr>
        <p:spPr bwMode="auto">
          <a:xfrm>
            <a:off x="1381125" y="16510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50" name="Oval 6"/>
          <p:cNvSpPr>
            <a:spLocks noChangeArrowheads="1"/>
          </p:cNvSpPr>
          <p:nvPr/>
        </p:nvSpPr>
        <p:spPr bwMode="auto">
          <a:xfrm flipH="1">
            <a:off x="1457325" y="14986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7351" name="Line 7"/>
          <p:cNvSpPr>
            <a:spLocks noChangeShapeType="1"/>
          </p:cNvSpPr>
          <p:nvPr/>
        </p:nvSpPr>
        <p:spPr bwMode="auto">
          <a:xfrm>
            <a:off x="1152525" y="5842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52" name="Line 8"/>
          <p:cNvSpPr>
            <a:spLocks noChangeShapeType="1"/>
          </p:cNvSpPr>
          <p:nvPr/>
        </p:nvSpPr>
        <p:spPr bwMode="auto">
          <a:xfrm>
            <a:off x="466725" y="1117600"/>
            <a:ext cx="197167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53" name="Line 9"/>
          <p:cNvSpPr>
            <a:spLocks noChangeShapeType="1"/>
          </p:cNvSpPr>
          <p:nvPr/>
        </p:nvSpPr>
        <p:spPr bwMode="auto">
          <a:xfrm>
            <a:off x="1533525" y="11176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54" name="Text Box 10"/>
          <p:cNvSpPr txBox="1">
            <a:spLocks noChangeArrowheads="1"/>
          </p:cNvSpPr>
          <p:nvPr/>
        </p:nvSpPr>
        <p:spPr bwMode="auto">
          <a:xfrm>
            <a:off x="1800225" y="795338"/>
            <a:ext cx="1301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row enable</a:t>
            </a:r>
          </a:p>
        </p:txBody>
      </p:sp>
      <p:sp>
        <p:nvSpPr>
          <p:cNvPr id="57355" name="Text Box 11"/>
          <p:cNvSpPr txBox="1">
            <a:spLocks noChangeArrowheads="1"/>
          </p:cNvSpPr>
          <p:nvPr/>
        </p:nvSpPr>
        <p:spPr bwMode="auto">
          <a:xfrm rot="-5400000">
            <a:off x="525463" y="178117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_bitline</a:t>
            </a:r>
          </a:p>
        </p:txBody>
      </p:sp>
      <p:sp>
        <p:nvSpPr>
          <p:cNvPr id="57356" name="Rectangle 12"/>
          <p:cNvSpPr>
            <a:spLocks noChangeArrowheads="1"/>
          </p:cNvSpPr>
          <p:nvPr/>
        </p:nvSpPr>
        <p:spPr bwMode="auto">
          <a:xfrm>
            <a:off x="1958975" y="3022600"/>
            <a:ext cx="2209800" cy="2057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bit-cell array</a:t>
            </a:r>
          </a:p>
          <a:p>
            <a:pPr algn="ctr" fontAlgn="base">
              <a:lnSpc>
                <a:spcPct val="90000"/>
              </a:lnSpc>
              <a:spcBef>
                <a:spcPct val="0"/>
              </a:spcBef>
              <a:spcAft>
                <a:spcPct val="0"/>
              </a:spcAft>
            </a:pPr>
            <a:endParaRPr lang="en-US" smtClean="0">
              <a:solidFill>
                <a:srgbClr val="5F5F5F"/>
              </a:solidFill>
              <a:latin typeface="Arial" charset="0"/>
              <a:ea typeface="ＭＳ Ｐゴシック" charset="0"/>
              <a:cs typeface="Arial" charset="0"/>
            </a:endParaRP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2</a:t>
            </a:r>
            <a:r>
              <a:rPr lang="en-US" baseline="30000" smtClean="0">
                <a:solidFill>
                  <a:srgbClr val="5F5F5F"/>
                </a:solidFill>
                <a:latin typeface="Arial" charset="0"/>
                <a:ea typeface="ＭＳ Ｐゴシック" charset="0"/>
                <a:cs typeface="Arial" charset="0"/>
              </a:rPr>
              <a:t>n</a:t>
            </a:r>
            <a:r>
              <a:rPr lang="en-US" smtClean="0">
                <a:solidFill>
                  <a:srgbClr val="5F5F5F"/>
                </a:solidFill>
                <a:latin typeface="Arial" charset="0"/>
                <a:ea typeface="ＭＳ Ｐゴシック" charset="0"/>
                <a:cs typeface="Arial" charset="0"/>
              </a:rPr>
              <a:t> row x 2</a:t>
            </a:r>
            <a:r>
              <a:rPr lang="en-US" baseline="30000" smtClean="0">
                <a:solidFill>
                  <a:srgbClr val="5F5F5F"/>
                </a:solidFill>
                <a:latin typeface="Arial" charset="0"/>
                <a:ea typeface="ＭＳ Ｐゴシック" charset="0"/>
                <a:cs typeface="Arial" charset="0"/>
              </a:rPr>
              <a:t>m</a:t>
            </a:r>
            <a:r>
              <a:rPr lang="en-US" smtClean="0">
                <a:solidFill>
                  <a:srgbClr val="5F5F5F"/>
                </a:solidFill>
                <a:latin typeface="Arial" charset="0"/>
                <a:ea typeface="ＭＳ Ｐゴシック" charset="0"/>
                <a:cs typeface="Arial" charset="0"/>
              </a:rPr>
              <a:t>-col</a:t>
            </a:r>
          </a:p>
          <a:p>
            <a:pPr algn="ctr" fontAlgn="base">
              <a:lnSpc>
                <a:spcPct val="90000"/>
              </a:lnSpc>
              <a:spcBef>
                <a:spcPct val="0"/>
              </a:spcBef>
              <a:spcAft>
                <a:spcPct val="0"/>
              </a:spcAft>
            </a:pPr>
            <a:endParaRPr lang="en-US" smtClean="0">
              <a:solidFill>
                <a:srgbClr val="5F5F5F"/>
              </a:solidFill>
              <a:latin typeface="Arial" charset="0"/>
              <a:ea typeface="ＭＳ Ｐゴシック" charset="0"/>
              <a:cs typeface="Arial" charset="0"/>
            </a:endParaRP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(n</a:t>
            </a:r>
            <a:r>
              <a:rPr lang="en-US" smtClean="0">
                <a:solidFill>
                  <a:srgbClr val="5F5F5F"/>
                </a:solidFill>
                <a:latin typeface="Arial" charset="0"/>
                <a:ea typeface="ＭＳ Ｐゴシック" charset="0"/>
                <a:cs typeface="Arial" charset="0"/>
                <a:sym typeface="Symbol" charset="0"/>
              </a:rPr>
              <a:t></a:t>
            </a:r>
            <a:r>
              <a:rPr lang="en-US" smtClean="0">
                <a:solidFill>
                  <a:srgbClr val="5F5F5F"/>
                </a:solidFill>
                <a:latin typeface="Arial" charset="0"/>
                <a:ea typeface="ＭＳ Ｐゴシック" charset="0"/>
                <a:cs typeface="Arial" charset="0"/>
              </a:rPr>
              <a:t>m to minimize</a:t>
            </a: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overall latency)</a:t>
            </a:r>
          </a:p>
        </p:txBody>
      </p:sp>
      <p:sp>
        <p:nvSpPr>
          <p:cNvPr id="57357" name="AutoShape 13"/>
          <p:cNvSpPr>
            <a:spLocks noChangeArrowheads="1"/>
          </p:cNvSpPr>
          <p:nvPr/>
        </p:nvSpPr>
        <p:spPr bwMode="auto">
          <a:xfrm>
            <a:off x="1958975" y="5384800"/>
            <a:ext cx="22098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328 w 21600"/>
              <a:gd name="T13" fmla="*/ 2328 h 21600"/>
              <a:gd name="T14" fmla="*/ 19272 w 21600"/>
              <a:gd name="T15" fmla="*/ 19272 h 21600"/>
            </a:gdLst>
            <a:ahLst/>
            <a:cxnLst>
              <a:cxn ang="T8">
                <a:pos x="T0" y="T1"/>
              </a:cxn>
              <a:cxn ang="T9">
                <a:pos x="T2" y="T3"/>
              </a:cxn>
              <a:cxn ang="T10">
                <a:pos x="T4" y="T5"/>
              </a:cxn>
              <a:cxn ang="T11">
                <a:pos x="T6" y="T7"/>
              </a:cxn>
            </a:cxnLst>
            <a:rect l="T12" t="T13" r="T14" b="T15"/>
            <a:pathLst>
              <a:path w="21600" h="21600">
                <a:moveTo>
                  <a:pt x="0" y="0"/>
                </a:moveTo>
                <a:lnTo>
                  <a:pt x="1055" y="21600"/>
                </a:lnTo>
                <a:lnTo>
                  <a:pt x="20545"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sense amp and mux</a:t>
            </a:r>
          </a:p>
        </p:txBody>
      </p:sp>
      <p:sp>
        <p:nvSpPr>
          <p:cNvPr id="57358" name="Line 14"/>
          <p:cNvSpPr>
            <a:spLocks noChangeShapeType="1"/>
          </p:cNvSpPr>
          <p:nvPr/>
        </p:nvSpPr>
        <p:spPr bwMode="auto">
          <a:xfrm>
            <a:off x="3101975" y="5080000"/>
            <a:ext cx="0" cy="3048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59" name="AutoShape 15"/>
          <p:cNvSpPr>
            <a:spLocks noChangeArrowheads="1"/>
          </p:cNvSpPr>
          <p:nvPr/>
        </p:nvSpPr>
        <p:spPr bwMode="auto">
          <a:xfrm rot="5400000">
            <a:off x="434975" y="3937000"/>
            <a:ext cx="2057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72 w 21600"/>
              <a:gd name="T13" fmla="*/ 2972 h 21600"/>
              <a:gd name="T14" fmla="*/ 18628 w 21600"/>
              <a:gd name="T15" fmla="*/ 18628 h 21600"/>
            </a:gdLst>
            <a:ahLst/>
            <a:cxnLst>
              <a:cxn ang="T8">
                <a:pos x="T0" y="T1"/>
              </a:cxn>
              <a:cxn ang="T9">
                <a:pos x="T2" y="T3"/>
              </a:cxn>
              <a:cxn ang="T10">
                <a:pos x="T4" y="T5"/>
              </a:cxn>
              <a:cxn ang="T11">
                <a:pos x="T6" y="T7"/>
              </a:cxn>
            </a:cxnLst>
            <a:rect l="T12" t="T13" r="T14" b="T15"/>
            <a:pathLst>
              <a:path w="21600" h="21600">
                <a:moveTo>
                  <a:pt x="0" y="0"/>
                </a:moveTo>
                <a:lnTo>
                  <a:pt x="2343" y="21600"/>
                </a:lnTo>
                <a:lnTo>
                  <a:pt x="19257"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0" name="Line 16"/>
          <p:cNvSpPr>
            <a:spLocks noChangeShapeType="1"/>
          </p:cNvSpPr>
          <p:nvPr/>
        </p:nvSpPr>
        <p:spPr bwMode="auto">
          <a:xfrm>
            <a:off x="1577975" y="4089400"/>
            <a:ext cx="381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1" name="Line 17"/>
          <p:cNvSpPr>
            <a:spLocks noChangeShapeType="1"/>
          </p:cNvSpPr>
          <p:nvPr/>
        </p:nvSpPr>
        <p:spPr bwMode="auto">
          <a:xfrm flipV="1">
            <a:off x="1730375" y="4013200"/>
            <a:ext cx="7620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2" name="Line 18"/>
          <p:cNvSpPr>
            <a:spLocks noChangeShapeType="1"/>
          </p:cNvSpPr>
          <p:nvPr/>
        </p:nvSpPr>
        <p:spPr bwMode="auto">
          <a:xfrm flipV="1">
            <a:off x="3025775" y="5232400"/>
            <a:ext cx="152400" cy="762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3" name="Line 19"/>
          <p:cNvSpPr>
            <a:spLocks noChangeShapeType="1"/>
          </p:cNvSpPr>
          <p:nvPr/>
        </p:nvSpPr>
        <p:spPr bwMode="auto">
          <a:xfrm>
            <a:off x="206375" y="4089400"/>
            <a:ext cx="1143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4" name="Freeform 20"/>
          <p:cNvSpPr>
            <a:spLocks/>
          </p:cNvSpPr>
          <p:nvPr/>
        </p:nvSpPr>
        <p:spPr bwMode="auto">
          <a:xfrm>
            <a:off x="609600" y="4089400"/>
            <a:ext cx="1425575" cy="1371600"/>
          </a:xfrm>
          <a:custGeom>
            <a:avLst/>
            <a:gdLst>
              <a:gd name="T0" fmla="*/ 0 w 960"/>
              <a:gd name="T1" fmla="*/ 0 h 864"/>
              <a:gd name="T2" fmla="*/ 0 w 960"/>
              <a:gd name="T3" fmla="*/ 2147483647 h 864"/>
              <a:gd name="T4" fmla="*/ 2147483647 w 960"/>
              <a:gd name="T5" fmla="*/ 2147483647 h 864"/>
              <a:gd name="T6" fmla="*/ 0 60000 65536"/>
              <a:gd name="T7" fmla="*/ 0 60000 65536"/>
              <a:gd name="T8" fmla="*/ 0 60000 65536"/>
              <a:gd name="T9" fmla="*/ 0 w 960"/>
              <a:gd name="T10" fmla="*/ 0 h 864"/>
              <a:gd name="T11" fmla="*/ 960 w 960"/>
              <a:gd name="T12" fmla="*/ 864 h 864"/>
            </a:gdLst>
            <a:ahLst/>
            <a:cxnLst>
              <a:cxn ang="T6">
                <a:pos x="T0" y="T1"/>
              </a:cxn>
              <a:cxn ang="T7">
                <a:pos x="T2" y="T3"/>
              </a:cxn>
              <a:cxn ang="T8">
                <a:pos x="T4" y="T5"/>
              </a:cxn>
            </a:cxnLst>
            <a:rect l="T9" t="T10" r="T11" b="T12"/>
            <a:pathLst>
              <a:path w="960" h="864">
                <a:moveTo>
                  <a:pt x="0" y="0"/>
                </a:moveTo>
                <a:lnTo>
                  <a:pt x="0" y="864"/>
                </a:lnTo>
                <a:lnTo>
                  <a:pt x="960" y="86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5" name="Line 21"/>
          <p:cNvSpPr>
            <a:spLocks noChangeShapeType="1"/>
          </p:cNvSpPr>
          <p:nvPr/>
        </p:nvSpPr>
        <p:spPr bwMode="auto">
          <a:xfrm flipV="1">
            <a:off x="1028700" y="40132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6" name="Line 22"/>
          <p:cNvSpPr>
            <a:spLocks noChangeShapeType="1"/>
          </p:cNvSpPr>
          <p:nvPr/>
        </p:nvSpPr>
        <p:spPr bwMode="auto">
          <a:xfrm flipV="1">
            <a:off x="1196975" y="53848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7" name="Rectangle 23"/>
          <p:cNvSpPr>
            <a:spLocks noChangeArrowheads="1"/>
          </p:cNvSpPr>
          <p:nvPr/>
        </p:nvSpPr>
        <p:spPr bwMode="auto">
          <a:xfrm>
            <a:off x="3124200" y="5080000"/>
            <a:ext cx="438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2</a:t>
            </a:r>
            <a:r>
              <a:rPr lang="en-US" i="1" baseline="30000" smtClean="0">
                <a:solidFill>
                  <a:srgbClr val="5F5F5F"/>
                </a:solidFill>
                <a:latin typeface="Arial" charset="0"/>
                <a:ea typeface="ＭＳ Ｐゴシック" charset="0"/>
                <a:cs typeface="Arial" charset="0"/>
              </a:rPr>
              <a:t>m</a:t>
            </a:r>
            <a:endParaRPr lang="en-US" i="1" smtClean="0">
              <a:solidFill>
                <a:srgbClr val="5F5F5F"/>
              </a:solidFill>
              <a:latin typeface="Arial" charset="0"/>
              <a:ea typeface="ＭＳ Ｐゴシック" charset="0"/>
              <a:cs typeface="Arial" charset="0"/>
            </a:endParaRPr>
          </a:p>
        </p:txBody>
      </p:sp>
      <p:sp>
        <p:nvSpPr>
          <p:cNvPr id="57368" name="Rectangle 24"/>
          <p:cNvSpPr>
            <a:spLocks noChangeArrowheads="1"/>
          </p:cNvSpPr>
          <p:nvPr/>
        </p:nvSpPr>
        <p:spPr bwMode="auto">
          <a:xfrm>
            <a:off x="1568450" y="3632200"/>
            <a:ext cx="395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2</a:t>
            </a:r>
            <a:r>
              <a:rPr lang="en-US" i="1" baseline="30000" smtClean="0">
                <a:solidFill>
                  <a:srgbClr val="5F5F5F"/>
                </a:solidFill>
                <a:latin typeface="Arial" charset="0"/>
                <a:ea typeface="ＭＳ Ｐゴシック" charset="0"/>
                <a:cs typeface="Arial" charset="0"/>
              </a:rPr>
              <a:t>n</a:t>
            </a:r>
            <a:endParaRPr lang="en-US" i="1" smtClean="0">
              <a:solidFill>
                <a:srgbClr val="5F5F5F"/>
              </a:solidFill>
              <a:latin typeface="Arial" charset="0"/>
              <a:ea typeface="ＭＳ Ｐゴシック" charset="0"/>
              <a:cs typeface="Arial" charset="0"/>
            </a:endParaRPr>
          </a:p>
        </p:txBody>
      </p:sp>
      <p:sp>
        <p:nvSpPr>
          <p:cNvPr id="57369" name="Rectangle 25"/>
          <p:cNvSpPr>
            <a:spLocks noChangeArrowheads="1"/>
          </p:cNvSpPr>
          <p:nvPr/>
        </p:nvSpPr>
        <p:spPr bwMode="auto">
          <a:xfrm>
            <a:off x="917575" y="3708400"/>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n</a:t>
            </a:r>
          </a:p>
        </p:txBody>
      </p:sp>
      <p:sp>
        <p:nvSpPr>
          <p:cNvPr id="57370" name="Rectangle 26"/>
          <p:cNvSpPr>
            <a:spLocks noChangeArrowheads="1"/>
          </p:cNvSpPr>
          <p:nvPr/>
        </p:nvSpPr>
        <p:spPr bwMode="auto">
          <a:xfrm>
            <a:off x="1082675" y="5045075"/>
            <a:ext cx="374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m</a:t>
            </a:r>
          </a:p>
        </p:txBody>
      </p:sp>
      <p:sp>
        <p:nvSpPr>
          <p:cNvPr id="57371" name="Line 27"/>
          <p:cNvSpPr>
            <a:spLocks noChangeShapeType="1"/>
          </p:cNvSpPr>
          <p:nvPr/>
        </p:nvSpPr>
        <p:spPr bwMode="auto">
          <a:xfrm>
            <a:off x="3101975" y="5613400"/>
            <a:ext cx="0" cy="304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72" name="Line 28"/>
          <p:cNvSpPr>
            <a:spLocks noChangeShapeType="1"/>
          </p:cNvSpPr>
          <p:nvPr/>
        </p:nvSpPr>
        <p:spPr bwMode="auto">
          <a:xfrm flipV="1">
            <a:off x="3025775" y="5715000"/>
            <a:ext cx="1524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73" name="Rectangle 29"/>
          <p:cNvSpPr>
            <a:spLocks noChangeArrowheads="1"/>
          </p:cNvSpPr>
          <p:nvPr/>
        </p:nvSpPr>
        <p:spPr bwMode="auto">
          <a:xfrm>
            <a:off x="3140075" y="5578475"/>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1</a:t>
            </a:r>
          </a:p>
        </p:txBody>
      </p:sp>
      <p:sp>
        <p:nvSpPr>
          <p:cNvPr id="57374" name="Line 30"/>
          <p:cNvSpPr>
            <a:spLocks noChangeShapeType="1"/>
          </p:cNvSpPr>
          <p:nvPr/>
        </p:nvSpPr>
        <p:spPr bwMode="auto">
          <a:xfrm>
            <a:off x="1981200" y="1955800"/>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75" name="Line 31"/>
          <p:cNvSpPr>
            <a:spLocks noChangeShapeType="1"/>
          </p:cNvSpPr>
          <p:nvPr/>
        </p:nvSpPr>
        <p:spPr bwMode="auto">
          <a:xfrm>
            <a:off x="1828800" y="21082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76" name="Line 32"/>
          <p:cNvSpPr>
            <a:spLocks noChangeShapeType="1"/>
          </p:cNvSpPr>
          <p:nvPr/>
        </p:nvSpPr>
        <p:spPr bwMode="auto">
          <a:xfrm>
            <a:off x="1828800" y="2184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77" name="Rectangle 33"/>
          <p:cNvSpPr>
            <a:spLocks noChangeArrowheads="1"/>
          </p:cNvSpPr>
          <p:nvPr/>
        </p:nvSpPr>
        <p:spPr bwMode="auto">
          <a:xfrm>
            <a:off x="762000" y="3708400"/>
            <a:ext cx="152400" cy="762000"/>
          </a:xfrm>
          <a:prstGeom prst="rect">
            <a:avLst/>
          </a:prstGeom>
          <a:solidFill>
            <a:schemeClr val="bg1"/>
          </a:solidFill>
          <a:ln w="19050">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7378" name="Rectangle 34"/>
          <p:cNvSpPr>
            <a:spLocks noChangeArrowheads="1"/>
          </p:cNvSpPr>
          <p:nvPr/>
        </p:nvSpPr>
        <p:spPr bwMode="auto">
          <a:xfrm>
            <a:off x="762000" y="5080000"/>
            <a:ext cx="152400" cy="762000"/>
          </a:xfrm>
          <a:prstGeom prst="rect">
            <a:avLst/>
          </a:prstGeom>
          <a:solidFill>
            <a:schemeClr val="bg1"/>
          </a:solidFill>
          <a:ln w="19050">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7379" name="Line 35"/>
          <p:cNvSpPr>
            <a:spLocks noChangeShapeType="1"/>
          </p:cNvSpPr>
          <p:nvPr/>
        </p:nvSpPr>
        <p:spPr bwMode="auto">
          <a:xfrm>
            <a:off x="1981200" y="2184400"/>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80" name="AutoShape 36"/>
          <p:cNvSpPr>
            <a:spLocks noChangeArrowheads="1"/>
          </p:cNvSpPr>
          <p:nvPr/>
        </p:nvSpPr>
        <p:spPr bwMode="auto">
          <a:xfrm flipV="1">
            <a:off x="1828800" y="2413000"/>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7381" name="Line 37"/>
          <p:cNvSpPr>
            <a:spLocks noChangeShapeType="1"/>
          </p:cNvSpPr>
          <p:nvPr/>
        </p:nvSpPr>
        <p:spPr bwMode="auto">
          <a:xfrm>
            <a:off x="838200" y="34036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82" name="Line 38"/>
          <p:cNvSpPr>
            <a:spLocks noChangeShapeType="1"/>
          </p:cNvSpPr>
          <p:nvPr/>
        </p:nvSpPr>
        <p:spPr bwMode="auto">
          <a:xfrm>
            <a:off x="838200" y="58420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83" name="Rectangle 39"/>
          <p:cNvSpPr>
            <a:spLocks noChangeArrowheads="1"/>
          </p:cNvSpPr>
          <p:nvPr/>
        </p:nvSpPr>
        <p:spPr bwMode="auto">
          <a:xfrm>
            <a:off x="508000" y="3098800"/>
            <a:ext cx="654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RAS</a:t>
            </a:r>
          </a:p>
        </p:txBody>
      </p:sp>
      <p:sp>
        <p:nvSpPr>
          <p:cNvPr id="57384" name="Rectangle 40"/>
          <p:cNvSpPr>
            <a:spLocks noChangeArrowheads="1"/>
          </p:cNvSpPr>
          <p:nvPr/>
        </p:nvSpPr>
        <p:spPr bwMode="auto">
          <a:xfrm>
            <a:off x="457200" y="6223000"/>
            <a:ext cx="654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CAS</a:t>
            </a:r>
          </a:p>
        </p:txBody>
      </p:sp>
      <p:sp>
        <p:nvSpPr>
          <p:cNvPr id="57385" name="Rectangle 41"/>
          <p:cNvSpPr>
            <a:spLocks noChangeArrowheads="1"/>
          </p:cNvSpPr>
          <p:nvPr/>
        </p:nvSpPr>
        <p:spPr bwMode="auto">
          <a:xfrm>
            <a:off x="1581150" y="5940425"/>
            <a:ext cx="26098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A DRAM die comprises </a:t>
            </a: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of multiple such arrays</a:t>
            </a:r>
          </a:p>
        </p:txBody>
      </p:sp>
      <p:sp>
        <p:nvSpPr>
          <p:cNvPr id="57386" name="Rectangle 3"/>
          <p:cNvSpPr txBox="1">
            <a:spLocks noChangeArrowheads="1"/>
          </p:cNvSpPr>
          <p:nvPr/>
        </p:nvSpPr>
        <p:spPr bwMode="auto">
          <a:xfrm>
            <a:off x="4724400" y="960438"/>
            <a:ext cx="4191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508000" indent="-1698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lnSpc>
                <a:spcPts val="2400"/>
              </a:lnSpc>
              <a:spcBef>
                <a:spcPts val="500"/>
              </a:spcBef>
              <a:spcAft>
                <a:spcPct val="0"/>
              </a:spcAft>
              <a:buSzPct val="80000"/>
            </a:pPr>
            <a:r>
              <a:rPr lang="en-US" sz="2000" smtClean="0">
                <a:solidFill>
                  <a:srgbClr val="000000"/>
                </a:solidFill>
                <a:cs typeface="Arial" charset="0"/>
              </a:rPr>
              <a:t>Bits stored as charges on node capacitance (non-restorative)</a:t>
            </a:r>
          </a:p>
          <a:p>
            <a:pPr lvl="1" fontAlgn="base">
              <a:lnSpc>
                <a:spcPts val="2200"/>
              </a:lnSpc>
              <a:spcBef>
                <a:spcPts val="500"/>
              </a:spcBef>
              <a:spcAft>
                <a:spcPct val="0"/>
              </a:spcAft>
              <a:buClr>
                <a:srgbClr val="003399"/>
              </a:buClr>
              <a:buSzPct val="40000"/>
              <a:buFontTx/>
              <a:buChar char="-"/>
            </a:pPr>
            <a:r>
              <a:rPr lang="en-US" sz="2000" smtClean="0">
                <a:solidFill>
                  <a:srgbClr val="000000"/>
                </a:solidFill>
                <a:cs typeface="Arial" charset="0"/>
              </a:rPr>
              <a:t>bit cell loses charge when read</a:t>
            </a:r>
          </a:p>
          <a:p>
            <a:pPr lvl="1" fontAlgn="base">
              <a:lnSpc>
                <a:spcPts val="2200"/>
              </a:lnSpc>
              <a:spcBef>
                <a:spcPts val="500"/>
              </a:spcBef>
              <a:spcAft>
                <a:spcPct val="0"/>
              </a:spcAft>
              <a:buClr>
                <a:srgbClr val="003399"/>
              </a:buClr>
              <a:buSzPct val="40000"/>
              <a:buFontTx/>
              <a:buChar char="-"/>
            </a:pPr>
            <a:r>
              <a:rPr lang="en-US" sz="2000" smtClean="0">
                <a:solidFill>
                  <a:srgbClr val="000000"/>
                </a:solidFill>
                <a:cs typeface="Arial" charset="0"/>
              </a:rPr>
              <a:t>bit cell loses charge over time</a:t>
            </a:r>
          </a:p>
          <a:p>
            <a:pPr fontAlgn="base">
              <a:lnSpc>
                <a:spcPts val="2400"/>
              </a:lnSpc>
              <a:spcBef>
                <a:spcPts val="500"/>
              </a:spcBef>
              <a:spcAft>
                <a:spcPct val="0"/>
              </a:spcAft>
              <a:buSzPct val="80000"/>
            </a:pPr>
            <a:r>
              <a:rPr lang="en-US" sz="2000" smtClean="0">
                <a:solidFill>
                  <a:srgbClr val="000000"/>
                </a:solidFill>
                <a:cs typeface="Arial" charset="0"/>
              </a:rPr>
              <a:t>Read Sequence</a:t>
            </a:r>
          </a:p>
          <a:p>
            <a:pPr lvl="1" fontAlgn="base">
              <a:lnSpc>
                <a:spcPts val="2200"/>
              </a:lnSpc>
              <a:spcBef>
                <a:spcPts val="500"/>
              </a:spcBef>
              <a:spcAft>
                <a:spcPct val="0"/>
              </a:spcAft>
              <a:buClr>
                <a:srgbClr val="003399"/>
              </a:buClr>
              <a:buSzPct val="40000"/>
            </a:pPr>
            <a:r>
              <a:rPr lang="en-US" sz="2000" smtClean="0">
                <a:solidFill>
                  <a:srgbClr val="000000"/>
                </a:solidFill>
                <a:cs typeface="Arial" charset="0"/>
              </a:rPr>
              <a:t>1~3 same as SRAM</a:t>
            </a:r>
          </a:p>
          <a:p>
            <a:pPr lvl="1" fontAlgn="base">
              <a:lnSpc>
                <a:spcPts val="2200"/>
              </a:lnSpc>
              <a:spcBef>
                <a:spcPts val="500"/>
              </a:spcBef>
              <a:spcAft>
                <a:spcPct val="0"/>
              </a:spcAft>
              <a:buClr>
                <a:srgbClr val="003399"/>
              </a:buClr>
              <a:buSzPct val="40000"/>
            </a:pPr>
            <a:r>
              <a:rPr lang="en-US" sz="2000" smtClean="0">
                <a:solidFill>
                  <a:srgbClr val="000000"/>
                </a:solidFill>
                <a:cs typeface="Arial" charset="0"/>
              </a:rPr>
              <a:t>4. a </a:t>
            </a:r>
            <a:r>
              <a:rPr lang="ja-JP" altLang="en-US" sz="2000" smtClean="0">
                <a:solidFill>
                  <a:srgbClr val="000000"/>
                </a:solidFill>
                <a:cs typeface="Arial" charset="0"/>
              </a:rPr>
              <a:t>“</a:t>
            </a:r>
            <a:r>
              <a:rPr lang="en-US" altLang="ja-JP" sz="2000" smtClean="0">
                <a:solidFill>
                  <a:srgbClr val="000000"/>
                </a:solidFill>
                <a:cs typeface="Arial" charset="0"/>
              </a:rPr>
              <a:t>flip-flopping</a:t>
            </a:r>
            <a:r>
              <a:rPr lang="ja-JP" altLang="en-US" sz="2000" smtClean="0">
                <a:solidFill>
                  <a:srgbClr val="000000"/>
                </a:solidFill>
                <a:cs typeface="Arial" charset="0"/>
              </a:rPr>
              <a:t>”</a:t>
            </a:r>
            <a:r>
              <a:rPr lang="en-US" altLang="ja-JP" sz="2000" smtClean="0">
                <a:solidFill>
                  <a:srgbClr val="000000"/>
                </a:solidFill>
                <a:cs typeface="Arial" charset="0"/>
              </a:rPr>
              <a:t> sense amp amplifies and regenerates the bitline, data bit is mux</a:t>
            </a:r>
            <a:r>
              <a:rPr lang="ja-JP" altLang="en-US" sz="2000" smtClean="0">
                <a:solidFill>
                  <a:srgbClr val="000000"/>
                </a:solidFill>
                <a:cs typeface="Arial" charset="0"/>
              </a:rPr>
              <a:t>’</a:t>
            </a:r>
            <a:r>
              <a:rPr lang="en-US" altLang="ja-JP" sz="2000" smtClean="0">
                <a:solidFill>
                  <a:srgbClr val="000000"/>
                </a:solidFill>
                <a:cs typeface="Arial" charset="0"/>
              </a:rPr>
              <a:t>ed out</a:t>
            </a:r>
          </a:p>
          <a:p>
            <a:pPr lvl="1" fontAlgn="base">
              <a:lnSpc>
                <a:spcPts val="2200"/>
              </a:lnSpc>
              <a:spcBef>
                <a:spcPts val="500"/>
              </a:spcBef>
              <a:spcAft>
                <a:spcPct val="0"/>
              </a:spcAft>
              <a:buClr>
                <a:srgbClr val="003399"/>
              </a:buClr>
              <a:buSzPct val="40000"/>
            </a:pPr>
            <a:r>
              <a:rPr lang="en-US" sz="2000" smtClean="0">
                <a:solidFill>
                  <a:srgbClr val="000000"/>
                </a:solidFill>
                <a:cs typeface="Arial" charset="0"/>
              </a:rPr>
              <a:t>5. precharge all bitlines</a:t>
            </a:r>
          </a:p>
          <a:p>
            <a:pPr lvl="1" fontAlgn="base">
              <a:lnSpc>
                <a:spcPts val="2200"/>
              </a:lnSpc>
              <a:spcBef>
                <a:spcPts val="500"/>
              </a:spcBef>
              <a:spcAft>
                <a:spcPct val="0"/>
              </a:spcAft>
              <a:buClr>
                <a:srgbClr val="003399"/>
              </a:buClr>
              <a:buSzPct val="40000"/>
            </a:pPr>
            <a:endParaRPr lang="en-US" sz="2000" smtClean="0">
              <a:solidFill>
                <a:srgbClr val="000000"/>
              </a:solidFill>
              <a:cs typeface="Arial" charset="0"/>
            </a:endParaRPr>
          </a:p>
          <a:p>
            <a:pPr fontAlgn="base">
              <a:lnSpc>
                <a:spcPts val="2400"/>
              </a:lnSpc>
              <a:spcBef>
                <a:spcPts val="500"/>
              </a:spcBef>
              <a:spcAft>
                <a:spcPct val="0"/>
              </a:spcAft>
              <a:buSzPct val="80000"/>
            </a:pPr>
            <a:r>
              <a:rPr lang="en-US" sz="2000" smtClean="0">
                <a:solidFill>
                  <a:srgbClr val="FF0000"/>
                </a:solidFill>
                <a:cs typeface="Arial" charset="0"/>
              </a:rPr>
              <a:t>Refresh</a:t>
            </a:r>
            <a:r>
              <a:rPr lang="en-US" sz="2000" smtClean="0">
                <a:solidFill>
                  <a:srgbClr val="000000"/>
                </a:solidFill>
                <a:cs typeface="Arial" charset="0"/>
              </a:rPr>
              <a:t>: A DRAM controller must periodically read all rows within the allowed refresh time (10s of ms) such that charge is restored in cells</a:t>
            </a:r>
            <a:endParaRPr lang="en-US" sz="2000" i="1" smtClean="0">
              <a:solidFill>
                <a:srgbClr val="808080"/>
              </a:solidFill>
              <a:cs typeface="Arial" charset="0"/>
            </a:endParaRPr>
          </a:p>
          <a:p>
            <a:pPr fontAlgn="base">
              <a:lnSpc>
                <a:spcPts val="2400"/>
              </a:lnSpc>
              <a:spcBef>
                <a:spcPts val="500"/>
              </a:spcBef>
              <a:spcAft>
                <a:spcPct val="0"/>
              </a:spcAft>
              <a:buSzPct val="80000"/>
            </a:pPr>
            <a:endParaRPr lang="en-US" sz="2000" smtClean="0">
              <a:solidFill>
                <a:srgbClr val="000000"/>
              </a:solidFill>
              <a:latin typeface="Arial Narrow" charset="0"/>
              <a:cs typeface="Arial" charset="0"/>
            </a:endParaRPr>
          </a:p>
          <a:p>
            <a:pPr fontAlgn="base">
              <a:lnSpc>
                <a:spcPts val="2400"/>
              </a:lnSpc>
              <a:spcBef>
                <a:spcPts val="500"/>
              </a:spcBef>
              <a:spcAft>
                <a:spcPct val="0"/>
              </a:spcAft>
              <a:buSzPct val="80000"/>
            </a:pPr>
            <a:endParaRPr lang="en-US" sz="2000" i="1" smtClean="0">
              <a:solidFill>
                <a:srgbClr val="000000"/>
              </a:solidFill>
              <a:latin typeface="Arial Narrow" charset="0"/>
              <a:cs typeface="Arial" charset="0"/>
            </a:endParaRPr>
          </a:p>
        </p:txBody>
      </p:sp>
    </p:spTree>
    <p:extLst>
      <p:ext uri="{BB962C8B-B14F-4D97-AF65-F5344CB8AC3E}">
        <p14:creationId xmlns:p14="http://schemas.microsoft.com/office/powerpoint/2010/main" val="35152418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latin typeface="Garamond" charset="0"/>
              </a:rPr>
              <a:t>DRAM vs. SRAM</a:t>
            </a:r>
          </a:p>
        </p:txBody>
      </p:sp>
      <p:sp>
        <p:nvSpPr>
          <p:cNvPr id="109570" name="Content Placeholder 2"/>
          <p:cNvSpPr>
            <a:spLocks noGrp="1"/>
          </p:cNvSpPr>
          <p:nvPr>
            <p:ph idx="1"/>
          </p:nvPr>
        </p:nvSpPr>
        <p:spPr>
          <a:xfrm>
            <a:off x="228600" y="996950"/>
            <a:ext cx="8610600" cy="5194300"/>
          </a:xfrm>
        </p:spPr>
        <p:txBody>
          <a:bodyPr/>
          <a:lstStyle/>
          <a:p>
            <a:r>
              <a:rPr lang="en-US">
                <a:latin typeface="Tahoma" charset="0"/>
              </a:rPr>
              <a:t>DRAM</a:t>
            </a:r>
          </a:p>
          <a:p>
            <a:pPr lvl="1"/>
            <a:r>
              <a:rPr lang="en-US">
                <a:latin typeface="Tahoma" charset="0"/>
                <a:ea typeface="ＭＳ Ｐゴシック" charset="0"/>
              </a:rPr>
              <a:t>Slower access (capacitor)</a:t>
            </a:r>
          </a:p>
          <a:p>
            <a:pPr lvl="1"/>
            <a:r>
              <a:rPr lang="en-US">
                <a:latin typeface="Tahoma" charset="0"/>
                <a:ea typeface="ＭＳ Ｐゴシック" charset="0"/>
              </a:rPr>
              <a:t>Higher density (1T 1C cell)</a:t>
            </a:r>
          </a:p>
          <a:p>
            <a:pPr lvl="1"/>
            <a:r>
              <a:rPr lang="en-US">
                <a:latin typeface="Tahoma" charset="0"/>
                <a:ea typeface="ＭＳ Ｐゴシック" charset="0"/>
              </a:rPr>
              <a:t>Lower cost</a:t>
            </a:r>
          </a:p>
          <a:p>
            <a:pPr lvl="1"/>
            <a:r>
              <a:rPr lang="en-US">
                <a:latin typeface="Tahoma" charset="0"/>
                <a:ea typeface="ＭＳ Ｐゴシック" charset="0"/>
              </a:rPr>
              <a:t>Requires refresh (power, performance, circuitry)</a:t>
            </a:r>
          </a:p>
          <a:p>
            <a:pPr lvl="1"/>
            <a:r>
              <a:rPr lang="en-US">
                <a:latin typeface="Tahoma" charset="0"/>
                <a:ea typeface="ＭＳ Ｐゴシック" charset="0"/>
              </a:rPr>
              <a:t>Manufacturing requires putting capacitor and logic together</a:t>
            </a:r>
          </a:p>
          <a:p>
            <a:pPr lvl="1"/>
            <a:endParaRPr lang="en-US">
              <a:latin typeface="Tahoma" charset="0"/>
              <a:ea typeface="ＭＳ Ｐゴシック" charset="0"/>
            </a:endParaRPr>
          </a:p>
          <a:p>
            <a:r>
              <a:rPr lang="en-US">
                <a:latin typeface="Tahoma" charset="0"/>
              </a:rPr>
              <a:t>SRAM</a:t>
            </a:r>
          </a:p>
          <a:p>
            <a:pPr lvl="1"/>
            <a:r>
              <a:rPr lang="en-US">
                <a:latin typeface="Tahoma" charset="0"/>
                <a:ea typeface="ＭＳ Ｐゴシック" charset="0"/>
              </a:rPr>
              <a:t>Faster access (no capacitor)</a:t>
            </a:r>
          </a:p>
          <a:p>
            <a:pPr lvl="1"/>
            <a:r>
              <a:rPr lang="en-US">
                <a:latin typeface="Tahoma" charset="0"/>
                <a:ea typeface="ＭＳ Ｐゴシック" charset="0"/>
              </a:rPr>
              <a:t>Lower density (6T cell)</a:t>
            </a:r>
          </a:p>
          <a:p>
            <a:pPr lvl="1"/>
            <a:r>
              <a:rPr lang="en-US">
                <a:latin typeface="Tahoma" charset="0"/>
                <a:ea typeface="ＭＳ Ｐゴシック" charset="0"/>
              </a:rPr>
              <a:t>Higher cost</a:t>
            </a:r>
          </a:p>
          <a:p>
            <a:pPr lvl="1"/>
            <a:r>
              <a:rPr lang="en-US">
                <a:latin typeface="Tahoma" charset="0"/>
                <a:ea typeface="ＭＳ Ｐゴシック" charset="0"/>
              </a:rPr>
              <a:t>No need for refresh</a:t>
            </a:r>
          </a:p>
          <a:p>
            <a:pPr lvl="1"/>
            <a:r>
              <a:rPr lang="en-US">
                <a:latin typeface="Tahoma" charset="0"/>
                <a:ea typeface="ＭＳ Ｐゴシック" charset="0"/>
              </a:rPr>
              <a:t>Manufacturing compatible with logic process (no capacitor)</a:t>
            </a:r>
          </a:p>
        </p:txBody>
      </p:sp>
      <p:sp>
        <p:nvSpPr>
          <p:cNvPr id="1095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35E9F8-BA3D-3144-A649-B2EE6AAD7E42}" type="slidenum">
              <a:rPr lang="en-US" sz="1600">
                <a:solidFill>
                  <a:srgbClr val="000000"/>
                </a:solidFill>
                <a:latin typeface="Garamond" charset="0"/>
                <a:cs typeface="Arial" charset="0"/>
              </a:rPr>
              <a:pPr eaLnBrk="1" hangingPunct="1"/>
              <a:t>52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0512281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latin typeface="Garamond" charset="0"/>
                <a:ea typeface="ＭＳ Ｐゴシック" charset="0"/>
                <a:cs typeface="ＭＳ Ｐゴシック" charset="0"/>
              </a:rPr>
              <a:t>An Aside: Phase </a:t>
            </a:r>
            <a:r>
              <a:rPr lang="en-US" dirty="0">
                <a:latin typeface="Garamond" charset="0"/>
                <a:ea typeface="ＭＳ Ｐゴシック" charset="0"/>
                <a:cs typeface="ＭＳ Ｐゴシック" charset="0"/>
              </a:rPr>
              <a:t>Change </a:t>
            </a:r>
            <a:r>
              <a:rPr lang="en-US" dirty="0" smtClean="0">
                <a:latin typeface="Garamond" charset="0"/>
                <a:ea typeface="ＭＳ Ｐゴシック" charset="0"/>
                <a:cs typeface="ＭＳ Ｐゴシック" charset="0"/>
              </a:rPr>
              <a:t>Memory</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228600" y="996950"/>
            <a:ext cx="8915400" cy="5194300"/>
          </a:xfrm>
        </p:spPr>
        <p:txBody>
          <a:bodyPr/>
          <a:lstStyle/>
          <a:p>
            <a:pPr marL="457200" indent="-457200"/>
            <a:r>
              <a:rPr lang="en-US" sz="2200">
                <a:latin typeface="Tahoma" charset="0"/>
                <a:ea typeface="ＭＳ Ｐゴシック" charset="0"/>
                <a:cs typeface="ＭＳ Ｐゴシック" charset="0"/>
              </a:rPr>
              <a:t>Phase change material (chalcogenide glass) exists in two states:</a:t>
            </a:r>
          </a:p>
          <a:p>
            <a:pPr marL="784225" lvl="1" indent="-457200"/>
            <a:r>
              <a:rPr lang="en-US" sz="2000">
                <a:latin typeface="Tahoma" charset="0"/>
                <a:ea typeface="ＭＳ Ｐゴシック" charset="0"/>
              </a:rPr>
              <a:t>Amorphous: Low optical reflexivity and high electrical resistivity</a:t>
            </a:r>
          </a:p>
          <a:p>
            <a:pPr marL="784225" lvl="1" indent="-457200"/>
            <a:r>
              <a:rPr lang="en-US" sz="2000">
                <a:latin typeface="Tahoma" charset="0"/>
                <a:ea typeface="ＭＳ Ｐゴシック" charset="0"/>
              </a:rPr>
              <a:t>Crystalline: High optical reflexivity and low electrical resistivity</a:t>
            </a:r>
          </a:p>
          <a:p>
            <a:pPr marL="457200" indent="-457200"/>
            <a:endParaRPr lang="en-US">
              <a:latin typeface="Tahoma" charset="0"/>
              <a:ea typeface="ＭＳ Ｐゴシック" charset="0"/>
              <a:cs typeface="ＭＳ Ｐゴシック" charset="0"/>
            </a:endParaRPr>
          </a:p>
        </p:txBody>
      </p:sp>
      <p:sp>
        <p:nvSpPr>
          <p:cNvPr id="419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FACC37B-4193-6B41-BD19-714F8F64D345}" type="slidenum">
              <a:rPr lang="en-US" sz="1600">
                <a:solidFill>
                  <a:srgbClr val="000000"/>
                </a:solidFill>
                <a:latin typeface="Garamond" charset="0"/>
              </a:rPr>
              <a:pPr eaLnBrk="1" hangingPunct="1"/>
              <a:t>53</a:t>
            </a:fld>
            <a:endParaRPr lang="en-US" sz="1600">
              <a:solidFill>
                <a:srgbClr val="000000"/>
              </a:solidFill>
              <a:latin typeface="Garamond" charset="0"/>
            </a:endParaRPr>
          </a:p>
        </p:txBody>
      </p:sp>
      <p:pic>
        <p:nvPicPr>
          <p:cNvPr id="4198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2484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0"/>
          <p:cNvSpPr txBox="1">
            <a:spLocks noChangeArrowheads="1"/>
          </p:cNvSpPr>
          <p:nvPr/>
        </p:nvSpPr>
        <p:spPr bwMode="auto">
          <a:xfrm>
            <a:off x="470965" y="5301208"/>
            <a:ext cx="8313197" cy="403187"/>
          </a:xfrm>
          <a:prstGeom prst="rect">
            <a:avLst/>
          </a:prstGeom>
          <a:solidFill>
            <a:srgbClr val="CCCCFF"/>
          </a:solidFill>
          <a:ln w="25400">
            <a:solidFill>
              <a:srgbClr val="FF6600"/>
            </a:solidFill>
            <a:miter lim="800000"/>
            <a:headEnd/>
            <a:tailEnd/>
          </a:ln>
          <a:effectLst/>
        </p:spPr>
        <p:txBody>
          <a:bodyPr wrap="none" lIns="64008" tIns="32004" rIns="64008" bIns="32004">
            <a:spAutoFit/>
          </a:bodyPr>
          <a:lstStyle/>
          <a:p>
            <a:pPr algn="ctr">
              <a:defRPr/>
            </a:pPr>
            <a:r>
              <a:rPr lang="en-US" sz="2200" kern="0" dirty="0">
                <a:solidFill>
                  <a:sysClr val="windowText" lastClr="000000"/>
                </a:solidFill>
                <a:latin typeface="Arial" pitchFamily="-107" charset="0"/>
                <a:ea typeface="Arial" pitchFamily="-107" charset="0"/>
                <a:cs typeface="Arial" pitchFamily="-107" charset="0"/>
              </a:rPr>
              <a:t>PCM is resistive memory:  High resistance (0), Low resistance (1</a:t>
            </a:r>
            <a:r>
              <a:rPr lang="en-US" sz="2200" kern="0" dirty="0" smtClean="0">
                <a:solidFill>
                  <a:sysClr val="windowText" lastClr="000000"/>
                </a:solidFill>
                <a:latin typeface="Arial" pitchFamily="-107" charset="0"/>
                <a:ea typeface="Arial" pitchFamily="-107" charset="0"/>
                <a:cs typeface="Arial" pitchFamily="-107" charset="0"/>
              </a:rPr>
              <a:t>)</a:t>
            </a:r>
            <a:endParaRPr lang="en-US" sz="2200" kern="0" dirty="0">
              <a:solidFill>
                <a:sysClr val="windowText" lastClr="000000"/>
              </a:solidFill>
              <a:latin typeface="Arial" pitchFamily="-107" charset="0"/>
              <a:ea typeface="Arial" pitchFamily="-107" charset="0"/>
              <a:cs typeface="Arial" pitchFamily="-107" charset="0"/>
            </a:endParaRPr>
          </a:p>
        </p:txBody>
      </p:sp>
      <p:sp>
        <p:nvSpPr>
          <p:cNvPr id="2" name="Rectangle 1"/>
          <p:cNvSpPr/>
          <p:nvPr/>
        </p:nvSpPr>
        <p:spPr>
          <a:xfrm>
            <a:off x="251520" y="5877272"/>
            <a:ext cx="8568952" cy="646331"/>
          </a:xfrm>
          <a:prstGeom prst="rect">
            <a:avLst/>
          </a:prstGeom>
        </p:spPr>
        <p:txBody>
          <a:bodyPr wrap="square">
            <a:spAutoFit/>
          </a:bodyPr>
          <a:lstStyle/>
          <a:p>
            <a:pPr defTabSz="913696"/>
            <a:r>
              <a:rPr lang="en-US" dirty="0">
                <a:solidFill>
                  <a:srgbClr val="000000"/>
                </a:solidFill>
                <a:latin typeface="Tahoma" charset="0"/>
                <a:ea typeface="ＭＳ Ｐゴシック" charset="0"/>
                <a:cs typeface="ＭＳ Ｐゴシック" charset="0"/>
              </a:rPr>
              <a:t>Lee, </a:t>
            </a:r>
            <a:r>
              <a:rPr lang="en-US" dirty="0" err="1">
                <a:solidFill>
                  <a:srgbClr val="000000"/>
                </a:solidFill>
                <a:latin typeface="Tahoma" charset="0"/>
                <a:ea typeface="ＭＳ Ｐゴシック" charset="0"/>
                <a:cs typeface="ＭＳ Ｐゴシック" charset="0"/>
              </a:rPr>
              <a:t>Ipek</a:t>
            </a:r>
            <a:r>
              <a:rPr lang="en-US" dirty="0">
                <a:solidFill>
                  <a:srgbClr val="000000"/>
                </a:solidFill>
                <a:latin typeface="Tahoma" charset="0"/>
                <a:ea typeface="ＭＳ Ｐゴシック" charset="0"/>
                <a:cs typeface="ＭＳ Ｐゴシック" charset="0"/>
              </a:rPr>
              <a:t>, Mutlu, Burger, </a:t>
            </a:r>
            <a:r>
              <a:rPr lang="ja-JP" altLang="en-US" dirty="0">
                <a:solidFill>
                  <a:srgbClr val="000000"/>
                </a:solidFill>
                <a:latin typeface="Tahoma" charset="0"/>
                <a:ea typeface="ＭＳ Ｐゴシック" charset="0"/>
                <a:cs typeface="ＭＳ Ｐゴシック" charset="0"/>
              </a:rPr>
              <a:t>“</a:t>
            </a:r>
            <a:r>
              <a:rPr lang="en-US" dirty="0">
                <a:solidFill>
                  <a:srgbClr val="0000FF"/>
                </a:solidFill>
                <a:latin typeface="Tahoma" charset="0"/>
                <a:ea typeface="ＭＳ Ｐゴシック" charset="0"/>
                <a:cs typeface="ＭＳ Ｐゴシック" charset="0"/>
              </a:rPr>
              <a:t>Architecting Phase Change Memory as a Scalable DRAM Alternative</a:t>
            </a:r>
            <a:r>
              <a:rPr lang="en-US" dirty="0">
                <a:solidFill>
                  <a:srgbClr val="000000"/>
                </a:solidFill>
                <a:latin typeface="Tahoma" charset="0"/>
                <a:ea typeface="ＭＳ Ｐゴシック" charset="0"/>
                <a:cs typeface="ＭＳ Ｐゴシック" charset="0"/>
              </a:rPr>
              <a:t>,</a:t>
            </a:r>
            <a:r>
              <a:rPr lang="ja-JP" altLang="en-US" dirty="0">
                <a:solidFill>
                  <a:srgbClr val="000000"/>
                </a:solidFill>
                <a:latin typeface="Tahoma" charset="0"/>
                <a:ea typeface="ＭＳ Ｐゴシック" charset="0"/>
                <a:cs typeface="ＭＳ Ｐゴシック" charset="0"/>
              </a:rPr>
              <a:t>”</a:t>
            </a:r>
            <a:r>
              <a:rPr lang="en-US" dirty="0">
                <a:solidFill>
                  <a:srgbClr val="000000"/>
                </a:solidFill>
                <a:latin typeface="Tahoma" charset="0"/>
                <a:ea typeface="ＭＳ Ｐゴシック" charset="0"/>
                <a:cs typeface="ＭＳ Ｐゴシック" charset="0"/>
              </a:rPr>
              <a:t> ISCA 2009.</a:t>
            </a:r>
          </a:p>
        </p:txBody>
      </p:sp>
    </p:spTree>
    <p:extLst>
      <p:ext uri="{BB962C8B-B14F-4D97-AF65-F5344CB8AC3E}">
        <p14:creationId xmlns:p14="http://schemas.microsoft.com/office/powerpoint/2010/main" val="1293522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latin typeface="Garamond" charset="0"/>
                <a:ea typeface="ＭＳ Ｐゴシック" charset="0"/>
                <a:cs typeface="ＭＳ Ｐゴシック" charset="0"/>
              </a:rPr>
              <a:t>An Aside: How </a:t>
            </a:r>
            <a:r>
              <a:rPr lang="en-US" dirty="0">
                <a:latin typeface="Garamond" charset="0"/>
                <a:ea typeface="ＭＳ Ｐゴシック" charset="0"/>
                <a:cs typeface="ＭＳ Ｐゴシック" charset="0"/>
              </a:rPr>
              <a:t>Does PCM Work?</a:t>
            </a:r>
          </a:p>
        </p:txBody>
      </p:sp>
      <p:sp>
        <p:nvSpPr>
          <p:cNvPr id="43011"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Write: change phase via current injection</a:t>
            </a:r>
          </a:p>
          <a:p>
            <a:pPr lvl="1"/>
            <a:r>
              <a:rPr lang="en-US" sz="1800">
                <a:latin typeface="Tahoma" charset="0"/>
                <a:ea typeface="ＭＳ Ｐゴシック" charset="0"/>
              </a:rPr>
              <a:t>SET: sustained current to heat cell above T</a:t>
            </a:r>
            <a:r>
              <a:rPr lang="en-US" sz="1800" i="1">
                <a:latin typeface="Tahoma" charset="0"/>
                <a:ea typeface="ＭＳ Ｐゴシック" charset="0"/>
              </a:rPr>
              <a:t>cryst</a:t>
            </a:r>
            <a:r>
              <a:rPr lang="en-US" sz="1800">
                <a:latin typeface="Tahoma" charset="0"/>
                <a:ea typeface="ＭＳ Ｐゴシック" charset="0"/>
              </a:rPr>
              <a:t> </a:t>
            </a:r>
          </a:p>
          <a:p>
            <a:pPr lvl="1"/>
            <a:r>
              <a:rPr lang="en-US" sz="1800">
                <a:latin typeface="Tahoma" charset="0"/>
                <a:ea typeface="ＭＳ Ｐゴシック" charset="0"/>
              </a:rPr>
              <a:t>RESET: cell heated above T</a:t>
            </a:r>
            <a:r>
              <a:rPr lang="en-US" sz="1800" i="1">
                <a:latin typeface="Tahoma" charset="0"/>
                <a:ea typeface="ＭＳ Ｐゴシック" charset="0"/>
              </a:rPr>
              <a:t>melt</a:t>
            </a:r>
            <a:r>
              <a:rPr lang="en-US" sz="1800">
                <a:latin typeface="Tahoma" charset="0"/>
                <a:ea typeface="ＭＳ Ｐゴシック" charset="0"/>
              </a:rPr>
              <a:t> and quenched</a:t>
            </a:r>
          </a:p>
          <a:p>
            <a:r>
              <a:rPr lang="en-US" sz="2000">
                <a:latin typeface="Tahoma" charset="0"/>
                <a:ea typeface="ＭＳ Ｐゴシック" charset="0"/>
                <a:cs typeface="ＭＳ Ｐゴシック" charset="0"/>
              </a:rPr>
              <a:t>Read: detect phase via material resistance </a:t>
            </a:r>
          </a:p>
          <a:p>
            <a:pPr lvl="1"/>
            <a:r>
              <a:rPr lang="en-US" sz="1800">
                <a:latin typeface="Tahoma" charset="0"/>
                <a:ea typeface="ＭＳ Ｐゴシック" charset="0"/>
              </a:rPr>
              <a:t>amorphous/crystalline</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430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9D4DBFD-F6F4-8742-ADB5-8D223E7729B0}" type="slidenum">
              <a:rPr lang="en-US" sz="1600">
                <a:solidFill>
                  <a:srgbClr val="000000"/>
                </a:solidFill>
                <a:latin typeface="Garamond" charset="0"/>
              </a:rPr>
              <a:pPr eaLnBrk="1" hangingPunct="1"/>
              <a:t>54</a:t>
            </a:fld>
            <a:endParaRPr lang="en-US" sz="1600">
              <a:solidFill>
                <a:srgbClr val="000000"/>
              </a:solidFill>
              <a:latin typeface="Garamond" charset="0"/>
            </a:endParaRPr>
          </a:p>
        </p:txBody>
      </p:sp>
      <p:grpSp>
        <p:nvGrpSpPr>
          <p:cNvPr id="2" name="Group 33"/>
          <p:cNvGrpSpPr>
            <a:grpSpLocks/>
          </p:cNvGrpSpPr>
          <p:nvPr/>
        </p:nvGrpSpPr>
        <p:grpSpPr bwMode="auto">
          <a:xfrm>
            <a:off x="-76200" y="3208338"/>
            <a:ext cx="3859213" cy="3233737"/>
            <a:chOff x="2963" y="1053"/>
            <a:chExt cx="2431" cy="2037"/>
          </a:xfrm>
        </p:grpSpPr>
        <p:grpSp>
          <p:nvGrpSpPr>
            <p:cNvPr id="43032" name="Group 34"/>
            <p:cNvGrpSpPr>
              <a:grpSpLocks/>
            </p:cNvGrpSpPr>
            <p:nvPr/>
          </p:nvGrpSpPr>
          <p:grpSpPr bwMode="auto">
            <a:xfrm>
              <a:off x="3283" y="1548"/>
              <a:ext cx="177" cy="877"/>
              <a:chOff x="3790" y="1082"/>
              <a:chExt cx="177" cy="877"/>
            </a:xfrm>
          </p:grpSpPr>
          <p:sp>
            <p:nvSpPr>
              <p:cNvPr id="47" name="Freeform 35"/>
              <p:cNvSpPr>
                <a:spLocks noChangeAspect="1"/>
              </p:cNvSpPr>
              <p:nvPr/>
            </p:nvSpPr>
            <p:spPr bwMode="auto">
              <a:xfrm>
                <a:off x="3836" y="1634"/>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8" name="Line 36"/>
              <p:cNvSpPr>
                <a:spLocks noChangeAspect="1" noChangeShapeType="1"/>
              </p:cNvSpPr>
              <p:nvPr/>
            </p:nvSpPr>
            <p:spPr bwMode="auto">
              <a:xfrm>
                <a:off x="3790" y="1726"/>
                <a:ext cx="0" cy="141"/>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9" name="Freeform 37"/>
              <p:cNvSpPr>
                <a:spLocks noChangeAspect="1"/>
              </p:cNvSpPr>
              <p:nvPr/>
            </p:nvSpPr>
            <p:spPr bwMode="auto">
              <a:xfrm rot="-16200000">
                <a:off x="3772" y="1348"/>
                <a:ext cx="322" cy="63"/>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000000"/>
                </a:solidFill>
                <a:prstDash val="solid"/>
                <a:round/>
                <a:headEnd/>
                <a:tailEnd/>
              </a:ln>
              <a:effectLst/>
            </p:spPr>
            <p:txBody>
              <a:bodyPr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0" name="Line 38"/>
              <p:cNvSpPr>
                <a:spLocks noChangeAspect="1" noChangeShapeType="1"/>
              </p:cNvSpPr>
              <p:nvPr/>
            </p:nvSpPr>
            <p:spPr bwMode="auto">
              <a:xfrm>
                <a:off x="3929" y="1082"/>
                <a:ext cx="0" cy="177"/>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1" name="Line 39"/>
              <p:cNvSpPr>
                <a:spLocks noChangeAspect="1" noChangeShapeType="1"/>
              </p:cNvSpPr>
              <p:nvPr/>
            </p:nvSpPr>
            <p:spPr bwMode="auto">
              <a:xfrm>
                <a:off x="3930" y="1488"/>
                <a:ext cx="0" cy="191"/>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grpSp>
        <p:pic>
          <p:nvPicPr>
            <p:cNvPr id="43033" name="Picture 40" descr="11201-cell5a"/>
            <p:cNvPicPr>
              <a:picLocks noChangeAspect="1" noChangeArrowheads="1"/>
            </p:cNvPicPr>
            <p:nvPr/>
          </p:nvPicPr>
          <p:blipFill>
            <a:blip r:embed="rId2">
              <a:extLst>
                <a:ext uri="{28A0092B-C50C-407E-A947-70E740481C1C}">
                  <a14:useLocalDpi xmlns:a14="http://schemas.microsoft.com/office/drawing/2010/main" val="0"/>
                </a:ext>
              </a:extLst>
            </a:blip>
            <a:srcRect l="24374" t="25031" r="25969" b="32062"/>
            <a:stretch>
              <a:fillRect/>
            </a:stretch>
          </p:blipFill>
          <p:spPr bwMode="auto">
            <a:xfrm>
              <a:off x="3949" y="1055"/>
              <a:ext cx="1445"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41"/>
            <p:cNvSpPr>
              <a:spLocks noChangeShapeType="1"/>
            </p:cNvSpPr>
            <p:nvPr/>
          </p:nvSpPr>
          <p:spPr bwMode="auto">
            <a:xfrm flipV="1">
              <a:off x="3426" y="1053"/>
              <a:ext cx="514" cy="713"/>
            </a:xfrm>
            <a:prstGeom prst="line">
              <a:avLst/>
            </a:prstGeom>
            <a:noFill/>
            <a:ln w="19050">
              <a:solidFill>
                <a:srgbClr val="000000"/>
              </a:solidFill>
              <a:prstDash val="sysDot"/>
              <a:round/>
              <a:headEnd/>
              <a:tailEnd type="none" w="lg" len="lg"/>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0" name="Line 42"/>
            <p:cNvSpPr>
              <a:spLocks noChangeShapeType="1"/>
            </p:cNvSpPr>
            <p:nvPr/>
          </p:nvSpPr>
          <p:spPr bwMode="auto">
            <a:xfrm>
              <a:off x="3413" y="1946"/>
              <a:ext cx="534" cy="348"/>
            </a:xfrm>
            <a:prstGeom prst="line">
              <a:avLst/>
            </a:prstGeom>
            <a:noFill/>
            <a:ln w="19050">
              <a:solidFill>
                <a:srgbClr val="000000"/>
              </a:solidFill>
              <a:prstDash val="sysDot"/>
              <a:round/>
              <a:headEnd/>
              <a:tailEnd type="none" w="lg" len="lg"/>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1" name="Line 43"/>
            <p:cNvSpPr>
              <a:spLocks noChangeShapeType="1"/>
            </p:cNvSpPr>
            <p:nvPr/>
          </p:nvSpPr>
          <p:spPr bwMode="auto">
            <a:xfrm>
              <a:off x="3269" y="1417"/>
              <a:ext cx="0" cy="507"/>
            </a:xfrm>
            <a:prstGeom prst="line">
              <a:avLst/>
            </a:prstGeom>
            <a:noFill/>
            <a:ln w="38100">
              <a:solidFill>
                <a:srgbClr val="7889FB"/>
              </a:solidFill>
              <a:round/>
              <a:headEnd/>
              <a:tailEnd type="triangle" w="lg" len="lg"/>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2" name="Text Box 44"/>
            <p:cNvSpPr txBox="1">
              <a:spLocks noChangeAspect="1" noChangeArrowheads="1"/>
            </p:cNvSpPr>
            <p:nvPr/>
          </p:nvSpPr>
          <p:spPr bwMode="auto">
            <a:xfrm>
              <a:off x="2963" y="1062"/>
              <a:ext cx="606" cy="366"/>
            </a:xfrm>
            <a:prstGeom prst="rect">
              <a:avLst/>
            </a:prstGeom>
            <a:noFill/>
            <a:ln w="12700">
              <a:noFill/>
              <a:miter lim="800000"/>
              <a:headEnd/>
              <a:tailEnd/>
            </a:ln>
            <a:effectLst/>
          </p:spPr>
          <p:txBody>
            <a:bodyPr wrap="none">
              <a:spAutoFit/>
            </a:bodyPr>
            <a:lstStyle/>
            <a:p>
              <a:pPr algn="ctr" defTabSz="913696">
                <a:defRPr/>
              </a:pPr>
              <a:r>
                <a:rPr lang="en-US" sz="1600" b="1" kern="0">
                  <a:solidFill>
                    <a:srgbClr val="7889FB"/>
                  </a:solidFill>
                  <a:latin typeface="Tahoma" pitchFamily="-107" charset="0"/>
                  <a:ea typeface="MS PGothic" pitchFamily="34" charset="-128"/>
                  <a:cs typeface="MS PGothic" pitchFamily="34" charset="-128"/>
                </a:rPr>
                <a:t>Large</a:t>
              </a:r>
            </a:p>
            <a:p>
              <a:pPr algn="ctr" defTabSz="913696">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43" name="AutoShape 45"/>
            <p:cNvSpPr>
              <a:spLocks noChangeAspect="1" noChangeArrowheads="1"/>
            </p:cNvSpPr>
            <p:nvPr/>
          </p:nvSpPr>
          <p:spPr bwMode="auto">
            <a:xfrm rot="10800000" flipH="1">
              <a:off x="3375" y="2419"/>
              <a:ext cx="92" cy="76"/>
            </a:xfrm>
            <a:prstGeom prst="triangle">
              <a:avLst>
                <a:gd name="adj" fmla="val 50000"/>
              </a:avLst>
            </a:prstGeom>
            <a:noFill/>
            <a:ln w="38100">
              <a:solidFill>
                <a:srgbClr val="000000"/>
              </a:solidFill>
              <a:miter lim="800000"/>
              <a:headEnd/>
              <a:tailEnd/>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4" name="Line 46"/>
            <p:cNvSpPr>
              <a:spLocks noChangeAspect="1" noChangeShapeType="1"/>
            </p:cNvSpPr>
            <p:nvPr/>
          </p:nvSpPr>
          <p:spPr bwMode="auto">
            <a:xfrm rot="-5400000">
              <a:off x="3217" y="2185"/>
              <a:ext cx="0" cy="141"/>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5" name="Text Box 47"/>
            <p:cNvSpPr txBox="1">
              <a:spLocks noChangeAspect="1" noChangeArrowheads="1"/>
            </p:cNvSpPr>
            <p:nvPr/>
          </p:nvSpPr>
          <p:spPr bwMode="auto">
            <a:xfrm>
              <a:off x="3969" y="2333"/>
              <a:ext cx="1406" cy="442"/>
            </a:xfrm>
            <a:prstGeom prst="rect">
              <a:avLst/>
            </a:prstGeom>
            <a:solidFill>
              <a:srgbClr val="7889FB"/>
            </a:solidFill>
            <a:ln w="19050">
              <a:noFill/>
              <a:miter lim="800000"/>
              <a:headEnd/>
              <a:tailEnd/>
            </a:ln>
            <a:effectLst/>
          </p:spPr>
          <p:txBody>
            <a:bodyPr>
              <a:spAutoFit/>
            </a:bodyPr>
            <a:lstStyle/>
            <a:p>
              <a:pPr algn="ctr" defTabSz="913696">
                <a:defRPr/>
              </a:pPr>
              <a:r>
                <a:rPr lang="en-US" sz="2000" kern="0" dirty="0">
                  <a:solidFill>
                    <a:srgbClr val="FFFFFF"/>
                  </a:solidFill>
                  <a:latin typeface="Tahoma" pitchFamily="-107" charset="0"/>
                  <a:ea typeface="MS PGothic" pitchFamily="34" charset="-128"/>
                  <a:cs typeface="Tahoma" pitchFamily="-107" charset="0"/>
                </a:rPr>
                <a:t>SET (</a:t>
              </a:r>
              <a:r>
                <a:rPr lang="en-US" sz="2000" kern="0" dirty="0" err="1">
                  <a:solidFill>
                    <a:srgbClr val="FFFFFF"/>
                  </a:solidFill>
                  <a:latin typeface="Tahoma" pitchFamily="-107" charset="0"/>
                  <a:ea typeface="MS PGothic" pitchFamily="34" charset="-128"/>
                  <a:cs typeface="Tahoma" pitchFamily="-107" charset="0"/>
                </a:rPr>
                <a:t>cryst</a:t>
              </a:r>
              <a:r>
                <a:rPr lang="en-US" sz="2000" kern="0" dirty="0">
                  <a:solidFill>
                    <a:srgbClr val="FFFFFF"/>
                  </a:solidFill>
                  <a:latin typeface="Tahoma" pitchFamily="-107" charset="0"/>
                  <a:ea typeface="MS PGothic" pitchFamily="34" charset="-128"/>
                  <a:cs typeface="Tahoma" pitchFamily="-107" charset="0"/>
                </a:rPr>
                <a:t>)</a:t>
              </a:r>
            </a:p>
            <a:p>
              <a:pPr algn="ctr" defTabSz="913696">
                <a:defRPr/>
              </a:pPr>
              <a:r>
                <a:rPr lang="en-US" sz="2000" kern="0" dirty="0">
                  <a:solidFill>
                    <a:srgbClr val="FFFFFF"/>
                  </a:solidFill>
                  <a:latin typeface="Tahoma" pitchFamily="-107" charset="0"/>
                  <a:ea typeface="MS PGothic" pitchFamily="34" charset="-128"/>
                  <a:cs typeface="Tahoma" pitchFamily="-107" charset="0"/>
                </a:rPr>
                <a:t>Low resistance</a:t>
              </a:r>
            </a:p>
          </p:txBody>
        </p:sp>
        <p:sp>
          <p:nvSpPr>
            <p:cNvPr id="46" name="Text Box 48"/>
            <p:cNvSpPr txBox="1">
              <a:spLocks noChangeAspect="1" noChangeArrowheads="1"/>
            </p:cNvSpPr>
            <p:nvPr/>
          </p:nvSpPr>
          <p:spPr bwMode="auto">
            <a:xfrm>
              <a:off x="4105" y="2840"/>
              <a:ext cx="1134" cy="250"/>
            </a:xfrm>
            <a:prstGeom prst="rect">
              <a:avLst/>
            </a:prstGeom>
            <a:solidFill>
              <a:srgbClr val="7889FB"/>
            </a:solidFill>
            <a:ln w="19050">
              <a:noFill/>
              <a:miter lim="800000"/>
              <a:headEnd/>
              <a:tailEnd/>
            </a:ln>
            <a:effectLst/>
          </p:spPr>
          <p:txBody>
            <a:bodyPr>
              <a:spAutoFit/>
            </a:bodyPr>
            <a:lstStyle/>
            <a:p>
              <a:pPr algn="ctr" defTabSz="913696">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3</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4 </a:t>
              </a:r>
              <a:r>
                <a:rPr lang="en-US" sz="2000" kern="0">
                  <a:solidFill>
                    <a:srgbClr val="FFFFFF"/>
                  </a:solidFill>
                  <a:latin typeface="Symbol" pitchFamily="-107" charset="2"/>
                  <a:ea typeface="MS PGothic" pitchFamily="34" charset="-128"/>
                  <a:cs typeface="Tahoma" pitchFamily="-107" charset="0"/>
                </a:rPr>
                <a:t>W</a:t>
              </a:r>
            </a:p>
          </p:txBody>
        </p:sp>
      </p:grpSp>
      <p:grpSp>
        <p:nvGrpSpPr>
          <p:cNvPr id="4" name="Group 49"/>
          <p:cNvGrpSpPr>
            <a:grpSpLocks/>
          </p:cNvGrpSpPr>
          <p:nvPr/>
        </p:nvGrpSpPr>
        <p:grpSpPr bwMode="auto">
          <a:xfrm>
            <a:off x="4000500" y="3243263"/>
            <a:ext cx="4264025" cy="3233737"/>
            <a:chOff x="103" y="1053"/>
            <a:chExt cx="2686" cy="2037"/>
          </a:xfrm>
        </p:grpSpPr>
        <p:sp>
          <p:nvSpPr>
            <p:cNvPr id="53" name="Freeform 50"/>
            <p:cNvSpPr>
              <a:spLocks noChangeAspect="1"/>
            </p:cNvSpPr>
            <p:nvPr/>
          </p:nvSpPr>
          <p:spPr bwMode="auto">
            <a:xfrm>
              <a:off x="747" y="2095"/>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4" name="Line 51"/>
            <p:cNvSpPr>
              <a:spLocks noChangeAspect="1" noChangeShapeType="1"/>
            </p:cNvSpPr>
            <p:nvPr/>
          </p:nvSpPr>
          <p:spPr bwMode="auto">
            <a:xfrm>
              <a:off x="701" y="2187"/>
              <a:ext cx="0" cy="141"/>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5" name="Freeform 52"/>
            <p:cNvSpPr>
              <a:spLocks noChangeAspect="1"/>
            </p:cNvSpPr>
            <p:nvPr/>
          </p:nvSpPr>
          <p:spPr bwMode="auto">
            <a:xfrm rot="-16200000">
              <a:off x="535" y="1804"/>
              <a:ext cx="637" cy="125"/>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FF0000"/>
              </a:solidFill>
              <a:prstDash val="solid"/>
              <a:round/>
              <a:headEnd/>
              <a:tailEnd/>
            </a:ln>
            <a:effectLst/>
          </p:spPr>
          <p:txBody>
            <a:bodyPr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pic>
          <p:nvPicPr>
            <p:cNvPr id="43021" name="Picture 53" descr="11201-cell8a"/>
            <p:cNvPicPr>
              <a:picLocks noChangeAspect="1" noChangeArrowheads="1"/>
            </p:cNvPicPr>
            <p:nvPr/>
          </p:nvPicPr>
          <p:blipFill>
            <a:blip r:embed="rId3">
              <a:extLst>
                <a:ext uri="{28A0092B-C50C-407E-A947-70E740481C1C}">
                  <a14:useLocalDpi xmlns:a14="http://schemas.microsoft.com/office/drawing/2010/main" val="0"/>
                </a:ext>
              </a:extLst>
            </a:blip>
            <a:srcRect l="17062" t="21490" r="18938" b="29689"/>
            <a:stretch>
              <a:fillRect/>
            </a:stretch>
          </p:blipFill>
          <p:spPr bwMode="auto">
            <a:xfrm>
              <a:off x="1374" y="1054"/>
              <a:ext cx="138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7" name="Line 54"/>
            <p:cNvSpPr>
              <a:spLocks noChangeShapeType="1"/>
            </p:cNvSpPr>
            <p:nvPr/>
          </p:nvSpPr>
          <p:spPr bwMode="auto">
            <a:xfrm flipV="1">
              <a:off x="853" y="1053"/>
              <a:ext cx="514" cy="652"/>
            </a:xfrm>
            <a:prstGeom prst="line">
              <a:avLst/>
            </a:prstGeom>
            <a:noFill/>
            <a:ln w="19050">
              <a:solidFill>
                <a:srgbClr val="000000"/>
              </a:solidFill>
              <a:prstDash val="sysDot"/>
              <a:round/>
              <a:headEnd/>
              <a:tailEnd type="none" w="lg" len="lg"/>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8" name="Line 55"/>
            <p:cNvSpPr>
              <a:spLocks noChangeShapeType="1"/>
            </p:cNvSpPr>
            <p:nvPr/>
          </p:nvSpPr>
          <p:spPr bwMode="auto">
            <a:xfrm>
              <a:off x="853" y="2021"/>
              <a:ext cx="521" cy="273"/>
            </a:xfrm>
            <a:prstGeom prst="line">
              <a:avLst/>
            </a:prstGeom>
            <a:noFill/>
            <a:ln w="19050">
              <a:solidFill>
                <a:srgbClr val="000000"/>
              </a:solidFill>
              <a:prstDash val="sysDot"/>
              <a:round/>
              <a:headEnd/>
              <a:tailEnd type="none" w="lg" len="lg"/>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9" name="Line 56"/>
            <p:cNvSpPr>
              <a:spLocks noChangeShapeType="1"/>
            </p:cNvSpPr>
            <p:nvPr/>
          </p:nvSpPr>
          <p:spPr bwMode="auto">
            <a:xfrm>
              <a:off x="633" y="1445"/>
              <a:ext cx="0" cy="148"/>
            </a:xfrm>
            <a:prstGeom prst="line">
              <a:avLst/>
            </a:prstGeom>
            <a:noFill/>
            <a:ln w="25400">
              <a:solidFill>
                <a:srgbClr val="7889FB"/>
              </a:solidFill>
              <a:round/>
              <a:headEnd/>
              <a:tailEnd type="triangle" w="med" len="med"/>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60" name="Text Box 57"/>
            <p:cNvSpPr txBox="1">
              <a:spLocks noChangeAspect="1" noChangeArrowheads="1"/>
            </p:cNvSpPr>
            <p:nvPr/>
          </p:nvSpPr>
          <p:spPr bwMode="auto">
            <a:xfrm>
              <a:off x="305" y="1071"/>
              <a:ext cx="606" cy="366"/>
            </a:xfrm>
            <a:prstGeom prst="rect">
              <a:avLst/>
            </a:prstGeom>
            <a:noFill/>
            <a:ln w="12700">
              <a:noFill/>
              <a:miter lim="800000"/>
              <a:headEnd/>
              <a:tailEnd/>
            </a:ln>
            <a:effectLst/>
          </p:spPr>
          <p:txBody>
            <a:bodyPr wrap="none">
              <a:spAutoFit/>
            </a:bodyPr>
            <a:lstStyle/>
            <a:p>
              <a:pPr algn="ctr" defTabSz="913696">
                <a:defRPr/>
              </a:pPr>
              <a:r>
                <a:rPr lang="en-US" sz="1600" b="1" kern="0">
                  <a:solidFill>
                    <a:srgbClr val="7889FB"/>
                  </a:solidFill>
                  <a:latin typeface="Tahoma" pitchFamily="-107" charset="0"/>
                  <a:ea typeface="MS PGothic" pitchFamily="34" charset="-128"/>
                  <a:cs typeface="MS PGothic" pitchFamily="34" charset="-128"/>
                </a:rPr>
                <a:t>Small</a:t>
              </a:r>
            </a:p>
            <a:p>
              <a:pPr algn="ctr" defTabSz="913696">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61" name="AutoShape 58"/>
            <p:cNvSpPr>
              <a:spLocks noChangeAspect="1" noChangeArrowheads="1"/>
            </p:cNvSpPr>
            <p:nvPr/>
          </p:nvSpPr>
          <p:spPr bwMode="auto">
            <a:xfrm rot="10800000" flipH="1">
              <a:off x="795" y="2419"/>
              <a:ext cx="92" cy="76"/>
            </a:xfrm>
            <a:prstGeom prst="triangle">
              <a:avLst>
                <a:gd name="adj" fmla="val 50000"/>
              </a:avLst>
            </a:prstGeom>
            <a:noFill/>
            <a:ln w="38100">
              <a:solidFill>
                <a:srgbClr val="000000"/>
              </a:solidFill>
              <a:miter lim="800000"/>
              <a:headEnd/>
              <a:tailEnd/>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62" name="Line 59"/>
            <p:cNvSpPr>
              <a:spLocks noChangeAspect="1" noChangeShapeType="1"/>
            </p:cNvSpPr>
            <p:nvPr/>
          </p:nvSpPr>
          <p:spPr bwMode="auto">
            <a:xfrm rot="-5400000">
              <a:off x="629" y="2185"/>
              <a:ext cx="0" cy="141"/>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63" name="Text Box 60"/>
            <p:cNvSpPr txBox="1">
              <a:spLocks noChangeAspect="1" noChangeArrowheads="1"/>
            </p:cNvSpPr>
            <p:nvPr/>
          </p:nvSpPr>
          <p:spPr bwMode="auto">
            <a:xfrm>
              <a:off x="1383" y="2333"/>
              <a:ext cx="1406" cy="442"/>
            </a:xfrm>
            <a:prstGeom prst="rect">
              <a:avLst/>
            </a:prstGeom>
            <a:solidFill>
              <a:srgbClr val="7889FB"/>
            </a:solidFill>
            <a:ln w="19050">
              <a:noFill/>
              <a:miter lim="800000"/>
              <a:headEnd/>
              <a:tailEnd/>
            </a:ln>
            <a:effectLst/>
          </p:spPr>
          <p:txBody>
            <a:bodyPr>
              <a:spAutoFit/>
            </a:bodyPr>
            <a:lstStyle/>
            <a:p>
              <a:pPr algn="ctr" defTabSz="913696">
                <a:defRPr/>
              </a:pPr>
              <a:r>
                <a:rPr lang="en-US" sz="2000" kern="0" dirty="0">
                  <a:solidFill>
                    <a:srgbClr val="FFFFFF"/>
                  </a:solidFill>
                  <a:latin typeface="Tahoma" pitchFamily="-107" charset="0"/>
                  <a:ea typeface="MS PGothic" pitchFamily="34" charset="-128"/>
                  <a:cs typeface="Tahoma" pitchFamily="-107" charset="0"/>
                </a:rPr>
                <a:t>RESET (</a:t>
              </a:r>
              <a:r>
                <a:rPr lang="en-US" sz="2000" kern="0" dirty="0" err="1">
                  <a:solidFill>
                    <a:srgbClr val="FFFFFF"/>
                  </a:solidFill>
                  <a:latin typeface="Tahoma" pitchFamily="-107" charset="0"/>
                  <a:ea typeface="MS PGothic" pitchFamily="34" charset="-128"/>
                  <a:cs typeface="Tahoma" pitchFamily="-107" charset="0"/>
                </a:rPr>
                <a:t>amorph</a:t>
              </a:r>
              <a:r>
                <a:rPr lang="en-US" sz="2000" kern="0" dirty="0">
                  <a:solidFill>
                    <a:srgbClr val="FFFFFF"/>
                  </a:solidFill>
                  <a:latin typeface="Tahoma" pitchFamily="-107" charset="0"/>
                  <a:ea typeface="MS PGothic" pitchFamily="34" charset="-128"/>
                  <a:cs typeface="Tahoma" pitchFamily="-107" charset="0"/>
                </a:rPr>
                <a:t>)</a:t>
              </a:r>
            </a:p>
            <a:p>
              <a:pPr algn="ctr" defTabSz="913696">
                <a:defRPr/>
              </a:pPr>
              <a:r>
                <a:rPr lang="en-US" sz="2000" kern="0" dirty="0">
                  <a:solidFill>
                    <a:srgbClr val="FFFFFF"/>
                  </a:solidFill>
                  <a:latin typeface="Tahoma" pitchFamily="-107" charset="0"/>
                  <a:ea typeface="MS PGothic" pitchFamily="34" charset="-128"/>
                  <a:cs typeface="Tahoma" pitchFamily="-107" charset="0"/>
                </a:rPr>
                <a:t>High resistance</a:t>
              </a:r>
            </a:p>
          </p:txBody>
        </p:sp>
        <p:sp>
          <p:nvSpPr>
            <p:cNvPr id="64" name="Text Box 61"/>
            <p:cNvSpPr txBox="1">
              <a:spLocks noChangeAspect="1" noChangeArrowheads="1"/>
            </p:cNvSpPr>
            <p:nvPr/>
          </p:nvSpPr>
          <p:spPr bwMode="auto">
            <a:xfrm>
              <a:off x="141" y="2341"/>
              <a:ext cx="492" cy="366"/>
            </a:xfrm>
            <a:prstGeom prst="rect">
              <a:avLst/>
            </a:prstGeom>
            <a:noFill/>
            <a:ln w="12700">
              <a:noFill/>
              <a:miter lim="800000"/>
              <a:headEnd/>
              <a:tailEnd/>
            </a:ln>
            <a:effectLst/>
          </p:spPr>
          <p:txBody>
            <a:bodyPr wrap="none">
              <a:spAutoFit/>
            </a:bodyPr>
            <a:lstStyle/>
            <a:p>
              <a:pPr algn="ctr" defTabSz="913696">
                <a:defRPr/>
              </a:pPr>
              <a:r>
                <a:rPr lang="en-US" sz="1600" kern="0">
                  <a:solidFill>
                    <a:sysClr val="windowText" lastClr="000000"/>
                  </a:solidFill>
                  <a:latin typeface="Tahoma" pitchFamily="-107" charset="0"/>
                  <a:ea typeface="MS PGothic" pitchFamily="34" charset="-128"/>
                  <a:cs typeface="MS PGothic" pitchFamily="34" charset="-128"/>
                </a:rPr>
                <a:t>Access</a:t>
              </a:r>
            </a:p>
            <a:p>
              <a:pPr algn="ctr" defTabSz="913696">
                <a:defRPr/>
              </a:pPr>
              <a:r>
                <a:rPr lang="en-US" sz="1600" kern="0">
                  <a:solidFill>
                    <a:sysClr val="windowText" lastClr="000000"/>
                  </a:solidFill>
                  <a:latin typeface="Tahoma" pitchFamily="-107" charset="0"/>
                  <a:ea typeface="MS PGothic" pitchFamily="34" charset="-128"/>
                  <a:cs typeface="MS PGothic" pitchFamily="34" charset="-128"/>
                </a:rPr>
                <a:t>Device</a:t>
              </a:r>
            </a:p>
          </p:txBody>
        </p:sp>
        <p:sp>
          <p:nvSpPr>
            <p:cNvPr id="65" name="Text Box 62"/>
            <p:cNvSpPr txBox="1">
              <a:spLocks noChangeAspect="1" noChangeArrowheads="1"/>
            </p:cNvSpPr>
            <p:nvPr/>
          </p:nvSpPr>
          <p:spPr bwMode="auto">
            <a:xfrm>
              <a:off x="103" y="1661"/>
              <a:ext cx="573" cy="366"/>
            </a:xfrm>
            <a:prstGeom prst="rect">
              <a:avLst/>
            </a:prstGeom>
            <a:noFill/>
            <a:ln w="12700">
              <a:noFill/>
              <a:miter lim="800000"/>
              <a:headEnd/>
              <a:tailEnd/>
            </a:ln>
            <a:effectLst/>
          </p:spPr>
          <p:txBody>
            <a:bodyPr wrap="none">
              <a:spAutoFit/>
            </a:bodyPr>
            <a:lstStyle/>
            <a:p>
              <a:pPr algn="ctr" defTabSz="913696">
                <a:defRPr/>
              </a:pPr>
              <a:r>
                <a:rPr lang="en-US" sz="1600" kern="0">
                  <a:solidFill>
                    <a:sysClr val="windowText" lastClr="000000"/>
                  </a:solidFill>
                  <a:latin typeface="Tahoma" pitchFamily="-107" charset="0"/>
                  <a:ea typeface="MS PGothic" pitchFamily="34" charset="-128"/>
                  <a:cs typeface="MS PGothic" pitchFamily="34" charset="-128"/>
                </a:rPr>
                <a:t>Memory</a:t>
              </a:r>
            </a:p>
            <a:p>
              <a:pPr algn="ctr" defTabSz="913696">
                <a:defRPr/>
              </a:pPr>
              <a:r>
                <a:rPr lang="en-US" sz="1600" kern="0">
                  <a:solidFill>
                    <a:sysClr val="windowText" lastClr="000000"/>
                  </a:solidFill>
                  <a:latin typeface="Tahoma" pitchFamily="-107" charset="0"/>
                  <a:ea typeface="MS PGothic" pitchFamily="34" charset="-128"/>
                  <a:cs typeface="MS PGothic" pitchFamily="34" charset="-128"/>
                </a:rPr>
                <a:t>Element</a:t>
              </a:r>
            </a:p>
          </p:txBody>
        </p:sp>
        <p:sp>
          <p:nvSpPr>
            <p:cNvPr id="66" name="Text Box 63"/>
            <p:cNvSpPr txBox="1">
              <a:spLocks noChangeAspect="1" noChangeArrowheads="1"/>
            </p:cNvSpPr>
            <p:nvPr/>
          </p:nvSpPr>
          <p:spPr bwMode="auto">
            <a:xfrm>
              <a:off x="1610" y="2840"/>
              <a:ext cx="1043" cy="250"/>
            </a:xfrm>
            <a:prstGeom prst="rect">
              <a:avLst/>
            </a:prstGeom>
            <a:solidFill>
              <a:srgbClr val="7889FB"/>
            </a:solidFill>
            <a:ln w="19050">
              <a:noFill/>
              <a:miter lim="800000"/>
              <a:headEnd/>
              <a:tailEnd/>
            </a:ln>
            <a:effectLst/>
          </p:spPr>
          <p:txBody>
            <a:bodyPr>
              <a:spAutoFit/>
            </a:bodyPr>
            <a:lstStyle/>
            <a:p>
              <a:pPr algn="ctr" defTabSz="913696">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6</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7 </a:t>
              </a:r>
              <a:r>
                <a:rPr lang="en-US" sz="2000" kern="0">
                  <a:solidFill>
                    <a:srgbClr val="FFFFFF"/>
                  </a:solidFill>
                  <a:latin typeface="Symbol" pitchFamily="-107" charset="2"/>
                  <a:ea typeface="MS PGothic" pitchFamily="34" charset="-128"/>
                  <a:cs typeface="Tahoma" pitchFamily="-107" charset="0"/>
                </a:rPr>
                <a:t>W</a:t>
              </a:r>
            </a:p>
          </p:txBody>
        </p:sp>
      </p:grpSp>
      <p:pic>
        <p:nvPicPr>
          <p:cNvPr id="43015" name="Picture 25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14400"/>
            <a:ext cx="26289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58" descr="90%"/>
          <p:cNvSpPr txBox="1">
            <a:spLocks noChangeArrowheads="1"/>
          </p:cNvSpPr>
          <p:nvPr/>
        </p:nvSpPr>
        <p:spPr bwMode="auto">
          <a:xfrm>
            <a:off x="152400" y="6553200"/>
            <a:ext cx="3438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3696" eaLnBrk="1" hangingPunct="1"/>
            <a:r>
              <a:rPr lang="en-US" sz="1400" b="1">
                <a:solidFill>
                  <a:srgbClr val="000000"/>
                </a:solidFill>
              </a:rPr>
              <a:t>Photo Courtesy: Bipin Rajendran, IBM</a:t>
            </a:r>
          </a:p>
        </p:txBody>
      </p:sp>
      <p:sp>
        <p:nvSpPr>
          <p:cNvPr id="43017" name="Text Box 58" descr="90%"/>
          <p:cNvSpPr txBox="1">
            <a:spLocks noChangeArrowheads="1"/>
          </p:cNvSpPr>
          <p:nvPr/>
        </p:nvSpPr>
        <p:spPr bwMode="auto">
          <a:xfrm>
            <a:off x="3521075" y="6553200"/>
            <a:ext cx="3565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3696" eaLnBrk="1" hangingPunct="1"/>
            <a:r>
              <a:rPr lang="en-US" sz="1400" b="1">
                <a:solidFill>
                  <a:srgbClr val="000000"/>
                </a:solidFill>
              </a:rPr>
              <a:t>Slide Courtesy: Moinuddin Qureshi, IBM</a:t>
            </a:r>
          </a:p>
        </p:txBody>
      </p:sp>
    </p:spTree>
    <p:extLst>
      <p:ext uri="{BB962C8B-B14F-4D97-AF65-F5344CB8AC3E}">
        <p14:creationId xmlns:p14="http://schemas.microsoft.com/office/powerpoint/2010/main" val="3050736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atin typeface="Garamond" charset="0"/>
              </a:rPr>
              <a:t>The Problem</a:t>
            </a:r>
          </a:p>
        </p:txBody>
      </p:sp>
      <p:sp>
        <p:nvSpPr>
          <p:cNvPr id="3"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Bigger is slower</a:t>
            </a:r>
          </a:p>
          <a:p>
            <a:pPr lvl="1"/>
            <a:r>
              <a:rPr lang="en-US">
                <a:latin typeface="Tahoma" charset="0"/>
                <a:ea typeface="ＭＳ Ｐゴシック" charset="0"/>
              </a:rPr>
              <a:t>SRAM, 512 Bytes, sub-nanosec</a:t>
            </a:r>
          </a:p>
          <a:p>
            <a:pPr lvl="1"/>
            <a:r>
              <a:rPr lang="en-US">
                <a:latin typeface="Tahoma" charset="0"/>
                <a:ea typeface="ＭＳ Ｐゴシック" charset="0"/>
              </a:rPr>
              <a:t>SRAM,  KByte~MByte, ~nanosec</a:t>
            </a:r>
          </a:p>
          <a:p>
            <a:pPr lvl="1"/>
            <a:r>
              <a:rPr lang="en-US">
                <a:latin typeface="Tahoma" charset="0"/>
                <a:ea typeface="ＭＳ Ｐゴシック" charset="0"/>
              </a:rPr>
              <a:t>DRAM, Gigabyte, ~50 nanosec</a:t>
            </a:r>
          </a:p>
          <a:p>
            <a:pPr lvl="1"/>
            <a:r>
              <a:rPr lang="en-US">
                <a:latin typeface="Tahoma" charset="0"/>
                <a:ea typeface="ＭＳ Ｐゴシック" charset="0"/>
              </a:rPr>
              <a:t>Hard Disk, Terabyte, ~10 millisec</a:t>
            </a:r>
          </a:p>
          <a:p>
            <a:endParaRPr lang="en-US" sz="1000">
              <a:latin typeface="Tahoma" charset="0"/>
            </a:endParaRPr>
          </a:p>
          <a:p>
            <a:r>
              <a:rPr lang="en-US">
                <a:solidFill>
                  <a:srgbClr val="0000FF"/>
                </a:solidFill>
                <a:latin typeface="Tahoma" charset="0"/>
              </a:rPr>
              <a:t>Faster is more expensive (dollars and chip area)</a:t>
            </a:r>
          </a:p>
          <a:p>
            <a:pPr lvl="1"/>
            <a:r>
              <a:rPr lang="en-US">
                <a:latin typeface="Tahoma" charset="0"/>
                <a:ea typeface="ＭＳ Ｐゴシック" charset="0"/>
              </a:rPr>
              <a:t>SRAM, &lt; 10$ per Megabyte</a:t>
            </a:r>
          </a:p>
          <a:p>
            <a:pPr lvl="1"/>
            <a:r>
              <a:rPr lang="en-US">
                <a:latin typeface="Tahoma" charset="0"/>
                <a:ea typeface="ＭＳ Ｐゴシック" charset="0"/>
              </a:rPr>
              <a:t>DRAM, &lt; 1$ per Megabyte</a:t>
            </a:r>
          </a:p>
          <a:p>
            <a:pPr lvl="1"/>
            <a:r>
              <a:rPr lang="en-US">
                <a:latin typeface="Tahoma" charset="0"/>
                <a:ea typeface="ＭＳ Ｐゴシック" charset="0"/>
              </a:rPr>
              <a:t>Hard Disk &lt; 1$ per Gigabyte</a:t>
            </a:r>
          </a:p>
          <a:p>
            <a:pPr lvl="1"/>
            <a:r>
              <a:rPr lang="en-US">
                <a:latin typeface="Tahoma" charset="0"/>
                <a:ea typeface="ＭＳ Ｐゴシック" charset="0"/>
              </a:rPr>
              <a:t>These sample values scale with time</a:t>
            </a:r>
          </a:p>
          <a:p>
            <a:endParaRPr lang="en-US" sz="1000">
              <a:latin typeface="Tahoma" charset="0"/>
            </a:endParaRPr>
          </a:p>
          <a:p>
            <a:r>
              <a:rPr lang="en-US">
                <a:latin typeface="Tahoma" charset="0"/>
              </a:rPr>
              <a:t>Other technologies have their place as well </a:t>
            </a:r>
          </a:p>
          <a:p>
            <a:pPr lvl="1"/>
            <a:r>
              <a:rPr lang="en-US">
                <a:latin typeface="Tahoma" charset="0"/>
                <a:ea typeface="ＭＳ Ｐゴシック" charset="0"/>
              </a:rPr>
              <a:t>Flash memory, Phase-change memory (not mature yet)</a:t>
            </a:r>
          </a:p>
        </p:txBody>
      </p:sp>
      <p:sp>
        <p:nvSpPr>
          <p:cNvPr id="1105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21A10E-92C3-7146-B776-E7EE46A12F33}" type="slidenum">
              <a:rPr lang="en-US" sz="1600">
                <a:solidFill>
                  <a:srgbClr val="000000"/>
                </a:solidFill>
                <a:latin typeface="Garamond" charset="0"/>
                <a:cs typeface="Arial" charset="0"/>
              </a:rPr>
              <a:pPr eaLnBrk="1" hangingPunct="1"/>
              <a:t>55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0067837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Garamond" charset="0"/>
              </a:rPr>
              <a:t>Why Memory Hierarchy?</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We want both fast and large</a:t>
            </a:r>
          </a:p>
          <a:p>
            <a:endParaRPr lang="en-US">
              <a:latin typeface="Tahoma" charset="0"/>
            </a:endParaRPr>
          </a:p>
          <a:p>
            <a:r>
              <a:rPr lang="en-US">
                <a:latin typeface="Tahoma" charset="0"/>
              </a:rPr>
              <a:t>But we cannot achieve both with a single level of memory</a:t>
            </a:r>
          </a:p>
          <a:p>
            <a:endParaRPr lang="en-US">
              <a:latin typeface="Tahoma" charset="0"/>
            </a:endParaRPr>
          </a:p>
          <a:p>
            <a:r>
              <a:rPr lang="en-US">
                <a:latin typeface="Tahoma" charset="0"/>
              </a:rPr>
              <a:t>Idea: </a:t>
            </a:r>
            <a:r>
              <a:rPr lang="en-US">
                <a:solidFill>
                  <a:srgbClr val="0000FF"/>
                </a:solidFill>
                <a:latin typeface="Tahoma" charset="0"/>
              </a:rPr>
              <a:t>Have multiple levels of storage </a:t>
            </a:r>
            <a:r>
              <a:rPr lang="en-US">
                <a:latin typeface="Tahoma" charset="0"/>
              </a:rPr>
              <a:t>(progressively bigger and slower as the levels are farther from the processor) and </a:t>
            </a:r>
            <a:r>
              <a:rPr lang="en-US">
                <a:solidFill>
                  <a:srgbClr val="0000FF"/>
                </a:solidFill>
                <a:latin typeface="Tahoma" charset="0"/>
              </a:rPr>
              <a:t>ensure most of the data the processor needs is kept in the fast(er) level(s)</a:t>
            </a:r>
          </a:p>
        </p:txBody>
      </p:sp>
      <p:sp>
        <p:nvSpPr>
          <p:cNvPr id="1116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64097C-1FDF-054C-A239-088B10A830F1}" type="slidenum">
              <a:rPr lang="en-US" sz="1600">
                <a:solidFill>
                  <a:srgbClr val="000000"/>
                </a:solidFill>
                <a:latin typeface="Garamond" charset="0"/>
                <a:cs typeface="Arial" charset="0"/>
              </a:rPr>
              <a:pPr eaLnBrk="1" hangingPunct="1"/>
              <a:t>56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7403173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atin typeface="Garamond" charset="0"/>
              </a:rPr>
              <a:t>Memory Hierarchy</a:t>
            </a:r>
          </a:p>
        </p:txBody>
      </p:sp>
      <p:sp>
        <p:nvSpPr>
          <p:cNvPr id="59394" name="Content Placeholder 2"/>
          <p:cNvSpPr>
            <a:spLocks noGrp="1"/>
          </p:cNvSpPr>
          <p:nvPr>
            <p:ph idx="1"/>
          </p:nvPr>
        </p:nvSpPr>
        <p:spPr>
          <a:xfrm>
            <a:off x="228600" y="996950"/>
            <a:ext cx="8610600" cy="5194300"/>
          </a:xfrm>
        </p:spPr>
        <p:txBody>
          <a:bodyPr/>
          <a:lstStyle/>
          <a:p>
            <a:r>
              <a:rPr lang="en-US">
                <a:latin typeface="Tahoma" charset="0"/>
              </a:rPr>
              <a:t>Fundamental tradeoff</a:t>
            </a:r>
          </a:p>
          <a:p>
            <a:pPr lvl="1"/>
            <a:r>
              <a:rPr lang="en-US">
                <a:latin typeface="Tahoma" charset="0"/>
                <a:ea typeface="ＭＳ Ｐゴシック" charset="0"/>
              </a:rPr>
              <a:t>Fast memory: small</a:t>
            </a:r>
          </a:p>
          <a:p>
            <a:pPr lvl="1"/>
            <a:r>
              <a:rPr lang="en-US">
                <a:latin typeface="Tahoma" charset="0"/>
                <a:ea typeface="ＭＳ Ｐゴシック" charset="0"/>
              </a:rPr>
              <a:t>Large memory: slow</a:t>
            </a:r>
          </a:p>
          <a:p>
            <a:r>
              <a:rPr lang="en-US">
                <a:latin typeface="Tahoma" charset="0"/>
              </a:rPr>
              <a:t>Idea: </a:t>
            </a:r>
            <a:r>
              <a:rPr lang="en-US">
                <a:solidFill>
                  <a:srgbClr val="FF0000"/>
                </a:solidFill>
                <a:latin typeface="Tahoma" charset="0"/>
              </a:rPr>
              <a:t>Memory hierarchy</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r>
              <a:rPr lang="en-US">
                <a:latin typeface="Tahoma" charset="0"/>
              </a:rPr>
              <a:t>Latency, cost, size, </a:t>
            </a:r>
          </a:p>
          <a:p>
            <a:pPr>
              <a:buFont typeface="Wingdings" charset="0"/>
              <a:buNone/>
            </a:pPr>
            <a:r>
              <a:rPr lang="en-US">
                <a:latin typeface="Tahoma" charset="0"/>
              </a:rPr>
              <a:t>    bandwidth</a:t>
            </a:r>
          </a:p>
        </p:txBody>
      </p:sp>
      <p:sp>
        <p:nvSpPr>
          <p:cNvPr id="593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85DEF5-8D80-6545-B4DF-20A2F15933B6}" type="slidenum">
              <a:rPr lang="en-US" sz="1600">
                <a:solidFill>
                  <a:srgbClr val="000000"/>
                </a:solidFill>
                <a:latin typeface="Garamond" charset="0"/>
                <a:cs typeface="Arial" charset="0"/>
              </a:rPr>
              <a:pPr eaLnBrk="1" hangingPunct="1"/>
              <a:t>57</a:t>
            </a:fld>
            <a:endParaRPr lang="en-US" sz="1600">
              <a:solidFill>
                <a:srgbClr val="000000"/>
              </a:solidFill>
              <a:latin typeface="Garamond" charset="0"/>
              <a:cs typeface="Arial" charset="0"/>
            </a:endParaRPr>
          </a:p>
        </p:txBody>
      </p:sp>
      <p:sp>
        <p:nvSpPr>
          <p:cNvPr id="59396" name="Rectangle 5"/>
          <p:cNvSpPr>
            <a:spLocks noChangeArrowheads="1"/>
          </p:cNvSpPr>
          <p:nvPr/>
        </p:nvSpPr>
        <p:spPr bwMode="auto">
          <a:xfrm>
            <a:off x="390525" y="3398838"/>
            <a:ext cx="887413" cy="1274762"/>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9397" name="Rectangle 6"/>
          <p:cNvSpPr>
            <a:spLocks noChangeArrowheads="1"/>
          </p:cNvSpPr>
          <p:nvPr/>
        </p:nvSpPr>
        <p:spPr bwMode="auto">
          <a:xfrm>
            <a:off x="4164013" y="2035175"/>
            <a:ext cx="2489200" cy="415607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9398" name="TextBox 7"/>
          <p:cNvSpPr txBox="1">
            <a:spLocks noChangeArrowheads="1"/>
          </p:cNvSpPr>
          <p:nvPr/>
        </p:nvSpPr>
        <p:spPr bwMode="auto">
          <a:xfrm>
            <a:off x="492125" y="3833813"/>
            <a:ext cx="673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CPU</a:t>
            </a:r>
          </a:p>
        </p:txBody>
      </p:sp>
      <p:sp>
        <p:nvSpPr>
          <p:cNvPr id="59399" name="TextBox 8"/>
          <p:cNvSpPr txBox="1">
            <a:spLocks noChangeArrowheads="1"/>
          </p:cNvSpPr>
          <p:nvPr/>
        </p:nvSpPr>
        <p:spPr bwMode="auto">
          <a:xfrm>
            <a:off x="4860925" y="3559175"/>
            <a:ext cx="1017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Main</a:t>
            </a:r>
          </a:p>
          <a:p>
            <a:pPr algn="ctr" eaLnBrk="1" fontAlgn="base" hangingPunct="1">
              <a:spcBef>
                <a:spcPct val="0"/>
              </a:spcBef>
              <a:spcAft>
                <a:spcPct val="0"/>
              </a:spcAft>
            </a:pPr>
            <a:r>
              <a:rPr lang="en-US" sz="1800" smtClean="0">
                <a:solidFill>
                  <a:srgbClr val="000000"/>
                </a:solidFill>
                <a:cs typeface="Arial" charset="0"/>
              </a:rPr>
              <a:t>Memory</a:t>
            </a:r>
          </a:p>
          <a:p>
            <a:pPr algn="ctr" eaLnBrk="1" fontAlgn="base" hangingPunct="1">
              <a:spcBef>
                <a:spcPct val="0"/>
              </a:spcBef>
              <a:spcAft>
                <a:spcPct val="0"/>
              </a:spcAft>
            </a:pPr>
            <a:r>
              <a:rPr lang="en-US" sz="1800" smtClean="0">
                <a:solidFill>
                  <a:srgbClr val="000000"/>
                </a:solidFill>
                <a:cs typeface="Arial" charset="0"/>
              </a:rPr>
              <a:t>(DRAM)</a:t>
            </a:r>
          </a:p>
          <a:p>
            <a:pPr algn="ctr" eaLnBrk="1" fontAlgn="base" hangingPunct="1">
              <a:spcBef>
                <a:spcPct val="0"/>
              </a:spcBef>
              <a:spcAft>
                <a:spcPct val="0"/>
              </a:spcAft>
            </a:pPr>
            <a:endParaRPr lang="en-US" sz="1800" smtClean="0">
              <a:solidFill>
                <a:srgbClr val="000000"/>
              </a:solidFill>
              <a:cs typeface="Arial" charset="0"/>
            </a:endParaRPr>
          </a:p>
        </p:txBody>
      </p:sp>
      <p:sp>
        <p:nvSpPr>
          <p:cNvPr id="59400" name="TextBox 9"/>
          <p:cNvSpPr txBox="1">
            <a:spLocks noChangeArrowheads="1"/>
          </p:cNvSpPr>
          <p:nvPr/>
        </p:nvSpPr>
        <p:spPr bwMode="auto">
          <a:xfrm>
            <a:off x="588963" y="4202113"/>
            <a:ext cx="4921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RF</a:t>
            </a:r>
          </a:p>
        </p:txBody>
      </p:sp>
      <p:sp>
        <p:nvSpPr>
          <p:cNvPr id="59401" name="Rectangle 10"/>
          <p:cNvSpPr>
            <a:spLocks noChangeArrowheads="1"/>
          </p:cNvSpPr>
          <p:nvPr/>
        </p:nvSpPr>
        <p:spPr bwMode="auto">
          <a:xfrm>
            <a:off x="1430338" y="3398838"/>
            <a:ext cx="885825" cy="1274762"/>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9402" name="TextBox 11"/>
          <p:cNvSpPr txBox="1">
            <a:spLocks noChangeArrowheads="1"/>
          </p:cNvSpPr>
          <p:nvPr/>
        </p:nvSpPr>
        <p:spPr bwMode="auto">
          <a:xfrm>
            <a:off x="1430338" y="3833813"/>
            <a:ext cx="885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Cache</a:t>
            </a:r>
          </a:p>
        </p:txBody>
      </p:sp>
      <p:cxnSp>
        <p:nvCxnSpPr>
          <p:cNvPr id="59403" name="Straight Arrow Connector 12"/>
          <p:cNvCxnSpPr>
            <a:cxnSpLocks noChangeShapeType="1"/>
            <a:endCxn id="59401" idx="3"/>
          </p:cNvCxnSpPr>
          <p:nvPr/>
        </p:nvCxnSpPr>
        <p:spPr bwMode="auto">
          <a:xfrm rot="10800000">
            <a:off x="2316163" y="4037013"/>
            <a:ext cx="1847850" cy="9525"/>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9404" name="Rectangle 13"/>
          <p:cNvSpPr>
            <a:spLocks noChangeArrowheads="1"/>
          </p:cNvSpPr>
          <p:nvPr/>
        </p:nvSpPr>
        <p:spPr bwMode="auto">
          <a:xfrm>
            <a:off x="6778625" y="996950"/>
            <a:ext cx="2160588" cy="51943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9405" name="TextBox 14"/>
          <p:cNvSpPr txBox="1">
            <a:spLocks noChangeArrowheads="1"/>
          </p:cNvSpPr>
          <p:nvPr/>
        </p:nvSpPr>
        <p:spPr bwMode="auto">
          <a:xfrm>
            <a:off x="7377113" y="3235325"/>
            <a:ext cx="119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Hard Disk</a:t>
            </a:r>
          </a:p>
          <a:p>
            <a:pPr algn="ctr" eaLnBrk="1" fontAlgn="base" hangingPunct="1">
              <a:spcBef>
                <a:spcPct val="0"/>
              </a:spcBef>
              <a:spcAft>
                <a:spcPct val="0"/>
              </a:spcAft>
            </a:pPr>
            <a:endParaRPr lang="en-US" sz="1800" smtClean="0">
              <a:solidFill>
                <a:srgbClr val="000000"/>
              </a:solidFill>
              <a:cs typeface="Arial" charset="0"/>
            </a:endParaRPr>
          </a:p>
        </p:txBody>
      </p:sp>
      <p:cxnSp>
        <p:nvCxnSpPr>
          <p:cNvPr id="59406" name="Straight Arrow Connector 15"/>
          <p:cNvCxnSpPr>
            <a:cxnSpLocks noChangeShapeType="1"/>
            <a:stCxn id="59402" idx="1"/>
          </p:cNvCxnSpPr>
          <p:nvPr/>
        </p:nvCxnSpPr>
        <p:spPr bwMode="auto">
          <a:xfrm rot="10800000" flipV="1">
            <a:off x="1277938" y="4017963"/>
            <a:ext cx="152400" cy="7937"/>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001500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Garamond" charset="0"/>
              </a:rPr>
              <a:t>Locality</a:t>
            </a:r>
          </a:p>
        </p:txBody>
      </p:sp>
      <p:sp>
        <p:nvSpPr>
          <p:cNvPr id="112642" name="Content Placeholder 2"/>
          <p:cNvSpPr>
            <a:spLocks noGrp="1"/>
          </p:cNvSpPr>
          <p:nvPr>
            <p:ph idx="1"/>
          </p:nvPr>
        </p:nvSpPr>
        <p:spPr>
          <a:xfrm>
            <a:off x="228600" y="996950"/>
            <a:ext cx="8610600" cy="5194300"/>
          </a:xfrm>
        </p:spPr>
        <p:txBody>
          <a:bodyPr/>
          <a:lstStyle/>
          <a:p>
            <a:r>
              <a:rPr lang="en-US" dirty="0">
                <a:latin typeface="Tahoma" charset="0"/>
              </a:rPr>
              <a:t>One’s recent past is a very good predictor of his/her near future.</a:t>
            </a:r>
          </a:p>
          <a:p>
            <a:endParaRPr lang="en-US" dirty="0">
              <a:latin typeface="Tahoma" charset="0"/>
            </a:endParaRPr>
          </a:p>
          <a:p>
            <a:r>
              <a:rPr lang="en-US" dirty="0">
                <a:solidFill>
                  <a:srgbClr val="0000FF"/>
                </a:solidFill>
                <a:latin typeface="Tahoma" charset="0"/>
              </a:rPr>
              <a:t>Temporal Locality</a:t>
            </a:r>
            <a:r>
              <a:rPr lang="en-US" dirty="0">
                <a:latin typeface="Tahoma" charset="0"/>
              </a:rPr>
              <a:t>:  If you just did something, it is very likely that you will do the same thing again soon</a:t>
            </a:r>
          </a:p>
          <a:p>
            <a:endParaRPr lang="en-US" dirty="0" smtClean="0">
              <a:latin typeface="Tahoma" charset="0"/>
            </a:endParaRPr>
          </a:p>
          <a:p>
            <a:endParaRPr lang="en-US" dirty="0">
              <a:latin typeface="Tahoma" charset="0"/>
            </a:endParaRPr>
          </a:p>
          <a:p>
            <a:r>
              <a:rPr lang="en-US" dirty="0">
                <a:solidFill>
                  <a:srgbClr val="0000FF"/>
                </a:solidFill>
                <a:latin typeface="Tahoma" charset="0"/>
              </a:rPr>
              <a:t>Spatial Locality</a:t>
            </a:r>
            <a:r>
              <a:rPr lang="en-US" dirty="0">
                <a:latin typeface="Tahoma" charset="0"/>
              </a:rPr>
              <a:t>:  If you just did something, it is very likely you will do something similar/</a:t>
            </a:r>
            <a:r>
              <a:rPr lang="en-US" dirty="0" smtClean="0">
                <a:latin typeface="Tahoma" charset="0"/>
              </a:rPr>
              <a:t>related</a:t>
            </a:r>
            <a:endParaRPr lang="en-US" dirty="0">
              <a:latin typeface="Tahoma" charset="0"/>
            </a:endParaRPr>
          </a:p>
        </p:txBody>
      </p:sp>
      <p:sp>
        <p:nvSpPr>
          <p:cNvPr id="1126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3053D8-AD87-8E44-A11E-F284A424F563}" type="slidenum">
              <a:rPr lang="en-US" sz="1600">
                <a:solidFill>
                  <a:srgbClr val="000000"/>
                </a:solidFill>
                <a:latin typeface="Garamond" charset="0"/>
                <a:cs typeface="Arial" charset="0"/>
              </a:rPr>
              <a:pPr eaLnBrk="1" hangingPunct="1"/>
              <a:t>58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773816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a:latin typeface="Garamond" charset="0"/>
              </a:rPr>
              <a:t>Memory Locality</a:t>
            </a:r>
          </a:p>
        </p:txBody>
      </p:sp>
      <p:sp>
        <p:nvSpPr>
          <p:cNvPr id="113666" name="Content Placeholder 2"/>
          <p:cNvSpPr>
            <a:spLocks noGrp="1"/>
          </p:cNvSpPr>
          <p:nvPr>
            <p:ph idx="1"/>
          </p:nvPr>
        </p:nvSpPr>
        <p:spPr>
          <a:xfrm>
            <a:off x="228600" y="996950"/>
            <a:ext cx="8610600" cy="5194300"/>
          </a:xfrm>
        </p:spPr>
        <p:txBody>
          <a:bodyPr/>
          <a:lstStyle/>
          <a:p>
            <a:r>
              <a:rPr lang="en-US">
                <a:latin typeface="Tahoma" charset="0"/>
              </a:rPr>
              <a:t>A “typical” program has a lot of locality in memory references</a:t>
            </a:r>
          </a:p>
          <a:p>
            <a:pPr lvl="1"/>
            <a:r>
              <a:rPr lang="en-US">
                <a:latin typeface="Tahoma" charset="0"/>
                <a:ea typeface="ＭＳ Ｐゴシック" charset="0"/>
              </a:rPr>
              <a:t> typical programs are composed of “loops”</a:t>
            </a:r>
          </a:p>
          <a:p>
            <a:endParaRPr lang="en-US">
              <a:latin typeface="Tahoma" charset="0"/>
            </a:endParaRPr>
          </a:p>
          <a:p>
            <a:r>
              <a:rPr lang="en-US">
                <a:solidFill>
                  <a:srgbClr val="0000FF"/>
                </a:solidFill>
                <a:latin typeface="Tahoma" charset="0"/>
              </a:rPr>
              <a:t>Temporal</a:t>
            </a:r>
            <a:r>
              <a:rPr lang="en-US">
                <a:latin typeface="Tahoma" charset="0"/>
              </a:rPr>
              <a:t>: A program tends to reference the same memory location many times and all within a small window of time</a:t>
            </a:r>
          </a:p>
          <a:p>
            <a:endParaRPr lang="en-US">
              <a:latin typeface="Tahoma" charset="0"/>
            </a:endParaRPr>
          </a:p>
          <a:p>
            <a:r>
              <a:rPr lang="en-US">
                <a:solidFill>
                  <a:srgbClr val="0000FF"/>
                </a:solidFill>
                <a:latin typeface="Tahoma" charset="0"/>
              </a:rPr>
              <a:t>Spatial</a:t>
            </a:r>
            <a:r>
              <a:rPr lang="en-US">
                <a:latin typeface="Tahoma" charset="0"/>
              </a:rPr>
              <a:t>: A program tends to reference a cluster of memory locations at a time </a:t>
            </a:r>
          </a:p>
          <a:p>
            <a:pPr lvl="1"/>
            <a:r>
              <a:rPr lang="en-US">
                <a:latin typeface="Tahoma" charset="0"/>
                <a:ea typeface="ＭＳ Ｐゴシック" charset="0"/>
              </a:rPr>
              <a:t>most notable examples: </a:t>
            </a:r>
          </a:p>
          <a:p>
            <a:pPr lvl="2"/>
            <a:r>
              <a:rPr lang="en-US">
                <a:latin typeface="Tahoma" charset="0"/>
                <a:ea typeface="ＭＳ Ｐゴシック" charset="0"/>
              </a:rPr>
              <a:t>1. instruction memory references </a:t>
            </a:r>
          </a:p>
          <a:p>
            <a:pPr lvl="2"/>
            <a:r>
              <a:rPr lang="en-US">
                <a:latin typeface="Tahoma" charset="0"/>
                <a:ea typeface="ＭＳ Ｐゴシック" charset="0"/>
              </a:rPr>
              <a:t>2. array/data structure references</a:t>
            </a:r>
          </a:p>
          <a:p>
            <a:endParaRPr lang="en-US">
              <a:latin typeface="Tahoma" charset="0"/>
            </a:endParaRPr>
          </a:p>
        </p:txBody>
      </p:sp>
      <p:sp>
        <p:nvSpPr>
          <p:cNvPr id="1136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BF85BB-8836-3346-9A77-9A125A59A6EA}" type="slidenum">
              <a:rPr lang="en-US" sz="1600">
                <a:solidFill>
                  <a:srgbClr val="000000"/>
                </a:solidFill>
                <a:latin typeface="Garamond" charset="0"/>
                <a:cs typeface="Arial" charset="0"/>
              </a:rPr>
              <a:pPr eaLnBrk="1" hangingPunct="1"/>
              <a:t>59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5716512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ea typeface="ＭＳ Ｐゴシック" charset="0"/>
                <a:cs typeface="ＭＳ Ｐゴシック" charset="0"/>
              </a:rPr>
              <a:t>State of the Main Memory System</a:t>
            </a:r>
          </a:p>
        </p:txBody>
      </p:sp>
      <p:sp>
        <p:nvSpPr>
          <p:cNvPr id="3" name="Content Placeholder 2"/>
          <p:cNvSpPr>
            <a:spLocks noGrp="1"/>
          </p:cNvSpPr>
          <p:nvPr>
            <p:ph idx="1"/>
          </p:nvPr>
        </p:nvSpPr>
        <p:spPr>
          <a:xfrm>
            <a:off x="228600" y="980728"/>
            <a:ext cx="8610600" cy="5194300"/>
          </a:xfrm>
        </p:spPr>
        <p:txBody>
          <a:bodyPr/>
          <a:lstStyle/>
          <a:p>
            <a:r>
              <a:rPr lang="en-US" dirty="0">
                <a:latin typeface="Tahoma" charset="0"/>
                <a:ea typeface="ＭＳ Ｐゴシック" charset="0"/>
                <a:cs typeface="ＭＳ Ｐゴシック" charset="0"/>
              </a:rPr>
              <a:t>Recent technology, architecture, and application trends</a:t>
            </a:r>
          </a:p>
          <a:p>
            <a:pPr lvl="1"/>
            <a:r>
              <a:rPr lang="en-US" dirty="0">
                <a:solidFill>
                  <a:srgbClr val="0000FF"/>
                </a:solidFill>
                <a:latin typeface="Tahoma" charset="0"/>
                <a:ea typeface="ＭＳ Ｐゴシック" charset="0"/>
              </a:rPr>
              <a:t>lead to new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r>
              <a:rPr lang="en-US" dirty="0">
                <a:solidFill>
                  <a:srgbClr val="0000FF"/>
                </a:solidFill>
                <a:latin typeface="Tahoma" charset="0"/>
                <a:ea typeface="ＭＳ Ｐゴシック" charset="0"/>
              </a:rPr>
              <a:t>exacerbate old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DRAM </a:t>
            </a:r>
            <a:r>
              <a:rPr lang="en-US" dirty="0" smtClean="0">
                <a:solidFill>
                  <a:srgbClr val="FF0000"/>
                </a:solidFill>
                <a:latin typeface="Tahoma" charset="0"/>
                <a:ea typeface="ＭＳ Ｐゴシック" charset="0"/>
                <a:cs typeface="ＭＳ Ｐゴシック" charset="0"/>
              </a:rPr>
              <a:t>and memory controllers</a:t>
            </a:r>
            <a:r>
              <a:rPr lang="en-US" dirty="0" smtClean="0">
                <a:latin typeface="Tahoma" charset="0"/>
                <a:ea typeface="ＭＳ Ｐゴシック" charset="0"/>
                <a:cs typeface="ＭＳ Ｐゴシック" charset="0"/>
              </a:rPr>
              <a:t>, as we know them today, are </a:t>
            </a:r>
            <a:r>
              <a:rPr lang="en-US" dirty="0">
                <a:latin typeface="Tahoma" charset="0"/>
                <a:ea typeface="ＭＳ Ｐゴシック" charset="0"/>
                <a:cs typeface="ＭＳ Ｐゴシック" charset="0"/>
              </a:rPr>
              <a:t>(will be) </a:t>
            </a:r>
            <a:r>
              <a:rPr lang="en-US" dirty="0" smtClean="0">
                <a:solidFill>
                  <a:srgbClr val="FF0000"/>
                </a:solidFill>
                <a:latin typeface="Tahoma" charset="0"/>
                <a:ea typeface="ＭＳ Ｐゴシック" charset="0"/>
                <a:cs typeface="ＭＳ Ｐゴシック" charset="0"/>
              </a:rPr>
              <a:t>unlikely to </a:t>
            </a:r>
            <a:r>
              <a:rPr lang="en-US" dirty="0">
                <a:solidFill>
                  <a:srgbClr val="FF0000"/>
                </a:solidFill>
                <a:latin typeface="Tahoma" charset="0"/>
                <a:ea typeface="ＭＳ Ｐゴシック" charset="0"/>
                <a:cs typeface="ＭＳ Ｐゴシック" charset="0"/>
              </a:rPr>
              <a:t>satisfy </a:t>
            </a:r>
            <a:r>
              <a:rPr lang="en-US" dirty="0" smtClean="0">
                <a:solidFill>
                  <a:srgbClr val="FF0000"/>
                </a:solidFill>
                <a:latin typeface="Tahoma" charset="0"/>
                <a:ea typeface="ＭＳ Ｐゴシック" charset="0"/>
                <a:cs typeface="ＭＳ Ｐゴシック" charset="0"/>
              </a:rPr>
              <a:t>all requirements</a:t>
            </a:r>
            <a:endParaRPr lang="en-US" dirty="0">
              <a:solidFill>
                <a:srgbClr val="FF0000"/>
              </a:solidFill>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Some </a:t>
            </a:r>
            <a:r>
              <a:rPr lang="en-US" dirty="0">
                <a:solidFill>
                  <a:srgbClr val="FF0000"/>
                </a:solidFill>
                <a:latin typeface="Tahoma" charset="0"/>
                <a:ea typeface="ＭＳ Ｐゴシック" charset="0"/>
                <a:cs typeface="ＭＳ Ｐゴシック" charset="0"/>
              </a:rPr>
              <a:t>emerging non-volatile memory technologies </a:t>
            </a:r>
            <a:r>
              <a:rPr lang="en-US" dirty="0">
                <a:latin typeface="Tahoma" charset="0"/>
                <a:ea typeface="ＭＳ Ｐゴシック" charset="0"/>
                <a:cs typeface="ＭＳ Ｐゴシック" charset="0"/>
              </a:rPr>
              <a:t>(e.g., PCM) </a:t>
            </a:r>
            <a:r>
              <a:rPr lang="en-US" dirty="0" smtClean="0">
                <a:solidFill>
                  <a:srgbClr val="FF0000"/>
                </a:solidFill>
                <a:latin typeface="Tahoma" charset="0"/>
                <a:ea typeface="ＭＳ Ｐゴシック" charset="0"/>
              </a:rPr>
              <a:t>enable </a:t>
            </a:r>
            <a:r>
              <a:rPr lang="en-US" dirty="0">
                <a:solidFill>
                  <a:srgbClr val="FF0000"/>
                </a:solidFill>
                <a:latin typeface="Tahoma" charset="0"/>
                <a:ea typeface="ＭＳ Ｐゴシック" charset="0"/>
              </a:rPr>
              <a:t>new </a:t>
            </a:r>
            <a:r>
              <a:rPr lang="en-US" dirty="0" smtClean="0">
                <a:solidFill>
                  <a:srgbClr val="FF0000"/>
                </a:solidFill>
                <a:latin typeface="Tahoma" charset="0"/>
                <a:ea typeface="ＭＳ Ｐゴシック" charset="0"/>
              </a:rPr>
              <a:t>opportunities</a:t>
            </a:r>
            <a:r>
              <a:rPr lang="en-US" dirty="0" smtClean="0">
                <a:latin typeface="Tahoma" charset="0"/>
                <a:ea typeface="ＭＳ Ｐゴシック" charset="0"/>
              </a:rPr>
              <a:t>: </a:t>
            </a:r>
            <a:r>
              <a:rPr lang="en-US" dirty="0" err="1" smtClean="0">
                <a:latin typeface="Tahoma" charset="0"/>
                <a:ea typeface="ＭＳ Ｐゴシック" charset="0"/>
              </a:rPr>
              <a:t>memory+storage</a:t>
            </a:r>
            <a:r>
              <a:rPr lang="en-US" dirty="0" smtClean="0">
                <a:latin typeface="Tahoma" charset="0"/>
                <a:ea typeface="ＭＳ Ｐゴシック" charset="0"/>
              </a:rPr>
              <a:t> merging</a:t>
            </a:r>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We need to rethink the main memory </a:t>
            </a:r>
            <a:r>
              <a:rPr lang="en-US" dirty="0" smtClean="0">
                <a:solidFill>
                  <a:srgbClr val="0000FF"/>
                </a:solidFill>
                <a:latin typeface="Tahoma" charset="0"/>
                <a:ea typeface="ＭＳ Ｐゴシック" charset="0"/>
                <a:cs typeface="ＭＳ Ｐゴシック" charset="0"/>
              </a:rPr>
              <a:t>system</a:t>
            </a:r>
          </a:p>
          <a:p>
            <a:pPr lvl="1"/>
            <a:r>
              <a:rPr lang="en-US" dirty="0" smtClean="0">
                <a:solidFill>
                  <a:srgbClr val="0000FF"/>
                </a:solidFill>
                <a:latin typeface="Tahoma" charset="0"/>
                <a:ea typeface="ＭＳ Ｐゴシック" charset="0"/>
                <a:cs typeface="ＭＳ Ｐゴシック" charset="0"/>
              </a:rPr>
              <a:t>to fix DRAM issues and enable emerging technologies </a:t>
            </a:r>
          </a:p>
          <a:p>
            <a:pPr lvl="1"/>
            <a:r>
              <a:rPr lang="en-US" dirty="0">
                <a:solidFill>
                  <a:srgbClr val="0000FF"/>
                </a:solidFill>
                <a:latin typeface="Tahoma" charset="0"/>
                <a:ea typeface="ＭＳ Ｐゴシック" charset="0"/>
                <a:cs typeface="ＭＳ Ｐゴシック" charset="0"/>
              </a:rPr>
              <a:t>to satisfy all </a:t>
            </a:r>
            <a:r>
              <a:rPr lang="en-US" dirty="0" smtClean="0">
                <a:solidFill>
                  <a:srgbClr val="0000FF"/>
                </a:solidFill>
                <a:latin typeface="Tahoma" charset="0"/>
                <a:ea typeface="ＭＳ Ｐゴシック" charset="0"/>
                <a:cs typeface="ＭＳ Ｐゴシック" charset="0"/>
              </a:rPr>
              <a:t>requirements</a:t>
            </a:r>
            <a:endParaRPr lang="en-US" dirty="0">
              <a:solidFill>
                <a:srgbClr val="0000FF"/>
              </a:solidFill>
              <a:latin typeface="Tahoma" charset="0"/>
              <a:ea typeface="ＭＳ Ｐゴシック" charset="0"/>
              <a:cs typeface="ＭＳ Ｐゴシック" charset="0"/>
            </a:endParaRPr>
          </a:p>
          <a:p>
            <a:pPr lvl="1"/>
            <a:endParaRPr lang="en-US" dirty="0" smtClean="0">
              <a:solidFill>
                <a:srgbClr val="0000FF"/>
              </a:solidFill>
              <a:latin typeface="Tahoma" charset="0"/>
              <a:ea typeface="ＭＳ Ｐゴシック" charset="0"/>
              <a:cs typeface="ＭＳ Ｐゴシック" charset="0"/>
            </a:endParaRPr>
          </a:p>
          <a:p>
            <a:pPr marL="344487" lvl="1" indent="0">
              <a:buNone/>
            </a:pPr>
            <a:endParaRPr lang="en-US" dirty="0" smtClean="0">
              <a:solidFill>
                <a:srgbClr val="0000FF"/>
              </a:solidFill>
              <a:latin typeface="Tahoma" charset="0"/>
              <a:ea typeface="ＭＳ Ｐゴシック" charset="0"/>
              <a:cs typeface="ＭＳ Ｐゴシック" charset="0"/>
            </a:endParaRPr>
          </a:p>
          <a:p>
            <a:pPr lvl="1"/>
            <a:endParaRPr lang="en-US" dirty="0" smtClean="0">
              <a:latin typeface="Tahoma" charset="0"/>
              <a:ea typeface="ＭＳ Ｐゴシック" charset="0"/>
            </a:endParaRPr>
          </a:p>
          <a:p>
            <a:pPr lvl="1"/>
            <a:endParaRPr lang="en-US" dirty="0">
              <a:latin typeface="Tahoma" charset="0"/>
              <a:ea typeface="ＭＳ Ｐゴシック" charset="0"/>
            </a:endParaRPr>
          </a:p>
        </p:txBody>
      </p:sp>
      <p:sp>
        <p:nvSpPr>
          <p:cNvPr id="204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7878BD7-8E09-7949-990F-1FFCA512AD3A}" type="slidenum">
              <a:rPr lang="en-US" sz="1600">
                <a:solidFill>
                  <a:srgbClr val="000000"/>
                </a:solidFill>
                <a:latin typeface="Garamond" charset="0"/>
              </a:rPr>
              <a:pPr eaLnBrk="1" hangingPunct="1"/>
              <a:t>6</a:t>
            </a:fld>
            <a:endParaRPr lang="en-US" sz="1600">
              <a:solidFill>
                <a:srgbClr val="000000"/>
              </a:solidFill>
              <a:latin typeface="Garamond" charset="0"/>
            </a:endParaRPr>
          </a:p>
        </p:txBody>
      </p:sp>
    </p:spTree>
    <p:extLst>
      <p:ext uri="{BB962C8B-B14F-4D97-AF65-F5344CB8AC3E}">
        <p14:creationId xmlns:p14="http://schemas.microsoft.com/office/powerpoint/2010/main" val="30620195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atin typeface="Garamond" charset="0"/>
              </a:rPr>
              <a:t>Caching Basics: Exploit Temporal Locality</a:t>
            </a:r>
          </a:p>
        </p:txBody>
      </p:sp>
      <p:sp>
        <p:nvSpPr>
          <p:cNvPr id="60418" name="Content Placeholder 2"/>
          <p:cNvSpPr>
            <a:spLocks noGrp="1"/>
          </p:cNvSpPr>
          <p:nvPr>
            <p:ph idx="1"/>
          </p:nvPr>
        </p:nvSpPr>
        <p:spPr>
          <a:xfrm>
            <a:off x="228600" y="996950"/>
            <a:ext cx="8610600" cy="5194300"/>
          </a:xfrm>
        </p:spPr>
        <p:txBody>
          <a:bodyPr/>
          <a:lstStyle/>
          <a:p>
            <a:r>
              <a:rPr lang="en-US">
                <a:latin typeface="Tahoma" charset="0"/>
              </a:rPr>
              <a:t>Idea: </a:t>
            </a:r>
            <a:r>
              <a:rPr lang="en-US">
                <a:solidFill>
                  <a:srgbClr val="FF0000"/>
                </a:solidFill>
                <a:latin typeface="Tahoma" charset="0"/>
              </a:rPr>
              <a:t>Store recently accessed data in automatically managed fast memory (called cache)</a:t>
            </a:r>
          </a:p>
          <a:p>
            <a:r>
              <a:rPr lang="en-US">
                <a:latin typeface="Tahoma" charset="0"/>
              </a:rPr>
              <a:t>Anticipation: the data will be accessed again soon</a:t>
            </a:r>
          </a:p>
          <a:p>
            <a:endParaRPr lang="en-US">
              <a:latin typeface="Tahoma" charset="0"/>
            </a:endParaRPr>
          </a:p>
          <a:p>
            <a:r>
              <a:rPr lang="en-US">
                <a:solidFill>
                  <a:srgbClr val="0000FF"/>
                </a:solidFill>
                <a:latin typeface="Tahoma" charset="0"/>
              </a:rPr>
              <a:t>Temporal locality </a:t>
            </a:r>
            <a:r>
              <a:rPr lang="en-US">
                <a:latin typeface="Tahoma" charset="0"/>
              </a:rPr>
              <a:t>principle</a:t>
            </a:r>
          </a:p>
          <a:p>
            <a:pPr lvl="1"/>
            <a:r>
              <a:rPr lang="en-US">
                <a:solidFill>
                  <a:srgbClr val="FF0000"/>
                </a:solidFill>
                <a:latin typeface="Tahoma" charset="0"/>
                <a:ea typeface="ＭＳ Ｐゴシック" charset="0"/>
              </a:rPr>
              <a:t>Recently accessed data will be again accessed in the near future</a:t>
            </a:r>
          </a:p>
          <a:p>
            <a:pPr lvl="1"/>
            <a:r>
              <a:rPr lang="en-US">
                <a:latin typeface="Tahoma" charset="0"/>
                <a:ea typeface="ＭＳ Ｐゴシック" charset="0"/>
              </a:rPr>
              <a:t>This is what Maurice Wilkes had in mind:</a:t>
            </a:r>
          </a:p>
          <a:p>
            <a:pPr lvl="2"/>
            <a:r>
              <a:rPr lang="en-US">
                <a:latin typeface="Tahoma" charset="0"/>
                <a:ea typeface="ＭＳ Ｐゴシック" charset="0"/>
              </a:rPr>
              <a:t>Wilkes, </a:t>
            </a:r>
            <a:r>
              <a:rPr lang="ja-JP" altLang="en-US">
                <a:latin typeface="Tahoma" charset="0"/>
                <a:ea typeface="ＭＳ Ｐゴシック" charset="0"/>
              </a:rPr>
              <a:t>“</a:t>
            </a:r>
            <a:r>
              <a:rPr lang="en-US" altLang="ja-JP">
                <a:solidFill>
                  <a:srgbClr val="FF0000"/>
                </a:solidFill>
                <a:latin typeface="Tahoma" charset="0"/>
                <a:ea typeface="ＭＳ Ｐゴシック" charset="0"/>
              </a:rPr>
              <a:t>Slave Memories and Dynamic Storage Allocation</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IEEE Trans. On Electronic Computers, 1965.</a:t>
            </a:r>
          </a:p>
          <a:p>
            <a:pPr lvl="2"/>
            <a:r>
              <a:rPr lang="ja-JP" altLang="en-US">
                <a:latin typeface="Tahoma" charset="0"/>
                <a:ea typeface="ＭＳ Ｐゴシック" charset="0"/>
              </a:rPr>
              <a:t>“</a:t>
            </a:r>
            <a:r>
              <a:rPr lang="en-US" altLang="ja-JP">
                <a:latin typeface="Tahoma" charset="0"/>
                <a:ea typeface="ＭＳ Ｐゴシック" charset="0"/>
              </a:rPr>
              <a:t>The use is discussed of a fast core memory of, say 32000 words as a slave to a slower core memory of, say, one million words in such a way that in practical cases the effective access time is nearer that of the fast memory than that of the slow memory.</a:t>
            </a:r>
            <a:r>
              <a:rPr lang="ja-JP" altLang="en-US">
                <a:latin typeface="Tahoma" charset="0"/>
                <a:ea typeface="ＭＳ Ｐゴシック" charset="0"/>
              </a:rPr>
              <a:t>”</a:t>
            </a:r>
            <a:endParaRPr lang="en-US" altLang="ja-JP">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604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F37466-A7DA-AA40-B82F-C8AB51974186}" type="slidenum">
              <a:rPr lang="en-US" sz="1600">
                <a:solidFill>
                  <a:srgbClr val="000000"/>
                </a:solidFill>
                <a:latin typeface="Garamond" charset="0"/>
                <a:cs typeface="Arial" charset="0"/>
              </a:rPr>
              <a:pPr eaLnBrk="1" hangingPunct="1"/>
              <a:t>60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7673210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atin typeface="Garamond" charset="0"/>
              </a:rPr>
              <a:t>Caching Basics: Exploit Spatial Locality</a:t>
            </a:r>
          </a:p>
        </p:txBody>
      </p:sp>
      <p:sp>
        <p:nvSpPr>
          <p:cNvPr id="61442" name="Content Placeholder 2"/>
          <p:cNvSpPr>
            <a:spLocks noGrp="1"/>
          </p:cNvSpPr>
          <p:nvPr>
            <p:ph idx="1"/>
          </p:nvPr>
        </p:nvSpPr>
        <p:spPr>
          <a:xfrm>
            <a:off x="228600" y="996950"/>
            <a:ext cx="8610600" cy="5194300"/>
          </a:xfrm>
        </p:spPr>
        <p:txBody>
          <a:bodyPr/>
          <a:lstStyle/>
          <a:p>
            <a:r>
              <a:rPr lang="en-US">
                <a:latin typeface="Tahoma" charset="0"/>
              </a:rPr>
              <a:t>Idea: </a:t>
            </a:r>
            <a:r>
              <a:rPr lang="en-US">
                <a:solidFill>
                  <a:srgbClr val="FF0000"/>
                </a:solidFill>
                <a:latin typeface="Tahoma" charset="0"/>
              </a:rPr>
              <a:t>Store addresses adjacent to the recently accessed one in automatically managed fast memory</a:t>
            </a:r>
          </a:p>
          <a:p>
            <a:pPr lvl="1"/>
            <a:r>
              <a:rPr lang="en-US">
                <a:latin typeface="Tahoma" charset="0"/>
                <a:ea typeface="ＭＳ Ｐゴシック" charset="0"/>
              </a:rPr>
              <a:t>Logically divide memory into equal size blocks</a:t>
            </a:r>
          </a:p>
          <a:p>
            <a:pPr lvl="1"/>
            <a:r>
              <a:rPr lang="en-US">
                <a:latin typeface="Tahoma" charset="0"/>
                <a:ea typeface="ＭＳ Ｐゴシック" charset="0"/>
              </a:rPr>
              <a:t>Fetch to cache the accessed block in its entirety</a:t>
            </a:r>
          </a:p>
          <a:p>
            <a:r>
              <a:rPr lang="en-US">
                <a:latin typeface="Tahoma" charset="0"/>
              </a:rPr>
              <a:t>Anticipation: </a:t>
            </a:r>
            <a:r>
              <a:rPr lang="en-US">
                <a:solidFill>
                  <a:srgbClr val="0000FF"/>
                </a:solidFill>
                <a:latin typeface="Tahoma" charset="0"/>
              </a:rPr>
              <a:t>nearby data will be accessed soon</a:t>
            </a:r>
          </a:p>
          <a:p>
            <a:endParaRPr lang="en-US">
              <a:latin typeface="Tahoma" charset="0"/>
            </a:endParaRPr>
          </a:p>
          <a:p>
            <a:r>
              <a:rPr lang="en-US">
                <a:solidFill>
                  <a:srgbClr val="0000FF"/>
                </a:solidFill>
                <a:latin typeface="Tahoma" charset="0"/>
              </a:rPr>
              <a:t>Spatial locality </a:t>
            </a:r>
            <a:r>
              <a:rPr lang="en-US">
                <a:latin typeface="Tahoma" charset="0"/>
              </a:rPr>
              <a:t>principle</a:t>
            </a:r>
          </a:p>
          <a:p>
            <a:pPr lvl="1"/>
            <a:r>
              <a:rPr lang="en-US">
                <a:solidFill>
                  <a:srgbClr val="FF0000"/>
                </a:solidFill>
                <a:latin typeface="Tahoma" charset="0"/>
                <a:ea typeface="ＭＳ Ｐゴシック" charset="0"/>
              </a:rPr>
              <a:t>Nearby data in memory will be accessed in the near future</a:t>
            </a:r>
          </a:p>
          <a:p>
            <a:pPr lvl="2"/>
            <a:r>
              <a:rPr lang="en-US">
                <a:latin typeface="Tahoma" charset="0"/>
                <a:ea typeface="ＭＳ Ｐゴシック" charset="0"/>
              </a:rPr>
              <a:t>E.g., sequential instruction access, array traversal</a:t>
            </a:r>
          </a:p>
          <a:p>
            <a:pPr lvl="1"/>
            <a:r>
              <a:rPr lang="en-US">
                <a:latin typeface="Tahoma" charset="0"/>
                <a:ea typeface="ＭＳ Ｐゴシック" charset="0"/>
              </a:rPr>
              <a:t>This is what IBM 360/85 implemented</a:t>
            </a:r>
          </a:p>
          <a:p>
            <a:pPr lvl="2"/>
            <a:r>
              <a:rPr lang="en-US">
                <a:latin typeface="Tahoma" charset="0"/>
                <a:ea typeface="ＭＳ Ｐゴシック" charset="0"/>
              </a:rPr>
              <a:t>16 Kbyte cache with 64 byte blocks</a:t>
            </a:r>
          </a:p>
          <a:p>
            <a:pPr lvl="2"/>
            <a:r>
              <a:rPr lang="en-US">
                <a:latin typeface="Tahoma" charset="0"/>
                <a:ea typeface="ＭＳ Ｐゴシック" charset="0"/>
              </a:rPr>
              <a:t>Liptay, </a:t>
            </a:r>
            <a:r>
              <a:rPr lang="ja-JP" altLang="en-US">
                <a:latin typeface="Tahoma" charset="0"/>
                <a:ea typeface="ＭＳ Ｐゴシック" charset="0"/>
              </a:rPr>
              <a:t>“</a:t>
            </a:r>
            <a:r>
              <a:rPr lang="en-US" altLang="ja-JP">
                <a:solidFill>
                  <a:srgbClr val="FF0000"/>
                </a:solidFill>
                <a:latin typeface="Tahoma" charset="0"/>
                <a:ea typeface="ＭＳ Ｐゴシック" charset="0"/>
              </a:rPr>
              <a:t>Structural aspects of the System/360 Model 85 II: the cache</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IBM Systems Journal, 1968.</a:t>
            </a:r>
          </a:p>
          <a:p>
            <a:endParaRPr lang="en-US">
              <a:latin typeface="Tahoma" charset="0"/>
            </a:endParaRPr>
          </a:p>
        </p:txBody>
      </p:sp>
      <p:sp>
        <p:nvSpPr>
          <p:cNvPr id="614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2E8C3A-AD3B-8648-8508-D7068D10271E}" type="slidenum">
              <a:rPr lang="en-US" sz="1600">
                <a:solidFill>
                  <a:srgbClr val="000000"/>
                </a:solidFill>
                <a:latin typeface="Garamond" charset="0"/>
                <a:cs typeface="Arial" charset="0"/>
              </a:rPr>
              <a:pPr eaLnBrk="1" hangingPunct="1"/>
              <a:t>61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0736397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atin typeface="Garamond" charset="0"/>
              </a:rPr>
              <a:t>Caching in a Pipelined Design</a:t>
            </a:r>
          </a:p>
        </p:txBody>
      </p:sp>
      <p:sp>
        <p:nvSpPr>
          <p:cNvPr id="63490" name="Content Placeholder 2"/>
          <p:cNvSpPr>
            <a:spLocks noGrp="1"/>
          </p:cNvSpPr>
          <p:nvPr>
            <p:ph idx="1"/>
          </p:nvPr>
        </p:nvSpPr>
        <p:spPr>
          <a:xfrm>
            <a:off x="228600" y="996950"/>
            <a:ext cx="8610600" cy="5194300"/>
          </a:xfrm>
        </p:spPr>
        <p:txBody>
          <a:bodyPr/>
          <a:lstStyle/>
          <a:p>
            <a:r>
              <a:rPr lang="en-US">
                <a:latin typeface="Tahoma" charset="0"/>
              </a:rPr>
              <a:t>The cache needs to be tightly integrated into the pipeline </a:t>
            </a:r>
          </a:p>
          <a:p>
            <a:pPr lvl="1"/>
            <a:r>
              <a:rPr lang="en-US">
                <a:latin typeface="Tahoma" charset="0"/>
                <a:ea typeface="ＭＳ Ｐゴシック" charset="0"/>
              </a:rPr>
              <a:t>Ideally, access in 1-cycle so that dependent operations do not stall</a:t>
            </a:r>
          </a:p>
          <a:p>
            <a:r>
              <a:rPr lang="en-US">
                <a:latin typeface="Tahoma" charset="0"/>
              </a:rPr>
              <a:t>High frequency pipeline </a:t>
            </a:r>
            <a:r>
              <a:rPr lang="en-US">
                <a:latin typeface="Tahoma" charset="0"/>
                <a:sym typeface="Wingdings" charset="0"/>
              </a:rPr>
              <a:t> Cannot make the cache large</a:t>
            </a:r>
          </a:p>
          <a:p>
            <a:pPr lvl="1"/>
            <a:r>
              <a:rPr lang="en-US">
                <a:latin typeface="Tahoma" charset="0"/>
                <a:ea typeface="ＭＳ Ｐゴシック" charset="0"/>
                <a:sym typeface="Wingdings" charset="0"/>
              </a:rPr>
              <a:t>But, we want a large cache AND a pipelined design</a:t>
            </a:r>
          </a:p>
          <a:p>
            <a:r>
              <a:rPr lang="en-US">
                <a:latin typeface="Tahoma" charset="0"/>
                <a:sym typeface="Wingdings" charset="0"/>
              </a:rPr>
              <a:t>Idea: </a:t>
            </a:r>
            <a:r>
              <a:rPr lang="en-US">
                <a:solidFill>
                  <a:srgbClr val="FF0000"/>
                </a:solidFill>
                <a:latin typeface="Tahoma" charset="0"/>
                <a:sym typeface="Wingdings" charset="0"/>
              </a:rPr>
              <a:t>Cache hierarchy</a:t>
            </a:r>
            <a:endParaRPr lang="en-US">
              <a:solidFill>
                <a:srgbClr val="FF0000"/>
              </a:solidFill>
              <a:latin typeface="Tahoma" charset="0"/>
            </a:endParaRPr>
          </a:p>
        </p:txBody>
      </p:sp>
      <p:sp>
        <p:nvSpPr>
          <p:cNvPr id="634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31C956-759E-AA4F-AB54-213065ACA3F6}" type="slidenum">
              <a:rPr lang="en-US" sz="1600">
                <a:solidFill>
                  <a:srgbClr val="000000"/>
                </a:solidFill>
                <a:latin typeface="Garamond" charset="0"/>
                <a:cs typeface="Arial" charset="0"/>
              </a:rPr>
              <a:pPr eaLnBrk="1" hangingPunct="1"/>
              <a:t>62</a:t>
            </a:fld>
            <a:endParaRPr lang="en-US" sz="1600">
              <a:solidFill>
                <a:srgbClr val="000000"/>
              </a:solidFill>
              <a:latin typeface="Garamond" charset="0"/>
              <a:cs typeface="Arial" charset="0"/>
            </a:endParaRPr>
          </a:p>
        </p:txBody>
      </p:sp>
      <p:sp>
        <p:nvSpPr>
          <p:cNvPr id="63492" name="Rectangle 4"/>
          <p:cNvSpPr>
            <a:spLocks noChangeArrowheads="1"/>
          </p:cNvSpPr>
          <p:nvPr/>
        </p:nvSpPr>
        <p:spPr bwMode="auto">
          <a:xfrm>
            <a:off x="1287463" y="4297363"/>
            <a:ext cx="885825" cy="127317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5"/>
          <p:cNvSpPr>
            <a:spLocks noChangeArrowheads="1"/>
          </p:cNvSpPr>
          <p:nvPr/>
        </p:nvSpPr>
        <p:spPr bwMode="auto">
          <a:xfrm>
            <a:off x="5876925" y="3168650"/>
            <a:ext cx="2749550" cy="3149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4" name="TextBox 6"/>
          <p:cNvSpPr txBox="1">
            <a:spLocks noChangeArrowheads="1"/>
          </p:cNvSpPr>
          <p:nvPr/>
        </p:nvSpPr>
        <p:spPr bwMode="auto">
          <a:xfrm>
            <a:off x="1389063" y="4730750"/>
            <a:ext cx="671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CPU</a:t>
            </a:r>
          </a:p>
        </p:txBody>
      </p:sp>
      <p:sp>
        <p:nvSpPr>
          <p:cNvPr id="63495" name="TextBox 7"/>
          <p:cNvSpPr txBox="1">
            <a:spLocks noChangeArrowheads="1"/>
          </p:cNvSpPr>
          <p:nvPr/>
        </p:nvSpPr>
        <p:spPr bwMode="auto">
          <a:xfrm>
            <a:off x="6692900" y="4297363"/>
            <a:ext cx="10175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Main</a:t>
            </a:r>
          </a:p>
          <a:p>
            <a:pPr algn="ctr" eaLnBrk="1" fontAlgn="base" hangingPunct="1">
              <a:spcBef>
                <a:spcPct val="0"/>
              </a:spcBef>
              <a:spcAft>
                <a:spcPct val="0"/>
              </a:spcAft>
            </a:pPr>
            <a:r>
              <a:rPr lang="en-US" sz="1800" smtClean="0">
                <a:solidFill>
                  <a:srgbClr val="000000"/>
                </a:solidFill>
                <a:cs typeface="Arial" charset="0"/>
              </a:rPr>
              <a:t>Memory</a:t>
            </a:r>
          </a:p>
          <a:p>
            <a:pPr algn="ctr" eaLnBrk="1" fontAlgn="base" hangingPunct="1">
              <a:spcBef>
                <a:spcPct val="0"/>
              </a:spcBef>
              <a:spcAft>
                <a:spcPct val="0"/>
              </a:spcAft>
            </a:pPr>
            <a:r>
              <a:rPr lang="en-US" sz="1800" smtClean="0">
                <a:solidFill>
                  <a:srgbClr val="000000"/>
                </a:solidFill>
                <a:cs typeface="Arial" charset="0"/>
              </a:rPr>
              <a:t>(DRAM)</a:t>
            </a:r>
          </a:p>
        </p:txBody>
      </p:sp>
      <p:sp>
        <p:nvSpPr>
          <p:cNvPr id="63496" name="TextBox 8"/>
          <p:cNvSpPr txBox="1">
            <a:spLocks noChangeArrowheads="1"/>
          </p:cNvSpPr>
          <p:nvPr/>
        </p:nvSpPr>
        <p:spPr bwMode="auto">
          <a:xfrm>
            <a:off x="1484313" y="5100638"/>
            <a:ext cx="4921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RF</a:t>
            </a:r>
          </a:p>
        </p:txBody>
      </p:sp>
      <p:sp>
        <p:nvSpPr>
          <p:cNvPr id="63497" name="Rectangle 9"/>
          <p:cNvSpPr>
            <a:spLocks noChangeArrowheads="1"/>
          </p:cNvSpPr>
          <p:nvPr/>
        </p:nvSpPr>
        <p:spPr bwMode="auto">
          <a:xfrm>
            <a:off x="2325688" y="4297363"/>
            <a:ext cx="887412" cy="127317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8" name="TextBox 10"/>
          <p:cNvSpPr txBox="1">
            <a:spLocks noChangeArrowheads="1"/>
          </p:cNvSpPr>
          <p:nvPr/>
        </p:nvSpPr>
        <p:spPr bwMode="auto">
          <a:xfrm>
            <a:off x="2325688" y="4730750"/>
            <a:ext cx="887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Level1</a:t>
            </a:r>
          </a:p>
          <a:p>
            <a:pPr algn="ctr" eaLnBrk="1" fontAlgn="base" hangingPunct="1">
              <a:spcBef>
                <a:spcPct val="0"/>
              </a:spcBef>
              <a:spcAft>
                <a:spcPct val="0"/>
              </a:spcAft>
            </a:pPr>
            <a:r>
              <a:rPr lang="en-US" sz="1800" smtClean="0">
                <a:solidFill>
                  <a:srgbClr val="000000"/>
                </a:solidFill>
                <a:cs typeface="Arial" charset="0"/>
              </a:rPr>
              <a:t>Cache</a:t>
            </a:r>
          </a:p>
        </p:txBody>
      </p:sp>
      <p:cxnSp>
        <p:nvCxnSpPr>
          <p:cNvPr id="63499" name="Straight Arrow Connector 11"/>
          <p:cNvCxnSpPr>
            <a:cxnSpLocks noChangeShapeType="1"/>
            <a:endCxn id="63497" idx="3"/>
          </p:cNvCxnSpPr>
          <p:nvPr/>
        </p:nvCxnSpPr>
        <p:spPr bwMode="auto">
          <a:xfrm rot="10800000">
            <a:off x="3213100" y="4933950"/>
            <a:ext cx="2663825"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3800475" y="3811588"/>
            <a:ext cx="1306513" cy="2062162"/>
          </a:xfrm>
          <a:prstGeom prst="rect">
            <a:avLst/>
          </a:prstGeom>
          <a:solidFill>
            <a:schemeClr val="bg1"/>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5" name="TextBox 14"/>
          <p:cNvSpPr txBox="1">
            <a:spLocks noChangeArrowheads="1"/>
          </p:cNvSpPr>
          <p:nvPr/>
        </p:nvSpPr>
        <p:spPr bwMode="auto">
          <a:xfrm>
            <a:off x="3800475" y="4568825"/>
            <a:ext cx="1306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Level 2</a:t>
            </a:r>
          </a:p>
          <a:p>
            <a:pPr algn="ctr" eaLnBrk="1" fontAlgn="base" hangingPunct="1">
              <a:spcBef>
                <a:spcPct val="0"/>
              </a:spcBef>
              <a:spcAft>
                <a:spcPct val="0"/>
              </a:spcAft>
            </a:pPr>
            <a:r>
              <a:rPr lang="en-US" sz="1800" smtClean="0">
                <a:solidFill>
                  <a:srgbClr val="000000"/>
                </a:solidFill>
                <a:cs typeface="Arial" charset="0"/>
              </a:rPr>
              <a:t>Cache</a:t>
            </a:r>
          </a:p>
        </p:txBody>
      </p:sp>
    </p:spTree>
    <p:extLst>
      <p:ext uri="{BB962C8B-B14F-4D97-AF65-F5344CB8AC3E}">
        <p14:creationId xmlns:p14="http://schemas.microsoft.com/office/powerpoint/2010/main" val="40810047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sz="3600">
                <a:latin typeface="Garamond" charset="0"/>
              </a:rPr>
              <a:t>A Note on Manual vs. Automatic Management</a:t>
            </a:r>
          </a:p>
        </p:txBody>
      </p:sp>
      <p:sp>
        <p:nvSpPr>
          <p:cNvPr id="3" name="Content Placeholder 2"/>
          <p:cNvSpPr>
            <a:spLocks noGrp="1"/>
          </p:cNvSpPr>
          <p:nvPr>
            <p:ph idx="1"/>
          </p:nvPr>
        </p:nvSpPr>
        <p:spPr>
          <a:xfrm>
            <a:off x="228600" y="996950"/>
            <a:ext cx="8839200" cy="5194300"/>
          </a:xfrm>
        </p:spPr>
        <p:txBody>
          <a:bodyPr/>
          <a:lstStyle/>
          <a:p>
            <a:pPr>
              <a:defRPr/>
            </a:pPr>
            <a:r>
              <a:rPr lang="en-US" dirty="0" smtClean="0">
                <a:solidFill>
                  <a:srgbClr val="0000FF"/>
                </a:solidFill>
              </a:rPr>
              <a:t>Manual:</a:t>
            </a:r>
            <a:r>
              <a:rPr lang="en-US" dirty="0" smtClean="0"/>
              <a:t> Programmer manages data movement across levels</a:t>
            </a:r>
          </a:p>
          <a:p>
            <a:pPr marL="344487" lvl="1" indent="0">
              <a:buFont typeface="Wingdings" charset="0"/>
              <a:buNone/>
              <a:defRPr/>
            </a:pPr>
            <a:r>
              <a:rPr lang="en-US" dirty="0" smtClean="0"/>
              <a:t>-- too painful for programmers on substantial programs</a:t>
            </a:r>
          </a:p>
          <a:p>
            <a:pPr lvl="1">
              <a:defRPr/>
            </a:pPr>
            <a:r>
              <a:rPr lang="en-US" dirty="0" smtClean="0"/>
              <a:t>“core” </a:t>
            </a:r>
            <a:r>
              <a:rPr lang="en-US" dirty="0" err="1" smtClean="0"/>
              <a:t>vs</a:t>
            </a:r>
            <a:r>
              <a:rPr lang="en-US" dirty="0" smtClean="0"/>
              <a:t> “drum” memory in the 50’s</a:t>
            </a:r>
          </a:p>
          <a:p>
            <a:pPr lvl="1">
              <a:defRPr/>
            </a:pPr>
            <a:r>
              <a:rPr lang="en-US" dirty="0" smtClean="0"/>
              <a:t>still done in some embedded processors (on-chip scratch pad SRAM in lieu of a cache)</a:t>
            </a:r>
          </a:p>
          <a:p>
            <a:pPr>
              <a:defRPr/>
            </a:pPr>
            <a:endParaRPr lang="en-US" dirty="0" smtClean="0"/>
          </a:p>
          <a:p>
            <a:pPr>
              <a:defRPr/>
            </a:pPr>
            <a:r>
              <a:rPr lang="en-US" dirty="0" smtClean="0">
                <a:solidFill>
                  <a:srgbClr val="0000FF"/>
                </a:solidFill>
              </a:rPr>
              <a:t>Automatic:</a:t>
            </a:r>
            <a:r>
              <a:rPr lang="en-US" dirty="0" smtClean="0"/>
              <a:t> Hardware manages data movement across levels, </a:t>
            </a:r>
            <a:r>
              <a:rPr lang="en-US" dirty="0" smtClean="0">
                <a:solidFill>
                  <a:srgbClr val="0000FF"/>
                </a:solidFill>
              </a:rPr>
              <a:t>transparently to the programmer</a:t>
            </a:r>
          </a:p>
          <a:p>
            <a:pPr marL="344487" lvl="1" indent="0">
              <a:buFont typeface="Wingdings" charset="0"/>
              <a:buNone/>
              <a:defRPr/>
            </a:pPr>
            <a:r>
              <a:rPr lang="en-US" dirty="0" smtClean="0"/>
              <a:t>++ programmer’s life is easier</a:t>
            </a:r>
          </a:p>
          <a:p>
            <a:pPr lvl="1">
              <a:defRPr/>
            </a:pPr>
            <a:r>
              <a:rPr lang="en-US" dirty="0" smtClean="0"/>
              <a:t>simple heuristic: keep most recently used items in cache</a:t>
            </a:r>
          </a:p>
          <a:p>
            <a:pPr lvl="1">
              <a:defRPr/>
            </a:pPr>
            <a:r>
              <a:rPr lang="en-US" dirty="0" smtClean="0"/>
              <a:t>the average programmer doesn’t need to know about it</a:t>
            </a:r>
          </a:p>
          <a:p>
            <a:pPr lvl="2">
              <a:defRPr/>
            </a:pPr>
            <a:r>
              <a:rPr lang="en-US" dirty="0" smtClean="0"/>
              <a:t>You don’t need to know how big the cache is and how it works to write a “correct” program! (What if you want a “fast” program?)</a:t>
            </a:r>
          </a:p>
          <a:p>
            <a:pPr>
              <a:defRPr/>
            </a:pPr>
            <a:endParaRPr lang="en-US" dirty="0"/>
          </a:p>
        </p:txBody>
      </p:sp>
      <p:sp>
        <p:nvSpPr>
          <p:cNvPr id="1146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F6DC3E-947D-F449-A63C-7E2BCBDF48C1}" type="slidenum">
              <a:rPr lang="en-US" sz="1600">
                <a:solidFill>
                  <a:srgbClr val="000000"/>
                </a:solidFill>
                <a:latin typeface="Garamond" charset="0"/>
                <a:cs typeface="Arial" charset="0"/>
              </a:rPr>
              <a:pPr eaLnBrk="1" hangingPunct="1"/>
              <a:t>63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2062531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z="3600">
                <a:latin typeface="Garamond" charset="0"/>
              </a:rPr>
              <a:t>Automatic Management in Memory Hierarchy</a:t>
            </a:r>
          </a:p>
        </p:txBody>
      </p:sp>
      <p:sp>
        <p:nvSpPr>
          <p:cNvPr id="3" name="Content Placeholder 2"/>
          <p:cNvSpPr>
            <a:spLocks noGrp="1"/>
          </p:cNvSpPr>
          <p:nvPr>
            <p:ph idx="1"/>
          </p:nvPr>
        </p:nvSpPr>
        <p:spPr>
          <a:xfrm>
            <a:off x="304800" y="990600"/>
            <a:ext cx="8610600" cy="5194300"/>
          </a:xfrm>
        </p:spPr>
        <p:txBody>
          <a:bodyPr/>
          <a:lstStyle/>
          <a:p>
            <a:r>
              <a:rPr lang="en-US">
                <a:latin typeface="Tahoma" charset="0"/>
              </a:rPr>
              <a:t>Wilkes, “</a:t>
            </a:r>
            <a:r>
              <a:rPr lang="en-US" altLang="ja-JP">
                <a:solidFill>
                  <a:srgbClr val="FF0000"/>
                </a:solidFill>
                <a:latin typeface="Tahoma" charset="0"/>
              </a:rPr>
              <a:t>Slave Memories and Dynamic Storage Allocation</a:t>
            </a:r>
            <a:r>
              <a:rPr lang="en-US" altLang="ja-JP">
                <a:latin typeface="Tahoma" charset="0"/>
              </a:rPr>
              <a:t>,</a:t>
            </a:r>
            <a:r>
              <a:rPr lang="en-US">
                <a:latin typeface="Tahoma" charset="0"/>
              </a:rPr>
              <a:t>”</a:t>
            </a:r>
            <a:r>
              <a:rPr lang="en-US" altLang="ja-JP">
                <a:latin typeface="Tahoma" charset="0"/>
              </a:rPr>
              <a:t> IEEE Trans. On Electronic Computers, 1965.</a:t>
            </a: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“By a slave memory I mean one which </a:t>
            </a:r>
            <a:r>
              <a:rPr lang="en-US">
                <a:solidFill>
                  <a:srgbClr val="0000FF"/>
                </a:solidFill>
                <a:latin typeface="Tahoma" charset="0"/>
              </a:rPr>
              <a:t>automatically accumulates to itself words </a:t>
            </a:r>
            <a:r>
              <a:rPr lang="en-US">
                <a:latin typeface="Tahoma" charset="0"/>
              </a:rPr>
              <a:t>that come from a slower main memory, and keeps them available for subsequent use without it being necessary for the penalty of main memory access to be incurred again.”</a:t>
            </a:r>
            <a:endParaRPr lang="en-US" altLang="ja-JP">
              <a:latin typeface="Tahoma" charset="0"/>
            </a:endParaRPr>
          </a:p>
          <a:p>
            <a:endParaRPr lang="en-US">
              <a:latin typeface="Tahoma" charset="0"/>
            </a:endParaRPr>
          </a:p>
        </p:txBody>
      </p:sp>
      <p:sp>
        <p:nvSpPr>
          <p:cNvPr id="645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BAEAB6-DB0C-464D-B8DA-7AACE90E263F}" type="slidenum">
              <a:rPr lang="en-US" sz="1600" i="1">
                <a:solidFill>
                  <a:srgbClr val="000000"/>
                </a:solidFill>
                <a:latin typeface="Garamond" charset="0"/>
                <a:cs typeface="Arial" charset="0"/>
              </a:rPr>
              <a:pPr eaLnBrk="1" hangingPunct="1"/>
              <a:t>64</a:t>
            </a:fld>
            <a:endParaRPr lang="en-US" sz="1600" i="1">
              <a:solidFill>
                <a:srgbClr val="000000"/>
              </a:solidFill>
              <a:latin typeface="Garamond"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6868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0001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atin typeface="Garamond" charset="0"/>
              </a:rPr>
              <a:t>A Modern Memory Hierarchy</a:t>
            </a:r>
          </a:p>
        </p:txBody>
      </p:sp>
      <p:sp>
        <p:nvSpPr>
          <p:cNvPr id="65538"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65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A653F0-5461-F34D-BD5B-4FCFD424CC05}" type="slidenum">
              <a:rPr lang="en-US" sz="1600">
                <a:solidFill>
                  <a:srgbClr val="000000"/>
                </a:solidFill>
                <a:latin typeface="Garamond" charset="0"/>
                <a:cs typeface="Arial" charset="0"/>
              </a:rPr>
              <a:pPr eaLnBrk="1" hangingPunct="1"/>
              <a:t>65</a:t>
            </a:fld>
            <a:endParaRPr lang="en-US" sz="1600">
              <a:solidFill>
                <a:srgbClr val="000000"/>
              </a:solidFill>
              <a:latin typeface="Garamond" charset="0"/>
              <a:cs typeface="Arial" charset="0"/>
            </a:endParaRPr>
          </a:p>
        </p:txBody>
      </p:sp>
      <p:sp>
        <p:nvSpPr>
          <p:cNvPr id="65540" name="Rectangle 3"/>
          <p:cNvSpPr txBox="1">
            <a:spLocks noChangeArrowheads="1"/>
          </p:cNvSpPr>
          <p:nvPr/>
        </p:nvSpPr>
        <p:spPr bwMode="auto">
          <a:xfrm>
            <a:off x="152400" y="9906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Register File</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32 words, sub-nsec</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L1 cache</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~32 KB, ~nsec</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L2 cache</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512 KB ~ 1MB, many nsec</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L3 cache, </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Main memory (DRAM), </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GB, ~100 nsec</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Swap Disk</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100 GB, ~10 msec</a:t>
            </a:r>
          </a:p>
        </p:txBody>
      </p:sp>
      <p:grpSp>
        <p:nvGrpSpPr>
          <p:cNvPr id="65541" name="Group 4"/>
          <p:cNvGrpSpPr>
            <a:grpSpLocks/>
          </p:cNvGrpSpPr>
          <p:nvPr/>
        </p:nvGrpSpPr>
        <p:grpSpPr bwMode="auto">
          <a:xfrm>
            <a:off x="685800" y="990600"/>
            <a:ext cx="6858000" cy="5480050"/>
            <a:chOff x="528" y="720"/>
            <a:chExt cx="4848" cy="3452"/>
          </a:xfrm>
        </p:grpSpPr>
        <p:sp>
          <p:nvSpPr>
            <p:cNvPr id="26" name="Rectangle 5"/>
            <p:cNvSpPr>
              <a:spLocks noChangeArrowheads="1"/>
            </p:cNvSpPr>
            <p:nvPr/>
          </p:nvSpPr>
          <p:spPr bwMode="auto">
            <a:xfrm>
              <a:off x="2208" y="720"/>
              <a:ext cx="1392"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27" name="Rectangle 6"/>
            <p:cNvSpPr>
              <a:spLocks noChangeArrowheads="1"/>
            </p:cNvSpPr>
            <p:nvPr/>
          </p:nvSpPr>
          <p:spPr bwMode="auto">
            <a:xfrm>
              <a:off x="1872" y="1334"/>
              <a:ext cx="2016"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28" name="Rectangle 7"/>
            <p:cNvSpPr>
              <a:spLocks noChangeArrowheads="1"/>
            </p:cNvSpPr>
            <p:nvPr/>
          </p:nvSpPr>
          <p:spPr bwMode="auto">
            <a:xfrm>
              <a:off x="1536" y="1935"/>
              <a:ext cx="2688"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29" name="Rectangle 8"/>
            <p:cNvSpPr>
              <a:spLocks noChangeArrowheads="1"/>
            </p:cNvSpPr>
            <p:nvPr/>
          </p:nvSpPr>
          <p:spPr bwMode="auto">
            <a:xfrm>
              <a:off x="1200" y="2546"/>
              <a:ext cx="3408"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0" name="Rectangle 9"/>
            <p:cNvSpPr>
              <a:spLocks noChangeArrowheads="1"/>
            </p:cNvSpPr>
            <p:nvPr/>
          </p:nvSpPr>
          <p:spPr bwMode="auto">
            <a:xfrm>
              <a:off x="864" y="3167"/>
              <a:ext cx="4129"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1" name="Rectangle 10"/>
            <p:cNvSpPr>
              <a:spLocks noChangeArrowheads="1"/>
            </p:cNvSpPr>
            <p:nvPr/>
          </p:nvSpPr>
          <p:spPr bwMode="auto">
            <a:xfrm>
              <a:off x="528" y="3788"/>
              <a:ext cx="4848"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grpSp>
      <p:sp>
        <p:nvSpPr>
          <p:cNvPr id="32" name="Line 11"/>
          <p:cNvSpPr>
            <a:spLocks noChangeShapeType="1"/>
          </p:cNvSpPr>
          <p:nvPr/>
        </p:nvSpPr>
        <p:spPr bwMode="auto">
          <a:xfrm>
            <a:off x="228600" y="1752600"/>
            <a:ext cx="861060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a:defRPr/>
            </a:pPr>
            <a:endParaRPr lang="en-US" kern="0">
              <a:solidFill>
                <a:sysClr val="windowText" lastClr="000000"/>
              </a:solidFill>
              <a:latin typeface="Arial" charset="0"/>
              <a:ea typeface="ＭＳ Ｐゴシック" charset="0"/>
              <a:cs typeface="ＭＳ Ｐゴシック" charset="0"/>
            </a:endParaRPr>
          </a:p>
        </p:txBody>
      </p:sp>
      <p:sp>
        <p:nvSpPr>
          <p:cNvPr id="33" name="AutoShape 12"/>
          <p:cNvSpPr>
            <a:spLocks noChangeArrowheads="1"/>
          </p:cNvSpPr>
          <p:nvPr/>
        </p:nvSpPr>
        <p:spPr bwMode="auto">
          <a:xfrm>
            <a:off x="5410200" y="1219200"/>
            <a:ext cx="609600" cy="1066800"/>
          </a:xfrm>
          <a:prstGeom prst="curvedLeftArrow">
            <a:avLst>
              <a:gd name="adj1" fmla="val 35000"/>
              <a:gd name="adj2" fmla="val 70000"/>
              <a:gd name="adj3" fmla="val 33333"/>
            </a:avLst>
          </a:prstGeom>
          <a:solidFill>
            <a:srgbClr val="FC0128"/>
          </a:solidFill>
          <a:ln w="19050">
            <a:solidFill>
              <a:srgbClr val="000000"/>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4" name="AutoShape 13"/>
          <p:cNvSpPr>
            <a:spLocks noChangeArrowheads="1"/>
          </p:cNvSpPr>
          <p:nvPr/>
        </p:nvSpPr>
        <p:spPr bwMode="auto">
          <a:xfrm>
            <a:off x="6858000" y="5181600"/>
            <a:ext cx="609600" cy="1066800"/>
          </a:xfrm>
          <a:prstGeom prst="curvedLeftArrow">
            <a:avLst>
              <a:gd name="adj1" fmla="val 35000"/>
              <a:gd name="adj2" fmla="val 70000"/>
              <a:gd name="adj3" fmla="val 33333"/>
            </a:avLst>
          </a:prstGeom>
          <a:solidFill>
            <a:srgbClr val="FC0128"/>
          </a:solidFill>
          <a:ln w="19050">
            <a:solidFill>
              <a:srgbClr val="000000"/>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5" name="AutoShape 14"/>
          <p:cNvSpPr>
            <a:spLocks noChangeArrowheads="1"/>
          </p:cNvSpPr>
          <p:nvPr/>
        </p:nvSpPr>
        <p:spPr bwMode="auto">
          <a:xfrm rot="10800000">
            <a:off x="2057400" y="1143000"/>
            <a:ext cx="609600" cy="1066800"/>
          </a:xfrm>
          <a:prstGeom prst="curvedLeftArrow">
            <a:avLst>
              <a:gd name="adj1" fmla="val 35000"/>
              <a:gd name="adj2" fmla="val 70000"/>
              <a:gd name="adj3" fmla="val 33333"/>
            </a:avLst>
          </a:prstGeom>
          <a:solidFill>
            <a:srgbClr val="FC0128"/>
          </a:solidFill>
          <a:ln w="19050">
            <a:solidFill>
              <a:srgbClr val="000000"/>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6" name="AutoShape 15"/>
          <p:cNvSpPr>
            <a:spLocks noChangeArrowheads="1"/>
          </p:cNvSpPr>
          <p:nvPr/>
        </p:nvSpPr>
        <p:spPr bwMode="auto">
          <a:xfrm rot="10800000">
            <a:off x="762000" y="5105400"/>
            <a:ext cx="609600" cy="1066800"/>
          </a:xfrm>
          <a:prstGeom prst="curvedLeftArrow">
            <a:avLst>
              <a:gd name="adj1" fmla="val 35000"/>
              <a:gd name="adj2" fmla="val 70000"/>
              <a:gd name="adj3" fmla="val 33333"/>
            </a:avLst>
          </a:prstGeom>
          <a:solidFill>
            <a:srgbClr val="FC0128"/>
          </a:solidFill>
          <a:ln w="19050">
            <a:solidFill>
              <a:srgbClr val="000000"/>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7" name="Text Box 16"/>
          <p:cNvSpPr txBox="1">
            <a:spLocks noChangeArrowheads="1"/>
          </p:cNvSpPr>
          <p:nvPr/>
        </p:nvSpPr>
        <p:spPr bwMode="auto">
          <a:xfrm>
            <a:off x="6781800" y="1317625"/>
            <a:ext cx="2339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i="1">
                <a:solidFill>
                  <a:schemeClr val="accent1"/>
                </a:solidFill>
                <a:latin typeface="Comic Sans MS" charset="0"/>
                <a:ea typeface="ＭＳ Ｐゴシック" charset="0"/>
              </a:defRPr>
            </a:lvl1pPr>
            <a:lvl2pPr marL="742950" indent="-285750">
              <a:defRPr sz="2400" i="1">
                <a:solidFill>
                  <a:schemeClr val="accent1"/>
                </a:solidFill>
                <a:latin typeface="Comic Sans MS" charset="0"/>
                <a:ea typeface="ＭＳ Ｐゴシック" charset="0"/>
              </a:defRPr>
            </a:lvl2pPr>
            <a:lvl3pPr marL="1143000" indent="-228600">
              <a:defRPr sz="2400" i="1">
                <a:solidFill>
                  <a:schemeClr val="accent1"/>
                </a:solidFill>
                <a:latin typeface="Comic Sans MS" charset="0"/>
                <a:ea typeface="ＭＳ Ｐゴシック" charset="0"/>
              </a:defRPr>
            </a:lvl3pPr>
            <a:lvl4pPr marL="1600200" indent="-228600">
              <a:defRPr sz="2400" i="1">
                <a:solidFill>
                  <a:schemeClr val="accent1"/>
                </a:solidFill>
                <a:latin typeface="Comic Sans MS" charset="0"/>
                <a:ea typeface="ＭＳ Ｐゴシック" charset="0"/>
              </a:defRPr>
            </a:lvl4pPr>
            <a:lvl5pPr marL="2057400" indent="-228600">
              <a:defRPr sz="2400" i="1">
                <a:solidFill>
                  <a:schemeClr val="accent1"/>
                </a:solidFill>
                <a:latin typeface="Comic Sans MS" charset="0"/>
                <a:ea typeface="ＭＳ Ｐゴシック" charset="0"/>
              </a:defRPr>
            </a:lvl5pPr>
            <a:lvl6pPr marL="2514600" indent="-228600" algn="ctr" eaLnBrk="0" fontAlgn="base" hangingPunct="0">
              <a:spcBef>
                <a:spcPct val="0"/>
              </a:spcBef>
              <a:spcAft>
                <a:spcPct val="0"/>
              </a:spcAft>
              <a:defRPr sz="2400" i="1">
                <a:solidFill>
                  <a:schemeClr val="accent1"/>
                </a:solidFill>
                <a:latin typeface="Comic Sans MS" charset="0"/>
                <a:ea typeface="ＭＳ Ｐゴシック" charset="0"/>
              </a:defRPr>
            </a:lvl6pPr>
            <a:lvl7pPr marL="2971800" indent="-228600" algn="ctr" eaLnBrk="0" fontAlgn="base" hangingPunct="0">
              <a:spcBef>
                <a:spcPct val="0"/>
              </a:spcBef>
              <a:spcAft>
                <a:spcPct val="0"/>
              </a:spcAft>
              <a:defRPr sz="2400" i="1">
                <a:solidFill>
                  <a:schemeClr val="accent1"/>
                </a:solidFill>
                <a:latin typeface="Comic Sans MS" charset="0"/>
                <a:ea typeface="ＭＳ Ｐゴシック" charset="0"/>
              </a:defRPr>
            </a:lvl7pPr>
            <a:lvl8pPr marL="3429000" indent="-228600" algn="ctr" eaLnBrk="0" fontAlgn="base" hangingPunct="0">
              <a:spcBef>
                <a:spcPct val="0"/>
              </a:spcBef>
              <a:spcAft>
                <a:spcPct val="0"/>
              </a:spcAft>
              <a:defRPr sz="2400" i="1">
                <a:solidFill>
                  <a:schemeClr val="accent1"/>
                </a:solidFill>
                <a:latin typeface="Comic Sans MS" charset="0"/>
                <a:ea typeface="ＭＳ Ｐゴシック" charset="0"/>
              </a:defRPr>
            </a:lvl8pPr>
            <a:lvl9pPr marL="3886200" indent="-228600" algn="ctr" eaLnBrk="0" fontAlgn="base" hangingPunct="0">
              <a:spcBef>
                <a:spcPct val="0"/>
              </a:spcBef>
              <a:spcAft>
                <a:spcPct val="0"/>
              </a:spcAft>
              <a:defRPr sz="2400" i="1">
                <a:solidFill>
                  <a:schemeClr val="accent1"/>
                </a:solidFill>
                <a:latin typeface="Comic Sans MS" charset="0"/>
                <a:ea typeface="ＭＳ Ｐゴシック" charset="0"/>
              </a:defRPr>
            </a:lvl9pPr>
          </a:lstStyle>
          <a:p>
            <a:pPr>
              <a:defRPr/>
            </a:pPr>
            <a:r>
              <a:rPr lang="en-US" i="0" kern="0" dirty="0" smtClean="0">
                <a:solidFill>
                  <a:srgbClr val="000000"/>
                </a:solidFill>
                <a:latin typeface="Calibri" charset="0"/>
                <a:cs typeface="ＭＳ Ｐゴシック" charset="0"/>
              </a:rPr>
              <a:t>m</a:t>
            </a:r>
            <a:r>
              <a:rPr lang="en-US" i="0" kern="0" dirty="0" err="1" smtClean="0">
                <a:solidFill>
                  <a:srgbClr val="000000"/>
                </a:solidFill>
                <a:latin typeface="Calibri" charset="0"/>
                <a:cs typeface="ＭＳ Ｐゴシック" charset="0"/>
              </a:rPr>
              <a:t>anual</a:t>
            </a:r>
            <a:r>
              <a:rPr lang="en-US" i="0" kern="0" dirty="0" smtClean="0">
                <a:solidFill>
                  <a:srgbClr val="000000"/>
                </a:solidFill>
                <a:latin typeface="Calibri" charset="0"/>
                <a:cs typeface="ＭＳ Ｐゴシック" charset="0"/>
              </a:rPr>
              <a:t>/compiler</a:t>
            </a:r>
          </a:p>
          <a:p>
            <a:pPr>
              <a:defRPr/>
            </a:pPr>
            <a:r>
              <a:rPr lang="en-US" i="0" kern="0" dirty="0" smtClean="0">
                <a:solidFill>
                  <a:srgbClr val="000000"/>
                </a:solidFill>
                <a:latin typeface="Calibri" charset="0"/>
                <a:cs typeface="ＭＳ Ｐゴシック" charset="0"/>
              </a:rPr>
              <a:t>register spilling</a:t>
            </a:r>
          </a:p>
        </p:txBody>
      </p:sp>
      <p:sp>
        <p:nvSpPr>
          <p:cNvPr id="38" name="Line 17"/>
          <p:cNvSpPr>
            <a:spLocks noChangeShapeType="1"/>
          </p:cNvSpPr>
          <p:nvPr/>
        </p:nvSpPr>
        <p:spPr bwMode="auto">
          <a:xfrm>
            <a:off x="228600" y="5715000"/>
            <a:ext cx="861060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a:defRPr/>
            </a:pPr>
            <a:endParaRPr lang="en-US" kern="0">
              <a:solidFill>
                <a:sysClr val="windowText" lastClr="000000"/>
              </a:solidFill>
              <a:latin typeface="Arial" charset="0"/>
              <a:ea typeface="ＭＳ Ｐゴシック" charset="0"/>
              <a:cs typeface="ＭＳ Ｐゴシック" charset="0"/>
            </a:endParaRPr>
          </a:p>
        </p:txBody>
      </p:sp>
      <p:sp>
        <p:nvSpPr>
          <p:cNvPr id="39" name="Text Box 18"/>
          <p:cNvSpPr txBox="1">
            <a:spLocks noChangeArrowheads="1"/>
          </p:cNvSpPr>
          <p:nvPr/>
        </p:nvSpPr>
        <p:spPr bwMode="auto">
          <a:xfrm>
            <a:off x="7589838" y="5264150"/>
            <a:ext cx="1449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i="1">
                <a:solidFill>
                  <a:schemeClr val="accent1"/>
                </a:solidFill>
                <a:latin typeface="Comic Sans MS" charset="0"/>
                <a:ea typeface="ＭＳ Ｐゴシック" charset="0"/>
              </a:defRPr>
            </a:lvl1pPr>
            <a:lvl2pPr marL="742950" indent="-285750">
              <a:defRPr sz="2400" i="1">
                <a:solidFill>
                  <a:schemeClr val="accent1"/>
                </a:solidFill>
                <a:latin typeface="Comic Sans MS" charset="0"/>
                <a:ea typeface="ＭＳ Ｐゴシック" charset="0"/>
              </a:defRPr>
            </a:lvl2pPr>
            <a:lvl3pPr marL="1143000" indent="-228600">
              <a:defRPr sz="2400" i="1">
                <a:solidFill>
                  <a:schemeClr val="accent1"/>
                </a:solidFill>
                <a:latin typeface="Comic Sans MS" charset="0"/>
                <a:ea typeface="ＭＳ Ｐゴシック" charset="0"/>
              </a:defRPr>
            </a:lvl3pPr>
            <a:lvl4pPr marL="1600200" indent="-228600">
              <a:defRPr sz="2400" i="1">
                <a:solidFill>
                  <a:schemeClr val="accent1"/>
                </a:solidFill>
                <a:latin typeface="Comic Sans MS" charset="0"/>
                <a:ea typeface="ＭＳ Ｐゴシック" charset="0"/>
              </a:defRPr>
            </a:lvl4pPr>
            <a:lvl5pPr marL="2057400" indent="-228600">
              <a:defRPr sz="2400" i="1">
                <a:solidFill>
                  <a:schemeClr val="accent1"/>
                </a:solidFill>
                <a:latin typeface="Comic Sans MS" charset="0"/>
                <a:ea typeface="ＭＳ Ｐゴシック" charset="0"/>
              </a:defRPr>
            </a:lvl5pPr>
            <a:lvl6pPr marL="2514600" indent="-228600" algn="ctr" eaLnBrk="0" fontAlgn="base" hangingPunct="0">
              <a:spcBef>
                <a:spcPct val="0"/>
              </a:spcBef>
              <a:spcAft>
                <a:spcPct val="0"/>
              </a:spcAft>
              <a:defRPr sz="2400" i="1">
                <a:solidFill>
                  <a:schemeClr val="accent1"/>
                </a:solidFill>
                <a:latin typeface="Comic Sans MS" charset="0"/>
                <a:ea typeface="ＭＳ Ｐゴシック" charset="0"/>
              </a:defRPr>
            </a:lvl6pPr>
            <a:lvl7pPr marL="2971800" indent="-228600" algn="ctr" eaLnBrk="0" fontAlgn="base" hangingPunct="0">
              <a:spcBef>
                <a:spcPct val="0"/>
              </a:spcBef>
              <a:spcAft>
                <a:spcPct val="0"/>
              </a:spcAft>
              <a:defRPr sz="2400" i="1">
                <a:solidFill>
                  <a:schemeClr val="accent1"/>
                </a:solidFill>
                <a:latin typeface="Comic Sans MS" charset="0"/>
                <a:ea typeface="ＭＳ Ｐゴシック" charset="0"/>
              </a:defRPr>
            </a:lvl7pPr>
            <a:lvl8pPr marL="3429000" indent="-228600" algn="ctr" eaLnBrk="0" fontAlgn="base" hangingPunct="0">
              <a:spcBef>
                <a:spcPct val="0"/>
              </a:spcBef>
              <a:spcAft>
                <a:spcPct val="0"/>
              </a:spcAft>
              <a:defRPr sz="2400" i="1">
                <a:solidFill>
                  <a:schemeClr val="accent1"/>
                </a:solidFill>
                <a:latin typeface="Comic Sans MS" charset="0"/>
                <a:ea typeface="ＭＳ Ｐゴシック" charset="0"/>
              </a:defRPr>
            </a:lvl8pPr>
            <a:lvl9pPr marL="3886200" indent="-228600" algn="ctr" eaLnBrk="0" fontAlgn="base" hangingPunct="0">
              <a:spcBef>
                <a:spcPct val="0"/>
              </a:spcBef>
              <a:spcAft>
                <a:spcPct val="0"/>
              </a:spcAft>
              <a:defRPr sz="2400" i="1">
                <a:solidFill>
                  <a:schemeClr val="accent1"/>
                </a:solidFill>
                <a:latin typeface="Comic Sans MS" charset="0"/>
                <a:ea typeface="ＭＳ Ｐゴシック" charset="0"/>
              </a:defRPr>
            </a:lvl9pPr>
          </a:lstStyle>
          <a:p>
            <a:pPr>
              <a:defRPr/>
            </a:pPr>
            <a:r>
              <a:rPr lang="en-US" i="0" kern="0" smtClean="0">
                <a:solidFill>
                  <a:srgbClr val="000000"/>
                </a:solidFill>
                <a:latin typeface="Calibri" charset="0"/>
                <a:cs typeface="ＭＳ Ｐゴシック" charset="0"/>
              </a:rPr>
              <a:t>automatic</a:t>
            </a:r>
          </a:p>
          <a:p>
            <a:pPr>
              <a:defRPr/>
            </a:pPr>
            <a:r>
              <a:rPr lang="en-US" i="0" kern="0" smtClean="0">
                <a:solidFill>
                  <a:srgbClr val="000000"/>
                </a:solidFill>
                <a:latin typeface="Calibri" charset="0"/>
                <a:cs typeface="ＭＳ Ｐゴシック" charset="0"/>
              </a:rPr>
              <a:t>demand </a:t>
            </a:r>
          </a:p>
          <a:p>
            <a:pPr>
              <a:defRPr/>
            </a:pPr>
            <a:r>
              <a:rPr lang="en-US" i="0" kern="0" smtClean="0">
                <a:solidFill>
                  <a:srgbClr val="000000"/>
                </a:solidFill>
                <a:latin typeface="Calibri" charset="0"/>
                <a:cs typeface="ＭＳ Ｐゴシック" charset="0"/>
              </a:rPr>
              <a:t>paging</a:t>
            </a:r>
          </a:p>
        </p:txBody>
      </p:sp>
      <p:sp>
        <p:nvSpPr>
          <p:cNvPr id="40" name="Text Box 19"/>
          <p:cNvSpPr txBox="1">
            <a:spLocks noChangeArrowheads="1"/>
          </p:cNvSpPr>
          <p:nvPr/>
        </p:nvSpPr>
        <p:spPr bwMode="auto">
          <a:xfrm>
            <a:off x="7097713" y="3054350"/>
            <a:ext cx="1882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i="1">
                <a:solidFill>
                  <a:schemeClr val="accent1"/>
                </a:solidFill>
                <a:latin typeface="Comic Sans MS" charset="0"/>
                <a:ea typeface="ＭＳ Ｐゴシック" charset="0"/>
              </a:defRPr>
            </a:lvl1pPr>
            <a:lvl2pPr marL="742950" indent="-285750">
              <a:defRPr sz="2400" i="1">
                <a:solidFill>
                  <a:schemeClr val="accent1"/>
                </a:solidFill>
                <a:latin typeface="Comic Sans MS" charset="0"/>
                <a:ea typeface="ＭＳ Ｐゴシック" charset="0"/>
              </a:defRPr>
            </a:lvl2pPr>
            <a:lvl3pPr marL="1143000" indent="-228600">
              <a:defRPr sz="2400" i="1">
                <a:solidFill>
                  <a:schemeClr val="accent1"/>
                </a:solidFill>
                <a:latin typeface="Comic Sans MS" charset="0"/>
                <a:ea typeface="ＭＳ Ｐゴシック" charset="0"/>
              </a:defRPr>
            </a:lvl3pPr>
            <a:lvl4pPr marL="1600200" indent="-228600">
              <a:defRPr sz="2400" i="1">
                <a:solidFill>
                  <a:schemeClr val="accent1"/>
                </a:solidFill>
                <a:latin typeface="Comic Sans MS" charset="0"/>
                <a:ea typeface="ＭＳ Ｐゴシック" charset="0"/>
              </a:defRPr>
            </a:lvl4pPr>
            <a:lvl5pPr marL="2057400" indent="-228600">
              <a:defRPr sz="2400" i="1">
                <a:solidFill>
                  <a:schemeClr val="accent1"/>
                </a:solidFill>
                <a:latin typeface="Comic Sans MS" charset="0"/>
                <a:ea typeface="ＭＳ Ｐゴシック" charset="0"/>
              </a:defRPr>
            </a:lvl5pPr>
            <a:lvl6pPr marL="2514600" indent="-228600" algn="ctr" eaLnBrk="0" fontAlgn="base" hangingPunct="0">
              <a:spcBef>
                <a:spcPct val="0"/>
              </a:spcBef>
              <a:spcAft>
                <a:spcPct val="0"/>
              </a:spcAft>
              <a:defRPr sz="2400" i="1">
                <a:solidFill>
                  <a:schemeClr val="accent1"/>
                </a:solidFill>
                <a:latin typeface="Comic Sans MS" charset="0"/>
                <a:ea typeface="ＭＳ Ｐゴシック" charset="0"/>
              </a:defRPr>
            </a:lvl6pPr>
            <a:lvl7pPr marL="2971800" indent="-228600" algn="ctr" eaLnBrk="0" fontAlgn="base" hangingPunct="0">
              <a:spcBef>
                <a:spcPct val="0"/>
              </a:spcBef>
              <a:spcAft>
                <a:spcPct val="0"/>
              </a:spcAft>
              <a:defRPr sz="2400" i="1">
                <a:solidFill>
                  <a:schemeClr val="accent1"/>
                </a:solidFill>
                <a:latin typeface="Comic Sans MS" charset="0"/>
                <a:ea typeface="ＭＳ Ｐゴシック" charset="0"/>
              </a:defRPr>
            </a:lvl7pPr>
            <a:lvl8pPr marL="3429000" indent="-228600" algn="ctr" eaLnBrk="0" fontAlgn="base" hangingPunct="0">
              <a:spcBef>
                <a:spcPct val="0"/>
              </a:spcBef>
              <a:spcAft>
                <a:spcPct val="0"/>
              </a:spcAft>
              <a:defRPr sz="2400" i="1">
                <a:solidFill>
                  <a:schemeClr val="accent1"/>
                </a:solidFill>
                <a:latin typeface="Comic Sans MS" charset="0"/>
                <a:ea typeface="ＭＳ Ｐゴシック" charset="0"/>
              </a:defRPr>
            </a:lvl8pPr>
            <a:lvl9pPr marL="3886200" indent="-228600" algn="ctr" eaLnBrk="0" fontAlgn="base" hangingPunct="0">
              <a:spcBef>
                <a:spcPct val="0"/>
              </a:spcBef>
              <a:spcAft>
                <a:spcPct val="0"/>
              </a:spcAft>
              <a:defRPr sz="2400" i="1">
                <a:solidFill>
                  <a:schemeClr val="accent1"/>
                </a:solidFill>
                <a:latin typeface="Comic Sans MS" charset="0"/>
                <a:ea typeface="ＭＳ Ｐゴシック" charset="0"/>
              </a:defRPr>
            </a:lvl9pPr>
          </a:lstStyle>
          <a:p>
            <a:pPr>
              <a:defRPr/>
            </a:pPr>
            <a:r>
              <a:rPr lang="en-US" i="0" kern="0" dirty="0" smtClean="0">
                <a:solidFill>
                  <a:srgbClr val="000000"/>
                </a:solidFill>
                <a:latin typeface="Calibri" charset="0"/>
                <a:cs typeface="ＭＳ Ｐゴシック" charset="0"/>
              </a:rPr>
              <a:t>Automatic</a:t>
            </a:r>
          </a:p>
          <a:p>
            <a:pPr>
              <a:defRPr/>
            </a:pPr>
            <a:r>
              <a:rPr lang="en-US" i="0" kern="0" dirty="0" smtClean="0">
                <a:solidFill>
                  <a:srgbClr val="000000"/>
                </a:solidFill>
                <a:latin typeface="Calibri" charset="0"/>
                <a:cs typeface="ＭＳ Ｐゴシック" charset="0"/>
              </a:rPr>
              <a:t>HW cache</a:t>
            </a:r>
          </a:p>
          <a:p>
            <a:pPr>
              <a:defRPr/>
            </a:pPr>
            <a:r>
              <a:rPr lang="en-US" i="0" kern="0" dirty="0" smtClean="0">
                <a:solidFill>
                  <a:srgbClr val="000000"/>
                </a:solidFill>
                <a:latin typeface="Calibri" charset="0"/>
                <a:cs typeface="ＭＳ Ｐゴシック" charset="0"/>
              </a:rPr>
              <a:t>management</a:t>
            </a:r>
          </a:p>
        </p:txBody>
      </p:sp>
      <p:sp>
        <p:nvSpPr>
          <p:cNvPr id="65551" name="Text Box 20"/>
          <p:cNvSpPr txBox="1">
            <a:spLocks noChangeArrowheads="1"/>
          </p:cNvSpPr>
          <p:nvPr/>
        </p:nvSpPr>
        <p:spPr bwMode="auto">
          <a:xfrm>
            <a:off x="-33338" y="1722438"/>
            <a:ext cx="16176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CC9900"/>
                </a:solidFill>
                <a:latin typeface="Calibri" charset="0"/>
              </a:rPr>
              <a:t>Memory</a:t>
            </a:r>
          </a:p>
          <a:p>
            <a:pPr eaLnBrk="1" fontAlgn="base" hangingPunct="1">
              <a:spcBef>
                <a:spcPct val="0"/>
              </a:spcBef>
              <a:spcAft>
                <a:spcPct val="0"/>
              </a:spcAft>
            </a:pPr>
            <a:r>
              <a:rPr lang="en-US" smtClean="0">
                <a:solidFill>
                  <a:srgbClr val="CC9900"/>
                </a:solidFill>
                <a:latin typeface="Calibri" charset="0"/>
              </a:rPr>
              <a:t>Abstraction</a:t>
            </a:r>
          </a:p>
        </p:txBody>
      </p:sp>
      <p:sp>
        <p:nvSpPr>
          <p:cNvPr id="42" name="AutoShape 21"/>
          <p:cNvSpPr>
            <a:spLocks noChangeArrowheads="1"/>
          </p:cNvSpPr>
          <p:nvPr/>
        </p:nvSpPr>
        <p:spPr bwMode="auto">
          <a:xfrm>
            <a:off x="152400" y="2590800"/>
            <a:ext cx="457200" cy="3810000"/>
          </a:xfrm>
          <a:prstGeom prst="downArrow">
            <a:avLst>
              <a:gd name="adj1" fmla="val 44444"/>
              <a:gd name="adj2" fmla="val 41744"/>
            </a:avLst>
          </a:prstGeom>
          <a:solidFill>
            <a:srgbClr val="FC0128"/>
          </a:solidFill>
          <a:ln w="19050">
            <a:solidFill>
              <a:srgbClr val="FC0128"/>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99021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4"/>
          <p:cNvSpPr>
            <a:spLocks noGrp="1" noChangeArrowheads="1"/>
          </p:cNvSpPr>
          <p:nvPr>
            <p:ph type="ctrTitle"/>
          </p:nvPr>
        </p:nvSpPr>
        <p:spPr>
          <a:xfrm>
            <a:off x="366713" y="1833563"/>
            <a:ext cx="8428037" cy="822325"/>
          </a:xfrm>
        </p:spPr>
        <p:txBody>
          <a:bodyPr/>
          <a:lstStyle/>
          <a:p>
            <a:pPr algn="ctr" eaLnBrk="1" hangingPunct="1"/>
            <a:r>
              <a:rPr lang="en-US" sz="4000">
                <a:latin typeface="Garamond" charset="0"/>
              </a:rPr>
              <a:t>The DRAM Subsystem</a:t>
            </a:r>
          </a:p>
        </p:txBody>
      </p:sp>
      <p:sp>
        <p:nvSpPr>
          <p:cNvPr id="9011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697782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Garamond" charset="0"/>
              </a:rPr>
              <a:t>DRAM Subsystem Organization</a:t>
            </a:r>
          </a:p>
        </p:txBody>
      </p:sp>
      <p:sp>
        <p:nvSpPr>
          <p:cNvPr id="92162" name="Content Placeholder 2"/>
          <p:cNvSpPr>
            <a:spLocks noGrp="1"/>
          </p:cNvSpPr>
          <p:nvPr>
            <p:ph idx="1"/>
          </p:nvPr>
        </p:nvSpPr>
        <p:spPr>
          <a:xfrm>
            <a:off x="228600" y="996950"/>
            <a:ext cx="8610600" cy="5194300"/>
          </a:xfrm>
        </p:spPr>
        <p:txBody>
          <a:bodyPr/>
          <a:lstStyle/>
          <a:p>
            <a:endParaRPr lang="en-US">
              <a:latin typeface="Tahoma" charset="0"/>
            </a:endParaRPr>
          </a:p>
          <a:p>
            <a:r>
              <a:rPr lang="en-US">
                <a:latin typeface="Tahoma" charset="0"/>
              </a:rPr>
              <a:t>Channel</a:t>
            </a:r>
          </a:p>
          <a:p>
            <a:r>
              <a:rPr lang="en-US">
                <a:latin typeface="Tahoma" charset="0"/>
              </a:rPr>
              <a:t>DIMM</a:t>
            </a:r>
          </a:p>
          <a:p>
            <a:r>
              <a:rPr lang="en-US">
                <a:latin typeface="Tahoma" charset="0"/>
              </a:rPr>
              <a:t>Rank</a:t>
            </a:r>
          </a:p>
          <a:p>
            <a:r>
              <a:rPr lang="en-US">
                <a:latin typeface="Tahoma" charset="0"/>
              </a:rPr>
              <a:t>Chip</a:t>
            </a:r>
          </a:p>
          <a:p>
            <a:r>
              <a:rPr lang="en-US">
                <a:latin typeface="Tahoma" charset="0"/>
              </a:rPr>
              <a:t>Bank</a:t>
            </a:r>
          </a:p>
          <a:p>
            <a:r>
              <a:rPr lang="en-US">
                <a:latin typeface="Tahoma" charset="0"/>
              </a:rPr>
              <a:t>Row/Column</a:t>
            </a:r>
          </a:p>
          <a:p>
            <a:endParaRPr lang="en-US">
              <a:latin typeface="Tahoma" charset="0"/>
            </a:endParaRPr>
          </a:p>
        </p:txBody>
      </p:sp>
      <p:sp>
        <p:nvSpPr>
          <p:cNvPr id="92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87FF57-CBB8-6C4C-A5FD-A36C4A7B33C3}" type="slidenum">
              <a:rPr lang="en-US" sz="1600">
                <a:solidFill>
                  <a:srgbClr val="000000"/>
                </a:solidFill>
                <a:latin typeface="Garamond" charset="0"/>
                <a:cs typeface="Arial" charset="0"/>
              </a:rPr>
              <a:pPr eaLnBrk="1" hangingPunct="1"/>
              <a:t>67</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844583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atin typeface="Garamond" charset="0"/>
              </a:rPr>
              <a:t>The DRAM Bank Structure</a:t>
            </a:r>
          </a:p>
        </p:txBody>
      </p:sp>
      <p:sp>
        <p:nvSpPr>
          <p:cNvPr id="9318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B2F9C0-8E98-FB4B-A509-87470F50341E}" type="slidenum">
              <a:rPr lang="en-US" sz="1600">
                <a:solidFill>
                  <a:srgbClr val="000000"/>
                </a:solidFill>
                <a:latin typeface="Garamond" charset="0"/>
                <a:cs typeface="Arial" charset="0"/>
              </a:rPr>
              <a:pPr eaLnBrk="1" hangingPunct="1"/>
              <a:t>68</a:t>
            </a:fld>
            <a:endParaRPr lang="en-US" sz="1600">
              <a:solidFill>
                <a:srgbClr val="000000"/>
              </a:solidFill>
              <a:latin typeface="Garamond" charset="0"/>
              <a:cs typeface="Arial" charset="0"/>
            </a:endParaRPr>
          </a:p>
        </p:txBody>
      </p:sp>
      <p:pic>
        <p:nvPicPr>
          <p:cNvPr id="9318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772400"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848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atin typeface="Garamond" charset="0"/>
              </a:rPr>
              <a:t>Page Mode DRAM</a:t>
            </a:r>
          </a:p>
        </p:txBody>
      </p:sp>
      <p:sp>
        <p:nvSpPr>
          <p:cNvPr id="94210" name="Content Placeholder 2"/>
          <p:cNvSpPr>
            <a:spLocks noGrp="1"/>
          </p:cNvSpPr>
          <p:nvPr>
            <p:ph idx="1"/>
          </p:nvPr>
        </p:nvSpPr>
        <p:spPr>
          <a:xfrm>
            <a:off x="228600" y="996950"/>
            <a:ext cx="8610600" cy="5194300"/>
          </a:xfrm>
        </p:spPr>
        <p:txBody>
          <a:bodyPr/>
          <a:lstStyle/>
          <a:p>
            <a:r>
              <a:rPr lang="en-US">
                <a:latin typeface="Tahoma" charset="0"/>
              </a:rPr>
              <a:t>A DRAM bank is a 2D array of cells: rows x columns</a:t>
            </a:r>
          </a:p>
          <a:p>
            <a:r>
              <a:rPr lang="en-US">
                <a:latin typeface="Tahoma" charset="0"/>
              </a:rPr>
              <a:t>A </a:t>
            </a:r>
            <a:r>
              <a:rPr lang="ja-JP" altLang="en-US">
                <a:latin typeface="Tahoma" charset="0"/>
              </a:rPr>
              <a:t>“</a:t>
            </a:r>
            <a:r>
              <a:rPr lang="en-US" altLang="ja-JP">
                <a:latin typeface="Tahoma" charset="0"/>
              </a:rPr>
              <a:t>DRAM row</a:t>
            </a:r>
            <a:r>
              <a:rPr lang="ja-JP" altLang="en-US">
                <a:latin typeface="Tahoma" charset="0"/>
              </a:rPr>
              <a:t>”</a:t>
            </a:r>
            <a:r>
              <a:rPr lang="en-US" altLang="ja-JP">
                <a:latin typeface="Tahoma" charset="0"/>
              </a:rPr>
              <a:t> is also called a </a:t>
            </a:r>
            <a:r>
              <a:rPr lang="ja-JP" altLang="en-US">
                <a:latin typeface="Tahoma" charset="0"/>
              </a:rPr>
              <a:t>“</a:t>
            </a:r>
            <a:r>
              <a:rPr lang="en-US" altLang="ja-JP">
                <a:latin typeface="Tahoma" charset="0"/>
              </a:rPr>
              <a:t>DRAM page</a:t>
            </a:r>
            <a:r>
              <a:rPr lang="ja-JP" altLang="en-US">
                <a:latin typeface="Tahoma" charset="0"/>
              </a:rPr>
              <a:t>”</a:t>
            </a:r>
            <a:endParaRPr lang="en-US" altLang="ja-JP">
              <a:latin typeface="Tahoma" charset="0"/>
            </a:endParaRPr>
          </a:p>
          <a:p>
            <a:r>
              <a:rPr lang="ja-JP" altLang="en-US">
                <a:latin typeface="Tahoma" charset="0"/>
              </a:rPr>
              <a:t>“</a:t>
            </a:r>
            <a:r>
              <a:rPr lang="en-US" altLang="ja-JP">
                <a:latin typeface="Tahoma" charset="0"/>
              </a:rPr>
              <a:t>Sense amplifiers</a:t>
            </a:r>
            <a:r>
              <a:rPr lang="ja-JP" altLang="en-US">
                <a:latin typeface="Tahoma" charset="0"/>
              </a:rPr>
              <a:t>”</a:t>
            </a:r>
            <a:r>
              <a:rPr lang="en-US" altLang="ja-JP">
                <a:latin typeface="Tahoma" charset="0"/>
              </a:rPr>
              <a:t> also called </a:t>
            </a:r>
            <a:r>
              <a:rPr lang="ja-JP" altLang="en-US">
                <a:latin typeface="Tahoma" charset="0"/>
              </a:rPr>
              <a:t>“</a:t>
            </a:r>
            <a:r>
              <a:rPr lang="en-US" altLang="ja-JP">
                <a:latin typeface="Tahoma" charset="0"/>
              </a:rPr>
              <a:t>row buffer</a:t>
            </a:r>
            <a:r>
              <a:rPr lang="ja-JP" altLang="en-US">
                <a:latin typeface="Tahoma" charset="0"/>
              </a:rPr>
              <a:t>”</a:t>
            </a:r>
            <a:endParaRPr lang="en-US" altLang="ja-JP">
              <a:latin typeface="Tahoma" charset="0"/>
            </a:endParaRPr>
          </a:p>
          <a:p>
            <a:endParaRPr lang="en-US">
              <a:latin typeface="Tahoma" charset="0"/>
            </a:endParaRPr>
          </a:p>
          <a:p>
            <a:r>
              <a:rPr lang="en-US">
                <a:latin typeface="Tahoma" charset="0"/>
              </a:rPr>
              <a:t>Each address is a &lt;row,column&gt; pair</a:t>
            </a:r>
          </a:p>
          <a:p>
            <a:r>
              <a:rPr lang="en-US">
                <a:latin typeface="Tahoma" charset="0"/>
              </a:rPr>
              <a:t>Access to a </a:t>
            </a:r>
            <a:r>
              <a:rPr lang="ja-JP" altLang="en-US">
                <a:latin typeface="Tahoma" charset="0"/>
              </a:rPr>
              <a:t>“</a:t>
            </a:r>
            <a:r>
              <a:rPr lang="en-US" altLang="ja-JP">
                <a:latin typeface="Tahoma" charset="0"/>
              </a:rPr>
              <a:t>closed row</a:t>
            </a:r>
            <a:r>
              <a:rPr lang="ja-JP" altLang="en-US">
                <a:latin typeface="Tahoma" charset="0"/>
              </a:rPr>
              <a:t>”</a:t>
            </a:r>
            <a:endParaRPr lang="en-US" altLang="ja-JP">
              <a:latin typeface="Tahoma" charset="0"/>
            </a:endParaRPr>
          </a:p>
          <a:p>
            <a:pPr lvl="1"/>
            <a:r>
              <a:rPr lang="en-US">
                <a:solidFill>
                  <a:srgbClr val="FF0000"/>
                </a:solidFill>
                <a:latin typeface="Tahoma" charset="0"/>
                <a:ea typeface="ＭＳ Ｐゴシック" charset="0"/>
              </a:rPr>
              <a:t>Activate</a:t>
            </a:r>
            <a:r>
              <a:rPr lang="en-US">
                <a:latin typeface="Tahoma" charset="0"/>
                <a:ea typeface="ＭＳ Ｐゴシック" charset="0"/>
              </a:rPr>
              <a:t> command opens row (placed into row buffer)</a:t>
            </a:r>
          </a:p>
          <a:p>
            <a:pPr lvl="1"/>
            <a:r>
              <a:rPr lang="en-US">
                <a:solidFill>
                  <a:srgbClr val="FF0000"/>
                </a:solidFill>
                <a:latin typeface="Tahoma" charset="0"/>
                <a:ea typeface="ＭＳ Ｐゴシック" charset="0"/>
              </a:rPr>
              <a:t>Read/write</a:t>
            </a:r>
            <a:r>
              <a:rPr lang="en-US">
                <a:latin typeface="Tahoma" charset="0"/>
                <a:ea typeface="ＭＳ Ｐゴシック" charset="0"/>
              </a:rPr>
              <a:t> command reads/writes column in the row buffer</a:t>
            </a:r>
          </a:p>
          <a:p>
            <a:pPr lvl="1"/>
            <a:r>
              <a:rPr lang="en-US">
                <a:solidFill>
                  <a:srgbClr val="FF0000"/>
                </a:solidFill>
                <a:latin typeface="Tahoma" charset="0"/>
                <a:ea typeface="ＭＳ Ｐゴシック" charset="0"/>
              </a:rPr>
              <a:t>Precharge </a:t>
            </a:r>
            <a:r>
              <a:rPr lang="en-US">
                <a:latin typeface="Tahoma" charset="0"/>
                <a:ea typeface="ＭＳ Ｐゴシック" charset="0"/>
              </a:rPr>
              <a:t>command closes the row and prepares the bank for next access</a:t>
            </a:r>
          </a:p>
          <a:p>
            <a:r>
              <a:rPr lang="en-US">
                <a:latin typeface="Tahoma" charset="0"/>
              </a:rPr>
              <a:t>Access to an </a:t>
            </a:r>
            <a:r>
              <a:rPr lang="ja-JP" altLang="en-US">
                <a:latin typeface="Tahoma" charset="0"/>
              </a:rPr>
              <a:t>“</a:t>
            </a:r>
            <a:r>
              <a:rPr lang="en-US" altLang="ja-JP">
                <a:latin typeface="Tahoma" charset="0"/>
              </a:rPr>
              <a:t>open row</a:t>
            </a:r>
            <a:r>
              <a:rPr lang="ja-JP" altLang="en-US">
                <a:latin typeface="Tahoma" charset="0"/>
              </a:rPr>
              <a:t>”</a:t>
            </a:r>
            <a:endParaRPr lang="en-US" altLang="ja-JP">
              <a:latin typeface="Tahoma" charset="0"/>
            </a:endParaRPr>
          </a:p>
          <a:p>
            <a:pPr lvl="1"/>
            <a:r>
              <a:rPr lang="en-US">
                <a:latin typeface="Tahoma" charset="0"/>
                <a:ea typeface="ＭＳ Ｐゴシック" charset="0"/>
              </a:rPr>
              <a:t>No need for activate command</a:t>
            </a: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94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165383-8F94-D94D-979D-782FF22F809D}" type="slidenum">
              <a:rPr lang="en-US" sz="1600">
                <a:solidFill>
                  <a:srgbClr val="000000"/>
                </a:solidFill>
                <a:latin typeface="Garamond" charset="0"/>
                <a:cs typeface="Arial" charset="0"/>
              </a:rPr>
              <a:pPr eaLnBrk="1" hangingPunct="1"/>
              <a:t>69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245181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6CDE87C-4DFB-8147-A2EF-37268286C75D}" type="slidenum">
              <a:rPr lang="en-US" sz="1600">
                <a:solidFill>
                  <a:srgbClr val="000000"/>
                </a:solidFill>
                <a:latin typeface="Garamond" charset="0"/>
              </a:rPr>
              <a:pPr eaLnBrk="1" hangingPunct="1"/>
              <a:t>7</a:t>
            </a:fld>
            <a:endParaRPr lang="en-US" sz="1600" dirty="0">
              <a:solidFill>
                <a:srgbClr val="000000"/>
              </a:solidFill>
              <a:latin typeface="Garamond" charset="0"/>
            </a:endParaRPr>
          </a:p>
        </p:txBody>
      </p:sp>
    </p:spTree>
    <p:extLst>
      <p:ext uri="{BB962C8B-B14F-4D97-AF65-F5344CB8AC3E}">
        <p14:creationId xmlns:p14="http://schemas.microsoft.com/office/powerpoint/2010/main" val="2784717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Garamond" charset="0"/>
              </a:rPr>
              <a:t>DRAM Bank Operation</a:t>
            </a:r>
          </a:p>
        </p:txBody>
      </p:sp>
      <p:sp>
        <p:nvSpPr>
          <p:cNvPr id="9523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25EFCA-4315-3D4A-B90C-1B409A852561}" type="slidenum">
              <a:rPr lang="en-US" sz="1600">
                <a:solidFill>
                  <a:srgbClr val="000000"/>
                </a:solidFill>
                <a:latin typeface="Garamond" charset="0"/>
                <a:cs typeface="Arial" charset="0"/>
              </a:rPr>
              <a:pPr eaLnBrk="1" hangingPunct="1"/>
              <a:t>70</a:t>
            </a:fld>
            <a:endParaRPr lang="en-US" sz="1600">
              <a:solidFill>
                <a:srgbClr val="000000"/>
              </a:solidFill>
              <a:latin typeface="Garamond" charset="0"/>
              <a:cs typeface="Arial" charset="0"/>
            </a:endParaRPr>
          </a:p>
        </p:txBody>
      </p:sp>
      <p:sp>
        <p:nvSpPr>
          <p:cNvPr id="95236" name="Rectangle 4"/>
          <p:cNvSpPr>
            <a:spLocks noChangeArrowheads="1"/>
          </p:cNvSpPr>
          <p:nvPr/>
        </p:nvSpPr>
        <p:spPr bwMode="auto">
          <a:xfrm>
            <a:off x="3822700" y="164306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37" name="Line 5"/>
          <p:cNvSpPr>
            <a:spLocks noChangeShapeType="1"/>
          </p:cNvSpPr>
          <p:nvPr/>
        </p:nvSpPr>
        <p:spPr bwMode="auto">
          <a:xfrm>
            <a:off x="3822700" y="19319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38" name="Line 6"/>
          <p:cNvSpPr>
            <a:spLocks noChangeShapeType="1"/>
          </p:cNvSpPr>
          <p:nvPr/>
        </p:nvSpPr>
        <p:spPr bwMode="auto">
          <a:xfrm>
            <a:off x="3822700" y="2219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39" name="Line 7"/>
          <p:cNvSpPr>
            <a:spLocks noChangeShapeType="1"/>
          </p:cNvSpPr>
          <p:nvPr/>
        </p:nvSpPr>
        <p:spPr bwMode="auto">
          <a:xfrm>
            <a:off x="3822700" y="25082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40" name="Line 8"/>
          <p:cNvSpPr>
            <a:spLocks noChangeShapeType="1"/>
          </p:cNvSpPr>
          <p:nvPr/>
        </p:nvSpPr>
        <p:spPr bwMode="auto">
          <a:xfrm>
            <a:off x="3822700" y="27955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41" name="Line 9"/>
          <p:cNvSpPr>
            <a:spLocks noChangeShapeType="1"/>
          </p:cNvSpPr>
          <p:nvPr/>
        </p:nvSpPr>
        <p:spPr bwMode="auto">
          <a:xfrm>
            <a:off x="3822700" y="30829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42" name="Line 10"/>
          <p:cNvSpPr>
            <a:spLocks noChangeShapeType="1"/>
          </p:cNvSpPr>
          <p:nvPr/>
        </p:nvSpPr>
        <p:spPr bwMode="auto">
          <a:xfrm>
            <a:off x="3822700" y="33718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2" name="Rectangle 12"/>
          <p:cNvSpPr>
            <a:spLocks noChangeArrowheads="1"/>
          </p:cNvSpPr>
          <p:nvPr/>
        </p:nvSpPr>
        <p:spPr bwMode="auto">
          <a:xfrm>
            <a:off x="3822700" y="4465638"/>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3" name="Line 13"/>
          <p:cNvSpPr>
            <a:spLocks noChangeShapeType="1"/>
          </p:cNvSpPr>
          <p:nvPr/>
        </p:nvSpPr>
        <p:spPr bwMode="auto">
          <a:xfrm>
            <a:off x="4629150" y="3889375"/>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 name="Text Box 14"/>
          <p:cNvSpPr txBox="1">
            <a:spLocks noChangeArrowheads="1"/>
          </p:cNvSpPr>
          <p:nvPr/>
        </p:nvSpPr>
        <p:spPr bwMode="auto">
          <a:xfrm>
            <a:off x="5389563" y="440848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CC0000"/>
                </a:solidFill>
                <a:cs typeface="Arial" charset="0"/>
              </a:rPr>
              <a:t>Row Buffer</a:t>
            </a:r>
          </a:p>
        </p:txBody>
      </p:sp>
      <p:sp>
        <p:nvSpPr>
          <p:cNvPr id="15" name="Text Box 15"/>
          <p:cNvSpPr txBox="1">
            <a:spLocks noChangeArrowheads="1"/>
          </p:cNvSpPr>
          <p:nvPr/>
        </p:nvSpPr>
        <p:spPr bwMode="auto">
          <a:xfrm>
            <a:off x="136525" y="124460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0, Column 0)</a:t>
            </a:r>
          </a:p>
        </p:txBody>
      </p:sp>
      <p:sp>
        <p:nvSpPr>
          <p:cNvPr id="16" name="Rectangle 16"/>
          <p:cNvSpPr>
            <a:spLocks noChangeArrowheads="1"/>
          </p:cNvSpPr>
          <p:nvPr/>
        </p:nvSpPr>
        <p:spPr bwMode="auto">
          <a:xfrm>
            <a:off x="2900363" y="1643063"/>
            <a:ext cx="461962"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7" name="Text Box 17"/>
          <p:cNvSpPr txBox="1">
            <a:spLocks noChangeArrowheads="1"/>
          </p:cNvSpPr>
          <p:nvPr/>
        </p:nvSpPr>
        <p:spPr bwMode="auto">
          <a:xfrm rot="-5400000">
            <a:off x="2356644" y="2596357"/>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decoder</a:t>
            </a:r>
          </a:p>
        </p:txBody>
      </p:sp>
      <p:sp>
        <p:nvSpPr>
          <p:cNvPr id="18" name="Text Box 19"/>
          <p:cNvSpPr txBox="1">
            <a:spLocks noChangeArrowheads="1"/>
          </p:cNvSpPr>
          <p:nvPr/>
        </p:nvSpPr>
        <p:spPr bwMode="auto">
          <a:xfrm>
            <a:off x="3889375" y="505618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mux</a:t>
            </a:r>
          </a:p>
        </p:txBody>
      </p:sp>
      <p:sp>
        <p:nvSpPr>
          <p:cNvPr id="95250" name="Line 20"/>
          <p:cNvSpPr>
            <a:spLocks noChangeShapeType="1"/>
          </p:cNvSpPr>
          <p:nvPr/>
        </p:nvSpPr>
        <p:spPr bwMode="auto">
          <a:xfrm>
            <a:off x="405288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1" name="Line 21"/>
          <p:cNvSpPr>
            <a:spLocks noChangeShapeType="1"/>
          </p:cNvSpPr>
          <p:nvPr/>
        </p:nvSpPr>
        <p:spPr bwMode="auto">
          <a:xfrm>
            <a:off x="428307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2" name="Line 22"/>
          <p:cNvSpPr>
            <a:spLocks noChangeShapeType="1"/>
          </p:cNvSpPr>
          <p:nvPr/>
        </p:nvSpPr>
        <p:spPr bwMode="auto">
          <a:xfrm>
            <a:off x="4514850"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3" name="Line 23"/>
          <p:cNvSpPr>
            <a:spLocks noChangeShapeType="1"/>
          </p:cNvSpPr>
          <p:nvPr/>
        </p:nvSpPr>
        <p:spPr bwMode="auto">
          <a:xfrm>
            <a:off x="474503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4" name="Line 24"/>
          <p:cNvSpPr>
            <a:spLocks noChangeShapeType="1"/>
          </p:cNvSpPr>
          <p:nvPr/>
        </p:nvSpPr>
        <p:spPr bwMode="auto">
          <a:xfrm>
            <a:off x="497522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5" name="Line 25"/>
          <p:cNvSpPr>
            <a:spLocks noChangeShapeType="1"/>
          </p:cNvSpPr>
          <p:nvPr/>
        </p:nvSpPr>
        <p:spPr bwMode="auto">
          <a:xfrm>
            <a:off x="5205413"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6" name="Line 26"/>
          <p:cNvSpPr>
            <a:spLocks noChangeShapeType="1"/>
          </p:cNvSpPr>
          <p:nvPr/>
        </p:nvSpPr>
        <p:spPr bwMode="auto">
          <a:xfrm>
            <a:off x="3822700" y="36369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 name="Line 27"/>
          <p:cNvSpPr>
            <a:spLocks noChangeShapeType="1"/>
          </p:cNvSpPr>
          <p:nvPr/>
        </p:nvSpPr>
        <p:spPr bwMode="auto">
          <a:xfrm>
            <a:off x="3362325" y="27955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 name="Line 28"/>
          <p:cNvSpPr>
            <a:spLocks noChangeShapeType="1"/>
          </p:cNvSpPr>
          <p:nvPr/>
        </p:nvSpPr>
        <p:spPr bwMode="auto">
          <a:xfrm>
            <a:off x="4637088" y="475456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 name="Line 39"/>
          <p:cNvSpPr>
            <a:spLocks noChangeShapeType="1"/>
          </p:cNvSpPr>
          <p:nvPr/>
        </p:nvSpPr>
        <p:spPr bwMode="auto">
          <a:xfrm>
            <a:off x="2266950" y="2795588"/>
            <a:ext cx="633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 name="Text Box 40"/>
          <p:cNvSpPr txBox="1">
            <a:spLocks noChangeArrowheads="1"/>
          </p:cNvSpPr>
          <p:nvPr/>
        </p:nvSpPr>
        <p:spPr bwMode="auto">
          <a:xfrm>
            <a:off x="558800"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address 0</a:t>
            </a:r>
          </a:p>
        </p:txBody>
      </p:sp>
      <p:sp>
        <p:nvSpPr>
          <p:cNvPr id="30" name="Text Box 41"/>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0</a:t>
            </a:r>
          </a:p>
        </p:txBody>
      </p:sp>
      <p:sp>
        <p:nvSpPr>
          <p:cNvPr id="31" name="Line 42"/>
          <p:cNvSpPr>
            <a:spLocks noChangeShapeType="1"/>
          </p:cNvSpPr>
          <p:nvPr/>
        </p:nvSpPr>
        <p:spPr bwMode="auto">
          <a:xfrm>
            <a:off x="3414713" y="52720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2" name="Line 43"/>
          <p:cNvSpPr>
            <a:spLocks noChangeShapeType="1"/>
          </p:cNvSpPr>
          <p:nvPr/>
        </p:nvSpPr>
        <p:spPr bwMode="auto">
          <a:xfrm>
            <a:off x="4629150" y="544512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3" name="Text Box 44"/>
          <p:cNvSpPr txBox="1">
            <a:spLocks noChangeArrowheads="1"/>
          </p:cNvSpPr>
          <p:nvPr/>
        </p:nvSpPr>
        <p:spPr bwMode="auto">
          <a:xfrm>
            <a:off x="4283075" y="57340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Data</a:t>
            </a:r>
          </a:p>
        </p:txBody>
      </p:sp>
      <p:sp>
        <p:nvSpPr>
          <p:cNvPr id="34" name="Rectangle 45"/>
          <p:cNvSpPr>
            <a:spLocks noChangeArrowheads="1"/>
          </p:cNvSpPr>
          <p:nvPr/>
        </p:nvSpPr>
        <p:spPr bwMode="auto">
          <a:xfrm>
            <a:off x="3822700" y="1643063"/>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5" name="Rectangle 47"/>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6" name="Rectangle 48"/>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7" name="Text Box 49"/>
          <p:cNvSpPr txBox="1">
            <a:spLocks noChangeArrowheads="1"/>
          </p:cNvSpPr>
          <p:nvPr/>
        </p:nvSpPr>
        <p:spPr bwMode="auto">
          <a:xfrm>
            <a:off x="4225925"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FFFF"/>
                </a:solidFill>
                <a:cs typeface="Arial" charset="0"/>
              </a:rPr>
              <a:t>Row 0</a:t>
            </a:r>
          </a:p>
        </p:txBody>
      </p:sp>
      <p:sp>
        <p:nvSpPr>
          <p:cNvPr id="38" name="Text Box 50"/>
          <p:cNvSpPr txBox="1">
            <a:spLocks noChangeArrowheads="1"/>
          </p:cNvSpPr>
          <p:nvPr/>
        </p:nvSpPr>
        <p:spPr bwMode="auto">
          <a:xfrm>
            <a:off x="4237038"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Empty</a:t>
            </a:r>
          </a:p>
        </p:txBody>
      </p:sp>
      <p:sp>
        <p:nvSpPr>
          <p:cNvPr id="39" name="Text Box 51"/>
          <p:cNvSpPr txBox="1">
            <a:spLocks noChangeArrowheads="1"/>
          </p:cNvSpPr>
          <p:nvPr/>
        </p:nvSpPr>
        <p:spPr bwMode="auto">
          <a:xfrm>
            <a:off x="7938" y="1530350"/>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  (Row 0, Column 1)</a:t>
            </a:r>
          </a:p>
        </p:txBody>
      </p:sp>
      <p:sp>
        <p:nvSpPr>
          <p:cNvPr id="40" name="Text Box 52"/>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1</a:t>
            </a:r>
          </a:p>
        </p:txBody>
      </p:sp>
      <p:sp>
        <p:nvSpPr>
          <p:cNvPr id="41" name="Rectangle 53"/>
          <p:cNvSpPr>
            <a:spLocks noChangeArrowheads="1"/>
          </p:cNvSpPr>
          <p:nvPr/>
        </p:nvSpPr>
        <p:spPr bwMode="auto">
          <a:xfrm>
            <a:off x="4054475"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2" name="Text Box 54"/>
          <p:cNvSpPr txBox="1">
            <a:spLocks noChangeArrowheads="1"/>
          </p:cNvSpPr>
          <p:nvPr/>
        </p:nvSpPr>
        <p:spPr bwMode="auto">
          <a:xfrm>
            <a:off x="136525" y="1797050"/>
            <a:ext cx="223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0, Column 85)</a:t>
            </a:r>
          </a:p>
        </p:txBody>
      </p:sp>
      <p:sp>
        <p:nvSpPr>
          <p:cNvPr id="43" name="Rectangle 55"/>
          <p:cNvSpPr>
            <a:spLocks noChangeArrowheads="1"/>
          </p:cNvSpPr>
          <p:nvPr/>
        </p:nvSpPr>
        <p:spPr bwMode="auto">
          <a:xfrm>
            <a:off x="5032375"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4" name="Text Box 56"/>
          <p:cNvSpPr txBox="1">
            <a:spLocks noChangeArrowheads="1"/>
          </p:cNvSpPr>
          <p:nvPr/>
        </p:nvSpPr>
        <p:spPr bwMode="auto">
          <a:xfrm>
            <a:off x="1301750" y="5078413"/>
            <a:ext cx="218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85</a:t>
            </a:r>
          </a:p>
        </p:txBody>
      </p:sp>
      <p:sp>
        <p:nvSpPr>
          <p:cNvPr id="45" name="Text Box 58"/>
          <p:cNvSpPr txBox="1">
            <a:spLocks noChangeArrowheads="1"/>
          </p:cNvSpPr>
          <p:nvPr/>
        </p:nvSpPr>
        <p:spPr bwMode="auto">
          <a:xfrm>
            <a:off x="144463" y="2070100"/>
            <a:ext cx="217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1, Column 0)</a:t>
            </a:r>
          </a:p>
        </p:txBody>
      </p:sp>
      <p:sp>
        <p:nvSpPr>
          <p:cNvPr id="46" name="Text Box 59"/>
          <p:cNvSpPr txBox="1">
            <a:spLocks noChangeArrowheads="1"/>
          </p:cNvSpPr>
          <p:nvPr/>
        </p:nvSpPr>
        <p:spPr bwMode="auto">
          <a:xfrm>
            <a:off x="6669088"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HIT</a:t>
            </a:r>
          </a:p>
        </p:txBody>
      </p:sp>
      <p:sp>
        <p:nvSpPr>
          <p:cNvPr id="47" name="Text Box 60"/>
          <p:cNvSpPr txBox="1">
            <a:spLocks noChangeArrowheads="1"/>
          </p:cNvSpPr>
          <p:nvPr/>
        </p:nvSpPr>
        <p:spPr bwMode="auto">
          <a:xfrm>
            <a:off x="6667500"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HIT</a:t>
            </a:r>
          </a:p>
        </p:txBody>
      </p:sp>
      <p:sp>
        <p:nvSpPr>
          <p:cNvPr id="48" name="Text Box 61"/>
          <p:cNvSpPr txBox="1">
            <a:spLocks noChangeArrowheads="1"/>
          </p:cNvSpPr>
          <p:nvPr/>
        </p:nvSpPr>
        <p:spPr bwMode="auto">
          <a:xfrm>
            <a:off x="561975"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address 1</a:t>
            </a:r>
          </a:p>
        </p:txBody>
      </p:sp>
      <p:sp>
        <p:nvSpPr>
          <p:cNvPr id="49" name="Rectangle 62"/>
          <p:cNvSpPr>
            <a:spLocks noChangeArrowheads="1"/>
          </p:cNvSpPr>
          <p:nvPr/>
        </p:nvSpPr>
        <p:spPr bwMode="auto">
          <a:xfrm>
            <a:off x="3822700" y="193198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 name="Rectangle 63"/>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1" name="Rectangle 64"/>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2" name="Text Box 65"/>
          <p:cNvSpPr txBox="1">
            <a:spLocks noChangeArrowheads="1"/>
          </p:cNvSpPr>
          <p:nvPr/>
        </p:nvSpPr>
        <p:spPr bwMode="auto">
          <a:xfrm>
            <a:off x="4273550" y="44196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FFFF"/>
                </a:solidFill>
                <a:cs typeface="Arial" charset="0"/>
              </a:rPr>
              <a:t>Row 1</a:t>
            </a:r>
          </a:p>
        </p:txBody>
      </p:sp>
      <p:sp>
        <p:nvSpPr>
          <p:cNvPr id="53" name="Text Box 66"/>
          <p:cNvSpPr txBox="1">
            <a:spLocks noChangeArrowheads="1"/>
          </p:cNvSpPr>
          <p:nvPr/>
        </p:nvSpPr>
        <p:spPr bwMode="auto">
          <a:xfrm>
            <a:off x="1301750" y="5076825"/>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0</a:t>
            </a:r>
          </a:p>
        </p:txBody>
      </p:sp>
      <p:sp>
        <p:nvSpPr>
          <p:cNvPr id="54" name="Text Box 67"/>
          <p:cNvSpPr txBox="1">
            <a:spLocks noChangeArrowheads="1"/>
          </p:cNvSpPr>
          <p:nvPr/>
        </p:nvSpPr>
        <p:spPr bwMode="auto">
          <a:xfrm>
            <a:off x="6645275" y="4408488"/>
            <a:ext cx="145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CONFLICT !</a:t>
            </a:r>
          </a:p>
        </p:txBody>
      </p:sp>
      <p:sp>
        <p:nvSpPr>
          <p:cNvPr id="95286" name="Text Box 69"/>
          <p:cNvSpPr txBox="1">
            <a:spLocks noChangeArrowheads="1"/>
          </p:cNvSpPr>
          <p:nvPr/>
        </p:nvSpPr>
        <p:spPr bwMode="auto">
          <a:xfrm>
            <a:off x="4052888" y="1296988"/>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Columns</a:t>
            </a:r>
          </a:p>
        </p:txBody>
      </p:sp>
      <p:sp>
        <p:nvSpPr>
          <p:cNvPr id="95287" name="Text Box 70"/>
          <p:cNvSpPr txBox="1">
            <a:spLocks noChangeArrowheads="1"/>
          </p:cNvSpPr>
          <p:nvPr/>
        </p:nvSpPr>
        <p:spPr bwMode="auto">
          <a:xfrm rot="5400000">
            <a:off x="5220494" y="2637632"/>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Rows</a:t>
            </a:r>
          </a:p>
        </p:txBody>
      </p:sp>
      <p:sp>
        <p:nvSpPr>
          <p:cNvPr id="57" name="Text Box 15"/>
          <p:cNvSpPr txBox="1">
            <a:spLocks noChangeArrowheads="1"/>
          </p:cNvSpPr>
          <p:nvPr/>
        </p:nvSpPr>
        <p:spPr bwMode="auto">
          <a:xfrm>
            <a:off x="153988" y="979488"/>
            <a:ext cx="207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  Access Address: </a:t>
            </a:r>
          </a:p>
        </p:txBody>
      </p:sp>
      <p:sp>
        <p:nvSpPr>
          <p:cNvPr id="58" name="Trapezoid 57"/>
          <p:cNvSpPr/>
          <p:nvPr/>
        </p:nvSpPr>
        <p:spPr bwMode="auto">
          <a:xfrm rot="10800000">
            <a:off x="3814763" y="5026025"/>
            <a:ext cx="1617662"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ＭＳ Ｐゴシック" charset="0"/>
            </a:endParaRPr>
          </a:p>
        </p:txBody>
      </p:sp>
    </p:spTree>
    <p:extLst>
      <p:ext uri="{BB962C8B-B14F-4D97-AF65-F5344CB8AC3E}">
        <p14:creationId xmlns:p14="http://schemas.microsoft.com/office/powerpoint/2010/main" val="5392355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0.01354 0.00232 L 0.07899 0.0007 L 0.07413 0.22616 " pathEditMode="relative" ptsTypes="AAA">
                                      <p:cBhvr>
                                        <p:cTn id="74" dur="1000" fill="hold"/>
                                        <p:tgtEl>
                                          <p:spTgt spid="36"/>
                                        </p:tgtEl>
                                        <p:attrNameLst>
                                          <p:attrName>ppt_x</p:attrName>
                                          <p:attrName>ppt_y</p:attrName>
                                        </p:attrNameLst>
                                      </p:cBhvr>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3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3" presetClass="emph" presetSubtype="2" fill="hold" grpId="1" nodeType="withEffect">
                                  <p:stCondLst>
                                    <p:cond delay="0"/>
                                  </p:stCondLst>
                                  <p:childTnLst>
                                    <p:animClr clrSpc="rgb" dir="cw">
                                      <p:cBhvr override="childStyle">
                                        <p:cTn id="82" dur="500" fill="hold"/>
                                        <p:tgtEl>
                                          <p:spTgt spid="15"/>
                                        </p:tgtEl>
                                        <p:attrNameLst>
                                          <p:attrName>style.color</p:attrName>
                                        </p:attrNameLst>
                                      </p:cBhvr>
                                      <p:to>
                                        <a:srgbClr val="C0C0C0"/>
                                      </p:to>
                                    </p:animClr>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grpId="1" nodeType="clickEffect">
                                  <p:stCondLst>
                                    <p:cond delay="0"/>
                                  </p:stCondLst>
                                  <p:childTnLst>
                                    <p:animMotion origin="layout" path="M 0.0132 0.0007 C 0.02622 0.00116 0.05243 0.00232 0.05243 0.00232 L 0.04879 0.22778 " pathEditMode="relative" ptsTypes="fAA">
                                      <p:cBhvr>
                                        <p:cTn id="102" dur="1000" fill="hold"/>
                                        <p:tgtEl>
                                          <p:spTgt spid="41"/>
                                        </p:tgtEl>
                                        <p:attrNameLst>
                                          <p:attrName>ppt_x</p:attrName>
                                          <p:attrName>ppt_y</p:attrName>
                                        </p:attrNameLst>
                                      </p:cBhvr>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4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6"/>
                                        </p:tgtEl>
                                        <p:attrNameLst>
                                          <p:attrName>style.visibility</p:attrName>
                                        </p:attrNameLst>
                                      </p:cBhvr>
                                      <p:to>
                                        <p:strVal val="hidden"/>
                                      </p:to>
                                    </p:set>
                                  </p:childTnLst>
                                </p:cTn>
                              </p:par>
                              <p:par>
                                <p:cTn id="111" presetID="3" presetClass="emph" presetSubtype="2" fill="hold" grpId="1" nodeType="withEffect">
                                  <p:stCondLst>
                                    <p:cond delay="0"/>
                                  </p:stCondLst>
                                  <p:childTnLst>
                                    <p:animClr clrSpc="rgb" dir="cw">
                                      <p:cBhvr override="childStyle">
                                        <p:cTn id="112" dur="500" fill="hold"/>
                                        <p:tgtEl>
                                          <p:spTgt spid="39"/>
                                        </p:tgtEl>
                                        <p:attrNameLst>
                                          <p:attrName>style.color</p:attrName>
                                        </p:attrNameLst>
                                      </p:cBhvr>
                                      <p:to>
                                        <a:srgbClr val="C0C0C0"/>
                                      </p:to>
                                    </p:animClr>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1" nodeType="clickEffect">
                                  <p:stCondLst>
                                    <p:cond delay="0"/>
                                  </p:stCondLst>
                                  <p:childTnLst>
                                    <p:animMotion origin="layout" path="M -0.01407 0.00232 L -0.05695 0.00232 L -0.05816 0.22616 " pathEditMode="relative" ptsTypes="AAA">
                                      <p:cBhvr>
                                        <p:cTn id="132" dur="1000" fill="hold"/>
                                        <p:tgtEl>
                                          <p:spTgt spid="43"/>
                                        </p:tgtEl>
                                        <p:attrNameLst>
                                          <p:attrName>ppt_x</p:attrName>
                                          <p:attrName>ppt_y</p:attrName>
                                        </p:attrNameLst>
                                      </p:cBhvr>
                                    </p:animMotion>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xit" presetSubtype="0" fill="hold" grpId="2" nodeType="click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7"/>
                                        </p:tgtEl>
                                        <p:attrNameLst>
                                          <p:attrName>style.visibility</p:attrName>
                                        </p:attrNameLst>
                                      </p:cBhvr>
                                      <p:to>
                                        <p:strVal val="hidden"/>
                                      </p:to>
                                    </p:set>
                                  </p:childTnLst>
                                </p:cTn>
                              </p:par>
                              <p:par>
                                <p:cTn id="139" presetID="3" presetClass="emph" presetSubtype="2" fill="hold" grpId="1" nodeType="withEffect">
                                  <p:stCondLst>
                                    <p:cond delay="0"/>
                                  </p:stCondLst>
                                  <p:childTnLst>
                                    <p:animClr clrSpc="rgb" dir="cw">
                                      <p:cBhvr override="childStyle">
                                        <p:cTn id="140" dur="500" fill="hold"/>
                                        <p:tgtEl>
                                          <p:spTgt spid="42"/>
                                        </p:tgtEl>
                                        <p:attrNameLst>
                                          <p:attrName>style.color</p:attrName>
                                        </p:attrNameLst>
                                      </p:cBhvr>
                                      <p:to>
                                        <a:srgbClr val="C0C0C0"/>
                                      </p:to>
                                    </p:animClr>
                                  </p:childTnLst>
                                </p:cTn>
                              </p:par>
                              <p:par>
                                <p:cTn id="141" presetID="1" presetClass="exit" presetSubtype="0" fill="hold" grpId="1" nodeType="withEffect">
                                  <p:stCondLst>
                                    <p:cond delay="0"/>
                                  </p:stCondLst>
                                  <p:childTnLst>
                                    <p:set>
                                      <p:cBhvr>
                                        <p:cTn id="142" dur="1" fill="hold">
                                          <p:stCondLst>
                                            <p:cond delay="0"/>
                                          </p:stCondLst>
                                        </p:cTn>
                                        <p:tgtEl>
                                          <p:spTgt spid="44"/>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5" presetClass="exit" presetSubtype="10" fill="hold" grpId="1" nodeType="clickEffect">
                                  <p:stCondLst>
                                    <p:cond delay="0"/>
                                  </p:stCondLst>
                                  <p:childTnLst>
                                    <p:animEffect transition="out" filter="checkerboard(across)">
                                      <p:cBhvr>
                                        <p:cTn id="154" dur="2000"/>
                                        <p:tgtEl>
                                          <p:spTgt spid="37"/>
                                        </p:tgtEl>
                                      </p:cBhvr>
                                    </p:animEffect>
                                    <p:set>
                                      <p:cBhvr>
                                        <p:cTn id="155" dur="1" fill="hold">
                                          <p:stCondLst>
                                            <p:cond delay="1999"/>
                                          </p:stCondLst>
                                        </p:cTn>
                                        <p:tgtEl>
                                          <p:spTgt spid="37"/>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2000"/>
                                        <p:tgtEl>
                                          <p:spTgt spid="35"/>
                                        </p:tgtEl>
                                      </p:cBhvr>
                                    </p:animEffect>
                                    <p:set>
                                      <p:cBhvr>
                                        <p:cTn id="158" dur="1" fill="hold">
                                          <p:stCondLst>
                                            <p:cond delay="1999"/>
                                          </p:stCondLst>
                                        </p:cTn>
                                        <p:tgtEl>
                                          <p:spTgt spid="35"/>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49"/>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childTnLst>
                                </p:cTn>
                              </p:par>
                              <p:par>
                                <p:cTn id="175" presetID="1" presetClass="exit" presetSubtype="0" fill="hold" grpId="1" nodeType="withEffect">
                                  <p:stCondLst>
                                    <p:cond delay="0"/>
                                  </p:stCondLst>
                                  <p:childTnLst>
                                    <p:set>
                                      <p:cBhvr>
                                        <p:cTn id="176" dur="1" fill="hold">
                                          <p:stCondLst>
                                            <p:cond delay="0"/>
                                          </p:stCondLst>
                                        </p:cTn>
                                        <p:tgtEl>
                                          <p:spTgt spid="48"/>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51"/>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0" presetClass="path" presetSubtype="0" accel="50000" decel="50000" fill="hold" grpId="1" nodeType="clickEffect">
                                  <p:stCondLst>
                                    <p:cond delay="0"/>
                                  </p:stCondLst>
                                  <p:childTnLst>
                                    <p:animMotion origin="layout" path="M 0.01354 0.00232 L 0.07899 0.0007 L 0.07413 0.22616 " pathEditMode="relative" ptsTypes="AAA">
                                      <p:cBhvr>
                                        <p:cTn id="188" dur="1000" fill="hold"/>
                                        <p:tgtEl>
                                          <p:spTgt spid="51"/>
                                        </p:tgtEl>
                                        <p:attrNameLst>
                                          <p:attrName>ppt_x</p:attrName>
                                          <p:attrName>ppt_y</p:attrName>
                                        </p:attrNameLst>
                                      </p:cBhvr>
                                    </p:animMotion>
                                  </p:childTnLst>
                                </p:cTn>
                              </p:par>
                              <p:par>
                                <p:cTn id="189" presetID="1" presetClass="exit" presetSubtype="0" fill="hold" grpId="1" nodeType="withEffect">
                                  <p:stCondLst>
                                    <p:cond delay="0"/>
                                  </p:stCondLst>
                                  <p:childTnLst>
                                    <p:set>
                                      <p:cBhvr>
                                        <p:cTn id="19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5" grpId="1"/>
      <p:bldP spid="16" grpId="0" animBg="1"/>
      <p:bldP spid="17" grpId="0"/>
      <p:bldP spid="18" grpId="0"/>
      <p:bldP spid="26" grpId="0" animBg="1"/>
      <p:bldP spid="27" grpId="0" animBg="1"/>
      <p:bldP spid="28" grpId="0" animBg="1"/>
      <p:bldP spid="29" grpId="0"/>
      <p:bldP spid="29" grpId="1"/>
      <p:bldP spid="30" grpId="0"/>
      <p:bldP spid="30" grpId="1"/>
      <p:bldP spid="31" grpId="0" animBg="1"/>
      <p:bldP spid="32" grpId="0" animBg="1"/>
      <p:bldP spid="33" grpId="0"/>
      <p:bldP spid="34" grpId="0" animBg="1"/>
      <p:bldP spid="34" grpId="1" animBg="1"/>
      <p:bldP spid="35" grpId="0" animBg="1"/>
      <p:bldP spid="35" grpId="1" animBg="1"/>
      <p:bldP spid="36" grpId="0" animBg="1"/>
      <p:bldP spid="36" grpId="1" animBg="1"/>
      <p:bldP spid="36" grpId="2" animBg="1"/>
      <p:bldP spid="37" grpId="0"/>
      <p:bldP spid="37" grpId="1"/>
      <p:bldP spid="38" grpId="0"/>
      <p:bldP spid="38" grpId="1"/>
      <p:bldP spid="39" grpId="0"/>
      <p:bldP spid="39" grpId="1"/>
      <p:bldP spid="40" grpId="0"/>
      <p:bldP spid="40" grpId="1"/>
      <p:bldP spid="41" grpId="0" animBg="1"/>
      <p:bldP spid="41" grpId="1" animBg="1"/>
      <p:bldP spid="41" grpId="2" animBg="1"/>
      <p:bldP spid="42" grpId="0"/>
      <p:bldP spid="42" grpId="1"/>
      <p:bldP spid="43" grpId="0" animBg="1"/>
      <p:bldP spid="43" grpId="1" animBg="1"/>
      <p:bldP spid="43" grpId="2" animBg="1"/>
      <p:bldP spid="44" grpId="0"/>
      <p:bldP spid="44" grpId="1"/>
      <p:bldP spid="45" grpId="0"/>
      <p:bldP spid="46" grpId="0"/>
      <p:bldP spid="46" grpId="1"/>
      <p:bldP spid="47" grpId="0"/>
      <p:bldP spid="47" grpId="1"/>
      <p:bldP spid="48" grpId="0"/>
      <p:bldP spid="48" grpId="1"/>
      <p:bldP spid="49" grpId="0" animBg="1"/>
      <p:bldP spid="49" grpId="1" animBg="1"/>
      <p:bldP spid="50" grpId="0" animBg="1"/>
      <p:bldP spid="51" grpId="0" animBg="1"/>
      <p:bldP spid="51" grpId="1" animBg="1"/>
      <p:bldP spid="52" grpId="0"/>
      <p:bldP spid="53" grpId="0"/>
      <p:bldP spid="54" grpId="0"/>
      <p:bldP spid="54" grpId="1"/>
      <p:bldP spid="5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atin typeface="Garamond" charset="0"/>
              </a:rPr>
              <a:t>The DRAM Chip</a:t>
            </a:r>
          </a:p>
        </p:txBody>
      </p:sp>
      <p:sp>
        <p:nvSpPr>
          <p:cNvPr id="96258" name="Content Placeholder 2"/>
          <p:cNvSpPr>
            <a:spLocks noGrp="1"/>
          </p:cNvSpPr>
          <p:nvPr>
            <p:ph idx="1"/>
          </p:nvPr>
        </p:nvSpPr>
        <p:spPr>
          <a:xfrm>
            <a:off x="228600" y="996950"/>
            <a:ext cx="8610600" cy="5194300"/>
          </a:xfrm>
        </p:spPr>
        <p:txBody>
          <a:bodyPr/>
          <a:lstStyle/>
          <a:p>
            <a:r>
              <a:rPr lang="en-US">
                <a:latin typeface="Tahoma" charset="0"/>
              </a:rPr>
              <a:t>Consists of multiple banks (2-16 in Synchronous DRAM)</a:t>
            </a:r>
          </a:p>
          <a:p>
            <a:r>
              <a:rPr lang="en-US">
                <a:latin typeface="Tahoma" charset="0"/>
              </a:rPr>
              <a:t>Banks share command/address/data buses</a:t>
            </a:r>
          </a:p>
          <a:p>
            <a:r>
              <a:rPr lang="en-US">
                <a:latin typeface="Tahoma" charset="0"/>
              </a:rPr>
              <a:t>The chip itself has a narrow interface (4-16 bits per read)</a:t>
            </a:r>
          </a:p>
          <a:p>
            <a:endParaRPr lang="en-US">
              <a:latin typeface="Tahoma" charset="0"/>
            </a:endParaRPr>
          </a:p>
        </p:txBody>
      </p:sp>
      <p:sp>
        <p:nvSpPr>
          <p:cNvPr id="96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06C856-12AC-8A41-A0A4-664B6542028E}" type="slidenum">
              <a:rPr lang="en-US" sz="1600">
                <a:solidFill>
                  <a:srgbClr val="000000"/>
                </a:solidFill>
                <a:latin typeface="Garamond" charset="0"/>
                <a:cs typeface="Arial" charset="0"/>
              </a:rPr>
              <a:pPr eaLnBrk="1" hangingPunct="1"/>
              <a:t>71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2220792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rPr>
              <a:t>128M x 8-bit DRAM Chip</a:t>
            </a:r>
          </a:p>
        </p:txBody>
      </p:sp>
      <p:sp>
        <p:nvSpPr>
          <p:cNvPr id="9728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7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292D4A-0875-2849-B6E7-41F40EC464EF}" type="slidenum">
              <a:rPr lang="en-US" sz="1600">
                <a:solidFill>
                  <a:srgbClr val="000000"/>
                </a:solidFill>
                <a:latin typeface="Garamond" charset="0"/>
                <a:cs typeface="Arial" charset="0"/>
              </a:rPr>
              <a:pPr eaLnBrk="1" hangingPunct="1"/>
              <a:t>72</a:t>
            </a:fld>
            <a:endParaRPr lang="en-US" sz="1600">
              <a:solidFill>
                <a:srgbClr val="000000"/>
              </a:solidFill>
              <a:latin typeface="Garamond" charset="0"/>
              <a:cs typeface="Arial" charset="0"/>
            </a:endParaRPr>
          </a:p>
        </p:txBody>
      </p:sp>
      <p:pic>
        <p:nvPicPr>
          <p:cNvPr id="972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1143000"/>
            <a:ext cx="911383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631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rPr>
              <a:t>DRAM Rank and Module</a:t>
            </a:r>
          </a:p>
        </p:txBody>
      </p:sp>
      <p:sp>
        <p:nvSpPr>
          <p:cNvPr id="55298"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Rank: Multiple chips operated together to form a wide interface</a:t>
            </a:r>
          </a:p>
          <a:p>
            <a:r>
              <a:rPr lang="en-US">
                <a:latin typeface="Tahoma" charset="0"/>
              </a:rPr>
              <a:t>All chips comprising a rank are controlled at the same time</a:t>
            </a:r>
          </a:p>
          <a:p>
            <a:pPr lvl="1"/>
            <a:r>
              <a:rPr lang="en-US">
                <a:latin typeface="Tahoma" charset="0"/>
                <a:ea typeface="ＭＳ Ｐゴシック" charset="0"/>
              </a:rPr>
              <a:t>Respond to a single command</a:t>
            </a:r>
          </a:p>
          <a:p>
            <a:pPr lvl="1"/>
            <a:r>
              <a:rPr lang="en-US">
                <a:latin typeface="Tahoma" charset="0"/>
                <a:ea typeface="ＭＳ Ｐゴシック" charset="0"/>
              </a:rPr>
              <a:t>Share address and command buses, but provide different data</a:t>
            </a:r>
          </a:p>
          <a:p>
            <a:pPr lvl="1"/>
            <a:endParaRPr lang="en-US">
              <a:latin typeface="Tahoma" charset="0"/>
              <a:ea typeface="ＭＳ Ｐゴシック" charset="0"/>
            </a:endParaRPr>
          </a:p>
          <a:p>
            <a:r>
              <a:rPr lang="en-US">
                <a:latin typeface="Tahoma" charset="0"/>
              </a:rPr>
              <a:t>A DRAM module consists of one or more ranks</a:t>
            </a:r>
          </a:p>
          <a:p>
            <a:pPr lvl="1"/>
            <a:r>
              <a:rPr lang="en-US">
                <a:latin typeface="Tahoma" charset="0"/>
                <a:ea typeface="ＭＳ Ｐゴシック" charset="0"/>
              </a:rPr>
              <a:t>E.g., DIMM (dual inline memory module)</a:t>
            </a:r>
          </a:p>
          <a:p>
            <a:pPr lvl="1"/>
            <a:r>
              <a:rPr lang="en-US">
                <a:latin typeface="Tahoma" charset="0"/>
                <a:ea typeface="ＭＳ Ｐゴシック" charset="0"/>
              </a:rPr>
              <a:t>This is what you plug into your motherboard</a:t>
            </a:r>
          </a:p>
          <a:p>
            <a:pPr lvl="1"/>
            <a:endParaRPr lang="en-US">
              <a:latin typeface="Tahoma" charset="0"/>
              <a:ea typeface="ＭＳ Ｐゴシック" charset="0"/>
            </a:endParaRPr>
          </a:p>
          <a:p>
            <a:r>
              <a:rPr lang="en-US">
                <a:latin typeface="Tahoma" charset="0"/>
              </a:rPr>
              <a:t>If we have chips with 8-bit interface, to read 8 bytes in a single access, use 8 chips in a DIMM</a:t>
            </a:r>
          </a:p>
          <a:p>
            <a:pPr lvl="1"/>
            <a:endParaRPr lang="en-US">
              <a:latin typeface="Tahoma" charset="0"/>
              <a:ea typeface="ＭＳ Ｐゴシック" charset="0"/>
            </a:endParaRPr>
          </a:p>
          <a:p>
            <a:endParaRPr lang="en-US">
              <a:latin typeface="Tahoma" charset="0"/>
            </a:endParaRPr>
          </a:p>
        </p:txBody>
      </p:sp>
      <p:sp>
        <p:nvSpPr>
          <p:cNvPr id="98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F14324-A30E-9549-B9A8-5A81C424F817}" type="slidenum">
              <a:rPr lang="en-US" sz="1600">
                <a:solidFill>
                  <a:srgbClr val="000000"/>
                </a:solidFill>
                <a:latin typeface="Garamond" charset="0"/>
                <a:cs typeface="Arial" charset="0"/>
              </a:rPr>
              <a:pPr eaLnBrk="1" hangingPunct="1"/>
              <a:t>73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6439390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29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298">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52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a:latin typeface="Garamond" charset="0"/>
              </a:rPr>
              <a:t>A 64-bit Wide DIMM (One Rank)</a:t>
            </a:r>
          </a:p>
        </p:txBody>
      </p:sp>
      <p:sp>
        <p:nvSpPr>
          <p:cNvPr id="99330"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9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BC8090-DED7-7E4E-A1CC-D3E3EEFE3E7A}" type="slidenum">
              <a:rPr lang="en-US" sz="1600">
                <a:solidFill>
                  <a:srgbClr val="000000"/>
                </a:solidFill>
                <a:latin typeface="Garamond" charset="0"/>
                <a:cs typeface="Arial" charset="0"/>
              </a:rPr>
              <a:pPr eaLnBrk="1" hangingPunct="1"/>
              <a:t>74</a:t>
            </a:fld>
            <a:endParaRPr lang="en-US" sz="1600">
              <a:solidFill>
                <a:srgbClr val="000000"/>
              </a:solidFill>
              <a:latin typeface="Garamond" charset="0"/>
              <a:cs typeface="Arial" charset="0"/>
            </a:endParaRPr>
          </a:p>
        </p:txBody>
      </p:sp>
      <p:graphicFrame>
        <p:nvGraphicFramePr>
          <p:cNvPr id="99332" name="Object 2"/>
          <p:cNvGraphicFramePr>
            <a:graphicFrameLocks noChangeAspect="1"/>
          </p:cNvGraphicFramePr>
          <p:nvPr/>
        </p:nvGraphicFramePr>
        <p:xfrm>
          <a:off x="906463" y="2068513"/>
          <a:ext cx="7453312" cy="2628900"/>
        </p:xfrm>
        <a:graphic>
          <a:graphicData uri="http://schemas.openxmlformats.org/presentationml/2006/ole">
            <mc:AlternateContent xmlns:mc="http://schemas.openxmlformats.org/markup-compatibility/2006">
              <mc:Choice xmlns:v="urn:schemas-microsoft-com:vml" Requires="v">
                <p:oleObj spid="_x0000_s97308" name="Visio" r:id="rId3" imgW="5715000" imgH="2019300" progId="Visio.Drawing.11">
                  <p:embed/>
                </p:oleObj>
              </mc:Choice>
              <mc:Fallback>
                <p:oleObj name="Visio" r:id="rId3" imgW="5715000" imgH="20193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463" y="2068513"/>
                        <a:ext cx="7453312" cy="26289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9522374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atin typeface="Garamond" charset="0"/>
              </a:rPr>
              <a:t>A 64-bit Wide DIMM (One Rank)</a:t>
            </a:r>
          </a:p>
        </p:txBody>
      </p:sp>
      <p:sp>
        <p:nvSpPr>
          <p:cNvPr id="3" name="Content Placeholder 2"/>
          <p:cNvSpPr>
            <a:spLocks noGrp="1"/>
          </p:cNvSpPr>
          <p:nvPr>
            <p:ph idx="1"/>
          </p:nvPr>
        </p:nvSpPr>
        <p:spPr>
          <a:xfrm>
            <a:off x="6069013" y="1006475"/>
            <a:ext cx="2900362" cy="5194300"/>
          </a:xfrm>
        </p:spPr>
        <p:txBody>
          <a:bodyPr/>
          <a:lstStyle/>
          <a:p>
            <a:r>
              <a:rPr lang="en-US">
                <a:latin typeface="Tahoma" charset="0"/>
              </a:rPr>
              <a:t>Advantages:</a:t>
            </a:r>
          </a:p>
          <a:p>
            <a:pPr lvl="1"/>
            <a:r>
              <a:rPr lang="en-US" sz="1800">
                <a:latin typeface="Tahoma" charset="0"/>
                <a:ea typeface="ＭＳ Ｐゴシック" charset="0"/>
              </a:rPr>
              <a:t>Acts like a </a:t>
            </a:r>
            <a:r>
              <a:rPr lang="en-US" sz="1800">
                <a:solidFill>
                  <a:srgbClr val="FF0000"/>
                </a:solidFill>
                <a:latin typeface="Tahoma" charset="0"/>
                <a:ea typeface="ＭＳ Ｐゴシック" charset="0"/>
              </a:rPr>
              <a:t>high-capacity DRAM chip </a:t>
            </a:r>
            <a:r>
              <a:rPr lang="en-US" sz="1800">
                <a:latin typeface="Tahoma" charset="0"/>
                <a:ea typeface="ＭＳ Ｐゴシック" charset="0"/>
              </a:rPr>
              <a:t>with a </a:t>
            </a:r>
            <a:r>
              <a:rPr lang="en-US" sz="1800">
                <a:solidFill>
                  <a:srgbClr val="FF0000"/>
                </a:solidFill>
                <a:latin typeface="Tahoma" charset="0"/>
                <a:ea typeface="ＭＳ Ｐゴシック" charset="0"/>
              </a:rPr>
              <a:t>wide interface</a:t>
            </a:r>
          </a:p>
          <a:p>
            <a:pPr lvl="1"/>
            <a:r>
              <a:rPr lang="en-US" sz="1800">
                <a:solidFill>
                  <a:srgbClr val="FF0000"/>
                </a:solidFill>
                <a:latin typeface="Tahoma" charset="0"/>
                <a:ea typeface="ＭＳ Ｐゴシック" charset="0"/>
              </a:rPr>
              <a:t>Flexibility</a:t>
            </a:r>
            <a:r>
              <a:rPr lang="en-US" sz="1800">
                <a:latin typeface="Tahoma" charset="0"/>
                <a:ea typeface="ＭＳ Ｐゴシック" charset="0"/>
              </a:rPr>
              <a:t>: memory controller does not need to deal with individual chips</a:t>
            </a:r>
          </a:p>
          <a:p>
            <a:pPr lvl="1"/>
            <a:endParaRPr lang="en-US" sz="1800">
              <a:latin typeface="Tahoma" charset="0"/>
              <a:ea typeface="ＭＳ Ｐゴシック" charset="0"/>
            </a:endParaRPr>
          </a:p>
          <a:p>
            <a:r>
              <a:rPr lang="en-US">
                <a:latin typeface="Tahoma" charset="0"/>
              </a:rPr>
              <a:t>Disadvantages:</a:t>
            </a:r>
          </a:p>
          <a:p>
            <a:pPr lvl="1"/>
            <a:r>
              <a:rPr lang="en-US" sz="1800">
                <a:solidFill>
                  <a:srgbClr val="FF0000"/>
                </a:solidFill>
                <a:latin typeface="Tahoma" charset="0"/>
                <a:ea typeface="ＭＳ Ｐゴシック" charset="0"/>
              </a:rPr>
              <a:t>Granularity</a:t>
            </a:r>
            <a:r>
              <a:rPr lang="en-US" sz="1800">
                <a:latin typeface="Tahoma" charset="0"/>
                <a:ea typeface="ＭＳ Ｐゴシック" charset="0"/>
              </a:rPr>
              <a:t>: Accesses cannot be smaller than the interface width</a:t>
            </a:r>
          </a:p>
          <a:p>
            <a:pPr lvl="1"/>
            <a:endParaRPr lang="en-US" sz="1800">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100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B4AEAA-1E3C-6947-9548-E3EFC2AB0CBF}" type="slidenum">
              <a:rPr lang="en-US" sz="1600">
                <a:solidFill>
                  <a:srgbClr val="000000"/>
                </a:solidFill>
                <a:latin typeface="Garamond" charset="0"/>
                <a:cs typeface="Arial" charset="0"/>
              </a:rPr>
              <a:pPr eaLnBrk="1" hangingPunct="1"/>
              <a:t>75</a:t>
            </a:fld>
            <a:endParaRPr lang="en-US" sz="1600">
              <a:solidFill>
                <a:srgbClr val="000000"/>
              </a:solidFill>
              <a:latin typeface="Garamond" charset="0"/>
              <a:cs typeface="Arial" charset="0"/>
            </a:endParaRPr>
          </a:p>
        </p:txBody>
      </p:sp>
      <p:pic>
        <p:nvPicPr>
          <p:cNvPr id="1003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06475"/>
            <a:ext cx="5840413"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2885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Garamond" charset="0"/>
              </a:rPr>
              <a:t>Multiple DIMMs</a:t>
            </a:r>
          </a:p>
        </p:txBody>
      </p:sp>
      <p:sp>
        <p:nvSpPr>
          <p:cNvPr id="1013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17D938-347C-AC45-9073-77387F0641C1}" type="slidenum">
              <a:rPr lang="en-US" sz="1600">
                <a:solidFill>
                  <a:srgbClr val="000000"/>
                </a:solidFill>
                <a:latin typeface="Garamond" charset="0"/>
                <a:cs typeface="Arial" charset="0"/>
              </a:rPr>
              <a:pPr eaLnBrk="1" hangingPunct="1"/>
              <a:t>76</a:t>
            </a:fld>
            <a:endParaRPr lang="en-US" sz="1600">
              <a:solidFill>
                <a:srgbClr val="000000"/>
              </a:solidFill>
              <a:latin typeface="Garamond" charset="0"/>
              <a:cs typeface="Arial" charset="0"/>
            </a:endParaRPr>
          </a:p>
        </p:txBody>
      </p:sp>
      <p:pic>
        <p:nvPicPr>
          <p:cNvPr id="1013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979488"/>
            <a:ext cx="6164263"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069013" y="1006475"/>
            <a:ext cx="2900362" cy="5194300"/>
          </a:xfrm>
        </p:spPr>
        <p:txBody>
          <a:bodyPr/>
          <a:lstStyle/>
          <a:p>
            <a:r>
              <a:rPr lang="en-US">
                <a:latin typeface="Tahoma" charset="0"/>
              </a:rPr>
              <a:t>Advantages:</a:t>
            </a:r>
          </a:p>
          <a:p>
            <a:pPr lvl="1"/>
            <a:r>
              <a:rPr lang="en-US">
                <a:latin typeface="Tahoma" charset="0"/>
                <a:ea typeface="ＭＳ Ｐゴシック" charset="0"/>
              </a:rPr>
              <a:t>Enables even higher capacity</a:t>
            </a:r>
          </a:p>
          <a:p>
            <a:pPr lvl="1"/>
            <a:endParaRPr lang="en-US" sz="1800">
              <a:latin typeface="Tahoma" charset="0"/>
              <a:ea typeface="ＭＳ Ｐゴシック" charset="0"/>
            </a:endParaRPr>
          </a:p>
          <a:p>
            <a:r>
              <a:rPr lang="en-US">
                <a:latin typeface="Tahoma" charset="0"/>
              </a:rPr>
              <a:t>Disadvantages:</a:t>
            </a:r>
          </a:p>
          <a:p>
            <a:pPr lvl="1"/>
            <a:r>
              <a:rPr lang="en-US">
                <a:latin typeface="Tahoma" charset="0"/>
                <a:ea typeface="ＭＳ Ｐゴシック" charset="0"/>
              </a:rPr>
              <a:t>Interconnect complexity and energy consumption can be high</a:t>
            </a:r>
          </a:p>
          <a:p>
            <a:pPr lvl="1"/>
            <a:endParaRPr lang="en-US" sz="1800">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Tree>
    <p:extLst>
      <p:ext uri="{BB962C8B-B14F-4D97-AF65-F5344CB8AC3E}">
        <p14:creationId xmlns:p14="http://schemas.microsoft.com/office/powerpoint/2010/main" val="19463042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atin typeface="Garamond" charset="0"/>
              </a:rPr>
              <a:t>DRAM Channels</a:t>
            </a:r>
          </a:p>
        </p:txBody>
      </p:sp>
      <p:sp>
        <p:nvSpPr>
          <p:cNvPr id="102402"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pPr>
              <a:buFont typeface="Wingdings" charset="0"/>
              <a:buNone/>
            </a:pPr>
            <a:endParaRPr lang="en-US">
              <a:latin typeface="Tahoma" charset="0"/>
            </a:endParaRPr>
          </a:p>
          <a:p>
            <a:r>
              <a:rPr lang="en-US">
                <a:latin typeface="Tahoma" charset="0"/>
              </a:rPr>
              <a:t>2 Independent Channels: 2 Memory Controllers (Above)</a:t>
            </a:r>
          </a:p>
          <a:p>
            <a:r>
              <a:rPr lang="en-US">
                <a:latin typeface="Tahoma" charset="0"/>
              </a:rPr>
              <a:t>2 Dependent/Lockstep Channels: 1 Memory Controller with wide interface (Not Shown above)</a:t>
            </a:r>
          </a:p>
        </p:txBody>
      </p:sp>
      <p:sp>
        <p:nvSpPr>
          <p:cNvPr id="102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975914-7D94-7F48-82E9-960C100D5595}" type="slidenum">
              <a:rPr lang="en-US" sz="1600">
                <a:solidFill>
                  <a:srgbClr val="000000"/>
                </a:solidFill>
                <a:latin typeface="Garamond" charset="0"/>
                <a:cs typeface="Arial" charset="0"/>
              </a:rPr>
              <a:pPr eaLnBrk="1" hangingPunct="1"/>
              <a:t>77</a:t>
            </a:fld>
            <a:endParaRPr lang="en-US" sz="1600">
              <a:solidFill>
                <a:srgbClr val="000000"/>
              </a:solidFill>
              <a:latin typeface="Garamond" charset="0"/>
              <a:cs typeface="Arial" charset="0"/>
            </a:endParaRPr>
          </a:p>
        </p:txBody>
      </p:sp>
      <p:pic>
        <p:nvPicPr>
          <p:cNvPr id="1024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1339850"/>
            <a:ext cx="364648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450" y="1339850"/>
            <a:ext cx="3646488"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923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a:latin typeface="Garamond" charset="0"/>
              </a:rPr>
              <a:t>Generalized Memory Structure</a:t>
            </a:r>
          </a:p>
        </p:txBody>
      </p:sp>
      <p:sp>
        <p:nvSpPr>
          <p:cNvPr id="103426"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03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869E5B-2B46-CA4E-ACC1-075696D06252}" type="slidenum">
              <a:rPr lang="en-US" sz="1600">
                <a:solidFill>
                  <a:srgbClr val="000000"/>
                </a:solidFill>
                <a:latin typeface="Garamond" charset="0"/>
                <a:cs typeface="Arial" charset="0"/>
              </a:rPr>
              <a:pPr eaLnBrk="1" hangingPunct="1"/>
              <a:t>78</a:t>
            </a:fld>
            <a:endParaRPr lang="en-US" sz="1600">
              <a:solidFill>
                <a:srgbClr val="000000"/>
              </a:solidFill>
              <a:latin typeface="Garamond" charset="0"/>
              <a:cs typeface="Arial" charset="0"/>
            </a:endParaRPr>
          </a:p>
        </p:txBody>
      </p:sp>
      <p:pic>
        <p:nvPicPr>
          <p:cNvPr id="1034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5852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6754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a:latin typeface="Garamond" charset="0"/>
              </a:rPr>
              <a:t>Generalized Memory Structure</a:t>
            </a:r>
          </a:p>
        </p:txBody>
      </p:sp>
      <p:sp>
        <p:nvSpPr>
          <p:cNvPr id="1044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0FED72-1EB8-A64A-9529-32D6A4696E17}" type="slidenum">
              <a:rPr lang="en-US" sz="1600">
                <a:solidFill>
                  <a:srgbClr val="000000"/>
                </a:solidFill>
                <a:latin typeface="Garamond" charset="0"/>
                <a:cs typeface="Arial" charset="0"/>
              </a:rPr>
              <a:pPr eaLnBrk="1" hangingPunct="1"/>
              <a:t>79</a:t>
            </a:fld>
            <a:endParaRPr lang="en-US" sz="1600">
              <a:solidFill>
                <a:srgbClr val="000000"/>
              </a:solidFill>
              <a:latin typeface="Garamond" charset="0"/>
              <a:cs typeface="Arial" charset="0"/>
            </a:endParaRPr>
          </a:p>
        </p:txBody>
      </p:sp>
      <p:pic>
        <p:nvPicPr>
          <p:cNvPr id="10445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2044700"/>
            <a:ext cx="79502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1577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r>
              <a:rPr lang="en-US" dirty="0">
                <a:solidFill>
                  <a:srgbClr val="FF0000"/>
                </a:solidFill>
                <a:latin typeface="Tahoma" charset="0"/>
                <a:ea typeface="ＭＳ Ｐゴシック" charset="0"/>
              </a:rPr>
              <a:t>Multi-core</a:t>
            </a:r>
            <a:r>
              <a:rPr lang="en-US" dirty="0">
                <a:latin typeface="Tahoma" charset="0"/>
                <a:ea typeface="ＭＳ Ｐゴシック" charset="0"/>
              </a:rPr>
              <a:t>: increasing number of cores</a:t>
            </a:r>
          </a:p>
          <a:p>
            <a:pPr lvl="1"/>
            <a:r>
              <a:rPr lang="en-US" dirty="0">
                <a:solidFill>
                  <a:srgbClr val="FF0000"/>
                </a:solidFill>
                <a:latin typeface="Tahoma" charset="0"/>
                <a:ea typeface="ＭＳ Ｐゴシック" charset="0"/>
              </a:rPr>
              <a:t>Data-intensive applications</a:t>
            </a:r>
            <a:r>
              <a:rPr lang="en-US" dirty="0">
                <a:latin typeface="Tahoma" charset="0"/>
                <a:ea typeface="ＭＳ Ｐゴシック" charset="0"/>
              </a:rPr>
              <a:t>: increasing demand/hunger for data</a:t>
            </a:r>
          </a:p>
          <a:p>
            <a:pPr lvl="1"/>
            <a:r>
              <a:rPr lang="en-US" dirty="0">
                <a:solidFill>
                  <a:srgbClr val="FF0000"/>
                </a:solidFill>
                <a:latin typeface="Tahoma" charset="0"/>
                <a:ea typeface="ＭＳ Ｐゴシック" charset="0"/>
              </a:rPr>
              <a:t>Consolidation</a:t>
            </a:r>
            <a:r>
              <a:rPr lang="en-US" dirty="0">
                <a:latin typeface="Tahoma" charset="0"/>
                <a:ea typeface="ＭＳ Ｐゴシック" charset="0"/>
              </a:rPr>
              <a:t>: </a:t>
            </a:r>
            <a:r>
              <a:rPr lang="en-US" dirty="0" smtClean="0">
                <a:latin typeface="Tahoma" charset="0"/>
                <a:ea typeface="ＭＳ Ｐゴシック" charset="0"/>
              </a:rPr>
              <a:t>cloud </a:t>
            </a:r>
            <a:r>
              <a:rPr lang="en-US" dirty="0">
                <a:latin typeface="Tahoma" charset="0"/>
                <a:ea typeface="ＭＳ Ｐゴシック" charset="0"/>
              </a:rPr>
              <a:t>computing, GPUs, mobile</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E096BAB-925E-464D-8476-CD2FB2182577}" type="slidenum">
              <a:rPr lang="en-US" sz="1600">
                <a:solidFill>
                  <a:srgbClr val="000000"/>
                </a:solidFill>
                <a:latin typeface="Garamond" charset="0"/>
              </a:rPr>
              <a:pPr eaLnBrk="1" hangingPunct="1"/>
              <a:t>8</a:t>
            </a:fld>
            <a:endParaRPr lang="en-US" sz="1600" dirty="0">
              <a:solidFill>
                <a:srgbClr val="000000"/>
              </a:solidFill>
              <a:latin typeface="Garamond" charset="0"/>
            </a:endParaRPr>
          </a:p>
        </p:txBody>
      </p:sp>
    </p:spTree>
    <p:extLst>
      <p:ext uri="{BB962C8B-B14F-4D97-AF65-F5344CB8AC3E}">
        <p14:creationId xmlns:p14="http://schemas.microsoft.com/office/powerpoint/2010/main" val="21402410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a:latin typeface="Garamond" charset="0"/>
              </a:rPr>
              <a:t>The DRAM Subsystem</a:t>
            </a:r>
            <a:br>
              <a:rPr lang="en-US" sz="4000">
                <a:latin typeface="Garamond" charset="0"/>
              </a:rPr>
            </a:br>
            <a:r>
              <a:rPr lang="en-US" sz="4000">
                <a:latin typeface="Garamond" charset="0"/>
              </a:rPr>
              <a:t>The Top Down View</a:t>
            </a: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571196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atin typeface="Garamond" charset="0"/>
              </a:rPr>
              <a:t>DRAM Subsystem Organization</a:t>
            </a:r>
          </a:p>
        </p:txBody>
      </p:sp>
      <p:sp>
        <p:nvSpPr>
          <p:cNvPr id="107522" name="Content Placeholder 2"/>
          <p:cNvSpPr>
            <a:spLocks noGrp="1"/>
          </p:cNvSpPr>
          <p:nvPr>
            <p:ph idx="1"/>
          </p:nvPr>
        </p:nvSpPr>
        <p:spPr>
          <a:xfrm>
            <a:off x="228600" y="996950"/>
            <a:ext cx="8610600" cy="5194300"/>
          </a:xfrm>
        </p:spPr>
        <p:txBody>
          <a:bodyPr/>
          <a:lstStyle/>
          <a:p>
            <a:endParaRPr lang="en-US">
              <a:latin typeface="Tahoma" charset="0"/>
            </a:endParaRPr>
          </a:p>
          <a:p>
            <a:r>
              <a:rPr lang="en-US">
                <a:latin typeface="Tahoma" charset="0"/>
              </a:rPr>
              <a:t>Channel</a:t>
            </a:r>
          </a:p>
          <a:p>
            <a:r>
              <a:rPr lang="en-US">
                <a:latin typeface="Tahoma" charset="0"/>
              </a:rPr>
              <a:t>DIMM</a:t>
            </a:r>
          </a:p>
          <a:p>
            <a:r>
              <a:rPr lang="en-US">
                <a:latin typeface="Tahoma" charset="0"/>
              </a:rPr>
              <a:t>Rank</a:t>
            </a:r>
          </a:p>
          <a:p>
            <a:r>
              <a:rPr lang="en-US">
                <a:latin typeface="Tahoma" charset="0"/>
              </a:rPr>
              <a:t>Chip</a:t>
            </a:r>
          </a:p>
          <a:p>
            <a:r>
              <a:rPr lang="en-US">
                <a:latin typeface="Tahoma" charset="0"/>
              </a:rPr>
              <a:t>Bank</a:t>
            </a:r>
          </a:p>
          <a:p>
            <a:r>
              <a:rPr lang="en-US">
                <a:latin typeface="Tahoma" charset="0"/>
              </a:rPr>
              <a:t>Row/Column</a:t>
            </a:r>
          </a:p>
          <a:p>
            <a:endParaRPr lang="en-US">
              <a:latin typeface="Tahoma" charset="0"/>
            </a:endParaRPr>
          </a:p>
        </p:txBody>
      </p:sp>
      <p:sp>
        <p:nvSpPr>
          <p:cNvPr id="107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18E440-DDB1-BD43-B16F-7E508F1166DA}" type="slidenum">
              <a:rPr lang="en-US" sz="1600">
                <a:solidFill>
                  <a:srgbClr val="000000"/>
                </a:solidFill>
                <a:latin typeface="Garamond" charset="0"/>
                <a:cs typeface="Arial" charset="0"/>
              </a:rPr>
              <a:pPr eaLnBrk="1" hangingPunct="1"/>
              <a:t>81</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34586309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atin typeface="Calibri" charset="0"/>
              </a:rPr>
              <a:t>The DRAM subsystem</a:t>
            </a:r>
          </a:p>
        </p:txBody>
      </p:sp>
      <p:pic>
        <p:nvPicPr>
          <p:cNvPr id="108546" name="Picture 4"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004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5" descr="nehal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6650" y="4656138"/>
            <a:ext cx="13525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8"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9"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11513"/>
            <a:ext cx="25908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10"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hape 12"/>
          <p:cNvCxnSpPr>
            <a:cxnSpLocks noChangeShapeType="1"/>
            <a:stCxn id="108547" idx="3"/>
            <a:endCxn id="108549" idx="2"/>
          </p:cNvCxnSpPr>
          <p:nvPr/>
        </p:nvCxnSpPr>
        <p:spPr bwMode="auto">
          <a:xfrm flipV="1">
            <a:off x="5029200" y="3810000"/>
            <a:ext cx="1219200" cy="1522413"/>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4" name="Shape 13"/>
          <p:cNvCxnSpPr>
            <a:cxnSpLocks noChangeShapeType="1"/>
            <a:stCxn id="108547" idx="1"/>
            <a:endCxn id="108546" idx="2"/>
          </p:cNvCxnSpPr>
          <p:nvPr/>
        </p:nvCxnSpPr>
        <p:spPr bwMode="auto">
          <a:xfrm rot="10800000">
            <a:off x="2667000" y="3798888"/>
            <a:ext cx="1009650" cy="1533525"/>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7" name="Shape 16"/>
          <p:cNvCxnSpPr>
            <a:cxnSpLocks noChangeShapeType="1"/>
            <a:stCxn id="108549" idx="0"/>
            <a:endCxn id="108550" idx="2"/>
          </p:cNvCxnSpPr>
          <p:nvPr/>
        </p:nvCxnSpPr>
        <p:spPr bwMode="auto">
          <a:xfrm rot="5400000" flipH="1" flipV="1">
            <a:off x="6007895" y="2971006"/>
            <a:ext cx="481012" cy="3175"/>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20" name="Shape 16"/>
          <p:cNvCxnSpPr>
            <a:cxnSpLocks noChangeShapeType="1"/>
            <a:stCxn id="108546" idx="0"/>
            <a:endCxn id="108548" idx="2"/>
          </p:cNvCxnSpPr>
          <p:nvPr/>
        </p:nvCxnSpPr>
        <p:spPr bwMode="auto">
          <a:xfrm rot="5400000" flipH="1" flipV="1">
            <a:off x="2432844" y="2966244"/>
            <a:ext cx="469900"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08555" name="TextBox 22"/>
          <p:cNvSpPr txBox="1">
            <a:spLocks noChangeArrowheads="1"/>
          </p:cNvSpPr>
          <p:nvPr/>
        </p:nvSpPr>
        <p:spPr bwMode="auto">
          <a:xfrm>
            <a:off x="1524000" y="54975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Memory channel</a:t>
            </a:r>
          </a:p>
        </p:txBody>
      </p:sp>
      <p:sp>
        <p:nvSpPr>
          <p:cNvPr id="108556" name="TextBox 23"/>
          <p:cNvSpPr txBox="1">
            <a:spLocks noChangeArrowheads="1"/>
          </p:cNvSpPr>
          <p:nvPr/>
        </p:nvSpPr>
        <p:spPr bwMode="auto">
          <a:xfrm>
            <a:off x="5334000" y="54975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Memory channel</a:t>
            </a:r>
          </a:p>
        </p:txBody>
      </p:sp>
      <p:sp>
        <p:nvSpPr>
          <p:cNvPr id="108557" name="TextBox 24"/>
          <p:cNvSpPr txBox="1">
            <a:spLocks noChangeArrowheads="1"/>
          </p:cNvSpPr>
          <p:nvPr/>
        </p:nvSpPr>
        <p:spPr bwMode="auto">
          <a:xfrm>
            <a:off x="46482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B050"/>
                </a:solidFill>
                <a:latin typeface="Calibri" charset="0"/>
                <a:cs typeface="Arial" charset="0"/>
              </a:rPr>
              <a:t>DIMM </a:t>
            </a:r>
            <a:r>
              <a:rPr lang="en-US" sz="1400" b="1" smtClean="0">
                <a:solidFill>
                  <a:srgbClr val="00B050"/>
                </a:solidFill>
                <a:latin typeface="Calibri" charset="0"/>
                <a:cs typeface="Arial" charset="0"/>
              </a:rPr>
              <a:t>(Dual in-line memory module)</a:t>
            </a:r>
          </a:p>
        </p:txBody>
      </p:sp>
      <p:sp>
        <p:nvSpPr>
          <p:cNvPr id="26" name="Rectangle 25"/>
          <p:cNvSpPr/>
          <p:nvPr/>
        </p:nvSpPr>
        <p:spPr>
          <a:xfrm>
            <a:off x="4876800" y="2057400"/>
            <a:ext cx="2743200" cy="7620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08559" name="TextBox 26"/>
          <p:cNvSpPr txBox="1">
            <a:spLocks noChangeArrowheads="1"/>
          </p:cNvSpPr>
          <p:nvPr/>
        </p:nvSpPr>
        <p:spPr bwMode="auto">
          <a:xfrm>
            <a:off x="3657600" y="41910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Processor</a:t>
            </a:r>
          </a:p>
        </p:txBody>
      </p:sp>
      <p:cxnSp>
        <p:nvCxnSpPr>
          <p:cNvPr id="30" name="Straight Connector 29"/>
          <p:cNvCxnSpPr/>
          <p:nvPr/>
        </p:nvCxnSpPr>
        <p:spPr>
          <a:xfrm flipV="1">
            <a:off x="6019800" y="4267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438400" y="4267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219200" y="1981200"/>
            <a:ext cx="2895600" cy="19050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08563" name="TextBox 34"/>
          <p:cNvSpPr txBox="1">
            <a:spLocks noChangeArrowheads="1"/>
          </p:cNvSpPr>
          <p:nvPr/>
        </p:nvSpPr>
        <p:spPr bwMode="auto">
          <a:xfrm>
            <a:off x="1676400" y="15240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ja-JP" altLang="en-US" sz="1800" b="1" smtClean="0">
                <a:solidFill>
                  <a:srgbClr val="C0504D"/>
                </a:solidFill>
                <a:latin typeface="Calibri" charset="0"/>
                <a:cs typeface="Arial" charset="0"/>
              </a:rPr>
              <a:t>“</a:t>
            </a:r>
            <a:r>
              <a:rPr lang="en-US" altLang="ja-JP" sz="1800" b="1" smtClean="0">
                <a:solidFill>
                  <a:srgbClr val="C0504D"/>
                </a:solidFill>
                <a:latin typeface="Calibri" charset="0"/>
                <a:cs typeface="Arial" charset="0"/>
              </a:rPr>
              <a:t>Channel</a:t>
            </a:r>
            <a:r>
              <a:rPr lang="ja-JP" altLang="en-US" sz="1800" b="1" smtClean="0">
                <a:solidFill>
                  <a:srgbClr val="C0504D"/>
                </a:solidFill>
                <a:latin typeface="Calibri" charset="0"/>
                <a:cs typeface="Arial" charset="0"/>
              </a:rPr>
              <a:t>”</a:t>
            </a:r>
            <a:endParaRPr lang="en-US" sz="1800" b="1" smtClean="0">
              <a:solidFill>
                <a:srgbClr val="C0504D"/>
              </a:solidFill>
              <a:latin typeface="Calibri" charset="0"/>
              <a:cs typeface="Arial" charset="0"/>
            </a:endParaRPr>
          </a:p>
        </p:txBody>
      </p:sp>
    </p:spTree>
    <p:extLst>
      <p:ext uri="{BB962C8B-B14F-4D97-AF65-F5344CB8AC3E}">
        <p14:creationId xmlns:p14="http://schemas.microsoft.com/office/powerpoint/2010/main" val="21941314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latin typeface="Calibri" charset="0"/>
              </a:rPr>
              <a:t>Breaking down a DIMM</a:t>
            </a:r>
          </a:p>
        </p:txBody>
      </p:sp>
      <p:pic>
        <p:nvPicPr>
          <p:cNvPr id="109570" name="Picture 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Box 4"/>
          <p:cNvSpPr txBox="1">
            <a:spLocks noChangeArrowheads="1"/>
          </p:cNvSpPr>
          <p:nvPr/>
        </p:nvSpPr>
        <p:spPr bwMode="auto">
          <a:xfrm>
            <a:off x="6096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B050"/>
                </a:solidFill>
                <a:latin typeface="Calibri" charset="0"/>
                <a:cs typeface="Arial" charset="0"/>
              </a:rPr>
              <a:t>DIMM </a:t>
            </a:r>
            <a:r>
              <a:rPr lang="en-US" sz="1400" b="1" smtClean="0">
                <a:solidFill>
                  <a:srgbClr val="00B050"/>
                </a:solidFill>
                <a:latin typeface="Calibri" charset="0"/>
                <a:cs typeface="Arial" charset="0"/>
              </a:rPr>
              <a:t>(Dual in-line memory module)</a:t>
            </a:r>
          </a:p>
        </p:txBody>
      </p:sp>
      <p:sp>
        <p:nvSpPr>
          <p:cNvPr id="7" name="Right Arrow 6"/>
          <p:cNvSpPr/>
          <p:nvPr/>
        </p:nvSpPr>
        <p:spPr>
          <a:xfrm>
            <a:off x="4038600" y="1828800"/>
            <a:ext cx="1752600" cy="76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solidFill>
                  <a:prstClr val="white"/>
                </a:solidFill>
                <a:latin typeface="Calibri"/>
              </a:rPr>
              <a:t>Side view</a:t>
            </a:r>
          </a:p>
        </p:txBody>
      </p:sp>
      <p:pic>
        <p:nvPicPr>
          <p:cNvPr id="109573" name="Picture 7" descr="DIMM_s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152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8" descr="DIMM_fro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87863"/>
            <a:ext cx="38449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9" descr="DIMM_back.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479925"/>
            <a:ext cx="3844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TextBox 10"/>
          <p:cNvSpPr txBox="1">
            <a:spLocks noChangeArrowheads="1"/>
          </p:cNvSpPr>
          <p:nvPr/>
        </p:nvSpPr>
        <p:spPr bwMode="auto">
          <a:xfrm>
            <a:off x="25146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Front of DIMM</a:t>
            </a:r>
          </a:p>
        </p:txBody>
      </p:sp>
      <p:sp>
        <p:nvSpPr>
          <p:cNvPr id="109577" name="TextBox 11"/>
          <p:cNvSpPr txBox="1">
            <a:spLocks noChangeArrowheads="1"/>
          </p:cNvSpPr>
          <p:nvPr/>
        </p:nvSpPr>
        <p:spPr bwMode="auto">
          <a:xfrm>
            <a:off x="67818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Back of DIMM</a:t>
            </a:r>
          </a:p>
        </p:txBody>
      </p:sp>
      <p:cxnSp>
        <p:nvCxnSpPr>
          <p:cNvPr id="14" name="Straight Arrow Connector 13"/>
          <p:cNvCxnSpPr>
            <a:endCxn id="109576" idx="0"/>
          </p:cNvCxnSpPr>
          <p:nvPr/>
        </p:nvCxnSpPr>
        <p:spPr>
          <a:xfrm rot="10800000" flipV="1">
            <a:off x="3429000" y="2514600"/>
            <a:ext cx="35052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09577" idx="0"/>
          </p:cNvCxnSpPr>
          <p:nvPr/>
        </p:nvCxnSpPr>
        <p:spPr>
          <a:xfrm rot="16200000" flipH="1">
            <a:off x="6743700" y="3086100"/>
            <a:ext cx="15240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0077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atin typeface="Calibri" charset="0"/>
              </a:rPr>
              <a:t>Breaking down a DIMM</a:t>
            </a:r>
          </a:p>
        </p:txBody>
      </p:sp>
      <p:pic>
        <p:nvPicPr>
          <p:cNvPr id="110594" name="Picture 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Box 4"/>
          <p:cNvSpPr txBox="1">
            <a:spLocks noChangeArrowheads="1"/>
          </p:cNvSpPr>
          <p:nvPr/>
        </p:nvSpPr>
        <p:spPr bwMode="auto">
          <a:xfrm>
            <a:off x="6096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B050"/>
                </a:solidFill>
                <a:latin typeface="Calibri" charset="0"/>
                <a:cs typeface="Arial" charset="0"/>
              </a:rPr>
              <a:t>DIMM </a:t>
            </a:r>
            <a:r>
              <a:rPr lang="en-US" sz="1400" b="1" smtClean="0">
                <a:solidFill>
                  <a:srgbClr val="00B050"/>
                </a:solidFill>
                <a:latin typeface="Calibri" charset="0"/>
                <a:cs typeface="Arial" charset="0"/>
              </a:rPr>
              <a:t>(Dual in-line memory module)</a:t>
            </a:r>
          </a:p>
        </p:txBody>
      </p:sp>
      <p:sp>
        <p:nvSpPr>
          <p:cNvPr id="7" name="Right Arrow 6"/>
          <p:cNvSpPr/>
          <p:nvPr/>
        </p:nvSpPr>
        <p:spPr>
          <a:xfrm>
            <a:off x="4038600" y="1828800"/>
            <a:ext cx="1752600" cy="76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solidFill>
                  <a:prstClr val="white"/>
                </a:solidFill>
                <a:latin typeface="Calibri"/>
              </a:rPr>
              <a:t>Side view</a:t>
            </a:r>
          </a:p>
        </p:txBody>
      </p:sp>
      <p:pic>
        <p:nvPicPr>
          <p:cNvPr id="110597" name="Picture 7" descr="DIMM_s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152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8" descr="DIMM_fro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87863"/>
            <a:ext cx="38449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9" descr="DIMM_back.png"/>
          <p:cNvPicPr>
            <a:picLocks noChangeAspect="1"/>
          </p:cNvPicPr>
          <p:nvPr/>
        </p:nvPicPr>
        <p:blipFill>
          <a:blip r:embed="rId5">
            <a:alphaModFix amt="40000"/>
            <a:extLst>
              <a:ext uri="{28A0092B-C50C-407E-A947-70E740481C1C}">
                <a14:useLocalDpi xmlns:a14="http://schemas.microsoft.com/office/drawing/2010/main" val="0"/>
              </a:ext>
            </a:extLst>
          </a:blip>
          <a:srcRect/>
          <a:stretch>
            <a:fillRect/>
          </a:stretch>
        </p:blipFill>
        <p:spPr bwMode="auto">
          <a:xfrm>
            <a:off x="4800600" y="4479925"/>
            <a:ext cx="3844925" cy="701675"/>
          </a:xfrm>
          <a:prstGeom prst="rect">
            <a:avLst/>
          </a:prstGeom>
          <a:solidFill>
            <a:schemeClr val="accent2">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0600" name="TextBox 10"/>
          <p:cNvSpPr txBox="1">
            <a:spLocks noChangeArrowheads="1"/>
          </p:cNvSpPr>
          <p:nvPr/>
        </p:nvSpPr>
        <p:spPr bwMode="auto">
          <a:xfrm>
            <a:off x="25146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Front of DIMM</a:t>
            </a:r>
          </a:p>
        </p:txBody>
      </p:sp>
      <p:sp>
        <p:nvSpPr>
          <p:cNvPr id="110601" name="TextBox 11"/>
          <p:cNvSpPr txBox="1">
            <a:spLocks noChangeArrowheads="1"/>
          </p:cNvSpPr>
          <p:nvPr/>
        </p:nvSpPr>
        <p:spPr bwMode="auto">
          <a:xfrm>
            <a:off x="67818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Back of DIMM</a:t>
            </a:r>
          </a:p>
        </p:txBody>
      </p:sp>
      <p:cxnSp>
        <p:nvCxnSpPr>
          <p:cNvPr id="14" name="Straight Arrow Connector 13"/>
          <p:cNvCxnSpPr>
            <a:endCxn id="110600" idx="0"/>
          </p:cNvCxnSpPr>
          <p:nvPr/>
        </p:nvCxnSpPr>
        <p:spPr>
          <a:xfrm rot="10800000" flipV="1">
            <a:off x="3429000" y="2514600"/>
            <a:ext cx="35052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10601" idx="0"/>
          </p:cNvCxnSpPr>
          <p:nvPr/>
        </p:nvCxnSpPr>
        <p:spPr>
          <a:xfrm rot="16200000" flipH="1">
            <a:off x="6743700" y="3086100"/>
            <a:ext cx="15240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85800" y="4495800"/>
            <a:ext cx="3581400" cy="533400"/>
          </a:xfrm>
          <a:prstGeom prst="rect">
            <a:avLst/>
          </a:prstGeom>
          <a:solidFill>
            <a:srgbClr val="FFC000">
              <a:alpha val="40000"/>
            </a:srgbClr>
          </a:solidFill>
          <a:ln w="50800">
            <a:solidFill>
              <a:schemeClr val="accent6"/>
            </a:solidFill>
            <a:prstDash val="dash"/>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953000" y="4495800"/>
            <a:ext cx="3581400" cy="533400"/>
          </a:xfrm>
          <a:prstGeom prst="rect">
            <a:avLst/>
          </a:prstGeom>
          <a:solidFill>
            <a:srgbClr val="FFC000">
              <a:alpha val="40000"/>
            </a:srgbClr>
          </a:solidFill>
          <a:ln w="508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0606" name="TextBox 38"/>
          <p:cNvSpPr txBox="1">
            <a:spLocks noChangeArrowheads="1"/>
          </p:cNvSpPr>
          <p:nvPr/>
        </p:nvSpPr>
        <p:spPr bwMode="auto">
          <a:xfrm>
            <a:off x="1295400" y="5638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800" b="1" smtClean="0">
                <a:solidFill>
                  <a:srgbClr val="F79646"/>
                </a:solidFill>
                <a:latin typeface="Calibri" charset="0"/>
                <a:cs typeface="Arial" charset="0"/>
              </a:rPr>
              <a:t>Rank 0: </a:t>
            </a:r>
            <a:r>
              <a:rPr lang="en-US" sz="1800" smtClean="0">
                <a:solidFill>
                  <a:srgbClr val="F79646"/>
                </a:solidFill>
                <a:latin typeface="Calibri" charset="0"/>
                <a:cs typeface="Arial" charset="0"/>
              </a:rPr>
              <a:t>collection of 8 chips</a:t>
            </a:r>
          </a:p>
        </p:txBody>
      </p:sp>
      <p:sp>
        <p:nvSpPr>
          <p:cNvPr id="110607" name="TextBox 39"/>
          <p:cNvSpPr txBox="1">
            <a:spLocks noChangeArrowheads="1"/>
          </p:cNvSpPr>
          <p:nvPr/>
        </p:nvSpPr>
        <p:spPr bwMode="auto">
          <a:xfrm>
            <a:off x="6705600" y="56499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800" b="1" smtClean="0">
                <a:solidFill>
                  <a:srgbClr val="F79646"/>
                </a:solidFill>
                <a:latin typeface="Calibri" charset="0"/>
                <a:cs typeface="Arial" charset="0"/>
              </a:rPr>
              <a:t>Rank 1</a:t>
            </a:r>
          </a:p>
        </p:txBody>
      </p:sp>
      <p:cxnSp>
        <p:nvCxnSpPr>
          <p:cNvPr id="43" name="Straight Arrow Connector 42"/>
          <p:cNvCxnSpPr>
            <a:stCxn id="37" idx="2"/>
            <a:endCxn id="110606" idx="0"/>
          </p:cNvCxnSpPr>
          <p:nvPr/>
        </p:nvCxnSpPr>
        <p:spPr>
          <a:xfrm rot="16200000" flipH="1">
            <a:off x="2362200" y="5143500"/>
            <a:ext cx="609600" cy="381000"/>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2"/>
            <a:endCxn id="110607" idx="0"/>
          </p:cNvCxnSpPr>
          <p:nvPr/>
        </p:nvCxnSpPr>
        <p:spPr>
          <a:xfrm rot="16200000" flipH="1">
            <a:off x="6661943" y="5110957"/>
            <a:ext cx="620713" cy="457200"/>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9859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Calibri" charset="0"/>
              </a:rPr>
              <a:t>Rank</a:t>
            </a:r>
          </a:p>
        </p:txBody>
      </p:sp>
      <p:sp>
        <p:nvSpPr>
          <p:cNvPr id="4" name="Rectangle 3"/>
          <p:cNvSpPr/>
          <p:nvPr/>
        </p:nvSpPr>
        <p:spPr>
          <a:xfrm>
            <a:off x="3200400" y="2438400"/>
            <a:ext cx="22098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prstClr val="white"/>
                </a:solidFill>
                <a:latin typeface="Calibri"/>
              </a:rPr>
              <a:t>Rank 0 (Front)</a:t>
            </a:r>
          </a:p>
        </p:txBody>
      </p:sp>
      <p:sp>
        <p:nvSpPr>
          <p:cNvPr id="5" name="Rectangle 4"/>
          <p:cNvSpPr/>
          <p:nvPr/>
        </p:nvSpPr>
        <p:spPr>
          <a:xfrm>
            <a:off x="6019800" y="2438400"/>
            <a:ext cx="22098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prstClr val="white"/>
                </a:solidFill>
                <a:latin typeface="Calibri"/>
              </a:rPr>
              <a:t>Rank 1 (Back)</a:t>
            </a:r>
          </a:p>
        </p:txBody>
      </p:sp>
      <p:cxnSp>
        <p:nvCxnSpPr>
          <p:cNvPr id="8" name="Straight Connector 7"/>
          <p:cNvCxnSpPr/>
          <p:nvPr/>
        </p:nvCxnSpPr>
        <p:spPr>
          <a:xfrm flipV="1">
            <a:off x="5511800" y="4648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hape 9"/>
          <p:cNvCxnSpPr>
            <a:cxnSpLocks noChangeShapeType="1"/>
          </p:cNvCxnSpPr>
          <p:nvPr/>
        </p:nvCxnSpPr>
        <p:spPr bwMode="auto">
          <a:xfrm rot="5400000" flipH="1" flipV="1">
            <a:off x="5190332" y="4877594"/>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2" name="Shape 31"/>
          <p:cNvCxnSpPr>
            <a:stCxn id="4" idx="1"/>
          </p:cNvCxnSpPr>
          <p:nvPr/>
        </p:nvCxnSpPr>
        <p:spPr>
          <a:xfrm rot="10800000" flipV="1">
            <a:off x="2895600" y="2705100"/>
            <a:ext cx="304800" cy="2705100"/>
          </a:xfrm>
          <a:prstGeom prst="bentConnector2">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3" name="Shape 32"/>
          <p:cNvCxnSpPr>
            <a:stCxn id="5" idx="1"/>
          </p:cNvCxnSpPr>
          <p:nvPr/>
        </p:nvCxnSpPr>
        <p:spPr>
          <a:xfrm rot="10800000">
            <a:off x="2643188" y="2057400"/>
            <a:ext cx="3376612" cy="647700"/>
          </a:xfrm>
          <a:prstGeom prst="bentConnector3">
            <a:avLst>
              <a:gd name="adj1" fmla="val 7977"/>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7" name="Shape 36"/>
          <p:cNvCxnSpPr/>
          <p:nvPr/>
        </p:nvCxnSpPr>
        <p:spPr>
          <a:xfrm rot="5400000">
            <a:off x="982663" y="3733800"/>
            <a:ext cx="3352800" cy="0"/>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625" name="TextBox 40"/>
          <p:cNvSpPr txBox="1">
            <a:spLocks noChangeArrowheads="1"/>
          </p:cNvSpPr>
          <p:nvPr/>
        </p:nvSpPr>
        <p:spPr bwMode="auto">
          <a:xfrm>
            <a:off x="4953000"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111626" name="TextBox 41"/>
          <p:cNvSpPr txBox="1">
            <a:spLocks noChangeArrowheads="1"/>
          </p:cNvSpPr>
          <p:nvPr/>
        </p:nvSpPr>
        <p:spPr bwMode="auto">
          <a:xfrm>
            <a:off x="1952625"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CS &lt;0:1&gt;</a:t>
            </a:r>
          </a:p>
        </p:txBody>
      </p:sp>
      <p:cxnSp>
        <p:nvCxnSpPr>
          <p:cNvPr id="45" name="Shape 44"/>
          <p:cNvCxnSpPr>
            <a:stCxn id="4" idx="0"/>
          </p:cNvCxnSpPr>
          <p:nvPr/>
        </p:nvCxnSpPr>
        <p:spPr>
          <a:xfrm rot="16200000" flipH="1" flipV="1">
            <a:off x="1428750" y="2533650"/>
            <a:ext cx="2971800" cy="2781300"/>
          </a:xfrm>
          <a:prstGeom prst="bentConnector3">
            <a:avLst>
              <a:gd name="adj1" fmla="val -28116"/>
            </a:avLst>
          </a:prstGeom>
          <a:ln w="50800">
            <a:solidFill>
              <a:srgbClr val="0070C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9" name="Shape 44"/>
          <p:cNvCxnSpPr>
            <a:stCxn id="5" idx="0"/>
          </p:cNvCxnSpPr>
          <p:nvPr/>
        </p:nvCxnSpPr>
        <p:spPr>
          <a:xfrm rot="16200000" flipV="1">
            <a:off x="5276850" y="590550"/>
            <a:ext cx="838200" cy="2857500"/>
          </a:xfrm>
          <a:prstGeom prst="bentConnector2">
            <a:avLst/>
          </a:prstGeom>
          <a:ln w="50800">
            <a:solidFill>
              <a:srgbClr val="0070C0"/>
            </a:solidFill>
            <a:headEnd type="triangle" w="lg" len="lg"/>
          </a:ln>
        </p:spPr>
        <p:style>
          <a:lnRef idx="1">
            <a:schemeClr val="accent1"/>
          </a:lnRef>
          <a:fillRef idx="0">
            <a:schemeClr val="accent1"/>
          </a:fillRef>
          <a:effectRef idx="0">
            <a:schemeClr val="accent1"/>
          </a:effectRef>
          <a:fontRef idx="minor">
            <a:schemeClr val="tx1"/>
          </a:fontRef>
        </p:style>
      </p:cxnSp>
      <p:sp>
        <p:nvSpPr>
          <p:cNvPr id="111629" name="TextBox 54"/>
          <p:cNvSpPr txBox="1">
            <a:spLocks noChangeArrowheads="1"/>
          </p:cNvSpPr>
          <p:nvPr/>
        </p:nvSpPr>
        <p:spPr bwMode="auto">
          <a:xfrm>
            <a:off x="762000"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70C0"/>
                </a:solidFill>
                <a:latin typeface="Calibri" charset="0"/>
                <a:cs typeface="Arial" charset="0"/>
              </a:rPr>
              <a:t>Addr/Cmd</a:t>
            </a:r>
          </a:p>
        </p:txBody>
      </p:sp>
      <p:cxnSp>
        <p:nvCxnSpPr>
          <p:cNvPr id="58" name="Shape 9"/>
          <p:cNvCxnSpPr>
            <a:cxnSpLocks noChangeShapeType="1"/>
            <a:endCxn id="4" idx="2"/>
          </p:cNvCxnSpPr>
          <p:nvPr/>
        </p:nvCxnSpPr>
        <p:spPr bwMode="auto">
          <a:xfrm rot="16200000" flipV="1">
            <a:off x="4286250" y="2990850"/>
            <a:ext cx="1066800" cy="1028700"/>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3" name="Shape 9"/>
          <p:cNvCxnSpPr>
            <a:cxnSpLocks noChangeShapeType="1"/>
            <a:endCxn id="5" idx="2"/>
          </p:cNvCxnSpPr>
          <p:nvPr/>
        </p:nvCxnSpPr>
        <p:spPr bwMode="auto">
          <a:xfrm rot="5400000" flipH="1" flipV="1">
            <a:off x="6076950" y="2990850"/>
            <a:ext cx="1066800" cy="1028700"/>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7" name="Diagonal Stripe 6"/>
          <p:cNvSpPr/>
          <p:nvPr/>
        </p:nvSpPr>
        <p:spPr>
          <a:xfrm rot="13500000">
            <a:off x="5270500" y="3544888"/>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latin typeface="Calibri"/>
            </a:endParaRPr>
          </a:p>
        </p:txBody>
      </p:sp>
      <p:cxnSp>
        <p:nvCxnSpPr>
          <p:cNvPr id="73" name="Straight Connector 72"/>
          <p:cNvCxnSpPr/>
          <p:nvPr/>
        </p:nvCxnSpPr>
        <p:spPr>
          <a:xfrm flipV="1">
            <a:off x="4572000" y="33528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400800" y="33528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1635" name="TextBox 74"/>
          <p:cNvSpPr txBox="1">
            <a:spLocks noChangeArrowheads="1"/>
          </p:cNvSpPr>
          <p:nvPr/>
        </p:nvSpPr>
        <p:spPr bwMode="auto">
          <a:xfrm>
            <a:off x="6477000" y="3581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&lt;0:63&gt;</a:t>
            </a:r>
          </a:p>
        </p:txBody>
      </p:sp>
      <p:sp>
        <p:nvSpPr>
          <p:cNvPr id="111636" name="TextBox 75"/>
          <p:cNvSpPr txBox="1">
            <a:spLocks noChangeArrowheads="1"/>
          </p:cNvSpPr>
          <p:nvPr/>
        </p:nvSpPr>
        <p:spPr bwMode="auto">
          <a:xfrm>
            <a:off x="3733800" y="3581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&lt;0:63&gt;</a:t>
            </a:r>
          </a:p>
        </p:txBody>
      </p:sp>
      <p:sp>
        <p:nvSpPr>
          <p:cNvPr id="79" name="Right Brace 78"/>
          <p:cNvSpPr/>
          <p:nvPr/>
        </p:nvSpPr>
        <p:spPr>
          <a:xfrm rot="5400000">
            <a:off x="3390900" y="3009900"/>
            <a:ext cx="533400" cy="5791200"/>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latin typeface="Calibri"/>
            </a:endParaRPr>
          </a:p>
        </p:txBody>
      </p:sp>
      <p:sp>
        <p:nvSpPr>
          <p:cNvPr id="111638" name="TextBox 87"/>
          <p:cNvSpPr txBox="1">
            <a:spLocks noChangeArrowheads="1"/>
          </p:cNvSpPr>
          <p:nvPr/>
        </p:nvSpPr>
        <p:spPr bwMode="auto">
          <a:xfrm>
            <a:off x="2667000" y="61722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Memory channel</a:t>
            </a:r>
          </a:p>
        </p:txBody>
      </p:sp>
    </p:spTree>
    <p:extLst>
      <p:ext uri="{BB962C8B-B14F-4D97-AF65-F5344CB8AC3E}">
        <p14:creationId xmlns:p14="http://schemas.microsoft.com/office/powerpoint/2010/main" val="1917650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Calibri" charset="0"/>
              </a:rPr>
              <a:t>Breaking down a Rank</a:t>
            </a:r>
          </a:p>
        </p:txBody>
      </p:sp>
      <p:sp>
        <p:nvSpPr>
          <p:cNvPr id="4" name="Rectangle 3"/>
          <p:cNvSpPr/>
          <p:nvPr/>
        </p:nvSpPr>
        <p:spPr>
          <a:xfrm>
            <a:off x="609600" y="2895600"/>
            <a:ext cx="12954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prstClr val="white"/>
                </a:solidFill>
                <a:latin typeface="Calibri"/>
              </a:rPr>
              <a:t>Rank 0</a:t>
            </a:r>
          </a:p>
        </p:txBody>
      </p:sp>
      <p:cxnSp>
        <p:nvCxnSpPr>
          <p:cNvPr id="6" name="Straight Connector 5"/>
          <p:cNvCxnSpPr/>
          <p:nvPr/>
        </p:nvCxnSpPr>
        <p:spPr>
          <a:xfrm flipV="1">
            <a:off x="1066800" y="3579813"/>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hape 9"/>
          <p:cNvCxnSpPr>
            <a:cxnSpLocks noChangeShapeType="1"/>
          </p:cNvCxnSpPr>
          <p:nvPr/>
        </p:nvCxnSpPr>
        <p:spPr bwMode="auto">
          <a:xfrm rot="5400000" flipH="1" flipV="1">
            <a:off x="745332" y="3809206"/>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45" name="TextBox 7"/>
          <p:cNvSpPr txBox="1">
            <a:spLocks noChangeArrowheads="1"/>
          </p:cNvSpPr>
          <p:nvPr/>
        </p:nvSpPr>
        <p:spPr bwMode="auto">
          <a:xfrm>
            <a:off x="1295400" y="3592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&lt;0:63&gt;</a:t>
            </a:r>
          </a:p>
        </p:txBody>
      </p:sp>
      <p:cxnSp>
        <p:nvCxnSpPr>
          <p:cNvPr id="11" name="Straight Connector 10"/>
          <p:cNvCxnSpPr>
            <a:stCxn id="23" idx="0"/>
            <a:endCxn id="43" idx="1"/>
          </p:cNvCxnSpPr>
          <p:nvPr/>
        </p:nvCxnSpPr>
        <p:spPr>
          <a:xfrm rot="5400000" flipH="1" flipV="1">
            <a:off x="2353469" y="1048544"/>
            <a:ext cx="331787" cy="2447925"/>
          </a:xfrm>
          <a:prstGeom prst="line">
            <a:avLst/>
          </a:prstGeom>
          <a:ln w="6350"/>
        </p:spPr>
        <p:style>
          <a:lnRef idx="1">
            <a:schemeClr val="dk1"/>
          </a:lnRef>
          <a:fillRef idx="0">
            <a:schemeClr val="dk1"/>
          </a:fillRef>
          <a:effectRef idx="0">
            <a:schemeClr val="dk1"/>
          </a:effectRef>
          <a:fontRef idx="minor">
            <a:schemeClr val="tx1"/>
          </a:fontRef>
        </p:style>
      </p:cxnSp>
      <p:cxnSp>
        <p:nvCxnSpPr>
          <p:cNvPr id="13" name="Straight Connector 12"/>
          <p:cNvCxnSpPr>
            <a:stCxn id="23" idx="4"/>
            <a:endCxn id="43" idx="3"/>
          </p:cNvCxnSpPr>
          <p:nvPr/>
        </p:nvCxnSpPr>
        <p:spPr>
          <a:xfrm rot="16200000" flipH="1">
            <a:off x="2162969" y="3704431"/>
            <a:ext cx="712788" cy="2447925"/>
          </a:xfrm>
          <a:prstGeom prst="line">
            <a:avLst/>
          </a:prstGeom>
          <a:ln w="6350"/>
        </p:spPr>
        <p:style>
          <a:lnRef idx="1">
            <a:schemeClr val="dk1"/>
          </a:lnRef>
          <a:fillRef idx="0">
            <a:schemeClr val="dk1"/>
          </a:fillRef>
          <a:effectRef idx="0">
            <a:schemeClr val="dk1"/>
          </a:effectRef>
          <a:fontRef idx="minor">
            <a:schemeClr val="tx1"/>
          </a:fontRef>
        </p:style>
      </p:cxnSp>
      <p:sp>
        <p:nvSpPr>
          <p:cNvPr id="17" name="Rectangle 16"/>
          <p:cNvSpPr/>
          <p:nvPr/>
        </p:nvSpPr>
        <p:spPr>
          <a:xfrm>
            <a:off x="40386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dirty="0">
                <a:solidFill>
                  <a:prstClr val="white"/>
                </a:solidFill>
                <a:latin typeface="Calibri"/>
              </a:rPr>
              <a:t>Chip 0</a:t>
            </a:r>
          </a:p>
        </p:txBody>
      </p:sp>
      <p:sp>
        <p:nvSpPr>
          <p:cNvPr id="18" name="Rectangle 17"/>
          <p:cNvSpPr/>
          <p:nvPr/>
        </p:nvSpPr>
        <p:spPr>
          <a:xfrm>
            <a:off x="48768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dirty="0">
                <a:solidFill>
                  <a:prstClr val="white"/>
                </a:solidFill>
                <a:latin typeface="Calibri"/>
              </a:rPr>
              <a:t>Chip 1</a:t>
            </a:r>
          </a:p>
        </p:txBody>
      </p:sp>
      <p:sp>
        <p:nvSpPr>
          <p:cNvPr id="20" name="Rectangle 19"/>
          <p:cNvSpPr/>
          <p:nvPr/>
        </p:nvSpPr>
        <p:spPr>
          <a:xfrm>
            <a:off x="70866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dirty="0">
                <a:solidFill>
                  <a:prstClr val="white"/>
                </a:solidFill>
                <a:latin typeface="Calibri"/>
              </a:rPr>
              <a:t>Chip 7</a:t>
            </a:r>
          </a:p>
        </p:txBody>
      </p:sp>
      <p:sp>
        <p:nvSpPr>
          <p:cNvPr id="23" name="Oval 22"/>
          <p:cNvSpPr/>
          <p:nvPr/>
        </p:nvSpPr>
        <p:spPr>
          <a:xfrm>
            <a:off x="228600" y="2438400"/>
            <a:ext cx="2133600" cy="2133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2652" name="TextBox 29"/>
          <p:cNvSpPr txBox="1">
            <a:spLocks noChangeArrowheads="1"/>
          </p:cNvSpPr>
          <p:nvPr/>
        </p:nvSpPr>
        <p:spPr bwMode="auto">
          <a:xfrm>
            <a:off x="5638800" y="2209800"/>
            <a:ext cx="121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5600" b="1" smtClean="0">
                <a:solidFill>
                  <a:srgbClr val="000000"/>
                </a:solidFill>
                <a:latin typeface="Calibri" charset="0"/>
                <a:cs typeface="Arial" charset="0"/>
              </a:rPr>
              <a:t>. . .</a:t>
            </a:r>
          </a:p>
        </p:txBody>
      </p:sp>
      <p:cxnSp>
        <p:nvCxnSpPr>
          <p:cNvPr id="31" name="Shape 9"/>
          <p:cNvCxnSpPr>
            <a:cxnSpLocks noChangeShapeType="1"/>
          </p:cNvCxnSpPr>
          <p:nvPr/>
        </p:nvCxnSpPr>
        <p:spPr bwMode="auto">
          <a:xfrm rot="5400000" flipH="1" flipV="1">
            <a:off x="3810794" y="3885406"/>
            <a:ext cx="1066800" cy="1588"/>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4" name="TextBox 31"/>
          <p:cNvSpPr txBox="1">
            <a:spLocks noChangeArrowheads="1"/>
          </p:cNvSpPr>
          <p:nvPr/>
        </p:nvSpPr>
        <p:spPr bwMode="auto">
          <a:xfrm rot="-5400000">
            <a:off x="3663157" y="3663156"/>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34" name="Shape 9"/>
          <p:cNvCxnSpPr>
            <a:cxnSpLocks noChangeShapeType="1"/>
          </p:cNvCxnSpPr>
          <p:nvPr/>
        </p:nvCxnSpPr>
        <p:spPr bwMode="auto">
          <a:xfrm rot="5400000" flipH="1" flipV="1">
            <a:off x="4647407" y="3885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6" name="TextBox 34"/>
          <p:cNvSpPr txBox="1">
            <a:spLocks noChangeArrowheads="1"/>
          </p:cNvSpPr>
          <p:nvPr/>
        </p:nvSpPr>
        <p:spPr bwMode="auto">
          <a:xfrm rot="-5400000">
            <a:off x="4499769" y="3663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36" name="Shape 9"/>
          <p:cNvCxnSpPr>
            <a:cxnSpLocks noChangeShapeType="1"/>
          </p:cNvCxnSpPr>
          <p:nvPr/>
        </p:nvCxnSpPr>
        <p:spPr bwMode="auto">
          <a:xfrm rot="5400000" flipH="1" flipV="1">
            <a:off x="6857207" y="3885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8" name="TextBox 36"/>
          <p:cNvSpPr txBox="1">
            <a:spLocks noChangeArrowheads="1"/>
          </p:cNvSpPr>
          <p:nvPr/>
        </p:nvSpPr>
        <p:spPr bwMode="auto">
          <a:xfrm rot="-5400000">
            <a:off x="6709569" y="3663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38" name="Shape 9"/>
          <p:cNvCxnSpPr>
            <a:cxnSpLocks noChangeShapeType="1"/>
          </p:cNvCxnSpPr>
          <p:nvPr/>
        </p:nvCxnSpPr>
        <p:spPr bwMode="auto">
          <a:xfrm>
            <a:off x="4343400" y="4419600"/>
            <a:ext cx="30480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1" name="Shape 9"/>
          <p:cNvCxnSpPr>
            <a:cxnSpLocks noChangeShapeType="1"/>
          </p:cNvCxnSpPr>
          <p:nvPr/>
        </p:nvCxnSpPr>
        <p:spPr bwMode="auto">
          <a:xfrm rot="5400000" flipH="1" flipV="1">
            <a:off x="5317332" y="4952206"/>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61" name="TextBox 41"/>
          <p:cNvSpPr txBox="1">
            <a:spLocks noChangeArrowheads="1"/>
          </p:cNvSpPr>
          <p:nvPr/>
        </p:nvSpPr>
        <p:spPr bwMode="auto">
          <a:xfrm>
            <a:off x="5867400" y="4800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43" name="Oval 42"/>
          <p:cNvSpPr/>
          <p:nvPr/>
        </p:nvSpPr>
        <p:spPr>
          <a:xfrm>
            <a:off x="2895600" y="1447800"/>
            <a:ext cx="5791200" cy="44958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Tree>
    <p:extLst>
      <p:ext uri="{BB962C8B-B14F-4D97-AF65-F5344CB8AC3E}">
        <p14:creationId xmlns:p14="http://schemas.microsoft.com/office/powerpoint/2010/main" val="23434965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hape 9"/>
          <p:cNvCxnSpPr>
            <a:cxnSpLocks noChangeShapeType="1"/>
          </p:cNvCxnSpPr>
          <p:nvPr/>
        </p:nvCxnSpPr>
        <p:spPr bwMode="auto">
          <a:xfrm rot="16200000" flipV="1">
            <a:off x="5143500" y="4152900"/>
            <a:ext cx="914400" cy="381000"/>
          </a:xfrm>
          <a:prstGeom prst="bentConnector3">
            <a:avLst>
              <a:gd name="adj1" fmla="val 5813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8" name="Shape 9"/>
          <p:cNvCxnSpPr>
            <a:cxnSpLocks noChangeShapeType="1"/>
          </p:cNvCxnSpPr>
          <p:nvPr/>
        </p:nvCxnSpPr>
        <p:spPr bwMode="auto">
          <a:xfrm rot="16200000" flipV="1">
            <a:off x="5562600" y="3810000"/>
            <a:ext cx="1752600" cy="228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667" name="Title 1"/>
          <p:cNvSpPr>
            <a:spLocks noGrp="1"/>
          </p:cNvSpPr>
          <p:nvPr>
            <p:ph type="title"/>
          </p:nvPr>
        </p:nvSpPr>
        <p:spPr/>
        <p:txBody>
          <a:bodyPr/>
          <a:lstStyle/>
          <a:p>
            <a:r>
              <a:rPr lang="en-US">
                <a:latin typeface="Calibri" charset="0"/>
              </a:rPr>
              <a:t>Breaking down a Chip</a:t>
            </a:r>
          </a:p>
        </p:txBody>
      </p:sp>
      <p:sp>
        <p:nvSpPr>
          <p:cNvPr id="4" name="Rectangle 3"/>
          <p:cNvSpPr/>
          <p:nvPr/>
        </p:nvSpPr>
        <p:spPr>
          <a:xfrm>
            <a:off x="1295400" y="25908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dirty="0">
                <a:solidFill>
                  <a:prstClr val="white"/>
                </a:solidFill>
                <a:latin typeface="Calibri"/>
              </a:rPr>
              <a:t>Chip 0</a:t>
            </a:r>
          </a:p>
        </p:txBody>
      </p:sp>
      <p:cxnSp>
        <p:nvCxnSpPr>
          <p:cNvPr id="6" name="Shape 9"/>
          <p:cNvCxnSpPr>
            <a:cxnSpLocks noChangeShapeType="1"/>
          </p:cNvCxnSpPr>
          <p:nvPr/>
        </p:nvCxnSpPr>
        <p:spPr bwMode="auto">
          <a:xfrm rot="5400000" flipH="1" flipV="1">
            <a:off x="1056482" y="41140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670" name="TextBox 6"/>
          <p:cNvSpPr txBox="1">
            <a:spLocks noChangeArrowheads="1"/>
          </p:cNvSpPr>
          <p:nvPr/>
        </p:nvSpPr>
        <p:spPr bwMode="auto">
          <a:xfrm rot="-5400000">
            <a:off x="908844" y="38917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graphicFrame>
        <p:nvGraphicFramePr>
          <p:cNvPr id="5" name="Table 4"/>
          <p:cNvGraphicFramePr>
            <a:graphicFrameLocks noGrp="1"/>
          </p:cNvGraphicFramePr>
          <p:nvPr/>
        </p:nvGraphicFramePr>
        <p:xfrm>
          <a:off x="5638800" y="1720850"/>
          <a:ext cx="1249368" cy="1193802"/>
        </p:xfrm>
        <a:graphic>
          <a:graphicData uri="http://schemas.openxmlformats.org/drawingml/2006/table">
            <a:tbl>
              <a:tblPr>
                <a:tableStyleId>{616DA210-FB5B-4158-B5E0-FEB733F419BA}</a:tableStyleId>
              </a:tblPr>
              <a:tblGrid>
                <a:gridCol w="208228"/>
                <a:gridCol w="208228"/>
                <a:gridCol w="208228"/>
                <a:gridCol w="208228"/>
                <a:gridCol w="208228"/>
                <a:gridCol w="208228"/>
              </a:tblGrid>
              <a:tr h="198967">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r>
            </a:tbl>
          </a:graphicData>
        </a:graphic>
      </p:graphicFrame>
      <p:sp>
        <p:nvSpPr>
          <p:cNvPr id="13" name="Rectangle 12"/>
          <p:cNvSpPr/>
          <p:nvPr/>
        </p:nvSpPr>
        <p:spPr>
          <a:xfrm>
            <a:off x="5638800" y="17208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14" name="Rectangle 13"/>
          <p:cNvSpPr/>
          <p:nvPr/>
        </p:nvSpPr>
        <p:spPr>
          <a:xfrm>
            <a:off x="5486400" y="18732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15" name="Rectangle 14"/>
          <p:cNvSpPr/>
          <p:nvPr/>
        </p:nvSpPr>
        <p:spPr>
          <a:xfrm>
            <a:off x="5334000" y="20256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16" name="Rectangle 15"/>
          <p:cNvSpPr/>
          <p:nvPr/>
        </p:nvSpPr>
        <p:spPr>
          <a:xfrm>
            <a:off x="5181600" y="21780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graphicFrame>
        <p:nvGraphicFramePr>
          <p:cNvPr id="18" name="Table 17"/>
          <p:cNvGraphicFramePr>
            <a:graphicFrameLocks noGrp="1"/>
          </p:cNvGraphicFramePr>
          <p:nvPr/>
        </p:nvGraphicFramePr>
        <p:xfrm>
          <a:off x="5029200" y="2330450"/>
          <a:ext cx="1249368" cy="1193802"/>
        </p:xfrm>
        <a:graphic>
          <a:graphicData uri="http://schemas.openxmlformats.org/drawingml/2006/table">
            <a:tbl>
              <a:tblPr>
                <a:tableStyleId>{616DA210-FB5B-4158-B5E0-FEB733F419BA}</a:tableStyleId>
              </a:tblPr>
              <a:tblGrid>
                <a:gridCol w="208228"/>
                <a:gridCol w="208228"/>
                <a:gridCol w="208228"/>
                <a:gridCol w="208228"/>
                <a:gridCol w="208228"/>
                <a:gridCol w="208228"/>
              </a:tblGrid>
              <a:tr h="198967">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r>
            </a:tbl>
          </a:graphicData>
        </a:graphic>
      </p:graphicFrame>
      <p:sp>
        <p:nvSpPr>
          <p:cNvPr id="19" name="Rectangle 18"/>
          <p:cNvSpPr/>
          <p:nvPr/>
        </p:nvSpPr>
        <p:spPr>
          <a:xfrm>
            <a:off x="5029200" y="23304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20" name="Rectangle 19"/>
          <p:cNvSpPr/>
          <p:nvPr/>
        </p:nvSpPr>
        <p:spPr>
          <a:xfrm>
            <a:off x="4876800" y="24828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21" name="Rectangle 20"/>
          <p:cNvSpPr/>
          <p:nvPr/>
        </p:nvSpPr>
        <p:spPr>
          <a:xfrm>
            <a:off x="4724400" y="26352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cxnSp>
        <p:nvCxnSpPr>
          <p:cNvPr id="26" name="Straight Arrow Connector 25"/>
          <p:cNvCxnSpPr/>
          <p:nvPr/>
        </p:nvCxnSpPr>
        <p:spPr>
          <a:xfrm rot="5400000" flipH="1" flipV="1">
            <a:off x="4457700" y="1758950"/>
            <a:ext cx="990600" cy="9144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3781" name="TextBox 30"/>
          <p:cNvSpPr txBox="1">
            <a:spLocks noChangeArrowheads="1"/>
          </p:cNvSpPr>
          <p:nvPr/>
        </p:nvSpPr>
        <p:spPr bwMode="auto">
          <a:xfrm rot="-2834338">
            <a:off x="4279106" y="1861344"/>
            <a:ext cx="1081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8 banks</a:t>
            </a:r>
          </a:p>
        </p:txBody>
      </p:sp>
      <p:cxnSp>
        <p:nvCxnSpPr>
          <p:cNvPr id="34" name="Shape 9"/>
          <p:cNvCxnSpPr>
            <a:cxnSpLocks noChangeShapeType="1"/>
            <a:endCxn id="22" idx="2"/>
          </p:cNvCxnSpPr>
          <p:nvPr/>
        </p:nvCxnSpPr>
        <p:spPr bwMode="auto">
          <a:xfrm rot="16200000" flipV="1">
            <a:off x="5032375" y="4194175"/>
            <a:ext cx="793750" cy="419100"/>
          </a:xfrm>
          <a:prstGeom prst="bentConnector3">
            <a:avLst>
              <a:gd name="adj1" fmla="val 5187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22" name="Rectangle 21"/>
          <p:cNvSpPr/>
          <p:nvPr/>
        </p:nvSpPr>
        <p:spPr>
          <a:xfrm>
            <a:off x="4572000" y="27876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prstClr val="white"/>
                </a:solidFill>
                <a:latin typeface="Calibri"/>
              </a:rPr>
              <a:t>Bank 0</a:t>
            </a:r>
          </a:p>
        </p:txBody>
      </p:sp>
      <p:sp>
        <p:nvSpPr>
          <p:cNvPr id="32" name="Diagonal Stripe 31"/>
          <p:cNvSpPr/>
          <p:nvPr/>
        </p:nvSpPr>
        <p:spPr>
          <a:xfrm rot="13500000">
            <a:off x="5675313" y="4303713"/>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latin typeface="Calibri"/>
            </a:endParaRPr>
          </a:p>
        </p:txBody>
      </p:sp>
      <p:sp>
        <p:nvSpPr>
          <p:cNvPr id="113785" name="TextBox 55"/>
          <p:cNvSpPr txBox="1">
            <a:spLocks noChangeArrowheads="1"/>
          </p:cNvSpPr>
          <p:nvPr/>
        </p:nvSpPr>
        <p:spPr bwMode="auto">
          <a:xfrm>
            <a:off x="5410200" y="39909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b="1" smtClean="0">
                <a:solidFill>
                  <a:srgbClr val="C0504D"/>
                </a:solidFill>
                <a:latin typeface="Calibri" charset="0"/>
                <a:cs typeface="Arial" charset="0"/>
              </a:rPr>
              <a:t>&lt;0:7&gt;</a:t>
            </a:r>
          </a:p>
        </p:txBody>
      </p:sp>
      <p:sp>
        <p:nvSpPr>
          <p:cNvPr id="113786" name="TextBox 56"/>
          <p:cNvSpPr txBox="1">
            <a:spLocks noChangeArrowheads="1"/>
          </p:cNvSpPr>
          <p:nvPr/>
        </p:nvSpPr>
        <p:spPr bwMode="auto">
          <a:xfrm>
            <a:off x="5105400" y="44196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b="1" smtClean="0">
                <a:solidFill>
                  <a:srgbClr val="C0504D"/>
                </a:solidFill>
                <a:latin typeface="Calibri" charset="0"/>
                <a:cs typeface="Arial" charset="0"/>
              </a:rPr>
              <a:t>&lt;0:7&gt;</a:t>
            </a:r>
          </a:p>
        </p:txBody>
      </p:sp>
      <p:sp>
        <p:nvSpPr>
          <p:cNvPr id="113787" name="TextBox 57"/>
          <p:cNvSpPr txBox="1">
            <a:spLocks noChangeArrowheads="1"/>
          </p:cNvSpPr>
          <p:nvPr/>
        </p:nvSpPr>
        <p:spPr bwMode="auto">
          <a:xfrm>
            <a:off x="6324600" y="36861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b="1" smtClean="0">
                <a:solidFill>
                  <a:srgbClr val="C0504D"/>
                </a:solidFill>
                <a:latin typeface="Calibri" charset="0"/>
                <a:cs typeface="Arial" charset="0"/>
              </a:rPr>
              <a:t>&lt;0:7&gt;</a:t>
            </a:r>
          </a:p>
        </p:txBody>
      </p:sp>
      <p:sp>
        <p:nvSpPr>
          <p:cNvPr id="113788" name="TextBox 59"/>
          <p:cNvSpPr txBox="1">
            <a:spLocks noChangeArrowheads="1"/>
          </p:cNvSpPr>
          <p:nvPr/>
        </p:nvSpPr>
        <p:spPr bwMode="auto">
          <a:xfrm>
            <a:off x="5791200" y="40386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C0504D"/>
                </a:solidFill>
                <a:latin typeface="Calibri" charset="0"/>
                <a:cs typeface="Arial" charset="0"/>
              </a:rPr>
              <a:t>...</a:t>
            </a:r>
          </a:p>
        </p:txBody>
      </p:sp>
      <p:cxnSp>
        <p:nvCxnSpPr>
          <p:cNvPr id="61" name="Shape 9"/>
          <p:cNvCxnSpPr>
            <a:cxnSpLocks noChangeShapeType="1"/>
          </p:cNvCxnSpPr>
          <p:nvPr/>
        </p:nvCxnSpPr>
        <p:spPr bwMode="auto">
          <a:xfrm rot="5400000" flipH="1" flipV="1">
            <a:off x="5628482" y="56380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790" name="TextBox 61"/>
          <p:cNvSpPr txBox="1">
            <a:spLocks noChangeArrowheads="1"/>
          </p:cNvSpPr>
          <p:nvPr/>
        </p:nvSpPr>
        <p:spPr bwMode="auto">
          <a:xfrm rot="-5400000">
            <a:off x="5480844" y="54157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sp>
        <p:nvSpPr>
          <p:cNvPr id="64" name="Oval 63"/>
          <p:cNvSpPr/>
          <p:nvPr/>
        </p:nvSpPr>
        <p:spPr>
          <a:xfrm>
            <a:off x="533400" y="2286000"/>
            <a:ext cx="2133600" cy="2514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65" name="Oval 64"/>
          <p:cNvSpPr/>
          <p:nvPr/>
        </p:nvSpPr>
        <p:spPr>
          <a:xfrm>
            <a:off x="3429000" y="1295400"/>
            <a:ext cx="5257800" cy="50292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cxnSp>
        <p:nvCxnSpPr>
          <p:cNvPr id="66" name="Straight Connector 65"/>
          <p:cNvCxnSpPr>
            <a:stCxn id="64" idx="0"/>
            <a:endCxn id="65" idx="1"/>
          </p:cNvCxnSpPr>
          <p:nvPr/>
        </p:nvCxnSpPr>
        <p:spPr>
          <a:xfrm rot="5400000" flipH="1" flipV="1">
            <a:off x="2772569" y="859631"/>
            <a:ext cx="254000" cy="2598738"/>
          </a:xfrm>
          <a:prstGeom prst="line">
            <a:avLst/>
          </a:prstGeom>
          <a:ln w="6350"/>
        </p:spPr>
        <p:style>
          <a:lnRef idx="1">
            <a:schemeClr val="dk1"/>
          </a:lnRef>
          <a:fillRef idx="0">
            <a:schemeClr val="dk1"/>
          </a:fillRef>
          <a:effectRef idx="0">
            <a:schemeClr val="dk1"/>
          </a:effectRef>
          <a:fontRef idx="minor">
            <a:schemeClr val="tx1"/>
          </a:fontRef>
        </p:style>
      </p:cxnSp>
      <p:cxnSp>
        <p:nvCxnSpPr>
          <p:cNvPr id="69" name="Straight Connector 68"/>
          <p:cNvCxnSpPr>
            <a:stCxn id="64" idx="4"/>
            <a:endCxn id="65" idx="3"/>
          </p:cNvCxnSpPr>
          <p:nvPr/>
        </p:nvCxnSpPr>
        <p:spPr>
          <a:xfrm rot="16200000" flipH="1">
            <a:off x="2505869" y="3894931"/>
            <a:ext cx="787400" cy="2598738"/>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9698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hape 9"/>
          <p:cNvCxnSpPr>
            <a:cxnSpLocks noChangeShapeType="1"/>
          </p:cNvCxnSpPr>
          <p:nvPr/>
        </p:nvCxnSpPr>
        <p:spPr bwMode="auto">
          <a:xfrm rot="5400000" flipH="1" flipV="1">
            <a:off x="6172200" y="4497388"/>
            <a:ext cx="990600" cy="990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690" name="Title 1"/>
          <p:cNvSpPr>
            <a:spLocks noGrp="1"/>
          </p:cNvSpPr>
          <p:nvPr>
            <p:ph type="title"/>
          </p:nvPr>
        </p:nvSpPr>
        <p:spPr/>
        <p:txBody>
          <a:bodyPr/>
          <a:lstStyle/>
          <a:p>
            <a:r>
              <a:rPr lang="en-US">
                <a:latin typeface="Calibri" charset="0"/>
              </a:rPr>
              <a:t>Breaking down a Bank</a:t>
            </a:r>
          </a:p>
        </p:txBody>
      </p:sp>
      <p:sp>
        <p:nvSpPr>
          <p:cNvPr id="8" name="Rectangle 7"/>
          <p:cNvSpPr/>
          <p:nvPr/>
        </p:nvSpPr>
        <p:spPr>
          <a:xfrm>
            <a:off x="762000" y="251460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prstClr val="white"/>
                </a:solidFill>
                <a:latin typeface="Calibri"/>
              </a:rPr>
              <a:t>Bank 0</a:t>
            </a:r>
          </a:p>
        </p:txBody>
      </p:sp>
      <p:cxnSp>
        <p:nvCxnSpPr>
          <p:cNvPr id="10" name="Shape 9"/>
          <p:cNvCxnSpPr>
            <a:cxnSpLocks noChangeShapeType="1"/>
          </p:cNvCxnSpPr>
          <p:nvPr/>
        </p:nvCxnSpPr>
        <p:spPr bwMode="auto">
          <a:xfrm rot="5400000" flipH="1" flipV="1">
            <a:off x="904082" y="4266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693" name="TextBox 10"/>
          <p:cNvSpPr txBox="1">
            <a:spLocks noChangeArrowheads="1"/>
          </p:cNvSpPr>
          <p:nvPr/>
        </p:nvSpPr>
        <p:spPr bwMode="auto">
          <a:xfrm rot="-5400000">
            <a:off x="756444" y="4044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sp>
        <p:nvSpPr>
          <p:cNvPr id="114694" name="TextBox 11"/>
          <p:cNvSpPr txBox="1">
            <a:spLocks noChangeArrowheads="1"/>
          </p:cNvSpPr>
          <p:nvPr/>
        </p:nvSpPr>
        <p:spPr bwMode="auto">
          <a:xfrm>
            <a:off x="7467600" y="3659188"/>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4F81BD"/>
                </a:solidFill>
                <a:latin typeface="Calibri" charset="0"/>
                <a:cs typeface="Arial" charset="0"/>
              </a:rPr>
              <a:t>row 0</a:t>
            </a:r>
          </a:p>
        </p:txBody>
      </p:sp>
      <p:sp>
        <p:nvSpPr>
          <p:cNvPr id="114695" name="TextBox 13"/>
          <p:cNvSpPr txBox="1">
            <a:spLocks noChangeArrowheads="1"/>
          </p:cNvSpPr>
          <p:nvPr/>
        </p:nvSpPr>
        <p:spPr bwMode="auto">
          <a:xfrm>
            <a:off x="7467600" y="21336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4F81BD"/>
                </a:solidFill>
                <a:latin typeface="Calibri" charset="0"/>
                <a:cs typeface="Arial" charset="0"/>
              </a:rPr>
              <a:t>row 16k-1</a:t>
            </a:r>
          </a:p>
        </p:txBody>
      </p:sp>
      <p:sp>
        <p:nvSpPr>
          <p:cNvPr id="114696" name="TextBox 17"/>
          <p:cNvSpPr txBox="1">
            <a:spLocks noChangeArrowheads="1"/>
          </p:cNvSpPr>
          <p:nvPr/>
        </p:nvSpPr>
        <p:spPr bwMode="auto">
          <a:xfrm rot="5400000">
            <a:off x="7378700" y="2757488"/>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4F81BD"/>
                </a:solidFill>
                <a:latin typeface="Calibri" charset="0"/>
                <a:cs typeface="Arial" charset="0"/>
              </a:rPr>
              <a:t>...</a:t>
            </a:r>
          </a:p>
        </p:txBody>
      </p:sp>
      <p:cxnSp>
        <p:nvCxnSpPr>
          <p:cNvPr id="20" name="Straight Arrow Connector 19"/>
          <p:cNvCxnSpPr/>
          <p:nvPr/>
        </p:nvCxnSpPr>
        <p:spPr>
          <a:xfrm>
            <a:off x="4038600" y="1557338"/>
            <a:ext cx="3276600" cy="1587"/>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114698" name="TextBox 20"/>
          <p:cNvSpPr txBox="1">
            <a:spLocks noChangeArrowheads="1"/>
          </p:cNvSpPr>
          <p:nvPr/>
        </p:nvSpPr>
        <p:spPr bwMode="auto">
          <a:xfrm>
            <a:off x="5181600" y="1219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4F81BD"/>
                </a:solidFill>
                <a:latin typeface="Calibri" charset="0"/>
                <a:cs typeface="Arial" charset="0"/>
              </a:rPr>
              <a:t>2kB</a:t>
            </a:r>
          </a:p>
        </p:txBody>
      </p:sp>
      <p:cxnSp>
        <p:nvCxnSpPr>
          <p:cNvPr id="22" name="Shape 9"/>
          <p:cNvCxnSpPr>
            <a:cxnSpLocks noChangeShapeType="1"/>
          </p:cNvCxnSpPr>
          <p:nvPr/>
        </p:nvCxnSpPr>
        <p:spPr bwMode="auto">
          <a:xfrm rot="16200000" flipV="1">
            <a:off x="4267200" y="4497388"/>
            <a:ext cx="990600" cy="990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700" name="TextBox 22"/>
          <p:cNvSpPr txBox="1">
            <a:spLocks noChangeArrowheads="1"/>
          </p:cNvSpPr>
          <p:nvPr/>
        </p:nvSpPr>
        <p:spPr bwMode="auto">
          <a:xfrm>
            <a:off x="3810000" y="45847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1B</a:t>
            </a:r>
          </a:p>
        </p:txBody>
      </p:sp>
      <p:cxnSp>
        <p:nvCxnSpPr>
          <p:cNvPr id="24" name="Straight Arrow Connector 23"/>
          <p:cNvCxnSpPr/>
          <p:nvPr/>
        </p:nvCxnSpPr>
        <p:spPr>
          <a:xfrm>
            <a:off x="4060825" y="1968500"/>
            <a:ext cx="381000" cy="1588"/>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114702" name="TextBox 26"/>
          <p:cNvSpPr txBox="1">
            <a:spLocks noChangeArrowheads="1"/>
          </p:cNvSpPr>
          <p:nvPr/>
        </p:nvSpPr>
        <p:spPr bwMode="auto">
          <a:xfrm>
            <a:off x="3679825" y="1601788"/>
            <a:ext cx="11064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4F81BD"/>
                </a:solidFill>
                <a:latin typeface="Calibri" charset="0"/>
                <a:cs typeface="Arial" charset="0"/>
              </a:rPr>
              <a:t>1B (column)</a:t>
            </a:r>
          </a:p>
        </p:txBody>
      </p:sp>
      <p:cxnSp>
        <p:nvCxnSpPr>
          <p:cNvPr id="35" name="Shape 9"/>
          <p:cNvCxnSpPr>
            <a:cxnSpLocks noChangeShapeType="1"/>
          </p:cNvCxnSpPr>
          <p:nvPr/>
        </p:nvCxnSpPr>
        <p:spPr bwMode="auto">
          <a:xfrm rot="16200000" flipV="1">
            <a:off x="4533900" y="4611688"/>
            <a:ext cx="990600" cy="762000"/>
          </a:xfrm>
          <a:prstGeom prst="bentConnector3">
            <a:avLst>
              <a:gd name="adj1" fmla="val 65759"/>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nvGraphicFramePr>
        <p:xfrm>
          <a:off x="4038600" y="2090738"/>
          <a:ext cx="3332160" cy="2449510"/>
        </p:xfrm>
        <a:graphic>
          <a:graphicData uri="http://schemas.openxmlformats.org/drawingml/2006/table">
            <a:tbl>
              <a:tblPr>
                <a:tableStyleId>{616DA210-FB5B-4158-B5E0-FEB733F419BA}</a:tableStyleId>
              </a:tblPr>
              <a:tblGrid>
                <a:gridCol w="416520"/>
                <a:gridCol w="416520"/>
                <a:gridCol w="416520"/>
                <a:gridCol w="416520"/>
                <a:gridCol w="416520"/>
                <a:gridCol w="416520"/>
                <a:gridCol w="416520"/>
                <a:gridCol w="416520"/>
              </a:tblGrid>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r>
            </a:tbl>
          </a:graphicData>
        </a:graphic>
      </p:graphicFrame>
      <p:sp>
        <p:nvSpPr>
          <p:cNvPr id="114760" name="TextBox 40"/>
          <p:cNvSpPr txBox="1">
            <a:spLocks noChangeArrowheads="1"/>
          </p:cNvSpPr>
          <p:nvPr/>
        </p:nvSpPr>
        <p:spPr bwMode="auto">
          <a:xfrm>
            <a:off x="4800600" y="44973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1B</a:t>
            </a:r>
          </a:p>
        </p:txBody>
      </p:sp>
      <p:sp>
        <p:nvSpPr>
          <p:cNvPr id="114761" name="Rectangle 43"/>
          <p:cNvSpPr>
            <a:spLocks noChangeArrowheads="1"/>
          </p:cNvSpPr>
          <p:nvPr/>
        </p:nvSpPr>
        <p:spPr bwMode="auto">
          <a:xfrm>
            <a:off x="4953000" y="4065588"/>
            <a:ext cx="1506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sz="2200" b="1" smtClean="0">
                <a:solidFill>
                  <a:srgbClr val="000000"/>
                </a:solidFill>
                <a:latin typeface="Calibri" charset="0"/>
                <a:ea typeface="ＭＳ Ｐゴシック" charset="0"/>
                <a:cs typeface="Arial" charset="0"/>
              </a:rPr>
              <a:t>Row-buffer</a:t>
            </a:r>
          </a:p>
        </p:txBody>
      </p:sp>
      <p:sp>
        <p:nvSpPr>
          <p:cNvPr id="114762" name="TextBox 46"/>
          <p:cNvSpPr txBox="1">
            <a:spLocks noChangeArrowheads="1"/>
          </p:cNvSpPr>
          <p:nvPr/>
        </p:nvSpPr>
        <p:spPr bwMode="auto">
          <a:xfrm>
            <a:off x="7162800" y="45735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1B</a:t>
            </a:r>
          </a:p>
        </p:txBody>
      </p:sp>
      <p:sp>
        <p:nvSpPr>
          <p:cNvPr id="114763" name="TextBox 48"/>
          <p:cNvSpPr txBox="1">
            <a:spLocks noChangeArrowheads="1"/>
          </p:cNvSpPr>
          <p:nvPr/>
        </p:nvSpPr>
        <p:spPr bwMode="auto">
          <a:xfrm>
            <a:off x="5410200" y="4802188"/>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C0504D"/>
                </a:solidFill>
                <a:latin typeface="Calibri" charset="0"/>
                <a:cs typeface="Arial" charset="0"/>
              </a:rPr>
              <a:t>...</a:t>
            </a:r>
          </a:p>
        </p:txBody>
      </p:sp>
      <p:cxnSp>
        <p:nvCxnSpPr>
          <p:cNvPr id="50" name="Shape 9"/>
          <p:cNvCxnSpPr>
            <a:cxnSpLocks noChangeShapeType="1"/>
          </p:cNvCxnSpPr>
          <p:nvPr/>
        </p:nvCxnSpPr>
        <p:spPr bwMode="auto">
          <a:xfrm rot="5400000" flipH="1" flipV="1">
            <a:off x="5318919" y="6134894"/>
            <a:ext cx="838200" cy="1588"/>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765" name="TextBox 50"/>
          <p:cNvSpPr txBox="1">
            <a:spLocks noChangeArrowheads="1"/>
          </p:cNvSpPr>
          <p:nvPr/>
        </p:nvSpPr>
        <p:spPr bwMode="auto">
          <a:xfrm rot="-5400000">
            <a:off x="5110957" y="5950744"/>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sp>
        <p:nvSpPr>
          <p:cNvPr id="28" name="Diagonal Stripe 27"/>
          <p:cNvSpPr/>
          <p:nvPr/>
        </p:nvSpPr>
        <p:spPr>
          <a:xfrm rot="13500000">
            <a:off x="5294313" y="4991100"/>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latin typeface="Calibri"/>
            </a:endParaRPr>
          </a:p>
        </p:txBody>
      </p:sp>
      <p:sp>
        <p:nvSpPr>
          <p:cNvPr id="56" name="Oval 55"/>
          <p:cNvSpPr/>
          <p:nvPr/>
        </p:nvSpPr>
        <p:spPr>
          <a:xfrm>
            <a:off x="304800" y="2057400"/>
            <a:ext cx="2286000" cy="2895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57" name="Rounded Rectangle 56"/>
          <p:cNvSpPr/>
          <p:nvPr/>
        </p:nvSpPr>
        <p:spPr>
          <a:xfrm>
            <a:off x="3124200" y="1219200"/>
            <a:ext cx="5410200" cy="541020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cxnSp>
        <p:nvCxnSpPr>
          <p:cNvPr id="58" name="Straight Connector 57"/>
          <p:cNvCxnSpPr>
            <a:stCxn id="56" idx="0"/>
          </p:cNvCxnSpPr>
          <p:nvPr/>
        </p:nvCxnSpPr>
        <p:spPr>
          <a:xfrm rot="5400000" flipH="1" flipV="1">
            <a:off x="2133600" y="762000"/>
            <a:ext cx="609600" cy="1981200"/>
          </a:xfrm>
          <a:prstGeom prst="line">
            <a:avLst/>
          </a:prstGeom>
          <a:ln w="6350"/>
        </p:spPr>
        <p:style>
          <a:lnRef idx="1">
            <a:schemeClr val="dk1"/>
          </a:lnRef>
          <a:fillRef idx="0">
            <a:schemeClr val="dk1"/>
          </a:fillRef>
          <a:effectRef idx="0">
            <a:schemeClr val="dk1"/>
          </a:effectRef>
          <a:fontRef idx="minor">
            <a:schemeClr val="tx1"/>
          </a:fontRef>
        </p:style>
      </p:cxnSp>
      <p:cxnSp>
        <p:nvCxnSpPr>
          <p:cNvPr id="61" name="Straight Connector 60"/>
          <p:cNvCxnSpPr>
            <a:stCxn id="56" idx="4"/>
          </p:cNvCxnSpPr>
          <p:nvPr/>
        </p:nvCxnSpPr>
        <p:spPr>
          <a:xfrm rot="16200000" flipH="1">
            <a:off x="1714500" y="4686300"/>
            <a:ext cx="1295400" cy="1828800"/>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32910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a:latin typeface="Garamond" charset="0"/>
              </a:rPr>
              <a:t>DRAM Subsystem Organization</a:t>
            </a:r>
          </a:p>
        </p:txBody>
      </p:sp>
      <p:sp>
        <p:nvSpPr>
          <p:cNvPr id="115714" name="Content Placeholder 2"/>
          <p:cNvSpPr>
            <a:spLocks noGrp="1"/>
          </p:cNvSpPr>
          <p:nvPr>
            <p:ph idx="1"/>
          </p:nvPr>
        </p:nvSpPr>
        <p:spPr>
          <a:xfrm>
            <a:off x="228600" y="996950"/>
            <a:ext cx="8610600" cy="5194300"/>
          </a:xfrm>
        </p:spPr>
        <p:txBody>
          <a:bodyPr/>
          <a:lstStyle/>
          <a:p>
            <a:endParaRPr lang="en-US">
              <a:latin typeface="Tahoma" charset="0"/>
            </a:endParaRPr>
          </a:p>
          <a:p>
            <a:r>
              <a:rPr lang="en-US">
                <a:latin typeface="Tahoma" charset="0"/>
              </a:rPr>
              <a:t>Channel</a:t>
            </a:r>
          </a:p>
          <a:p>
            <a:r>
              <a:rPr lang="en-US">
                <a:latin typeface="Tahoma" charset="0"/>
              </a:rPr>
              <a:t>DIMM</a:t>
            </a:r>
          </a:p>
          <a:p>
            <a:r>
              <a:rPr lang="en-US">
                <a:latin typeface="Tahoma" charset="0"/>
              </a:rPr>
              <a:t>Rank</a:t>
            </a:r>
          </a:p>
          <a:p>
            <a:r>
              <a:rPr lang="en-US">
                <a:latin typeface="Tahoma" charset="0"/>
              </a:rPr>
              <a:t>Chip</a:t>
            </a:r>
          </a:p>
          <a:p>
            <a:r>
              <a:rPr lang="en-US">
                <a:latin typeface="Tahoma" charset="0"/>
              </a:rPr>
              <a:t>Bank</a:t>
            </a:r>
          </a:p>
          <a:p>
            <a:r>
              <a:rPr lang="en-US">
                <a:latin typeface="Tahoma" charset="0"/>
              </a:rPr>
              <a:t>Row/Column</a:t>
            </a:r>
          </a:p>
          <a:p>
            <a:endParaRPr lang="en-US">
              <a:latin typeface="Tahoma" charset="0"/>
            </a:endParaRPr>
          </a:p>
        </p:txBody>
      </p:sp>
      <p:sp>
        <p:nvSpPr>
          <p:cNvPr id="1157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457103-F150-EE4D-AEB0-6D45BF2E83BA}" type="slidenum">
              <a:rPr lang="en-US" sz="1600">
                <a:solidFill>
                  <a:srgbClr val="000000"/>
                </a:solidFill>
                <a:latin typeface="Garamond" charset="0"/>
                <a:cs typeface="Arial" charset="0"/>
              </a:rPr>
              <a:pPr eaLnBrk="1" hangingPunct="1"/>
              <a:t>89</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0218770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a:t>
            </a:fld>
            <a:endParaRPr lang="en-US" altLang="en-US" dirty="0">
              <a:solidFill>
                <a:srgbClr val="000000"/>
              </a:solidFill>
            </a:endParaRPr>
          </a:p>
        </p:txBody>
      </p:sp>
      <p:grpSp>
        <p:nvGrpSpPr>
          <p:cNvPr id="5" name="Group 40"/>
          <p:cNvGrpSpPr>
            <a:grpSpLocks/>
          </p:cNvGrpSpPr>
          <p:nvPr/>
        </p:nvGrpSpPr>
        <p:grpSpPr bwMode="auto">
          <a:xfrm>
            <a:off x="4953000" y="2235200"/>
            <a:ext cx="1847850" cy="1808930"/>
            <a:chOff x="3647468" y="1676931"/>
            <a:chExt cx="1848260" cy="1808173"/>
          </a:xfrm>
        </p:grpSpPr>
        <p:pic>
          <p:nvPicPr>
            <p:cNvPr id="6"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74990" cy="6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0" y="2235200"/>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8"/>
          <p:cNvGrpSpPr>
            <a:grpSpLocks/>
          </p:cNvGrpSpPr>
          <p:nvPr/>
        </p:nvGrpSpPr>
        <p:grpSpPr bwMode="auto">
          <a:xfrm>
            <a:off x="7159625"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Tilera TILE Gx</a:t>
              </a:r>
            </a:p>
            <a:p>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0"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POWER7</a:t>
              </a:r>
            </a:p>
            <a:p>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0"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SCC</a:t>
              </a:r>
            </a:p>
            <a:p>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7"/>
          <p:cNvGrpSpPr>
            <a:grpSpLocks/>
          </p:cNvGrpSpPr>
          <p:nvPr/>
        </p:nvGrpSpPr>
        <p:grpSpPr bwMode="auto">
          <a:xfrm>
            <a:off x="3276600"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Nvidia Fermi</a:t>
              </a:r>
            </a:p>
            <a:p>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8"/>
          <p:cNvGrpSpPr>
            <a:grpSpLocks/>
          </p:cNvGrpSpPr>
          <p:nvPr/>
        </p:nvGrpSpPr>
        <p:grpSpPr bwMode="auto">
          <a:xfrm>
            <a:off x="304800" y="2235200"/>
            <a:ext cx="1676400" cy="2139950"/>
            <a:chOff x="533400" y="1371600"/>
            <a:chExt cx="1676399" cy="2139553"/>
          </a:xfrm>
        </p:grpSpPr>
        <p:pic>
          <p:nvPicPr>
            <p:cNvPr id="24"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AMD Barcelona</a:t>
              </a:r>
            </a:p>
            <a:p>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18000"/>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a:spLocks noChangeArrowheads="1"/>
          </p:cNvSpPr>
          <p:nvPr/>
        </p:nvSpPr>
        <p:spPr bwMode="auto">
          <a:xfrm>
            <a:off x="381000" y="5740400"/>
            <a:ext cx="14684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Sun Niagara II</a:t>
            </a:r>
          </a:p>
          <a:p>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9884069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6739"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16740"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16741"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16742"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6745"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16746"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pic>
        <p:nvPicPr>
          <p:cNvPr id="116747" name="Picture 5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81400"/>
            <a:ext cx="2071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8" name="Picture 54" descr="nehal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9" name="Picture 55"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720975"/>
            <a:ext cx="2071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0" name="Picture 56" descr="DIMM_cro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662363"/>
            <a:ext cx="12954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1" name="Picture 57" descr="DIMM_cro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824163"/>
            <a:ext cx="12954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9" name="Shape 58"/>
          <p:cNvCxnSpPr>
            <a:cxnSpLocks noChangeShapeType="1"/>
            <a:stCxn id="116748" idx="3"/>
            <a:endCxn id="116750" idx="2"/>
          </p:cNvCxnSpPr>
          <p:nvPr/>
        </p:nvCxnSpPr>
        <p:spPr bwMode="auto">
          <a:xfrm flipV="1">
            <a:off x="7913688" y="3962400"/>
            <a:ext cx="354012" cy="1098550"/>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0" name="Shape 59"/>
          <p:cNvCxnSpPr>
            <a:cxnSpLocks noChangeShapeType="1"/>
            <a:stCxn id="116748" idx="1"/>
            <a:endCxn id="116747" idx="2"/>
          </p:cNvCxnSpPr>
          <p:nvPr/>
        </p:nvCxnSpPr>
        <p:spPr bwMode="auto">
          <a:xfrm rot="10800000">
            <a:off x="6142038" y="4060825"/>
            <a:ext cx="792162" cy="1000125"/>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1" name="Shape 16"/>
          <p:cNvCxnSpPr>
            <a:cxnSpLocks noChangeShapeType="1"/>
            <a:stCxn id="116750" idx="0"/>
            <a:endCxn id="116751" idx="2"/>
          </p:cNvCxnSpPr>
          <p:nvPr/>
        </p:nvCxnSpPr>
        <p:spPr bwMode="auto">
          <a:xfrm rot="5400000" flipH="1" flipV="1">
            <a:off x="7999413" y="3394075"/>
            <a:ext cx="538162"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2" name="Shape 16"/>
          <p:cNvCxnSpPr>
            <a:cxnSpLocks noChangeShapeType="1"/>
            <a:stCxn id="116747" idx="0"/>
            <a:endCxn id="116749" idx="2"/>
          </p:cNvCxnSpPr>
          <p:nvPr/>
        </p:nvCxnSpPr>
        <p:spPr bwMode="auto">
          <a:xfrm rot="5400000" flipH="1" flipV="1">
            <a:off x="5950744" y="3391694"/>
            <a:ext cx="381000"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63" name="Rectangle 62"/>
          <p:cNvSpPr/>
          <p:nvPr/>
        </p:nvSpPr>
        <p:spPr>
          <a:xfrm>
            <a:off x="4876800" y="2514600"/>
            <a:ext cx="2514600" cy="1752600"/>
          </a:xfrm>
          <a:prstGeom prst="rect">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6757" name="TextBox 63"/>
          <p:cNvSpPr txBox="1">
            <a:spLocks noChangeArrowheads="1"/>
          </p:cNvSpPr>
          <p:nvPr/>
        </p:nvSpPr>
        <p:spPr bwMode="auto">
          <a:xfrm>
            <a:off x="5195888" y="2133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Channel 0</a:t>
            </a:r>
          </a:p>
        </p:txBody>
      </p:sp>
      <p:sp>
        <p:nvSpPr>
          <p:cNvPr id="67" name="Rectangle 66"/>
          <p:cNvSpPr/>
          <p:nvPr/>
        </p:nvSpPr>
        <p:spPr>
          <a:xfrm>
            <a:off x="5029200" y="3505200"/>
            <a:ext cx="2209800" cy="609600"/>
          </a:xfrm>
          <a:prstGeom prst="rect">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6759" name="TextBox 67"/>
          <p:cNvSpPr txBox="1">
            <a:spLocks noChangeArrowheads="1"/>
          </p:cNvSpPr>
          <p:nvPr/>
        </p:nvSpPr>
        <p:spPr bwMode="auto">
          <a:xfrm>
            <a:off x="3810000" y="34401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B050"/>
                </a:solidFill>
                <a:latin typeface="Calibri" charset="0"/>
                <a:cs typeface="Arial" charset="0"/>
              </a:rPr>
              <a:t>DIMM 0</a:t>
            </a:r>
          </a:p>
        </p:txBody>
      </p:sp>
      <p:sp>
        <p:nvSpPr>
          <p:cNvPr id="69" name="Rectangle 68"/>
          <p:cNvSpPr/>
          <p:nvPr/>
        </p:nvSpPr>
        <p:spPr>
          <a:xfrm>
            <a:off x="5181600" y="3635375"/>
            <a:ext cx="1905000" cy="304800"/>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6761" name="TextBox 69"/>
          <p:cNvSpPr txBox="1">
            <a:spLocks noChangeArrowheads="1"/>
          </p:cNvSpPr>
          <p:nvPr/>
        </p:nvSpPr>
        <p:spPr bwMode="auto">
          <a:xfrm>
            <a:off x="4572000" y="4495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cxnSp>
        <p:nvCxnSpPr>
          <p:cNvPr id="72" name="Straight Arrow Connector 71"/>
          <p:cNvCxnSpPr>
            <a:stCxn id="67" idx="1"/>
            <a:endCxn id="116759" idx="3"/>
          </p:cNvCxnSpPr>
          <p:nvPr/>
        </p:nvCxnSpPr>
        <p:spPr>
          <a:xfrm rot="10800000">
            <a:off x="4648200" y="3625850"/>
            <a:ext cx="381000" cy="184150"/>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9" idx="2"/>
            <a:endCxn id="116761" idx="0"/>
          </p:cNvCxnSpPr>
          <p:nvPr/>
        </p:nvCxnSpPr>
        <p:spPr>
          <a:xfrm rot="5400000">
            <a:off x="5380037" y="3741738"/>
            <a:ext cx="555625" cy="952500"/>
          </a:xfrm>
          <a:prstGeom prst="straightConnector1">
            <a:avLst/>
          </a:prstGeom>
          <a:ln w="190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 name="Right Arrow 81"/>
          <p:cNvSpPr/>
          <p:nvPr/>
        </p:nvSpPr>
        <p:spPr>
          <a:xfrm rot="20478382">
            <a:off x="2882900" y="4121150"/>
            <a:ext cx="1654175" cy="1143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solidFill>
                  <a:prstClr val="white"/>
                </a:solidFill>
                <a:latin typeface="Calibri"/>
              </a:rPr>
              <a:t>Mapped to</a:t>
            </a:r>
          </a:p>
        </p:txBody>
      </p:sp>
    </p:spTree>
    <p:extLst>
      <p:ext uri="{BB962C8B-B14F-4D97-AF65-F5344CB8AC3E}">
        <p14:creationId xmlns:p14="http://schemas.microsoft.com/office/powerpoint/2010/main" val="15047378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7763"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17764"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17765"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17766"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7769"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17770"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7772" name="TextBox 69"/>
          <p:cNvSpPr txBox="1">
            <a:spLocks noChangeArrowheads="1"/>
          </p:cNvSpPr>
          <p:nvPr/>
        </p:nvSpPr>
        <p:spPr bwMode="auto">
          <a:xfrm>
            <a:off x="5715000" y="1839913"/>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7938"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17939"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17940"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2"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4"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6"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8"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50" name="TextBox 64"/>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Tree>
    <p:extLst>
      <p:ext uri="{BB962C8B-B14F-4D97-AF65-F5344CB8AC3E}">
        <p14:creationId xmlns:p14="http://schemas.microsoft.com/office/powerpoint/2010/main" val="1323965399"/>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8787"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18788"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18789"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18790"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8793"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18794"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8796"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8962"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18963"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18964"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66"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68"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0"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2"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cxnSp>
        <p:nvCxnSpPr>
          <p:cNvPr id="52"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4" name="TextBox 52"/>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0</a:t>
            </a:r>
          </a:p>
        </p:txBody>
      </p:sp>
      <p:cxnSp>
        <p:nvCxnSpPr>
          <p:cNvPr id="55" name="Straight Arrow Connector 54"/>
          <p:cNvCxnSpPr>
            <a:endCxn id="118974" idx="3"/>
          </p:cNvCxnSpPr>
          <p:nvPr/>
        </p:nvCxnSpPr>
        <p:spPr>
          <a:xfrm rot="10800000" flipV="1">
            <a:off x="3505200" y="2819400"/>
            <a:ext cx="3048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8976" name="TextBox 58"/>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Tree>
    <p:extLst>
      <p:ext uri="{BB962C8B-B14F-4D97-AF65-F5344CB8AC3E}">
        <p14:creationId xmlns:p14="http://schemas.microsoft.com/office/powerpoint/2010/main" val="3635634726"/>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9811"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19812"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19813"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19814"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9817"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19818"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9820"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9986"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19987"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19988"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0"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2"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4"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6"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9" name="TextBox 53"/>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0</a:t>
            </a:r>
          </a:p>
        </p:txBody>
      </p:sp>
      <p:cxnSp>
        <p:nvCxnSpPr>
          <p:cNvPr id="55" name="Straight Arrow Connector 54"/>
          <p:cNvCxnSpPr>
            <a:endCxn id="119999" idx="3"/>
          </p:cNvCxnSpPr>
          <p:nvPr/>
        </p:nvCxnSpPr>
        <p:spPr>
          <a:xfrm rot="10800000" flipV="1">
            <a:off x="3505200" y="2819400"/>
            <a:ext cx="3048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0001" name="TextBox 55"/>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
        <p:nvSpPr>
          <p:cNvPr id="49" name="Rectangle 48"/>
          <p:cNvSpPr/>
          <p:nvPr/>
        </p:nvSpPr>
        <p:spPr>
          <a:xfrm>
            <a:off x="5638800" y="5486400"/>
            <a:ext cx="4572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spTree>
    <p:extLst>
      <p:ext uri="{BB962C8B-B14F-4D97-AF65-F5344CB8AC3E}">
        <p14:creationId xmlns:p14="http://schemas.microsoft.com/office/powerpoint/2010/main" val="3843446749"/>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0835"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20836"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20837"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20838"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0841"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20842"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0844"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1010"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21011"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21012"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4"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6"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8"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20"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23" name="TextBox 53"/>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1</a:t>
            </a:r>
          </a:p>
        </p:txBody>
      </p:sp>
      <p:cxnSp>
        <p:nvCxnSpPr>
          <p:cNvPr id="55" name="Straight Arrow Connector 54"/>
          <p:cNvCxnSpPr>
            <a:endCxn id="121023" idx="3"/>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1025" name="TextBox 56"/>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Tree>
    <p:extLst>
      <p:ext uri="{BB962C8B-B14F-4D97-AF65-F5344CB8AC3E}">
        <p14:creationId xmlns:p14="http://schemas.microsoft.com/office/powerpoint/2010/main" val="1626227658"/>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1859"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21860"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21861"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21862"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1865"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21866"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1868"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2034"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22035"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22036"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38"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0"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2"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49"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5"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sp>
        <p:nvSpPr>
          <p:cNvPr id="53" name="Rectangle 52"/>
          <p:cNvSpPr/>
          <p:nvPr/>
        </p:nvSpPr>
        <p:spPr>
          <a:xfrm>
            <a:off x="1189038" y="4845050"/>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cxnSp>
        <p:nvCxnSpPr>
          <p:cNvPr id="57" name="Straight Arrow Connector 56"/>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049" name="TextBox 57"/>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1</a:t>
            </a:r>
          </a:p>
        </p:txBody>
      </p:sp>
      <p:sp>
        <p:nvSpPr>
          <p:cNvPr id="122050" name="TextBox 59"/>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
        <p:nvSpPr>
          <p:cNvPr id="54" name="Rectangle 53"/>
          <p:cNvSpPr/>
          <p:nvPr/>
        </p:nvSpPr>
        <p:spPr>
          <a:xfrm>
            <a:off x="5638800" y="5486400"/>
            <a:ext cx="4572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spTree>
    <p:extLst>
      <p:ext uri="{BB962C8B-B14F-4D97-AF65-F5344CB8AC3E}">
        <p14:creationId xmlns:p14="http://schemas.microsoft.com/office/powerpoint/2010/main" val="3965187990"/>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2883"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22884"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22885"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22886"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2889"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22890"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2892"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3058"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23059"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23060"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2"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4"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6"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49"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9"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sp>
        <p:nvSpPr>
          <p:cNvPr id="53" name="Rectangle 52"/>
          <p:cNvSpPr/>
          <p:nvPr/>
        </p:nvSpPr>
        <p:spPr>
          <a:xfrm>
            <a:off x="1189038" y="4845050"/>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cxnSp>
        <p:nvCxnSpPr>
          <p:cNvPr id="57" name="Straight Arrow Connector 56"/>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3073" name="TextBox 57"/>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1</a:t>
            </a:r>
          </a:p>
        </p:txBody>
      </p:sp>
      <p:sp>
        <p:nvSpPr>
          <p:cNvPr id="123074" name="TextBox 58"/>
          <p:cNvSpPr txBox="1">
            <a:spLocks noChangeArrowheads="1"/>
          </p:cNvSpPr>
          <p:nvPr/>
        </p:nvSpPr>
        <p:spPr bwMode="auto">
          <a:xfrm>
            <a:off x="2133600" y="5638800"/>
            <a:ext cx="670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latin typeface="Calibri" charset="0"/>
                <a:cs typeface="Arial" charset="0"/>
              </a:rPr>
              <a:t>A 64B cache block takes 8 I/O cycles to transfer.</a:t>
            </a:r>
          </a:p>
          <a:p>
            <a:pPr algn="ctr" eaLnBrk="1" fontAlgn="base" hangingPunct="1">
              <a:spcBef>
                <a:spcPct val="0"/>
              </a:spcBef>
              <a:spcAft>
                <a:spcPct val="0"/>
              </a:spcAft>
            </a:pPr>
            <a:endParaRPr lang="en-US" sz="1800" b="1" smtClean="0">
              <a:solidFill>
                <a:srgbClr val="FF0000"/>
              </a:solidFill>
              <a:latin typeface="Calibri" charset="0"/>
              <a:cs typeface="Arial" charset="0"/>
            </a:endParaRPr>
          </a:p>
          <a:p>
            <a:pPr algn="ctr" eaLnBrk="1" fontAlgn="base" hangingPunct="1">
              <a:spcBef>
                <a:spcPct val="0"/>
              </a:spcBef>
              <a:spcAft>
                <a:spcPct val="0"/>
              </a:spcAft>
            </a:pPr>
            <a:r>
              <a:rPr lang="en-US" sz="1800" b="1" smtClean="0">
                <a:solidFill>
                  <a:srgbClr val="FF0000"/>
                </a:solidFill>
                <a:latin typeface="Calibri" charset="0"/>
                <a:cs typeface="Arial" charset="0"/>
              </a:rPr>
              <a:t>During the process, 8 columns are read sequentially.</a:t>
            </a:r>
          </a:p>
        </p:txBody>
      </p:sp>
      <p:sp>
        <p:nvSpPr>
          <p:cNvPr id="123075" name="TextBox 53"/>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Tree>
    <p:extLst>
      <p:ext uri="{BB962C8B-B14F-4D97-AF65-F5344CB8AC3E}">
        <p14:creationId xmlns:p14="http://schemas.microsoft.com/office/powerpoint/2010/main" val="1914382860"/>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en-US" sz="3600">
                <a:latin typeface="Garamond" charset="0"/>
              </a:rPr>
              <a:t>Latency Components: Basic DRAM Operation</a:t>
            </a:r>
          </a:p>
        </p:txBody>
      </p:sp>
      <p:sp>
        <p:nvSpPr>
          <p:cNvPr id="123906" name="Content Placeholder 2"/>
          <p:cNvSpPr>
            <a:spLocks noGrp="1"/>
          </p:cNvSpPr>
          <p:nvPr>
            <p:ph idx="1"/>
          </p:nvPr>
        </p:nvSpPr>
        <p:spPr>
          <a:xfrm>
            <a:off x="228600" y="996950"/>
            <a:ext cx="8610600" cy="5194300"/>
          </a:xfrm>
        </p:spPr>
        <p:txBody>
          <a:bodyPr/>
          <a:lstStyle/>
          <a:p>
            <a:r>
              <a:rPr lang="en-US">
                <a:latin typeface="Tahoma" charset="0"/>
              </a:rPr>
              <a:t>CPU </a:t>
            </a:r>
            <a:r>
              <a:rPr lang="en-US">
                <a:latin typeface="Tahoma" charset="0"/>
                <a:cs typeface="Arial" charset="0"/>
              </a:rPr>
              <a:t>→ controller transfer time</a:t>
            </a:r>
          </a:p>
          <a:p>
            <a:r>
              <a:rPr lang="en-US">
                <a:latin typeface="Tahoma" charset="0"/>
                <a:cs typeface="Arial" charset="0"/>
              </a:rPr>
              <a:t>Controller latency</a:t>
            </a:r>
          </a:p>
          <a:p>
            <a:pPr lvl="1"/>
            <a:r>
              <a:rPr lang="en-US">
                <a:latin typeface="Tahoma" charset="0"/>
                <a:ea typeface="ＭＳ Ｐゴシック" charset="0"/>
                <a:cs typeface="Arial" charset="0"/>
              </a:rPr>
              <a:t>Queuing &amp; scheduling delay at the controller</a:t>
            </a:r>
          </a:p>
          <a:p>
            <a:pPr lvl="1"/>
            <a:r>
              <a:rPr lang="en-US">
                <a:latin typeface="Tahoma" charset="0"/>
                <a:ea typeface="ＭＳ Ｐゴシック" charset="0"/>
                <a:cs typeface="Arial" charset="0"/>
              </a:rPr>
              <a:t>Access converted to basic commands</a:t>
            </a:r>
          </a:p>
          <a:p>
            <a:r>
              <a:rPr lang="en-US">
                <a:latin typeface="Tahoma" charset="0"/>
                <a:cs typeface="Arial" charset="0"/>
              </a:rPr>
              <a:t>Controller → DRAM transfer time</a:t>
            </a:r>
          </a:p>
          <a:p>
            <a:r>
              <a:rPr lang="en-US">
                <a:latin typeface="Tahoma" charset="0"/>
                <a:cs typeface="Arial" charset="0"/>
              </a:rPr>
              <a:t>DRAM bank latency</a:t>
            </a:r>
          </a:p>
          <a:p>
            <a:pPr lvl="1"/>
            <a:r>
              <a:rPr lang="en-US">
                <a:latin typeface="Tahoma" charset="0"/>
                <a:ea typeface="ＭＳ Ｐゴシック" charset="0"/>
                <a:cs typeface="Arial" charset="0"/>
              </a:rPr>
              <a:t>Simple CAS if row is </a:t>
            </a:r>
            <a:r>
              <a:rPr lang="ja-JP" altLang="en-US">
                <a:latin typeface="Tahoma" charset="0"/>
                <a:ea typeface="ＭＳ Ｐゴシック" charset="0"/>
                <a:cs typeface="Arial" charset="0"/>
              </a:rPr>
              <a:t>“</a:t>
            </a:r>
            <a:r>
              <a:rPr lang="en-US" altLang="ja-JP">
                <a:latin typeface="Tahoma" charset="0"/>
                <a:ea typeface="ＭＳ Ｐゴシック" charset="0"/>
                <a:cs typeface="Arial" charset="0"/>
              </a:rPr>
              <a:t>open</a:t>
            </a:r>
            <a:r>
              <a:rPr lang="ja-JP" altLang="en-US">
                <a:latin typeface="Tahoma" charset="0"/>
                <a:ea typeface="ＭＳ Ｐゴシック" charset="0"/>
                <a:cs typeface="Arial" charset="0"/>
              </a:rPr>
              <a:t>”</a:t>
            </a:r>
            <a:r>
              <a:rPr lang="en-US" altLang="ja-JP">
                <a:latin typeface="Tahoma" charset="0"/>
                <a:ea typeface="ＭＳ Ｐゴシック" charset="0"/>
                <a:cs typeface="Arial" charset="0"/>
              </a:rPr>
              <a:t> OR</a:t>
            </a:r>
          </a:p>
          <a:p>
            <a:pPr lvl="1"/>
            <a:r>
              <a:rPr lang="en-US">
                <a:latin typeface="Tahoma" charset="0"/>
                <a:ea typeface="ＭＳ Ｐゴシック" charset="0"/>
                <a:cs typeface="Arial" charset="0"/>
              </a:rPr>
              <a:t>RAS + CAS if array precharged OR</a:t>
            </a:r>
          </a:p>
          <a:p>
            <a:pPr lvl="1"/>
            <a:r>
              <a:rPr lang="en-US">
                <a:latin typeface="Tahoma" charset="0"/>
                <a:ea typeface="ＭＳ Ｐゴシック" charset="0"/>
                <a:cs typeface="Arial" charset="0"/>
              </a:rPr>
              <a:t>PRE + RAS + CAS (worst case)</a:t>
            </a:r>
          </a:p>
          <a:p>
            <a:r>
              <a:rPr lang="en-US">
                <a:latin typeface="Tahoma" charset="0"/>
                <a:cs typeface="Arial" charset="0"/>
              </a:rPr>
              <a:t>DRAM → CPU transfer time (through controller)</a:t>
            </a:r>
          </a:p>
          <a:p>
            <a:endParaRPr lang="en-US">
              <a:latin typeface="Tahoma" charset="0"/>
            </a:endParaRPr>
          </a:p>
        </p:txBody>
      </p:sp>
      <p:sp>
        <p:nvSpPr>
          <p:cNvPr id="1239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7499F2-3369-BD45-AA7D-5A83C601C8C8}" type="slidenum">
              <a:rPr lang="en-US" sz="1600">
                <a:solidFill>
                  <a:srgbClr val="000000"/>
                </a:solidFill>
                <a:latin typeface="Garamond" charset="0"/>
                <a:cs typeface="Arial" charset="0"/>
              </a:rPr>
              <a:pPr eaLnBrk="1" hangingPunct="1"/>
              <a:t>97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2196341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300038" y="152400"/>
            <a:ext cx="8843962" cy="1066800"/>
          </a:xfrm>
        </p:spPr>
        <p:txBody>
          <a:bodyPr/>
          <a:lstStyle/>
          <a:p>
            <a:r>
              <a:rPr lang="en-US">
                <a:latin typeface="Garamond" charset="0"/>
              </a:rPr>
              <a:t>Multiple Banks (Interleaving) and Channels</a:t>
            </a:r>
          </a:p>
        </p:txBody>
      </p:sp>
      <p:sp>
        <p:nvSpPr>
          <p:cNvPr id="3" name="Content Placeholder 2"/>
          <p:cNvSpPr>
            <a:spLocks noGrp="1"/>
          </p:cNvSpPr>
          <p:nvPr>
            <p:ph idx="1"/>
          </p:nvPr>
        </p:nvSpPr>
        <p:spPr>
          <a:xfrm>
            <a:off x="228600" y="996950"/>
            <a:ext cx="8915400" cy="5194300"/>
          </a:xfrm>
        </p:spPr>
        <p:txBody>
          <a:bodyPr/>
          <a:lstStyle/>
          <a:p>
            <a:r>
              <a:rPr lang="en-US">
                <a:latin typeface="Tahoma" charset="0"/>
              </a:rPr>
              <a:t>Multiple banks</a:t>
            </a:r>
          </a:p>
          <a:p>
            <a:pPr lvl="1"/>
            <a:r>
              <a:rPr lang="en-US">
                <a:latin typeface="Tahoma" charset="0"/>
                <a:ea typeface="ＭＳ Ｐゴシック" charset="0"/>
              </a:rPr>
              <a:t>Enable </a:t>
            </a:r>
            <a:r>
              <a:rPr lang="en-US">
                <a:solidFill>
                  <a:srgbClr val="FF0000"/>
                </a:solidFill>
                <a:latin typeface="Tahoma" charset="0"/>
                <a:ea typeface="ＭＳ Ｐゴシック" charset="0"/>
              </a:rPr>
              <a:t>concurrent DRAM accesses</a:t>
            </a:r>
          </a:p>
          <a:p>
            <a:pPr lvl="1"/>
            <a:r>
              <a:rPr lang="en-US">
                <a:latin typeface="Tahoma" charset="0"/>
                <a:ea typeface="ＭＳ Ｐゴシック" charset="0"/>
              </a:rPr>
              <a:t>Bits in address determine which bank an address resides in</a:t>
            </a:r>
          </a:p>
          <a:p>
            <a:r>
              <a:rPr lang="en-US">
                <a:latin typeface="Tahoma" charset="0"/>
              </a:rPr>
              <a:t>Multiple independent channels serve the same purpose</a:t>
            </a:r>
          </a:p>
          <a:p>
            <a:pPr lvl="1"/>
            <a:r>
              <a:rPr lang="en-US">
                <a:latin typeface="Tahoma" charset="0"/>
                <a:ea typeface="ＭＳ Ｐゴシック" charset="0"/>
              </a:rPr>
              <a:t>But they are even better because they have </a:t>
            </a:r>
            <a:r>
              <a:rPr lang="en-US">
                <a:solidFill>
                  <a:srgbClr val="FF0000"/>
                </a:solidFill>
                <a:latin typeface="Tahoma" charset="0"/>
                <a:ea typeface="ＭＳ Ｐゴシック" charset="0"/>
              </a:rPr>
              <a:t>separate data buses</a:t>
            </a:r>
          </a:p>
          <a:p>
            <a:pPr lvl="1"/>
            <a:r>
              <a:rPr lang="en-US">
                <a:solidFill>
                  <a:srgbClr val="FF0000"/>
                </a:solidFill>
                <a:latin typeface="Tahoma" charset="0"/>
                <a:ea typeface="ＭＳ Ｐゴシック" charset="0"/>
              </a:rPr>
              <a:t>Increased bus bandwidth</a:t>
            </a:r>
          </a:p>
          <a:p>
            <a:pPr lvl="1"/>
            <a:endParaRPr lang="en-US">
              <a:solidFill>
                <a:srgbClr val="FF0000"/>
              </a:solidFill>
              <a:latin typeface="Tahoma" charset="0"/>
              <a:ea typeface="ＭＳ Ｐゴシック" charset="0"/>
            </a:endParaRPr>
          </a:p>
          <a:p>
            <a:r>
              <a:rPr lang="en-US">
                <a:latin typeface="Tahoma" charset="0"/>
              </a:rPr>
              <a:t>Enabling more concurrency requires reducing</a:t>
            </a:r>
          </a:p>
          <a:p>
            <a:pPr lvl="1"/>
            <a:r>
              <a:rPr lang="en-US">
                <a:latin typeface="Tahoma" charset="0"/>
                <a:ea typeface="ＭＳ Ｐゴシック" charset="0"/>
              </a:rPr>
              <a:t>Bank conflicts</a:t>
            </a:r>
          </a:p>
          <a:p>
            <a:pPr lvl="1"/>
            <a:r>
              <a:rPr lang="en-US">
                <a:latin typeface="Tahoma" charset="0"/>
                <a:ea typeface="ＭＳ Ｐゴシック" charset="0"/>
              </a:rPr>
              <a:t>Channel conflicts</a:t>
            </a:r>
          </a:p>
          <a:p>
            <a:r>
              <a:rPr lang="en-US">
                <a:latin typeface="Tahoma" charset="0"/>
              </a:rPr>
              <a:t>How to select/randomize bank/channel indices in address?</a:t>
            </a:r>
          </a:p>
          <a:p>
            <a:pPr lvl="1"/>
            <a:r>
              <a:rPr lang="en-US">
                <a:latin typeface="Tahoma" charset="0"/>
                <a:ea typeface="ＭＳ Ｐゴシック" charset="0"/>
              </a:rPr>
              <a:t>Lower order bits have more entropy</a:t>
            </a:r>
          </a:p>
          <a:p>
            <a:pPr lvl="1"/>
            <a:r>
              <a:rPr lang="en-US">
                <a:latin typeface="Tahoma" charset="0"/>
                <a:ea typeface="ＭＳ Ｐゴシック" charset="0"/>
              </a:rPr>
              <a:t>Randomizing hash functions (XOR of different address bits)</a:t>
            </a:r>
          </a:p>
          <a:p>
            <a:pPr lvl="1"/>
            <a:endParaRPr lang="en-US">
              <a:solidFill>
                <a:srgbClr val="FF0000"/>
              </a:solidFill>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1249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32C247-D2EF-E549-AC01-40D30E25CF17}" type="slidenum">
              <a:rPr lang="en-US" sz="1600">
                <a:solidFill>
                  <a:srgbClr val="000000"/>
                </a:solidFill>
                <a:latin typeface="Garamond" charset="0"/>
                <a:cs typeface="Arial" charset="0"/>
              </a:rPr>
              <a:pPr eaLnBrk="1" hangingPunct="1"/>
              <a:t>98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6332458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a:latin typeface="Garamond" charset="0"/>
              </a:rPr>
              <a:t>How Multiple Banks/Channels Help</a:t>
            </a:r>
          </a:p>
        </p:txBody>
      </p:sp>
      <p:sp>
        <p:nvSpPr>
          <p:cNvPr id="12595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259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2B3E68-0FA9-C74F-BF96-14479F3E0AA2}" type="slidenum">
              <a:rPr lang="en-US" sz="1600">
                <a:solidFill>
                  <a:srgbClr val="000000"/>
                </a:solidFill>
                <a:latin typeface="Garamond" charset="0"/>
                <a:cs typeface="Arial" charset="0"/>
              </a:rPr>
              <a:pPr eaLnBrk="1" hangingPunct="1"/>
              <a:t>99</a:t>
            </a:fld>
            <a:endParaRPr lang="en-US" sz="1600">
              <a:solidFill>
                <a:srgbClr val="000000"/>
              </a:solidFill>
              <a:latin typeface="Garamond" charset="0"/>
              <a:cs typeface="Arial" charset="0"/>
            </a:endParaRPr>
          </a:p>
        </p:txBody>
      </p:sp>
      <p:pic>
        <p:nvPicPr>
          <p:cNvPr id="1259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212850"/>
            <a:ext cx="8580438"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7250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3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Myriad Pro Bold Cond"/>
        <a:ea typeface="ヒラギノ角ゴ ProN W6"/>
        <a:cs typeface="ヒラギノ角ゴ ProN W6"/>
      </a:majorFont>
      <a:minorFont>
        <a:latin typeface="Myriad Pro Bold Con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3.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40756</TotalTime>
  <Words>18711</Words>
  <Application>Microsoft Macintosh PowerPoint</Application>
  <PresentationFormat>On-screen Show (4:3)</PresentationFormat>
  <Paragraphs>3630</Paragraphs>
  <Slides>274</Slides>
  <Notes>98</Notes>
  <HiddenSlides>0</HiddenSlides>
  <MMClips>0</MMClips>
  <ScaleCrop>false</ScaleCrop>
  <HeadingPairs>
    <vt:vector size="6" baseType="variant">
      <vt:variant>
        <vt:lpstr>Theme</vt:lpstr>
      </vt:variant>
      <vt:variant>
        <vt:i4>56</vt:i4>
      </vt:variant>
      <vt:variant>
        <vt:lpstr>Embedded OLE Servers</vt:lpstr>
      </vt:variant>
      <vt:variant>
        <vt:i4>2</vt:i4>
      </vt:variant>
      <vt:variant>
        <vt:lpstr>Slide Titles</vt:lpstr>
      </vt:variant>
      <vt:variant>
        <vt:i4>274</vt:i4>
      </vt:variant>
    </vt:vector>
  </HeadingPairs>
  <TitlesOfParts>
    <vt:vector size="332" baseType="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16_Edge</vt:lpstr>
      <vt:lpstr>17_Edge</vt:lpstr>
      <vt:lpstr>13_Edge</vt:lpstr>
      <vt:lpstr>18_Edge</vt:lpstr>
      <vt:lpstr>3_Office Theme</vt:lpstr>
      <vt:lpstr>19_Edge</vt:lpstr>
      <vt:lpstr>20_Edge</vt:lpstr>
      <vt:lpstr>22_Edge</vt:lpstr>
      <vt:lpstr>23_Edge</vt:lpstr>
      <vt:lpstr>25_Edge</vt:lpstr>
      <vt:lpstr>Office Theme</vt:lpstr>
      <vt:lpstr>21_Edge</vt:lpstr>
      <vt:lpstr>24_Edge</vt:lpstr>
      <vt:lpstr>26_Edge</vt:lpstr>
      <vt:lpstr>27_Edge</vt:lpstr>
      <vt:lpstr>28_Edge</vt:lpstr>
      <vt:lpstr>1_Office Theme</vt:lpstr>
      <vt:lpstr>29_Edge</vt:lpstr>
      <vt:lpstr>30_Edge</vt:lpstr>
      <vt:lpstr>31_Edge</vt:lpstr>
      <vt:lpstr>32_Edge</vt:lpstr>
      <vt:lpstr>Title &amp; Bullets</vt:lpstr>
      <vt:lpstr>4_Office Theme</vt:lpstr>
      <vt:lpstr>33_Edge</vt:lpstr>
      <vt:lpstr>35_Edge</vt:lpstr>
      <vt:lpstr>34_Edge</vt:lpstr>
      <vt:lpstr>8_Office Theme</vt:lpstr>
      <vt:lpstr>36_Edge</vt:lpstr>
      <vt:lpstr>37_Edge</vt:lpstr>
      <vt:lpstr>38_Edge</vt:lpstr>
      <vt:lpstr>39_Edge</vt:lpstr>
      <vt:lpstr>40_Edge</vt:lpstr>
      <vt:lpstr>41_Edge</vt:lpstr>
      <vt:lpstr>42_Edge</vt:lpstr>
      <vt:lpstr>43_Edge</vt:lpstr>
      <vt:lpstr>7_Office Theme</vt:lpstr>
      <vt:lpstr>44_Edge</vt:lpstr>
      <vt:lpstr>45_Edge</vt:lpstr>
      <vt:lpstr>46_Edge</vt:lpstr>
      <vt:lpstr>47_Edge</vt:lpstr>
      <vt:lpstr>SAFARI_Template</vt:lpstr>
      <vt:lpstr>Worksheet</vt:lpstr>
      <vt:lpstr>Visio</vt:lpstr>
      <vt:lpstr>Computer Architecture: Main Memory (Alternate Version)</vt:lpstr>
      <vt:lpstr>Main Memory Lectures</vt:lpstr>
      <vt:lpstr>Memory Systems in the Multi-Core Era Lecture 1: DRAM Basics and  DRAM Scaling</vt:lpstr>
      <vt:lpstr>The Main Memory System</vt:lpstr>
      <vt:lpstr>Memory System: A Shared Resource View</vt:lpstr>
      <vt:lpstr>State of the Main Memory System</vt:lpstr>
      <vt:lpstr>Major Trends Affecting Main Memory (I)</vt:lpstr>
      <vt:lpstr>Major Trends Affecting Main Memory (II)</vt:lpstr>
      <vt:lpstr>Example Trend: Many Cores on Chip</vt:lpstr>
      <vt:lpstr>Consequence: The Memory Capacity Gap</vt:lpstr>
      <vt:lpstr>Major Trends Affecting Main Memory (III)</vt:lpstr>
      <vt:lpstr>Major Trends Affecting Main Memory (IV)</vt:lpstr>
      <vt:lpstr>The DRAM Scaling Problem</vt:lpstr>
      <vt:lpstr>Solutions to the DRAM Scaling Problem</vt:lpstr>
      <vt:lpstr>Solution 1: Tolerate DRAM</vt:lpstr>
      <vt:lpstr>Solution 2: Emerging Memory Technologies</vt:lpstr>
      <vt:lpstr>Hybrid Memory Systems</vt:lpstr>
      <vt:lpstr>An Orthogonal Issue: Memory Interference</vt:lpstr>
      <vt:lpstr>Agenda for Today</vt:lpstr>
      <vt:lpstr>What Will You Learn in Mini Course 2?</vt:lpstr>
      <vt:lpstr>Attendance Sheet</vt:lpstr>
      <vt:lpstr>This Course</vt:lpstr>
      <vt:lpstr>An Example Problem: Shared Main Memory</vt:lpstr>
      <vt:lpstr>Unexpected Slowdowns in Multi-Core</vt:lpstr>
      <vt:lpstr>A Question or Two</vt:lpstr>
      <vt:lpstr>Why the Disparity in Slowdowns?</vt:lpstr>
      <vt:lpstr>DRAM Bank Operation</vt:lpstr>
      <vt:lpstr>DRAM Controllers</vt:lpstr>
      <vt:lpstr>The Problem</vt:lpstr>
      <vt:lpstr>Now That We Know What Happens Underneath</vt:lpstr>
      <vt:lpstr>Some Solution Examples (To Be Covered)</vt:lpstr>
      <vt:lpstr>Readings and Videos</vt:lpstr>
      <vt:lpstr>Overview Reading</vt:lpstr>
      <vt:lpstr>Memory Lecture Videos</vt:lpstr>
      <vt:lpstr>Readings for Lecture 2.1 (DRAM Scaling)</vt:lpstr>
      <vt:lpstr>Readings for Lecture 2.2 (Emerging Technologies) </vt:lpstr>
      <vt:lpstr>Readings for Lecture 2.3 (Memory QoS)</vt:lpstr>
      <vt:lpstr>Readings for Lecture 2.3 (Memory QoS)</vt:lpstr>
      <vt:lpstr>Readings in Flash Memory</vt:lpstr>
      <vt:lpstr>Online Lectures and More Information</vt:lpstr>
      <vt:lpstr>Agenda for Today</vt:lpstr>
      <vt:lpstr>Main Memory</vt:lpstr>
      <vt:lpstr>Main Memory in the System</vt:lpstr>
      <vt:lpstr>Ideal Memory</vt:lpstr>
      <vt:lpstr>The Problem</vt:lpstr>
      <vt:lpstr>Memory Technology: DRAM</vt:lpstr>
      <vt:lpstr>Memory Technology: SRAM</vt:lpstr>
      <vt:lpstr>Memory Bank: A Fundamental Concept</vt:lpstr>
      <vt:lpstr>Memory Bank Organization and Operation</vt:lpstr>
      <vt:lpstr>SRAM (Static Random Access Memory)</vt:lpstr>
      <vt:lpstr>DRAM (Dynamic Random Access Memory)</vt:lpstr>
      <vt:lpstr>DRAM vs. SRAM</vt:lpstr>
      <vt:lpstr>An Aside: Phase Change Memory</vt:lpstr>
      <vt:lpstr>An Aside: How Does PCM Work?</vt:lpstr>
      <vt:lpstr>The Problem</vt:lpstr>
      <vt:lpstr>Why Memory Hierarchy?</vt:lpstr>
      <vt:lpstr>Memory Hierarchy</vt:lpstr>
      <vt:lpstr>Locality</vt:lpstr>
      <vt:lpstr>Memory Locality</vt:lpstr>
      <vt:lpstr>Caching Basics: Exploit Temporal Locality</vt:lpstr>
      <vt:lpstr>Caching Basics: Exploit Spatial Locality</vt:lpstr>
      <vt:lpstr>Caching in a Pipelined Design</vt:lpstr>
      <vt:lpstr>A Note on Manual vs. Automatic Management</vt:lpstr>
      <vt:lpstr>Automatic Management in Memory Hierarchy</vt:lpstr>
      <vt:lpstr>A Modern Memory Hierarchy</vt:lpstr>
      <vt:lpstr>The DRAM Subsystem</vt:lpstr>
      <vt:lpstr>DRAM Subsystem Organization</vt:lpstr>
      <vt:lpstr>The DRAM Bank Structure</vt:lpstr>
      <vt:lpstr>Page Mode DRAM</vt:lpstr>
      <vt:lpstr>DRAM Bank Operation</vt:lpstr>
      <vt:lpstr>The DRAM Chip</vt:lpstr>
      <vt:lpstr>128M x 8-bit DRAM Chip</vt:lpstr>
      <vt:lpstr>DRAM Rank and Module</vt:lpstr>
      <vt:lpstr>A 64-bit Wide DIMM (One Rank)</vt:lpstr>
      <vt:lpstr>A 64-bit Wide DIMM (One Rank)</vt:lpstr>
      <vt:lpstr>Multiple DIMMs</vt:lpstr>
      <vt:lpstr>DRAM Channels</vt:lpstr>
      <vt:lpstr>Generalized Memory Structure</vt:lpstr>
      <vt:lpstr>Generalized Memory Structure</vt:lpstr>
      <vt:lpstr>The DRAM Subsystem The Top Down View</vt:lpstr>
      <vt:lpstr>DRAM Subsystem Organization</vt:lpstr>
      <vt:lpstr>The DRAM subsystem</vt:lpstr>
      <vt:lpstr>Breaking down a DIMM</vt:lpstr>
      <vt:lpstr>Breaking down a DIMM</vt:lpstr>
      <vt:lpstr>Rank</vt:lpstr>
      <vt:lpstr>Breaking down a Rank</vt:lpstr>
      <vt:lpstr>Breaking down a Chip</vt:lpstr>
      <vt:lpstr>Breaking down a Bank</vt:lpstr>
      <vt:lpstr>DRAM Subsystem Organization</vt:lpstr>
      <vt:lpstr>Example: Transferring a cache block</vt:lpstr>
      <vt:lpstr>Example: Transferring a cache block</vt:lpstr>
      <vt:lpstr>Example: Transferring a cache block</vt:lpstr>
      <vt:lpstr>Example: Transferring a cache block</vt:lpstr>
      <vt:lpstr>Example: Transferring a cache block</vt:lpstr>
      <vt:lpstr>Example: Transferring a cache block</vt:lpstr>
      <vt:lpstr>Example: Transferring a cache block</vt:lpstr>
      <vt:lpstr>Latency Components: Basic DRAM Operation</vt:lpstr>
      <vt:lpstr>Multiple Banks (Interleaving) and Channels</vt:lpstr>
      <vt:lpstr>How Multiple Banks/Channels Help</vt:lpstr>
      <vt:lpstr>Multiple Channels</vt:lpstr>
      <vt:lpstr>Address Mapping (Single Channel)</vt:lpstr>
      <vt:lpstr>Bank Mapping Randomization</vt:lpstr>
      <vt:lpstr>Address Mapping (Multiple Channels)</vt:lpstr>
      <vt:lpstr>Interaction with VirtualPhysical Mapping</vt:lpstr>
      <vt:lpstr>DRAM Refresh (I)</vt:lpstr>
      <vt:lpstr>DRAM Refresh (II)</vt:lpstr>
      <vt:lpstr>Downsides of DRAM Refresh</vt:lpstr>
      <vt:lpstr>Memory Controllers</vt:lpstr>
      <vt:lpstr>DRAM versus Other Types of Memories</vt:lpstr>
      <vt:lpstr>DRAM Controller: Functions</vt:lpstr>
      <vt:lpstr>DRAM Controller: Where to Place</vt:lpstr>
      <vt:lpstr>DRAM Controller (II)</vt:lpstr>
      <vt:lpstr>A Modern DRAM Controller</vt:lpstr>
      <vt:lpstr>DRAM Scheduling Policies (I)</vt:lpstr>
      <vt:lpstr>DRAM Scheduling Policies (II)</vt:lpstr>
      <vt:lpstr>Row Buffer Management Policies</vt:lpstr>
      <vt:lpstr>Open vs. Closed Row Policies</vt:lpstr>
      <vt:lpstr>Why are DRAM Controllers Difficult to Design?</vt:lpstr>
      <vt:lpstr>Many DRAM Timing Constraints</vt:lpstr>
      <vt:lpstr>More on DRAM Operation</vt:lpstr>
      <vt:lpstr>Self-Optimizing DRAM Controllers</vt:lpstr>
      <vt:lpstr>Self-Optimizing DRAM Controllers</vt:lpstr>
      <vt:lpstr>Self-Optimizing DRAM Controllers</vt:lpstr>
      <vt:lpstr>Performance Results</vt:lpstr>
      <vt:lpstr>DRAM Power Management</vt:lpstr>
      <vt:lpstr>Trends Affecting Main Memory</vt:lpstr>
      <vt:lpstr>Agenda for Today</vt:lpstr>
      <vt:lpstr>Technology Trends</vt:lpstr>
      <vt:lpstr>Application Trends</vt:lpstr>
      <vt:lpstr>Architecture/System Trends</vt:lpstr>
      <vt:lpstr>Summary: Major Trends Affecting Memory</vt:lpstr>
      <vt:lpstr>Requirements from an Ideal Memory System</vt:lpstr>
      <vt:lpstr>Requirements from an Ideal Memory System</vt:lpstr>
      <vt:lpstr>Agenda for Today</vt:lpstr>
      <vt:lpstr>The DRAM Scaling Problem</vt:lpstr>
      <vt:lpstr>Solutions to the DRAM Scaling Problem</vt:lpstr>
      <vt:lpstr>Solution 1: Tolerate DRAM</vt:lpstr>
      <vt:lpstr>Tolerating DRAM: System-DRAM Co-Design</vt:lpstr>
      <vt:lpstr>New DRAM Architectures</vt:lpstr>
      <vt:lpstr>RAIDR: Reducing  DRAM Refresh Impact</vt:lpstr>
      <vt:lpstr>DRAM Refresh</vt:lpstr>
      <vt:lpstr>Refresh Today: Auto Refresh</vt:lpstr>
      <vt:lpstr>Refresh Overhead: Performance</vt:lpstr>
      <vt:lpstr>Refresh Overhead: Energy</vt:lpstr>
      <vt:lpstr>Problem with Conventional Refresh</vt:lpstr>
      <vt:lpstr>Retention Time of DRAM Rows</vt:lpstr>
      <vt:lpstr>Reducing DRAM Refresh Operations</vt:lpstr>
      <vt:lpstr>RAIDR: Mechanism</vt:lpstr>
      <vt:lpstr>1. Profiling</vt:lpstr>
      <vt:lpstr>2. Binning</vt:lpstr>
      <vt:lpstr>Bloom Filter Operation Example</vt:lpstr>
      <vt:lpstr>Bloom Filter Operation Example</vt:lpstr>
      <vt:lpstr>Bloom Filter Operation Example</vt:lpstr>
      <vt:lpstr>Bloom Filter Operation Example</vt:lpstr>
      <vt:lpstr>Benefits of Bloom Filters as Bins</vt:lpstr>
      <vt:lpstr>3. Refreshing (RAIDR Refresh Controller)</vt:lpstr>
      <vt:lpstr>3. Refreshing (RAIDR Refresh Controller)</vt:lpstr>
      <vt:lpstr>Tolerating Temperature Changes</vt:lpstr>
      <vt:lpstr>RAIDR: Baseline Design</vt:lpstr>
      <vt:lpstr>RAIDR in Memory Controller: Option 1</vt:lpstr>
      <vt:lpstr>RAIDR in DRAM Chip: Option 2</vt:lpstr>
      <vt:lpstr>RAIDR Results</vt:lpstr>
      <vt:lpstr>RAIDR Refresh Reduction</vt:lpstr>
      <vt:lpstr>RAIDR: Performance</vt:lpstr>
      <vt:lpstr>RAIDR: DRAM Energy Efficiency</vt:lpstr>
      <vt:lpstr>DRAM Device Capacity Scaling: Performance</vt:lpstr>
      <vt:lpstr>DRAM Device Capacity Scaling: Energy</vt:lpstr>
      <vt:lpstr>New DRAM Architectures</vt:lpstr>
      <vt:lpstr>Tiered-Latency DRAM:  Reducing DRAM Latency</vt:lpstr>
      <vt:lpstr>PowerPoint Presentation</vt:lpstr>
      <vt:lpstr>   What Causes the Long Latency?</vt:lpstr>
      <vt:lpstr>   What Causes the Long Latency?</vt:lpstr>
      <vt:lpstr>   Why is the Subarray So Slow?</vt:lpstr>
      <vt:lpstr>   Trade-Off: Area (Die Size) vs. Latency</vt:lpstr>
      <vt:lpstr>   Trade-Off: Area (Die Size) vs. Latency</vt:lpstr>
      <vt:lpstr>   Approximating the Best of Both Worlds</vt:lpstr>
      <vt:lpstr>   Approximating the Best of Both Worlds</vt:lpstr>
      <vt:lpstr>   Tiered-Latency DRAM</vt:lpstr>
      <vt:lpstr>   Near Segment Access</vt:lpstr>
      <vt:lpstr>   Far Segment Access</vt:lpstr>
      <vt:lpstr>   Latency, Power, and Area Evaluation</vt:lpstr>
      <vt:lpstr> Commodity DRAM vs. TL-DRAM </vt:lpstr>
      <vt:lpstr>   Latency vs. Near Segment Length</vt:lpstr>
      <vt:lpstr>   Latency vs. Near Segment Length</vt:lpstr>
      <vt:lpstr>   Trade-Off: Area (Die-Area) vs. Latency</vt:lpstr>
      <vt:lpstr>   Leveraging Tiered-Latency DRAM</vt:lpstr>
      <vt:lpstr>   Near Segment as Hardware-Managed Cache</vt:lpstr>
      <vt:lpstr>   Inter-Segment Migration</vt:lpstr>
      <vt:lpstr>   Inter-Segment Migration</vt:lpstr>
      <vt:lpstr>   Inter-Segment Migration</vt:lpstr>
      <vt:lpstr>   Near Segment as Hardware-Managed Cache</vt:lpstr>
      <vt:lpstr>   Evaluation Methodology</vt:lpstr>
      <vt:lpstr>  Configurations</vt:lpstr>
      <vt:lpstr>   Performance &amp; Power Consumption  </vt:lpstr>
      <vt:lpstr> Single-Core: Varying Near Segment Length</vt:lpstr>
      <vt:lpstr>   Other Mechanisms &amp; Results</vt:lpstr>
      <vt:lpstr>   Summary of TL-DRAM</vt:lpstr>
      <vt:lpstr>New DRAM Architectures</vt:lpstr>
      <vt:lpstr>Subarray-Level Parallelism: Reducing Bank Conflict Impact</vt:lpstr>
      <vt:lpstr>The Memory Bank Conflict Problem</vt:lpstr>
      <vt:lpstr>The Problem with Memory Bank Conflicts</vt:lpstr>
      <vt:lpstr>Goal</vt:lpstr>
      <vt:lpstr>Key Observation #1</vt:lpstr>
      <vt:lpstr>Key Observation #2</vt:lpstr>
      <vt:lpstr>Key Idea: Reduce Sharing of Globals</vt:lpstr>
      <vt:lpstr>Overview of Our Mechanism</vt:lpstr>
      <vt:lpstr>Challenges: Global Structures</vt:lpstr>
      <vt:lpstr>Challenge #1. Global Address Latch</vt:lpstr>
      <vt:lpstr>Solution #1. Subarray Address Latch</vt:lpstr>
      <vt:lpstr>Challenges: Global Structures</vt:lpstr>
      <vt:lpstr>Challenge #2. Global Bitlines</vt:lpstr>
      <vt:lpstr>Solution #2. Designated-Bit Latch</vt:lpstr>
      <vt:lpstr>Challenges: Global Structures</vt:lpstr>
      <vt:lpstr>MASA: Advantages</vt:lpstr>
      <vt:lpstr>MASA: Overhead</vt:lpstr>
      <vt:lpstr>Cheaper Mechanisms</vt:lpstr>
      <vt:lpstr>System Configuration</vt:lpstr>
      <vt:lpstr>SALP: Single-core Results</vt:lpstr>
      <vt:lpstr>SALP: Single-Core Results</vt:lpstr>
      <vt:lpstr>Subarray-Level Parallelism: Results</vt:lpstr>
      <vt:lpstr>New DRAM Architectures</vt:lpstr>
      <vt:lpstr>RowClone: Fast Bulk Data  Copy and Initialization</vt:lpstr>
      <vt:lpstr>Today’s Memory: Bulk Data Copy</vt:lpstr>
      <vt:lpstr>Future: RowClone (In-Memory Copy)</vt:lpstr>
      <vt:lpstr>DRAM operation (load one byte)</vt:lpstr>
      <vt:lpstr>RowClone: in-DRAM Row Copy (and Initialization)</vt:lpstr>
      <vt:lpstr>Our Approach: Key Idea</vt:lpstr>
      <vt:lpstr>DRAM Subarray Microarchitecture</vt:lpstr>
      <vt:lpstr>DRAM Operation</vt:lpstr>
      <vt:lpstr>RowClone: Intra-subarray Copy</vt:lpstr>
      <vt:lpstr>RowClone: Inter-bank Copy</vt:lpstr>
      <vt:lpstr>RowClone: Inter-subarray Copy</vt:lpstr>
      <vt:lpstr>Fast Row Initialization</vt:lpstr>
      <vt:lpstr>RowClone: Latency and Energy Savings</vt:lpstr>
      <vt:lpstr>Goal: Ultra-efficient heterogeneous architectures </vt:lpstr>
      <vt:lpstr>Enabling Ultra-efficient (Visual) Search</vt:lpstr>
      <vt:lpstr>Agenda for Today</vt:lpstr>
      <vt:lpstr>Sampling of Ongoing Research</vt:lpstr>
      <vt:lpstr>Summary</vt:lpstr>
      <vt:lpstr>Thank you.</vt:lpstr>
      <vt:lpstr>Memory Systems in the Multi-Core Era Lecture 1: DRAM Basics and  DRAM Scaling</vt:lpstr>
      <vt:lpstr>Computer Architecture: Main Memory (Alternate Version)</vt:lpstr>
      <vt:lpstr>Aside: Scaling Flash Memory [Cai+, ICCD’12]</vt:lpstr>
      <vt:lpstr>Memory Power Management via Dynamic Voltage/Frequency Scaling</vt:lpstr>
      <vt:lpstr>Memory Power is Significant</vt:lpstr>
      <vt:lpstr>Existing Solution: Memory Sleep States?</vt:lpstr>
      <vt:lpstr>Memory Bandwidth Varies Widely</vt:lpstr>
      <vt:lpstr>Memory Power can be Scaled Down</vt:lpstr>
      <vt:lpstr>Observations So Far</vt:lpstr>
      <vt:lpstr>DVFS for Memory</vt:lpstr>
      <vt:lpstr>Outline</vt:lpstr>
      <vt:lpstr>Outline</vt:lpstr>
      <vt:lpstr>DRAM Operation</vt:lpstr>
      <vt:lpstr>Inside a DRAM Device</vt:lpstr>
      <vt:lpstr>Effect of Frequency Scaling on Power</vt:lpstr>
      <vt:lpstr>Effects of Voltage Scaling on Power</vt:lpstr>
      <vt:lpstr>Outline</vt:lpstr>
      <vt:lpstr>How Much Memory Bandwidth is Needed?</vt:lpstr>
      <vt:lpstr>Performance Impact of Static Frequency Scaling</vt:lpstr>
      <vt:lpstr>Outline</vt:lpstr>
      <vt:lpstr>Memory Latency Under Load</vt:lpstr>
      <vt:lpstr>Control Algorithm: Demand-Based Switching</vt:lpstr>
      <vt:lpstr>Implementing V/F Switching</vt:lpstr>
      <vt:lpstr>Outline</vt:lpstr>
      <vt:lpstr>Evaluation Methodology</vt:lpstr>
      <vt:lpstr>Evaluation Methodology</vt:lpstr>
      <vt:lpstr>Performance Impact of Memory DVFS</vt:lpstr>
      <vt:lpstr>Memory Frequency Distribution</vt:lpstr>
      <vt:lpstr>Memory Power Reduction</vt:lpstr>
      <vt:lpstr>System Power Reduction</vt:lpstr>
      <vt:lpstr>System Energy Reduction</vt:lpstr>
      <vt:lpstr>Related Work</vt:lpstr>
      <vt:lpstr>Conclusions</vt:lpstr>
      <vt:lpstr>Memory Power Management via Dynamic Voltage/Frequency Scaling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1639</cp:revision>
  <cp:lastPrinted>2010-05-26T16:43:32Z</cp:lastPrinted>
  <dcterms:created xsi:type="dcterms:W3CDTF">2010-10-08T20:41:54Z</dcterms:created>
  <dcterms:modified xsi:type="dcterms:W3CDTF">2013-09-21T23:00:06Z</dcterms:modified>
</cp:coreProperties>
</file>