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theme/theme39.xml" ContentType="application/vnd.openxmlformats-officedocument.theme+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40.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41.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42.xml" ContentType="application/vnd.openxmlformats-officedocument.theme+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43.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44.xml" ContentType="application/vnd.openxmlformats-officedocument.theme+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theme/theme45.xml" ContentType="application/vnd.openxmlformats-officedocument.theme+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theme/theme46.xml" ContentType="application/vnd.openxmlformats-officedocument.theme+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47.xml" ContentType="application/vnd.openxmlformats-officedocument.theme+xml"/>
  <Override PartName="/ppt/slideLayouts/slideLayout512.xml" ContentType="application/vnd.openxmlformats-officedocument.presentationml.slideLayout+xml"/>
  <Override PartName="/ppt/theme/theme48.xml" ContentType="application/vnd.openxmlformats-officedocument.theme+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49.xml" ContentType="application/vnd.openxmlformats-officedocument.theme+xml"/>
  <Override PartName="/ppt/slideLayouts/slideLayout526.xml" ContentType="application/vnd.openxmlformats-officedocument.presentationml.slideLayout+xml"/>
  <Override PartName="/ppt/theme/theme50.xml" ContentType="application/vnd.openxmlformats-officedocument.theme+xml"/>
  <Override PartName="/ppt/slideLayouts/slideLayout527.xml" ContentType="application/vnd.openxmlformats-officedocument.presentationml.slideLayout+xml"/>
  <Override PartName="/ppt/theme/theme51.xml" ContentType="application/vnd.openxmlformats-officedocument.theme+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52.xml" ContentType="application/vnd.openxmlformats-officedocument.theme+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theme/theme53.xml" ContentType="application/vnd.openxmlformats-officedocument.theme+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50" r:id="rId28"/>
    <p:sldMasterId id="2147484462" r:id="rId29"/>
    <p:sldMasterId id="2147484474" r:id="rId30"/>
    <p:sldMasterId id="2147484486" r:id="rId31"/>
    <p:sldMasterId id="2147484534" r:id="rId32"/>
    <p:sldMasterId id="2147484546" r:id="rId33"/>
    <p:sldMasterId id="2147484558" r:id="rId34"/>
    <p:sldMasterId id="2147484630" r:id="rId35"/>
    <p:sldMasterId id="2147484642" r:id="rId36"/>
    <p:sldMasterId id="2147484679" r:id="rId37"/>
    <p:sldMasterId id="2147484704" r:id="rId38"/>
    <p:sldMasterId id="2147484768" r:id="rId39"/>
    <p:sldMasterId id="2147484780" r:id="rId40"/>
    <p:sldMasterId id="2147484792" r:id="rId41"/>
    <p:sldMasterId id="2147484804" r:id="rId42"/>
    <p:sldMasterId id="2147484816" r:id="rId43"/>
    <p:sldMasterId id="2147484828" r:id="rId44"/>
    <p:sldMasterId id="2147484841" r:id="rId45"/>
    <p:sldMasterId id="2147484853" r:id="rId46"/>
    <p:sldMasterId id="2147484865" r:id="rId47"/>
    <p:sldMasterId id="2147484878" r:id="rId48"/>
    <p:sldMasterId id="2147484880" r:id="rId49"/>
    <p:sldMasterId id="2147484893" r:id="rId50"/>
    <p:sldMasterId id="2147484896" r:id="rId51"/>
    <p:sldMasterId id="2147484898" r:id="rId52"/>
    <p:sldMasterId id="2147484901" r:id="rId53"/>
    <p:sldMasterId id="2147484914" r:id="rId54"/>
  </p:sldMasterIdLst>
  <p:notesMasterIdLst>
    <p:notesMasterId r:id="rId225"/>
  </p:notesMasterIdLst>
  <p:handoutMasterIdLst>
    <p:handoutMasterId r:id="rId226"/>
  </p:handoutMasterIdLst>
  <p:sldIdLst>
    <p:sldId id="2136" r:id="rId55"/>
    <p:sldId id="2137" r:id="rId56"/>
    <p:sldId id="2138" r:id="rId57"/>
    <p:sldId id="2133" r:id="rId58"/>
    <p:sldId id="2129" r:id="rId59"/>
    <p:sldId id="1938" r:id="rId60"/>
    <p:sldId id="2052" r:id="rId61"/>
    <p:sldId id="2053" r:id="rId62"/>
    <p:sldId id="2054" r:id="rId63"/>
    <p:sldId id="2055" r:id="rId64"/>
    <p:sldId id="1939" r:id="rId65"/>
    <p:sldId id="2131" r:id="rId66"/>
    <p:sldId id="1940" r:id="rId67"/>
    <p:sldId id="1941" r:id="rId68"/>
    <p:sldId id="1942" r:id="rId69"/>
    <p:sldId id="1943" r:id="rId70"/>
    <p:sldId id="1944" r:id="rId71"/>
    <p:sldId id="1945" r:id="rId72"/>
    <p:sldId id="1946" r:id="rId73"/>
    <p:sldId id="1947" r:id="rId74"/>
    <p:sldId id="1948" r:id="rId75"/>
    <p:sldId id="1949" r:id="rId76"/>
    <p:sldId id="1950" r:id="rId77"/>
    <p:sldId id="1951" r:id="rId78"/>
    <p:sldId id="1952" r:id="rId79"/>
    <p:sldId id="1953" r:id="rId80"/>
    <p:sldId id="1954" r:id="rId81"/>
    <p:sldId id="1955" r:id="rId82"/>
    <p:sldId id="1956" r:id="rId83"/>
    <p:sldId id="1957" r:id="rId84"/>
    <p:sldId id="1958" r:id="rId85"/>
    <p:sldId id="1959" r:id="rId86"/>
    <p:sldId id="1960" r:id="rId87"/>
    <p:sldId id="1962" r:id="rId88"/>
    <p:sldId id="1964" r:id="rId89"/>
    <p:sldId id="1966" r:id="rId90"/>
    <p:sldId id="1968" r:id="rId91"/>
    <p:sldId id="1969" r:id="rId92"/>
    <p:sldId id="1970" r:id="rId93"/>
    <p:sldId id="1971" r:id="rId94"/>
    <p:sldId id="1972" r:id="rId95"/>
    <p:sldId id="1973" r:id="rId96"/>
    <p:sldId id="1974" r:id="rId97"/>
    <p:sldId id="1975" r:id="rId98"/>
    <p:sldId id="1976" r:id="rId99"/>
    <p:sldId id="1977" r:id="rId100"/>
    <p:sldId id="1978" r:id="rId101"/>
    <p:sldId id="1979" r:id="rId102"/>
    <p:sldId id="1980" r:id="rId103"/>
    <p:sldId id="1981" r:id="rId104"/>
    <p:sldId id="1982" r:id="rId105"/>
    <p:sldId id="1983" r:id="rId106"/>
    <p:sldId id="2135" r:id="rId107"/>
    <p:sldId id="1984" r:id="rId108"/>
    <p:sldId id="1985" r:id="rId109"/>
    <p:sldId id="1986" r:id="rId110"/>
    <p:sldId id="1987" r:id="rId111"/>
    <p:sldId id="1988" r:id="rId112"/>
    <p:sldId id="2132" r:id="rId113"/>
    <p:sldId id="2059" r:id="rId114"/>
    <p:sldId id="2139" r:id="rId115"/>
    <p:sldId id="2064" r:id="rId116"/>
    <p:sldId id="2116" r:id="rId117"/>
    <p:sldId id="2065" r:id="rId118"/>
    <p:sldId id="2066" r:id="rId119"/>
    <p:sldId id="2067" r:id="rId120"/>
    <p:sldId id="2068" r:id="rId121"/>
    <p:sldId id="2069" r:id="rId122"/>
    <p:sldId id="2070" r:id="rId123"/>
    <p:sldId id="2071" r:id="rId124"/>
    <p:sldId id="2072" r:id="rId125"/>
    <p:sldId id="2073" r:id="rId126"/>
    <p:sldId id="2074" r:id="rId127"/>
    <p:sldId id="2075" r:id="rId128"/>
    <p:sldId id="2076" r:id="rId129"/>
    <p:sldId id="2077" r:id="rId130"/>
    <p:sldId id="2078" r:id="rId131"/>
    <p:sldId id="2079" r:id="rId132"/>
    <p:sldId id="2080" r:id="rId133"/>
    <p:sldId id="2081" r:id="rId134"/>
    <p:sldId id="2082" r:id="rId135"/>
    <p:sldId id="2083" r:id="rId136"/>
    <p:sldId id="2084" r:id="rId137"/>
    <p:sldId id="2085" r:id="rId138"/>
    <p:sldId id="2086" r:id="rId139"/>
    <p:sldId id="2087" r:id="rId140"/>
    <p:sldId id="2088" r:id="rId141"/>
    <p:sldId id="2089" r:id="rId142"/>
    <p:sldId id="2090" r:id="rId143"/>
    <p:sldId id="2091" r:id="rId144"/>
    <p:sldId id="2092" r:id="rId145"/>
    <p:sldId id="2093" r:id="rId146"/>
    <p:sldId id="2094" r:id="rId147"/>
    <p:sldId id="2095" r:id="rId148"/>
    <p:sldId id="2096" r:id="rId149"/>
    <p:sldId id="2097" r:id="rId150"/>
    <p:sldId id="2098" r:id="rId151"/>
    <p:sldId id="2099" r:id="rId152"/>
    <p:sldId id="2100" r:id="rId153"/>
    <p:sldId id="2101" r:id="rId154"/>
    <p:sldId id="2102" r:id="rId155"/>
    <p:sldId id="2103" r:id="rId156"/>
    <p:sldId id="2104" r:id="rId157"/>
    <p:sldId id="2105" r:id="rId158"/>
    <p:sldId id="2106" r:id="rId159"/>
    <p:sldId id="2107" r:id="rId160"/>
    <p:sldId id="2108" r:id="rId161"/>
    <p:sldId id="2109" r:id="rId162"/>
    <p:sldId id="2110" r:id="rId163"/>
    <p:sldId id="2111" r:id="rId164"/>
    <p:sldId id="2112" r:id="rId165"/>
    <p:sldId id="2114" r:id="rId166"/>
    <p:sldId id="2033" r:id="rId167"/>
    <p:sldId id="2034" r:id="rId168"/>
    <p:sldId id="2035" r:id="rId169"/>
    <p:sldId id="2036" r:id="rId170"/>
    <p:sldId id="2037" r:id="rId171"/>
    <p:sldId id="2038" r:id="rId172"/>
    <p:sldId id="2039" r:id="rId173"/>
    <p:sldId id="2040" r:id="rId174"/>
    <p:sldId id="2041" r:id="rId175"/>
    <p:sldId id="2048" r:id="rId176"/>
    <p:sldId id="2046" r:id="rId177"/>
    <p:sldId id="2047" r:id="rId178"/>
    <p:sldId id="2049" r:id="rId179"/>
    <p:sldId id="2050" r:id="rId180"/>
    <p:sldId id="2051" r:id="rId181"/>
    <p:sldId id="1989" r:id="rId182"/>
    <p:sldId id="1990" r:id="rId183"/>
    <p:sldId id="1991" r:id="rId184"/>
    <p:sldId id="1992" r:id="rId185"/>
    <p:sldId id="1993" r:id="rId186"/>
    <p:sldId id="1994" r:id="rId187"/>
    <p:sldId id="1995" r:id="rId188"/>
    <p:sldId id="1996" r:id="rId189"/>
    <p:sldId id="1997" r:id="rId190"/>
    <p:sldId id="1998" r:id="rId191"/>
    <p:sldId id="1999" r:id="rId192"/>
    <p:sldId id="2000" r:id="rId193"/>
    <p:sldId id="2001" r:id="rId194"/>
    <p:sldId id="2002" r:id="rId195"/>
    <p:sldId id="2003" r:id="rId196"/>
    <p:sldId id="2004" r:id="rId197"/>
    <p:sldId id="2005" r:id="rId198"/>
    <p:sldId id="2006" r:id="rId199"/>
    <p:sldId id="2007" r:id="rId200"/>
    <p:sldId id="2008" r:id="rId201"/>
    <p:sldId id="2009" r:id="rId202"/>
    <p:sldId id="2010" r:id="rId203"/>
    <p:sldId id="2011" r:id="rId204"/>
    <p:sldId id="2012" r:id="rId205"/>
    <p:sldId id="2013" r:id="rId206"/>
    <p:sldId id="2014" r:id="rId207"/>
    <p:sldId id="2015" r:id="rId208"/>
    <p:sldId id="2016" r:id="rId209"/>
    <p:sldId id="2017" r:id="rId210"/>
    <p:sldId id="2018" r:id="rId211"/>
    <p:sldId id="2019" r:id="rId212"/>
    <p:sldId id="2020" r:id="rId213"/>
    <p:sldId id="2021" r:id="rId214"/>
    <p:sldId id="2022" r:id="rId215"/>
    <p:sldId id="2023" r:id="rId216"/>
    <p:sldId id="2024" r:id="rId217"/>
    <p:sldId id="2025" r:id="rId218"/>
    <p:sldId id="2026" r:id="rId219"/>
    <p:sldId id="2027" r:id="rId220"/>
    <p:sldId id="2028" r:id="rId221"/>
    <p:sldId id="2029" r:id="rId222"/>
    <p:sldId id="2030" r:id="rId223"/>
    <p:sldId id="2032" r:id="rId2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9681" autoAdjust="0"/>
  </p:normalViewPr>
  <p:slideViewPr>
    <p:cSldViewPr>
      <p:cViewPr varScale="1">
        <p:scale>
          <a:sx n="112" d="100"/>
          <a:sy n="112" d="100"/>
        </p:scale>
        <p:origin x="-872" y="-120"/>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88.xml"/><Relationship Id="rId143" Type="http://schemas.openxmlformats.org/officeDocument/2006/relationships/slide" Target="slides/slide89.xml"/><Relationship Id="rId144" Type="http://schemas.openxmlformats.org/officeDocument/2006/relationships/slide" Target="slides/slide90.xml"/><Relationship Id="rId145" Type="http://schemas.openxmlformats.org/officeDocument/2006/relationships/slide" Target="slides/slide91.xml"/><Relationship Id="rId146" Type="http://schemas.openxmlformats.org/officeDocument/2006/relationships/slide" Target="slides/slide92.xml"/><Relationship Id="rId147" Type="http://schemas.openxmlformats.org/officeDocument/2006/relationships/slide" Target="slides/slide93.xml"/><Relationship Id="rId148" Type="http://schemas.openxmlformats.org/officeDocument/2006/relationships/slide" Target="slides/slide94.xml"/><Relationship Id="rId149" Type="http://schemas.openxmlformats.org/officeDocument/2006/relationships/slide" Target="slides/slide95.xml"/><Relationship Id="rId180" Type="http://schemas.openxmlformats.org/officeDocument/2006/relationships/slide" Target="slides/slide126.xml"/><Relationship Id="rId181" Type="http://schemas.openxmlformats.org/officeDocument/2006/relationships/slide" Target="slides/slide127.xml"/><Relationship Id="rId182" Type="http://schemas.openxmlformats.org/officeDocument/2006/relationships/slide" Target="slides/slide128.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83" Type="http://schemas.openxmlformats.org/officeDocument/2006/relationships/slide" Target="slides/slide129.xml"/><Relationship Id="rId184" Type="http://schemas.openxmlformats.org/officeDocument/2006/relationships/slide" Target="slides/slide130.xml"/><Relationship Id="rId185" Type="http://schemas.openxmlformats.org/officeDocument/2006/relationships/slide" Target="slides/slide131.xml"/><Relationship Id="rId186" Type="http://schemas.openxmlformats.org/officeDocument/2006/relationships/slide" Target="slides/slide132.xml"/><Relationship Id="rId187" Type="http://schemas.openxmlformats.org/officeDocument/2006/relationships/slide" Target="slides/slide133.xml"/><Relationship Id="rId188" Type="http://schemas.openxmlformats.org/officeDocument/2006/relationships/slide" Target="slides/slide134.xml"/><Relationship Id="rId189" Type="http://schemas.openxmlformats.org/officeDocument/2006/relationships/slide" Target="slides/slide135.xml"/><Relationship Id="rId220" Type="http://schemas.openxmlformats.org/officeDocument/2006/relationships/slide" Target="slides/slide166.xml"/><Relationship Id="rId221" Type="http://schemas.openxmlformats.org/officeDocument/2006/relationships/slide" Target="slides/slide167.xml"/><Relationship Id="rId222" Type="http://schemas.openxmlformats.org/officeDocument/2006/relationships/slide" Target="slides/slide168.xml"/><Relationship Id="rId223" Type="http://schemas.openxmlformats.org/officeDocument/2006/relationships/slide" Target="slides/slide169.xml"/><Relationship Id="rId80" Type="http://schemas.openxmlformats.org/officeDocument/2006/relationships/slide" Target="slides/slide26.xml"/><Relationship Id="rId81" Type="http://schemas.openxmlformats.org/officeDocument/2006/relationships/slide" Target="slides/slide27.xml"/><Relationship Id="rId82" Type="http://schemas.openxmlformats.org/officeDocument/2006/relationships/slide" Target="slides/slide28.xml"/><Relationship Id="rId83" Type="http://schemas.openxmlformats.org/officeDocument/2006/relationships/slide" Target="slides/slide29.xml"/><Relationship Id="rId84" Type="http://schemas.openxmlformats.org/officeDocument/2006/relationships/slide" Target="slides/slide30.xml"/><Relationship Id="rId85" Type="http://schemas.openxmlformats.org/officeDocument/2006/relationships/slide" Target="slides/slide31.xml"/><Relationship Id="rId86" Type="http://schemas.openxmlformats.org/officeDocument/2006/relationships/slide" Target="slides/slide32.xml"/><Relationship Id="rId87" Type="http://schemas.openxmlformats.org/officeDocument/2006/relationships/slide" Target="slides/slide33.xml"/><Relationship Id="rId88" Type="http://schemas.openxmlformats.org/officeDocument/2006/relationships/slide" Target="slides/slide34.xml"/><Relationship Id="rId89" Type="http://schemas.openxmlformats.org/officeDocument/2006/relationships/slide" Target="slides/slide35.xml"/><Relationship Id="rId224" Type="http://schemas.openxmlformats.org/officeDocument/2006/relationships/slide" Target="slides/slide170.xml"/><Relationship Id="rId225" Type="http://schemas.openxmlformats.org/officeDocument/2006/relationships/notesMaster" Target="notesMasters/notesMaster1.xml"/><Relationship Id="rId226" Type="http://schemas.openxmlformats.org/officeDocument/2006/relationships/handoutMaster" Target="handoutMasters/handoutMaster1.xml"/><Relationship Id="rId227" Type="http://schemas.openxmlformats.org/officeDocument/2006/relationships/printerSettings" Target="printerSettings/printerSettings1.bin"/><Relationship Id="rId228" Type="http://schemas.openxmlformats.org/officeDocument/2006/relationships/presProps" Target="presProps.xml"/><Relationship Id="rId229" Type="http://schemas.openxmlformats.org/officeDocument/2006/relationships/viewProps" Target="viewProps.xml"/><Relationship Id="rId110" Type="http://schemas.openxmlformats.org/officeDocument/2006/relationships/slide" Target="slides/slide56.xml"/><Relationship Id="rId111" Type="http://schemas.openxmlformats.org/officeDocument/2006/relationships/slide" Target="slides/slide57.xml"/><Relationship Id="rId112" Type="http://schemas.openxmlformats.org/officeDocument/2006/relationships/slide" Target="slides/slide58.xml"/><Relationship Id="rId113" Type="http://schemas.openxmlformats.org/officeDocument/2006/relationships/slide" Target="slides/slide59.xml"/><Relationship Id="rId114" Type="http://schemas.openxmlformats.org/officeDocument/2006/relationships/slide" Target="slides/slide60.xml"/><Relationship Id="rId115" Type="http://schemas.openxmlformats.org/officeDocument/2006/relationships/slide" Target="slides/slide61.xml"/><Relationship Id="rId116" Type="http://schemas.openxmlformats.org/officeDocument/2006/relationships/slide" Target="slides/slide62.xml"/><Relationship Id="rId117" Type="http://schemas.openxmlformats.org/officeDocument/2006/relationships/slide" Target="slides/slide63.xml"/><Relationship Id="rId118" Type="http://schemas.openxmlformats.org/officeDocument/2006/relationships/slide" Target="slides/slide64.xml"/><Relationship Id="rId119" Type="http://schemas.openxmlformats.org/officeDocument/2006/relationships/slide" Target="slides/slide65.xml"/><Relationship Id="rId150" Type="http://schemas.openxmlformats.org/officeDocument/2006/relationships/slide" Target="slides/slide96.xml"/><Relationship Id="rId151" Type="http://schemas.openxmlformats.org/officeDocument/2006/relationships/slide" Target="slides/slide97.xml"/><Relationship Id="rId152" Type="http://schemas.openxmlformats.org/officeDocument/2006/relationships/slide" Target="slides/slide9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99.xml"/><Relationship Id="rId154" Type="http://schemas.openxmlformats.org/officeDocument/2006/relationships/slide" Target="slides/slide100.xml"/><Relationship Id="rId155" Type="http://schemas.openxmlformats.org/officeDocument/2006/relationships/slide" Target="slides/slide101.xml"/><Relationship Id="rId156" Type="http://schemas.openxmlformats.org/officeDocument/2006/relationships/slide" Target="slides/slide102.xml"/><Relationship Id="rId157" Type="http://schemas.openxmlformats.org/officeDocument/2006/relationships/slide" Target="slides/slide103.xml"/><Relationship Id="rId158" Type="http://schemas.openxmlformats.org/officeDocument/2006/relationships/slide" Target="slides/slide104.xml"/><Relationship Id="rId159" Type="http://schemas.openxmlformats.org/officeDocument/2006/relationships/slide" Target="slides/slide105.xml"/><Relationship Id="rId190" Type="http://schemas.openxmlformats.org/officeDocument/2006/relationships/slide" Target="slides/slide136.xml"/><Relationship Id="rId191" Type="http://schemas.openxmlformats.org/officeDocument/2006/relationships/slide" Target="slides/slide137.xml"/><Relationship Id="rId192" Type="http://schemas.openxmlformats.org/officeDocument/2006/relationships/slide" Target="slides/slide138.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 Target="slides/slide1.xml"/><Relationship Id="rId56" Type="http://schemas.openxmlformats.org/officeDocument/2006/relationships/slide" Target="slides/slide2.xml"/><Relationship Id="rId57" Type="http://schemas.openxmlformats.org/officeDocument/2006/relationships/slide" Target="slides/slide3.xml"/><Relationship Id="rId58" Type="http://schemas.openxmlformats.org/officeDocument/2006/relationships/slide" Target="slides/slide4.xml"/><Relationship Id="rId59" Type="http://schemas.openxmlformats.org/officeDocument/2006/relationships/slide" Target="slides/slide5.xml"/><Relationship Id="rId193" Type="http://schemas.openxmlformats.org/officeDocument/2006/relationships/slide" Target="slides/slide139.xml"/><Relationship Id="rId194" Type="http://schemas.openxmlformats.org/officeDocument/2006/relationships/slide" Target="slides/slide140.xml"/><Relationship Id="rId195" Type="http://schemas.openxmlformats.org/officeDocument/2006/relationships/slide" Target="slides/slide141.xml"/><Relationship Id="rId196" Type="http://schemas.openxmlformats.org/officeDocument/2006/relationships/slide" Target="slides/slide142.xml"/><Relationship Id="rId197" Type="http://schemas.openxmlformats.org/officeDocument/2006/relationships/slide" Target="slides/slide143.xml"/><Relationship Id="rId198" Type="http://schemas.openxmlformats.org/officeDocument/2006/relationships/slide" Target="slides/slide144.xml"/><Relationship Id="rId199" Type="http://schemas.openxmlformats.org/officeDocument/2006/relationships/slide" Target="slides/slide145.xml"/><Relationship Id="rId230" Type="http://schemas.openxmlformats.org/officeDocument/2006/relationships/theme" Target="theme/theme1.xml"/><Relationship Id="rId231" Type="http://schemas.openxmlformats.org/officeDocument/2006/relationships/tableStyles" Target="tableStyles.xml"/><Relationship Id="rId90" Type="http://schemas.openxmlformats.org/officeDocument/2006/relationships/slide" Target="slides/slide36.xml"/><Relationship Id="rId91" Type="http://schemas.openxmlformats.org/officeDocument/2006/relationships/slide" Target="slides/slide37.xml"/><Relationship Id="rId92" Type="http://schemas.openxmlformats.org/officeDocument/2006/relationships/slide" Target="slides/slide38.xml"/><Relationship Id="rId93" Type="http://schemas.openxmlformats.org/officeDocument/2006/relationships/slide" Target="slides/slide39.xml"/><Relationship Id="rId94" Type="http://schemas.openxmlformats.org/officeDocument/2006/relationships/slide" Target="slides/slide40.xml"/><Relationship Id="rId95" Type="http://schemas.openxmlformats.org/officeDocument/2006/relationships/slide" Target="slides/slide41.xml"/><Relationship Id="rId96" Type="http://schemas.openxmlformats.org/officeDocument/2006/relationships/slide" Target="slides/slide42.xml"/><Relationship Id="rId97" Type="http://schemas.openxmlformats.org/officeDocument/2006/relationships/slide" Target="slides/slide43.xml"/><Relationship Id="rId98" Type="http://schemas.openxmlformats.org/officeDocument/2006/relationships/slide" Target="slides/slide44.xml"/><Relationship Id="rId99" Type="http://schemas.openxmlformats.org/officeDocument/2006/relationships/slide" Target="slides/slide45.xml"/><Relationship Id="rId120" Type="http://schemas.openxmlformats.org/officeDocument/2006/relationships/slide" Target="slides/slide66.xml"/><Relationship Id="rId121" Type="http://schemas.openxmlformats.org/officeDocument/2006/relationships/slide" Target="slides/slide67.xml"/><Relationship Id="rId122" Type="http://schemas.openxmlformats.org/officeDocument/2006/relationships/slide" Target="slides/slide68.xml"/><Relationship Id="rId123" Type="http://schemas.openxmlformats.org/officeDocument/2006/relationships/slide" Target="slides/slide69.xml"/><Relationship Id="rId124" Type="http://schemas.openxmlformats.org/officeDocument/2006/relationships/slide" Target="slides/slide70.xml"/><Relationship Id="rId125" Type="http://schemas.openxmlformats.org/officeDocument/2006/relationships/slide" Target="slides/slide71.xml"/><Relationship Id="rId126" Type="http://schemas.openxmlformats.org/officeDocument/2006/relationships/slide" Target="slides/slide72.xml"/><Relationship Id="rId127" Type="http://schemas.openxmlformats.org/officeDocument/2006/relationships/slide" Target="slides/slide73.xml"/><Relationship Id="rId128" Type="http://schemas.openxmlformats.org/officeDocument/2006/relationships/slide" Target="slides/slide74.xml"/><Relationship Id="rId129" Type="http://schemas.openxmlformats.org/officeDocument/2006/relationships/slide" Target="slides/slide75.xml"/><Relationship Id="rId160" Type="http://schemas.openxmlformats.org/officeDocument/2006/relationships/slide" Target="slides/slide106.xml"/><Relationship Id="rId161" Type="http://schemas.openxmlformats.org/officeDocument/2006/relationships/slide" Target="slides/slide107.xml"/><Relationship Id="rId162" Type="http://schemas.openxmlformats.org/officeDocument/2006/relationships/slide" Target="slides/slide108.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63" Type="http://schemas.openxmlformats.org/officeDocument/2006/relationships/slide" Target="slides/slide109.xml"/><Relationship Id="rId164" Type="http://schemas.openxmlformats.org/officeDocument/2006/relationships/slide" Target="slides/slide110.xml"/><Relationship Id="rId165" Type="http://schemas.openxmlformats.org/officeDocument/2006/relationships/slide" Target="slides/slide111.xml"/><Relationship Id="rId166" Type="http://schemas.openxmlformats.org/officeDocument/2006/relationships/slide" Target="slides/slide112.xml"/><Relationship Id="rId167" Type="http://schemas.openxmlformats.org/officeDocument/2006/relationships/slide" Target="slides/slide113.xml"/><Relationship Id="rId168" Type="http://schemas.openxmlformats.org/officeDocument/2006/relationships/slide" Target="slides/slide114.xml"/><Relationship Id="rId169" Type="http://schemas.openxmlformats.org/officeDocument/2006/relationships/slide" Target="slides/slide115.xml"/><Relationship Id="rId200" Type="http://schemas.openxmlformats.org/officeDocument/2006/relationships/slide" Target="slides/slide146.xml"/><Relationship Id="rId201" Type="http://schemas.openxmlformats.org/officeDocument/2006/relationships/slide" Target="slides/slide147.xml"/><Relationship Id="rId202" Type="http://schemas.openxmlformats.org/officeDocument/2006/relationships/slide" Target="slides/slide148.xml"/><Relationship Id="rId203" Type="http://schemas.openxmlformats.org/officeDocument/2006/relationships/slide" Target="slides/slide149.xml"/><Relationship Id="rId60" Type="http://schemas.openxmlformats.org/officeDocument/2006/relationships/slide" Target="slides/slide6.xml"/><Relationship Id="rId61" Type="http://schemas.openxmlformats.org/officeDocument/2006/relationships/slide" Target="slides/slide7.xml"/><Relationship Id="rId62" Type="http://schemas.openxmlformats.org/officeDocument/2006/relationships/slide" Target="slides/slide8.xml"/><Relationship Id="rId63" Type="http://schemas.openxmlformats.org/officeDocument/2006/relationships/slide" Target="slides/slide9.xml"/><Relationship Id="rId64" Type="http://schemas.openxmlformats.org/officeDocument/2006/relationships/slide" Target="slides/slide10.xml"/><Relationship Id="rId65" Type="http://schemas.openxmlformats.org/officeDocument/2006/relationships/slide" Target="slides/slide11.xml"/><Relationship Id="rId66" Type="http://schemas.openxmlformats.org/officeDocument/2006/relationships/slide" Target="slides/slide12.xml"/><Relationship Id="rId67" Type="http://schemas.openxmlformats.org/officeDocument/2006/relationships/slide" Target="slides/slide13.xml"/><Relationship Id="rId68" Type="http://schemas.openxmlformats.org/officeDocument/2006/relationships/slide" Target="slides/slide14.xml"/><Relationship Id="rId69" Type="http://schemas.openxmlformats.org/officeDocument/2006/relationships/slide" Target="slides/slide15.xml"/><Relationship Id="rId204" Type="http://schemas.openxmlformats.org/officeDocument/2006/relationships/slide" Target="slides/slide150.xml"/><Relationship Id="rId205" Type="http://schemas.openxmlformats.org/officeDocument/2006/relationships/slide" Target="slides/slide151.xml"/><Relationship Id="rId206" Type="http://schemas.openxmlformats.org/officeDocument/2006/relationships/slide" Target="slides/slide152.xml"/><Relationship Id="rId207" Type="http://schemas.openxmlformats.org/officeDocument/2006/relationships/slide" Target="slides/slide153.xml"/><Relationship Id="rId208" Type="http://schemas.openxmlformats.org/officeDocument/2006/relationships/slide" Target="slides/slide154.xml"/><Relationship Id="rId209" Type="http://schemas.openxmlformats.org/officeDocument/2006/relationships/slide" Target="slides/slide155.xml"/><Relationship Id="rId130" Type="http://schemas.openxmlformats.org/officeDocument/2006/relationships/slide" Target="slides/slide76.xml"/><Relationship Id="rId131" Type="http://schemas.openxmlformats.org/officeDocument/2006/relationships/slide" Target="slides/slide77.xml"/><Relationship Id="rId132" Type="http://schemas.openxmlformats.org/officeDocument/2006/relationships/slide" Target="slides/slide78.xml"/><Relationship Id="rId133" Type="http://schemas.openxmlformats.org/officeDocument/2006/relationships/slide" Target="slides/slide79.xml"/><Relationship Id="rId134" Type="http://schemas.openxmlformats.org/officeDocument/2006/relationships/slide" Target="slides/slide80.xml"/><Relationship Id="rId135" Type="http://schemas.openxmlformats.org/officeDocument/2006/relationships/slide" Target="slides/slide81.xml"/><Relationship Id="rId136" Type="http://schemas.openxmlformats.org/officeDocument/2006/relationships/slide" Target="slides/slide82.xml"/><Relationship Id="rId137" Type="http://schemas.openxmlformats.org/officeDocument/2006/relationships/slide" Target="slides/slide83.xml"/><Relationship Id="rId138" Type="http://schemas.openxmlformats.org/officeDocument/2006/relationships/slide" Target="slides/slide84.xml"/><Relationship Id="rId139" Type="http://schemas.openxmlformats.org/officeDocument/2006/relationships/slide" Target="slides/slide85.xml"/><Relationship Id="rId170" Type="http://schemas.openxmlformats.org/officeDocument/2006/relationships/slide" Target="slides/slide116.xml"/><Relationship Id="rId171" Type="http://schemas.openxmlformats.org/officeDocument/2006/relationships/slide" Target="slides/slide117.xml"/><Relationship Id="rId172" Type="http://schemas.openxmlformats.org/officeDocument/2006/relationships/slide" Target="slides/slide118.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73" Type="http://schemas.openxmlformats.org/officeDocument/2006/relationships/slide" Target="slides/slide119.xml"/><Relationship Id="rId174" Type="http://schemas.openxmlformats.org/officeDocument/2006/relationships/slide" Target="slides/slide120.xml"/><Relationship Id="rId175" Type="http://schemas.openxmlformats.org/officeDocument/2006/relationships/slide" Target="slides/slide121.xml"/><Relationship Id="rId176" Type="http://schemas.openxmlformats.org/officeDocument/2006/relationships/slide" Target="slides/slide122.xml"/><Relationship Id="rId177" Type="http://schemas.openxmlformats.org/officeDocument/2006/relationships/slide" Target="slides/slide123.xml"/><Relationship Id="rId178" Type="http://schemas.openxmlformats.org/officeDocument/2006/relationships/slide" Target="slides/slide124.xml"/><Relationship Id="rId179" Type="http://schemas.openxmlformats.org/officeDocument/2006/relationships/slide" Target="slides/slide125.xml"/><Relationship Id="rId210" Type="http://schemas.openxmlformats.org/officeDocument/2006/relationships/slide" Target="slides/slide156.xml"/><Relationship Id="rId211" Type="http://schemas.openxmlformats.org/officeDocument/2006/relationships/slide" Target="slides/slide157.xml"/><Relationship Id="rId212" Type="http://schemas.openxmlformats.org/officeDocument/2006/relationships/slide" Target="slides/slide158.xml"/><Relationship Id="rId213" Type="http://schemas.openxmlformats.org/officeDocument/2006/relationships/slide" Target="slides/slide159.xml"/><Relationship Id="rId70" Type="http://schemas.openxmlformats.org/officeDocument/2006/relationships/slide" Target="slides/slide16.xml"/><Relationship Id="rId71" Type="http://schemas.openxmlformats.org/officeDocument/2006/relationships/slide" Target="slides/slide17.xml"/><Relationship Id="rId72" Type="http://schemas.openxmlformats.org/officeDocument/2006/relationships/slide" Target="slides/slide18.xml"/><Relationship Id="rId73" Type="http://schemas.openxmlformats.org/officeDocument/2006/relationships/slide" Target="slides/slide19.xml"/><Relationship Id="rId74" Type="http://schemas.openxmlformats.org/officeDocument/2006/relationships/slide" Target="slides/slide20.xml"/><Relationship Id="rId75" Type="http://schemas.openxmlformats.org/officeDocument/2006/relationships/slide" Target="slides/slide21.xml"/><Relationship Id="rId76" Type="http://schemas.openxmlformats.org/officeDocument/2006/relationships/slide" Target="slides/slide22.xml"/><Relationship Id="rId77" Type="http://schemas.openxmlformats.org/officeDocument/2006/relationships/slide" Target="slides/slide23.xml"/><Relationship Id="rId78" Type="http://schemas.openxmlformats.org/officeDocument/2006/relationships/slide" Target="slides/slide24.xml"/><Relationship Id="rId79" Type="http://schemas.openxmlformats.org/officeDocument/2006/relationships/slide" Target="slides/slide25.xml"/><Relationship Id="rId214" Type="http://schemas.openxmlformats.org/officeDocument/2006/relationships/slide" Target="slides/slide160.xml"/><Relationship Id="rId215" Type="http://schemas.openxmlformats.org/officeDocument/2006/relationships/slide" Target="slides/slide161.xml"/><Relationship Id="rId216" Type="http://schemas.openxmlformats.org/officeDocument/2006/relationships/slide" Target="slides/slide162.xml"/><Relationship Id="rId217" Type="http://schemas.openxmlformats.org/officeDocument/2006/relationships/slide" Target="slides/slide163.xml"/><Relationship Id="rId218" Type="http://schemas.openxmlformats.org/officeDocument/2006/relationships/slide" Target="slides/slide164.xml"/><Relationship Id="rId219" Type="http://schemas.openxmlformats.org/officeDocument/2006/relationships/slide" Target="slides/slide16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46.xml"/><Relationship Id="rId101" Type="http://schemas.openxmlformats.org/officeDocument/2006/relationships/slide" Target="slides/slide47.xml"/><Relationship Id="rId102" Type="http://schemas.openxmlformats.org/officeDocument/2006/relationships/slide" Target="slides/slide48.xml"/><Relationship Id="rId103" Type="http://schemas.openxmlformats.org/officeDocument/2006/relationships/slide" Target="slides/slide49.xml"/><Relationship Id="rId104" Type="http://schemas.openxmlformats.org/officeDocument/2006/relationships/slide" Target="slides/slide50.xml"/><Relationship Id="rId105" Type="http://schemas.openxmlformats.org/officeDocument/2006/relationships/slide" Target="slides/slide51.xml"/><Relationship Id="rId106" Type="http://schemas.openxmlformats.org/officeDocument/2006/relationships/slide" Target="slides/slide52.xml"/><Relationship Id="rId107" Type="http://schemas.openxmlformats.org/officeDocument/2006/relationships/slide" Target="slides/slide53.xml"/><Relationship Id="rId108" Type="http://schemas.openxmlformats.org/officeDocument/2006/relationships/slide" Target="slides/slide54.xml"/><Relationship Id="rId109" Type="http://schemas.openxmlformats.org/officeDocument/2006/relationships/slide" Target="slides/slide55.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86.xml"/><Relationship Id="rId141"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jjm:Documents:SAFARI:hpl:cal:CAL:qual_graph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yucai\ICCD2012\camera_ready\Figures_presentation.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yucai\ICCD2012\camera_ready\Figures_presentation.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yucai\ICCD2012\camera_ready\ECC_speedup_comparison_new.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Book3"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yucai\SuperComputing2012\FlashResults_v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1326397720"/>
        <c:axId val="1298751832"/>
      </c:barChart>
      <c:catAx>
        <c:axId val="1326397720"/>
        <c:scaling>
          <c:orientation val="minMax"/>
        </c:scaling>
        <c:delete val="0"/>
        <c:axPos val="b"/>
        <c:title>
          <c:tx>
            <c:rich>
              <a:bodyPr/>
              <a:lstStyle/>
              <a:p>
                <a:pPr>
                  <a:defRPr/>
                </a:pPr>
                <a:r>
                  <a:rPr lang="en-US"/>
                  <a:t>Workload</a:t>
                </a:r>
              </a:p>
            </c:rich>
          </c:tx>
          <c:layout/>
          <c:overlay val="0"/>
        </c:title>
        <c:majorTickMark val="none"/>
        <c:minorTickMark val="none"/>
        <c:tickLblPos val="nextTo"/>
        <c:crossAx val="1298751832"/>
        <c:crosses val="autoZero"/>
        <c:auto val="1"/>
        <c:lblAlgn val="ctr"/>
        <c:lblOffset val="100"/>
        <c:noMultiLvlLbl val="0"/>
      </c:catAx>
      <c:valAx>
        <c:axId val="1298751832"/>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326397720"/>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326600200"/>
        <c:axId val="1326603192"/>
      </c:barChart>
      <c:catAx>
        <c:axId val="1326600200"/>
        <c:scaling>
          <c:orientation val="minMax"/>
        </c:scaling>
        <c:delete val="0"/>
        <c:axPos val="b"/>
        <c:majorTickMark val="out"/>
        <c:minorTickMark val="none"/>
        <c:tickLblPos val="nextTo"/>
        <c:crossAx val="1326603192"/>
        <c:crosses val="autoZero"/>
        <c:auto val="1"/>
        <c:lblAlgn val="ctr"/>
        <c:lblOffset val="100"/>
        <c:noMultiLvlLbl val="0"/>
      </c:catAx>
      <c:valAx>
        <c:axId val="1326603192"/>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26600200"/>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326548840"/>
        <c:axId val="1326551784"/>
      </c:barChart>
      <c:catAx>
        <c:axId val="1326548840"/>
        <c:scaling>
          <c:orientation val="minMax"/>
        </c:scaling>
        <c:delete val="0"/>
        <c:axPos val="b"/>
        <c:majorTickMark val="out"/>
        <c:minorTickMark val="none"/>
        <c:tickLblPos val="nextTo"/>
        <c:crossAx val="1326551784"/>
        <c:crosses val="autoZero"/>
        <c:auto val="1"/>
        <c:lblAlgn val="ctr"/>
        <c:lblOffset val="100"/>
        <c:noMultiLvlLbl val="0"/>
      </c:catAx>
      <c:valAx>
        <c:axId val="1326551784"/>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26548840"/>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323827480"/>
        <c:axId val="1323830472"/>
      </c:barChart>
      <c:catAx>
        <c:axId val="1323827480"/>
        <c:scaling>
          <c:orientation val="minMax"/>
        </c:scaling>
        <c:delete val="0"/>
        <c:axPos val="b"/>
        <c:majorTickMark val="out"/>
        <c:minorTickMark val="none"/>
        <c:tickLblPos val="nextTo"/>
        <c:crossAx val="1323830472"/>
        <c:crosses val="autoZero"/>
        <c:auto val="1"/>
        <c:lblAlgn val="ctr"/>
        <c:lblOffset val="100"/>
        <c:noMultiLvlLbl val="0"/>
      </c:catAx>
      <c:valAx>
        <c:axId val="1323830472"/>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23827480"/>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1324893128"/>
        <c:axId val="1324896120"/>
      </c:barChart>
      <c:catAx>
        <c:axId val="1324893128"/>
        <c:scaling>
          <c:orientation val="minMax"/>
        </c:scaling>
        <c:delete val="0"/>
        <c:axPos val="b"/>
        <c:majorTickMark val="out"/>
        <c:minorTickMark val="none"/>
        <c:tickLblPos val="nextTo"/>
        <c:crossAx val="1324896120"/>
        <c:crosses val="autoZero"/>
        <c:auto val="1"/>
        <c:lblAlgn val="ctr"/>
        <c:lblOffset val="100"/>
        <c:noMultiLvlLbl val="0"/>
      </c:catAx>
      <c:valAx>
        <c:axId val="1324896120"/>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132489312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1329528904"/>
        <c:axId val="1329531848"/>
      </c:barChart>
      <c:catAx>
        <c:axId val="1329528904"/>
        <c:scaling>
          <c:orientation val="minMax"/>
        </c:scaling>
        <c:delete val="0"/>
        <c:axPos val="b"/>
        <c:majorTickMark val="out"/>
        <c:minorTickMark val="none"/>
        <c:tickLblPos val="nextTo"/>
        <c:txPr>
          <a:bodyPr/>
          <a:lstStyle/>
          <a:p>
            <a:pPr>
              <a:defRPr sz="1800"/>
            </a:pPr>
            <a:endParaRPr lang="en-US"/>
          </a:p>
        </c:txPr>
        <c:crossAx val="1329531848"/>
        <c:crosses val="autoZero"/>
        <c:auto val="1"/>
        <c:lblAlgn val="ctr"/>
        <c:lblOffset val="100"/>
        <c:noMultiLvlLbl val="0"/>
      </c:catAx>
      <c:valAx>
        <c:axId val="1329531848"/>
        <c:scaling>
          <c:orientation val="minMax"/>
          <c:max val="100000.0"/>
        </c:scaling>
        <c:delete val="0"/>
        <c:axPos val="l"/>
        <c:majorGridlines/>
        <c:title>
          <c:tx>
            <c:rich>
              <a:bodyPr rot="-5400000" vert="horz"/>
              <a:lstStyle/>
              <a:p>
                <a:pPr>
                  <a:defRPr sz="1800"/>
                </a:pPr>
                <a:r>
                  <a:rPr lang="en-US" sz="1800" dirty="0"/>
                  <a:t>P/E Cycle Endurance</a:t>
                </a:r>
              </a:p>
            </c:rich>
          </c:tx>
          <c:overlay val="0"/>
        </c:title>
        <c:numFmt formatCode="#,##0" sourceLinked="0"/>
        <c:majorTickMark val="out"/>
        <c:minorTickMark val="none"/>
        <c:tickLblPos val="nextTo"/>
        <c:txPr>
          <a:bodyPr/>
          <a:lstStyle/>
          <a:p>
            <a:pPr>
              <a:defRPr sz="1200"/>
            </a:pPr>
            <a:endParaRPr lang="en-US"/>
          </a:p>
        </c:txPr>
        <c:crossAx val="1329528904"/>
        <c:crosses val="autoZero"/>
        <c:crossBetween val="between"/>
      </c:valAx>
    </c:plotArea>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1330550888"/>
        <c:axId val="1330553928"/>
      </c:barChart>
      <c:catAx>
        <c:axId val="1330550888"/>
        <c:scaling>
          <c:orientation val="minMax"/>
        </c:scaling>
        <c:delete val="0"/>
        <c:axPos val="b"/>
        <c:majorTickMark val="out"/>
        <c:minorTickMark val="none"/>
        <c:tickLblPos val="nextTo"/>
        <c:txPr>
          <a:bodyPr/>
          <a:lstStyle/>
          <a:p>
            <a:pPr>
              <a:defRPr sz="1800"/>
            </a:pPr>
            <a:endParaRPr lang="en-US"/>
          </a:p>
        </c:txPr>
        <c:crossAx val="1330553928"/>
        <c:crosses val="autoZero"/>
        <c:auto val="1"/>
        <c:lblAlgn val="ctr"/>
        <c:lblOffset val="100"/>
        <c:noMultiLvlLbl val="0"/>
      </c:catAx>
      <c:valAx>
        <c:axId val="1330553928"/>
        <c:scaling>
          <c:orientation val="minMax"/>
          <c:max val="100000.0"/>
        </c:scaling>
        <c:delete val="0"/>
        <c:axPos val="l"/>
        <c:majorGridlines/>
        <c:title>
          <c:tx>
            <c:rich>
              <a:bodyPr rot="-5400000" vert="horz"/>
              <a:lstStyle/>
              <a:p>
                <a:pPr>
                  <a:defRPr sz="1800"/>
                </a:pPr>
                <a:r>
                  <a:rPr lang="en-US" sz="1800" dirty="0"/>
                  <a:t>P/E Cycle Endurance</a:t>
                </a:r>
              </a:p>
            </c:rich>
          </c:tx>
          <c:overlay val="0"/>
        </c:title>
        <c:numFmt formatCode="#,##0" sourceLinked="0"/>
        <c:majorTickMark val="out"/>
        <c:minorTickMark val="none"/>
        <c:tickLblPos val="nextTo"/>
        <c:txPr>
          <a:bodyPr/>
          <a:lstStyle/>
          <a:p>
            <a:pPr>
              <a:defRPr sz="1200"/>
            </a:pPr>
            <a:endParaRPr lang="en-US"/>
          </a:p>
        </c:txPr>
        <c:crossAx val="1330550888"/>
        <c:crosses val="autoZero"/>
        <c:crossBetween val="between"/>
      </c:valAx>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18375441909"/>
          <c:y val="0.0622148203961213"/>
          <c:w val="0.867046249413154"/>
          <c:h val="0.790470344522371"/>
        </c:manualLayout>
      </c:layout>
      <c:barChart>
        <c:barDir val="col"/>
        <c:grouping val="clustered"/>
        <c:varyColors val="0"/>
        <c:ser>
          <c:idx val="0"/>
          <c:order val="0"/>
          <c:tx>
            <c:strRef>
              <c:f>Sheet1!$A$4</c:f>
              <c:strCache>
                <c:ptCount val="1"/>
                <c:pt idx="0">
                  <c:v>Lifetime</c:v>
                </c:pt>
              </c:strCache>
            </c:strRef>
          </c:tx>
          <c:spPr>
            <a:solidFill>
              <a:srgbClr val="0066FF"/>
            </a:solidFill>
          </c:spPr>
          <c:invertIfNegative val="0"/>
          <c:cat>
            <c:strRef>
              <c:f>Sheet1!$B$3:$G$3</c:f>
              <c:strCache>
                <c:ptCount val="6"/>
                <c:pt idx="0">
                  <c:v>512b-BCH</c:v>
                </c:pt>
                <c:pt idx="1">
                  <c:v>1k-BCH</c:v>
                </c:pt>
                <c:pt idx="2">
                  <c:v>2k-BCH</c:v>
                </c:pt>
                <c:pt idx="3">
                  <c:v>4k-BCH</c:v>
                </c:pt>
                <c:pt idx="4">
                  <c:v>8k-BCH</c:v>
                </c:pt>
                <c:pt idx="5">
                  <c:v>32k-BCH</c:v>
                </c:pt>
              </c:strCache>
            </c:strRef>
          </c:cat>
          <c:val>
            <c:numRef>
              <c:f>Sheet1!$B$4:$G$4</c:f>
              <c:numCache>
                <c:formatCode>General</c:formatCode>
                <c:ptCount val="6"/>
                <c:pt idx="0">
                  <c:v>3000.0</c:v>
                </c:pt>
                <c:pt idx="1">
                  <c:v>7000.0</c:v>
                </c:pt>
                <c:pt idx="2">
                  <c:v>10000.0</c:v>
                </c:pt>
                <c:pt idx="3">
                  <c:v>10500.0</c:v>
                </c:pt>
                <c:pt idx="4">
                  <c:v>11200.0</c:v>
                </c:pt>
                <c:pt idx="5">
                  <c:v>12000.0</c:v>
                </c:pt>
              </c:numCache>
            </c:numRef>
          </c:val>
        </c:ser>
        <c:dLbls>
          <c:showLegendKey val="0"/>
          <c:showVal val="0"/>
          <c:showCatName val="0"/>
          <c:showSerName val="0"/>
          <c:showPercent val="0"/>
          <c:showBubbleSize val="0"/>
        </c:dLbls>
        <c:gapWidth val="150"/>
        <c:axId val="1331061496"/>
        <c:axId val="1331064536"/>
      </c:barChart>
      <c:catAx>
        <c:axId val="1331061496"/>
        <c:scaling>
          <c:orientation val="minMax"/>
        </c:scaling>
        <c:delete val="0"/>
        <c:axPos val="b"/>
        <c:majorTickMark val="out"/>
        <c:minorTickMark val="none"/>
        <c:tickLblPos val="nextTo"/>
        <c:txPr>
          <a:bodyPr/>
          <a:lstStyle/>
          <a:p>
            <a:pPr>
              <a:defRPr sz="1600"/>
            </a:pPr>
            <a:endParaRPr lang="en-US"/>
          </a:p>
        </c:txPr>
        <c:crossAx val="1331064536"/>
        <c:crosses val="autoZero"/>
        <c:auto val="1"/>
        <c:lblAlgn val="ctr"/>
        <c:lblOffset val="100"/>
        <c:noMultiLvlLbl val="0"/>
      </c:catAx>
      <c:valAx>
        <c:axId val="1331064536"/>
        <c:scaling>
          <c:orientation val="minMax"/>
        </c:scaling>
        <c:delete val="0"/>
        <c:axPos val="l"/>
        <c:majorGridlines/>
        <c:title>
          <c:tx>
            <c:rich>
              <a:bodyPr rot="-5400000" vert="horz"/>
              <a:lstStyle/>
              <a:p>
                <a:pPr>
                  <a:defRPr sz="1600" b="1"/>
                </a:pPr>
                <a:r>
                  <a:rPr lang="en-US" sz="1300" b="1" dirty="0"/>
                  <a:t>P/E </a:t>
                </a:r>
                <a:r>
                  <a:rPr lang="en-US" sz="1300" b="1" dirty="0" smtClean="0"/>
                  <a:t>Cycle  Endurance</a:t>
                </a:r>
                <a:endParaRPr lang="en-US" sz="1300" b="1" dirty="0"/>
              </a:p>
            </c:rich>
          </c:tx>
          <c:layout>
            <c:manualLayout>
              <c:xMode val="edge"/>
              <c:yMode val="edge"/>
              <c:x val="0.0182567728853859"/>
              <c:y val="0.0359599901243776"/>
            </c:manualLayout>
          </c:layout>
          <c:overlay val="0"/>
        </c:title>
        <c:numFmt formatCode="General" sourceLinked="1"/>
        <c:majorTickMark val="out"/>
        <c:minorTickMark val="none"/>
        <c:tickLblPos val="nextTo"/>
        <c:txPr>
          <a:bodyPr/>
          <a:lstStyle/>
          <a:p>
            <a:pPr>
              <a:defRPr sz="1200"/>
            </a:pPr>
            <a:endParaRPr lang="en-US"/>
          </a:p>
        </c:txPr>
        <c:crossAx val="1331061496"/>
        <c:crosses val="autoZero"/>
        <c:crossBetween val="between"/>
      </c:valAx>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923150187944"/>
          <c:y val="0.106912200491068"/>
          <c:w val="0.86976290706044"/>
          <c:h val="0.78998137329608"/>
        </c:manualLayout>
      </c:layout>
      <c:barChart>
        <c:barDir val="col"/>
        <c:grouping val="clustered"/>
        <c:varyColors val="0"/>
        <c:ser>
          <c:idx val="0"/>
          <c:order val="0"/>
          <c:tx>
            <c:strRef>
              <c:f>Sheet3!$K$6</c:f>
              <c:strCache>
                <c:ptCount val="1"/>
                <c:pt idx="0">
                  <c:v>Base (No-Refresh)</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Sheet3!$K$7:$K$12</c:f>
              <c:numCache>
                <c:formatCode>General</c:formatCode>
                <c:ptCount val="6"/>
                <c:pt idx="0">
                  <c:v>1.0</c:v>
                </c:pt>
                <c:pt idx="1">
                  <c:v>2.3</c:v>
                </c:pt>
                <c:pt idx="2">
                  <c:v>3.4</c:v>
                </c:pt>
                <c:pt idx="3">
                  <c:v>3.6</c:v>
                </c:pt>
                <c:pt idx="4">
                  <c:v>3.7</c:v>
                </c:pt>
                <c:pt idx="5">
                  <c:v>4.0</c:v>
                </c:pt>
              </c:numCache>
            </c:numRef>
          </c:val>
        </c:ser>
        <c:ser>
          <c:idx val="1"/>
          <c:order val="1"/>
          <c:tx>
            <c:strRef>
              <c:f>Sheet3!$L$6</c:f>
              <c:strCache>
                <c:ptCount val="1"/>
                <c:pt idx="0">
                  <c:v>Remapping-Based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Sheet3!$L$7:$L$12</c:f>
              <c:numCache>
                <c:formatCode>General</c:formatCode>
                <c:ptCount val="6"/>
                <c:pt idx="0">
                  <c:v>9.6244088042609</c:v>
                </c:pt>
                <c:pt idx="1">
                  <c:v>21.32900583686948</c:v>
                </c:pt>
                <c:pt idx="2">
                  <c:v>26.71108109507664</c:v>
                </c:pt>
                <c:pt idx="3">
                  <c:v>31.20275191375376</c:v>
                </c:pt>
                <c:pt idx="4">
                  <c:v>34.41247771668449</c:v>
                </c:pt>
                <c:pt idx="5">
                  <c:v>42.83041683542491</c:v>
                </c:pt>
              </c:numCache>
            </c:numRef>
          </c:val>
        </c:ser>
        <c:ser>
          <c:idx val="2"/>
          <c:order val="2"/>
          <c:tx>
            <c:strRef>
              <c:f>Sheet3!$M$6</c:f>
              <c:strCache>
                <c:ptCount val="1"/>
                <c:pt idx="0">
                  <c:v>Hybrid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Sheet3!$M$7:$M$12</c:f>
              <c:numCache>
                <c:formatCode>General</c:formatCode>
                <c:ptCount val="6"/>
                <c:pt idx="0">
                  <c:v>31.398108173635</c:v>
                </c:pt>
                <c:pt idx="1">
                  <c:v>68.25281867798235</c:v>
                </c:pt>
                <c:pt idx="2">
                  <c:v>85.47545950424523</c:v>
                </c:pt>
                <c:pt idx="3">
                  <c:v>99.84880612401203</c:v>
                </c:pt>
                <c:pt idx="4">
                  <c:v>110.1199286933904</c:v>
                </c:pt>
                <c:pt idx="5">
                  <c:v>137.0573338733597</c:v>
                </c:pt>
              </c:numCache>
            </c:numRef>
          </c:val>
        </c:ser>
        <c:ser>
          <c:idx val="3"/>
          <c:order val="3"/>
          <c:tx>
            <c:strRef>
              <c:f>Sheet3!$N$6</c:f>
              <c:strCache>
                <c:ptCount val="1"/>
                <c:pt idx="0">
                  <c:v>Adaptive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Sheet3!$N$7:$N$12</c:f>
              <c:numCache>
                <c:formatCode>General</c:formatCode>
                <c:ptCount val="6"/>
                <c:pt idx="0">
                  <c:v>46.5971622604525</c:v>
                </c:pt>
                <c:pt idx="1">
                  <c:v>102.3792280169735</c:v>
                </c:pt>
                <c:pt idx="2">
                  <c:v>128.2131892563677</c:v>
                </c:pt>
                <c:pt idx="3">
                  <c:v>149.773209186018</c:v>
                </c:pt>
                <c:pt idx="4">
                  <c:v>165.1798930400856</c:v>
                </c:pt>
                <c:pt idx="5">
                  <c:v>197.876525779663</c:v>
                </c:pt>
              </c:numCache>
            </c:numRef>
          </c:val>
        </c:ser>
        <c:dLbls>
          <c:showLegendKey val="0"/>
          <c:showVal val="0"/>
          <c:showCatName val="0"/>
          <c:showSerName val="0"/>
          <c:showPercent val="0"/>
          <c:showBubbleSize val="0"/>
        </c:dLbls>
        <c:gapWidth val="150"/>
        <c:axId val="1332248280"/>
        <c:axId val="1332251400"/>
      </c:barChart>
      <c:catAx>
        <c:axId val="1332248280"/>
        <c:scaling>
          <c:orientation val="minMax"/>
        </c:scaling>
        <c:delete val="0"/>
        <c:axPos val="b"/>
        <c:majorTickMark val="out"/>
        <c:minorTickMark val="none"/>
        <c:tickLblPos val="nextTo"/>
        <c:txPr>
          <a:bodyPr/>
          <a:lstStyle/>
          <a:p>
            <a:pPr>
              <a:defRPr sz="2000"/>
            </a:pPr>
            <a:endParaRPr lang="en-US"/>
          </a:p>
        </c:txPr>
        <c:crossAx val="1332251400"/>
        <c:crosses val="autoZero"/>
        <c:auto val="1"/>
        <c:lblAlgn val="ctr"/>
        <c:lblOffset val="100"/>
        <c:noMultiLvlLbl val="0"/>
      </c:catAx>
      <c:valAx>
        <c:axId val="1332251400"/>
        <c:scaling>
          <c:orientation val="minMax"/>
          <c:max val="200.0"/>
        </c:scaling>
        <c:delete val="0"/>
        <c:axPos val="l"/>
        <c:majorGridlines/>
        <c:title>
          <c:tx>
            <c:rich>
              <a:bodyPr rot="-5400000" vert="horz"/>
              <a:lstStyle/>
              <a:p>
                <a:pPr>
                  <a:defRPr sz="2400"/>
                </a:pPr>
                <a:r>
                  <a:rPr lang="en-US" sz="2400" dirty="0" smtClean="0"/>
                  <a:t>Normalized Lifetime</a:t>
                </a:r>
                <a:endParaRPr lang="en-US" sz="2400" dirty="0"/>
              </a:p>
            </c:rich>
          </c:tx>
          <c:overlay val="0"/>
        </c:title>
        <c:numFmt formatCode="General" sourceLinked="1"/>
        <c:majorTickMark val="out"/>
        <c:minorTickMark val="none"/>
        <c:tickLblPos val="nextTo"/>
        <c:txPr>
          <a:bodyPr/>
          <a:lstStyle/>
          <a:p>
            <a:pPr>
              <a:defRPr sz="1800"/>
            </a:pPr>
            <a:endParaRPr lang="en-US"/>
          </a:p>
        </c:txPr>
        <c:crossAx val="1332248280"/>
        <c:crosses val="autoZero"/>
        <c:crossBetween val="between"/>
      </c:valAx>
    </c:plotArea>
    <c:legend>
      <c:legendPos val="t"/>
      <c:layout>
        <c:manualLayout>
          <c:xMode val="edge"/>
          <c:yMode val="edge"/>
          <c:x val="0.119477604416213"/>
          <c:y val="0.11856767904012"/>
          <c:w val="0.353305490776485"/>
          <c:h val="0.284798931383577"/>
        </c:manualLayout>
      </c:layout>
      <c:overlay val="0"/>
      <c:spPr>
        <a:solidFill>
          <a:srgbClr val="FFFFFF"/>
        </a:solidFill>
      </c:spPr>
      <c:txPr>
        <a:bodyPr/>
        <a:lstStyle/>
        <a:p>
          <a:pPr>
            <a:defRPr sz="2000"/>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graphs!$T$122</c:f>
              <c:strCache>
                <c:ptCount val="1"/>
                <c:pt idx="0">
                  <c:v>Remapping-based Refresh</c:v>
                </c:pt>
              </c:strCache>
            </c:strRef>
          </c:tx>
          <c:spPr>
            <a:solidFill>
              <a:srgbClr val="0000FF"/>
            </a:solidFill>
            <a:ln>
              <a:solidFill>
                <a:srgbClr val="0000FF"/>
              </a:solidFill>
            </a:ln>
          </c:spPr>
          <c:invertIfNegative val="0"/>
          <c:cat>
            <c:strRef>
              <c:f>graphs!$U$121:$Y$121</c:f>
              <c:strCache>
                <c:ptCount val="5"/>
                <c:pt idx="0">
                  <c:v>1 Year</c:v>
                </c:pt>
                <c:pt idx="1">
                  <c:v>3 Months</c:v>
                </c:pt>
                <c:pt idx="2">
                  <c:v>3 Weeks</c:v>
                </c:pt>
                <c:pt idx="3">
                  <c:v>3 Days</c:v>
                </c:pt>
                <c:pt idx="4">
                  <c:v>1 Day</c:v>
                </c:pt>
              </c:strCache>
            </c:strRef>
          </c:cat>
          <c:val>
            <c:numRef>
              <c:f>graphs!$U$122:$Y$122</c:f>
              <c:numCache>
                <c:formatCode>0.00%</c:formatCode>
                <c:ptCount val="5"/>
                <c:pt idx="0">
                  <c:v>0.0002</c:v>
                </c:pt>
                <c:pt idx="1">
                  <c:v>0.000900000000000002</c:v>
                </c:pt>
                <c:pt idx="2">
                  <c:v>0.00370000000000001</c:v>
                </c:pt>
                <c:pt idx="3">
                  <c:v>0.0260000000000001</c:v>
                </c:pt>
                <c:pt idx="4">
                  <c:v>0.0780000000000001</c:v>
                </c:pt>
              </c:numCache>
            </c:numRef>
          </c:val>
        </c:ser>
        <c:ser>
          <c:idx val="1"/>
          <c:order val="1"/>
          <c:tx>
            <c:strRef>
              <c:f>graphs!$T$123</c:f>
              <c:strCache>
                <c:ptCount val="1"/>
                <c:pt idx="0">
                  <c:v>Hybrid Refresh</c:v>
                </c:pt>
              </c:strCache>
            </c:strRef>
          </c:tx>
          <c:spPr>
            <a:solidFill>
              <a:schemeClr val="tx2">
                <a:lumMod val="75000"/>
              </a:schemeClr>
            </a:solidFill>
          </c:spPr>
          <c:invertIfNegative val="0"/>
          <c:cat>
            <c:strRef>
              <c:f>graphs!$U$121:$Y$121</c:f>
              <c:strCache>
                <c:ptCount val="5"/>
                <c:pt idx="0">
                  <c:v>1 Year</c:v>
                </c:pt>
                <c:pt idx="1">
                  <c:v>3 Months</c:v>
                </c:pt>
                <c:pt idx="2">
                  <c:v>3 Weeks</c:v>
                </c:pt>
                <c:pt idx="3">
                  <c:v>3 Days</c:v>
                </c:pt>
                <c:pt idx="4">
                  <c:v>1 Day</c:v>
                </c:pt>
              </c:strCache>
            </c:strRef>
          </c:cat>
          <c:val>
            <c:numRef>
              <c:f>graphs!$U$123:$Y$123</c:f>
              <c:numCache>
                <c:formatCode>0.00%</c:formatCode>
                <c:ptCount val="5"/>
                <c:pt idx="0">
                  <c:v>0.0002</c:v>
                </c:pt>
                <c:pt idx="1">
                  <c:v>0.000500000000000001</c:v>
                </c:pt>
                <c:pt idx="2">
                  <c:v>0.00260000000000001</c:v>
                </c:pt>
                <c:pt idx="3">
                  <c:v>0.0183</c:v>
                </c:pt>
                <c:pt idx="4">
                  <c:v>0.0550000000000001</c:v>
                </c:pt>
              </c:numCache>
            </c:numRef>
          </c:val>
        </c:ser>
        <c:dLbls>
          <c:showLegendKey val="0"/>
          <c:showVal val="0"/>
          <c:showCatName val="0"/>
          <c:showSerName val="0"/>
          <c:showPercent val="0"/>
          <c:showBubbleSize val="0"/>
        </c:dLbls>
        <c:gapWidth val="150"/>
        <c:axId val="1332312968"/>
        <c:axId val="1332323768"/>
      </c:barChart>
      <c:catAx>
        <c:axId val="1332312968"/>
        <c:scaling>
          <c:orientation val="minMax"/>
        </c:scaling>
        <c:delete val="0"/>
        <c:axPos val="b"/>
        <c:majorTickMark val="out"/>
        <c:minorTickMark val="none"/>
        <c:tickLblPos val="nextTo"/>
        <c:crossAx val="1332323768"/>
        <c:crosses val="autoZero"/>
        <c:auto val="1"/>
        <c:lblAlgn val="ctr"/>
        <c:lblOffset val="100"/>
        <c:noMultiLvlLbl val="0"/>
      </c:catAx>
      <c:valAx>
        <c:axId val="1332323768"/>
        <c:scaling>
          <c:orientation val="minMax"/>
        </c:scaling>
        <c:delete val="0"/>
        <c:axPos val="l"/>
        <c:majorGridlines/>
        <c:title>
          <c:tx>
            <c:rich>
              <a:bodyPr rot="-5400000" vert="horz"/>
              <a:lstStyle/>
              <a:p>
                <a:pPr>
                  <a:defRPr/>
                </a:pPr>
                <a:r>
                  <a:rPr lang="en-US"/>
                  <a:t>Energy Overhead</a:t>
                </a:r>
              </a:p>
            </c:rich>
          </c:tx>
          <c:layout>
            <c:manualLayout>
              <c:xMode val="edge"/>
              <c:yMode val="edge"/>
              <c:x val="0.0113636363636364"/>
              <c:y val="0.266537673644454"/>
            </c:manualLayout>
          </c:layout>
          <c:overlay val="0"/>
        </c:title>
        <c:numFmt formatCode="0%" sourceLinked="0"/>
        <c:majorTickMark val="out"/>
        <c:minorTickMark val="none"/>
        <c:tickLblPos val="nextTo"/>
        <c:crossAx val="1332312968"/>
        <c:crosses val="autoZero"/>
        <c:crossBetween val="between"/>
      </c:valAx>
    </c:plotArea>
    <c:legend>
      <c:legendPos val="t"/>
      <c:layout>
        <c:manualLayout>
          <c:xMode val="edge"/>
          <c:yMode val="edge"/>
          <c:x val="0.16788684084944"/>
          <c:y val="0.0492666922732221"/>
          <c:w val="0.630867426536719"/>
          <c:h val="0.0825923194645986"/>
        </c:manualLayout>
      </c:layout>
      <c:overlay val="0"/>
    </c:legend>
    <c:plotVisOnly val="1"/>
    <c:dispBlanksAs val="gap"/>
    <c:showDLblsOverMax val="0"/>
  </c:chart>
  <c:spPr>
    <a:ln>
      <a:noFill/>
    </a:ln>
  </c:spPr>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Sheet1!$C$137:$E$137</c:f>
              <c:numCache>
                <c:formatCode>General</c:formatCode>
                <c:ptCount val="3"/>
                <c:pt idx="0">
                  <c:v>1.10277667106904</c:v>
                </c:pt>
                <c:pt idx="1">
                  <c:v>0.906801917590976</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Sheet1!$C$138:$E$138</c:f>
              <c:numCache>
                <c:formatCode>General</c:formatCode>
                <c:ptCount val="3"/>
                <c:pt idx="0">
                  <c:v>1.01557151886864</c:v>
                </c:pt>
                <c:pt idx="1">
                  <c:v>0.857333454396682</c:v>
                </c:pt>
                <c:pt idx="2">
                  <c:v>0.933104194856359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Sheet1!$C$139:$E$139</c:f>
              <c:numCache>
                <c:formatCode>General</c:formatCode>
                <c:ptCount val="3"/>
                <c:pt idx="0">
                  <c:v>1.00061235871435</c:v>
                </c:pt>
                <c:pt idx="1">
                  <c:v>0.870395066700915</c:v>
                </c:pt>
                <c:pt idx="2">
                  <c:v>0.93323526546361</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Sheet1!$C$140:$E$140</c:f>
              <c:numCache>
                <c:formatCode>General</c:formatCode>
                <c:ptCount val="3"/>
                <c:pt idx="0">
                  <c:v>0.946440033739185</c:v>
                </c:pt>
                <c:pt idx="1">
                  <c:v>0.822216917705469</c:v>
                </c:pt>
                <c:pt idx="2">
                  <c:v>0.882144550135687</c:v>
                </c:pt>
              </c:numCache>
            </c:numRef>
          </c:val>
        </c:ser>
        <c:dLbls>
          <c:showLegendKey val="0"/>
          <c:showVal val="0"/>
          <c:showCatName val="0"/>
          <c:showSerName val="0"/>
          <c:showPercent val="0"/>
          <c:showBubbleSize val="0"/>
        </c:dLbls>
        <c:gapWidth val="150"/>
        <c:axId val="1325699912"/>
        <c:axId val="1325666184"/>
      </c:barChart>
      <c:catAx>
        <c:axId val="1325699912"/>
        <c:scaling>
          <c:orientation val="minMax"/>
        </c:scaling>
        <c:delete val="0"/>
        <c:axPos val="b"/>
        <c:title>
          <c:tx>
            <c:rich>
              <a:bodyPr/>
              <a:lstStyle/>
              <a:p>
                <a:pPr>
                  <a:defRPr/>
                </a:pPr>
                <a:r>
                  <a:rPr lang="en-US"/>
                  <a:t>Workload</a:t>
                </a:r>
              </a:p>
            </c:rich>
          </c:tx>
          <c:layout/>
          <c:overlay val="0"/>
        </c:title>
        <c:majorTickMark val="none"/>
        <c:minorTickMark val="none"/>
        <c:tickLblPos val="nextTo"/>
        <c:crossAx val="1325666184"/>
        <c:crosses val="autoZero"/>
        <c:auto val="1"/>
        <c:lblAlgn val="ctr"/>
        <c:lblOffset val="100"/>
        <c:noMultiLvlLbl val="0"/>
      </c:catAx>
      <c:valAx>
        <c:axId val="1325666184"/>
        <c:scaling>
          <c:orientation val="minMax"/>
        </c:scaling>
        <c:delete val="0"/>
        <c:axPos val="l"/>
        <c:majorGridlines/>
        <c:title>
          <c:tx>
            <c:rich>
              <a:bodyPr/>
              <a:lstStyle/>
              <a:p>
                <a:pPr>
                  <a:defRPr b="1"/>
                </a:pPr>
                <a:r>
                  <a:rPr lang="en-US" b="1"/>
                  <a:t>Normalized Avg Memory Latency</a:t>
                </a:r>
              </a:p>
            </c:rich>
          </c:tx>
          <c:layout/>
          <c:overlay val="0"/>
        </c:title>
        <c:numFmt formatCode="General" sourceLinked="1"/>
        <c:majorTickMark val="out"/>
        <c:minorTickMark val="none"/>
        <c:tickLblPos val="nextTo"/>
        <c:crossAx val="1325699912"/>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Sheet1!$C$97:$E$97</c:f>
              <c:numCache>
                <c:formatCode>General</c:formatCode>
                <c:ptCount val="3"/>
                <c:pt idx="0">
                  <c:v>0.996881096968776</c:v>
                </c:pt>
                <c:pt idx="1">
                  <c:v>1.00312866102157</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Sheet1!$C$98:$E$98</c:f>
              <c:numCache>
                <c:formatCode>General</c:formatCode>
                <c:ptCount val="3"/>
                <c:pt idx="0">
                  <c:v>1.07857646295768</c:v>
                </c:pt>
                <c:pt idx="1">
                  <c:v>1.04749542345647</c:v>
                </c:pt>
                <c:pt idx="2">
                  <c:v>1.06292234372791</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Sheet1!$C$99:$E$99</c:f>
              <c:numCache>
                <c:formatCode>General</c:formatCode>
                <c:ptCount val="3"/>
                <c:pt idx="0">
                  <c:v>1.09012661542679</c:v>
                </c:pt>
                <c:pt idx="1">
                  <c:v>1.03858773949156</c:v>
                </c:pt>
                <c:pt idx="2">
                  <c:v>1.06404517633214</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Sheet1!$C$100:$E$100</c:f>
              <c:numCache>
                <c:formatCode>General</c:formatCode>
                <c:ptCount val="3"/>
                <c:pt idx="0">
                  <c:v>1.12805310484701</c:v>
                </c:pt>
                <c:pt idx="1">
                  <c:v>1.07310823603232</c:v>
                </c:pt>
                <c:pt idx="2">
                  <c:v>1.10023773680653</c:v>
                </c:pt>
              </c:numCache>
            </c:numRef>
          </c:val>
        </c:ser>
        <c:dLbls>
          <c:showLegendKey val="0"/>
          <c:showVal val="0"/>
          <c:showCatName val="0"/>
          <c:showSerName val="0"/>
          <c:showPercent val="0"/>
          <c:showBubbleSize val="0"/>
        </c:dLbls>
        <c:gapWidth val="150"/>
        <c:axId val="1325624344"/>
        <c:axId val="1325589480"/>
      </c:barChart>
      <c:catAx>
        <c:axId val="1325624344"/>
        <c:scaling>
          <c:orientation val="minMax"/>
        </c:scaling>
        <c:delete val="0"/>
        <c:axPos val="b"/>
        <c:title>
          <c:tx>
            <c:rich>
              <a:bodyPr/>
              <a:lstStyle/>
              <a:p>
                <a:pPr>
                  <a:defRPr/>
                </a:pPr>
                <a:r>
                  <a:rPr lang="en-US"/>
                  <a:t>Workload</a:t>
                </a:r>
              </a:p>
            </c:rich>
          </c:tx>
          <c:layout/>
          <c:overlay val="0"/>
        </c:title>
        <c:majorTickMark val="none"/>
        <c:minorTickMark val="none"/>
        <c:tickLblPos val="nextTo"/>
        <c:crossAx val="1325589480"/>
        <c:crosses val="autoZero"/>
        <c:auto val="1"/>
        <c:lblAlgn val="ctr"/>
        <c:lblOffset val="100"/>
        <c:noMultiLvlLbl val="0"/>
      </c:catAx>
      <c:valAx>
        <c:axId val="1325589480"/>
        <c:scaling>
          <c:orientation val="minMax"/>
          <c:max val="1.2"/>
          <c:min val="0.0"/>
        </c:scaling>
        <c:delete val="0"/>
        <c:axPos val="l"/>
        <c:majorGridlines/>
        <c:title>
          <c:tx>
            <c:rich>
              <a:bodyPr/>
              <a:lstStyle/>
              <a:p>
                <a:pPr>
                  <a:defRPr b="1"/>
                </a:pPr>
                <a:r>
                  <a:rPr lang="en-US" b="1"/>
                  <a:t>Normalized Perf. per Watt</a:t>
                </a:r>
              </a:p>
            </c:rich>
          </c:tx>
          <c:layout/>
          <c:overlay val="0"/>
        </c:title>
        <c:numFmt formatCode="General" sourceLinked="1"/>
        <c:majorTickMark val="out"/>
        <c:minorTickMark val="none"/>
        <c:tickLblPos val="nextTo"/>
        <c:crossAx val="1325624344"/>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1974631128"/>
        <c:axId val="-1974660648"/>
      </c:barChart>
      <c:catAx>
        <c:axId val="-1974631128"/>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1974660648"/>
        <c:crosses val="autoZero"/>
        <c:auto val="1"/>
        <c:lblAlgn val="ctr"/>
        <c:lblOffset val="100"/>
        <c:noMultiLvlLbl val="0"/>
      </c:catAx>
      <c:valAx>
        <c:axId val="-1974660648"/>
        <c:scaling>
          <c:orientation val="minMax"/>
        </c:scaling>
        <c:delete val="0"/>
        <c:axPos val="l"/>
        <c:majorGridlines/>
        <c:numFmt formatCode="General" sourceLinked="1"/>
        <c:majorTickMark val="out"/>
        <c:minorTickMark val="none"/>
        <c:tickLblPos val="nextTo"/>
        <c:crossAx val="-1974631128"/>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1325519096"/>
        <c:axId val="1325522072"/>
      </c:barChart>
      <c:catAx>
        <c:axId val="1325519096"/>
        <c:scaling>
          <c:orientation val="minMax"/>
        </c:scaling>
        <c:delete val="1"/>
        <c:axPos val="b"/>
        <c:majorTickMark val="none"/>
        <c:minorTickMark val="none"/>
        <c:tickLblPos val="nextTo"/>
        <c:crossAx val="1325522072"/>
        <c:crosses val="autoZero"/>
        <c:auto val="1"/>
        <c:lblAlgn val="ctr"/>
        <c:lblOffset val="100"/>
        <c:noMultiLvlLbl val="0"/>
      </c:catAx>
      <c:valAx>
        <c:axId val="1325522072"/>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1325519096"/>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1325471176"/>
        <c:axId val="1325474152"/>
      </c:barChart>
      <c:catAx>
        <c:axId val="1325471176"/>
        <c:scaling>
          <c:orientation val="minMax"/>
        </c:scaling>
        <c:delete val="1"/>
        <c:axPos val="b"/>
        <c:majorTickMark val="none"/>
        <c:minorTickMark val="none"/>
        <c:tickLblPos val="nextTo"/>
        <c:crossAx val="1325474152"/>
        <c:crosses val="autoZero"/>
        <c:auto val="1"/>
        <c:lblAlgn val="ctr"/>
        <c:lblOffset val="100"/>
        <c:noMultiLvlLbl val="0"/>
      </c:catAx>
      <c:valAx>
        <c:axId val="1325474152"/>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1325471176"/>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326778536"/>
        <c:axId val="1326787160"/>
      </c:barChart>
      <c:catAx>
        <c:axId val="1326778536"/>
        <c:scaling>
          <c:orientation val="minMax"/>
        </c:scaling>
        <c:delete val="0"/>
        <c:axPos val="b"/>
        <c:majorTickMark val="out"/>
        <c:minorTickMark val="none"/>
        <c:tickLblPos val="nextTo"/>
        <c:crossAx val="1326787160"/>
        <c:crosses val="autoZero"/>
        <c:auto val="1"/>
        <c:lblAlgn val="ctr"/>
        <c:lblOffset val="100"/>
        <c:noMultiLvlLbl val="0"/>
      </c:catAx>
      <c:valAx>
        <c:axId val="1326787160"/>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26778536"/>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326662968"/>
        <c:axId val="1326665880"/>
      </c:barChart>
      <c:catAx>
        <c:axId val="1326662968"/>
        <c:scaling>
          <c:orientation val="minMax"/>
        </c:scaling>
        <c:delete val="0"/>
        <c:axPos val="b"/>
        <c:majorTickMark val="out"/>
        <c:minorTickMark val="none"/>
        <c:tickLblPos val="nextTo"/>
        <c:crossAx val="1326665880"/>
        <c:crosses val="autoZero"/>
        <c:auto val="1"/>
        <c:lblAlgn val="ctr"/>
        <c:lblOffset val="100"/>
        <c:noMultiLvlLbl val="0"/>
      </c:catAx>
      <c:valAx>
        <c:axId val="1326665880"/>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26662968"/>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326633336"/>
        <c:axId val="1326636280"/>
      </c:barChart>
      <c:catAx>
        <c:axId val="1326633336"/>
        <c:scaling>
          <c:orientation val="minMax"/>
        </c:scaling>
        <c:delete val="0"/>
        <c:axPos val="b"/>
        <c:majorTickMark val="out"/>
        <c:minorTickMark val="none"/>
        <c:tickLblPos val="nextTo"/>
        <c:crossAx val="1326636280"/>
        <c:crosses val="autoZero"/>
        <c:auto val="1"/>
        <c:lblAlgn val="ctr"/>
        <c:lblOffset val="100"/>
        <c:noMultiLvlLbl val="0"/>
      </c:catAx>
      <c:valAx>
        <c:axId val="1326636280"/>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326633336"/>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9/21/13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9/21/13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1</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how row buffer</a:t>
            </a:r>
            <a:r>
              <a:rPr lang="en-US" baseline="0" dirty="0" smtClean="0"/>
              <a:t> locality affects hybrid memory performance.</a:t>
            </a:r>
          </a:p>
          <a:p>
            <a:r>
              <a:rPr lang="en-US" baseline="0" dirty="0" smtClean="0"/>
              <a:t>Let’s say a processor accesses four rows…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89781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different row buffer localities.</a:t>
            </a:r>
          </a:p>
          <a:p>
            <a:r>
              <a:rPr lang="en-US" dirty="0" smtClean="0"/>
              <a:t>Rows</a:t>
            </a:r>
            <a:r>
              <a:rPr lang="en-US" baseline="0" dirty="0" smtClean="0"/>
              <a:t> A and B have low row buffer locality, which means that they frequently miss in the row buffer, and rows C and D have high row buffer locality, which means that they frequently hit in the row buffer.</a:t>
            </a:r>
          </a:p>
          <a:p>
            <a:r>
              <a:rPr lang="en-US" baseline="0" dirty="0" smtClean="0"/>
              <a:t>We will look at two types of caching policies: Case 1 will be row buffer locality unaware, and case 2 will be row buffer locality aware.</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778026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a:t>
            </a:r>
            <a:r>
              <a:rPr lang="en-US" baseline="0" dirty="0" smtClean="0"/>
              <a:t> 1: The row buffer locality unaware policy.</a:t>
            </a:r>
          </a:p>
          <a:p>
            <a:r>
              <a:rPr lang="en-US" baseline="0" dirty="0" smtClean="0"/>
              <a:t>A row buffer locality unaware policy could place rows A, B, C, and D in the following manner, where rows with high row buffer locality are placed in DRAM, and rows with low row buffer locality are placed in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59786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such a policy, this</a:t>
            </a:r>
            <a:r>
              <a:rPr lang="en-US" baseline="0" dirty="0" smtClean="0"/>
              <a:t> diagram shows the amount of time it takes to serve a stream of memory requests.</a:t>
            </a:r>
          </a:p>
          <a:p>
            <a:r>
              <a:rPr lang="en-US" b="1" baseline="0" dirty="0" smtClean="0"/>
              <a:t>This is the access pattern to memory.</a:t>
            </a:r>
          </a:p>
          <a:p>
            <a:r>
              <a:rPr lang="en-US" baseline="0" dirty="0" smtClean="0"/>
              <a:t>Clearly, the high row buffer miss latency of PCM acts as a bottleneck to serving all of the memory requests, and this happens </a:t>
            </a:r>
            <a:r>
              <a:rPr lang="en-US" b="1" baseline="0" dirty="0" smtClean="0"/>
              <a:t>because the rows with low row buffer locality is placed in PCM</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0096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 2: The row buffer locality</a:t>
            </a:r>
            <a:r>
              <a:rPr lang="en-US" baseline="0" dirty="0" smtClean="0"/>
              <a:t> aware policy, or RBLA.</a:t>
            </a:r>
          </a:p>
          <a:p>
            <a:r>
              <a:rPr lang="en-US" baseline="0" dirty="0" smtClean="0"/>
              <a:t>A row buffer locality aware policy would place these rows in the following manner, where the rows with low row buffer locality are placed in DRAM, since the data can be accessed at the lower row buffer miss latency of DRAM.</a:t>
            </a:r>
          </a:p>
          <a:p>
            <a:r>
              <a:rPr lang="en-US" baseline="0" dirty="0" smtClean="0"/>
              <a:t>Rows with high row buffer locality will be placed in PCM, since data can be frequently accessed at the low row buffer hit latency of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70670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compare</a:t>
            </a:r>
            <a:r>
              <a:rPr lang="en-US" baseline="0" dirty="0" smtClean="0"/>
              <a:t> the two policies in terms of the time it takes to serve the same stream of memory requests.</a:t>
            </a:r>
          </a:p>
          <a:p>
            <a:r>
              <a:rPr lang="en-US" baseline="0" dirty="0" smtClean="0"/>
              <a:t>Remember, this was the timeline shown before for the row buffer locality-unaware policy.</a:t>
            </a:r>
          </a:p>
          <a:p>
            <a:r>
              <a:rPr lang="en-US" baseline="0" dirty="0" smtClean="0"/>
              <a:t>For case 2, the row buffer locality aware policy, although the PCM row buffer miss latency is high, many of the accesses to PCM are row buffer hit accesses that can be served quickly.</a:t>
            </a:r>
          </a:p>
          <a:p>
            <a:r>
              <a:rPr lang="en-US" baseline="0" dirty="0" smtClean="0"/>
              <a:t>And overall, it takes less time to serve all of the memory requests in the row buffer locality aware policy.</a:t>
            </a:r>
          </a:p>
          <a:p>
            <a:pPr defTabSz="465887" fontAlgn="base">
              <a:spcBef>
                <a:spcPct val="30000"/>
              </a:spcBef>
              <a:spcAft>
                <a:spcPct val="0"/>
              </a:spcAft>
              <a:defRPr/>
            </a:pPr>
            <a:r>
              <a:rPr lang="en-US" baseline="0" dirty="0" smtClean="0"/>
              <a:t>The row buffer locality aware policy </a:t>
            </a:r>
            <a:r>
              <a:rPr lang="en-US" b="1" baseline="0" dirty="0" smtClean="0"/>
              <a:t>gains because</a:t>
            </a:r>
            <a:r>
              <a:rPr lang="en-US" baseline="0" dirty="0" smtClean="0"/>
              <a:t> it places rows with low row buffer locality in DRAM.</a:t>
            </a:r>
          </a:p>
          <a:p>
            <a:pPr defTabSz="465887" fontAlgn="base">
              <a:spcBef>
                <a:spcPct val="30000"/>
              </a:spcBef>
              <a:spcAft>
                <a:spcPct val="0"/>
              </a:spcAft>
              <a:defRPr/>
            </a:pPr>
            <a:r>
              <a:rPr lang="en-US" baseline="0" dirty="0" smtClean="0"/>
              <a:t>This is the </a:t>
            </a:r>
            <a:r>
              <a:rPr lang="en-US" b="1" baseline="0" dirty="0" smtClean="0"/>
              <a:t>goal of our mechanism</a:t>
            </a:r>
            <a:r>
              <a:rPr lang="en-US" baseline="0" dirty="0" smtClean="0"/>
              <a:t>: To place rows with low row buffer locality in DRAM.</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2533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 will talk about how we do that.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Mechanism is called RBLA, which stands</a:t>
            </a:r>
            <a:r>
              <a:rPr lang="en-US" baseline="0" dirty="0" smtClean="0"/>
              <a:t> for row buffer locality aware.</a:t>
            </a:r>
          </a:p>
          <a:p>
            <a:r>
              <a:rPr lang="en-US" baseline="0" dirty="0" smtClean="0"/>
              <a:t>For recently used rows in PCM, our mechanism counts row buffer misses as indicator of row buffer locality of each row.</a:t>
            </a:r>
          </a:p>
          <a:p>
            <a:r>
              <a:rPr lang="en-US" baseline="0" dirty="0" smtClean="0"/>
              <a:t>I will talk more about how this is physically achieved.</a:t>
            </a:r>
          </a:p>
          <a:p>
            <a:r>
              <a:rPr lang="en-US" baseline="0" dirty="0" smtClean="0"/>
              <a:t>Then, we cache to DRAM rows with row buffer miss counts that exceed a certain threshold.</a:t>
            </a:r>
          </a:p>
          <a:p>
            <a:r>
              <a:rPr lang="en-US" baseline="0" dirty="0" smtClean="0"/>
              <a:t>And row buffer miss counts are periodically reset, so that we only cache rows with high reuse.</a:t>
            </a:r>
          </a:p>
          <a:p>
            <a:r>
              <a:rPr lang="en-US" baseline="0" dirty="0" smtClean="0"/>
              <a:t>That is our base mechanism, RBLA.</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83929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extend RBLA to RBLA-</a:t>
            </a:r>
            <a:r>
              <a:rPr lang="en-US" baseline="0" dirty="0" err="1" smtClean="0"/>
              <a:t>Dyn</a:t>
            </a:r>
            <a:r>
              <a:rPr lang="en-US" baseline="0" dirty="0" smtClean="0"/>
              <a:t>, which performs an extra step.</a:t>
            </a:r>
          </a:p>
          <a:p>
            <a:r>
              <a:rPr lang="en-US" baseline="0" dirty="0" smtClean="0"/>
              <a:t>RBLA-</a:t>
            </a:r>
            <a:r>
              <a:rPr lang="en-US" baseline="0" dirty="0" err="1" smtClean="0"/>
              <a:t>Dyn</a:t>
            </a:r>
            <a:r>
              <a:rPr lang="en-US" baseline="0" dirty="0" smtClean="0"/>
              <a:t> dynamically adjusts the threshold value to adapt to different workload and system characteristics.</a:t>
            </a:r>
          </a:p>
          <a:p>
            <a:r>
              <a:rPr lang="en-US" baseline="0" dirty="0" smtClean="0"/>
              <a:t>This is based on an interval-based cost-benefit analysis, for which the details can be found in the paper.</a:t>
            </a:r>
          </a:p>
          <a:p>
            <a:r>
              <a:rPr lang="en-US" b="1" baseline="0" dirty="0" smtClean="0"/>
              <a:t>I would encourage you to read the paper, and I’d be happy to answer any questions.</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688333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 of our mechanism requires a statistics</a:t>
            </a:r>
            <a:r>
              <a:rPr lang="en-US" baseline="0" dirty="0" smtClean="0"/>
              <a:t> store, </a:t>
            </a:r>
            <a:r>
              <a:rPr lang="en-US" b="1" baseline="0" dirty="0" smtClean="0"/>
              <a:t>or what we simply call a stats store.</a:t>
            </a:r>
          </a:p>
          <a:p>
            <a:r>
              <a:rPr lang="en-US" baseline="0" dirty="0" smtClean="0"/>
              <a:t>The goal of the stats store is to keep count of the row buffer misses to recently used rows in PCM.</a:t>
            </a:r>
          </a:p>
          <a:p>
            <a:r>
              <a:rPr lang="en-US" baseline="0" dirty="0" smtClean="0"/>
              <a:t>The stats store is a hardware structure in the memory controller, and its operation is similar to a cache.</a:t>
            </a:r>
          </a:p>
          <a:p>
            <a:r>
              <a:rPr lang="en-US" baseline="0" dirty="0" smtClean="0"/>
              <a:t>It is organized into sets and ways, and is indexed using the row address of the row we wish to find the row buffer miss count for.</a:t>
            </a:r>
          </a:p>
          <a:p>
            <a:r>
              <a:rPr lang="en-US" dirty="0" smtClean="0"/>
              <a:t>If  the queried</a:t>
            </a:r>
            <a:r>
              <a:rPr lang="en-US" baseline="0" dirty="0" smtClean="0"/>
              <a:t> row is currently in the stats store, then its row buffer miss count will be output.</a:t>
            </a:r>
          </a:p>
          <a:p>
            <a:r>
              <a:rPr lang="en-US" baseline="0" dirty="0" smtClean="0"/>
              <a:t>We find that a 128-set 16-way stats store, 9.25KB in size, achieves system performance within 0.3% of an unlimited-sized stats store.</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80059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a:t>
            </a:r>
            <a:r>
              <a:rPr lang="en-US" baseline="0" dirty="0" smtClean="0"/>
              <a:t> a look at our results.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evaluation methodology.</a:t>
            </a:r>
            <a:endParaRPr lang="en-US" baseline="0" dirty="0" smtClean="0"/>
          </a:p>
          <a:p>
            <a:r>
              <a:rPr lang="en-US" baseline="0" dirty="0" smtClean="0"/>
              <a:t>We use a cycle-level x86 simulator to test our hybrid memory caching policies.</a:t>
            </a:r>
          </a:p>
          <a:p>
            <a:r>
              <a:rPr lang="en-US" baseline="0" dirty="0" smtClean="0"/>
              <a:t>We simulate a 16-core system with 1GB of DRAM and 16GB of PCM.</a:t>
            </a:r>
          </a:p>
          <a:p>
            <a:r>
              <a:rPr lang="en-US" baseline="0" dirty="0" smtClean="0"/>
              <a:t>We use 36 multi-programmed server and cloud workloads to test our caching policies.</a:t>
            </a:r>
          </a:p>
          <a:p>
            <a:r>
              <a:rPr lang="en-US" baseline="0" dirty="0" smtClean="0"/>
              <a:t>For server workloads, we use </a:t>
            </a:r>
            <a:r>
              <a:rPr lang="en-US" b="1" baseline="0" dirty="0" smtClean="0"/>
              <a:t>TPC-C</a:t>
            </a:r>
            <a:r>
              <a:rPr lang="en-US" baseline="0" dirty="0" smtClean="0"/>
              <a:t>, which is an online transaction processing benchmark, and </a:t>
            </a:r>
            <a:r>
              <a:rPr lang="en-US" b="1" baseline="0" dirty="0" smtClean="0"/>
              <a:t>TPC-H</a:t>
            </a:r>
            <a:r>
              <a:rPr lang="en-US" baseline="0" dirty="0" smtClean="0"/>
              <a:t>, which is a decision support benchmark.</a:t>
            </a:r>
          </a:p>
          <a:p>
            <a:r>
              <a:rPr lang="en-US" baseline="0" dirty="0" smtClean="0"/>
              <a:t>For cloud workloads, we use </a:t>
            </a:r>
            <a:r>
              <a:rPr lang="en-US" b="1" baseline="0" dirty="0" smtClean="0"/>
              <a:t>Apache</a:t>
            </a:r>
            <a:r>
              <a:rPr lang="en-US" baseline="0" dirty="0" smtClean="0"/>
              <a:t>, which is a webserver application, and </a:t>
            </a:r>
            <a:r>
              <a:rPr lang="en-US" b="1" baseline="0" dirty="0" smtClean="0"/>
              <a:t>H.264</a:t>
            </a:r>
            <a:r>
              <a:rPr lang="en-US" baseline="0" dirty="0" smtClean="0"/>
              <a:t>, a video processing application, as well as TPC-C and H.</a:t>
            </a:r>
          </a:p>
          <a:p>
            <a:r>
              <a:rPr lang="en-US" baseline="0" dirty="0" smtClean="0"/>
              <a:t>We report multi-core performance in terms of weighted speedup, multi-core fairness in terms of maximum slowdown, and energy efficiency in terms of performance per Watt.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36779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our comparison points.</a:t>
            </a:r>
          </a:p>
          <a:p>
            <a:r>
              <a:rPr lang="en-US" dirty="0" smtClean="0"/>
              <a:t>The</a:t>
            </a:r>
            <a:r>
              <a:rPr lang="en-US" baseline="0" dirty="0" smtClean="0"/>
              <a:t> standard conventional LRU caching caches any row from PCM to DRAM when the data is touched. We find this scheme to generate too much data movement between DRAM and PCM and consequently to not perform well. So we’re not going to use it as a comparison point in this talk.</a:t>
            </a:r>
            <a:endParaRPr lang="en-US" dirty="0" smtClean="0"/>
          </a:p>
          <a:p>
            <a:r>
              <a:rPr lang="en-US" dirty="0" err="1" smtClean="0"/>
              <a:t>Frek</a:t>
            </a:r>
            <a:r>
              <a:rPr lang="en-US" baseline="0" dirty="0" smtClean="0"/>
              <a:t> is access frequency based caching. It is inspired by prior work that selectively caches hot data.</a:t>
            </a:r>
          </a:p>
          <a:p>
            <a:r>
              <a:rPr lang="en-US" baseline="0" dirty="0" smtClean="0"/>
              <a:t>The downsides of </a:t>
            </a:r>
            <a:r>
              <a:rPr lang="en-US" baseline="0" dirty="0" err="1" smtClean="0"/>
              <a:t>frek</a:t>
            </a:r>
            <a:r>
              <a:rPr lang="en-US" baseline="0" dirty="0" smtClean="0"/>
              <a:t> is that it is row buffer locality aware. Hence, it would place a row with high row buffer locality in DRAM, although that row may be accessed as efficiently in PCM.</a:t>
            </a:r>
          </a:p>
          <a:p>
            <a:r>
              <a:rPr lang="en-US" baseline="0" dirty="0" err="1" smtClean="0"/>
              <a:t>Frek-Dyn</a:t>
            </a:r>
            <a:r>
              <a:rPr lang="en-US" baseline="0" dirty="0" smtClean="0"/>
              <a:t> augments </a:t>
            </a:r>
            <a:r>
              <a:rPr lang="en-US" baseline="0" dirty="0" err="1" smtClean="0"/>
              <a:t>frek</a:t>
            </a:r>
            <a:r>
              <a:rPr lang="en-US" baseline="0" dirty="0" smtClean="0"/>
              <a:t> with the adaptive threshold adjustment technique.</a:t>
            </a:r>
          </a:p>
          <a:p>
            <a:r>
              <a:rPr lang="en-US" baseline="0" dirty="0" smtClean="0"/>
              <a:t>It has the same drawback as </a:t>
            </a:r>
            <a:r>
              <a:rPr lang="en-US" baseline="0" dirty="0" err="1" smtClean="0"/>
              <a:t>frek</a:t>
            </a:r>
            <a:r>
              <a:rPr lang="en-US" baseline="0" dirty="0" smtClean="0"/>
              <a:t>, in that it is row buffer locality unaware.</a:t>
            </a:r>
          </a:p>
          <a:p>
            <a:r>
              <a:rPr lang="en-US" baseline="0" dirty="0" smtClean="0"/>
              <a:t>Our mechanisms, RBLA and RBLA-</a:t>
            </a:r>
            <a:r>
              <a:rPr lang="en-US" baseline="0" dirty="0" err="1" smtClean="0"/>
              <a:t>Dyn</a:t>
            </a:r>
            <a:r>
              <a:rPr lang="en-US" baseline="0" dirty="0" smtClean="0"/>
              <a:t>, are specifically designed to be aware of row buffer locality and to exploit it.</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475037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system performance results</a:t>
            </a:r>
            <a:r>
              <a:rPr lang="en-US" baseline="0" dirty="0" smtClean="0"/>
              <a:t> of the different hybrid memory caching policies.</a:t>
            </a:r>
          </a:p>
          <a:p>
            <a:r>
              <a:rPr lang="en-US" baseline="0" dirty="0" smtClean="0"/>
              <a:t>RBLA-</a:t>
            </a:r>
            <a:r>
              <a:rPr lang="en-US" baseline="0" dirty="0" err="1" smtClean="0"/>
              <a:t>Dyn</a:t>
            </a:r>
            <a:r>
              <a:rPr lang="en-US" baseline="0" dirty="0" smtClean="0"/>
              <a:t> achieves 17% performance improvement over </a:t>
            </a:r>
            <a:r>
              <a:rPr lang="en-US" baseline="0" dirty="0" err="1" smtClean="0"/>
              <a:t>frek</a:t>
            </a:r>
            <a:r>
              <a:rPr lang="en-US" baseline="0" dirty="0" smtClean="0"/>
              <a:t> in server workloads, 10% in cloud, and 14% overall.</a:t>
            </a:r>
          </a:p>
          <a:p>
            <a:r>
              <a:rPr lang="en-US" baseline="0" dirty="0" smtClean="0"/>
              <a:t>This is due to a number of reasons.</a:t>
            </a:r>
          </a:p>
          <a:p>
            <a:r>
              <a:rPr lang="en-US" baseline="0" dirty="0" smtClean="0"/>
              <a:t>The first is that RBLA-</a:t>
            </a:r>
            <a:r>
              <a:rPr lang="en-US" baseline="0" dirty="0" err="1" smtClean="0"/>
              <a:t>Dyn</a:t>
            </a:r>
            <a:r>
              <a:rPr lang="en-US" baseline="0" dirty="0" smtClean="0"/>
              <a:t> increases row buffer locality in PCM by moving low row buffer locality data to DRAM.</a:t>
            </a:r>
          </a:p>
          <a:p>
            <a:r>
              <a:rPr lang="en-US" baseline="0" dirty="0" smtClean="0"/>
              <a:t>The second is that RBLA-</a:t>
            </a:r>
            <a:r>
              <a:rPr lang="en-US" baseline="0" dirty="0" err="1" smtClean="0"/>
              <a:t>Dyn</a:t>
            </a:r>
            <a:r>
              <a:rPr lang="en-US" baseline="0" dirty="0" smtClean="0"/>
              <a:t> reduces memory bandwidth consumption due its stricter caching criteria.</a:t>
            </a:r>
          </a:p>
          <a:p>
            <a:r>
              <a:rPr lang="en-US" baseline="0" dirty="0" smtClean="0"/>
              <a:t>And RBLA-</a:t>
            </a:r>
            <a:r>
              <a:rPr lang="en-US" baseline="0" dirty="0" err="1" smtClean="0"/>
              <a:t>Dyn</a:t>
            </a:r>
            <a:r>
              <a:rPr lang="en-US" baseline="0" dirty="0" smtClean="0"/>
              <a:t> also has the effect of balancing the memory request load between DRAM and PCM by letting rows with high row buffer locality remain in PCM, instead of fetching all accessed data to DRAM.</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839214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benefits</a:t>
            </a:r>
            <a:r>
              <a:rPr lang="en-US" baseline="0" dirty="0" smtClean="0"/>
              <a:t> are also reflected in the </a:t>
            </a:r>
            <a:r>
              <a:rPr lang="en-US" dirty="0" smtClean="0"/>
              <a:t>average memory latency, which RBLA-</a:t>
            </a:r>
            <a:r>
              <a:rPr lang="en-US" dirty="0" err="1" smtClean="0"/>
              <a:t>Dyn</a:t>
            </a:r>
            <a:r>
              <a:rPr lang="en-US" dirty="0" smtClean="0"/>
              <a:t> reduces by 14% over </a:t>
            </a:r>
            <a:r>
              <a:rPr lang="en-US" dirty="0" err="1" smtClean="0"/>
              <a:t>frek</a:t>
            </a:r>
            <a:r>
              <a:rPr lang="en-US" baseline="0" dirty="0" smtClean="0"/>
              <a:t> in server workloads, by 9% in cloud, and by 12% overall.</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587105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RBLA-</a:t>
            </a:r>
            <a:r>
              <a:rPr lang="en-US" dirty="0" err="1" smtClean="0"/>
              <a:t>Dyn</a:t>
            </a:r>
            <a:r>
              <a:rPr lang="en-US" dirty="0" smtClean="0"/>
              <a:t> improves memory system energy efficiency by</a:t>
            </a:r>
            <a:r>
              <a:rPr lang="en-US" baseline="0" dirty="0" smtClean="0"/>
              <a:t> 13% in server workloads, 7% in cloud, and 10% overall.</a:t>
            </a:r>
            <a:endParaRPr lang="en-US" dirty="0" smtClean="0"/>
          </a:p>
          <a:p>
            <a:r>
              <a:rPr lang="en-US" dirty="0" smtClean="0"/>
              <a:t>This is partly due to the</a:t>
            </a:r>
            <a:r>
              <a:rPr lang="en-US" baseline="0" dirty="0" smtClean="0"/>
              <a:t> increased system performance, and partly due to the reduced data movement between DRAM and PCM because of RBLA-</a:t>
            </a:r>
            <a:r>
              <a:rPr lang="en-US" baseline="0" dirty="0" err="1" smtClean="0"/>
              <a:t>Dyn’s</a:t>
            </a:r>
            <a:r>
              <a:rPr lang="en-US" baseline="0" dirty="0" smtClean="0"/>
              <a:t> stricter caching criteria.</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277408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304768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one-slide summary of</a:t>
            </a:r>
            <a:r>
              <a:rPr lang="en-US" baseline="0" dirty="0" smtClean="0"/>
              <a:t> what I’ll describe.</a:t>
            </a:r>
          </a:p>
          <a:p>
            <a:r>
              <a:rPr lang="en-US" baseline="0" dirty="0" smtClean="0"/>
              <a:t>Different memory technologies have different strengths and weaknesses.</a:t>
            </a:r>
          </a:p>
          <a:p>
            <a:r>
              <a:rPr lang="en-US" baseline="0" dirty="0" smtClean="0"/>
              <a:t>A hybrid memory system, for example, one that combines DRAM and </a:t>
            </a:r>
            <a:r>
              <a:rPr lang="en-US" b="1" baseline="0" dirty="0" smtClean="0"/>
              <a:t>Phase Change Memory</a:t>
            </a:r>
            <a:r>
              <a:rPr lang="en-US" baseline="0" dirty="0" smtClean="0"/>
              <a:t>, aims for the best of both memory technologies.</a:t>
            </a:r>
          </a:p>
          <a:p>
            <a:r>
              <a:rPr lang="en-US" baseline="0" dirty="0" smtClean="0"/>
              <a:t>The Problem is how to place data between these heterogeneous devices in a way that exploits each memory technology’s strengths while minimizing its weaknesses.</a:t>
            </a:r>
          </a:p>
          <a:p>
            <a:r>
              <a:rPr lang="en-US" baseline="0" dirty="0" smtClean="0"/>
              <a:t>Our key observation is that PCM array access latency is higher than DRAM’s, but peripheral circuit access latencies, or what is called row buffer access latencies, are similar.</a:t>
            </a:r>
          </a:p>
          <a:p>
            <a:r>
              <a:rPr lang="en-US" baseline="0" dirty="0" smtClean="0"/>
              <a:t>Our key idea is to use row buffer locality as a key criterion for data placement in a hybrid memory system.</a:t>
            </a:r>
          </a:p>
          <a:p>
            <a:r>
              <a:rPr lang="en-US" baseline="0" dirty="0" smtClean="0"/>
              <a:t>Our solution is to cache to DRAM rows with low row buffer locality and high reuse </a:t>
            </a:r>
            <a:r>
              <a:rPr lang="en-US" b="1" baseline="0" dirty="0" smtClean="0"/>
              <a:t>because these are the rows that would benefit most from DRAM</a:t>
            </a:r>
            <a:r>
              <a:rPr lang="en-US" baseline="0" dirty="0" smtClean="0"/>
              <a:t>.</a:t>
            </a:r>
          </a:p>
          <a:p>
            <a:r>
              <a:rPr lang="en-US" baseline="0" dirty="0" smtClean="0"/>
              <a:t>This improves both performance and energy efficiency over state-of-the-art caching policies for hybrid memories.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60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61</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465887" indent="-465887"/>
            <a:r>
              <a:rPr lang="en-US" u="sng">
                <a:latin typeface="Calibri" charset="0"/>
                <a:ea typeface="ＭＳ Ｐゴシック" charset="0"/>
                <a:cs typeface="ＭＳ Ｐゴシック" charset="0"/>
              </a:rPr>
              <a:t>Workloads:</a:t>
            </a:r>
          </a:p>
          <a:p>
            <a:pPr marL="465887" indent="-465887"/>
            <a:r>
              <a:rPr lang="en-US">
                <a:latin typeface="Calibri" charset="0"/>
                <a:ea typeface="ＭＳ Ｐゴシック" charset="0"/>
                <a:cs typeface="ＭＳ Ｐゴシック" charset="0"/>
              </a:rPr>
              <a:t>Database workloads &amp; Data parallel kernels </a:t>
            </a:r>
          </a:p>
          <a:p>
            <a:pPr marL="465887" indent="-465887"/>
            <a:r>
              <a:rPr lang="en-US">
                <a:latin typeface="Calibri" charset="0"/>
                <a:ea typeface="ＭＳ Ｐゴシック" charset="0"/>
                <a:cs typeface="ＭＳ Ｐゴシック" charset="0"/>
              </a:rPr>
              <a:t>	1.  Database workloads: db1 and db2</a:t>
            </a:r>
          </a:p>
          <a:p>
            <a:pPr marL="465887" indent="-465887"/>
            <a:r>
              <a:rPr lang="en-US">
                <a:latin typeface="Calibri" charset="0"/>
                <a:ea typeface="ＭＳ Ｐゴシック" charset="0"/>
                <a:cs typeface="ＭＳ Ｐゴシック" charset="0"/>
              </a:rPr>
              <a:t>	2.  Unix utilities:  qsort and binary search</a:t>
            </a:r>
          </a:p>
          <a:p>
            <a:pPr marL="465887" indent="-465887"/>
            <a:r>
              <a:rPr lang="en-US">
                <a:latin typeface="Calibri" charset="0"/>
                <a:ea typeface="ＭＳ Ｐゴシック" charset="0"/>
                <a:cs typeface="ＭＳ Ｐゴシック" charset="0"/>
              </a:rPr>
              <a:t>	3.  Data Mining :  K-means and Gauss Seidal</a:t>
            </a:r>
          </a:p>
          <a:p>
            <a:pPr marL="465887" indent="-465887"/>
            <a:r>
              <a:rPr lang="en-US">
                <a:latin typeface="Calibri" charset="0"/>
                <a:ea typeface="ＭＳ Ｐゴシック" charset="0"/>
                <a:cs typeface="ＭＳ Ｐゴシック" charset="0"/>
              </a:rPr>
              <a:t>	4.  Streaming:   DAXPY and Vector Dot Product</a:t>
            </a:r>
            <a:endParaRPr lang="en-US" u="sng">
              <a:latin typeface="Calibri" charset="0"/>
              <a:ea typeface="ＭＳ Ｐゴシック" charset="0"/>
              <a:cs typeface="ＭＳ Ｐゴシック" charset="0"/>
            </a:endParaRPr>
          </a:p>
          <a:p>
            <a:pPr marL="465887" indent="-465887"/>
            <a:endParaRPr lang="en-US" u="sng">
              <a:latin typeface="Calibri" charset="0"/>
              <a:ea typeface="ＭＳ Ｐゴシック" charset="0"/>
              <a:cs typeface="ＭＳ Ｐゴシック" charset="0"/>
            </a:endParaRPr>
          </a:p>
          <a:p>
            <a:pPr marL="465887" indent="-465887"/>
            <a:endParaRPr lang="en-US">
              <a:latin typeface="Calibri" charset="0"/>
              <a:ea typeface="ＭＳ Ｐゴシック" charset="0"/>
              <a:cs typeface="ＭＳ Ｐゴシック"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8652428" indent="-38186541"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65887" eaLnBrk="0" fontAlgn="base" hangingPunct="0">
              <a:spcBef>
                <a:spcPct val="0"/>
              </a:spcBef>
              <a:spcAft>
                <a:spcPct val="0"/>
              </a:spcAft>
              <a:defRPr sz="2400">
                <a:solidFill>
                  <a:schemeClr val="tx1"/>
                </a:solidFill>
                <a:latin typeface="Arial" charset="0"/>
                <a:ea typeface="Arial" charset="0"/>
                <a:cs typeface="Arial" charset="0"/>
              </a:defRPr>
            </a:lvl6pPr>
            <a:lvl7pPr marL="931774" eaLnBrk="0" fontAlgn="base" hangingPunct="0">
              <a:spcBef>
                <a:spcPct val="0"/>
              </a:spcBef>
              <a:spcAft>
                <a:spcPct val="0"/>
              </a:spcAft>
              <a:defRPr sz="2400">
                <a:solidFill>
                  <a:schemeClr val="tx1"/>
                </a:solidFill>
                <a:latin typeface="Arial" charset="0"/>
                <a:ea typeface="Arial" charset="0"/>
                <a:cs typeface="Arial" charset="0"/>
              </a:defRPr>
            </a:lvl7pPr>
            <a:lvl8pPr marL="1397660" eaLnBrk="0" fontAlgn="base" hangingPunct="0">
              <a:spcBef>
                <a:spcPct val="0"/>
              </a:spcBef>
              <a:spcAft>
                <a:spcPct val="0"/>
              </a:spcAft>
              <a:defRPr sz="2400">
                <a:solidFill>
                  <a:schemeClr val="tx1"/>
                </a:solidFill>
                <a:latin typeface="Arial" charset="0"/>
                <a:ea typeface="Arial" charset="0"/>
                <a:cs typeface="Arial" charset="0"/>
              </a:defRPr>
            </a:lvl8pPr>
            <a:lvl9pPr marL="186354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6DCF63F-32D2-3C43-AAA3-286365289E8B}" type="slidenum">
              <a:rPr lang="en-US" sz="1200">
                <a:solidFill>
                  <a:prstClr val="black"/>
                </a:solidFill>
                <a:latin typeface="Calibri" charset="0"/>
              </a:rPr>
              <a:pPr eaLnBrk="1" hangingPunct="1"/>
              <a:t>9</a:t>
            </a:fld>
            <a:endParaRPr lang="en-US" sz="1200">
              <a:solidFill>
                <a:prstClr val="black"/>
              </a:solidFill>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64</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65</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x</a:t>
            </a:r>
            <a:r>
              <a:rPr lang="en-US" baseline="0" dirty="0" smtClean="0"/>
              <a:t> axis are three system designs that we will look at throughout this talk.</a:t>
            </a:r>
          </a:p>
          <a:p>
            <a:endParaRPr lang="en-US" baseline="0" dirty="0" smtClean="0"/>
          </a:p>
          <a:p>
            <a:r>
              <a:rPr lang="en-US" baseline="0" dirty="0" smtClean="0"/>
              <a:t>The system on the left is a traditional HDD Baseline system that uses DRAM for volatile memory and an HDD for storage and all of the levels of operating system and file system code and buffering required to access persistent data.</a:t>
            </a:r>
          </a:p>
          <a:p>
            <a:endParaRPr lang="en-US" baseline="0" dirty="0" smtClean="0"/>
          </a:p>
          <a:p>
            <a:r>
              <a:rPr lang="en-US" baseline="0" dirty="0" smtClean="0"/>
              <a:t>The system in the middle is an NVM Baseline system that simply replaces the HDD for NVM – and doesn’t change anything else.</a:t>
            </a:r>
          </a:p>
          <a:p>
            <a:endParaRPr lang="en-US" baseline="0" dirty="0" smtClean="0"/>
          </a:p>
          <a:p>
            <a:r>
              <a:rPr lang="en-US" baseline="0" dirty="0" smtClean="0"/>
              <a:t>The system on the right is equipped with a Persistent Memory composed entirely of NVM.  It manages the placement and location of data using hardware and software and does not execute any OS or FS code to access persistent data.</a:t>
            </a:r>
          </a:p>
          <a:p>
            <a:endParaRPr lang="en-US" baseline="0" dirty="0" smtClean="0"/>
          </a:p>
          <a:p>
            <a:r>
              <a:rPr lang="en-US" baseline="0" dirty="0" smtClean="0"/>
              <a:t>On the y axis is the fraction of total energy consumed by these systems normalized to the HDD baseline and averaged across the workloads we will later evaluate.  As we can see, simply switching the HDD for NVM can greatly reduce total system energy consumption, as is expected from future systems employing such technology.  But what is less obvious is how much energy can be reduced by switching from the traditional two-level storage model of the NVM Baseline to the single-level storage model of the Persistent Memory.  As we can see, the energy savings can be quite drastic:  reducing energy by around 80% on average.</a:t>
            </a:r>
          </a:p>
          <a:p>
            <a:endParaRPr lang="en-US" baseline="0" dirty="0" smtClean="0"/>
          </a:p>
          <a:p>
            <a:r>
              <a:rPr lang="en-US" baseline="0" dirty="0" smtClean="0"/>
              <a:t>Let’s take a look at where these energy savings come from.</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same systems as before, but breaks</a:t>
            </a:r>
            <a:r>
              <a:rPr lang="en-US" baseline="0" dirty="0" smtClean="0"/>
              <a:t> down how the they consume energy among several different categories:</a:t>
            </a:r>
          </a:p>
          <a:p>
            <a:endParaRPr lang="en-US" baseline="0" dirty="0" smtClean="0"/>
          </a:p>
          <a:p>
            <a:r>
              <a:rPr lang="en-US" baseline="0" dirty="0" smtClean="0"/>
              <a:t>User CPU – on the bottom – is the amount of energy consumed by the process executing code on the CPU.</a:t>
            </a:r>
          </a:p>
          <a:p>
            <a:endParaRPr lang="en-US" baseline="0" dirty="0" smtClean="0"/>
          </a:p>
          <a:p>
            <a:r>
              <a:rPr lang="en-US" baseline="0" dirty="0" err="1" smtClean="0"/>
              <a:t>Syscall</a:t>
            </a:r>
            <a:r>
              <a:rPr lang="en-US" baseline="0" dirty="0" smtClean="0"/>
              <a:t> CPU is the amount of energy consumed to execute the operating system and file system on the program’s behalf on the CPU.  Notice that the Persistent Memory system does not consume energy in this category because it does away with OS and FS code for persistent data.</a:t>
            </a:r>
          </a:p>
          <a:p>
            <a:endParaRPr lang="en-US" baseline="0" dirty="0" smtClean="0"/>
          </a:p>
          <a:p>
            <a:r>
              <a:rPr lang="en-US" baseline="0" dirty="0" smtClean="0"/>
              <a:t>DRAM, NVM, and HDD are the amounts of energy consumed to access and operate each of those devices.</a:t>
            </a:r>
          </a:p>
          <a:p>
            <a:endParaRPr lang="en-US" baseline="0" dirty="0" smtClean="0"/>
          </a:p>
          <a:p>
            <a:r>
              <a:rPr lang="en-US" baseline="0" dirty="0" smtClean="0"/>
              <a:t>What we can see from this graph is that while the energy spent handling persistent data in the traditional HDD Baseline system is dwarfed by the energy of accessing its devices, in the NVM Baseline system – by just switching the HDD with NVM – the energy consumed to manage persistent data in the traditional way begins to emerge as a significant bottleneck.  By eliminating this source of inefficiency in the Persistent Memory system, however, we can improve energy (and as we will later see, performance as well).</a:t>
            </a:r>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12</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74</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a:t>
            </a:r>
            <a:r>
              <a:rPr lang="en-US" baseline="0" dirty="0" smtClean="0"/>
              <a:t> look at the high-level design goals for a Persistent Memory Manager, or PMM.</a:t>
            </a:r>
          </a:p>
          <a:p>
            <a:endParaRPr lang="en-US" baseline="0" dirty="0" smtClean="0"/>
          </a:p>
          <a:p>
            <a:r>
              <a:rPr lang="en-US" baseline="0" dirty="0" smtClean="0"/>
              <a:t>[click] The most noticeable feature of the PMM – from the system software perspective – is the fact that it exposes a load/store interface to access all persistent data in the system.  This means that applications can allocate portions of persistent memory, just as they would allocate portions of volatile DRAM memory in today’s systems.</a:t>
            </a:r>
          </a:p>
          <a:p>
            <a:endParaRPr lang="en-US" baseline="0" dirty="0" smtClean="0"/>
          </a:p>
          <a:p>
            <a:r>
              <a:rPr lang="en-US" baseline="0" dirty="0" smtClean="0"/>
              <a:t>[click] Of course, with a diverse array of devices managed by a persistent memory, it will be important for the PMM to leverage each of their strengths – and mitigate each of their weaknesses – as much as possible.  To this end, the PMM is responsible for managing how volatile and persistent are placed among devices, to ensure data can be efficiently located, persistence guarantees met, and any security rules enforced.</a:t>
            </a:r>
          </a:p>
          <a:p>
            <a:endParaRPr lang="en-US" baseline="0" dirty="0" smtClean="0"/>
          </a:p>
          <a:p>
            <a:r>
              <a:rPr lang="en-US" baseline="0" dirty="0" smtClean="0"/>
              <a:t>[click]  The PMM is also responsible for managing metadata storage and retrieval.  We will later evaluate how such overheads affect system performance.</a:t>
            </a:r>
          </a:p>
          <a:p>
            <a:endParaRPr lang="en-US" baseline="0" dirty="0" smtClean="0"/>
          </a:p>
          <a:p>
            <a:r>
              <a:rPr lang="en-US" baseline="0" dirty="0" smtClean="0"/>
              <a:t>[click]  In addition, to achieve the best performance and energy efficiency for the applications running on a system, it will be necessary for the system software to provide hints to the hardware to be used to make more efficient data placement decisions.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what</a:t>
            </a:r>
            <a:r>
              <a:rPr lang="en-US" baseline="0" dirty="0" smtClean="0"/>
              <a:t> a</a:t>
            </a:r>
            <a:r>
              <a:rPr lang="en-US" dirty="0" smtClean="0"/>
              <a:t> program might look like if written for a</a:t>
            </a:r>
            <a:r>
              <a:rPr lang="en-US" baseline="0" dirty="0" smtClean="0"/>
              <a:t> system equipped with a persistent memory.</a:t>
            </a:r>
          </a:p>
          <a:p>
            <a:endParaRPr lang="en-US" baseline="0" dirty="0" smtClean="0"/>
          </a:p>
          <a:p>
            <a:r>
              <a:rPr lang="en-US" baseline="0" dirty="0" smtClean="0"/>
              <a:t>The main function creates a new persistent object called “</a:t>
            </a:r>
            <a:r>
              <a:rPr lang="en-US" baseline="0" dirty="0" err="1" smtClean="0"/>
              <a:t>myData</a:t>
            </a:r>
            <a:r>
              <a:rPr lang="en-US" baseline="0" dirty="0" smtClean="0"/>
              <a:t>” with the handle “</a:t>
            </a:r>
            <a:r>
              <a:rPr lang="en-US" baseline="0" dirty="0" err="1" smtClean="0"/>
              <a:t>file.dat</a:t>
            </a:r>
            <a:r>
              <a:rPr lang="en-US" baseline="0" dirty="0" smtClean="0"/>
              <a:t>”.  You can see that we use a similar notation to C’s FILE structure.  The contents of </a:t>
            </a:r>
            <a:r>
              <a:rPr lang="en-US" baseline="0" dirty="0" err="1" smtClean="0"/>
              <a:t>myData</a:t>
            </a:r>
            <a:r>
              <a:rPr lang="en-US" baseline="0" dirty="0" smtClean="0"/>
              <a:t> is then set to a newly-allocated *persistent* array of 64 integers.</a:t>
            </a:r>
          </a:p>
          <a:p>
            <a:endParaRPr lang="en-US" baseline="0" dirty="0" smtClean="0"/>
          </a:p>
          <a:p>
            <a:r>
              <a:rPr lang="en-US" baseline="0" dirty="0" smtClean="0"/>
              <a:t>Later (perhaps after reboots of the machine), the data for the handle “</a:t>
            </a:r>
            <a:r>
              <a:rPr lang="en-US" baseline="0" dirty="0" err="1" smtClean="0"/>
              <a:t>file.dat</a:t>
            </a:r>
            <a:r>
              <a:rPr lang="en-US" baseline="0" dirty="0" smtClean="0"/>
              <a:t>” is retrieved and the contents of </a:t>
            </a:r>
            <a:r>
              <a:rPr lang="en-US" baseline="0" dirty="0" err="1" smtClean="0"/>
              <a:t>myData</a:t>
            </a:r>
            <a:r>
              <a:rPr lang="en-US" baseline="0" dirty="0" smtClean="0"/>
              <a:t> is modified and will remain persistent.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79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to tie everything together, here is how a persistent memory would operate.  Code allocates persistent objects and accesses them using loads and stores – no different than persistent memory in today’s machines.  Optionally, the software can provide hints as to the types of access patterns or requirements of the software.</a:t>
            </a:r>
          </a:p>
          <a:p>
            <a:endParaRPr lang="en-US" baseline="0" dirty="0" smtClean="0"/>
          </a:p>
          <a:p>
            <a:r>
              <a:rPr lang="en-US" baseline="0" dirty="0" smtClean="0"/>
              <a:t>Then, a Persistent Memory Manager uses this access information and software hints to allocate, locate, migrate, and access data among the heterogeneous array of devices present on the system, attempting to strike a balance between application-level guarantees, like persistence and security, and performance and energy efficiency.</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85</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key question in the design of a hybrid memory system is: How to place data between the heterogeneous memory devices?</a:t>
            </a:r>
          </a:p>
          <a:p>
            <a:r>
              <a:rPr lang="en-US" b="1" baseline="0" dirty="0" smtClean="0"/>
              <a:t>Our goal in this work is to answer this question.</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451986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we’ve plotted these two important characteristics as axes on a graph.  On the bottom is persistence, from temporary – the data does not need to be saved across program executions – on the left to persistent – the data must remain across executions for correct operation – on the right.  From bottom to top we have data that has more locality – and is accessed very frequently in a short amount of time or space – to data that has less locality – which may predominantly be accessed in a random manner.</a:t>
            </a:r>
          </a:p>
          <a:p>
            <a:endParaRPr lang="en-US" baseline="0" dirty="0" smtClean="0"/>
          </a:p>
          <a:p>
            <a:r>
              <a:rPr lang="en-US" baseline="0" dirty="0" smtClean="0"/>
              <a:t>Let’s take a look at two examples of data and how they map onto this space.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have some</a:t>
            </a:r>
            <a:r>
              <a:rPr lang="en-US" baseline="0" dirty="0" smtClean="0"/>
              <a:t> data </a:t>
            </a:r>
            <a:r>
              <a:rPr lang="en-US" dirty="0" smtClean="0"/>
              <a:t>that requires</a:t>
            </a:r>
            <a:r>
              <a:rPr lang="en-US" baseline="0" dirty="0" smtClean="0"/>
              <a:t> high persistence but has little locality.  Such data might be the columns in a column store that are only scanned through infrequently.  While it is essential that this data remain persistent across runs of the program, it may not be accessed that frequently, and therefore may be more beneficial to place on slightly slower, persistent memory devices, such as Flash.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end</a:t>
            </a:r>
            <a:r>
              <a:rPr lang="en-US" baseline="0" dirty="0" smtClean="0"/>
              <a:t> of the perspective is data that has high locality but is only ephemeral and not needed between executions.  Data in a Content Delivery Network that is cached as it is accessed and is constantly being updated and replaced, is a great candidate for placing in DRAM on such systems.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92</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grep</a:t>
            </a:r>
            <a:r>
              <a:rPr lang="en-US" baseline="0" dirty="0" smtClean="0"/>
              <a:t> and </a:t>
            </a:r>
            <a:r>
              <a:rPr lang="en-US" baseline="0" dirty="0" err="1" smtClean="0"/>
              <a:t>grep</a:t>
            </a:r>
            <a:r>
              <a:rPr lang="en-US" baseline="0" dirty="0" smtClean="0"/>
              <a:t> -r are CPU-intensive, so the change is not as large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100</a:t>
            </a:fld>
            <a:endParaRPr lang="en-US">
              <a:solidFill>
                <a:prstClr val="black"/>
              </a:solidFill>
              <a:latin typeface="Calibri"/>
            </a:endParaRPr>
          </a:p>
        </p:txBody>
      </p:sp>
    </p:spTree>
    <p:extLst>
      <p:ext uri="{BB962C8B-B14F-4D97-AF65-F5344CB8AC3E}">
        <p14:creationId xmlns:p14="http://schemas.microsoft.com/office/powerpoint/2010/main" val="3035191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Reduced code footprint lowers *both</a:t>
            </a:r>
            <a:r>
              <a:rPr lang="en-US" baseline="0" dirty="0" smtClean="0"/>
              <a:t>* static and dynamic energy consumption by reducing number of instructions required to perform the same amount of work</a:t>
            </a:r>
          </a:p>
          <a:p>
            <a:pPr marL="228600" indent="-228600">
              <a:buAutoNum type="arabicPeriod"/>
            </a:pPr>
            <a:r>
              <a:rPr lang="en-US" baseline="0" dirty="0" smtClean="0"/>
              <a:t>Reduced data movement lowers static energy consumption</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104</a:t>
            </a:fld>
            <a:endParaRPr lang="en-US">
              <a:solidFill>
                <a:prstClr val="black"/>
              </a:solidFill>
              <a:latin typeface="Calibri"/>
            </a:endParaRPr>
          </a:p>
        </p:txBody>
      </p:sp>
    </p:spTree>
    <p:extLst>
      <p:ext uri="{BB962C8B-B14F-4D97-AF65-F5344CB8AC3E}">
        <p14:creationId xmlns:p14="http://schemas.microsoft.com/office/powerpoint/2010/main" val="2953788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Up until this point, we have assumed that</a:t>
            </a:r>
            <a:r>
              <a:rPr lang="en-US" baseline="0" dirty="0" smtClean="0"/>
              <a:t> the PMM requires no additional overhead in order to explore the potential of systems with persistent memory.  </a:t>
            </a:r>
            <a:r>
              <a:rPr lang="en-US" dirty="0" smtClean="0"/>
              <a:t>This figure shows how</a:t>
            </a:r>
            <a:r>
              <a:rPr lang="en-US" baseline="0" dirty="0" smtClean="0"/>
              <a:t> execution time varies as the latency *per memory access* to the PMM is varied from 1 to 100 cycles.  Note that this estimate is conservative in the sense that it does not consider the potential for overlapping multiple access latencies in the PMM.</a:t>
            </a:r>
          </a:p>
          <a:p>
            <a:pPr marL="0" indent="0">
              <a:buNone/>
            </a:pPr>
            <a:endParaRPr lang="en-US" baseline="0" dirty="0" smtClean="0"/>
          </a:p>
          <a:p>
            <a:pPr marL="0" indent="0">
              <a:buNone/>
            </a:pPr>
            <a:r>
              <a:rPr lang="en-US" baseline="0" dirty="0" smtClean="0"/>
              <a:t>For each benchmark, the categories are normalized to the performance of the NVM Baseline system, shown on the left.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105</a:t>
            </a:fld>
            <a:endParaRPr lang="en-US">
              <a:solidFill>
                <a:prstClr val="black"/>
              </a:solidFill>
              <a:latin typeface="Calibri"/>
            </a:endParaRPr>
          </a:p>
        </p:txBody>
      </p:sp>
    </p:spTree>
    <p:extLst>
      <p:ext uri="{BB962C8B-B14F-4D97-AF65-F5344CB8AC3E}">
        <p14:creationId xmlns:p14="http://schemas.microsoft.com/office/powerpoint/2010/main" val="29537889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106</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107</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108</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outline for the talk.</a:t>
            </a:r>
            <a:endParaRPr lang="en-US" baseline="0" dirty="0" smtClean="0"/>
          </a:p>
          <a:p>
            <a:r>
              <a:rPr lang="en-US" baseline="0" dirty="0" smtClean="0"/>
              <a:t>I’ve talked about some background in hybrid memory systems.</a:t>
            </a:r>
          </a:p>
          <a:p>
            <a:r>
              <a:rPr lang="en-US" baseline="0" dirty="0" smtClean="0"/>
              <a:t>Next I will talk about row buffers and their implications on data placement.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*in words* some of the talking points from the paper):</a:t>
            </a:r>
          </a:p>
          <a:p>
            <a:endParaRPr lang="en-US" dirty="0" smtClean="0"/>
          </a:p>
          <a:p>
            <a:r>
              <a:rPr lang="en-US" dirty="0" smtClean="0"/>
              <a:t>Q1.  How</a:t>
            </a:r>
            <a:r>
              <a:rPr lang="en-US" baseline="0" dirty="0" smtClean="0"/>
              <a:t> should data be intelligently partitioned among devices?</a:t>
            </a:r>
          </a:p>
          <a:p>
            <a:r>
              <a:rPr lang="en-US" baseline="0" dirty="0" smtClean="0"/>
              <a:t>    How can data be efficiently transmitted between devices?</a:t>
            </a:r>
          </a:p>
          <a:p>
            <a:r>
              <a:rPr lang="en-US" baseline="0" dirty="0" smtClean="0"/>
              <a:t>    How can software be designed for improved fault tolerance?</a:t>
            </a:r>
          </a:p>
          <a:p>
            <a:r>
              <a:rPr lang="en-US" baseline="0" dirty="0" smtClean="0"/>
              <a:t>    How does persistent memory change models for availability?</a:t>
            </a:r>
          </a:p>
          <a:p>
            <a:endParaRPr lang="en-US" baseline="0" dirty="0" smtClean="0"/>
          </a:p>
          <a:p>
            <a:r>
              <a:rPr lang="en-US" baseline="0" dirty="0" smtClean="0"/>
              <a:t>Q2.  What is the right interface between persistent memory and software?</a:t>
            </a:r>
          </a:p>
          <a:p>
            <a:r>
              <a:rPr lang="en-US" baseline="0" dirty="0" smtClean="0"/>
              <a:t>    What types of hooks and access data should be exposed to the software?</a:t>
            </a:r>
          </a:p>
          <a:p>
            <a:r>
              <a:rPr lang="en-US" baseline="0" dirty="0" smtClean="0"/>
              <a:t>    How can software signal to hardware that applications have particular access patterns?</a:t>
            </a:r>
          </a:p>
          <a:p>
            <a:r>
              <a:rPr lang="en-US" baseline="0" dirty="0" smtClean="0"/>
              <a:t>    How can software help provide consistency, reliability, and protection among heterogeneous devices?</a:t>
            </a:r>
          </a:p>
          <a:p>
            <a:endParaRPr lang="en-US" baseline="0" dirty="0" smtClean="0"/>
          </a:p>
          <a:p>
            <a:r>
              <a:rPr lang="en-US" baseline="0" dirty="0" smtClean="0"/>
              <a:t>Q3.  How to efficiently support legacy system functionality (e.g., run HDD Baseline code on Persistent Memory and have it run nearly as fast as code designed for the Persistent Memory system)</a:t>
            </a:r>
          </a:p>
          <a:p>
            <a:r>
              <a:rPr lang="en-US" baseline="0" dirty="0" smtClean="0"/>
              <a:t>    How can devices in a persistent memory efficiently manage legacy interface (e.g., </a:t>
            </a:r>
            <a:r>
              <a:rPr lang="en-US" baseline="0" dirty="0" err="1" smtClean="0"/>
              <a:t>filesystem</a:t>
            </a:r>
            <a:r>
              <a:rPr lang="en-US" baseline="0" dirty="0" smtClean="0"/>
              <a:t>, page table) metadata?</a:t>
            </a:r>
          </a:p>
          <a:p>
            <a:endParaRPr lang="en-US" baseline="0" dirty="0" smtClean="0"/>
          </a:p>
          <a:p>
            <a:r>
              <a:rPr lang="en-US" baseline="0" dirty="0" smtClean="0"/>
              <a:t>Q4.  A key challenge will be to keep accesses to a persistent memory fast, how this can be done efficiently (e.g., in between 10 to 50 cycles per access) is an important open area for future research.</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109</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110</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111</a:t>
            </a:fld>
            <a:endParaRPr lang="en-US">
              <a:solidFill>
                <a:prstClr val="black"/>
              </a:solidFill>
              <a:latin typeface="Calibri"/>
            </a:endParaRPr>
          </a:p>
        </p:txBody>
      </p:sp>
    </p:spTree>
    <p:extLst>
      <p:ext uri="{BB962C8B-B14F-4D97-AF65-F5344CB8AC3E}">
        <p14:creationId xmlns:p14="http://schemas.microsoft.com/office/powerpoint/2010/main" val="22718694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112</a:t>
            </a:fld>
            <a:endParaRPr lang="en-US">
              <a:solidFill>
                <a:prstClr val="black"/>
              </a:solidFill>
              <a:latin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113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116</a:t>
            </a:fld>
            <a:endParaRPr lang="en-US" sz="1200">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1AA9AA-720A-384D-A4BF-F898010CFF66}" type="slidenum">
              <a:rPr lang="zh-CN" altLang="en-US" sz="1200">
                <a:solidFill>
                  <a:srgbClr val="000000"/>
                </a:solidFill>
                <a:ea typeface="宋体" charset="0"/>
                <a:cs typeface="宋体" charset="0"/>
              </a:rPr>
              <a:pPr eaLnBrk="1" hangingPunct="1"/>
              <a:t>117</a:t>
            </a:fld>
            <a:endParaRPr lang="en-US" altLang="zh-CN" sz="1200">
              <a:solidFill>
                <a:srgbClr val="000000"/>
              </a:solidFill>
              <a:ea typeface="宋体" charset="0"/>
              <a:cs typeface="宋体"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01DB64-E0A0-8F4D-9F4F-2965A30A15A9}" type="slidenum">
              <a:rPr lang="zh-CN" altLang="en-US" sz="1200">
                <a:solidFill>
                  <a:srgbClr val="000000"/>
                </a:solidFill>
                <a:ea typeface="宋体" charset="0"/>
                <a:cs typeface="宋体" charset="0"/>
              </a:rPr>
              <a:pPr eaLnBrk="1" hangingPunct="1"/>
              <a:t>118</a:t>
            </a:fld>
            <a:endParaRPr lang="en-US" altLang="zh-CN" sz="1200">
              <a:solidFill>
                <a:srgbClr val="000000"/>
              </a:solidFill>
              <a:ea typeface="宋体" charset="0"/>
              <a:cs typeface="宋体"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13</a:t>
            </a:r>
          </a:p>
          <a:p>
            <a:r>
              <a:rPr lang="en-US">
                <a:latin typeface="Arial" charset="0"/>
                <a:ea typeface="MS PGothic" charset="0"/>
                <a:cs typeface="MS PGothic" charset="0"/>
              </a:rPr>
              <a:t>lots of diagrams of boxes and text, need to find a way to differentiate them</a:t>
            </a:r>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C0A2BB-6EC8-2042-8A45-2E1C3198F68C}" type="slidenum">
              <a:rPr lang="zh-CN" altLang="en-US" sz="1200">
                <a:solidFill>
                  <a:srgbClr val="000000"/>
                </a:solidFill>
                <a:ea typeface="宋体" charset="0"/>
                <a:cs typeface="宋体" charset="0"/>
              </a:rPr>
              <a:pPr eaLnBrk="1" hangingPunct="1"/>
              <a:t>120</a:t>
            </a:fld>
            <a:endParaRPr lang="en-US" altLang="zh-CN" sz="1200">
              <a:solidFill>
                <a:srgbClr val="000000"/>
              </a:solidFill>
              <a:ea typeface="宋体" charset="0"/>
              <a:cs typeface="宋体"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122</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Here’s a closer</a:t>
            </a:r>
            <a:r>
              <a:rPr lang="en-US" baseline="0" dirty="0" smtClean="0">
                <a:latin typeface="Calibri" charset="0"/>
              </a:rPr>
              <a:t> look at a hybrid memory system employing both DRAM and PCM.</a:t>
            </a:r>
          </a:p>
          <a:p>
            <a:pPr>
              <a:spcBef>
                <a:spcPct val="0"/>
              </a:spcBef>
            </a:pPr>
            <a:r>
              <a:rPr lang="en-US" baseline="0" dirty="0" smtClean="0">
                <a:latin typeface="Calibri" charset="0"/>
              </a:rPr>
              <a:t>Typically, the DRAM is used as a small capacity cache, and the PCM is used as a large capacity store.</a:t>
            </a:r>
          </a:p>
          <a:p>
            <a:pPr>
              <a:spcBef>
                <a:spcPct val="0"/>
              </a:spcBef>
            </a:pPr>
            <a:r>
              <a:rPr lang="en-US" baseline="0" dirty="0" smtClean="0">
                <a:latin typeface="Calibri" charset="0"/>
              </a:rPr>
              <a:t>When the processor needs data, it will first look to see if the data is in DRAM. If the data is indeed in DRAM, the processor will retrieve the data from there. If the data is not in DRAM, the processor will retrieve the data from PCM.</a:t>
            </a:r>
          </a:p>
          <a:p>
            <a:pPr>
              <a:spcBef>
                <a:spcPct val="0"/>
              </a:spcBef>
            </a:pPr>
            <a:r>
              <a:rPr lang="en-US" baseline="0" dirty="0" smtClean="0">
                <a:latin typeface="Calibri" charset="0"/>
              </a:rPr>
              <a:t>Both DRAM and PCM are organized into banks that are capable of operating independently. Also, in each bank, there are peripheral circuitries known as the row buffers.</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57066" indent="-291179">
              <a:defRPr>
                <a:solidFill>
                  <a:schemeClr val="tx1"/>
                </a:solidFill>
                <a:latin typeface="Calibri" charset="0"/>
                <a:ea typeface="ＭＳ Ｐゴシック" charset="0"/>
              </a:defRPr>
            </a:lvl2pPr>
            <a:lvl3pPr marL="1164717" indent="-232943">
              <a:defRPr>
                <a:solidFill>
                  <a:schemeClr val="tx1"/>
                </a:solidFill>
                <a:latin typeface="Calibri" charset="0"/>
                <a:ea typeface="ＭＳ Ｐゴシック" charset="0"/>
              </a:defRPr>
            </a:lvl3pPr>
            <a:lvl4pPr marL="1630604" indent="-232943">
              <a:defRPr>
                <a:solidFill>
                  <a:schemeClr val="tx1"/>
                </a:solidFill>
                <a:latin typeface="Calibri" charset="0"/>
                <a:ea typeface="ＭＳ Ｐゴシック" charset="0"/>
              </a:defRPr>
            </a:lvl4pPr>
            <a:lvl5pPr marL="2096491" indent="-232943">
              <a:defRPr>
                <a:solidFill>
                  <a:schemeClr val="tx1"/>
                </a:solidFill>
                <a:latin typeface="Calibri" charset="0"/>
                <a:ea typeface="ＭＳ Ｐゴシック" charset="0"/>
              </a:defRPr>
            </a:lvl5pPr>
            <a:lvl6pPr marL="2562377" indent="-232943" fontAlgn="base">
              <a:spcBef>
                <a:spcPct val="0"/>
              </a:spcBef>
              <a:spcAft>
                <a:spcPct val="0"/>
              </a:spcAft>
              <a:defRPr>
                <a:solidFill>
                  <a:schemeClr val="tx1"/>
                </a:solidFill>
                <a:latin typeface="Calibri" charset="0"/>
                <a:ea typeface="ＭＳ Ｐゴシック" charset="0"/>
              </a:defRPr>
            </a:lvl6pPr>
            <a:lvl7pPr marL="3028264" indent="-232943" fontAlgn="base">
              <a:spcBef>
                <a:spcPct val="0"/>
              </a:spcBef>
              <a:spcAft>
                <a:spcPct val="0"/>
              </a:spcAft>
              <a:defRPr>
                <a:solidFill>
                  <a:schemeClr val="tx1"/>
                </a:solidFill>
                <a:latin typeface="Calibri" charset="0"/>
                <a:ea typeface="ＭＳ Ｐゴシック" charset="0"/>
              </a:defRPr>
            </a:lvl7pPr>
            <a:lvl8pPr marL="3494151" indent="-232943" fontAlgn="base">
              <a:spcBef>
                <a:spcPct val="0"/>
              </a:spcBef>
              <a:spcAft>
                <a:spcPct val="0"/>
              </a:spcAft>
              <a:defRPr>
                <a:solidFill>
                  <a:schemeClr val="tx1"/>
                </a:solidFill>
                <a:latin typeface="Calibri" charset="0"/>
                <a:ea typeface="ＭＳ Ｐゴシック" charset="0"/>
              </a:defRPr>
            </a:lvl8pPr>
            <a:lvl9pPr marL="3960038" indent="-232943" fontAlgn="base">
              <a:spcBef>
                <a:spcPct val="0"/>
              </a:spcBef>
              <a:spcAft>
                <a:spcPct val="0"/>
              </a:spcAft>
              <a:defRPr>
                <a:solidFill>
                  <a:schemeClr val="tx1"/>
                </a:solidFill>
                <a:latin typeface="Calibri" charset="0"/>
                <a:ea typeface="ＭＳ Ｐゴシック" charset="0"/>
              </a:defRPr>
            </a:lvl9pPr>
          </a:lstStyle>
          <a:p>
            <a:fld id="{503D771D-9800-EC44-80A5-B78A82B9E05F}" type="slidenum">
              <a:rPr lang="en-US">
                <a:solidFill>
                  <a:prstClr val="black"/>
                </a:solidFill>
              </a:rPr>
              <a:pPr/>
              <a:t>15</a:t>
            </a:fld>
            <a:endParaRPr lang="en-US">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a:ln/>
        </p:spPr>
      </p:sp>
      <p:sp>
        <p:nvSpPr>
          <p:cNvPr id="155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16</a:t>
            </a:r>
          </a:p>
          <a:p>
            <a:r>
              <a:rPr lang="en-US">
                <a:latin typeface="Arial" charset="0"/>
                <a:ea typeface="MS PGothic" charset="0"/>
                <a:cs typeface="MS PGothic" charset="0"/>
              </a:rPr>
              <a:t>explain what the diagram is showing</a:t>
            </a:r>
          </a:p>
          <a:p>
            <a:r>
              <a:rPr lang="en-US">
                <a:latin typeface="Arial" charset="0"/>
                <a:ea typeface="MS PGothic" charset="0"/>
                <a:cs typeface="MS PGothic" charset="0"/>
              </a:rPr>
              <a:t>animate in distribution spread</a:t>
            </a:r>
          </a:p>
        </p:txBody>
      </p:sp>
      <p:sp>
        <p:nvSpPr>
          <p:cNvPr id="155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13FF5A-E467-0D4F-8FE0-EE18B2C57B99}" type="slidenum">
              <a:rPr lang="zh-CN" altLang="en-US" sz="1200">
                <a:solidFill>
                  <a:srgbClr val="000000"/>
                </a:solidFill>
                <a:ea typeface="宋体" charset="0"/>
                <a:cs typeface="宋体" charset="0"/>
              </a:rPr>
              <a:pPr eaLnBrk="1" hangingPunct="1"/>
              <a:t>123</a:t>
            </a:fld>
            <a:endParaRPr lang="en-US" altLang="zh-CN" sz="1200">
              <a:solidFill>
                <a:srgbClr val="000000"/>
              </a:solidFill>
              <a:ea typeface="宋体" charset="0"/>
              <a:cs typeface="宋体"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p:cNvSpPr>
          <p:nvPr>
            <p:ph type="sldImg"/>
          </p:nvPr>
        </p:nvSpPr>
        <p:spPr>
          <a:ln/>
        </p:spPr>
      </p:sp>
      <p:sp>
        <p:nvSpPr>
          <p:cNvPr id="270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This plot shows the probability density function of the cell threshold voltage as the number of program/erase cycles increases.</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the wear on the cells increase, we can see the distributions broadening and shifting to the right (higher voltages).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around 30k cycles, the distributions in adjacent states begin to overlap, meaning that a read error is possible.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However, we note that the manufacturer cell lifetime is typically only around 5k cycles, so errors due to wear would not be evident at those wear levels. </a:t>
            </a:r>
          </a:p>
        </p:txBody>
      </p:sp>
      <p:sp>
        <p:nvSpPr>
          <p:cNvPr id="270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478697-671A-5D4E-9EED-155F00525C28}" type="slidenum">
              <a:rPr lang="zh-CN" altLang="en-US" sz="1200">
                <a:solidFill>
                  <a:srgbClr val="000000"/>
                </a:solidFill>
                <a:ea typeface="宋体" charset="0"/>
                <a:cs typeface="宋体" charset="0"/>
              </a:rPr>
              <a:pPr eaLnBrk="1" hangingPunct="1"/>
              <a:t>126</a:t>
            </a:fld>
            <a:endParaRPr lang="en-US" altLang="zh-CN" sz="1200">
              <a:solidFill>
                <a:srgbClr val="000000"/>
              </a:solidFill>
              <a:ea typeface="宋体" charset="0"/>
              <a:cs typeface="宋体"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CB3494-5060-B549-8A7F-54A21E5BD00F}" type="slidenum">
              <a:rPr lang="en-US" sz="1200">
                <a:solidFill>
                  <a:srgbClr val="000000"/>
                </a:solidFill>
              </a:rPr>
              <a:pPr eaLnBrk="1" hangingPunct="1"/>
              <a:t>128</a:t>
            </a:fld>
            <a:endParaRPr lang="en-US" sz="120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4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176C8-481C-6F4C-A036-76276710CF5B}" type="slidenum">
              <a:rPr lang="en-US" sz="1200">
                <a:solidFill>
                  <a:prstClr val="black"/>
                </a:solidFill>
              </a:rPr>
              <a:pPr eaLnBrk="1" hangingPunct="1"/>
              <a:t>129</a:t>
            </a:fld>
            <a:endParaRPr lang="en-US" sz="120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ln/>
        </p:spPr>
      </p:sp>
      <p:sp>
        <p:nvSpPr>
          <p:cNvPr id="176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6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AE7644-763C-DE44-BC6C-413AB6F7BEB0}" type="slidenum">
              <a:rPr lang="en-US" sz="1200">
                <a:solidFill>
                  <a:prstClr val="black"/>
                </a:solidFill>
              </a:rPr>
              <a:pPr eaLnBrk="1" hangingPunct="1"/>
              <a:t>130</a:t>
            </a:fld>
            <a:endParaRPr lang="en-US" sz="1200">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132</a:t>
            </a:fld>
            <a:endParaRPr lang="en-US" sz="120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2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C3107B-9D50-EE41-BDE3-A1E193620C0A}" type="slidenum">
              <a:rPr lang="en-US" sz="1200">
                <a:solidFill>
                  <a:prstClr val="black"/>
                </a:solidFill>
              </a:rPr>
              <a:pPr eaLnBrk="1" hangingPunct="1"/>
              <a:t>134</a:t>
            </a:fld>
            <a:endParaRPr lang="en-US" sz="120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137</a:t>
            </a:fld>
            <a:endParaRPr lang="en-US" sz="120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9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4EFF5-3AF7-A540-8893-5BD54D80D5AA}" type="slidenum">
              <a:rPr lang="en-US" sz="1200">
                <a:solidFill>
                  <a:prstClr val="black"/>
                </a:solidFill>
              </a:rPr>
              <a:pPr eaLnBrk="1" hangingPunct="1"/>
              <a:t>139</a:t>
            </a:fld>
            <a:endParaRPr lang="en-US" sz="120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latin typeface="Arial" charset="0"/>
              <a:ea typeface="ＭＳ Ｐゴシック" charset="0"/>
              <a:cs typeface="ＭＳ Ｐゴシック" charset="0"/>
            </a:endParaRPr>
          </a:p>
        </p:txBody>
      </p:sp>
      <p:sp>
        <p:nvSpPr>
          <p:cNvPr id="191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DA0071-D8DF-4F44-8592-EEFDE20F0A77}" type="slidenum">
              <a:rPr lang="en-US" sz="1200">
                <a:solidFill>
                  <a:prstClr val="black"/>
                </a:solidFill>
              </a:rPr>
              <a:pPr eaLnBrk="1" hangingPunct="1"/>
              <a:t>140</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 buffers affect memory</a:t>
            </a:r>
            <a:r>
              <a:rPr lang="en-US" baseline="0" dirty="0" smtClean="0"/>
              <a:t> latency is a profound way.</a:t>
            </a:r>
          </a:p>
          <a:p>
            <a:r>
              <a:rPr lang="en-US" dirty="0" smtClean="0"/>
              <a:t>Row buffers effectively</a:t>
            </a:r>
            <a:r>
              <a:rPr lang="en-US" baseline="0" dirty="0" smtClean="0"/>
              <a:t> store the most recently accessed row in memory.</a:t>
            </a:r>
          </a:p>
          <a:p>
            <a:r>
              <a:rPr lang="en-US" b="0" baseline="0" dirty="0" smtClean="0"/>
              <a:t>They are </a:t>
            </a:r>
            <a:r>
              <a:rPr lang="en-US" b="1" baseline="0" dirty="0" smtClean="0"/>
              <a:t>typically 2 to 8KB in length</a:t>
            </a:r>
            <a:r>
              <a:rPr lang="en-US" b="0" baseline="0" dirty="0" smtClean="0"/>
              <a:t>, for a single rank.</a:t>
            </a:r>
          </a:p>
          <a:p>
            <a:r>
              <a:rPr lang="en-US" baseline="0" dirty="0" smtClean="0"/>
              <a:t>When data is requested in memory, it is first checked to see if the data is in the row buffer. If the data is not in the row buffer, this is called a row buffer miss. In this case, we need to read a row full of data </a:t>
            </a:r>
            <a:r>
              <a:rPr lang="en-US" b="1" baseline="0" dirty="0" smtClean="0"/>
              <a:t>from the memory cell array</a:t>
            </a:r>
            <a:r>
              <a:rPr lang="en-US" baseline="0" dirty="0" smtClean="0"/>
              <a:t> into the row buffer, and the memory request is served. In a subsequent memory request, if the requested data is already latched in the row buffer, this is called a row buffer hit, and the data can be retrieved without having to access the memory cell array, which in the case of PCM, is a high latency operation.</a:t>
            </a:r>
          </a:p>
          <a:p>
            <a:r>
              <a:rPr lang="en-US" baseline="0" dirty="0" smtClean="0"/>
              <a:t>In summary, on a row hit, data is accessed from the row buffer, which is fast. On a row miss, data is accessed from the cell array, which is slow.</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9185275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a:ln/>
        </p:spPr>
      </p:sp>
      <p:sp>
        <p:nvSpPr>
          <p:cNvPr id="194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4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A90E20-08F5-E64F-9D12-0032FD343069}" type="slidenum">
              <a:rPr lang="en-US" sz="1200">
                <a:solidFill>
                  <a:prstClr val="black"/>
                </a:solidFill>
              </a:rPr>
              <a:pPr eaLnBrk="1" hangingPunct="1"/>
              <a:t>142</a:t>
            </a:fld>
            <a:endParaRPr lang="en-US" sz="1200">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9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AA5802-9329-5E48-A61E-67083695DDB1}" type="slidenum">
              <a:rPr lang="en-US" sz="1200">
                <a:solidFill>
                  <a:prstClr val="black"/>
                </a:solidFill>
              </a:rPr>
              <a:pPr eaLnBrk="1" hangingPunct="1"/>
              <a:t>146</a:t>
            </a:fld>
            <a:endParaRPr lang="en-US" sz="1200">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a:ln/>
        </p:spPr>
      </p:sp>
      <p:sp>
        <p:nvSpPr>
          <p:cNvPr id="201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1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208EB6-837D-9A46-AEF1-434075ED006B}" type="slidenum">
              <a:rPr lang="en-US" sz="1200">
                <a:solidFill>
                  <a:prstClr val="black"/>
                </a:solidFill>
              </a:rPr>
              <a:pPr eaLnBrk="1" hangingPunct="1"/>
              <a:t>147</a:t>
            </a:fld>
            <a:endParaRPr lang="en-US" sz="120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a:ln/>
        </p:spPr>
      </p:sp>
      <p:sp>
        <p:nvSpPr>
          <p:cNvPr id="204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4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C22312-1516-0341-9EB4-E1A453BCE930}" type="slidenum">
              <a:rPr lang="en-US" sz="1200">
                <a:solidFill>
                  <a:prstClr val="black"/>
                </a:solidFill>
              </a:rPr>
              <a:pPr eaLnBrk="1" hangingPunct="1"/>
              <a:t>149</a:t>
            </a:fld>
            <a:endParaRPr lang="en-US" sz="1200">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a:ln/>
        </p:spPr>
      </p:sp>
      <p:sp>
        <p:nvSpPr>
          <p:cNvPr id="206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ahoma" charset="0"/>
                <a:ea typeface="ＭＳ Ｐゴシック" charset="0"/>
                <a:cs typeface="ＭＳ Ｐゴシック" charset="0"/>
              </a:rPr>
              <a:t>Observations: </a:t>
            </a:r>
          </a:p>
          <a:p>
            <a:pPr lvl="1"/>
            <a:r>
              <a:rPr lang="en-US">
                <a:latin typeface="Tahoma" charset="0"/>
                <a:ea typeface="ＭＳ Ｐゴシック" charset="0"/>
              </a:rPr>
              <a:t>Retention errors occur due to loss of charge</a:t>
            </a:r>
          </a:p>
          <a:p>
            <a:pPr lvl="1"/>
            <a:r>
              <a:rPr lang="en-US">
                <a:solidFill>
                  <a:srgbClr val="0000FF"/>
                </a:solidFill>
                <a:latin typeface="Tahoma" charset="0"/>
                <a:ea typeface="ＭＳ Ｐゴシック" charset="0"/>
              </a:rPr>
              <a:t>Simply recharging the cells can correct the retention errors</a:t>
            </a:r>
          </a:p>
          <a:p>
            <a:pPr lvl="1"/>
            <a:r>
              <a:rPr lang="en-US">
                <a:solidFill>
                  <a:srgbClr val="0000FF"/>
                </a:solidFill>
                <a:latin typeface="Tahoma" charset="0"/>
                <a:ea typeface="ＭＳ Ｐゴシック" charset="0"/>
              </a:rPr>
              <a:t>Flash programming mechanisms can accomplish this recharging</a:t>
            </a:r>
          </a:p>
          <a:p>
            <a:pPr lvl="1"/>
            <a:endParaRPr lang="en-US">
              <a:solidFill>
                <a:srgbClr val="0000FF"/>
              </a:solidFill>
              <a:latin typeface="Tahoma" charset="0"/>
              <a:ea typeface="ＭＳ Ｐゴシック" charset="0"/>
            </a:endParaRPr>
          </a:p>
          <a:p>
            <a:r>
              <a:rPr lang="en-US">
                <a:latin typeface="Tahoma" charset="0"/>
                <a:ea typeface="ＭＳ Ｐゴシック" charset="0"/>
                <a:cs typeface="ＭＳ Ｐゴシック" charset="0"/>
              </a:rPr>
              <a:t>ISPP (Incremental Step Pulse Programming)</a:t>
            </a:r>
          </a:p>
          <a:p>
            <a:pPr lvl="1"/>
            <a:r>
              <a:rPr lang="en-US">
                <a:latin typeface="Tahoma" charset="0"/>
                <a:ea typeface="ＭＳ Ｐゴシック" charset="0"/>
              </a:rPr>
              <a:t>Iterative programming mechanism that increases the voltage level of a flash cell step by step</a:t>
            </a:r>
          </a:p>
          <a:p>
            <a:pPr lvl="1"/>
            <a:r>
              <a:rPr lang="en-US">
                <a:latin typeface="Tahoma" charset="0"/>
                <a:ea typeface="ＭＳ Ｐゴシック" charset="0"/>
              </a:rPr>
              <a:t>After each step, voltage level compared to desired voltage threshold</a:t>
            </a:r>
          </a:p>
          <a:p>
            <a:pPr lvl="1"/>
            <a:r>
              <a:rPr lang="en-US">
                <a:latin typeface="Tahoma" charset="0"/>
                <a:ea typeface="ＭＳ Ｐゴシック" charset="0"/>
              </a:rPr>
              <a:t>Can inject more electrons but cannot remove electrons</a:t>
            </a:r>
          </a:p>
          <a:p>
            <a:endParaRPr lang="en-US">
              <a:latin typeface="Arial" charset="0"/>
              <a:ea typeface="ＭＳ Ｐゴシック" charset="0"/>
              <a:cs typeface="ＭＳ Ｐゴシック" charset="0"/>
            </a:endParaRPr>
          </a:p>
        </p:txBody>
      </p:sp>
      <p:sp>
        <p:nvSpPr>
          <p:cNvPr id="206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FD40D4-EA86-B04A-A0B9-5AC62152E5CE}" type="slidenum">
              <a:rPr lang="en-US" sz="1200">
                <a:solidFill>
                  <a:prstClr val="black"/>
                </a:solidFill>
              </a:rPr>
              <a:pPr eaLnBrk="1" hangingPunct="1"/>
              <a:t>150</a:t>
            </a:fld>
            <a:endParaRPr lang="en-US" sz="120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0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AADFA1-9DDB-604E-AC0F-F8414CD73705}" type="slidenum">
              <a:rPr lang="en-US" sz="1200">
                <a:solidFill>
                  <a:prstClr val="black"/>
                </a:solidFill>
              </a:rPr>
              <a:pPr eaLnBrk="1" hangingPunct="1"/>
              <a:t>153</a:t>
            </a:fld>
            <a:endParaRPr lang="en-US" sz="1200">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ln/>
        </p:spPr>
      </p:sp>
      <p:sp>
        <p:nvSpPr>
          <p:cNvPr id="214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4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988830-09FE-8E4F-A1ED-2894A553E985}" type="slidenum">
              <a:rPr lang="en-US" sz="1200">
                <a:solidFill>
                  <a:prstClr val="black"/>
                </a:solidFill>
              </a:rPr>
              <a:pPr eaLnBrk="1" hangingPunct="1"/>
              <a:t>155</a:t>
            </a:fld>
            <a:endParaRPr lang="en-US" sz="1200">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8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B781BE-9640-C046-836C-18C428E198B6}" type="slidenum">
              <a:rPr lang="en-US" sz="1200">
                <a:solidFill>
                  <a:prstClr val="black"/>
                </a:solidFill>
              </a:rPr>
              <a:pPr eaLnBrk="1" hangingPunct="1"/>
              <a:t>158</a:t>
            </a:fld>
            <a:endParaRPr lang="en-US" sz="1200">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a:ln/>
        </p:spPr>
      </p:sp>
      <p:sp>
        <p:nvSpPr>
          <p:cNvPr id="221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1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45F8F5-5A71-294F-BCB0-C7EF8837E738}" type="slidenum">
              <a:rPr lang="en-US" sz="1200">
                <a:solidFill>
                  <a:prstClr val="black"/>
                </a:solidFill>
              </a:rPr>
              <a:pPr eaLnBrk="1" hangingPunct="1"/>
              <a:t>160</a:t>
            </a:fld>
            <a:endParaRPr lang="en-US" sz="1200">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TextEdit="1"/>
          </p:cNvSpPr>
          <p:nvPr>
            <p:ph type="sldImg"/>
          </p:nvPr>
        </p:nvSpPr>
        <p:spPr>
          <a:ln/>
        </p:spPr>
      </p:sp>
      <p:sp>
        <p:nvSpPr>
          <p:cNvPr id="223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3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03719F-E579-5541-B694-3A1812DF363C}" type="slidenum">
              <a:rPr lang="en-US" sz="1200">
                <a:solidFill>
                  <a:prstClr val="black"/>
                </a:solidFill>
              </a:rPr>
              <a:pPr eaLnBrk="1" hangingPunct="1"/>
              <a:t>161</a:t>
            </a:fld>
            <a:endParaRPr 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key observation is that row buffers exist in</a:t>
            </a:r>
            <a:r>
              <a:rPr lang="en-US" baseline="0" dirty="0" smtClean="0"/>
              <a:t> both DRAM and PCM.</a:t>
            </a:r>
          </a:p>
          <a:p>
            <a:r>
              <a:rPr lang="en-US" baseline="0" dirty="0" smtClean="0"/>
              <a:t>Row hit latency, which does not access the memory cell array, is similar in DRAM and PCM.</a:t>
            </a:r>
          </a:p>
          <a:p>
            <a:r>
              <a:rPr lang="en-US" baseline="0" dirty="0" smtClean="0"/>
              <a:t>It is for a row miss that the memory access latency is small in DRAM and large in PCM.</a:t>
            </a:r>
          </a:p>
          <a:p>
            <a:r>
              <a:rPr lang="en-US" baseline="0" dirty="0" smtClean="0"/>
              <a:t>Therefore we would like to place data in DRAM which:</a:t>
            </a:r>
          </a:p>
          <a:p>
            <a:r>
              <a:rPr lang="en-US" baseline="0" dirty="0" smtClean="0"/>
              <a:t>Is likely to miss in the row buffer, which we call as having low row buffer locality, since the row buffer miss penalty is small in DRAM than it is in PCM.</a:t>
            </a:r>
          </a:p>
          <a:p>
            <a:r>
              <a:rPr lang="en-US" baseline="0" dirty="0" smtClean="0"/>
              <a:t>And we would like to place data in DRAM which is reused many times, so that we cache only the data that is worth the movement cost.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6543210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a:ln/>
        </p:spPr>
      </p:sp>
      <p:sp>
        <p:nvSpPr>
          <p:cNvPr id="225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5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BC04A0-111D-1B4A-9063-4D6840352DAB}" type="slidenum">
              <a:rPr lang="en-US" sz="1200">
                <a:solidFill>
                  <a:prstClr val="black"/>
                </a:solidFill>
              </a:rPr>
              <a:pPr eaLnBrk="1" hangingPunct="1"/>
              <a:t>162</a:t>
            </a:fld>
            <a:endParaRPr lang="en-US" sz="1200">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p:cNvSpPr>
          <p:nvPr>
            <p:ph type="sldImg"/>
          </p:nvPr>
        </p:nvSpPr>
        <p:spPr>
          <a:ln/>
        </p:spPr>
      </p:sp>
      <p:sp>
        <p:nvSpPr>
          <p:cNvPr id="227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7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03EC15-EA04-7242-A9CA-3A60A9953812}" type="slidenum">
              <a:rPr lang="en-US" sz="1200">
                <a:solidFill>
                  <a:prstClr val="black"/>
                </a:solidFill>
              </a:rPr>
              <a:pPr eaLnBrk="1" hangingPunct="1"/>
              <a:t>163</a:t>
            </a:fld>
            <a:endParaRPr lang="en-US" sz="1200">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p:nvPr>
        </p:nvSpPr>
        <p:spPr>
          <a:ln/>
        </p:spPr>
      </p:sp>
      <p:sp>
        <p:nvSpPr>
          <p:cNvPr id="233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3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596239-242E-D04D-89BA-8ED2C663AB5F}" type="slidenum">
              <a:rPr lang="en-US" sz="1200">
                <a:solidFill>
                  <a:prstClr val="black"/>
                </a:solidFill>
              </a:rPr>
              <a:pPr eaLnBrk="1" hangingPunct="1"/>
              <a:t>168</a:t>
            </a:fld>
            <a:endParaRPr lang="en-US" sz="1200">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a:ln/>
        </p:spPr>
      </p:sp>
      <p:sp>
        <p:nvSpPr>
          <p:cNvPr id="235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5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04DC31-E44E-924D-A3DE-ACE9F9E44915}" type="slidenum">
              <a:rPr lang="en-US" sz="1200">
                <a:solidFill>
                  <a:prstClr val="black"/>
                </a:solidFill>
              </a:rPr>
              <a:pPr eaLnBrk="1" hangingPunct="1"/>
              <a:t>169</a:t>
            </a:fld>
            <a:endParaRPr lang="en-US" sz="1200">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400EEA-382C-9A40-9F0D-F761D967D6CC}" type="slidenum">
              <a:rPr lang="en-US" sz="1200">
                <a:solidFill>
                  <a:srgbClr val="000000"/>
                </a:solidFill>
              </a:rPr>
              <a:pPr eaLnBrk="1" hangingPunct="1"/>
              <a:t>170</a:t>
            </a:fld>
            <a:endParaRPr lang="en-US" sz="1200">
              <a:solidFill>
                <a:srgbClr val="000000"/>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9.xml"/><Relationship Id="rId2" Type="http://schemas.openxmlformats.org/officeDocument/2006/relationships/image" Target="../media/image1.png"/></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179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237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7819015"/>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701299"/>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781384"/>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2639616"/>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88303"/>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5740747"/>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0002243"/>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0041058"/>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577067"/>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985046358"/>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617520192"/>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31659904"/>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664103487"/>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036973920"/>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340928429"/>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830510588"/>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140062033"/>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045114845"/>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791554704"/>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904500668"/>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954397349"/>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214023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5648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469420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46435496"/>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48009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425462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7781411"/>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5401161"/>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154810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775229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2578446"/>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860434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171758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462352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34731099"/>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36952903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4337622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5818429"/>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88672615"/>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0061453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440223645"/>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3318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762998916"/>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03915990"/>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865454793"/>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39488285"/>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969740158"/>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18035964"/>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410277409"/>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996386476"/>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803782321"/>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633716345"/>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42115552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99303380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327374482"/>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606497"/>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798391"/>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980867"/>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9094014"/>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884224"/>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8975977"/>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29295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225339"/>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235124"/>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591440"/>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2378286"/>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9881807"/>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61163" cy="8937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1430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8481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6196335"/>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BC0420-7044-5C4F-9331-1FA825BD382A}" type="slidenum">
              <a:rPr lang="en-US"/>
              <a:pPr>
                <a:defRPr/>
              </a:pPr>
              <a:t>‹#›</a:t>
            </a:fld>
            <a:endParaRPr lang="en-US"/>
          </a:p>
        </p:txBody>
      </p:sp>
    </p:spTree>
    <p:extLst>
      <p:ext uri="{BB962C8B-B14F-4D97-AF65-F5344CB8AC3E}">
        <p14:creationId xmlns:p14="http://schemas.microsoft.com/office/powerpoint/2010/main" val="1209453783"/>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4241587296"/>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1867895140"/>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pPr>
                <a:defRPr/>
              </a:pPr>
              <a:t>‹#›</a:t>
            </a:fld>
            <a:endParaRPr lang="en-US"/>
          </a:p>
        </p:txBody>
      </p:sp>
    </p:spTree>
    <p:extLst>
      <p:ext uri="{BB962C8B-B14F-4D97-AF65-F5344CB8AC3E}">
        <p14:creationId xmlns:p14="http://schemas.microsoft.com/office/powerpoint/2010/main" val="988221880"/>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ED05617-4048-E541-B735-1995563B32A1}" type="slidenum">
              <a:rPr lang="en-US"/>
              <a:pPr/>
              <a:t>‹#›</a:t>
            </a:fld>
            <a:endParaRPr lang="en-US"/>
          </a:p>
        </p:txBody>
      </p:sp>
    </p:spTree>
    <p:extLst>
      <p:ext uri="{BB962C8B-B14F-4D97-AF65-F5344CB8AC3E}">
        <p14:creationId xmlns:p14="http://schemas.microsoft.com/office/powerpoint/2010/main" val="4217486281"/>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071BFAB-071F-6E4B-982F-C269CBF3E12F}" type="slidenum">
              <a:rPr lang="en-US"/>
              <a:pPr/>
              <a:t>‹#›</a:t>
            </a:fld>
            <a:endParaRPr lang="en-US"/>
          </a:p>
        </p:txBody>
      </p:sp>
    </p:spTree>
    <p:extLst>
      <p:ext uri="{BB962C8B-B14F-4D97-AF65-F5344CB8AC3E}">
        <p14:creationId xmlns:p14="http://schemas.microsoft.com/office/powerpoint/2010/main" val="3346933265"/>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6B1CC2FC-F970-8549-8DB4-E994EDA5E0F3}" type="slidenum">
              <a:rPr lang="en-US"/>
              <a:pPr/>
              <a:t>‹#›</a:t>
            </a:fld>
            <a:endParaRPr lang="en-US"/>
          </a:p>
        </p:txBody>
      </p:sp>
    </p:spTree>
    <p:extLst>
      <p:ext uri="{BB962C8B-B14F-4D97-AF65-F5344CB8AC3E}">
        <p14:creationId xmlns:p14="http://schemas.microsoft.com/office/powerpoint/2010/main" val="3504996212"/>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7FB6D97-2740-9E4E-93D3-D9290843580C}" type="slidenum">
              <a:rPr lang="en-US"/>
              <a:pPr/>
              <a:t>‹#›</a:t>
            </a:fld>
            <a:endParaRPr lang="en-US"/>
          </a:p>
        </p:txBody>
      </p:sp>
    </p:spTree>
    <p:extLst>
      <p:ext uri="{BB962C8B-B14F-4D97-AF65-F5344CB8AC3E}">
        <p14:creationId xmlns:p14="http://schemas.microsoft.com/office/powerpoint/2010/main" val="3127133028"/>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52067C18-50E6-2C4C-BCCC-2D24B1511EB9}" type="slidenum">
              <a:rPr lang="en-US"/>
              <a:pPr/>
              <a:t>‹#›</a:t>
            </a:fld>
            <a:endParaRPr lang="en-US"/>
          </a:p>
        </p:txBody>
      </p:sp>
    </p:spTree>
    <p:extLst>
      <p:ext uri="{BB962C8B-B14F-4D97-AF65-F5344CB8AC3E}">
        <p14:creationId xmlns:p14="http://schemas.microsoft.com/office/powerpoint/2010/main" val="3029603918"/>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0E9939B9-ADFB-5749-A3F1-53955916A4EC}" type="slidenum">
              <a:rPr lang="en-US"/>
              <a:pPr/>
              <a:t>‹#›</a:t>
            </a:fld>
            <a:endParaRPr lang="en-US"/>
          </a:p>
        </p:txBody>
      </p:sp>
    </p:spTree>
    <p:extLst>
      <p:ext uri="{BB962C8B-B14F-4D97-AF65-F5344CB8AC3E}">
        <p14:creationId xmlns:p14="http://schemas.microsoft.com/office/powerpoint/2010/main" val="918935472"/>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BAFFF9A-DBE9-0C4B-B35E-A40E73CCD597}" type="slidenum">
              <a:rPr lang="en-US"/>
              <a:pPr/>
              <a:t>‹#›</a:t>
            </a:fld>
            <a:endParaRPr lang="en-US"/>
          </a:p>
        </p:txBody>
      </p:sp>
    </p:spTree>
    <p:extLst>
      <p:ext uri="{BB962C8B-B14F-4D97-AF65-F5344CB8AC3E}">
        <p14:creationId xmlns:p14="http://schemas.microsoft.com/office/powerpoint/2010/main" val="2910349610"/>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0AA58B7-AD00-6940-92F3-EB28890B489B}" type="slidenum">
              <a:rPr lang="en-US"/>
              <a:pPr/>
              <a:t>‹#›</a:t>
            </a:fld>
            <a:endParaRPr lang="en-US"/>
          </a:p>
        </p:txBody>
      </p:sp>
    </p:spTree>
    <p:extLst>
      <p:ext uri="{BB962C8B-B14F-4D97-AF65-F5344CB8AC3E}">
        <p14:creationId xmlns:p14="http://schemas.microsoft.com/office/powerpoint/2010/main" val="1820205486"/>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145D94A0-67DC-F548-9CAC-C575E86338FC}" type="slidenum">
              <a:rPr lang="en-US"/>
              <a:pPr/>
              <a:t>‹#›</a:t>
            </a:fld>
            <a:endParaRPr lang="en-US"/>
          </a:p>
        </p:txBody>
      </p:sp>
    </p:spTree>
    <p:extLst>
      <p:ext uri="{BB962C8B-B14F-4D97-AF65-F5344CB8AC3E}">
        <p14:creationId xmlns:p14="http://schemas.microsoft.com/office/powerpoint/2010/main" val="3589029674"/>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AFE5AF8-8609-E243-8344-3F787E2B3A5A}" type="slidenum">
              <a:rPr lang="en-US"/>
              <a:pPr/>
              <a:t>‹#›</a:t>
            </a:fld>
            <a:endParaRPr lang="en-US"/>
          </a:p>
        </p:txBody>
      </p:sp>
    </p:spTree>
    <p:extLst>
      <p:ext uri="{BB962C8B-B14F-4D97-AF65-F5344CB8AC3E}">
        <p14:creationId xmlns:p14="http://schemas.microsoft.com/office/powerpoint/2010/main" val="206219550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6052430-AF50-344A-BAB4-F64D2947B0CB}" type="slidenum">
              <a:rPr lang="en-US"/>
              <a:pPr/>
              <a:t>‹#›</a:t>
            </a:fld>
            <a:endParaRPr lang="en-US"/>
          </a:p>
        </p:txBody>
      </p:sp>
    </p:spTree>
    <p:extLst>
      <p:ext uri="{BB962C8B-B14F-4D97-AF65-F5344CB8AC3E}">
        <p14:creationId xmlns:p14="http://schemas.microsoft.com/office/powerpoint/2010/main" val="574571041"/>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028206C6-F6EB-404A-BED2-BFE02C53A95C}" type="slidenum">
              <a:rPr lang="en-US"/>
              <a:pPr/>
              <a:t>‹#›</a:t>
            </a:fld>
            <a:endParaRPr lang="en-US"/>
          </a:p>
        </p:txBody>
      </p:sp>
    </p:spTree>
    <p:extLst>
      <p:ext uri="{BB962C8B-B14F-4D97-AF65-F5344CB8AC3E}">
        <p14:creationId xmlns:p14="http://schemas.microsoft.com/office/powerpoint/2010/main" val="641024615"/>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0158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188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1656100"/>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86873"/>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2494376"/>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4463270"/>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9631910"/>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129573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9435126"/>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9435049"/>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0665378"/>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4.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4.xml"/><Relationship Id="rId2" Type="http://schemas.openxmlformats.org/officeDocument/2006/relationships/slideLayout" Target="../slideLayouts/slideLayout225.xml"/><Relationship Id="rId3" Type="http://schemas.openxmlformats.org/officeDocument/2006/relationships/slideLayout" Target="../slideLayouts/slideLayout226.xml"/><Relationship Id="rId4" Type="http://schemas.openxmlformats.org/officeDocument/2006/relationships/slideLayout" Target="../slideLayouts/slideLayout227.xml"/><Relationship Id="rId5" Type="http://schemas.openxmlformats.org/officeDocument/2006/relationships/slideLayout" Target="../slideLayouts/slideLayout228.xml"/><Relationship Id="rId6" Type="http://schemas.openxmlformats.org/officeDocument/2006/relationships/slideLayout" Target="../slideLayouts/slideLayout229.xml"/><Relationship Id="rId7" Type="http://schemas.openxmlformats.org/officeDocument/2006/relationships/slideLayout" Target="../slideLayouts/slideLayout230.xml"/><Relationship Id="rId8" Type="http://schemas.openxmlformats.org/officeDocument/2006/relationships/slideLayout" Target="../slideLayouts/slideLayout231.xml"/><Relationship Id="rId9" Type="http://schemas.openxmlformats.org/officeDocument/2006/relationships/slideLayout" Target="../slideLayouts/slideLayout232.xml"/><Relationship Id="rId10" Type="http://schemas.openxmlformats.org/officeDocument/2006/relationships/slideLayout" Target="../slideLayouts/slideLayout233.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5.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5.xml"/><Relationship Id="rId2" Type="http://schemas.openxmlformats.org/officeDocument/2006/relationships/slideLayout" Target="../slideLayouts/slideLayout236.xml"/><Relationship Id="rId3" Type="http://schemas.openxmlformats.org/officeDocument/2006/relationships/slideLayout" Target="../slideLayouts/slideLayout237.xml"/><Relationship Id="rId4" Type="http://schemas.openxmlformats.org/officeDocument/2006/relationships/slideLayout" Target="../slideLayouts/slideLayout238.xml"/><Relationship Id="rId5" Type="http://schemas.openxmlformats.org/officeDocument/2006/relationships/slideLayout" Target="../slideLayouts/slideLayout239.xml"/><Relationship Id="rId6" Type="http://schemas.openxmlformats.org/officeDocument/2006/relationships/slideLayout" Target="../slideLayouts/slideLayout240.xml"/><Relationship Id="rId7" Type="http://schemas.openxmlformats.org/officeDocument/2006/relationships/slideLayout" Target="../slideLayouts/slideLayout241.xml"/><Relationship Id="rId8" Type="http://schemas.openxmlformats.org/officeDocument/2006/relationships/slideLayout" Target="../slideLayouts/slideLayout242.xml"/><Relationship Id="rId9" Type="http://schemas.openxmlformats.org/officeDocument/2006/relationships/slideLayout" Target="../slideLayouts/slideLayout243.xml"/><Relationship Id="rId10" Type="http://schemas.openxmlformats.org/officeDocument/2006/relationships/slideLayout" Target="../slideLayouts/slideLayout244.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6.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6.xml"/><Relationship Id="rId2" Type="http://schemas.openxmlformats.org/officeDocument/2006/relationships/slideLayout" Target="../slideLayouts/slideLayout247.xml"/><Relationship Id="rId3" Type="http://schemas.openxmlformats.org/officeDocument/2006/relationships/slideLayout" Target="../slideLayouts/slideLayout248.xml"/><Relationship Id="rId4" Type="http://schemas.openxmlformats.org/officeDocument/2006/relationships/slideLayout" Target="../slideLayouts/slideLayout249.xml"/><Relationship Id="rId5" Type="http://schemas.openxmlformats.org/officeDocument/2006/relationships/slideLayout" Target="../slideLayouts/slideLayout250.xml"/><Relationship Id="rId6" Type="http://schemas.openxmlformats.org/officeDocument/2006/relationships/slideLayout" Target="../slideLayouts/slideLayout251.xml"/><Relationship Id="rId7" Type="http://schemas.openxmlformats.org/officeDocument/2006/relationships/slideLayout" Target="../slideLayouts/slideLayout252.xml"/><Relationship Id="rId8" Type="http://schemas.openxmlformats.org/officeDocument/2006/relationships/slideLayout" Target="../slideLayouts/slideLayout253.xml"/><Relationship Id="rId9" Type="http://schemas.openxmlformats.org/officeDocument/2006/relationships/slideLayout" Target="../slideLayouts/slideLayout254.xml"/><Relationship Id="rId10" Type="http://schemas.openxmlformats.org/officeDocument/2006/relationships/slideLayout" Target="../slideLayouts/slideLayout255.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7.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7.xml"/><Relationship Id="rId2" Type="http://schemas.openxmlformats.org/officeDocument/2006/relationships/slideLayout" Target="../slideLayouts/slideLayout258.xml"/><Relationship Id="rId3" Type="http://schemas.openxmlformats.org/officeDocument/2006/relationships/slideLayout" Target="../slideLayouts/slideLayout259.xml"/><Relationship Id="rId4" Type="http://schemas.openxmlformats.org/officeDocument/2006/relationships/slideLayout" Target="../slideLayouts/slideLayout260.xml"/><Relationship Id="rId5" Type="http://schemas.openxmlformats.org/officeDocument/2006/relationships/slideLayout" Target="../slideLayouts/slideLayout261.xml"/><Relationship Id="rId6" Type="http://schemas.openxmlformats.org/officeDocument/2006/relationships/slideLayout" Target="../slideLayouts/slideLayout262.xml"/><Relationship Id="rId7" Type="http://schemas.openxmlformats.org/officeDocument/2006/relationships/slideLayout" Target="../slideLayouts/slideLayout263.xml"/><Relationship Id="rId8" Type="http://schemas.openxmlformats.org/officeDocument/2006/relationships/slideLayout" Target="../slideLayouts/slideLayout264.xml"/><Relationship Id="rId9" Type="http://schemas.openxmlformats.org/officeDocument/2006/relationships/slideLayout" Target="../slideLayouts/slideLayout265.xml"/><Relationship Id="rId10" Type="http://schemas.openxmlformats.org/officeDocument/2006/relationships/slideLayout" Target="../slideLayouts/slideLayout266.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89.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79.xml"/><Relationship Id="rId2" Type="http://schemas.openxmlformats.org/officeDocument/2006/relationships/slideLayout" Target="../slideLayouts/slideLayout280.xml"/><Relationship Id="rId3" Type="http://schemas.openxmlformats.org/officeDocument/2006/relationships/slideLayout" Target="../slideLayouts/slideLayout281.xml"/><Relationship Id="rId4" Type="http://schemas.openxmlformats.org/officeDocument/2006/relationships/slideLayout" Target="../slideLayouts/slideLayout282.xml"/><Relationship Id="rId5" Type="http://schemas.openxmlformats.org/officeDocument/2006/relationships/slideLayout" Target="../slideLayouts/slideLayout283.xml"/><Relationship Id="rId6" Type="http://schemas.openxmlformats.org/officeDocument/2006/relationships/slideLayout" Target="../slideLayouts/slideLayout284.xml"/><Relationship Id="rId7" Type="http://schemas.openxmlformats.org/officeDocument/2006/relationships/slideLayout" Target="../slideLayouts/slideLayout285.xml"/><Relationship Id="rId8" Type="http://schemas.openxmlformats.org/officeDocument/2006/relationships/slideLayout" Target="../slideLayouts/slideLayout286.xml"/><Relationship Id="rId9" Type="http://schemas.openxmlformats.org/officeDocument/2006/relationships/slideLayout" Target="../slideLayouts/slideLayout287.xml"/><Relationship Id="rId10" Type="http://schemas.openxmlformats.org/officeDocument/2006/relationships/slideLayout" Target="../slideLayouts/slideLayout288.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0.xml"/><Relationship Id="rId12" Type="http://schemas.openxmlformats.org/officeDocument/2006/relationships/theme" Target="../theme/theme28.xml"/><Relationship Id="rId1" Type="http://schemas.openxmlformats.org/officeDocument/2006/relationships/slideLayout" Target="../slideLayouts/slideLayout290.xml"/><Relationship Id="rId2" Type="http://schemas.openxmlformats.org/officeDocument/2006/relationships/slideLayout" Target="../slideLayouts/slideLayout291.xml"/><Relationship Id="rId3" Type="http://schemas.openxmlformats.org/officeDocument/2006/relationships/slideLayout" Target="../slideLayouts/slideLayout292.xml"/><Relationship Id="rId4" Type="http://schemas.openxmlformats.org/officeDocument/2006/relationships/slideLayout" Target="../slideLayouts/slideLayout293.xml"/><Relationship Id="rId5" Type="http://schemas.openxmlformats.org/officeDocument/2006/relationships/slideLayout" Target="../slideLayouts/slideLayout294.xml"/><Relationship Id="rId6" Type="http://schemas.openxmlformats.org/officeDocument/2006/relationships/slideLayout" Target="../slideLayouts/slideLayout295.xml"/><Relationship Id="rId7" Type="http://schemas.openxmlformats.org/officeDocument/2006/relationships/slideLayout" Target="../slideLayouts/slideLayout296.xml"/><Relationship Id="rId8" Type="http://schemas.openxmlformats.org/officeDocument/2006/relationships/slideLayout" Target="../slideLayouts/slideLayout297.xml"/><Relationship Id="rId9" Type="http://schemas.openxmlformats.org/officeDocument/2006/relationships/slideLayout" Target="../slideLayouts/slideLayout298.xml"/><Relationship Id="rId10" Type="http://schemas.openxmlformats.org/officeDocument/2006/relationships/slideLayout" Target="../slideLayouts/slideLayout299.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1.xml"/><Relationship Id="rId12" Type="http://schemas.openxmlformats.org/officeDocument/2006/relationships/theme" Target="../theme/theme29.xml"/><Relationship Id="rId1" Type="http://schemas.openxmlformats.org/officeDocument/2006/relationships/slideLayout" Target="../slideLayouts/slideLayout301.xml"/><Relationship Id="rId2" Type="http://schemas.openxmlformats.org/officeDocument/2006/relationships/slideLayout" Target="../slideLayouts/slideLayout302.xml"/><Relationship Id="rId3" Type="http://schemas.openxmlformats.org/officeDocument/2006/relationships/slideLayout" Target="../slideLayouts/slideLayout303.xml"/><Relationship Id="rId4" Type="http://schemas.openxmlformats.org/officeDocument/2006/relationships/slideLayout" Target="../slideLayouts/slideLayout304.xml"/><Relationship Id="rId5" Type="http://schemas.openxmlformats.org/officeDocument/2006/relationships/slideLayout" Target="../slideLayouts/slideLayout305.xml"/><Relationship Id="rId6" Type="http://schemas.openxmlformats.org/officeDocument/2006/relationships/slideLayout" Target="../slideLayouts/slideLayout306.xml"/><Relationship Id="rId7" Type="http://schemas.openxmlformats.org/officeDocument/2006/relationships/slideLayout" Target="../slideLayouts/slideLayout307.xml"/><Relationship Id="rId8" Type="http://schemas.openxmlformats.org/officeDocument/2006/relationships/slideLayout" Target="../slideLayouts/slideLayout308.xml"/><Relationship Id="rId9" Type="http://schemas.openxmlformats.org/officeDocument/2006/relationships/slideLayout" Target="../slideLayouts/slideLayout309.xml"/><Relationship Id="rId10" Type="http://schemas.openxmlformats.org/officeDocument/2006/relationships/slideLayout" Target="../slideLayouts/slideLayout3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2.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2.xml"/><Relationship Id="rId2" Type="http://schemas.openxmlformats.org/officeDocument/2006/relationships/slideLayout" Target="../slideLayouts/slideLayout313.xml"/><Relationship Id="rId3" Type="http://schemas.openxmlformats.org/officeDocument/2006/relationships/slideLayout" Target="../slideLayouts/slideLayout314.xml"/><Relationship Id="rId4" Type="http://schemas.openxmlformats.org/officeDocument/2006/relationships/slideLayout" Target="../slideLayouts/slideLayout315.xml"/><Relationship Id="rId5" Type="http://schemas.openxmlformats.org/officeDocument/2006/relationships/slideLayout" Target="../slideLayouts/slideLayout316.xml"/><Relationship Id="rId6" Type="http://schemas.openxmlformats.org/officeDocument/2006/relationships/slideLayout" Target="../slideLayouts/slideLayout317.xml"/><Relationship Id="rId7" Type="http://schemas.openxmlformats.org/officeDocument/2006/relationships/slideLayout" Target="../slideLayouts/slideLayout318.xml"/><Relationship Id="rId8" Type="http://schemas.openxmlformats.org/officeDocument/2006/relationships/slideLayout" Target="../slideLayouts/slideLayout319.xml"/><Relationship Id="rId9" Type="http://schemas.openxmlformats.org/officeDocument/2006/relationships/slideLayout" Target="../slideLayouts/slideLayout320.xml"/><Relationship Id="rId10" Type="http://schemas.openxmlformats.org/officeDocument/2006/relationships/slideLayout" Target="../slideLayouts/slideLayout321.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3.xml"/><Relationship Id="rId12" Type="http://schemas.openxmlformats.org/officeDocument/2006/relationships/theme" Target="../theme/theme31.xml"/><Relationship Id="rId1" Type="http://schemas.openxmlformats.org/officeDocument/2006/relationships/slideLayout" Target="../slideLayouts/slideLayout323.xml"/><Relationship Id="rId2" Type="http://schemas.openxmlformats.org/officeDocument/2006/relationships/slideLayout" Target="../slideLayouts/slideLayout324.xml"/><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9" Type="http://schemas.openxmlformats.org/officeDocument/2006/relationships/slideLayout" Target="../slideLayouts/slideLayout331.xml"/><Relationship Id="rId10" Type="http://schemas.openxmlformats.org/officeDocument/2006/relationships/slideLayout" Target="../slideLayouts/slideLayout33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4.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4.xml"/><Relationship Id="rId2" Type="http://schemas.openxmlformats.org/officeDocument/2006/relationships/slideLayout" Target="../slideLayouts/slideLayout335.xml"/><Relationship Id="rId3" Type="http://schemas.openxmlformats.org/officeDocument/2006/relationships/slideLayout" Target="../slideLayouts/slideLayout336.xml"/><Relationship Id="rId4" Type="http://schemas.openxmlformats.org/officeDocument/2006/relationships/slideLayout" Target="../slideLayouts/slideLayout337.xml"/><Relationship Id="rId5" Type="http://schemas.openxmlformats.org/officeDocument/2006/relationships/slideLayout" Target="../slideLayouts/slideLayout338.xml"/><Relationship Id="rId6" Type="http://schemas.openxmlformats.org/officeDocument/2006/relationships/slideLayout" Target="../slideLayouts/slideLayout339.xml"/><Relationship Id="rId7" Type="http://schemas.openxmlformats.org/officeDocument/2006/relationships/slideLayout" Target="../slideLayouts/slideLayout340.xml"/><Relationship Id="rId8" Type="http://schemas.openxmlformats.org/officeDocument/2006/relationships/slideLayout" Target="../slideLayouts/slideLayout341.xml"/><Relationship Id="rId9" Type="http://schemas.openxmlformats.org/officeDocument/2006/relationships/slideLayout" Target="../slideLayouts/slideLayout342.xml"/><Relationship Id="rId10" Type="http://schemas.openxmlformats.org/officeDocument/2006/relationships/slideLayout" Target="../slideLayouts/slideLayout343.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5.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5.xml"/><Relationship Id="rId2" Type="http://schemas.openxmlformats.org/officeDocument/2006/relationships/slideLayout" Target="../slideLayouts/slideLayout346.xml"/><Relationship Id="rId3" Type="http://schemas.openxmlformats.org/officeDocument/2006/relationships/slideLayout" Target="../slideLayouts/slideLayout347.xml"/><Relationship Id="rId4" Type="http://schemas.openxmlformats.org/officeDocument/2006/relationships/slideLayout" Target="../slideLayouts/slideLayout348.xml"/><Relationship Id="rId5" Type="http://schemas.openxmlformats.org/officeDocument/2006/relationships/slideLayout" Target="../slideLayouts/slideLayout349.xml"/><Relationship Id="rId6" Type="http://schemas.openxmlformats.org/officeDocument/2006/relationships/slideLayout" Target="../slideLayouts/slideLayout350.xml"/><Relationship Id="rId7" Type="http://schemas.openxmlformats.org/officeDocument/2006/relationships/slideLayout" Target="../slideLayouts/slideLayout351.xml"/><Relationship Id="rId8" Type="http://schemas.openxmlformats.org/officeDocument/2006/relationships/slideLayout" Target="../slideLayouts/slideLayout352.xml"/><Relationship Id="rId9" Type="http://schemas.openxmlformats.org/officeDocument/2006/relationships/slideLayout" Target="../slideLayouts/slideLayout353.xml"/><Relationship Id="rId10" Type="http://schemas.openxmlformats.org/officeDocument/2006/relationships/slideLayout" Target="../slideLayouts/slideLayout354.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6.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6.xml"/><Relationship Id="rId2" Type="http://schemas.openxmlformats.org/officeDocument/2006/relationships/slideLayout" Target="../slideLayouts/slideLayout357.xml"/><Relationship Id="rId3" Type="http://schemas.openxmlformats.org/officeDocument/2006/relationships/slideLayout" Target="../slideLayouts/slideLayout358.xml"/><Relationship Id="rId4" Type="http://schemas.openxmlformats.org/officeDocument/2006/relationships/slideLayout" Target="../slideLayouts/slideLayout359.xml"/><Relationship Id="rId5" Type="http://schemas.openxmlformats.org/officeDocument/2006/relationships/slideLayout" Target="../slideLayouts/slideLayout360.xml"/><Relationship Id="rId6" Type="http://schemas.openxmlformats.org/officeDocument/2006/relationships/slideLayout" Target="../slideLayouts/slideLayout361.xml"/><Relationship Id="rId7" Type="http://schemas.openxmlformats.org/officeDocument/2006/relationships/slideLayout" Target="../slideLayouts/slideLayout362.xml"/><Relationship Id="rId8" Type="http://schemas.openxmlformats.org/officeDocument/2006/relationships/slideLayout" Target="../slideLayouts/slideLayout363.xml"/><Relationship Id="rId9" Type="http://schemas.openxmlformats.org/officeDocument/2006/relationships/slideLayout" Target="../slideLayouts/slideLayout364.xml"/><Relationship Id="rId10" Type="http://schemas.openxmlformats.org/officeDocument/2006/relationships/slideLayout" Target="../slideLayouts/slideLayout365.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7.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67.xml"/><Relationship Id="rId2" Type="http://schemas.openxmlformats.org/officeDocument/2006/relationships/slideLayout" Target="../slideLayouts/slideLayout368.xml"/><Relationship Id="rId3" Type="http://schemas.openxmlformats.org/officeDocument/2006/relationships/slideLayout" Target="../slideLayouts/slideLayout369.xml"/><Relationship Id="rId4" Type="http://schemas.openxmlformats.org/officeDocument/2006/relationships/slideLayout" Target="../slideLayouts/slideLayout370.xml"/><Relationship Id="rId5" Type="http://schemas.openxmlformats.org/officeDocument/2006/relationships/slideLayout" Target="../slideLayouts/slideLayout371.xml"/><Relationship Id="rId6" Type="http://schemas.openxmlformats.org/officeDocument/2006/relationships/slideLayout" Target="../slideLayouts/slideLayout372.xml"/><Relationship Id="rId7" Type="http://schemas.openxmlformats.org/officeDocument/2006/relationships/slideLayout" Target="../slideLayouts/slideLayout373.xml"/><Relationship Id="rId8" Type="http://schemas.openxmlformats.org/officeDocument/2006/relationships/slideLayout" Target="../slideLayouts/slideLayout374.xml"/><Relationship Id="rId9" Type="http://schemas.openxmlformats.org/officeDocument/2006/relationships/slideLayout" Target="../slideLayouts/slideLayout375.xml"/><Relationship Id="rId10" Type="http://schemas.openxmlformats.org/officeDocument/2006/relationships/slideLayout" Target="../slideLayouts/slideLayout376.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1.xml"/><Relationship Id="rId12" Type="http://schemas.openxmlformats.org/officeDocument/2006/relationships/theme" Target="../theme/theme39.xml"/><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 Id="rId9" Type="http://schemas.openxmlformats.org/officeDocument/2006/relationships/slideLayout" Target="../slideLayouts/slideLayout419.xml"/><Relationship Id="rId10" Type="http://schemas.openxmlformats.org/officeDocument/2006/relationships/slideLayout" Target="../slideLayouts/slideLayout42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2.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2.xml"/><Relationship Id="rId2" Type="http://schemas.openxmlformats.org/officeDocument/2006/relationships/slideLayout" Target="../slideLayouts/slideLayout423.xml"/><Relationship Id="rId3" Type="http://schemas.openxmlformats.org/officeDocument/2006/relationships/slideLayout" Target="../slideLayouts/slideLayout424.xml"/><Relationship Id="rId4" Type="http://schemas.openxmlformats.org/officeDocument/2006/relationships/slideLayout" Target="../slideLayouts/slideLayout425.xml"/><Relationship Id="rId5" Type="http://schemas.openxmlformats.org/officeDocument/2006/relationships/slideLayout" Target="../slideLayouts/slideLayout426.xml"/><Relationship Id="rId6" Type="http://schemas.openxmlformats.org/officeDocument/2006/relationships/slideLayout" Target="../slideLayouts/slideLayout427.xml"/><Relationship Id="rId7" Type="http://schemas.openxmlformats.org/officeDocument/2006/relationships/slideLayout" Target="../slideLayouts/slideLayout428.xml"/><Relationship Id="rId8" Type="http://schemas.openxmlformats.org/officeDocument/2006/relationships/slideLayout" Target="../slideLayouts/slideLayout429.xml"/><Relationship Id="rId9" Type="http://schemas.openxmlformats.org/officeDocument/2006/relationships/slideLayout" Target="../slideLayouts/slideLayout430.xml"/><Relationship Id="rId10" Type="http://schemas.openxmlformats.org/officeDocument/2006/relationships/slideLayout" Target="../slideLayouts/slideLayout431.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3.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3.xml"/><Relationship Id="rId2" Type="http://schemas.openxmlformats.org/officeDocument/2006/relationships/slideLayout" Target="../slideLayouts/slideLayout434.xml"/><Relationship Id="rId3" Type="http://schemas.openxmlformats.org/officeDocument/2006/relationships/slideLayout" Target="../slideLayouts/slideLayout435.xml"/><Relationship Id="rId4" Type="http://schemas.openxmlformats.org/officeDocument/2006/relationships/slideLayout" Target="../slideLayouts/slideLayout436.xml"/><Relationship Id="rId5" Type="http://schemas.openxmlformats.org/officeDocument/2006/relationships/slideLayout" Target="../slideLayouts/slideLayout437.xml"/><Relationship Id="rId6" Type="http://schemas.openxmlformats.org/officeDocument/2006/relationships/slideLayout" Target="../slideLayouts/slideLayout438.xml"/><Relationship Id="rId7" Type="http://schemas.openxmlformats.org/officeDocument/2006/relationships/slideLayout" Target="../slideLayouts/slideLayout439.xml"/><Relationship Id="rId8" Type="http://schemas.openxmlformats.org/officeDocument/2006/relationships/slideLayout" Target="../slideLayouts/slideLayout440.xml"/><Relationship Id="rId9" Type="http://schemas.openxmlformats.org/officeDocument/2006/relationships/slideLayout" Target="../slideLayouts/slideLayout441.xml"/><Relationship Id="rId10" Type="http://schemas.openxmlformats.org/officeDocument/2006/relationships/slideLayout" Target="../slideLayouts/slideLayout442.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4.xml"/><Relationship Id="rId12" Type="http://schemas.openxmlformats.org/officeDocument/2006/relationships/theme" Target="../theme/theme42.xml"/><Relationship Id="rId1" Type="http://schemas.openxmlformats.org/officeDocument/2006/relationships/slideLayout" Target="../slideLayouts/slideLayout444.xml"/><Relationship Id="rId2" Type="http://schemas.openxmlformats.org/officeDocument/2006/relationships/slideLayout" Target="../slideLayouts/slideLayout445.xml"/><Relationship Id="rId3" Type="http://schemas.openxmlformats.org/officeDocument/2006/relationships/slideLayout" Target="../slideLayouts/slideLayout446.xml"/><Relationship Id="rId4" Type="http://schemas.openxmlformats.org/officeDocument/2006/relationships/slideLayout" Target="../slideLayouts/slideLayout447.xml"/><Relationship Id="rId5" Type="http://schemas.openxmlformats.org/officeDocument/2006/relationships/slideLayout" Target="../slideLayouts/slideLayout448.xml"/><Relationship Id="rId6" Type="http://schemas.openxmlformats.org/officeDocument/2006/relationships/slideLayout" Target="../slideLayouts/slideLayout449.xml"/><Relationship Id="rId7" Type="http://schemas.openxmlformats.org/officeDocument/2006/relationships/slideLayout" Target="../slideLayouts/slideLayout450.xml"/><Relationship Id="rId8" Type="http://schemas.openxmlformats.org/officeDocument/2006/relationships/slideLayout" Target="../slideLayouts/slideLayout451.xml"/><Relationship Id="rId9" Type="http://schemas.openxmlformats.org/officeDocument/2006/relationships/slideLayout" Target="../slideLayouts/slideLayout452.xml"/><Relationship Id="rId10" Type="http://schemas.openxmlformats.org/officeDocument/2006/relationships/slideLayout" Target="../slideLayouts/slideLayout453.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5.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5.xml"/><Relationship Id="rId2" Type="http://schemas.openxmlformats.org/officeDocument/2006/relationships/slideLayout" Target="../slideLayouts/slideLayout456.xml"/><Relationship Id="rId3" Type="http://schemas.openxmlformats.org/officeDocument/2006/relationships/slideLayout" Target="../slideLayouts/slideLayout457.xml"/><Relationship Id="rId4" Type="http://schemas.openxmlformats.org/officeDocument/2006/relationships/slideLayout" Target="../slideLayouts/slideLayout458.xml"/><Relationship Id="rId5" Type="http://schemas.openxmlformats.org/officeDocument/2006/relationships/slideLayout" Target="../slideLayouts/slideLayout459.xml"/><Relationship Id="rId6" Type="http://schemas.openxmlformats.org/officeDocument/2006/relationships/slideLayout" Target="../slideLayouts/slideLayout460.xml"/><Relationship Id="rId7" Type="http://schemas.openxmlformats.org/officeDocument/2006/relationships/slideLayout" Target="../slideLayouts/slideLayout461.xml"/><Relationship Id="rId8" Type="http://schemas.openxmlformats.org/officeDocument/2006/relationships/slideLayout" Target="../slideLayouts/slideLayout462.xml"/><Relationship Id="rId9" Type="http://schemas.openxmlformats.org/officeDocument/2006/relationships/slideLayout" Target="../slideLayouts/slideLayout463.xml"/><Relationship Id="rId10" Type="http://schemas.openxmlformats.org/officeDocument/2006/relationships/slideLayout" Target="../slideLayouts/slideLayout464.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6.xml"/><Relationship Id="rId12" Type="http://schemas.openxmlformats.org/officeDocument/2006/relationships/slideLayout" Target="../slideLayouts/slideLayout477.xml"/><Relationship Id="rId13" Type="http://schemas.openxmlformats.org/officeDocument/2006/relationships/theme" Target="../theme/theme44.xml"/><Relationship Id="rId14" Type="http://schemas.openxmlformats.org/officeDocument/2006/relationships/image" Target="../media/image1.png"/><Relationship Id="rId1" Type="http://schemas.openxmlformats.org/officeDocument/2006/relationships/slideLayout" Target="../slideLayouts/slideLayout466.xml"/><Relationship Id="rId2" Type="http://schemas.openxmlformats.org/officeDocument/2006/relationships/slideLayout" Target="../slideLayouts/slideLayout467.xml"/><Relationship Id="rId3" Type="http://schemas.openxmlformats.org/officeDocument/2006/relationships/slideLayout" Target="../slideLayouts/slideLayout468.xml"/><Relationship Id="rId4" Type="http://schemas.openxmlformats.org/officeDocument/2006/relationships/slideLayout" Target="../slideLayouts/slideLayout469.xml"/><Relationship Id="rId5" Type="http://schemas.openxmlformats.org/officeDocument/2006/relationships/slideLayout" Target="../slideLayouts/slideLayout470.xml"/><Relationship Id="rId6" Type="http://schemas.openxmlformats.org/officeDocument/2006/relationships/slideLayout" Target="../slideLayouts/slideLayout471.xml"/><Relationship Id="rId7" Type="http://schemas.openxmlformats.org/officeDocument/2006/relationships/slideLayout" Target="../slideLayouts/slideLayout472.xml"/><Relationship Id="rId8" Type="http://schemas.openxmlformats.org/officeDocument/2006/relationships/slideLayout" Target="../slideLayouts/slideLayout473.xml"/><Relationship Id="rId9" Type="http://schemas.openxmlformats.org/officeDocument/2006/relationships/slideLayout" Target="../slideLayouts/slideLayout474.xml"/><Relationship Id="rId10" Type="http://schemas.openxmlformats.org/officeDocument/2006/relationships/slideLayout" Target="../slideLayouts/slideLayout475.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88.xml"/><Relationship Id="rId12" Type="http://schemas.openxmlformats.org/officeDocument/2006/relationships/theme" Target="../theme/theme45.xml"/><Relationship Id="rId1" Type="http://schemas.openxmlformats.org/officeDocument/2006/relationships/slideLayout" Target="../slideLayouts/slideLayout478.xml"/><Relationship Id="rId2" Type="http://schemas.openxmlformats.org/officeDocument/2006/relationships/slideLayout" Target="../slideLayouts/slideLayout479.xml"/><Relationship Id="rId3" Type="http://schemas.openxmlformats.org/officeDocument/2006/relationships/slideLayout" Target="../slideLayouts/slideLayout480.xml"/><Relationship Id="rId4" Type="http://schemas.openxmlformats.org/officeDocument/2006/relationships/slideLayout" Target="../slideLayouts/slideLayout481.xml"/><Relationship Id="rId5" Type="http://schemas.openxmlformats.org/officeDocument/2006/relationships/slideLayout" Target="../slideLayouts/slideLayout482.xml"/><Relationship Id="rId6" Type="http://schemas.openxmlformats.org/officeDocument/2006/relationships/slideLayout" Target="../slideLayouts/slideLayout483.xml"/><Relationship Id="rId7" Type="http://schemas.openxmlformats.org/officeDocument/2006/relationships/slideLayout" Target="../slideLayouts/slideLayout484.xml"/><Relationship Id="rId8" Type="http://schemas.openxmlformats.org/officeDocument/2006/relationships/slideLayout" Target="../slideLayouts/slideLayout485.xml"/><Relationship Id="rId9" Type="http://schemas.openxmlformats.org/officeDocument/2006/relationships/slideLayout" Target="../slideLayouts/slideLayout486.xml"/><Relationship Id="rId10" Type="http://schemas.openxmlformats.org/officeDocument/2006/relationships/slideLayout" Target="../slideLayouts/slideLayout487.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499.xml"/><Relationship Id="rId12" Type="http://schemas.openxmlformats.org/officeDocument/2006/relationships/theme" Target="../theme/theme46.xml"/><Relationship Id="rId1" Type="http://schemas.openxmlformats.org/officeDocument/2006/relationships/slideLayout" Target="../slideLayouts/slideLayout489.xml"/><Relationship Id="rId2" Type="http://schemas.openxmlformats.org/officeDocument/2006/relationships/slideLayout" Target="../slideLayouts/slideLayout490.xml"/><Relationship Id="rId3" Type="http://schemas.openxmlformats.org/officeDocument/2006/relationships/slideLayout" Target="../slideLayouts/slideLayout491.xml"/><Relationship Id="rId4" Type="http://schemas.openxmlformats.org/officeDocument/2006/relationships/slideLayout" Target="../slideLayouts/slideLayout492.xml"/><Relationship Id="rId5" Type="http://schemas.openxmlformats.org/officeDocument/2006/relationships/slideLayout" Target="../slideLayouts/slideLayout493.xml"/><Relationship Id="rId6" Type="http://schemas.openxmlformats.org/officeDocument/2006/relationships/slideLayout" Target="../slideLayouts/slideLayout494.xml"/><Relationship Id="rId7" Type="http://schemas.openxmlformats.org/officeDocument/2006/relationships/slideLayout" Target="../slideLayouts/slideLayout495.xml"/><Relationship Id="rId8" Type="http://schemas.openxmlformats.org/officeDocument/2006/relationships/slideLayout" Target="../slideLayouts/slideLayout496.xml"/><Relationship Id="rId9" Type="http://schemas.openxmlformats.org/officeDocument/2006/relationships/slideLayout" Target="../slideLayouts/slideLayout497.xml"/><Relationship Id="rId10" Type="http://schemas.openxmlformats.org/officeDocument/2006/relationships/slideLayout" Target="../slideLayouts/slideLayout498.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0.xml"/><Relationship Id="rId12" Type="http://schemas.openxmlformats.org/officeDocument/2006/relationships/slideLayout" Target="../slideLayouts/slideLayout511.xml"/><Relationship Id="rId13" Type="http://schemas.openxmlformats.org/officeDocument/2006/relationships/theme" Target="../theme/theme47.xml"/><Relationship Id="rId14" Type="http://schemas.openxmlformats.org/officeDocument/2006/relationships/image" Target="../media/image1.png"/><Relationship Id="rId1" Type="http://schemas.openxmlformats.org/officeDocument/2006/relationships/slideLayout" Target="../slideLayouts/slideLayout500.xml"/><Relationship Id="rId2" Type="http://schemas.openxmlformats.org/officeDocument/2006/relationships/slideLayout" Target="../slideLayouts/slideLayout501.xml"/><Relationship Id="rId3" Type="http://schemas.openxmlformats.org/officeDocument/2006/relationships/slideLayout" Target="../slideLayouts/slideLayout502.xml"/><Relationship Id="rId4" Type="http://schemas.openxmlformats.org/officeDocument/2006/relationships/slideLayout" Target="../slideLayouts/slideLayout503.xml"/><Relationship Id="rId5" Type="http://schemas.openxmlformats.org/officeDocument/2006/relationships/slideLayout" Target="../slideLayouts/slideLayout504.xml"/><Relationship Id="rId6" Type="http://schemas.openxmlformats.org/officeDocument/2006/relationships/slideLayout" Target="../slideLayouts/slideLayout505.xml"/><Relationship Id="rId7" Type="http://schemas.openxmlformats.org/officeDocument/2006/relationships/slideLayout" Target="../slideLayouts/slideLayout506.xml"/><Relationship Id="rId8" Type="http://schemas.openxmlformats.org/officeDocument/2006/relationships/slideLayout" Target="../slideLayouts/slideLayout507.xml"/><Relationship Id="rId9" Type="http://schemas.openxmlformats.org/officeDocument/2006/relationships/slideLayout" Target="../slideLayouts/slideLayout508.xml"/><Relationship Id="rId10" Type="http://schemas.openxmlformats.org/officeDocument/2006/relationships/slideLayout" Target="../slideLayouts/slideLayout509.xml"/></Relationships>
</file>

<file path=ppt/slideMasters/_rels/slideMaster48.xml.rels><?xml version="1.0" encoding="UTF-8" standalone="yes"?>
<Relationships xmlns="http://schemas.openxmlformats.org/package/2006/relationships"><Relationship Id="rId1" Type="http://schemas.openxmlformats.org/officeDocument/2006/relationships/slideLayout" Target="../slideLayouts/slideLayout512.xml"/><Relationship Id="rId2"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23.xml"/><Relationship Id="rId12" Type="http://schemas.openxmlformats.org/officeDocument/2006/relationships/slideLayout" Target="../slideLayouts/slideLayout524.xml"/><Relationship Id="rId13" Type="http://schemas.openxmlformats.org/officeDocument/2006/relationships/slideLayout" Target="../slideLayouts/slideLayout525.xml"/><Relationship Id="rId14" Type="http://schemas.openxmlformats.org/officeDocument/2006/relationships/theme" Target="../theme/theme49.xml"/><Relationship Id="rId15" Type="http://schemas.openxmlformats.org/officeDocument/2006/relationships/image" Target="../media/image7.jpeg"/><Relationship Id="rId16" Type="http://schemas.openxmlformats.org/officeDocument/2006/relationships/image" Target="../media/image1.png"/><Relationship Id="rId1" Type="http://schemas.openxmlformats.org/officeDocument/2006/relationships/slideLayout" Target="../slideLayouts/slideLayout513.xml"/><Relationship Id="rId2" Type="http://schemas.openxmlformats.org/officeDocument/2006/relationships/slideLayout" Target="../slideLayouts/slideLayout514.xml"/><Relationship Id="rId3" Type="http://schemas.openxmlformats.org/officeDocument/2006/relationships/slideLayout" Target="../slideLayouts/slideLayout515.xml"/><Relationship Id="rId4" Type="http://schemas.openxmlformats.org/officeDocument/2006/relationships/slideLayout" Target="../slideLayouts/slideLayout516.xml"/><Relationship Id="rId5" Type="http://schemas.openxmlformats.org/officeDocument/2006/relationships/slideLayout" Target="../slideLayouts/slideLayout517.xml"/><Relationship Id="rId6" Type="http://schemas.openxmlformats.org/officeDocument/2006/relationships/slideLayout" Target="../slideLayouts/slideLayout518.xml"/><Relationship Id="rId7" Type="http://schemas.openxmlformats.org/officeDocument/2006/relationships/slideLayout" Target="../slideLayouts/slideLayout519.xml"/><Relationship Id="rId8" Type="http://schemas.openxmlformats.org/officeDocument/2006/relationships/slideLayout" Target="../slideLayouts/slideLayout520.xml"/><Relationship Id="rId9" Type="http://schemas.openxmlformats.org/officeDocument/2006/relationships/slideLayout" Target="../slideLayouts/slideLayout521.xml"/><Relationship Id="rId10" Type="http://schemas.openxmlformats.org/officeDocument/2006/relationships/slideLayout" Target="../slideLayouts/slideLayout52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slideLayout" Target="../slideLayouts/slideLayout529.xml"/><Relationship Id="rId3"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40.xml"/><Relationship Id="rId12" Type="http://schemas.openxmlformats.org/officeDocument/2006/relationships/slideLayout" Target="../slideLayouts/slideLayout541.xml"/><Relationship Id="rId13" Type="http://schemas.openxmlformats.org/officeDocument/2006/relationships/theme" Target="../theme/theme53.xml"/><Relationship Id="rId1" Type="http://schemas.openxmlformats.org/officeDocument/2006/relationships/slideLayout" Target="../slideLayouts/slideLayout530.xml"/><Relationship Id="rId2" Type="http://schemas.openxmlformats.org/officeDocument/2006/relationships/slideLayout" Target="../slideLayouts/slideLayout531.xml"/><Relationship Id="rId3" Type="http://schemas.openxmlformats.org/officeDocument/2006/relationships/slideLayout" Target="../slideLayouts/slideLayout532.xml"/><Relationship Id="rId4" Type="http://schemas.openxmlformats.org/officeDocument/2006/relationships/slideLayout" Target="../slideLayouts/slideLayout533.xml"/><Relationship Id="rId5" Type="http://schemas.openxmlformats.org/officeDocument/2006/relationships/slideLayout" Target="../slideLayouts/slideLayout534.xml"/><Relationship Id="rId6" Type="http://schemas.openxmlformats.org/officeDocument/2006/relationships/slideLayout" Target="../slideLayouts/slideLayout535.xml"/><Relationship Id="rId7" Type="http://schemas.openxmlformats.org/officeDocument/2006/relationships/slideLayout" Target="../slideLayouts/slideLayout536.xml"/><Relationship Id="rId8" Type="http://schemas.openxmlformats.org/officeDocument/2006/relationships/slideLayout" Target="../slideLayouts/slideLayout537.xml"/><Relationship Id="rId9" Type="http://schemas.openxmlformats.org/officeDocument/2006/relationships/slideLayout" Target="../slideLayouts/slideLayout538.xml"/><Relationship Id="rId10" Type="http://schemas.openxmlformats.org/officeDocument/2006/relationships/slideLayout" Target="../slideLayouts/slideLayout539.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52.xml"/><Relationship Id="rId12" Type="http://schemas.openxmlformats.org/officeDocument/2006/relationships/theme" Target="../theme/theme54.xml"/><Relationship Id="rId1" Type="http://schemas.openxmlformats.org/officeDocument/2006/relationships/slideLayout" Target="../slideLayouts/slideLayout542.xml"/><Relationship Id="rId2" Type="http://schemas.openxmlformats.org/officeDocument/2006/relationships/slideLayout" Target="../slideLayouts/slideLayout543.xml"/><Relationship Id="rId3" Type="http://schemas.openxmlformats.org/officeDocument/2006/relationships/slideLayout" Target="../slideLayouts/slideLayout544.xml"/><Relationship Id="rId4" Type="http://schemas.openxmlformats.org/officeDocument/2006/relationships/slideLayout" Target="../slideLayouts/slideLayout545.xml"/><Relationship Id="rId5" Type="http://schemas.openxmlformats.org/officeDocument/2006/relationships/slideLayout" Target="../slideLayouts/slideLayout546.xml"/><Relationship Id="rId6" Type="http://schemas.openxmlformats.org/officeDocument/2006/relationships/slideLayout" Target="../slideLayouts/slideLayout547.xml"/><Relationship Id="rId7" Type="http://schemas.openxmlformats.org/officeDocument/2006/relationships/slideLayout" Target="../slideLayouts/slideLayout548.xml"/><Relationship Id="rId8" Type="http://schemas.openxmlformats.org/officeDocument/2006/relationships/slideLayout" Target="../slideLayouts/slideLayout549.xml"/><Relationship Id="rId9" Type="http://schemas.openxmlformats.org/officeDocument/2006/relationships/slideLayout" Target="../slideLayouts/slideLayout550.xml"/><Relationship Id="rId10" Type="http://schemas.openxmlformats.org/officeDocument/2006/relationships/slideLayout" Target="../slideLayouts/slideLayout55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2112542"/>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881714152"/>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75197233"/>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spTree>
    <p:extLst>
      <p:ext uri="{BB962C8B-B14F-4D97-AF65-F5344CB8AC3E}">
        <p14:creationId xmlns:p14="http://schemas.microsoft.com/office/powerpoint/2010/main" val="424744806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36713451"/>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045246392"/>
      </p:ext>
    </p:extLst>
  </p:cSld>
  <p:clrMap bg1="lt1" tx1="dk1" bg2="lt2" tx2="dk2" accent1="accent1" accent2="accent2" accent3="accent3" accent4="accent4" accent5="accent5" accent6="accent6" hlink="hlink" folHlink="folHlink"/>
  <p:sldLayoutIdLst>
    <p:sldLayoutId id="2147484879"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3" name="Picture 7" descr="safari.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632248"/>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 id="2147484892" r:id="rId12"/>
    <p:sldLayoutId id="214748489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162785973"/>
      </p:ext>
    </p:extLst>
  </p:cSld>
  <p:clrMap bg1="lt1" tx1="dk1" bg2="lt2" tx2="dk2" accent1="accent1" accent2="accent2" accent3="accent3" accent4="accent4" accent5="accent5" accent6="accent6" hlink="hlink" folHlink="folHlink"/>
  <p:sldLayoutIdLst>
    <p:sldLayoutId id="2147484894"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94857177"/>
      </p:ext>
    </p:extLst>
  </p:cSld>
  <p:clrMap bg1="lt1" tx1="dk1" bg2="lt2" tx2="dk2" accent1="accent1" accent2="accent2" accent3="accent3" accent4="accent4" accent5="accent5" accent6="accent6" hlink="hlink" folHlink="folHlink"/>
  <p:sldLayoutIdLst>
    <p:sldLayoutId id="2147484897"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91536955"/>
      </p:ext>
    </p:extLst>
  </p:cSld>
  <p:clrMap bg1="lt1" tx1="dk1" bg2="lt2" tx2="dk2" accent1="accent1" accent2="accent2" accent3="accent3" accent4="accent4" accent5="accent5" accent6="accent6" hlink="hlink" folHlink="folHlink"/>
  <p:sldLayoutIdLst>
    <p:sldLayoutId id="2147484899" r:id="rId1"/>
    <p:sldLayoutId id="2147484900"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AD8CF3B-ADDF-BB47-B3DA-CCE66D25C26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613052118"/>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 id="214748491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818097577"/>
      </p:ext>
    </p:extLst>
  </p:cSld>
  <p:clrMap bg1="lt1" tx1="dk1" bg2="lt2" tx2="dk2" accent1="accent1" accent2="accent2" accent3="accent3" accent4="accent4" accent5="accent5" accent6="accent6" hlink="hlink" folHlink="folHlink"/>
  <p:sldLayoutIdLst>
    <p:sldLayoutId id="2147484915" r:id="rId1"/>
    <p:sldLayoutId id="2147484916" r:id="rId2"/>
    <p:sldLayoutId id="2147484917" r:id="rId3"/>
    <p:sldLayoutId id="2147484918" r:id="rId4"/>
    <p:sldLayoutId id="2147484919" r:id="rId5"/>
    <p:sldLayoutId id="2147484920" r:id="rId6"/>
    <p:sldLayoutId id="2147484921" r:id="rId7"/>
    <p:sldLayoutId id="2147484922" r:id="rId8"/>
    <p:sldLayoutId id="2147484923" r:id="rId9"/>
    <p:sldLayoutId id="2147484924" r:id="rId10"/>
    <p:sldLayoutId id="21474849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53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4.xml"/><Relationship Id="rId3" Type="http://schemas.openxmlformats.org/officeDocument/2006/relationships/image" Target="../media/image22.e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3.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4.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4.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5.xml"/><Relationship Id="rId3" Type="http://schemas.openxmlformats.org/officeDocument/2006/relationships/image" Target="../media/image25.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6.xml"/><Relationship Id="rId3" Type="http://schemas.openxmlformats.org/officeDocument/2006/relationships/image" Target="../media/image26.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6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62.xml"/></Relationships>
</file>

<file path=ppt/slides/_rels/slide1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1" Type="http://schemas.openxmlformats.org/officeDocument/2006/relationships/slideLayout" Target="../slideLayouts/slideLayout542.xml"/><Relationship Id="rId2" Type="http://schemas.openxmlformats.org/officeDocument/2006/relationships/notesSlide" Target="../notesSlides/notesSlide6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66.xml"/><Relationship Id="rId2" Type="http://schemas.openxmlformats.org/officeDocument/2006/relationships/notesSlide" Target="../notesSlides/notesSlide64.xml"/></Relationships>
</file>

<file path=ppt/slides/_rels/slide114.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467.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67.xml"/><Relationship Id="rId2" Type="http://schemas.openxmlformats.org/officeDocument/2006/relationships/image" Target="../media/image27.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65.xml"/><Relationship Id="rId3" Type="http://schemas.openxmlformats.org/officeDocument/2006/relationships/chart" Target="../charts/char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525.xml"/><Relationship Id="rId2" Type="http://schemas.openxmlformats.org/officeDocument/2006/relationships/notesSlide" Target="../notesSlides/notesSlide6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6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users.ece.cmu.edu/~omutlu/pub/rowbuffer-aware-caching_iccd12.pdf" TargetMode="External"/><Relationship Id="rId4" Type="http://schemas.openxmlformats.org/officeDocument/2006/relationships/hyperlink" Target="http://www.iccd-conf.com/" TargetMode="External"/><Relationship Id="rId5" Type="http://schemas.openxmlformats.org/officeDocument/2006/relationships/hyperlink" Target="http://users.ece.cmu.edu/~omutlu/pub/yoon_iccd12_talk.pptx" TargetMode="External"/><Relationship Id="rId6" Type="http://schemas.openxmlformats.org/officeDocument/2006/relationships/hyperlink" Target="http://users.ece.cmu.edu/~omutlu/pub/yoon_iccd12_talk.pdf"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6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29.xml"/><Relationship Id="rId2" Type="http://schemas.openxmlformats.org/officeDocument/2006/relationships/notesSlide" Target="../notesSlides/notesSlide69.xml"/><Relationship Id="rId3" Type="http://schemas.openxmlformats.org/officeDocument/2006/relationships/image" Target="../media/image31.png"/></Relationships>
</file>

<file path=ppt/slides/_rels/slide12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514.xml"/><Relationship Id="rId2" Type="http://schemas.openxmlformats.org/officeDocument/2006/relationships/notesSlide" Target="../notesSlides/notesSlide7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image" Target="../media/image34.png"/><Relationship Id="rId3" Type="http://schemas.openxmlformats.org/officeDocument/2006/relationships/image" Target="../media/image35.png"/></Relationships>
</file>

<file path=ppt/slides/_rels/slide125.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2_talk.ppt" TargetMode="External"/><Relationship Id="rId1" Type="http://schemas.openxmlformats.org/officeDocument/2006/relationships/slideLayout" Target="../slideLayouts/slideLayout514.xml"/><Relationship Id="rId2" Type="http://schemas.openxmlformats.org/officeDocument/2006/relationships/hyperlink" Target="http://users.ece.cmu.edu/~omutlu/pub/flash-error-patterns_date12.pdf"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1.xml"/><Relationship Id="rId3" Type="http://schemas.openxmlformats.org/officeDocument/2006/relationships/image" Target="../media/image36.emf"/></Relationships>
</file>

<file path=ppt/slides/_rels/slide127.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3_talk.ppt" TargetMode="External"/><Relationship Id="rId1" Type="http://schemas.openxmlformats.org/officeDocument/2006/relationships/slideLayout" Target="../slideLayouts/slideLayout514.xml"/><Relationship Id="rId2" Type="http://schemas.openxmlformats.org/officeDocument/2006/relationships/hyperlink" Target="http://users.ece.cmu.edu/~omutlu/pub/flash-memory-voltage-characterization_date13.pdf"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7.jpeg"/><Relationship Id="rId5" Type="http://schemas.openxmlformats.org/officeDocument/2006/relationships/image" Target="../media/image1.png"/><Relationship Id="rId1" Type="http://schemas.openxmlformats.org/officeDocument/2006/relationships/slideLayout" Target="../slideLayouts/slideLayout512.xml"/><Relationship Id="rId2" Type="http://schemas.openxmlformats.org/officeDocument/2006/relationships/notesSlide" Target="../notesSlides/notesSlide7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5.xml"/><Relationship Id="rId3" Type="http://schemas.openxmlformats.org/officeDocument/2006/relationships/chart" Target="../charts/chart1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7.xml"/><Relationship Id="rId3" Type="http://schemas.openxmlformats.org/officeDocument/2006/relationships/image" Target="../media/image31.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8.xml"/><Relationship Id="rId3" Type="http://schemas.openxmlformats.org/officeDocument/2006/relationships/image" Target="../media/image3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79.xml"/><Relationship Id="rId3" Type="http://schemas.openxmlformats.org/officeDocument/2006/relationships/chart" Target="../charts/chart1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image" Target="../media/image39.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3.xml"/></Relationships>
</file>

<file path=ppt/slides/_rels/slide1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479.xml"/><Relationship Id="rId3" Type="http://schemas.openxmlformats.org/officeDocument/2006/relationships/notesSlide" Target="../notesSlides/notesSlide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4.xml"/><Relationship Id="rId3" Type="http://schemas.openxmlformats.org/officeDocument/2006/relationships/image" Target="../media/image39.png"/></Relationships>
</file>

<file path=ppt/slides/_rels/slide15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514.xml"/><Relationship Id="rId2" Type="http://schemas.openxmlformats.org/officeDocument/2006/relationships/image" Target="../media/image40.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5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514.xml"/><Relationship Id="rId2" Type="http://schemas.openxmlformats.org/officeDocument/2006/relationships/notesSlide" Target="../notesSlides/notesSlide8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image" Target="../media/image4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479.xml"/><Relationship Id="rId3" Type="http://schemas.openxmlformats.org/officeDocument/2006/relationships/notesSlide" Target="../notesSlides/notesSlide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8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9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91.xml"/><Relationship Id="rId3" Type="http://schemas.openxmlformats.org/officeDocument/2006/relationships/chart" Target="../charts/chart1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chart" Target="../charts/chart1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1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9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14.xml"/><Relationship Id="rId2" Type="http://schemas.openxmlformats.org/officeDocument/2006/relationships/notesSlide" Target="../notesSlides/notesSlide9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9.xml"/></Relationships>
</file>

<file path=ppt/slides/_rels/slide17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7.jpeg"/><Relationship Id="rId5" Type="http://schemas.openxmlformats.org/officeDocument/2006/relationships/image" Target="../media/image1.png"/><Relationship Id="rId1" Type="http://schemas.openxmlformats.org/officeDocument/2006/relationships/slideLayout" Target="../slideLayouts/slideLayout526.xml"/><Relationship Id="rId2" Type="http://schemas.openxmlformats.org/officeDocument/2006/relationships/notesSlide" Target="../notesSlides/notesSlide9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hyperlink" Target="http://users.ece.cmu.edu/~omutlu/pub/onur-ACACES2013-Lecture4a-emerging-and-hybrid-memory-technologies-afterlecture.pptx" TargetMode="External"/><Relationship Id="rId4" Type="http://schemas.openxmlformats.org/officeDocument/2006/relationships/hyperlink" Target="http://users.ece.cmu.edu/~omutlu/pub/onur-ACACES2013-Lecture4a-emerging-and-hybrid-memory-technologies-afterlecture.pdf" TargetMode="External"/><Relationship Id="rId1" Type="http://schemas.openxmlformats.org/officeDocument/2006/relationships/slideLayout" Target="../slideLayouts/slideLayout2.xml"/><Relationship Id="rId2" Type="http://schemas.openxmlformats.org/officeDocument/2006/relationships/hyperlink" Target="http://users.ece.cmu.edu/~omutlu/acaces2013-memory.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3.xml"/><Relationship Id="rId3" Type="http://schemas.openxmlformats.org/officeDocument/2006/relationships/chart" Target="../charts/char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4.xml"/><Relationship Id="rId3" Type="http://schemas.openxmlformats.org/officeDocument/2006/relationships/chart" Target="../charts/char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5.xml"/><Relationship Id="rId3"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slideLayout" Target="../slideLayouts/slideLayout479.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9.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8.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0.xml"/><Relationship Id="rId2" Type="http://schemas.openxmlformats.org/officeDocument/2006/relationships/chart" Target="../charts/chart13.xml"/></Relationships>
</file>

<file path=ppt/slides/_rels/slide53.xml.rels><?xml version="1.0" encoding="UTF-8" standalone="yes"?>
<Relationships xmlns="http://schemas.openxmlformats.org/package/2006/relationships"><Relationship Id="rId3" Type="http://schemas.openxmlformats.org/officeDocument/2006/relationships/hyperlink" Target="http://www.cs.virginia.edu/~tcca/" TargetMode="External"/><Relationship Id="rId4" Type="http://schemas.openxmlformats.org/officeDocument/2006/relationships/hyperlink" Target="http://users.ece.gatech.edu/~moin/papers/micro12.pdf" TargetMode="External"/><Relationship Id="rId5" Type="http://schemas.openxmlformats.org/officeDocument/2006/relationships/hyperlink" Target="http://users.ece.gatech.edu/~moin/slides/micro12.pptx" TargetMode="External"/><Relationship Id="rId1" Type="http://schemas.openxmlformats.org/officeDocument/2006/relationships/slideLayout" Target="../slideLayouts/slideLayout2.xml"/><Relationship Id="rId2" Type="http://schemas.openxmlformats.org/officeDocument/2006/relationships/hyperlink" Target="http://users.ece.cmu.edu/~omutlu/pub/timber-fine-grained-dram-cache_ieee-cal12.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0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0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59.xml.rels><?xml version="1.0" encoding="UTF-8" standalone="yes"?>
<Relationships xmlns="http://schemas.openxmlformats.org/package/2006/relationships"><Relationship Id="rId3" Type="http://schemas.openxmlformats.org/officeDocument/2006/relationships/hyperlink" Target="http://research.ihost.com/weed2013/" TargetMode="External"/><Relationship Id="rId4" Type="http://schemas.openxmlformats.org/officeDocument/2006/relationships/hyperlink" Target="http://users.ece.cmu.edu/~omutlu/pub/mutlu_weed13_talk.pptx" TargetMode="External"/><Relationship Id="rId5" Type="http://schemas.openxmlformats.org/officeDocument/2006/relationships/hyperlink" Target="http://users.ece.cmu.edu/~omutlu/pub/mutlu_weed13_talk.pdf" TargetMode="External"/><Relationship Id="rId6" Type="http://schemas.openxmlformats.org/officeDocument/2006/relationships/hyperlink" Target="http://noggin.intel.com/content/paper-8-error-analysis-and-retention-aware-error-management-for-nand-flash-memory" TargetMode="External"/><Relationship Id="rId7" Type="http://schemas.openxmlformats.org/officeDocument/2006/relationships/hyperlink" Target="http://noggin.intel.com/technology-journal/2013/171/memory-resiliency" TargetMode="External"/><Relationship Id="rId1" Type="http://schemas.openxmlformats.org/officeDocument/2006/relationships/slideLayout" Target="../slideLayouts/slideLayout467.xml"/><Relationship Id="rId2" Type="http://schemas.openxmlformats.org/officeDocument/2006/relationships/hyperlink" Target="http://users.ece.cmu.edu/~omutlu/pub/persistent-memory-management_weed13.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7.xml"/></Relationships>
</file>

<file path=ppt/slides/_rels/slide60.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1.png"/><Relationship Id="rId1" Type="http://schemas.openxmlformats.org/officeDocument/2006/relationships/slideLayout" Target="../slideLayouts/slideLayout466.xml"/><Relationship Id="rId2" Type="http://schemas.openxmlformats.org/officeDocument/2006/relationships/notesSlide" Target="../notesSlides/notesSlide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6.xml"/><Relationship Id="rId2" Type="http://schemas.openxmlformats.org/officeDocument/2006/relationships/notesSlide" Target="../notesSlides/notesSlide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6.xml"/></Relationships>
</file>

<file path=ppt/slides/_rels/slide63.xml.rels><?xml version="1.0" encoding="UTF-8" standalone="yes"?>
<Relationships xmlns="http://schemas.openxmlformats.org/package/2006/relationships"><Relationship Id="rId3" Type="http://schemas.openxmlformats.org/officeDocument/2006/relationships/hyperlink" Target="http://research.ihost.com/weed2013/" TargetMode="External"/><Relationship Id="rId4" Type="http://schemas.openxmlformats.org/officeDocument/2006/relationships/hyperlink" Target="http://users.ece.cmu.edu/~omutlu/pub/mutlu_weed13_talk.pptx" TargetMode="External"/><Relationship Id="rId5" Type="http://schemas.openxmlformats.org/officeDocument/2006/relationships/hyperlink" Target="http://users.ece.cmu.edu/~omutlu/pub/mutlu_weed13_talk.pdf" TargetMode="External"/><Relationship Id="rId6" Type="http://schemas.openxmlformats.org/officeDocument/2006/relationships/hyperlink" Target="http://noggin.intel.com/content/paper-8-error-analysis-and-retention-aware-error-management-for-nand-flash-memory" TargetMode="External"/><Relationship Id="rId7" Type="http://schemas.openxmlformats.org/officeDocument/2006/relationships/hyperlink" Target="http://noggin.intel.com/technology-journal/2013/171/memory-resiliency" TargetMode="External"/><Relationship Id="rId1" Type="http://schemas.openxmlformats.org/officeDocument/2006/relationships/slideLayout" Target="../slideLayouts/slideLayout467.xml"/><Relationship Id="rId2" Type="http://schemas.openxmlformats.org/officeDocument/2006/relationships/hyperlink" Target="http://users.ece.cmu.edu/~omutlu/pub/persistent-memory-management_weed13.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66.xml"/><Relationship Id="rId2" Type="http://schemas.openxmlformats.org/officeDocument/2006/relationships/notesSlide" Target="../notesSlides/notesSlide30.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1" Type="http://schemas.openxmlformats.org/officeDocument/2006/relationships/slideLayout" Target="../slideLayouts/slideLayout542.xml"/><Relationship Id="rId2" Type="http://schemas.openxmlformats.org/officeDocument/2006/relationships/notesSlide" Target="../notesSlides/notesSlide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3.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543.xml"/><Relationship Id="rId2" Type="http://schemas.openxmlformats.org/officeDocument/2006/relationships/notesSlide" Target="../notesSlides/notesSlide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1.xml"/><Relationship Id="rId2"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7.xml"/><Relationship Id="rId3" Type="http://schemas.openxmlformats.org/officeDocument/2006/relationships/image" Target="../media/image15.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8.xml"/><Relationship Id="rId3" Type="http://schemas.openxmlformats.org/officeDocument/2006/relationships/image" Target="../media/image16.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39.xml"/><Relationship Id="rId3" Type="http://schemas.openxmlformats.org/officeDocument/2006/relationships/image" Target="../media/image17.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1.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543.xml"/><Relationship Id="rId2" Type="http://schemas.openxmlformats.org/officeDocument/2006/relationships/notesSlide" Target="../notesSlides/notesSlide42.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8.png"/><Relationship Id="rId1" Type="http://schemas.openxmlformats.org/officeDocument/2006/relationships/slideLayout" Target="../slideLayouts/slideLayout543.xml"/><Relationship Id="rId2" Type="http://schemas.openxmlformats.org/officeDocument/2006/relationships/notesSlide" Target="../notesSlides/notesSlide4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5.xml"/><Relationship Id="rId3" Type="http://schemas.openxmlformats.org/officeDocument/2006/relationships/image" Target="../media/image1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1.xml"/><Relationship Id="rId2"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6.xml"/><Relationship Id="rId3" Type="http://schemas.openxmlformats.org/officeDocument/2006/relationships/image" Target="../media/image20.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4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0.xml"/><Relationship Id="rId3" Type="http://schemas.openxmlformats.org/officeDocument/2006/relationships/image" Target="../media/image2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1.xml"/><Relationship Id="rId3" Type="http://schemas.openxmlformats.org/officeDocument/2006/relationships/image" Target="../media/image2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2.xml"/><Relationship Id="rId3" Type="http://schemas.openxmlformats.org/officeDocument/2006/relationships/image" Target="../media/image2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Excel_97_-_2004_Worksheet1.xls"/><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53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notesSlide" Target="../notesSlides/notesSlide5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2.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2.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2.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43.xml"/><Relationship Id="rId2"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Emerging Memory Technologies (Part II)</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76019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(II)</a:t>
            </a:r>
          </a:p>
        </p:txBody>
      </p:sp>
      <p:sp>
        <p:nvSpPr>
          <p:cNvPr id="62468"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PCM-DRAM Hybrid </a:t>
            </a:r>
            <a:r>
              <a:rPr lang="en-US">
                <a:solidFill>
                  <a:srgbClr val="0000FF"/>
                </a:solidFill>
                <a:latin typeface="Tahoma" charset="0"/>
                <a:ea typeface="ＭＳ Ｐゴシック" charset="0"/>
                <a:cs typeface="ＭＳ Ｐゴシック" charset="0"/>
              </a:rPr>
              <a:t>performs similarly to similar-size DRAM</a:t>
            </a:r>
          </a:p>
          <a:p>
            <a:r>
              <a:rPr lang="en-US">
                <a:solidFill>
                  <a:srgbClr val="0000FF"/>
                </a:solidFill>
                <a:latin typeface="Tahoma" charset="0"/>
                <a:ea typeface="ＭＳ Ｐゴシック" charset="0"/>
                <a:cs typeface="ＭＳ Ｐゴシック" charset="0"/>
              </a:rPr>
              <a:t>Significant power and energy savings </a:t>
            </a:r>
            <a:r>
              <a:rPr lang="en-US">
                <a:latin typeface="Tahoma" charset="0"/>
                <a:ea typeface="ＭＳ Ｐゴシック" charset="0"/>
                <a:cs typeface="ＭＳ Ｐゴシック" charset="0"/>
              </a:rPr>
              <a:t>with PCM-DRAM Hybrid</a:t>
            </a:r>
          </a:p>
          <a:p>
            <a:r>
              <a:rPr lang="en-US">
                <a:solidFill>
                  <a:srgbClr val="0000FF"/>
                </a:solidFill>
                <a:latin typeface="Tahoma" charset="0"/>
                <a:ea typeface="ＭＳ Ｐゴシック" charset="0"/>
                <a:cs typeface="ＭＳ Ｐゴシック" charset="0"/>
              </a:rPr>
              <a:t>Average lifetime: 9.7 years (no guarantees)</a:t>
            </a:r>
          </a:p>
          <a:p>
            <a:endParaRPr lang="en-US">
              <a:latin typeface="Tahoma" charset="0"/>
              <a:ea typeface="ＭＳ Ｐゴシック" charset="0"/>
              <a:cs typeface="ＭＳ Ｐゴシック" charset="0"/>
            </a:endParaRPr>
          </a:p>
        </p:txBody>
      </p:sp>
      <p:sp>
        <p:nvSpPr>
          <p:cNvPr id="6246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5FD6C16-E225-1C45-808C-4062CD10365A}"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graphicFrame>
        <p:nvGraphicFramePr>
          <p:cNvPr id="62466" name="Object 2"/>
          <p:cNvGraphicFramePr>
            <a:graphicFrameLocks noChangeAspect="1"/>
          </p:cNvGraphicFramePr>
          <p:nvPr/>
        </p:nvGraphicFramePr>
        <p:xfrm>
          <a:off x="1295400" y="2286000"/>
          <a:ext cx="6948488" cy="4184650"/>
        </p:xfrm>
        <a:graphic>
          <a:graphicData uri="http://schemas.openxmlformats.org/presentationml/2006/ole">
            <mc:AlternateContent xmlns:mc="http://schemas.openxmlformats.org/markup-compatibility/2006">
              <mc:Choice xmlns:v="urn:schemas-microsoft-com:vml" Requires="v">
                <p:oleObj spid="_x0000_s319533" name="Chart" r:id="rId3" imgW="11687175" imgH="7038975" progId="Excel.Chart.8">
                  <p:embed/>
                </p:oleObj>
              </mc:Choice>
              <mc:Fallback>
                <p:oleObj name="Chart" r:id="rId3" imgW="11687175" imgH="70389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6000"/>
                        <a:ext cx="6948488" cy="418465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
        <p:nvSpPr>
          <p:cNvPr id="6" name="Rectangle 5"/>
          <p:cNvSpPr/>
          <p:nvPr/>
        </p:nvSpPr>
        <p:spPr>
          <a:xfrm>
            <a:off x="35496" y="6525344"/>
            <a:ext cx="9108504" cy="492443"/>
          </a:xfrm>
          <a:prstGeom prst="rect">
            <a:avLst/>
          </a:prstGeom>
        </p:spPr>
        <p:txBody>
          <a:bodyPr wrap="square">
            <a:spAutoFit/>
          </a:bodyPr>
          <a:lstStyle/>
          <a:p>
            <a:r>
              <a:rPr lang="en-US" sz="1300" dirty="0" err="1" smtClean="0">
                <a:latin typeface="Tahoma" charset="0"/>
                <a:ea typeface="ＭＳ Ｐゴシック" charset="0"/>
                <a:cs typeface="ＭＳ Ｐゴシック" charset="0"/>
              </a:rPr>
              <a:t>Qureshi</a:t>
            </a:r>
            <a:r>
              <a:rPr lang="en-US" sz="1300" dirty="0" smtClean="0">
                <a:latin typeface="Tahoma" charset="0"/>
                <a:ea typeface="ＭＳ Ｐゴシック" charset="0"/>
                <a:cs typeface="ＭＳ Ｐゴシック" charset="0"/>
              </a:rPr>
              <a:t>+, </a:t>
            </a:r>
            <a:r>
              <a:rPr lang="ja-JP" altLang="en-US" sz="1300" dirty="0">
                <a:latin typeface="Tahoma" charset="0"/>
                <a:ea typeface="ＭＳ Ｐゴシック" charset="0"/>
                <a:cs typeface="ＭＳ Ｐゴシック" charset="0"/>
              </a:rPr>
              <a:t>“</a:t>
            </a:r>
            <a:r>
              <a:rPr lang="en-US" sz="13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1300" dirty="0">
                <a:latin typeface="Tahoma" charset="0"/>
                <a:ea typeface="ＭＳ Ｐゴシック" charset="0"/>
                <a:cs typeface="ＭＳ Ｐゴシック" charset="0"/>
              </a:rPr>
              <a:t>,</a:t>
            </a:r>
            <a:r>
              <a:rPr lang="ja-JP" altLang="en-US" sz="1300" dirty="0">
                <a:latin typeface="Tahoma" charset="0"/>
                <a:ea typeface="ＭＳ Ｐゴシック" charset="0"/>
                <a:cs typeface="ＭＳ Ｐゴシック" charset="0"/>
              </a:rPr>
              <a:t>”</a:t>
            </a:r>
            <a:r>
              <a:rPr lang="en-US" sz="1300" dirty="0">
                <a:latin typeface="Tahoma" charset="0"/>
                <a:ea typeface="ＭＳ Ｐゴシック" charset="0"/>
                <a:cs typeface="ＭＳ Ｐゴシック" charset="0"/>
              </a:rPr>
              <a:t> ISCA 2009. </a:t>
            </a:r>
          </a:p>
          <a:p>
            <a:endParaRPr lang="en-US" sz="13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42452111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NVM to PMM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100</a:t>
            </a:fld>
            <a:endParaRPr lang="en-US" altLang="en-US">
              <a:solidFill>
                <a:srgbClr val="000000"/>
              </a:solidFill>
            </a:endParaRPr>
          </a:p>
        </p:txBody>
      </p:sp>
      <p:pic>
        <p:nvPicPr>
          <p:cNvPr id="11" name="Content Placeholder 10"/>
          <p:cNvPicPr>
            <a:picLocks noGrp="1" noChangeAspect="1"/>
          </p:cNvPicPr>
          <p:nvPr>
            <p:ph idx="1"/>
          </p:nvPr>
        </p:nvPicPr>
        <p:blipFill>
          <a:blip r:embed="rId3"/>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923330"/>
          </a:xfrm>
          <a:prstGeom prst="rect">
            <a:avLst/>
          </a:prstGeom>
          <a:noFill/>
        </p:spPr>
        <p:txBody>
          <a:bodyPr wrap="square" rtlCol="0">
            <a:spAutoFit/>
          </a:bodyPr>
          <a:lstStyle/>
          <a:p>
            <a:pPr algn="ctr"/>
            <a:r>
              <a:rPr lang="en-US" dirty="0" smtClean="0">
                <a:solidFill>
                  <a:srgbClr val="008000"/>
                </a:solidFill>
                <a:latin typeface="Tahoma"/>
              </a:rPr>
              <a:t>For most workloads, eliminating OS/FS code and buffering improves performance greatly on top of the NVM Baseline system </a:t>
            </a:r>
          </a:p>
          <a:p>
            <a:pPr algn="ctr"/>
            <a:r>
              <a:rPr lang="en-US" dirty="0" smtClean="0">
                <a:solidFill>
                  <a:srgbClr val="008000"/>
                </a:solidFill>
                <a:latin typeface="Tahoma"/>
              </a:rPr>
              <a:t>(even when DRAM is eliminated from the system)</a:t>
            </a:r>
            <a:endParaRPr lang="en-US" dirty="0">
              <a:solidFill>
                <a:srgbClr val="008000"/>
              </a:solidFill>
              <a:latin typeface="Tahoma"/>
            </a:endParaRPr>
          </a:p>
        </p:txBody>
      </p:sp>
      <p:sp>
        <p:nvSpPr>
          <p:cNvPr id="14" name="Oval 13"/>
          <p:cNvSpPr/>
          <p:nvPr/>
        </p:nvSpPr>
        <p:spPr>
          <a:xfrm>
            <a:off x="1977015" y="4250970"/>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 name="Oval 14"/>
          <p:cNvSpPr/>
          <p:nvPr/>
        </p:nvSpPr>
        <p:spPr>
          <a:xfrm>
            <a:off x="2903572" y="3486067"/>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 name="Oval 18"/>
          <p:cNvSpPr/>
          <p:nvPr/>
        </p:nvSpPr>
        <p:spPr>
          <a:xfrm>
            <a:off x="4745898" y="2636912"/>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1" name="Oval 20"/>
          <p:cNvSpPr/>
          <p:nvPr/>
        </p:nvSpPr>
        <p:spPr>
          <a:xfrm>
            <a:off x="5709187"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4" name="Oval 23"/>
          <p:cNvSpPr/>
          <p:nvPr/>
        </p:nvSpPr>
        <p:spPr>
          <a:xfrm>
            <a:off x="7566454"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198469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a:t>
            </a:r>
            <a:endParaRPr lang="en-US" dirty="0"/>
          </a:p>
        </p:txBody>
      </p:sp>
      <p:pic>
        <p:nvPicPr>
          <p:cNvPr id="5" name="Content Placeholder 4"/>
          <p:cNvPicPr>
            <a:picLocks noGrp="1" noChangeAspect="1"/>
          </p:cNvPicPr>
          <p:nvPr>
            <p:ph idx="1"/>
          </p:nvPr>
        </p:nvPicPr>
        <p:blipFill>
          <a:blip r:embed="rId2"/>
          <a:srcRect l="-9434" r="-9434"/>
          <a:stretch>
            <a:fillRect/>
          </a:stretch>
        </p:blipFill>
        <p:spPr>
          <a:xfrm>
            <a:off x="228600" y="908720"/>
            <a:ext cx="8610600" cy="4608512"/>
          </a:xfrm>
        </p:spPr>
      </p:pic>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101</a:t>
            </a:fld>
            <a:endParaRPr lang="en-US" altLang="en-US">
              <a:solidFill>
                <a:srgbClr val="000000"/>
              </a:solidFill>
            </a:endParaRPr>
          </a:p>
        </p:txBody>
      </p:sp>
      <p:sp>
        <p:nvSpPr>
          <p:cNvPr id="6" name="TextBox 5"/>
          <p:cNvSpPr txBox="1"/>
          <p:nvPr/>
        </p:nvSpPr>
        <p:spPr>
          <a:xfrm>
            <a:off x="179512" y="5445224"/>
            <a:ext cx="8784976" cy="923330"/>
          </a:xfrm>
          <a:prstGeom prst="rect">
            <a:avLst/>
          </a:prstGeom>
          <a:noFill/>
        </p:spPr>
        <p:txBody>
          <a:bodyPr wrap="square" rtlCol="0">
            <a:spAutoFit/>
          </a:bodyPr>
          <a:lstStyle/>
          <a:p>
            <a:pPr algn="ctr"/>
            <a:r>
              <a:rPr lang="en-US" dirty="0" smtClean="0">
                <a:solidFill>
                  <a:srgbClr val="008000"/>
                </a:solidFill>
                <a:latin typeface="Tahoma"/>
              </a:rPr>
              <a:t>The workloads that see the greatest improvement from using a Persistent Memory are those that spend a large portion of their time executing system call code due to the two-level storage model</a:t>
            </a:r>
            <a:endParaRPr lang="en-US" dirty="0">
              <a:solidFill>
                <a:srgbClr val="008000"/>
              </a:solidFill>
              <a:latin typeface="Tahoma"/>
            </a:endParaRPr>
          </a:p>
        </p:txBody>
      </p:sp>
      <p:sp>
        <p:nvSpPr>
          <p:cNvPr id="7" name="Oval 6"/>
          <p:cNvSpPr/>
          <p:nvPr/>
        </p:nvSpPr>
        <p:spPr>
          <a:xfrm>
            <a:off x="1977015" y="4250970"/>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Oval 7"/>
          <p:cNvSpPr/>
          <p:nvPr/>
        </p:nvSpPr>
        <p:spPr>
          <a:xfrm>
            <a:off x="2903572" y="3486067"/>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Oval 8"/>
          <p:cNvSpPr/>
          <p:nvPr/>
        </p:nvSpPr>
        <p:spPr>
          <a:xfrm>
            <a:off x="4745898" y="2636912"/>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Oval 9"/>
          <p:cNvSpPr/>
          <p:nvPr/>
        </p:nvSpPr>
        <p:spPr>
          <a:xfrm>
            <a:off x="5709187"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Oval 10"/>
          <p:cNvSpPr/>
          <p:nvPr/>
        </p:nvSpPr>
        <p:spPr>
          <a:xfrm>
            <a:off x="7566454" y="4437112"/>
            <a:ext cx="491812" cy="33015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800385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Results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102</a:t>
            </a:fld>
            <a:endParaRPr lang="en-US" altLang="en-US">
              <a:solidFill>
                <a:srgbClr val="000000"/>
              </a:solidFill>
            </a:endParaRPr>
          </a:p>
        </p:txBody>
      </p:sp>
      <p:pic>
        <p:nvPicPr>
          <p:cNvPr id="13" name="Content Placeholder 12"/>
          <p:cNvPicPr>
            <a:picLocks noGrp="1" noChangeAspect="1"/>
          </p:cNvPicPr>
          <p:nvPr>
            <p:ph idx="1"/>
          </p:nvPr>
        </p:nvPicPr>
        <p:blipFill>
          <a:blip r:embed="rId2"/>
          <a:srcRect l="-5165" r="-5165"/>
          <a:stretch>
            <a:fillRect/>
          </a:stretch>
        </p:blipFill>
        <p:spPr>
          <a:xfrm>
            <a:off x="228600" y="908720"/>
            <a:ext cx="8610600" cy="4608512"/>
          </a:xfrm>
        </p:spPr>
      </p:pic>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682312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Results: HDD to NVM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103</a:t>
            </a:fld>
            <a:endParaRPr lang="en-US" altLang="en-US">
              <a:solidFill>
                <a:srgbClr val="000000"/>
              </a:solidFill>
            </a:endParaRPr>
          </a:p>
        </p:txBody>
      </p:sp>
      <p:pic>
        <p:nvPicPr>
          <p:cNvPr id="13" name="Content Placeholder 12"/>
          <p:cNvPicPr>
            <a:picLocks noGrp="1" noChangeAspect="1"/>
          </p:cNvPicPr>
          <p:nvPr>
            <p:ph idx="1"/>
          </p:nvPr>
        </p:nvPicPr>
        <p:blipFill>
          <a:blip r:embed="rId2"/>
          <a:srcRect l="-5165" r="-5165"/>
          <a:stretch>
            <a:fillRect/>
          </a:stretch>
        </p:blipFill>
        <p:spPr>
          <a:xfrm>
            <a:off x="228600" y="908720"/>
            <a:ext cx="8610600" cy="4608512"/>
          </a:xfrm>
        </p:spPr>
      </p:pic>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 name="TextBox 14"/>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latin typeface="Tahoma"/>
              </a:rPr>
              <a:t>Between HDD-based and NVM-based systems, lower NVM energy leads to greatly reduced energy consumption</a:t>
            </a:r>
            <a:endParaRPr lang="en-US" dirty="0">
              <a:solidFill>
                <a:srgbClr val="008000"/>
              </a:solidFill>
              <a:latin typeface="Tahoma"/>
            </a:endParaRPr>
          </a:p>
        </p:txBody>
      </p:sp>
      <p:cxnSp>
        <p:nvCxnSpPr>
          <p:cNvPr id="7" name="Straight Arrow Connector 6"/>
          <p:cNvCxnSpPr/>
          <p:nvPr/>
        </p:nvCxnSpPr>
        <p:spPr>
          <a:xfrm>
            <a:off x="1619672" y="1412776"/>
            <a:ext cx="360040" cy="2880320"/>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627784" y="1412776"/>
            <a:ext cx="288032" cy="223224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851920" y="1412776"/>
            <a:ext cx="72008" cy="720080"/>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644008" y="1412776"/>
            <a:ext cx="288032" cy="115212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580112" y="1412776"/>
            <a:ext cx="360040" cy="3024336"/>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588224" y="1412776"/>
            <a:ext cx="360040"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524328" y="1412776"/>
            <a:ext cx="432048" cy="316835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12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Results: NVM to PMM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104</a:t>
            </a:fld>
            <a:endParaRPr lang="en-US" altLang="en-US">
              <a:solidFill>
                <a:srgbClr val="000000"/>
              </a:solidFill>
            </a:endParaRPr>
          </a:p>
        </p:txBody>
      </p:sp>
      <p:sp>
        <p:nvSpPr>
          <p:cNvPr id="6" name="TextBox 5"/>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latin typeface="Tahoma"/>
              </a:rPr>
              <a:t>Between systems with and without OS/FS code, energy improvements come from: </a:t>
            </a:r>
          </a:p>
          <a:p>
            <a:pPr algn="ctr"/>
            <a:r>
              <a:rPr lang="en-US" dirty="0" smtClean="0">
                <a:solidFill>
                  <a:srgbClr val="008000"/>
                </a:solidFill>
                <a:latin typeface="Tahoma"/>
              </a:rPr>
              <a:t>1. reduced code footprint, 2. reduced data movement</a:t>
            </a:r>
            <a:endParaRPr lang="en-US" dirty="0">
              <a:solidFill>
                <a:srgbClr val="008000"/>
              </a:solidFill>
              <a:latin typeface="Tahoma"/>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pic>
        <p:nvPicPr>
          <p:cNvPr id="9" name="Content Placeholder 4"/>
          <p:cNvPicPr>
            <a:picLocks noChangeAspect="1"/>
          </p:cNvPicPr>
          <p:nvPr/>
        </p:nvPicPr>
        <p:blipFill>
          <a:blip r:embed="rId3"/>
          <a:srcRect l="-5165" r="-5165"/>
          <a:stretch>
            <a:fillRect/>
          </a:stretch>
        </p:blipFill>
        <p:spPr bwMode="auto">
          <a:xfrm>
            <a:off x="228600" y="908720"/>
            <a:ext cx="8610600" cy="4608512"/>
          </a:xfrm>
          <a:prstGeom prst="rect">
            <a:avLst/>
          </a:prstGeom>
          <a:noFill/>
          <a:ln w="9525">
            <a:noFill/>
            <a:miter lim="800000"/>
            <a:headEnd/>
            <a:tailEnd/>
          </a:ln>
        </p:spPr>
      </p:pic>
      <p:sp>
        <p:nvSpPr>
          <p:cNvPr id="7" name="Oval 6"/>
          <p:cNvSpPr/>
          <p:nvPr/>
        </p:nvSpPr>
        <p:spPr>
          <a:xfrm>
            <a:off x="1703924" y="4106954"/>
            <a:ext cx="491812" cy="50405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Oval 7"/>
          <p:cNvSpPr/>
          <p:nvPr/>
        </p:nvSpPr>
        <p:spPr>
          <a:xfrm>
            <a:off x="2690245" y="3501008"/>
            <a:ext cx="516300"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Oval 9"/>
          <p:cNvSpPr/>
          <p:nvPr/>
        </p:nvSpPr>
        <p:spPr>
          <a:xfrm>
            <a:off x="4673890" y="2420888"/>
            <a:ext cx="546182" cy="1728192"/>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Large energy reductions with a PMM over the NVM based system</a:t>
            </a:r>
            <a:endParaRPr lang="en-US" sz="2400" b="1" kern="0" dirty="0">
              <a:solidFill>
                <a:srgbClr val="0000FF"/>
              </a:solidFill>
              <a:latin typeface="Calibri"/>
            </a:endParaRPr>
          </a:p>
        </p:txBody>
      </p:sp>
    </p:spTree>
    <p:extLst>
      <p:ext uri="{BB962C8B-B14F-4D97-AF65-F5344CB8AC3E}">
        <p14:creationId xmlns:p14="http://schemas.microsoft.com/office/powerpoint/2010/main" val="19527808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normAutofit/>
          </a:bodyPr>
          <a:lstStyle/>
          <a:p>
            <a:r>
              <a:rPr lang="en-US" dirty="0" smtClean="0"/>
              <a:t>Scalability Analysis: Effect of PMM Latency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105</a:t>
            </a:fld>
            <a:endParaRPr lang="en-US" altLang="en-US">
              <a:solidFill>
                <a:srgbClr val="000000"/>
              </a:solidFill>
            </a:endParaRPr>
          </a:p>
        </p:txBody>
      </p:sp>
      <p:sp>
        <p:nvSpPr>
          <p:cNvPr id="6" name="TextBox 5"/>
          <p:cNvSpPr txBox="1"/>
          <p:nvPr/>
        </p:nvSpPr>
        <p:spPr>
          <a:xfrm>
            <a:off x="144016" y="5374957"/>
            <a:ext cx="8964488" cy="646331"/>
          </a:xfrm>
          <a:prstGeom prst="rect">
            <a:avLst/>
          </a:prstGeom>
          <a:noFill/>
        </p:spPr>
        <p:txBody>
          <a:bodyPr wrap="square" rtlCol="0">
            <a:spAutoFit/>
          </a:bodyPr>
          <a:lstStyle/>
          <a:p>
            <a:pPr algn="ctr"/>
            <a:r>
              <a:rPr lang="en-US" dirty="0" smtClean="0">
                <a:solidFill>
                  <a:srgbClr val="0000FF"/>
                </a:solidFill>
                <a:latin typeface="Tahoma"/>
              </a:rPr>
              <a:t>Even if each PMM access takes a non-overlapped </a:t>
            </a:r>
            <a:r>
              <a:rPr lang="en-US" dirty="0">
                <a:solidFill>
                  <a:srgbClr val="0000FF"/>
                </a:solidFill>
                <a:latin typeface="Tahoma"/>
              </a:rPr>
              <a:t>5</a:t>
            </a:r>
            <a:r>
              <a:rPr lang="en-US" dirty="0" smtClean="0">
                <a:solidFill>
                  <a:srgbClr val="0000FF"/>
                </a:solidFill>
                <a:latin typeface="Tahoma"/>
              </a:rPr>
              <a:t>0 cycles (conservative), </a:t>
            </a:r>
          </a:p>
          <a:p>
            <a:pPr algn="ctr"/>
            <a:r>
              <a:rPr lang="en-US" dirty="0" smtClean="0">
                <a:solidFill>
                  <a:srgbClr val="0000FF"/>
                </a:solidFill>
                <a:latin typeface="Tahoma"/>
              </a:rPr>
              <a:t>PMM still provides an overall improvement compared to the NVM baseline</a:t>
            </a:r>
            <a:endParaRPr lang="en-US" dirty="0">
              <a:solidFill>
                <a:srgbClr val="0000FF"/>
              </a:solidFill>
              <a:latin typeface="Tahoma"/>
            </a:endParaRPr>
          </a:p>
        </p:txBody>
      </p:sp>
      <p:sp>
        <p:nvSpPr>
          <p:cNvPr id="14" name="Rectangle 13"/>
          <p:cNvSpPr/>
          <p:nvPr/>
        </p:nvSpPr>
        <p:spPr>
          <a:xfrm>
            <a:off x="1259632" y="980728"/>
            <a:ext cx="6984776"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pic>
        <p:nvPicPr>
          <p:cNvPr id="5" name="Content Placeholder 4"/>
          <p:cNvPicPr>
            <a:picLocks noGrp="1" noChangeAspect="1"/>
          </p:cNvPicPr>
          <p:nvPr>
            <p:ph idx="1"/>
          </p:nvPr>
        </p:nvPicPr>
        <p:blipFill>
          <a:blip r:embed="rId3"/>
          <a:srcRect l="-6728" r="-6728"/>
          <a:stretch>
            <a:fillRect/>
          </a:stretch>
        </p:blipFill>
        <p:spPr>
          <a:xfrm>
            <a:off x="228600" y="908720"/>
            <a:ext cx="8610600" cy="4608512"/>
          </a:xfrm>
        </p:spPr>
      </p:pic>
      <p:sp>
        <p:nvSpPr>
          <p:cNvPr id="7" name="TextBox 6"/>
          <p:cNvSpPr txBox="1"/>
          <p:nvPr/>
        </p:nvSpPr>
        <p:spPr>
          <a:xfrm>
            <a:off x="179512" y="6207695"/>
            <a:ext cx="8593137" cy="46166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Future research should target keeping PMM latencies in check</a:t>
            </a:r>
            <a:endParaRPr lang="en-US" sz="2400" b="1" kern="0" dirty="0">
              <a:solidFill>
                <a:srgbClr val="0000FF"/>
              </a:solidFill>
              <a:latin typeface="Calibri"/>
            </a:endParaRPr>
          </a:p>
        </p:txBody>
      </p:sp>
    </p:spTree>
    <p:extLst>
      <p:ext uri="{BB962C8B-B14F-4D97-AF65-F5344CB8AC3E}">
        <p14:creationId xmlns:p14="http://schemas.microsoft.com/office/powerpoint/2010/main" val="512946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rgbClr val="0000FF"/>
                </a:solidFill>
              </a:rPr>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106</a:t>
            </a:fld>
            <a:endParaRPr lang="en-US" altLang="en-US">
              <a:solidFill>
                <a:srgbClr val="000000"/>
              </a:solidFill>
            </a:endParaRPr>
          </a:p>
        </p:txBody>
      </p:sp>
    </p:spTree>
    <p:extLst>
      <p:ext uri="{BB962C8B-B14F-4D97-AF65-F5344CB8AC3E}">
        <p14:creationId xmlns:p14="http://schemas.microsoft.com/office/powerpoint/2010/main" val="1280938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228600" y="908720"/>
            <a:ext cx="8915400" cy="5472608"/>
          </a:xfrm>
        </p:spPr>
        <p:txBody>
          <a:bodyPr/>
          <a:lstStyle/>
          <a:p>
            <a:r>
              <a:rPr lang="en-US" sz="2200" dirty="0" smtClean="0"/>
              <a:t>We provide a comprehensive overview of past work related to single-level stores and persistent memory techniques</a:t>
            </a:r>
          </a:p>
          <a:p>
            <a:pPr marL="801687" lvl="1" indent="-457200">
              <a:buSzPct val="100000"/>
              <a:buFont typeface="+mj-lt"/>
              <a:buAutoNum type="arabicPeriod"/>
            </a:pPr>
            <a:endParaRPr lang="en-US" sz="2000" dirty="0" smtClean="0"/>
          </a:p>
          <a:p>
            <a:pPr marL="801687" lvl="1" indent="-457200">
              <a:buSzPct val="100000"/>
              <a:buFont typeface="+mj-lt"/>
              <a:buAutoNum type="arabicPeriod"/>
            </a:pPr>
            <a:r>
              <a:rPr lang="en-US" sz="2000" dirty="0" smtClean="0"/>
              <a:t>Integrating file systems with persistent memory</a:t>
            </a:r>
          </a:p>
          <a:p>
            <a:pPr marL="1154112" lvl="2" indent="-457200">
              <a:buSzPct val="100000"/>
              <a:buFont typeface="Wingdings" charset="2"/>
              <a:buChar char="q"/>
            </a:pPr>
            <a:r>
              <a:rPr lang="en-US" sz="1800" dirty="0" smtClean="0">
                <a:solidFill>
                  <a:srgbClr val="FF0000"/>
                </a:solidFill>
              </a:rPr>
              <a:t>Need optimized hardware to fully take advantage of new technologies</a:t>
            </a:r>
            <a:endParaRPr lang="en-US" sz="2000" dirty="0" smtClean="0">
              <a:solidFill>
                <a:srgbClr val="FF0000"/>
              </a:solidFill>
            </a:endParaRPr>
          </a:p>
          <a:p>
            <a:pPr marL="801687" lvl="1" indent="-457200">
              <a:buSzPct val="100000"/>
              <a:buFont typeface="+mj-lt"/>
              <a:buAutoNum type="arabicPeriod"/>
            </a:pPr>
            <a:r>
              <a:rPr lang="en-US" sz="2000" dirty="0" smtClean="0"/>
              <a:t>Programming language support for persistent objects</a:t>
            </a:r>
          </a:p>
          <a:p>
            <a:pPr marL="1154112" lvl="2" indent="-457200">
              <a:buSzPct val="100000"/>
              <a:buFont typeface="Wingdings" charset="2"/>
              <a:buChar char="q"/>
            </a:pPr>
            <a:r>
              <a:rPr lang="en-US" sz="1800" dirty="0" smtClean="0">
                <a:solidFill>
                  <a:srgbClr val="FF0000"/>
                </a:solidFill>
              </a:rPr>
              <a:t>Incurs the added latency of indirect data access through software</a:t>
            </a:r>
            <a:endParaRPr lang="en-US" sz="2000" dirty="0" smtClean="0">
              <a:solidFill>
                <a:srgbClr val="FF0000"/>
              </a:solidFill>
            </a:endParaRPr>
          </a:p>
          <a:p>
            <a:pPr marL="801687" lvl="1" indent="-457200">
              <a:buSzPct val="100000"/>
              <a:buFont typeface="+mj-lt"/>
              <a:buAutoNum type="arabicPeriod"/>
            </a:pPr>
            <a:r>
              <a:rPr lang="en-US" sz="2000" dirty="0" smtClean="0"/>
              <a:t>Load/store interfaces to persistent storage</a:t>
            </a:r>
          </a:p>
          <a:p>
            <a:pPr marL="1154112" lvl="2" indent="-457200">
              <a:buSzPct val="100000"/>
              <a:buFont typeface="Wingdings" charset="2"/>
              <a:buChar char="q"/>
            </a:pPr>
            <a:r>
              <a:rPr lang="en-US" sz="1800" dirty="0" smtClean="0">
                <a:solidFill>
                  <a:srgbClr val="FF0000"/>
                </a:solidFill>
              </a:rPr>
              <a:t>Lack efficient and fast hardware support for address translation, efficient file indexing, fast reliability and protection guarantees</a:t>
            </a:r>
          </a:p>
          <a:p>
            <a:pPr marL="801687" lvl="1" indent="-457200">
              <a:buSzPct val="100000"/>
              <a:buFont typeface="+mj-lt"/>
              <a:buAutoNum type="arabicPeriod"/>
            </a:pPr>
            <a:r>
              <a:rPr lang="en-US" sz="2000" dirty="0" smtClean="0"/>
              <a:t>Analysis of OS overheads with Flash devices</a:t>
            </a:r>
          </a:p>
          <a:p>
            <a:pPr marL="1154112" lvl="2" indent="-457200">
              <a:buSzPct val="100000"/>
              <a:buFont typeface="Wingdings" charset="2"/>
              <a:buChar char="q"/>
            </a:pPr>
            <a:r>
              <a:rPr lang="en-US" sz="1800" dirty="0" smtClean="0">
                <a:solidFill>
                  <a:srgbClr val="0000FF"/>
                </a:solidFill>
              </a:rPr>
              <a:t>Our study corroborates findings in this area and shows even larger consequences for systems with emerging NVM devices</a:t>
            </a:r>
            <a:endParaRPr lang="en-US" dirty="0" smtClean="0">
              <a:solidFill>
                <a:srgbClr val="0000FF"/>
              </a:solidFill>
            </a:endParaRPr>
          </a:p>
          <a:p>
            <a:pPr marL="360362">
              <a:buSzPct val="60000"/>
            </a:pPr>
            <a:endParaRPr lang="en-US" sz="2000" dirty="0" smtClean="0"/>
          </a:p>
          <a:p>
            <a:pPr marL="360362">
              <a:buSzPct val="60000"/>
            </a:pPr>
            <a:r>
              <a:rPr lang="en-US" sz="2200" dirty="0" smtClean="0">
                <a:solidFill>
                  <a:schemeClr val="tx2">
                    <a:lumMod val="75000"/>
                  </a:schemeClr>
                </a:solidFill>
              </a:rPr>
              <a:t>The goal of our work is to provide cheap and fast hardware support for memories to enable high energy efficiency and performance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107</a:t>
            </a:fld>
            <a:endParaRPr lang="en-US" altLang="en-US">
              <a:solidFill>
                <a:srgbClr val="000000"/>
              </a:solidFill>
            </a:endParaRPr>
          </a:p>
        </p:txBody>
      </p:sp>
    </p:spTree>
    <p:extLst>
      <p:ext uri="{BB962C8B-B14F-4D97-AF65-F5344CB8AC3E}">
        <p14:creationId xmlns:p14="http://schemas.microsoft.com/office/powerpoint/2010/main" val="10064410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chemeClr val="bg2">
                    <a:lumMod val="60000"/>
                    <a:lumOff val="40000"/>
                  </a:schemeClr>
                </a:solidFill>
              </a:rPr>
              <a:t>Related Work</a:t>
            </a:r>
          </a:p>
          <a:p>
            <a:pPr>
              <a:lnSpc>
                <a:spcPct val="130000"/>
              </a:lnSpc>
            </a:pPr>
            <a:r>
              <a:rPr lang="en-US" sz="2200" dirty="0" smtClean="0">
                <a:solidFill>
                  <a:srgbClr val="0000FF"/>
                </a:solidFill>
              </a:rPr>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108</a:t>
            </a:fld>
            <a:endParaRPr lang="en-US" altLang="en-US">
              <a:solidFill>
                <a:srgbClr val="000000"/>
              </a:solidFill>
            </a:endParaRPr>
          </a:p>
        </p:txBody>
      </p:sp>
    </p:spTree>
    <p:extLst>
      <p:ext uri="{BB962C8B-B14F-4D97-AF65-F5344CB8AC3E}">
        <p14:creationId xmlns:p14="http://schemas.microsoft.com/office/powerpoint/2010/main" val="4127602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Questions and Challenges</a:t>
            </a:r>
            <a:endParaRPr lang="en-US" dirty="0"/>
          </a:p>
        </p:txBody>
      </p:sp>
      <p:sp>
        <p:nvSpPr>
          <p:cNvPr id="3" name="Content Placeholder 2"/>
          <p:cNvSpPr>
            <a:spLocks noGrp="1"/>
          </p:cNvSpPr>
          <p:nvPr>
            <p:ph idx="1"/>
          </p:nvPr>
        </p:nvSpPr>
        <p:spPr/>
        <p:txBody>
          <a:bodyPr/>
          <a:lstStyle/>
          <a:p>
            <a:r>
              <a:rPr lang="en-US" sz="2200" dirty="0" smtClean="0">
                <a:solidFill>
                  <a:srgbClr val="000000"/>
                </a:solidFill>
                <a:sym typeface="Wingdings"/>
              </a:rPr>
              <a:t>We identify and discuss several open research questions</a:t>
            </a:r>
          </a:p>
          <a:p>
            <a:endParaRPr lang="en-US" sz="2200" dirty="0" smtClean="0">
              <a:solidFill>
                <a:srgbClr val="000000"/>
              </a:solidFill>
              <a:sym typeface="Wingdings"/>
            </a:endParaRPr>
          </a:p>
          <a:p>
            <a:pPr>
              <a:buFont typeface="Wingdings" charset="2"/>
              <a:buChar char="Ø"/>
            </a:pPr>
            <a:r>
              <a:rPr lang="en-US" sz="2200" dirty="0">
                <a:solidFill>
                  <a:srgbClr val="0000FF"/>
                </a:solidFill>
              </a:rPr>
              <a:t>Q1. How to tailor applications for systems with persistent memory</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Q2. How can hardware and software cooperate </a:t>
            </a:r>
            <a:r>
              <a:rPr lang="en-US" sz="2200" dirty="0" smtClean="0">
                <a:solidFill>
                  <a:srgbClr val="0000FF"/>
                </a:solidFill>
              </a:rPr>
              <a:t>to support </a:t>
            </a:r>
            <a:r>
              <a:rPr lang="en-US" sz="2200" dirty="0">
                <a:solidFill>
                  <a:srgbClr val="0000FF"/>
                </a:solidFill>
              </a:rPr>
              <a:t>a scalable, persistent single-level address space</a:t>
            </a:r>
            <a:r>
              <a:rPr lang="en-US" sz="2200" dirty="0" smtClean="0">
                <a:solidFill>
                  <a:srgbClr val="0000FF"/>
                </a:solidFill>
              </a:rPr>
              <a:t>?</a:t>
            </a:r>
          </a:p>
          <a:p>
            <a:pPr>
              <a:buFont typeface="Wingdings" charset="2"/>
              <a:buChar char="Ø"/>
            </a:pPr>
            <a:endParaRPr lang="en-US" sz="2200" dirty="0">
              <a:solidFill>
                <a:srgbClr val="0000FF"/>
              </a:solidFill>
            </a:endParaRPr>
          </a:p>
          <a:p>
            <a:pPr>
              <a:buFont typeface="Wingdings" charset="2"/>
              <a:buChar char="Ø"/>
            </a:pPr>
            <a:r>
              <a:rPr lang="en-US" sz="2200" dirty="0">
                <a:solidFill>
                  <a:srgbClr val="0000FF"/>
                </a:solidFill>
              </a:rPr>
              <a:t>Q3. How to provide efficient backward </a:t>
            </a:r>
            <a:r>
              <a:rPr lang="en-US" sz="2200" dirty="0" smtClean="0">
                <a:solidFill>
                  <a:srgbClr val="0000FF"/>
                </a:solidFill>
              </a:rPr>
              <a:t>compatibility (for two-level stores) </a:t>
            </a:r>
            <a:r>
              <a:rPr lang="en-US" sz="2200" dirty="0">
                <a:solidFill>
                  <a:srgbClr val="0000FF"/>
                </a:solidFill>
              </a:rPr>
              <a:t>on </a:t>
            </a:r>
            <a:r>
              <a:rPr lang="en-US" sz="2200" dirty="0" smtClean="0">
                <a:solidFill>
                  <a:srgbClr val="0000FF"/>
                </a:solidFill>
              </a:rPr>
              <a:t>persistent </a:t>
            </a:r>
            <a:r>
              <a:rPr lang="en-US" sz="2200" dirty="0">
                <a:solidFill>
                  <a:srgbClr val="0000FF"/>
                </a:solidFill>
              </a:rPr>
              <a:t>memory systems</a:t>
            </a:r>
            <a:r>
              <a:rPr lang="en-US" sz="2200" dirty="0" smtClean="0">
                <a:solidFill>
                  <a:srgbClr val="0000FF"/>
                </a:solidFill>
              </a:rPr>
              <a:t>?</a:t>
            </a:r>
          </a:p>
          <a:p>
            <a:pPr>
              <a:buFont typeface="Wingdings" charset="2"/>
              <a:buChar char="Ø"/>
            </a:pPr>
            <a:endParaRPr lang="en-US" sz="2200" dirty="0" smtClean="0">
              <a:solidFill>
                <a:srgbClr val="0000FF"/>
              </a:solidFill>
            </a:endParaRPr>
          </a:p>
          <a:p>
            <a:pPr>
              <a:buFont typeface="Wingdings" charset="2"/>
              <a:buChar char="Ø"/>
            </a:pPr>
            <a:r>
              <a:rPr lang="en-US" sz="2200" dirty="0">
                <a:solidFill>
                  <a:srgbClr val="0000FF"/>
                </a:solidFill>
              </a:rPr>
              <a:t>Q4. How to mitigate potential hardware performance and </a:t>
            </a:r>
            <a:r>
              <a:rPr lang="en-US" sz="2200" dirty="0" smtClean="0">
                <a:solidFill>
                  <a:srgbClr val="0000FF"/>
                </a:solidFill>
              </a:rPr>
              <a:t>energy </a:t>
            </a:r>
            <a:r>
              <a:rPr lang="en-US" sz="2200" dirty="0">
                <a:solidFill>
                  <a:srgbClr val="0000FF"/>
                </a:solidFill>
              </a:rPr>
              <a:t>overheads</a:t>
            </a:r>
            <a:r>
              <a:rPr lang="en-US" sz="2200" dirty="0" smtClean="0">
                <a:solidFill>
                  <a:srgbClr val="0000FF"/>
                </a:solidFill>
              </a:rPr>
              <a:t>?</a:t>
            </a:r>
            <a:endParaRPr lang="en-US" sz="2200"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109</a:t>
            </a:fld>
            <a:endParaRPr lang="en-US" altLang="en-US">
              <a:solidFill>
                <a:srgbClr val="000000"/>
              </a:solidFill>
            </a:endParaRPr>
          </a:p>
        </p:txBody>
      </p:sp>
    </p:spTree>
    <p:extLst>
      <p:ext uri="{BB962C8B-B14F-4D97-AF65-F5344CB8AC3E}">
        <p14:creationId xmlns:p14="http://schemas.microsoft.com/office/powerpoint/2010/main" val="3463276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FF"/>
                </a:solidFill>
                <a:latin typeface="Tahoma" charset="0"/>
                <a:ea typeface="ＭＳ Ｐゴシック" charset="0"/>
                <a:cs typeface="ＭＳ Ｐゴシック" charset="0"/>
              </a:rPr>
              <a:t>Row-Locality Aware Data Placement</a:t>
            </a:r>
          </a:p>
          <a:p>
            <a:pPr lvl="2" eaLnBrk="1" hangingPunct="1"/>
            <a:r>
              <a:rPr lang="en-US" dirty="0" smtClean="0">
                <a:latin typeface="Tahoma" charset="0"/>
                <a:ea typeface="ＭＳ Ｐゴシック" charset="0"/>
                <a:cs typeface="ＭＳ Ｐゴシック" charset="0"/>
              </a:rPr>
              <a:t>Efficient DRAM (or Technology X) Caches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spTree>
    <p:extLst>
      <p:ext uri="{BB962C8B-B14F-4D97-AF65-F5344CB8AC3E}">
        <p14:creationId xmlns:p14="http://schemas.microsoft.com/office/powerpoint/2010/main" val="1468376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chemeClr val="bg2">
                    <a:lumMod val="60000"/>
                    <a:lumOff val="40000"/>
                  </a:schemeClr>
                </a:solidFill>
              </a:rPr>
              <a:t>Evaluation Methodology</a:t>
            </a:r>
          </a:p>
          <a:p>
            <a:pPr>
              <a:lnSpc>
                <a:spcPct val="130000"/>
              </a:lnSpc>
            </a:pPr>
            <a:r>
              <a:rPr lang="en-US" sz="2200" dirty="0" smtClean="0">
                <a:solidFill>
                  <a:schemeClr val="bg2">
                    <a:lumMod val="60000"/>
                    <a:lumOff val="40000"/>
                  </a:schemeClr>
                </a:solidFill>
              </a:rPr>
              <a:t>Evaluation Results</a:t>
            </a:r>
          </a:p>
          <a:p>
            <a:pPr>
              <a:lnSpc>
                <a:spcPct val="130000"/>
              </a:lnSpc>
            </a:pPr>
            <a:r>
              <a:rPr lang="en-US" sz="2200" dirty="0" smtClean="0">
                <a:solidFill>
                  <a:schemeClr val="bg2">
                    <a:lumMod val="60000"/>
                    <a:lumOff val="40000"/>
                  </a:schemeClr>
                </a:solidFill>
              </a:rPr>
              <a:t>Related Work</a:t>
            </a:r>
          </a:p>
          <a:p>
            <a:pPr>
              <a:lnSpc>
                <a:spcPct val="130000"/>
              </a:lnSpc>
            </a:pPr>
            <a:r>
              <a:rPr lang="en-US" sz="2200" dirty="0" smtClean="0">
                <a:solidFill>
                  <a:srgbClr val="9F9F9F"/>
                </a:solidFill>
              </a:rPr>
              <a:t>New Questions and Challenges</a:t>
            </a:r>
          </a:p>
          <a:p>
            <a:pPr>
              <a:lnSpc>
                <a:spcPct val="130000"/>
              </a:lnSpc>
            </a:pPr>
            <a:r>
              <a:rPr lang="en-US" sz="2200" dirty="0" smtClean="0">
                <a:solidFill>
                  <a:srgbClr val="0000FF"/>
                </a:solidFill>
              </a:rPr>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110</a:t>
            </a:fld>
            <a:endParaRPr lang="en-US" altLang="en-US">
              <a:solidFill>
                <a:srgbClr val="000000"/>
              </a:solidFill>
            </a:endParaRPr>
          </a:p>
        </p:txBody>
      </p:sp>
    </p:spTree>
    <p:extLst>
      <p:ext uri="{BB962C8B-B14F-4D97-AF65-F5344CB8AC3E}">
        <p14:creationId xmlns:p14="http://schemas.microsoft.com/office/powerpoint/2010/main" val="766114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3" name="Content Placeholder 2"/>
          <p:cNvSpPr>
            <a:spLocks noGrp="1"/>
          </p:cNvSpPr>
          <p:nvPr>
            <p:ph idx="1"/>
          </p:nvPr>
        </p:nvSpPr>
        <p:spPr>
          <a:xfrm>
            <a:off x="228600" y="908720"/>
            <a:ext cx="8915400" cy="5472608"/>
          </a:xfrm>
        </p:spPr>
        <p:txBody>
          <a:bodyPr/>
          <a:lstStyle/>
          <a:p>
            <a:r>
              <a:rPr lang="en-US" sz="2200" dirty="0" smtClean="0">
                <a:solidFill>
                  <a:srgbClr val="FF0000"/>
                </a:solidFill>
                <a:sym typeface="Wingdings"/>
              </a:rPr>
              <a:t>Traditional two-level storage model is inefficient in terms of performance and energy</a:t>
            </a:r>
          </a:p>
          <a:p>
            <a:pPr lvl="1"/>
            <a:r>
              <a:rPr lang="en-US" sz="2000" dirty="0" smtClean="0">
                <a:sym typeface="Wingdings"/>
              </a:rPr>
              <a:t>Due to OS/FS code and buffering needed to manage two models</a:t>
            </a:r>
          </a:p>
          <a:p>
            <a:pPr lvl="1"/>
            <a:r>
              <a:rPr lang="en-US" sz="2000" dirty="0" smtClean="0">
                <a:sym typeface="Wingdings"/>
              </a:rPr>
              <a:t>Especially so in future devices with NVM technologies, as we show</a:t>
            </a:r>
            <a:endParaRPr lang="en-US" sz="2000" dirty="0">
              <a:sym typeface="Wingdings"/>
            </a:endParaRPr>
          </a:p>
          <a:p>
            <a:endParaRPr lang="en-US" sz="800" dirty="0" smtClean="0">
              <a:solidFill>
                <a:schemeClr val="tx2">
                  <a:lumMod val="75000"/>
                </a:schemeClr>
              </a:solidFill>
            </a:endParaRPr>
          </a:p>
          <a:p>
            <a:r>
              <a:rPr lang="en-US" sz="2200" dirty="0" smtClean="0">
                <a:solidFill>
                  <a:schemeClr val="tx2">
                    <a:lumMod val="75000"/>
                  </a:schemeClr>
                </a:solidFill>
              </a:rPr>
              <a:t>New non-volatile memory based persistent memory designs that use a single-level storage model to unify memory and storage can alleviate this problem</a:t>
            </a:r>
          </a:p>
          <a:p>
            <a:endParaRPr lang="en-US" sz="800" dirty="0" smtClean="0">
              <a:solidFill>
                <a:srgbClr val="0000FF"/>
              </a:solidFill>
            </a:endParaRPr>
          </a:p>
          <a:p>
            <a:r>
              <a:rPr lang="en-US" sz="2200" dirty="0" smtClean="0">
                <a:solidFill>
                  <a:srgbClr val="0000FF"/>
                </a:solidFill>
              </a:rPr>
              <a:t>We quantified the performance and energy benefits of such a single-level persistent memory/storage design</a:t>
            </a:r>
          </a:p>
          <a:p>
            <a:pPr lvl="1"/>
            <a:r>
              <a:rPr lang="en-US" sz="2000" dirty="0" smtClean="0">
                <a:solidFill>
                  <a:srgbClr val="004D26"/>
                </a:solidFill>
              </a:rPr>
              <a:t>Showed significant benefits from reduced code footprint, data movement, and system software overhead on a variety of workloads</a:t>
            </a:r>
          </a:p>
          <a:p>
            <a:endParaRPr lang="en-US" sz="800" dirty="0" smtClean="0"/>
          </a:p>
          <a:p>
            <a:r>
              <a:rPr lang="en-US" sz="2200" dirty="0" smtClean="0"/>
              <a:t>Such a design requires more research to answer the questions we have posed and enable efficient persistent memory managers</a:t>
            </a:r>
          </a:p>
          <a:p>
            <a:pPr marL="344487" lvl="1" indent="0">
              <a:buNone/>
            </a:pPr>
            <a:r>
              <a:rPr lang="en-US" sz="2000" dirty="0" smtClean="0">
                <a:solidFill>
                  <a:srgbClr val="0000FF"/>
                </a:solidFill>
                <a:sym typeface="Wingdings"/>
              </a:rPr>
              <a:t> can lead to a fundamentally more efficient storage system</a:t>
            </a:r>
            <a:endParaRPr lang="en-US" sz="2000" dirty="0" smtClean="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111</a:t>
            </a:fld>
            <a:endParaRPr lang="en-US" altLang="en-US">
              <a:solidFill>
                <a:srgbClr val="000000"/>
              </a:solidFill>
            </a:endParaRPr>
          </a:p>
        </p:txBody>
      </p:sp>
    </p:spTree>
    <p:extLst>
      <p:ext uri="{BB962C8B-B14F-4D97-AF65-F5344CB8AC3E}">
        <p14:creationId xmlns:p14="http://schemas.microsoft.com/office/powerpoint/2010/main" val="17312888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A Case for Efficient Hardware/Software Cooperative Management of</a:t>
            </a:r>
            <a:br>
              <a:rPr lang="en-US" sz="4000" dirty="0" smtClean="0"/>
            </a:br>
            <a:r>
              <a:rPr lang="en-US" sz="4000" dirty="0" smtClean="0"/>
              <a:t>Storage and Memory</a:t>
            </a:r>
            <a:endParaRPr lang="en-US" sz="4000" dirty="0"/>
          </a:p>
        </p:txBody>
      </p:sp>
      <p:sp>
        <p:nvSpPr>
          <p:cNvPr id="3" name="Subtitle 2"/>
          <p:cNvSpPr>
            <a:spLocks noGrp="1"/>
          </p:cNvSpPr>
          <p:nvPr>
            <p:ph type="subTitle" idx="1"/>
          </p:nvPr>
        </p:nvSpPr>
        <p:spPr>
          <a:xfrm>
            <a:off x="1043608" y="3805238"/>
            <a:ext cx="6804374" cy="614362"/>
          </a:xfrm>
        </p:spPr>
        <p:txBody>
          <a:bodyPr>
            <a:noAutofit/>
          </a:bodyPr>
          <a:lstStyle/>
          <a:p>
            <a:r>
              <a:rPr lang="en-US" sz="2000" dirty="0"/>
              <a:t> Justin Meza</a:t>
            </a:r>
            <a:r>
              <a:rPr lang="en-US" sz="2000" baseline="30000" dirty="0"/>
              <a:t>*</a:t>
            </a:r>
            <a:r>
              <a:rPr lang="en-US" sz="2000" dirty="0"/>
              <a:t>,  </a:t>
            </a:r>
            <a:r>
              <a:rPr lang="en-US" sz="2000" dirty="0" err="1"/>
              <a:t>Yixin</a:t>
            </a:r>
            <a:r>
              <a:rPr lang="en-US" sz="2000" dirty="0"/>
              <a:t> </a:t>
            </a:r>
            <a:r>
              <a:rPr lang="en-US" sz="2000" dirty="0" err="1"/>
              <a:t>Luo</a:t>
            </a:r>
            <a:r>
              <a:rPr lang="en-US" sz="2000" baseline="30000" dirty="0"/>
              <a:t>*</a:t>
            </a:r>
            <a:r>
              <a:rPr lang="en-US" sz="2000" dirty="0"/>
              <a:t>,  Samira Khan</a:t>
            </a:r>
            <a:r>
              <a:rPr lang="en-US" sz="2000" baseline="30000" dirty="0"/>
              <a:t>*†</a:t>
            </a:r>
            <a:r>
              <a:rPr lang="en-US" sz="2000" dirty="0"/>
              <a:t>,  </a:t>
            </a:r>
            <a:r>
              <a:rPr lang="en-US" sz="2000" dirty="0" err="1"/>
              <a:t>Jishen</a:t>
            </a:r>
            <a:r>
              <a:rPr lang="en-US" sz="2000" dirty="0"/>
              <a:t> Zhao</a:t>
            </a:r>
            <a:r>
              <a:rPr lang="en-US" sz="2000" baseline="30000" dirty="0"/>
              <a:t>§</a:t>
            </a:r>
            <a:r>
              <a:rPr lang="en-US" sz="2000" dirty="0"/>
              <a:t>,  </a:t>
            </a:r>
          </a:p>
          <a:p>
            <a:r>
              <a:rPr lang="en-US" sz="2000" dirty="0"/>
              <a:t>Yuan </a:t>
            </a:r>
            <a:r>
              <a:rPr lang="en-US" sz="2000" dirty="0" err="1"/>
              <a:t>Xie</a:t>
            </a:r>
            <a:r>
              <a:rPr lang="en-US" sz="2000" baseline="30000" dirty="0"/>
              <a:t>§‡</a:t>
            </a:r>
            <a:r>
              <a:rPr lang="en-US" sz="2000" dirty="0"/>
              <a:t>, and </a:t>
            </a:r>
            <a:r>
              <a:rPr lang="en-US" sz="2000" dirty="0" err="1">
                <a:solidFill>
                  <a:srgbClr val="0000FF"/>
                </a:solidFill>
              </a:rPr>
              <a:t>Onur</a:t>
            </a:r>
            <a:r>
              <a:rPr lang="en-US" sz="2000" dirty="0">
                <a:solidFill>
                  <a:srgbClr val="0000FF"/>
                </a:solidFill>
              </a:rPr>
              <a:t> </a:t>
            </a:r>
            <a:r>
              <a:rPr lang="en-US" sz="2000" dirty="0" err="1">
                <a:solidFill>
                  <a:srgbClr val="0000FF"/>
                </a:solidFill>
              </a:rPr>
              <a:t>Mutlu</a:t>
            </a:r>
            <a:r>
              <a:rPr lang="en-US" sz="2000" baseline="30000" dirty="0"/>
              <a:t>*</a:t>
            </a:r>
            <a:endParaRPr lang="en-US" sz="2000" dirty="0"/>
          </a:p>
          <a:p>
            <a:endParaRPr lang="en-US" sz="2000" dirty="0"/>
          </a:p>
          <a:p>
            <a:r>
              <a:rPr lang="en-US" sz="2000" dirty="0"/>
              <a:t> </a:t>
            </a:r>
            <a:r>
              <a:rPr lang="en-US" sz="2000" baseline="30000" dirty="0"/>
              <a:t>*</a:t>
            </a:r>
            <a:r>
              <a:rPr lang="en-US" sz="2000" dirty="0" smtClean="0"/>
              <a:t>Carnegie </a:t>
            </a:r>
            <a:r>
              <a:rPr lang="en-US" sz="2000" dirty="0"/>
              <a:t>Mellon University</a:t>
            </a:r>
          </a:p>
          <a:p>
            <a:r>
              <a:rPr lang="en-US" sz="2000" dirty="0"/>
              <a:t> </a:t>
            </a:r>
            <a:r>
              <a:rPr lang="en-US" sz="2000" baseline="30000" dirty="0" smtClean="0"/>
              <a:t>§</a:t>
            </a:r>
            <a:r>
              <a:rPr lang="en-US" sz="2000" dirty="0" smtClean="0"/>
              <a:t>Pennsylvania </a:t>
            </a:r>
            <a:r>
              <a:rPr lang="en-US" sz="2000" dirty="0"/>
              <a:t>State University</a:t>
            </a:r>
          </a:p>
          <a:p>
            <a:r>
              <a:rPr lang="en-US" sz="2000" baseline="30000" dirty="0" smtClean="0"/>
              <a:t>†</a:t>
            </a:r>
            <a:r>
              <a:rPr lang="en-US" sz="2000" dirty="0" smtClean="0"/>
              <a:t>Intel Labs  </a:t>
            </a:r>
            <a:r>
              <a:rPr lang="en-US" sz="2000" dirty="0"/>
              <a:t> </a:t>
            </a:r>
            <a:r>
              <a:rPr lang="en-US" sz="2000" dirty="0" smtClean="0"/>
              <a:t> </a:t>
            </a:r>
            <a:r>
              <a:rPr lang="en-US" sz="2000" baseline="30000" dirty="0" smtClean="0"/>
              <a:t>‡</a:t>
            </a:r>
            <a:r>
              <a:rPr lang="en-US" sz="2000" dirty="0"/>
              <a:t>AMD Research</a:t>
            </a:r>
          </a:p>
        </p:txBody>
      </p:sp>
      <p:pic>
        <p:nvPicPr>
          <p:cNvPr id="6" name="Picture 5" descr="Burgundy_CMU_JPG_Logo.jpg"/>
          <p:cNvPicPr>
            <a:picLocks noChangeAspect="1"/>
          </p:cNvPicPr>
          <p:nvPr/>
        </p:nvPicPr>
        <p:blipFill rotWithShape="1">
          <a:blip r:embed="rId3" cstate="print"/>
          <a:srcRect t="19307" b="19307"/>
          <a:stretch/>
        </p:blipFill>
        <p:spPr>
          <a:xfrm>
            <a:off x="6300192" y="6118870"/>
            <a:ext cx="2634086" cy="583908"/>
          </a:xfrm>
          <a:prstGeom prst="rect">
            <a:avLst/>
          </a:prstGeom>
        </p:spPr>
      </p:pic>
      <p:pic>
        <p:nvPicPr>
          <p:cNvPr id="5" name="Picture 4" descr="safari.png"/>
          <p:cNvPicPr>
            <a:picLocks noChangeAspect="1"/>
          </p:cNvPicPr>
          <p:nvPr/>
        </p:nvPicPr>
        <p:blipFill>
          <a:blip r:embed="rId4" cstate="print"/>
          <a:stretch>
            <a:fillRect/>
          </a:stretch>
        </p:blipFill>
        <p:spPr>
          <a:xfrm>
            <a:off x="467544" y="6165304"/>
            <a:ext cx="1656184" cy="479201"/>
          </a:xfrm>
          <a:prstGeom prst="rect">
            <a:avLst/>
          </a:prstGeom>
        </p:spPr>
      </p:pic>
    </p:spTree>
    <p:extLst>
      <p:ext uri="{BB962C8B-B14F-4D97-AF65-F5344CB8AC3E}">
        <p14:creationId xmlns:p14="http://schemas.microsoft.com/office/powerpoint/2010/main" val="2856692668"/>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Flash Memory Scaling</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780989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114</a:t>
            </a:fld>
            <a:endParaRPr lang="en-US"/>
          </a:p>
        </p:txBody>
      </p:sp>
    </p:spTree>
    <p:extLst>
      <p:ext uri="{BB962C8B-B14F-4D97-AF65-F5344CB8AC3E}">
        <p14:creationId xmlns:p14="http://schemas.microsoft.com/office/powerpoint/2010/main" val="2416839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Arial" charset="0"/>
                <a:ea typeface="MS PGothic" charset="0"/>
              </a:rPr>
              <a:t>Evolution of NAND Flash Memory</a:t>
            </a:r>
          </a:p>
        </p:txBody>
      </p:sp>
      <p:sp>
        <p:nvSpPr>
          <p:cNvPr id="142338" name="Content Placeholder 2"/>
          <p:cNvSpPr>
            <a:spLocks noGrp="1"/>
          </p:cNvSpPr>
          <p:nvPr>
            <p:ph idx="1"/>
          </p:nvPr>
        </p:nvSpPr>
        <p:spPr>
          <a:xfrm>
            <a:off x="85725" y="5303838"/>
            <a:ext cx="8972550" cy="841375"/>
          </a:xfrm>
        </p:spPr>
        <p:txBody>
          <a:bodyPr/>
          <a:lstStyle/>
          <a:p>
            <a:r>
              <a:rPr lang="en-US">
                <a:latin typeface="Arial" charset="0"/>
                <a:ea typeface="MS PGothic" charset="0"/>
              </a:rPr>
              <a:t>Flash memory widening its range of applications</a:t>
            </a:r>
          </a:p>
          <a:p>
            <a:pPr lvl="1"/>
            <a:r>
              <a:rPr lang="en-US">
                <a:latin typeface="Arial" charset="0"/>
                <a:ea typeface="MS PGothic" charset="0"/>
              </a:rPr>
              <a:t>Portable consumer devices, laptop PCs and enterprise servers</a:t>
            </a:r>
          </a:p>
        </p:txBody>
      </p:sp>
      <p:sp>
        <p:nvSpPr>
          <p:cNvPr id="142339" name="Text Box 6"/>
          <p:cNvSpPr txBox="1">
            <a:spLocks noChangeArrowheads="1"/>
          </p:cNvSpPr>
          <p:nvPr/>
        </p:nvSpPr>
        <p:spPr bwMode="auto">
          <a:xfrm>
            <a:off x="1212850" y="4887913"/>
            <a:ext cx="6718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200">
                <a:solidFill>
                  <a:srgbClr val="000000"/>
                </a:solidFill>
                <a:ea typeface="宋体" charset="0"/>
                <a:cs typeface="宋体" charset="0"/>
              </a:rPr>
              <a:t>Seaung Suk Lee, “Emerging Challenges in NAND Flash Technology”, Flash Summit 2011 (Hynix)</a:t>
            </a:r>
          </a:p>
        </p:txBody>
      </p:sp>
      <p:pic>
        <p:nvPicPr>
          <p:cNvPr id="142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008063"/>
            <a:ext cx="7689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Box 5"/>
          <p:cNvSpPr txBox="1">
            <a:spLocks noChangeArrowheads="1"/>
          </p:cNvSpPr>
          <p:nvPr/>
        </p:nvSpPr>
        <p:spPr bwMode="auto">
          <a:xfrm>
            <a:off x="6327775" y="2547938"/>
            <a:ext cx="212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CMOS scaling</a:t>
            </a:r>
          </a:p>
          <a:p>
            <a:pPr eaLnBrk="1" hangingPunct="1"/>
            <a:r>
              <a:rPr lang="en-US" sz="1800" b="1">
                <a:solidFill>
                  <a:srgbClr val="FF0000"/>
                </a:solidFill>
                <a:ea typeface="MS PGothic" charset="0"/>
                <a:cs typeface="MS PGothic" charset="0"/>
              </a:rPr>
              <a:t>More bits per Cell</a:t>
            </a:r>
          </a:p>
        </p:txBody>
      </p:sp>
    </p:spTree>
    <p:extLst>
      <p:ext uri="{BB962C8B-B14F-4D97-AF65-F5344CB8AC3E}">
        <p14:creationId xmlns:p14="http://schemas.microsoft.com/office/powerpoint/2010/main" val="3331762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116</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4060880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108520" y="158973"/>
            <a:ext cx="9144000" cy="893763"/>
          </a:xfrm>
        </p:spPr>
        <p:txBody>
          <a:bodyPr/>
          <a:lstStyle/>
          <a:p>
            <a:pPr eaLnBrk="1" hangingPunct="1"/>
            <a:r>
              <a:rPr lang="en-US" altLang="zh-CN" sz="3800" dirty="0">
                <a:latin typeface="Arial" charset="0"/>
                <a:ea typeface="宋体" charset="0"/>
                <a:cs typeface="宋体" charset="0"/>
              </a:rPr>
              <a:t>Future NAND Flash Storage Architecture</a:t>
            </a:r>
          </a:p>
        </p:txBody>
      </p:sp>
      <p:pic>
        <p:nvPicPr>
          <p:cNvPr id="144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844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36663"/>
            <a:ext cx="19050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5867400" y="1531938"/>
            <a:ext cx="1676400"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cxnSp>
        <p:nvCxnSpPr>
          <p:cNvPr id="37" name="Straight Connector 36"/>
          <p:cNvCxnSpPr>
            <a:cxnSpLocks noChangeShapeType="1"/>
          </p:cNvCxnSpPr>
          <p:nvPr/>
        </p:nvCxnSpPr>
        <p:spPr bwMode="auto">
          <a:xfrm>
            <a:off x="2057400" y="2674938"/>
            <a:ext cx="9144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4803775" y="2674938"/>
            <a:ext cx="987425"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7620000" y="2674938"/>
            <a:ext cx="6096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44392" name="Group 16"/>
          <p:cNvGrpSpPr>
            <a:grpSpLocks/>
          </p:cNvGrpSpPr>
          <p:nvPr/>
        </p:nvGrpSpPr>
        <p:grpSpPr bwMode="auto">
          <a:xfrm>
            <a:off x="3021013" y="1531938"/>
            <a:ext cx="1709737" cy="2362200"/>
            <a:chOff x="2971800" y="1531938"/>
            <a:chExt cx="1709738" cy="2362200"/>
          </a:xfrm>
        </p:grpSpPr>
        <p:sp>
          <p:nvSpPr>
            <p:cNvPr id="35" name="Rectangle 34"/>
            <p:cNvSpPr/>
            <p:nvPr/>
          </p:nvSpPr>
          <p:spPr>
            <a:xfrm>
              <a:off x="2971800" y="1531938"/>
              <a:ext cx="1676401"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4401" name="TextBox 16"/>
            <p:cNvSpPr txBox="1">
              <a:spLocks noChangeArrowheads="1"/>
            </p:cNvSpPr>
            <p:nvPr/>
          </p:nvSpPr>
          <p:spPr bwMode="auto">
            <a:xfrm>
              <a:off x="2971800" y="2063750"/>
              <a:ext cx="1709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Memory</a:t>
              </a:r>
            </a:p>
            <a:p>
              <a:pPr algn="ctr"/>
              <a:r>
                <a:rPr lang="en-US">
                  <a:solidFill>
                    <a:srgbClr val="000000"/>
                  </a:solidFill>
                  <a:ea typeface="MS PGothic" charset="0"/>
                  <a:cs typeface="MS PGothic" charset="0"/>
                </a:rPr>
                <a:t>Signal </a:t>
              </a:r>
            </a:p>
            <a:p>
              <a:pPr algn="ctr"/>
              <a:r>
                <a:rPr lang="en-US">
                  <a:solidFill>
                    <a:srgbClr val="000000"/>
                  </a:solidFill>
                  <a:ea typeface="MS PGothic" charset="0"/>
                  <a:cs typeface="MS PGothic" charset="0"/>
                </a:rPr>
                <a:t>Processing</a:t>
              </a:r>
            </a:p>
          </p:txBody>
        </p:sp>
      </p:grpSp>
      <p:sp>
        <p:nvSpPr>
          <p:cNvPr id="144393" name="TextBox 17"/>
          <p:cNvSpPr txBox="1">
            <a:spLocks noChangeArrowheads="1"/>
          </p:cNvSpPr>
          <p:nvPr/>
        </p:nvSpPr>
        <p:spPr bwMode="auto">
          <a:xfrm>
            <a:off x="5867400" y="2217738"/>
            <a:ext cx="1606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Error</a:t>
            </a:r>
          </a:p>
          <a:p>
            <a:pPr algn="ctr"/>
            <a:r>
              <a:rPr lang="en-US">
                <a:solidFill>
                  <a:srgbClr val="000000"/>
                </a:solidFill>
                <a:ea typeface="MS PGothic" charset="0"/>
                <a:cs typeface="MS PGothic" charset="0"/>
              </a:rPr>
              <a:t>Correction</a:t>
            </a:r>
          </a:p>
        </p:txBody>
      </p:sp>
      <p:sp>
        <p:nvSpPr>
          <p:cNvPr id="144394" name="TextBox 18"/>
          <p:cNvSpPr txBox="1">
            <a:spLocks noChangeArrowheads="1"/>
          </p:cNvSpPr>
          <p:nvPr/>
        </p:nvSpPr>
        <p:spPr bwMode="auto">
          <a:xfrm>
            <a:off x="4648200" y="1952625"/>
            <a:ext cx="124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Raw Bit </a:t>
            </a:r>
          </a:p>
          <a:p>
            <a:pPr algn="ctr"/>
            <a:r>
              <a:rPr lang="en-US" sz="1800">
                <a:solidFill>
                  <a:srgbClr val="000000"/>
                </a:solidFill>
                <a:ea typeface="MS PGothic" charset="0"/>
                <a:cs typeface="MS PGothic" charset="0"/>
              </a:rPr>
              <a:t>Error Rate</a:t>
            </a:r>
          </a:p>
        </p:txBody>
      </p:sp>
      <p:sp>
        <p:nvSpPr>
          <p:cNvPr id="144395" name="TextBox 19"/>
          <p:cNvSpPr txBox="1">
            <a:spLocks noChangeArrowheads="1"/>
          </p:cNvSpPr>
          <p:nvPr/>
        </p:nvSpPr>
        <p:spPr bwMode="auto">
          <a:xfrm>
            <a:off x="5619750" y="4019550"/>
            <a:ext cx="2709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Hamming codes</a:t>
            </a:r>
          </a:p>
          <a:p>
            <a:pPr>
              <a:buFont typeface="Arial" charset="0"/>
              <a:buChar char="•"/>
            </a:pPr>
            <a:r>
              <a:rPr lang="en-US" sz="1600">
                <a:solidFill>
                  <a:srgbClr val="000000"/>
                </a:solidFill>
                <a:ea typeface="MS PGothic" charset="0"/>
                <a:cs typeface="MS PGothic" charset="0"/>
              </a:rPr>
              <a:t> BCH codes </a:t>
            </a:r>
          </a:p>
          <a:p>
            <a:pPr>
              <a:buFont typeface="Arial" charset="0"/>
              <a:buChar char="•"/>
            </a:pPr>
            <a:r>
              <a:rPr lang="en-US" sz="1600">
                <a:solidFill>
                  <a:srgbClr val="000000"/>
                </a:solidFill>
                <a:ea typeface="MS PGothic" charset="0"/>
                <a:cs typeface="MS PGothic" charset="0"/>
              </a:rPr>
              <a:t> Reed-Solomon codes</a:t>
            </a:r>
          </a:p>
          <a:p>
            <a:pPr>
              <a:buFont typeface="Arial" charset="0"/>
              <a:buChar char="•"/>
            </a:pPr>
            <a:r>
              <a:rPr lang="en-US" sz="1600">
                <a:solidFill>
                  <a:srgbClr val="000000"/>
                </a:solidFill>
                <a:ea typeface="MS PGothic" charset="0"/>
                <a:cs typeface="MS PGothic" charset="0"/>
              </a:rPr>
              <a:t> LDPC codes</a:t>
            </a:r>
          </a:p>
          <a:p>
            <a:pPr>
              <a:buFont typeface="Arial" charset="0"/>
              <a:buChar char="•"/>
            </a:pPr>
            <a:r>
              <a:rPr lang="en-US" sz="1600">
                <a:solidFill>
                  <a:srgbClr val="000000"/>
                </a:solidFill>
                <a:ea typeface="MS PGothic" charset="0"/>
                <a:cs typeface="MS PGothic" charset="0"/>
              </a:rPr>
              <a:t> Other Flash friendly codes</a:t>
            </a:r>
          </a:p>
        </p:txBody>
      </p:sp>
      <p:sp>
        <p:nvSpPr>
          <p:cNvPr id="144396" name="TextBox 20"/>
          <p:cNvSpPr txBox="1">
            <a:spLocks noChangeArrowheads="1"/>
          </p:cNvSpPr>
          <p:nvPr/>
        </p:nvSpPr>
        <p:spPr bwMode="auto">
          <a:xfrm>
            <a:off x="7515225" y="2230438"/>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BER &lt; 10</a:t>
            </a:r>
            <a:r>
              <a:rPr lang="en-US" sz="1800" baseline="30000">
                <a:solidFill>
                  <a:srgbClr val="000000"/>
                </a:solidFill>
                <a:ea typeface="MS PGothic" charset="0"/>
                <a:cs typeface="MS PGothic" charset="0"/>
              </a:rPr>
              <a:t>-15</a:t>
            </a:r>
          </a:p>
        </p:txBody>
      </p:sp>
      <p:sp>
        <p:nvSpPr>
          <p:cNvPr id="45" name="TextBox 21"/>
          <p:cNvSpPr txBox="1">
            <a:spLocks noChangeArrowheads="1"/>
          </p:cNvSpPr>
          <p:nvPr/>
        </p:nvSpPr>
        <p:spPr bwMode="auto">
          <a:xfrm>
            <a:off x="1228725" y="5557838"/>
            <a:ext cx="65516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ea typeface="MS PGothic" charset="0"/>
                <a:cs typeface="MS PGothic" charset="0"/>
              </a:rPr>
              <a:t>Need to understand NAND flash error patterns</a:t>
            </a:r>
          </a:p>
        </p:txBody>
      </p:sp>
      <p:sp>
        <p:nvSpPr>
          <p:cNvPr id="144398" name="TextBox 19"/>
          <p:cNvSpPr txBox="1">
            <a:spLocks noChangeArrowheads="1"/>
          </p:cNvSpPr>
          <p:nvPr/>
        </p:nvSpPr>
        <p:spPr bwMode="auto">
          <a:xfrm>
            <a:off x="2581275" y="4019550"/>
            <a:ext cx="2755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Read voltage adjusting</a:t>
            </a:r>
          </a:p>
          <a:p>
            <a:pPr>
              <a:buFont typeface="Arial" charset="0"/>
              <a:buChar char="•"/>
            </a:pPr>
            <a:r>
              <a:rPr lang="en-US" sz="1600">
                <a:solidFill>
                  <a:srgbClr val="000000"/>
                </a:solidFill>
                <a:ea typeface="MS PGothic" charset="0"/>
                <a:cs typeface="MS PGothic" charset="0"/>
              </a:rPr>
              <a:t> Data scrambler</a:t>
            </a:r>
          </a:p>
          <a:p>
            <a:pPr>
              <a:buFont typeface="Arial" charset="0"/>
              <a:buChar char="•"/>
            </a:pPr>
            <a:r>
              <a:rPr lang="en-US" sz="1600">
                <a:solidFill>
                  <a:srgbClr val="000000"/>
                </a:solidFill>
                <a:ea typeface="MS PGothic" charset="0"/>
                <a:cs typeface="MS PGothic" charset="0"/>
              </a:rPr>
              <a:t> Data recovery</a:t>
            </a:r>
          </a:p>
          <a:p>
            <a:pPr>
              <a:buFont typeface="Arial" charset="0"/>
              <a:buChar char="•"/>
            </a:pPr>
            <a:r>
              <a:rPr lang="en-US" sz="1600">
                <a:solidFill>
                  <a:srgbClr val="000000"/>
                </a:solidFill>
                <a:ea typeface="MS PGothic" charset="0"/>
                <a:cs typeface="MS PGothic" charset="0"/>
              </a:rPr>
              <a:t> Soft-information estimation</a:t>
            </a:r>
          </a:p>
        </p:txBody>
      </p:sp>
      <p:sp>
        <p:nvSpPr>
          <p:cNvPr id="144399" name="TextBox 17"/>
          <p:cNvSpPr txBox="1">
            <a:spLocks noChangeArrowheads="1"/>
          </p:cNvSpPr>
          <p:nvPr/>
        </p:nvSpPr>
        <p:spPr bwMode="auto">
          <a:xfrm>
            <a:off x="400050" y="2266950"/>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0000"/>
                </a:solidFill>
                <a:ea typeface="MS PGothic" charset="0"/>
                <a:cs typeface="MS PGothic" charset="0"/>
              </a:rPr>
              <a:t>Noisy</a:t>
            </a:r>
          </a:p>
        </p:txBody>
      </p:sp>
    </p:spTree>
    <p:extLst>
      <p:ext uri="{BB962C8B-B14F-4D97-AF65-F5344CB8AC3E}">
        <p14:creationId xmlns:p14="http://schemas.microsoft.com/office/powerpoint/2010/main" val="334004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Test System Infrastructure</a:t>
            </a:r>
          </a:p>
        </p:txBody>
      </p:sp>
      <p:sp>
        <p:nvSpPr>
          <p:cNvPr id="146434" name="Rectangle 5"/>
          <p:cNvSpPr>
            <a:spLocks noChangeArrowheads="1"/>
          </p:cNvSpPr>
          <p:nvPr/>
        </p:nvSpPr>
        <p:spPr bwMode="auto">
          <a:xfrm>
            <a:off x="304800" y="48006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Host USB PHY</a:t>
            </a:r>
          </a:p>
        </p:txBody>
      </p:sp>
      <p:sp>
        <p:nvSpPr>
          <p:cNvPr id="146435" name="Rectangle 6"/>
          <p:cNvSpPr>
            <a:spLocks noChangeArrowheads="1"/>
          </p:cNvSpPr>
          <p:nvPr/>
        </p:nvSpPr>
        <p:spPr bwMode="auto">
          <a:xfrm>
            <a:off x="304800" y="4191000"/>
            <a:ext cx="1905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1600">
                <a:solidFill>
                  <a:srgbClr val="000000"/>
                </a:solidFill>
                <a:ea typeface="MS PGothic" charset="0"/>
                <a:cs typeface="MS PGothic" charset="0"/>
              </a:rPr>
              <a:t>USB Driver</a:t>
            </a:r>
          </a:p>
        </p:txBody>
      </p:sp>
      <p:sp>
        <p:nvSpPr>
          <p:cNvPr id="146436" name="Rectangle 7"/>
          <p:cNvSpPr>
            <a:spLocks noChangeArrowheads="1"/>
          </p:cNvSpPr>
          <p:nvPr/>
        </p:nvSpPr>
        <p:spPr bwMode="auto">
          <a:xfrm>
            <a:off x="304800" y="35814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Software Platform</a:t>
            </a:r>
          </a:p>
        </p:txBody>
      </p:sp>
      <p:sp>
        <p:nvSpPr>
          <p:cNvPr id="146437" name="Rectangle 8"/>
          <p:cNvSpPr>
            <a:spLocks noChangeArrowheads="1"/>
          </p:cNvSpPr>
          <p:nvPr/>
        </p:nvSpPr>
        <p:spPr bwMode="auto">
          <a:xfrm>
            <a:off x="304800" y="1295400"/>
            <a:ext cx="1905000" cy="2286000"/>
          </a:xfrm>
          <a:prstGeom prst="rect">
            <a:avLst/>
          </a:prstGeom>
          <a:solidFill>
            <a:schemeClr val="bg1"/>
          </a:solidFill>
          <a:ln w="9525">
            <a:solidFill>
              <a:schemeClr val="tx1"/>
            </a:solidFill>
            <a:prstDash val="lgDashDotDot"/>
            <a:miter lim="800000"/>
            <a:headEnd/>
            <a:tailEnd/>
          </a:ln>
        </p:spPr>
        <p:txBody>
          <a:bodyPr wrap="none" anchor="ctr"/>
          <a:lstStyle/>
          <a:p>
            <a:pPr algn="ctr" eaLnBrk="0" hangingPunct="0"/>
            <a:endParaRPr lang="en-US" sz="1600">
              <a:solidFill>
                <a:srgbClr val="000000"/>
              </a:solidFill>
              <a:ea typeface="MS PGothic" charset="0"/>
              <a:cs typeface="MS PGothic" charset="0"/>
            </a:endParaRPr>
          </a:p>
        </p:txBody>
      </p:sp>
      <p:sp>
        <p:nvSpPr>
          <p:cNvPr id="146438" name="Rectangle 9"/>
          <p:cNvSpPr>
            <a:spLocks noChangeArrowheads="1"/>
          </p:cNvSpPr>
          <p:nvPr/>
        </p:nvSpPr>
        <p:spPr bwMode="auto">
          <a:xfrm>
            <a:off x="27432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USB </a:t>
            </a:r>
          </a:p>
          <a:p>
            <a:pPr algn="ctr" eaLnBrk="0" hangingPunct="0"/>
            <a:r>
              <a:rPr lang="en-US">
                <a:solidFill>
                  <a:srgbClr val="000000"/>
                </a:solidFill>
                <a:ea typeface="MS PGothic" charset="0"/>
                <a:cs typeface="MS PGothic" charset="0"/>
              </a:rPr>
              <a:t>PHYChip</a:t>
            </a:r>
          </a:p>
        </p:txBody>
      </p:sp>
      <p:sp>
        <p:nvSpPr>
          <p:cNvPr id="146439" name="Rectangle 10"/>
          <p:cNvSpPr>
            <a:spLocks noChangeArrowheads="1"/>
          </p:cNvSpPr>
          <p:nvPr/>
        </p:nvSpPr>
        <p:spPr bwMode="auto">
          <a:xfrm>
            <a:off x="2743200" y="2743200"/>
            <a:ext cx="1143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Control </a:t>
            </a:r>
          </a:p>
          <a:p>
            <a:pPr algn="ctr" eaLnBrk="0" hangingPunct="0"/>
            <a:r>
              <a:rPr lang="en-US" sz="1600">
                <a:solidFill>
                  <a:srgbClr val="000000"/>
                </a:solidFill>
                <a:ea typeface="MS PGothic" charset="0"/>
                <a:cs typeface="MS PGothic" charset="0"/>
              </a:rPr>
              <a:t>Firmware</a:t>
            </a:r>
          </a:p>
        </p:txBody>
      </p:sp>
      <p:sp>
        <p:nvSpPr>
          <p:cNvPr id="146440" name="Rectangle 11"/>
          <p:cNvSpPr>
            <a:spLocks noChangeArrowheads="1"/>
          </p:cNvSpPr>
          <p:nvPr/>
        </p:nvSpPr>
        <p:spPr bwMode="auto">
          <a:xfrm>
            <a:off x="4343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FPGA</a:t>
            </a:r>
          </a:p>
          <a:p>
            <a:pPr algn="ctr" eaLnBrk="0" hangingPunct="0"/>
            <a:r>
              <a:rPr lang="en-US" sz="1200">
                <a:solidFill>
                  <a:srgbClr val="000000"/>
                </a:solidFill>
                <a:ea typeface="MS PGothic" charset="0"/>
                <a:cs typeface="MS PGothic" charset="0"/>
              </a:rPr>
              <a:t>USB controller</a:t>
            </a:r>
          </a:p>
        </p:txBody>
      </p:sp>
      <p:sp>
        <p:nvSpPr>
          <p:cNvPr id="146441" name="Rectangle 12"/>
          <p:cNvSpPr>
            <a:spLocks noChangeArrowheads="1"/>
          </p:cNvSpPr>
          <p:nvPr/>
        </p:nvSpPr>
        <p:spPr bwMode="auto">
          <a:xfrm>
            <a:off x="60198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NAND </a:t>
            </a:r>
          </a:p>
          <a:p>
            <a:pPr algn="ctr" eaLnBrk="0" hangingPunct="0"/>
            <a:r>
              <a:rPr lang="en-US" sz="1600">
                <a:solidFill>
                  <a:srgbClr val="000000"/>
                </a:solidFill>
                <a:ea typeface="MS PGothic" charset="0"/>
                <a:cs typeface="MS PGothic" charset="0"/>
              </a:rPr>
              <a:t>Controller</a:t>
            </a:r>
          </a:p>
        </p:txBody>
      </p:sp>
      <p:sp>
        <p:nvSpPr>
          <p:cNvPr id="146442" name="Text Box 13"/>
          <p:cNvSpPr txBox="1">
            <a:spLocks noChangeArrowheads="1"/>
          </p:cNvSpPr>
          <p:nvPr/>
        </p:nvSpPr>
        <p:spPr bwMode="auto">
          <a:xfrm>
            <a:off x="457200" y="3124200"/>
            <a:ext cx="1600200" cy="284163"/>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Signal Processing</a:t>
            </a:r>
          </a:p>
        </p:txBody>
      </p:sp>
      <p:sp>
        <p:nvSpPr>
          <p:cNvPr id="146443" name="Text Box 14"/>
          <p:cNvSpPr txBox="1">
            <a:spLocks noChangeArrowheads="1"/>
          </p:cNvSpPr>
          <p:nvPr/>
        </p:nvSpPr>
        <p:spPr bwMode="auto">
          <a:xfrm>
            <a:off x="461963" y="1785938"/>
            <a:ext cx="1595437" cy="652462"/>
          </a:xfrm>
          <a:prstGeom prst="rect">
            <a:avLst/>
          </a:prstGeom>
          <a:noFill/>
          <a:ln w="12700">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Wear Leveling</a:t>
            </a:r>
          </a:p>
          <a:p>
            <a:r>
              <a:rPr lang="en-US" sz="1200" b="1">
                <a:solidFill>
                  <a:srgbClr val="000000"/>
                </a:solidFill>
                <a:ea typeface="MS PGothic" charset="0"/>
                <a:cs typeface="MS PGothic" charset="0"/>
              </a:rPr>
              <a:t>Address Mapping</a:t>
            </a:r>
          </a:p>
          <a:p>
            <a:r>
              <a:rPr lang="en-US" sz="1200" b="1">
                <a:solidFill>
                  <a:srgbClr val="000000"/>
                </a:solidFill>
                <a:ea typeface="MS PGothic" charset="0"/>
                <a:cs typeface="MS PGothic" charset="0"/>
              </a:rPr>
              <a:t>Garbage Collection</a:t>
            </a:r>
          </a:p>
        </p:txBody>
      </p:sp>
      <p:sp>
        <p:nvSpPr>
          <p:cNvPr id="146444" name="Text Box 16"/>
          <p:cNvSpPr txBox="1">
            <a:spLocks noChangeArrowheads="1"/>
          </p:cNvSpPr>
          <p:nvPr/>
        </p:nvSpPr>
        <p:spPr bwMode="auto">
          <a:xfrm>
            <a:off x="685800" y="1371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Algorithms</a:t>
            </a:r>
          </a:p>
        </p:txBody>
      </p:sp>
      <p:sp>
        <p:nvSpPr>
          <p:cNvPr id="146445" name="Text Box 17"/>
          <p:cNvSpPr txBox="1">
            <a:spLocks noChangeArrowheads="1"/>
          </p:cNvSpPr>
          <p:nvPr/>
        </p:nvSpPr>
        <p:spPr bwMode="auto">
          <a:xfrm>
            <a:off x="457200" y="2514600"/>
            <a:ext cx="1600200" cy="466725"/>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solidFill>
                  <a:srgbClr val="000000"/>
                </a:solidFill>
                <a:ea typeface="MS PGothic" charset="0"/>
                <a:cs typeface="MS PGothic" charset="0"/>
              </a:rPr>
              <a:t>ECC</a:t>
            </a:r>
          </a:p>
          <a:p>
            <a:pPr algn="ctr"/>
            <a:r>
              <a:rPr lang="en-US" sz="1200" b="1">
                <a:solidFill>
                  <a:srgbClr val="000000"/>
                </a:solidFill>
                <a:ea typeface="MS PGothic" charset="0"/>
                <a:cs typeface="MS PGothic" charset="0"/>
              </a:rPr>
              <a:t>(BCH, RS, LDPC)</a:t>
            </a:r>
          </a:p>
        </p:txBody>
      </p:sp>
      <p:cxnSp>
        <p:nvCxnSpPr>
          <p:cNvPr id="22" name="Straight Arrow Connector 21"/>
          <p:cNvCxnSpPr>
            <a:stCxn id="146439" idx="2"/>
            <a:endCxn id="146438" idx="0"/>
          </p:cNvCxnSpPr>
          <p:nvPr/>
        </p:nvCxnSpPr>
        <p:spPr bwMode="auto">
          <a:xfrm rot="5400000">
            <a:off x="3009901" y="3657600"/>
            <a:ext cx="60960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Left-Right Arrow 22"/>
          <p:cNvSpPr/>
          <p:nvPr/>
        </p:nvSpPr>
        <p:spPr bwMode="auto">
          <a:xfrm>
            <a:off x="2209800" y="4495800"/>
            <a:ext cx="533400" cy="255588"/>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6448" name="Rectangle 12"/>
          <p:cNvSpPr>
            <a:spLocks noChangeArrowheads="1"/>
          </p:cNvSpPr>
          <p:nvPr/>
        </p:nvSpPr>
        <p:spPr bwMode="auto">
          <a:xfrm>
            <a:off x="7772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Flash </a:t>
            </a:r>
          </a:p>
          <a:p>
            <a:pPr algn="ctr" eaLnBrk="0" hangingPunct="0"/>
            <a:r>
              <a:rPr lang="en-US">
                <a:solidFill>
                  <a:srgbClr val="000000"/>
                </a:solidFill>
                <a:ea typeface="MS PGothic" charset="0"/>
                <a:cs typeface="MS PGothic" charset="0"/>
              </a:rPr>
              <a:t>Memories</a:t>
            </a:r>
          </a:p>
        </p:txBody>
      </p:sp>
      <p:sp>
        <p:nvSpPr>
          <p:cNvPr id="25" name="Left-Right Arrow 24"/>
          <p:cNvSpPr/>
          <p:nvPr/>
        </p:nvSpPr>
        <p:spPr bwMode="auto">
          <a:xfrm>
            <a:off x="5486400" y="4495800"/>
            <a:ext cx="5334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6" name="Left-Right Arrow 25"/>
          <p:cNvSpPr/>
          <p:nvPr/>
        </p:nvSpPr>
        <p:spPr bwMode="auto">
          <a:xfrm>
            <a:off x="7162800" y="4495800"/>
            <a:ext cx="6096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7" name="Left-Right Arrow 26"/>
          <p:cNvSpPr/>
          <p:nvPr/>
        </p:nvSpPr>
        <p:spPr bwMode="auto">
          <a:xfrm>
            <a:off x="3886200" y="4495800"/>
            <a:ext cx="4572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grpSp>
        <p:nvGrpSpPr>
          <p:cNvPr id="146452" name="Group 35"/>
          <p:cNvGrpSpPr>
            <a:grpSpLocks/>
          </p:cNvGrpSpPr>
          <p:nvPr/>
        </p:nvGrpSpPr>
        <p:grpSpPr bwMode="auto">
          <a:xfrm>
            <a:off x="381000" y="5605463"/>
            <a:ext cx="8547100" cy="338137"/>
            <a:chOff x="457200" y="5529263"/>
            <a:chExt cx="8547100" cy="338137"/>
          </a:xfrm>
        </p:grpSpPr>
        <p:sp>
          <p:nvSpPr>
            <p:cNvPr id="146455" name="TextBox 30"/>
            <p:cNvSpPr txBox="1">
              <a:spLocks noChangeArrowheads="1"/>
            </p:cNvSpPr>
            <p:nvPr/>
          </p:nvSpPr>
          <p:spPr bwMode="auto">
            <a:xfrm>
              <a:off x="457200" y="5529263"/>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Host Computer</a:t>
              </a:r>
            </a:p>
          </p:txBody>
        </p:sp>
        <p:sp>
          <p:nvSpPr>
            <p:cNvPr id="146456" name="TextBox 33"/>
            <p:cNvSpPr txBox="1">
              <a:spLocks noChangeArrowheads="1"/>
            </p:cNvSpPr>
            <p:nvPr/>
          </p:nvSpPr>
          <p:spPr bwMode="auto">
            <a:xfrm>
              <a:off x="3148013" y="5529263"/>
              <a:ext cx="2109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USB Daughter Board</a:t>
              </a:r>
            </a:p>
          </p:txBody>
        </p:sp>
        <p:sp>
          <p:nvSpPr>
            <p:cNvPr id="146457" name="TextBox 34"/>
            <p:cNvSpPr txBox="1">
              <a:spLocks noChangeArrowheads="1"/>
            </p:cNvSpPr>
            <p:nvPr/>
          </p:nvSpPr>
          <p:spPr bwMode="auto">
            <a:xfrm>
              <a:off x="5886450" y="5529263"/>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Mother Board</a:t>
              </a:r>
            </a:p>
          </p:txBody>
        </p:sp>
        <p:sp>
          <p:nvSpPr>
            <p:cNvPr id="146458" name="TextBox 35"/>
            <p:cNvSpPr txBox="1">
              <a:spLocks noChangeArrowheads="1"/>
            </p:cNvSpPr>
            <p:nvPr/>
          </p:nvSpPr>
          <p:spPr bwMode="auto">
            <a:xfrm>
              <a:off x="7715250" y="5529263"/>
              <a:ext cx="1289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Flash Board</a:t>
              </a:r>
            </a:p>
          </p:txBody>
        </p:sp>
      </p:grpSp>
      <p:sp>
        <p:nvSpPr>
          <p:cNvPr id="146453" name="Rectangle 27"/>
          <p:cNvSpPr>
            <a:spLocks noChangeArrowheads="1"/>
          </p:cNvSpPr>
          <p:nvPr/>
        </p:nvSpPr>
        <p:spPr bwMode="auto">
          <a:xfrm>
            <a:off x="2543175" y="2524125"/>
            <a:ext cx="3143250" cy="29527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46454" name="TextBox 27"/>
          <p:cNvSpPr txBox="1">
            <a:spLocks noChangeArrowheads="1"/>
          </p:cNvSpPr>
          <p:nvPr/>
        </p:nvSpPr>
        <p:spPr bwMode="auto">
          <a:xfrm>
            <a:off x="5876925" y="2647950"/>
            <a:ext cx="1992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1800">
                <a:solidFill>
                  <a:srgbClr val="000000"/>
                </a:solidFill>
                <a:ea typeface="MS PGothic" charset="0"/>
                <a:cs typeface="MS PGothic" charset="0"/>
              </a:rPr>
              <a:t>Reset</a:t>
            </a:r>
          </a:p>
          <a:p>
            <a:pPr eaLnBrk="1" hangingPunct="1">
              <a:buFontTx/>
              <a:buAutoNum type="arabicPeriod"/>
            </a:pPr>
            <a:r>
              <a:rPr lang="en-US" sz="1800">
                <a:solidFill>
                  <a:srgbClr val="000000"/>
                </a:solidFill>
                <a:ea typeface="MS PGothic" charset="0"/>
                <a:cs typeface="MS PGothic" charset="0"/>
              </a:rPr>
              <a:t>Erase block</a:t>
            </a:r>
          </a:p>
          <a:p>
            <a:pPr eaLnBrk="1" hangingPunct="1">
              <a:buFontTx/>
              <a:buAutoNum type="arabicPeriod"/>
            </a:pPr>
            <a:r>
              <a:rPr lang="en-US" sz="1800">
                <a:solidFill>
                  <a:srgbClr val="000000"/>
                </a:solidFill>
                <a:ea typeface="MS PGothic" charset="0"/>
                <a:cs typeface="MS PGothic" charset="0"/>
              </a:rPr>
              <a:t>Program page</a:t>
            </a:r>
          </a:p>
          <a:p>
            <a:pPr eaLnBrk="1" hangingPunct="1">
              <a:buFontTx/>
              <a:buAutoNum type="arabicPeriod"/>
            </a:pPr>
            <a:r>
              <a:rPr lang="en-US" sz="1800">
                <a:solidFill>
                  <a:srgbClr val="000000"/>
                </a:solidFill>
                <a:ea typeface="MS PGothic" charset="0"/>
                <a:cs typeface="MS PGothic" charset="0"/>
              </a:rPr>
              <a:t>Read page</a:t>
            </a:r>
          </a:p>
        </p:txBody>
      </p:sp>
    </p:spTree>
    <p:extLst>
      <p:ext uri="{BB962C8B-B14F-4D97-AF65-F5344CB8AC3E}">
        <p14:creationId xmlns:p14="http://schemas.microsoft.com/office/powerpoint/2010/main" val="3913783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NAND Flash Testing Platform</a:t>
            </a:r>
          </a:p>
        </p:txBody>
      </p:sp>
      <p:pic>
        <p:nvPicPr>
          <p:cNvPr id="14848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1088"/>
            <a:ext cx="6858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p:cNvGrpSpPr>
            <a:grpSpLocks/>
          </p:cNvGrpSpPr>
          <p:nvPr/>
        </p:nvGrpSpPr>
        <p:grpSpPr bwMode="auto">
          <a:xfrm>
            <a:off x="5181600" y="1995488"/>
            <a:ext cx="2101850" cy="1066800"/>
            <a:chOff x="3264" y="1536"/>
            <a:chExt cx="1324" cy="672"/>
          </a:xfrm>
        </p:grpSpPr>
        <p:sp>
          <p:nvSpPr>
            <p:cNvPr id="148507" name="Rectangle 21"/>
            <p:cNvSpPr>
              <a:spLocks noChangeArrowheads="1"/>
            </p:cNvSpPr>
            <p:nvPr/>
          </p:nvSpPr>
          <p:spPr bwMode="auto">
            <a:xfrm>
              <a:off x="3264" y="2016"/>
              <a:ext cx="288" cy="19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508" name="Text Box 22"/>
            <p:cNvSpPr txBox="1">
              <a:spLocks noChangeArrowheads="1"/>
            </p:cNvSpPr>
            <p:nvPr/>
          </p:nvSpPr>
          <p:spPr bwMode="auto">
            <a:xfrm>
              <a:off x="3840" y="1536"/>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FFF00"/>
                  </a:solidFill>
                  <a:ea typeface="MS PGothic" charset="0"/>
                  <a:cs typeface="MS PGothic" charset="0"/>
                </a:rPr>
                <a:t>USB Jack</a:t>
              </a:r>
            </a:p>
          </p:txBody>
        </p:sp>
        <p:sp>
          <p:nvSpPr>
            <p:cNvPr id="148509" name="Line 23"/>
            <p:cNvSpPr>
              <a:spLocks noChangeShapeType="1"/>
            </p:cNvSpPr>
            <p:nvPr/>
          </p:nvSpPr>
          <p:spPr bwMode="auto">
            <a:xfrm flipH="1">
              <a:off x="3552" y="1728"/>
              <a:ext cx="384" cy="28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47"/>
          <p:cNvGrpSpPr>
            <a:grpSpLocks/>
          </p:cNvGrpSpPr>
          <p:nvPr/>
        </p:nvGrpSpPr>
        <p:grpSpPr bwMode="auto">
          <a:xfrm>
            <a:off x="5538788" y="3233738"/>
            <a:ext cx="2392362" cy="984250"/>
            <a:chOff x="3489" y="2316"/>
            <a:chExt cx="1507" cy="620"/>
          </a:xfrm>
        </p:grpSpPr>
        <p:sp>
          <p:nvSpPr>
            <p:cNvPr id="148504" name="Rectangle 24"/>
            <p:cNvSpPr>
              <a:spLocks noChangeArrowheads="1"/>
            </p:cNvSpPr>
            <p:nvPr/>
          </p:nvSpPr>
          <p:spPr bwMode="auto">
            <a:xfrm>
              <a:off x="3489" y="2696"/>
              <a:ext cx="288" cy="24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a typeface="MS PGothic" charset="0"/>
                <a:cs typeface="MS PGothic" charset="0"/>
              </a:endParaRPr>
            </a:p>
          </p:txBody>
        </p:sp>
        <p:sp>
          <p:nvSpPr>
            <p:cNvPr id="148505" name="Text Box 25"/>
            <p:cNvSpPr txBox="1">
              <a:spLocks noChangeArrowheads="1"/>
            </p:cNvSpPr>
            <p:nvPr/>
          </p:nvSpPr>
          <p:spPr bwMode="auto">
            <a:xfrm>
              <a:off x="3846" y="2316"/>
              <a:ext cx="11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Virtex-II Pro</a:t>
              </a:r>
            </a:p>
            <a:p>
              <a:pPr algn="ctr"/>
              <a:r>
                <a:rPr lang="en-US" sz="1800">
                  <a:solidFill>
                    <a:srgbClr val="FFFF00"/>
                  </a:solidFill>
                  <a:ea typeface="MS PGothic" charset="0"/>
                  <a:cs typeface="MS PGothic" charset="0"/>
                </a:rPr>
                <a:t>(USB controller)</a:t>
              </a:r>
            </a:p>
          </p:txBody>
        </p:sp>
        <p:sp>
          <p:nvSpPr>
            <p:cNvPr id="148506" name="Line 26"/>
            <p:cNvSpPr>
              <a:spLocks noChangeShapeType="1"/>
            </p:cNvSpPr>
            <p:nvPr/>
          </p:nvSpPr>
          <p:spPr bwMode="auto">
            <a:xfrm flipH="1">
              <a:off x="3738" y="2529"/>
              <a:ext cx="198" cy="15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 name="Rectangle 27"/>
          <p:cNvSpPr>
            <a:spLocks noChangeArrowheads="1"/>
          </p:cNvSpPr>
          <p:nvPr/>
        </p:nvSpPr>
        <p:spPr bwMode="auto">
          <a:xfrm>
            <a:off x="5232400" y="4533900"/>
            <a:ext cx="838200" cy="8382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a typeface="MS PGothic" charset="0"/>
              <a:cs typeface="MS PGothic" charset="0"/>
            </a:endParaRPr>
          </a:p>
        </p:txBody>
      </p:sp>
      <p:sp>
        <p:nvSpPr>
          <p:cNvPr id="28" name="Text Box 28"/>
          <p:cNvSpPr txBox="1">
            <a:spLocks noChangeArrowheads="1"/>
          </p:cNvSpPr>
          <p:nvPr/>
        </p:nvSpPr>
        <p:spPr bwMode="auto">
          <a:xfrm>
            <a:off x="2857500" y="4021138"/>
            <a:ext cx="203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Virtex-V FPGA</a:t>
            </a:r>
          </a:p>
          <a:p>
            <a:pPr algn="ctr"/>
            <a:r>
              <a:rPr lang="en-US" sz="1800">
                <a:solidFill>
                  <a:srgbClr val="FFFF00"/>
                </a:solidFill>
                <a:ea typeface="MS PGothic" charset="0"/>
                <a:cs typeface="MS PGothic" charset="0"/>
              </a:rPr>
              <a:t>(NAND Controller)</a:t>
            </a:r>
          </a:p>
        </p:txBody>
      </p:sp>
      <p:sp>
        <p:nvSpPr>
          <p:cNvPr id="29" name="Line 29"/>
          <p:cNvSpPr>
            <a:spLocks noChangeShapeType="1"/>
          </p:cNvSpPr>
          <p:nvPr/>
        </p:nvSpPr>
        <p:spPr bwMode="auto">
          <a:xfrm>
            <a:off x="4000500" y="4586288"/>
            <a:ext cx="12192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Rectangle 30"/>
          <p:cNvSpPr>
            <a:spLocks noChangeArrowheads="1"/>
          </p:cNvSpPr>
          <p:nvPr/>
        </p:nvSpPr>
        <p:spPr bwMode="auto">
          <a:xfrm>
            <a:off x="6629400" y="4738688"/>
            <a:ext cx="381000" cy="2286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32" name="Line 32"/>
          <p:cNvSpPr>
            <a:spLocks noChangeShapeType="1"/>
          </p:cNvSpPr>
          <p:nvPr/>
        </p:nvSpPr>
        <p:spPr bwMode="auto">
          <a:xfrm flipH="1">
            <a:off x="6858000" y="4357688"/>
            <a:ext cx="2286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37"/>
          <p:cNvGrpSpPr>
            <a:grpSpLocks/>
          </p:cNvGrpSpPr>
          <p:nvPr/>
        </p:nvGrpSpPr>
        <p:grpSpPr bwMode="auto">
          <a:xfrm>
            <a:off x="228600" y="2833688"/>
            <a:ext cx="6858000" cy="2895600"/>
            <a:chOff x="144" y="2064"/>
            <a:chExt cx="4320" cy="1824"/>
          </a:xfrm>
        </p:grpSpPr>
        <p:sp>
          <p:nvSpPr>
            <p:cNvPr id="148501" name="Rectangle 33"/>
            <p:cNvSpPr>
              <a:spLocks noChangeArrowheads="1"/>
            </p:cNvSpPr>
            <p:nvPr/>
          </p:nvSpPr>
          <p:spPr bwMode="auto">
            <a:xfrm>
              <a:off x="1056" y="2400"/>
              <a:ext cx="3408" cy="14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0066CC"/>
                </a:solidFill>
                <a:ea typeface="MS PGothic" charset="0"/>
                <a:cs typeface="MS PGothic" charset="0"/>
              </a:endParaRPr>
            </a:p>
          </p:txBody>
        </p:sp>
        <p:sp>
          <p:nvSpPr>
            <p:cNvPr id="148502" name="Text Box 34"/>
            <p:cNvSpPr txBox="1">
              <a:spLocks noChangeArrowheads="1"/>
            </p:cNvSpPr>
            <p:nvPr/>
          </p:nvSpPr>
          <p:spPr bwMode="auto">
            <a:xfrm>
              <a:off x="144" y="2064"/>
              <a:ext cx="16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HAPS-52 Mother Board</a:t>
              </a:r>
            </a:p>
          </p:txBody>
        </p:sp>
        <p:sp>
          <p:nvSpPr>
            <p:cNvPr id="148503" name="Line 35"/>
            <p:cNvSpPr>
              <a:spLocks noChangeShapeType="1"/>
            </p:cNvSpPr>
            <p:nvPr/>
          </p:nvSpPr>
          <p:spPr bwMode="auto">
            <a:xfrm>
              <a:off x="480" y="2256"/>
              <a:ext cx="528" cy="86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1"/>
          <p:cNvGrpSpPr>
            <a:grpSpLocks/>
          </p:cNvGrpSpPr>
          <p:nvPr/>
        </p:nvGrpSpPr>
        <p:grpSpPr bwMode="auto">
          <a:xfrm>
            <a:off x="3276600" y="1309688"/>
            <a:ext cx="2819400" cy="3048000"/>
            <a:chOff x="2064" y="1104"/>
            <a:chExt cx="1776" cy="1920"/>
          </a:xfrm>
        </p:grpSpPr>
        <p:sp>
          <p:nvSpPr>
            <p:cNvPr id="148498" name="Rectangle 38"/>
            <p:cNvSpPr>
              <a:spLocks noChangeArrowheads="1"/>
            </p:cNvSpPr>
            <p:nvPr/>
          </p:nvSpPr>
          <p:spPr bwMode="auto">
            <a:xfrm>
              <a:off x="3216" y="1680"/>
              <a:ext cx="624" cy="134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499" name="Text Box 39"/>
            <p:cNvSpPr txBox="1">
              <a:spLocks noChangeArrowheads="1"/>
            </p:cNvSpPr>
            <p:nvPr/>
          </p:nvSpPr>
          <p:spPr bwMode="auto">
            <a:xfrm>
              <a:off x="2064" y="1104"/>
              <a:ext cx="1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USB Daughter Board</a:t>
              </a:r>
            </a:p>
          </p:txBody>
        </p:sp>
        <p:sp>
          <p:nvSpPr>
            <p:cNvPr id="148500" name="Line 40"/>
            <p:cNvSpPr>
              <a:spLocks noChangeShapeType="1"/>
            </p:cNvSpPr>
            <p:nvPr/>
          </p:nvSpPr>
          <p:spPr bwMode="auto">
            <a:xfrm>
              <a:off x="2688" y="1296"/>
              <a:ext cx="528" cy="38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45"/>
          <p:cNvGrpSpPr>
            <a:grpSpLocks/>
          </p:cNvGrpSpPr>
          <p:nvPr/>
        </p:nvGrpSpPr>
        <p:grpSpPr bwMode="auto">
          <a:xfrm>
            <a:off x="5867400" y="4433888"/>
            <a:ext cx="2508250" cy="1814512"/>
            <a:chOff x="3696" y="3072"/>
            <a:chExt cx="1580" cy="1143"/>
          </a:xfrm>
        </p:grpSpPr>
        <p:sp>
          <p:nvSpPr>
            <p:cNvPr id="148495" name="Rectangle 42"/>
            <p:cNvSpPr>
              <a:spLocks noChangeArrowheads="1"/>
            </p:cNvSpPr>
            <p:nvPr/>
          </p:nvSpPr>
          <p:spPr bwMode="auto">
            <a:xfrm>
              <a:off x="3888" y="3072"/>
              <a:ext cx="528" cy="76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496" name="Text Box 43"/>
            <p:cNvSpPr txBox="1">
              <a:spLocks noChangeArrowheads="1"/>
            </p:cNvSpPr>
            <p:nvPr/>
          </p:nvSpPr>
          <p:spPr bwMode="auto">
            <a:xfrm>
              <a:off x="3696" y="3984"/>
              <a:ext cx="1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NAND Daughter Board</a:t>
              </a:r>
            </a:p>
          </p:txBody>
        </p:sp>
        <p:sp>
          <p:nvSpPr>
            <p:cNvPr id="148497" name="Line 44"/>
            <p:cNvSpPr>
              <a:spLocks noChangeShapeType="1"/>
            </p:cNvSpPr>
            <p:nvPr/>
          </p:nvSpPr>
          <p:spPr bwMode="auto">
            <a:xfrm flipH="1" flipV="1">
              <a:off x="4176" y="3840"/>
              <a:ext cx="384" cy="19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8493" name="Rectangle 32"/>
          <p:cNvSpPr>
            <a:spLocks noChangeArrowheads="1"/>
          </p:cNvSpPr>
          <p:nvPr/>
        </p:nvSpPr>
        <p:spPr bwMode="auto">
          <a:xfrm>
            <a:off x="6388100" y="4511675"/>
            <a:ext cx="366713" cy="120650"/>
          </a:xfrm>
          <a:prstGeom prst="rect">
            <a:avLst/>
          </a:prstGeom>
          <a:solidFill>
            <a:srgbClr val="317131"/>
          </a:solidFill>
          <a:ln w="9525">
            <a:solidFill>
              <a:srgbClr val="006600"/>
            </a:solidFill>
            <a:round/>
            <a:headEnd/>
            <a:tailEnd/>
          </a:ln>
        </p:spPr>
        <p:txBody>
          <a:bodyPr/>
          <a:lstStyle/>
          <a:p>
            <a:pPr eaLnBrk="0" hangingPunct="0"/>
            <a:endParaRPr lang="en-US">
              <a:solidFill>
                <a:srgbClr val="000000"/>
              </a:solidFill>
              <a:ea typeface="MS PGothic" charset="0"/>
              <a:cs typeface="MS PGothic" charset="0"/>
            </a:endParaRPr>
          </a:p>
        </p:txBody>
      </p:sp>
      <p:sp>
        <p:nvSpPr>
          <p:cNvPr id="31" name="Text Box 31"/>
          <p:cNvSpPr txBox="1">
            <a:spLocks noChangeArrowheads="1"/>
          </p:cNvSpPr>
          <p:nvPr/>
        </p:nvSpPr>
        <p:spPr bwMode="auto">
          <a:xfrm>
            <a:off x="6400800" y="3805238"/>
            <a:ext cx="146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3x-nm</a:t>
            </a:r>
          </a:p>
          <a:p>
            <a:pPr algn="ctr"/>
            <a:r>
              <a:rPr lang="en-US" sz="1800">
                <a:solidFill>
                  <a:srgbClr val="FFFF00"/>
                </a:solidFill>
                <a:ea typeface="MS PGothic" charset="0"/>
                <a:cs typeface="MS PGothic" charset="0"/>
              </a:rPr>
              <a:t>NAND Flash</a:t>
            </a:r>
          </a:p>
        </p:txBody>
      </p:sp>
    </p:spTree>
    <p:extLst>
      <p:ext uri="{BB962C8B-B14F-4D97-AF65-F5344CB8AC3E}">
        <p14:creationId xmlns:p14="http://schemas.microsoft.com/office/powerpoint/2010/main" val="24792894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nodeType="clickEffect">
                                  <p:stCondLst>
                                    <p:cond delay="0"/>
                                  </p:stCondLst>
                                  <p:childTnLst>
                                    <p:animEffect transition="out" filter="blinds(horizontal)">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xit" presetSubtype="10" fill="hold" grpId="1" nodeType="clickEffect">
                                  <p:stCondLst>
                                    <p:cond delay="0"/>
                                  </p:stCondLst>
                                  <p:childTnLst>
                                    <p:animEffect transition="out" filter="blinds(horizontal)">
                                      <p:cBhvr>
                                        <p:cTn id="89" dur="500"/>
                                        <p:tgtEl>
                                          <p:spTgt spid="31"/>
                                        </p:tgtEl>
                                      </p:cBhvr>
                                    </p:animEffect>
                                    <p:set>
                                      <p:cBhvr>
                                        <p:cTn id="90" dur="1" fill="hold">
                                          <p:stCondLst>
                                            <p:cond delay="499"/>
                                          </p:stCondLst>
                                        </p:cTn>
                                        <p:tgtEl>
                                          <p:spTgt spid="31"/>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30"/>
                                        </p:tgtEl>
                                      </p:cBhvr>
                                    </p:animEffect>
                                    <p:set>
                                      <p:cBhvr>
                                        <p:cTn id="9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9" grpId="0" animBg="1"/>
      <p:bldP spid="29" grpId="1" animBg="1"/>
      <p:bldP spid="30" grpId="0" animBg="1"/>
      <p:bldP spid="30" grpId="1" animBg="1"/>
      <p:bldP spid="32" grpId="0" animBg="1"/>
      <p:bldP spid="32" grpId="1" animBg="1"/>
      <p:bldP spid="31" grpId="0"/>
      <p:bldP spid="3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a:latin typeface="Garamond" charset="0"/>
              </a:rPr>
              <a:t>Row Buffer Locality Aware</a:t>
            </a:r>
            <a:br>
              <a:rPr lang="en-US" sz="4000" dirty="0">
                <a:latin typeface="Garamond" charset="0"/>
              </a:rPr>
            </a:br>
            <a:r>
              <a:rPr lang="en-US" sz="4000" dirty="0">
                <a:latin typeface="Garamond" charset="0"/>
              </a:rPr>
              <a:t>Caching Policies for Hybrid Memories</a:t>
            </a: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
        <p:nvSpPr>
          <p:cNvPr id="2" name="TextBox 1"/>
          <p:cNvSpPr txBox="1"/>
          <p:nvPr/>
        </p:nvSpPr>
        <p:spPr>
          <a:xfrm>
            <a:off x="431360" y="4295998"/>
            <a:ext cx="8154896" cy="1077218"/>
          </a:xfrm>
          <a:prstGeom prst="rect">
            <a:avLst/>
          </a:prstGeom>
          <a:noFill/>
        </p:spPr>
        <p:txBody>
          <a:bodyPr wrap="none" rtlCol="0">
            <a:spAutoFit/>
          </a:bodyPr>
          <a:lstStyle/>
          <a:p>
            <a:pPr algn="ctr"/>
            <a:r>
              <a:rPr lang="en-US" sz="1600" dirty="0" err="1"/>
              <a:t>HanBin</a:t>
            </a:r>
            <a:r>
              <a:rPr lang="en-US" sz="1600" dirty="0"/>
              <a:t> Yoon, Justin Meza, </a:t>
            </a:r>
            <a:r>
              <a:rPr lang="en-US" sz="1600" dirty="0" err="1"/>
              <a:t>Rachata</a:t>
            </a:r>
            <a:r>
              <a:rPr lang="en-US" sz="1600" dirty="0"/>
              <a:t> </a:t>
            </a:r>
            <a:r>
              <a:rPr lang="en-US" sz="1600" dirty="0" err="1"/>
              <a:t>Ausavarungnirun</a:t>
            </a:r>
            <a:r>
              <a:rPr lang="en-US" sz="1600" dirty="0"/>
              <a:t>, Rachael Harding, and </a:t>
            </a:r>
            <a:r>
              <a:rPr lang="en-US" sz="1600" u="sng" dirty="0"/>
              <a:t>Onur Mutlu</a:t>
            </a:r>
            <a:r>
              <a:rPr lang="en-US" sz="1600" dirty="0"/>
              <a:t>,</a:t>
            </a:r>
            <a:br>
              <a:rPr lang="en-US" sz="1600" dirty="0"/>
            </a:br>
            <a:r>
              <a:rPr lang="en-US" sz="1600" b="1" dirty="0">
                <a:hlinkClick r:id="rId3"/>
              </a:rPr>
              <a:t>"Row Buffer Locality Aware Caching Policies for Hybrid Memories"</a:t>
            </a:r>
            <a:r>
              <a:rPr lang="en-US" sz="1600" dirty="0"/>
              <a:t/>
            </a:r>
            <a:br>
              <a:rPr lang="en-US" sz="1600" dirty="0"/>
            </a:br>
            <a:r>
              <a:rPr lang="en-US" sz="1600" i="1" dirty="0"/>
              <a:t>Proceedings of the </a:t>
            </a:r>
            <a:r>
              <a:rPr lang="en-US" sz="1600" i="1" dirty="0">
                <a:hlinkClick r:id="rId4"/>
              </a:rPr>
              <a:t>30th IEEE International Conference on Computer Design</a:t>
            </a:r>
            <a:r>
              <a:rPr lang="en-US" sz="1600" i="1" dirty="0"/>
              <a:t> (</a:t>
            </a:r>
            <a:r>
              <a:rPr lang="en-US" sz="1600" b="1" i="1" dirty="0"/>
              <a:t>ICCD</a:t>
            </a:r>
            <a:r>
              <a:rPr lang="en-US" sz="1600" i="1" dirty="0"/>
              <a:t>)</a:t>
            </a:r>
            <a:r>
              <a:rPr lang="en-US" sz="1600" dirty="0"/>
              <a:t>, </a:t>
            </a:r>
            <a:endParaRPr lang="en-US" sz="1600" dirty="0" smtClean="0"/>
          </a:p>
          <a:p>
            <a:pPr algn="ctr"/>
            <a:r>
              <a:rPr lang="en-US" sz="1600" dirty="0" smtClean="0"/>
              <a:t>Montreal</a:t>
            </a:r>
            <a:r>
              <a:rPr lang="en-US" sz="1600" dirty="0"/>
              <a:t>, Quebec, Canada, September 2012. </a:t>
            </a:r>
            <a:r>
              <a:rPr lang="en-US" sz="1600" dirty="0">
                <a:hlinkClick r:id="rId5"/>
              </a:rPr>
              <a:t>Slides (pptx)</a:t>
            </a:r>
            <a:r>
              <a:rPr lang="en-US" sz="1600" dirty="0"/>
              <a:t> </a:t>
            </a:r>
            <a:r>
              <a:rPr lang="en-US" sz="1600" dirty="0">
                <a:hlinkClick r:id="rId6"/>
              </a:rPr>
              <a:t>(pdf)</a:t>
            </a:r>
            <a:r>
              <a:rPr lang="en-US" sz="1600" dirty="0"/>
              <a:t> </a:t>
            </a:r>
            <a:endParaRPr lang="en-US" sz="1600" dirty="0">
              <a:solidFill>
                <a:srgbClr val="000000"/>
              </a:solidFill>
              <a:latin typeface="Tahoma"/>
            </a:endParaRPr>
          </a:p>
        </p:txBody>
      </p:sp>
    </p:spTree>
    <p:extLst>
      <p:ext uri="{BB962C8B-B14F-4D97-AF65-F5344CB8AC3E}">
        <p14:creationId xmlns:p14="http://schemas.microsoft.com/office/powerpoint/2010/main" val="2622819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atin typeface="Arial" charset="0"/>
                <a:ea typeface="MS PGothic" charset="0"/>
              </a:rPr>
              <a:t>NAND Flash Usage and Error Model</a:t>
            </a:r>
          </a:p>
        </p:txBody>
      </p:sp>
      <p:sp>
        <p:nvSpPr>
          <p:cNvPr id="149506" name="Rounded Rectangle 21"/>
          <p:cNvSpPr>
            <a:spLocks noChangeArrowheads="1"/>
          </p:cNvSpPr>
          <p:nvPr/>
        </p:nvSpPr>
        <p:spPr bwMode="auto">
          <a:xfrm>
            <a:off x="2571750" y="1438275"/>
            <a:ext cx="5926138" cy="4365625"/>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ea typeface="MS PGothic" charset="0"/>
              <a:cs typeface="MS PGothic" charset="0"/>
            </a:endParaRPr>
          </a:p>
        </p:txBody>
      </p:sp>
      <p:sp>
        <p:nvSpPr>
          <p:cNvPr id="149507" name="TextBox 37"/>
          <p:cNvSpPr txBox="1">
            <a:spLocks noChangeArrowheads="1"/>
          </p:cNvSpPr>
          <p:nvPr/>
        </p:nvSpPr>
        <p:spPr bwMode="auto">
          <a:xfrm>
            <a:off x="5522913" y="4048125"/>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00"/>
                </a:solidFill>
                <a:ea typeface="MS PGothic" charset="0"/>
                <a:cs typeface="MS PGothic" charset="0"/>
              </a:rPr>
              <a:t>…</a:t>
            </a:r>
          </a:p>
        </p:txBody>
      </p:sp>
      <p:cxnSp>
        <p:nvCxnSpPr>
          <p:cNvPr id="149508" name="Straight Connector 54"/>
          <p:cNvCxnSpPr>
            <a:cxnSpLocks noChangeShapeType="1"/>
            <a:endCxn id="149510" idx="1"/>
          </p:cNvCxnSpPr>
          <p:nvPr/>
        </p:nvCxnSpPr>
        <p:spPr bwMode="auto">
          <a:xfrm>
            <a:off x="4376738" y="2160588"/>
            <a:ext cx="79533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09" name="Rounded Rectangle 21"/>
          <p:cNvSpPr>
            <a:spLocks noChangeArrowheads="1"/>
          </p:cNvSpPr>
          <p:nvPr/>
        </p:nvSpPr>
        <p:spPr bwMode="auto">
          <a:xfrm>
            <a:off x="2862263" y="1708150"/>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ea typeface="MS PGothic" charset="0"/>
              <a:cs typeface="MS PGothic" charset="0"/>
            </a:endParaRPr>
          </a:p>
        </p:txBody>
      </p:sp>
      <p:sp>
        <p:nvSpPr>
          <p:cNvPr id="149510" name="Rounded Rectangle 21"/>
          <p:cNvSpPr>
            <a:spLocks noChangeArrowheads="1"/>
          </p:cNvSpPr>
          <p:nvPr/>
        </p:nvSpPr>
        <p:spPr bwMode="auto">
          <a:xfrm>
            <a:off x="5172075" y="1701800"/>
            <a:ext cx="1525588" cy="915988"/>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cxnSp>
        <p:nvCxnSpPr>
          <p:cNvPr id="149511" name="Straight Connector 53"/>
          <p:cNvCxnSpPr>
            <a:cxnSpLocks noChangeShapeType="1"/>
          </p:cNvCxnSpPr>
          <p:nvPr/>
        </p:nvCxnSpPr>
        <p:spPr bwMode="auto">
          <a:xfrm>
            <a:off x="7351713" y="2163763"/>
            <a:ext cx="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12" name="TextBox 57"/>
          <p:cNvSpPr txBox="1">
            <a:spLocks noChangeArrowheads="1"/>
          </p:cNvSpPr>
          <p:nvPr/>
        </p:nvSpPr>
        <p:spPr bwMode="auto">
          <a:xfrm>
            <a:off x="6615113" y="2017713"/>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ea typeface="MS PGothic" charset="0"/>
                <a:cs typeface="MS PGothic" charset="0"/>
              </a:rPr>
              <a:t>(Page0  - Page128)</a:t>
            </a:r>
          </a:p>
        </p:txBody>
      </p:sp>
      <p:sp>
        <p:nvSpPr>
          <p:cNvPr id="149513" name="TextBox 60"/>
          <p:cNvSpPr txBox="1">
            <a:spLocks noChangeArrowheads="1"/>
          </p:cNvSpPr>
          <p:nvPr/>
        </p:nvSpPr>
        <p:spPr bwMode="auto">
          <a:xfrm>
            <a:off x="5326063" y="1822450"/>
            <a:ext cx="1236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Program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sp>
        <p:nvSpPr>
          <p:cNvPr id="149514" name="TextBox 61"/>
          <p:cNvSpPr txBox="1">
            <a:spLocks noChangeArrowheads="1"/>
          </p:cNvSpPr>
          <p:nvPr/>
        </p:nvSpPr>
        <p:spPr bwMode="auto">
          <a:xfrm>
            <a:off x="3201988" y="1809750"/>
            <a:ext cx="925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Erase </a:t>
            </a:r>
          </a:p>
          <a:p>
            <a:pPr algn="ctr" eaLnBrk="1" hangingPunct="1"/>
            <a:r>
              <a:rPr lang="en-US" sz="2000">
                <a:solidFill>
                  <a:srgbClr val="000000"/>
                </a:solidFill>
                <a:ea typeface="MS PGothic" charset="0"/>
                <a:cs typeface="MS PGothic" charset="0"/>
              </a:rPr>
              <a:t>Block</a:t>
            </a:r>
            <a:endParaRPr lang="en-US" sz="1800">
              <a:solidFill>
                <a:srgbClr val="000000"/>
              </a:solidFill>
              <a:ea typeface="MS PGothic" charset="0"/>
              <a:cs typeface="MS PGothic" charset="0"/>
            </a:endParaRPr>
          </a:p>
        </p:txBody>
      </p:sp>
      <p:grpSp>
        <p:nvGrpSpPr>
          <p:cNvPr id="149515" name="Group 69"/>
          <p:cNvGrpSpPr>
            <a:grpSpLocks/>
          </p:cNvGrpSpPr>
          <p:nvPr/>
        </p:nvGrpSpPr>
        <p:grpSpPr bwMode="auto">
          <a:xfrm>
            <a:off x="3925888" y="3055938"/>
            <a:ext cx="4035425" cy="1101725"/>
            <a:chOff x="3011424" y="2885470"/>
            <a:chExt cx="4035552" cy="1101313"/>
          </a:xfrm>
        </p:grpSpPr>
        <p:sp>
          <p:nvSpPr>
            <p:cNvPr id="149567"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grpSp>
          <p:nvGrpSpPr>
            <p:cNvPr id="149568" name="Group 65"/>
            <p:cNvGrpSpPr>
              <a:grpSpLocks/>
            </p:cNvGrpSpPr>
            <p:nvPr/>
          </p:nvGrpSpPr>
          <p:grpSpPr bwMode="auto">
            <a:xfrm>
              <a:off x="3124990" y="2970815"/>
              <a:ext cx="1524000" cy="914400"/>
              <a:chOff x="3381022" y="2970815"/>
              <a:chExt cx="1524000" cy="914400"/>
            </a:xfrm>
          </p:grpSpPr>
          <p:sp>
            <p:nvSpPr>
              <p:cNvPr id="149573"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74" name="TextBox 59"/>
              <p:cNvSpPr txBox="1">
                <a:spLocks noChangeArrowheads="1"/>
              </p:cNvSpPr>
              <p:nvPr/>
            </p:nvSpPr>
            <p:spPr bwMode="auto">
              <a:xfrm>
                <a:off x="3401568" y="3108960"/>
                <a:ext cx="148951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Retention1</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1</a:t>
                </a:r>
                <a:r>
                  <a:rPr lang="en-US" sz="1800">
                    <a:solidFill>
                      <a:srgbClr val="000000"/>
                    </a:solidFill>
                    <a:ea typeface="MS PGothic" charset="0"/>
                    <a:cs typeface="MS PGothic" charset="0"/>
                  </a:rPr>
                  <a:t> days)</a:t>
                </a:r>
              </a:p>
            </p:txBody>
          </p:sp>
        </p:grpSp>
        <p:grpSp>
          <p:nvGrpSpPr>
            <p:cNvPr id="149569" name="Group 66"/>
            <p:cNvGrpSpPr>
              <a:grpSpLocks/>
            </p:cNvGrpSpPr>
            <p:nvPr/>
          </p:nvGrpSpPr>
          <p:grpSpPr bwMode="auto">
            <a:xfrm>
              <a:off x="5386606" y="2976911"/>
              <a:ext cx="1524000" cy="914400"/>
              <a:chOff x="5471950" y="2976911"/>
              <a:chExt cx="1524000" cy="914400"/>
            </a:xfrm>
          </p:grpSpPr>
          <p:sp>
            <p:nvSpPr>
              <p:cNvPr id="149571"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72" name="TextBox 63"/>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70"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149516" name="Straight Connector 75"/>
          <p:cNvCxnSpPr>
            <a:cxnSpLocks noChangeShapeType="1"/>
            <a:stCxn id="149510" idx="2"/>
            <a:endCxn id="149567" idx="0"/>
          </p:cNvCxnSpPr>
          <p:nvPr/>
        </p:nvCxnSpPr>
        <p:spPr bwMode="auto">
          <a:xfrm rot="16200000" flipH="1">
            <a:off x="5720557" y="2832894"/>
            <a:ext cx="438150" cy="79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49517" name="Group 69"/>
          <p:cNvGrpSpPr>
            <a:grpSpLocks/>
          </p:cNvGrpSpPr>
          <p:nvPr/>
        </p:nvGrpSpPr>
        <p:grpSpPr bwMode="auto">
          <a:xfrm>
            <a:off x="3930650" y="4573588"/>
            <a:ext cx="4037013" cy="1101725"/>
            <a:chOff x="3011424" y="2885470"/>
            <a:chExt cx="4035552" cy="1101313"/>
          </a:xfrm>
        </p:grpSpPr>
        <p:sp>
          <p:nvSpPr>
            <p:cNvPr id="149559"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grpSp>
          <p:nvGrpSpPr>
            <p:cNvPr id="149560" name="Group 65"/>
            <p:cNvGrpSpPr>
              <a:grpSpLocks/>
            </p:cNvGrpSpPr>
            <p:nvPr/>
          </p:nvGrpSpPr>
          <p:grpSpPr bwMode="auto">
            <a:xfrm>
              <a:off x="3124990" y="2970815"/>
              <a:ext cx="1524000" cy="914400"/>
              <a:chOff x="3381022" y="2970815"/>
              <a:chExt cx="1524000" cy="914400"/>
            </a:xfrm>
          </p:grpSpPr>
          <p:sp>
            <p:nvSpPr>
              <p:cNvPr id="149565"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66" name="TextBox 87"/>
              <p:cNvSpPr txBox="1">
                <a:spLocks noChangeArrowheads="1"/>
              </p:cNvSpPr>
              <p:nvPr/>
            </p:nvSpPr>
            <p:spPr bwMode="auto">
              <a:xfrm>
                <a:off x="3408781" y="3108960"/>
                <a:ext cx="14750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 j</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j</a:t>
                </a:r>
                <a:r>
                  <a:rPr lang="en-US" sz="1800">
                    <a:solidFill>
                      <a:srgbClr val="000000"/>
                    </a:solidFill>
                    <a:ea typeface="MS PGothic" charset="0"/>
                    <a:cs typeface="MS PGothic" charset="0"/>
                  </a:rPr>
                  <a:t> days)</a:t>
                </a:r>
              </a:p>
            </p:txBody>
          </p:sp>
        </p:grpSp>
        <p:grpSp>
          <p:nvGrpSpPr>
            <p:cNvPr id="149561" name="Group 66"/>
            <p:cNvGrpSpPr>
              <a:grpSpLocks/>
            </p:cNvGrpSpPr>
            <p:nvPr/>
          </p:nvGrpSpPr>
          <p:grpSpPr bwMode="auto">
            <a:xfrm>
              <a:off x="5386606" y="2976911"/>
              <a:ext cx="1524000" cy="914400"/>
              <a:chOff x="5471950" y="2976911"/>
              <a:chExt cx="1524000" cy="914400"/>
            </a:xfrm>
          </p:grpSpPr>
          <p:sp>
            <p:nvSpPr>
              <p:cNvPr id="149563"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64" name="TextBox 85"/>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62"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49518" name="Group 117"/>
          <p:cNvGrpSpPr>
            <a:grpSpLocks/>
          </p:cNvGrpSpPr>
          <p:nvPr/>
        </p:nvGrpSpPr>
        <p:grpSpPr bwMode="auto">
          <a:xfrm>
            <a:off x="652463" y="1292225"/>
            <a:ext cx="1404937" cy="4673600"/>
            <a:chOff x="371856" y="1292352"/>
            <a:chExt cx="1405884" cy="4672810"/>
          </a:xfrm>
        </p:grpSpPr>
        <p:grpSp>
          <p:nvGrpSpPr>
            <p:cNvPr id="149540" name="Group 93"/>
            <p:cNvGrpSpPr>
              <a:grpSpLocks/>
            </p:cNvGrpSpPr>
            <p:nvPr/>
          </p:nvGrpSpPr>
          <p:grpSpPr bwMode="auto">
            <a:xfrm>
              <a:off x="377952" y="1938528"/>
              <a:ext cx="1387596" cy="536448"/>
              <a:chOff x="377952" y="1548384"/>
              <a:chExt cx="1387596" cy="536448"/>
            </a:xfrm>
          </p:grpSpPr>
          <p:sp>
            <p:nvSpPr>
              <p:cNvPr id="149557" name="Rectangle 91"/>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8" name="TextBox 92"/>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0</a:t>
                </a:r>
              </a:p>
            </p:txBody>
          </p:sp>
        </p:grpSp>
        <p:grpSp>
          <p:nvGrpSpPr>
            <p:cNvPr id="149541" name="Group 94"/>
            <p:cNvGrpSpPr>
              <a:grpSpLocks/>
            </p:cNvGrpSpPr>
            <p:nvPr/>
          </p:nvGrpSpPr>
          <p:grpSpPr bwMode="auto">
            <a:xfrm>
              <a:off x="371856" y="3346704"/>
              <a:ext cx="1365504" cy="536448"/>
              <a:chOff x="377952" y="1548384"/>
              <a:chExt cx="1365504" cy="536448"/>
            </a:xfrm>
          </p:grpSpPr>
          <p:sp>
            <p:nvSpPr>
              <p:cNvPr id="149555" name="Rectangle 95"/>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6" name="TextBox 96"/>
              <p:cNvSpPr txBox="1">
                <a:spLocks noChangeArrowheads="1"/>
              </p:cNvSpPr>
              <p:nvPr/>
            </p:nvSpPr>
            <p:spPr bwMode="auto">
              <a:xfrm>
                <a:off x="426720" y="1633728"/>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i</a:t>
                </a:r>
              </a:p>
            </p:txBody>
          </p:sp>
        </p:grpSp>
        <p:cxnSp>
          <p:nvCxnSpPr>
            <p:cNvPr id="149542" name="Straight Connector 98"/>
            <p:cNvCxnSpPr>
              <a:cxnSpLocks noChangeShapeType="1"/>
            </p:cNvCxnSpPr>
            <p:nvPr/>
          </p:nvCxnSpPr>
          <p:spPr bwMode="auto">
            <a:xfrm rot="5400000" flipH="1" flipV="1">
              <a:off x="902208" y="178003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3" name="TextBox 99"/>
            <p:cNvSpPr txBox="1">
              <a:spLocks noChangeArrowheads="1"/>
            </p:cNvSpPr>
            <p:nvPr/>
          </p:nvSpPr>
          <p:spPr bwMode="auto">
            <a:xfrm>
              <a:off x="743712" y="1292352"/>
              <a:ext cx="6190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Start</a:t>
              </a:r>
            </a:p>
          </p:txBody>
        </p:sp>
        <p:cxnSp>
          <p:nvCxnSpPr>
            <p:cNvPr id="149544" name="Straight Connector 100"/>
            <p:cNvCxnSpPr>
              <a:cxnSpLocks noChangeShapeType="1"/>
            </p:cNvCxnSpPr>
            <p:nvPr/>
          </p:nvCxnSpPr>
          <p:spPr bwMode="auto">
            <a:xfrm rot="5400000" flipH="1" flipV="1">
              <a:off x="896112" y="2627376"/>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5" name="Straight Connector 101"/>
            <p:cNvCxnSpPr>
              <a:cxnSpLocks noChangeShapeType="1"/>
            </p:cNvCxnSpPr>
            <p:nvPr/>
          </p:nvCxnSpPr>
          <p:spPr bwMode="auto">
            <a:xfrm rot="5400000" flipH="1" flipV="1">
              <a:off x="896112" y="3200400"/>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6" name="TextBox 102"/>
            <p:cNvSpPr txBox="1">
              <a:spLocks noChangeArrowheads="1"/>
            </p:cNvSpPr>
            <p:nvPr/>
          </p:nvSpPr>
          <p:spPr bwMode="auto">
            <a:xfrm>
              <a:off x="841248" y="264566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grpSp>
          <p:nvGrpSpPr>
            <p:cNvPr id="149547" name="Group 103"/>
            <p:cNvGrpSpPr>
              <a:grpSpLocks/>
            </p:cNvGrpSpPr>
            <p:nvPr/>
          </p:nvGrpSpPr>
          <p:grpSpPr bwMode="auto">
            <a:xfrm>
              <a:off x="390144" y="4767072"/>
              <a:ext cx="1387596" cy="536448"/>
              <a:chOff x="377952" y="1548384"/>
              <a:chExt cx="1387596" cy="536448"/>
            </a:xfrm>
          </p:grpSpPr>
          <p:sp>
            <p:nvSpPr>
              <p:cNvPr id="149553" name="Rectangle 104"/>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4" name="TextBox 105"/>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n</a:t>
                </a:r>
              </a:p>
            </p:txBody>
          </p:sp>
        </p:grpSp>
        <p:cxnSp>
          <p:nvCxnSpPr>
            <p:cNvPr id="149548" name="Straight Connector 106"/>
            <p:cNvCxnSpPr>
              <a:cxnSpLocks noChangeShapeType="1"/>
            </p:cNvCxnSpPr>
            <p:nvPr/>
          </p:nvCxnSpPr>
          <p:spPr bwMode="auto">
            <a:xfrm rot="5400000" flipH="1" flipV="1">
              <a:off x="914400" y="4047744"/>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9" name="Straight Connector 107"/>
            <p:cNvCxnSpPr>
              <a:cxnSpLocks noChangeShapeType="1"/>
            </p:cNvCxnSpPr>
            <p:nvPr/>
          </p:nvCxnSpPr>
          <p:spPr bwMode="auto">
            <a:xfrm rot="5400000" flipH="1" flipV="1">
              <a:off x="914400" y="4620768"/>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0" name="TextBox 108"/>
            <p:cNvSpPr txBox="1">
              <a:spLocks noChangeArrowheads="1"/>
            </p:cNvSpPr>
            <p:nvPr/>
          </p:nvSpPr>
          <p:spPr bwMode="auto">
            <a:xfrm>
              <a:off x="859536" y="406603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cxnSp>
          <p:nvCxnSpPr>
            <p:cNvPr id="149551" name="Straight Connector 109"/>
            <p:cNvCxnSpPr>
              <a:cxnSpLocks noChangeShapeType="1"/>
            </p:cNvCxnSpPr>
            <p:nvPr/>
          </p:nvCxnSpPr>
          <p:spPr bwMode="auto">
            <a:xfrm rot="5400000" flipH="1" flipV="1">
              <a:off x="920496" y="546811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2" name="TextBox 110"/>
            <p:cNvSpPr txBox="1">
              <a:spLocks noChangeArrowheads="1"/>
            </p:cNvSpPr>
            <p:nvPr/>
          </p:nvSpPr>
          <p:spPr bwMode="auto">
            <a:xfrm>
              <a:off x="591312" y="5626608"/>
              <a:ext cx="109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End of life</a:t>
              </a:r>
            </a:p>
          </p:txBody>
        </p:sp>
      </p:grpSp>
      <p:cxnSp>
        <p:nvCxnSpPr>
          <p:cNvPr id="149519" name="Straight Connector 112"/>
          <p:cNvCxnSpPr>
            <a:cxnSpLocks noChangeShapeType="1"/>
          </p:cNvCxnSpPr>
          <p:nvPr/>
        </p:nvCxnSpPr>
        <p:spPr bwMode="auto">
          <a:xfrm>
            <a:off x="2017713" y="3614738"/>
            <a:ext cx="554037" cy="6350"/>
          </a:xfrm>
          <a:prstGeom prst="line">
            <a:avLst/>
          </a:prstGeom>
          <a:noFill/>
          <a:ln w="38100">
            <a:solidFill>
              <a:schemeClr val="tx1"/>
            </a:solidFill>
            <a:prstDash val="sysDash"/>
            <a:round/>
            <a:headEnd type="triangle" w="med" len="med"/>
            <a:tailEnd/>
          </a:ln>
          <a:extLst>
            <a:ext uri="{909E8E84-426E-40dd-AFC4-6F175D3DCCD1}">
              <a14:hiddenFill xmlns:a14="http://schemas.microsoft.com/office/drawing/2010/main">
                <a:noFill/>
              </a14:hiddenFill>
            </a:ext>
          </a:extLst>
        </p:spPr>
      </p:cxnSp>
      <p:sp>
        <p:nvSpPr>
          <p:cNvPr id="54" name="Arc 53"/>
          <p:cNvSpPr/>
          <p:nvPr/>
        </p:nvSpPr>
        <p:spPr bwMode="auto">
          <a:xfrm>
            <a:off x="5999163" y="1836738"/>
            <a:ext cx="1404937" cy="495300"/>
          </a:xfrm>
          <a:prstGeom prst="arc">
            <a:avLst/>
          </a:prstGeom>
          <a:noFill/>
          <a:ln w="50800"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000000"/>
              </a:solidFill>
              <a:ea typeface="ＭＳ Ｐゴシック" charset="-128"/>
              <a:cs typeface="ＭＳ Ｐゴシック" charset="-128"/>
            </a:endParaRPr>
          </a:p>
        </p:txBody>
      </p:sp>
      <p:sp>
        <p:nvSpPr>
          <p:cNvPr id="55" name="Arc 54"/>
          <p:cNvSpPr/>
          <p:nvPr/>
        </p:nvSpPr>
        <p:spPr bwMode="auto">
          <a:xfrm flipV="1">
            <a:off x="5999163" y="2020888"/>
            <a:ext cx="1406525" cy="487362"/>
          </a:xfrm>
          <a:prstGeom prst="arc">
            <a:avLst/>
          </a:prstGeom>
          <a:noFill/>
          <a:ln w="50800" cap="flat" cmpd="sng" algn="ctr">
            <a:solidFill>
              <a:schemeClr val="tx1"/>
            </a:solidFill>
            <a:prstDash val="solid"/>
            <a:round/>
            <a:headEnd type="triangle" w="med" len="med"/>
            <a:tailEnd type="none" w="med" len="med"/>
          </a:ln>
          <a:effectLst/>
        </p:spPr>
        <p:txBody>
          <a:bodyPr/>
          <a:lstStyle/>
          <a:p>
            <a:pPr eaLnBrk="0" hangingPunct="0">
              <a:defRPr/>
            </a:pPr>
            <a:endParaRPr lang="en-US">
              <a:solidFill>
                <a:srgbClr val="000000"/>
              </a:solidFill>
              <a:ea typeface="ＭＳ Ｐゴシック" charset="-128"/>
              <a:cs typeface="ＭＳ Ｐゴシック" charset="-128"/>
            </a:endParaRPr>
          </a:p>
        </p:txBody>
      </p:sp>
      <p:grpSp>
        <p:nvGrpSpPr>
          <p:cNvPr id="12" name="Group 58"/>
          <p:cNvGrpSpPr>
            <a:grpSpLocks/>
          </p:cNvGrpSpPr>
          <p:nvPr/>
        </p:nvGrpSpPr>
        <p:grpSpPr bwMode="auto">
          <a:xfrm>
            <a:off x="2263775" y="1016000"/>
            <a:ext cx="1570038" cy="928688"/>
            <a:chOff x="2264228" y="1016000"/>
            <a:chExt cx="1569660" cy="928914"/>
          </a:xfrm>
        </p:grpSpPr>
        <p:sp>
          <p:nvSpPr>
            <p:cNvPr id="149538" name="TextBox 55"/>
            <p:cNvSpPr txBox="1">
              <a:spLocks noChangeArrowheads="1"/>
            </p:cNvSpPr>
            <p:nvPr/>
          </p:nvSpPr>
          <p:spPr bwMode="auto">
            <a:xfrm>
              <a:off x="2264228" y="101600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Erase Errors</a:t>
              </a:r>
            </a:p>
          </p:txBody>
        </p:sp>
        <p:cxnSp>
          <p:nvCxnSpPr>
            <p:cNvPr id="149539" name="Straight Arrow Connector 57"/>
            <p:cNvCxnSpPr>
              <a:cxnSpLocks noChangeShapeType="1"/>
              <a:stCxn id="149538" idx="2"/>
            </p:cNvCxnSpPr>
            <p:nvPr/>
          </p:nvCxnSpPr>
          <p:spPr bwMode="auto">
            <a:xfrm>
              <a:off x="3049058" y="1385332"/>
              <a:ext cx="100542" cy="55958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3" name="Group 59"/>
          <p:cNvGrpSpPr>
            <a:grpSpLocks/>
          </p:cNvGrpSpPr>
          <p:nvPr/>
        </p:nvGrpSpPr>
        <p:grpSpPr bwMode="auto">
          <a:xfrm>
            <a:off x="5681663" y="1052513"/>
            <a:ext cx="1890712" cy="835025"/>
            <a:chOff x="2264228" y="1016000"/>
            <a:chExt cx="1890261" cy="834571"/>
          </a:xfrm>
        </p:grpSpPr>
        <p:sp>
          <p:nvSpPr>
            <p:cNvPr id="149536" name="TextBox 60"/>
            <p:cNvSpPr txBox="1">
              <a:spLocks noChangeArrowheads="1"/>
            </p:cNvSpPr>
            <p:nvPr/>
          </p:nvSpPr>
          <p:spPr bwMode="auto">
            <a:xfrm>
              <a:off x="2264228" y="1016000"/>
              <a:ext cx="189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Program Errors</a:t>
              </a:r>
            </a:p>
          </p:txBody>
        </p:sp>
        <p:cxnSp>
          <p:nvCxnSpPr>
            <p:cNvPr id="149537" name="Straight Arrow Connector 61"/>
            <p:cNvCxnSpPr>
              <a:cxnSpLocks noChangeShapeType="1"/>
            </p:cNvCxnSpPr>
            <p:nvPr/>
          </p:nvCxnSpPr>
          <p:spPr bwMode="auto">
            <a:xfrm flipH="1">
              <a:off x="2735945" y="1410377"/>
              <a:ext cx="219445" cy="440194"/>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4" name="Group 63"/>
          <p:cNvGrpSpPr>
            <a:grpSpLocks/>
          </p:cNvGrpSpPr>
          <p:nvPr/>
        </p:nvGrpSpPr>
        <p:grpSpPr bwMode="auto">
          <a:xfrm>
            <a:off x="2428875" y="2689225"/>
            <a:ext cx="2006600" cy="812800"/>
            <a:chOff x="2264228" y="1016000"/>
            <a:chExt cx="2005677" cy="812800"/>
          </a:xfrm>
        </p:grpSpPr>
        <p:sp>
          <p:nvSpPr>
            <p:cNvPr id="149534" name="TextBox 64"/>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35" name="Straight Arrow Connector 65"/>
            <p:cNvCxnSpPr>
              <a:cxnSpLocks noChangeShapeType="1"/>
              <a:stCxn id="149534"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5" name="Group 67"/>
          <p:cNvGrpSpPr>
            <a:grpSpLocks/>
          </p:cNvGrpSpPr>
          <p:nvPr/>
        </p:nvGrpSpPr>
        <p:grpSpPr bwMode="auto">
          <a:xfrm>
            <a:off x="7061200" y="2590800"/>
            <a:ext cx="1504950" cy="820738"/>
            <a:chOff x="2264228" y="1016000"/>
            <a:chExt cx="1505540" cy="820058"/>
          </a:xfrm>
        </p:grpSpPr>
        <p:sp>
          <p:nvSpPr>
            <p:cNvPr id="149532" name="TextBox 68"/>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3" name="Straight Arrow Connector 69"/>
            <p:cNvCxnSpPr>
              <a:cxnSpLocks noChangeShapeType="1"/>
              <a:stCxn id="149532"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6" name="Group 72"/>
          <p:cNvGrpSpPr>
            <a:grpSpLocks/>
          </p:cNvGrpSpPr>
          <p:nvPr/>
        </p:nvGrpSpPr>
        <p:grpSpPr bwMode="auto">
          <a:xfrm>
            <a:off x="7069138" y="4179888"/>
            <a:ext cx="1504950" cy="820737"/>
            <a:chOff x="2264228" y="1016000"/>
            <a:chExt cx="1505540" cy="820058"/>
          </a:xfrm>
        </p:grpSpPr>
        <p:sp>
          <p:nvSpPr>
            <p:cNvPr id="149530" name="TextBox 73"/>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1" name="Straight Arrow Connector 74"/>
            <p:cNvCxnSpPr>
              <a:cxnSpLocks noChangeShapeType="1"/>
              <a:stCxn id="149530"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7" name="Group 75"/>
          <p:cNvGrpSpPr>
            <a:grpSpLocks/>
          </p:cNvGrpSpPr>
          <p:nvPr/>
        </p:nvGrpSpPr>
        <p:grpSpPr bwMode="auto">
          <a:xfrm>
            <a:off x="2503488" y="4071938"/>
            <a:ext cx="2006600" cy="812800"/>
            <a:chOff x="2264228" y="1016000"/>
            <a:chExt cx="2005677" cy="812800"/>
          </a:xfrm>
        </p:grpSpPr>
        <p:sp>
          <p:nvSpPr>
            <p:cNvPr id="149528" name="TextBox 76"/>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29" name="Straight Arrow Connector 77"/>
            <p:cNvCxnSpPr>
              <a:cxnSpLocks noChangeShapeType="1"/>
              <a:stCxn id="149528"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7652736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sz="3800" dirty="0" smtClean="0">
                <a:latin typeface="Arial" charset="0"/>
                <a:ea typeface="MS PGothic" charset="0"/>
              </a:rPr>
              <a:t>Error Types and Testing </a:t>
            </a:r>
            <a:r>
              <a:rPr lang="en-US" sz="3800" dirty="0">
                <a:latin typeface="Arial" charset="0"/>
                <a:ea typeface="MS PGothic" charset="0"/>
              </a:rPr>
              <a:t>Methodology</a:t>
            </a:r>
          </a:p>
        </p:txBody>
      </p:sp>
      <p:sp>
        <p:nvSpPr>
          <p:cNvPr id="151554" name="Content Placeholder 2"/>
          <p:cNvSpPr>
            <a:spLocks noGrp="1"/>
          </p:cNvSpPr>
          <p:nvPr>
            <p:ph idx="1"/>
          </p:nvPr>
        </p:nvSpPr>
        <p:spPr>
          <a:xfrm>
            <a:off x="107504" y="980728"/>
            <a:ext cx="8712968" cy="5420072"/>
          </a:xfrm>
        </p:spPr>
        <p:txBody>
          <a:bodyPr/>
          <a:lstStyle/>
          <a:p>
            <a:r>
              <a:rPr lang="en-US" sz="2000" dirty="0">
                <a:ea typeface="MS PGothic" charset="0"/>
              </a:rPr>
              <a:t>Erase errors</a:t>
            </a:r>
          </a:p>
          <a:p>
            <a:pPr lvl="1"/>
            <a:r>
              <a:rPr lang="en-US" sz="2000" dirty="0">
                <a:ea typeface="MS PGothic" charset="0"/>
              </a:rPr>
              <a:t> Count the number of cells that fail to be erased to </a:t>
            </a:r>
            <a:r>
              <a:rPr lang="ja-JP" altLang="en-US" sz="2000" dirty="0">
                <a:ea typeface="MS PGothic" charset="0"/>
              </a:rPr>
              <a:t>“</a:t>
            </a:r>
            <a:r>
              <a:rPr lang="en-US" altLang="ja-JP" sz="2000" dirty="0">
                <a:ea typeface="MS PGothic" charset="0"/>
              </a:rPr>
              <a:t>11</a:t>
            </a:r>
            <a:r>
              <a:rPr lang="ja-JP" altLang="en-US" sz="2000" dirty="0">
                <a:ea typeface="MS PGothic" charset="0"/>
              </a:rPr>
              <a:t>”</a:t>
            </a:r>
            <a:r>
              <a:rPr lang="en-US" altLang="ja-JP" sz="2000" dirty="0">
                <a:ea typeface="MS PGothic" charset="0"/>
              </a:rPr>
              <a:t> state</a:t>
            </a:r>
          </a:p>
          <a:p>
            <a:pPr lvl="1"/>
            <a:endParaRPr lang="en-US" sz="1200" dirty="0">
              <a:ea typeface="MS PGothic" charset="0"/>
            </a:endParaRPr>
          </a:p>
          <a:p>
            <a:r>
              <a:rPr lang="en-US" sz="2000" dirty="0">
                <a:ea typeface="MS PGothic" charset="0"/>
              </a:rPr>
              <a:t>Program interference errors</a:t>
            </a:r>
          </a:p>
          <a:p>
            <a:pPr lvl="1"/>
            <a:r>
              <a:rPr lang="en-US" sz="2000" dirty="0">
                <a:ea typeface="MS PGothic" charset="0"/>
              </a:rPr>
              <a:t>Compare the data immediately after page programming and the data after the whole block being programmed</a:t>
            </a:r>
          </a:p>
          <a:p>
            <a:pPr lvl="1"/>
            <a:endParaRPr lang="en-US" sz="1200" dirty="0">
              <a:ea typeface="MS PGothic" charset="0"/>
            </a:endParaRPr>
          </a:p>
          <a:p>
            <a:r>
              <a:rPr lang="en-US" sz="2000" dirty="0">
                <a:ea typeface="MS PGothic" charset="0"/>
              </a:rPr>
              <a:t>Read errors</a:t>
            </a:r>
          </a:p>
          <a:p>
            <a:pPr lvl="1"/>
            <a:r>
              <a:rPr lang="en-US" sz="2000" dirty="0">
                <a:ea typeface="MS PGothic" charset="0"/>
              </a:rPr>
              <a:t>Continuously read a given block and compare the data between consecutive read sequences</a:t>
            </a:r>
          </a:p>
          <a:p>
            <a:pPr lvl="1"/>
            <a:endParaRPr lang="en-US" sz="1200" dirty="0">
              <a:ea typeface="MS PGothic" charset="0"/>
            </a:endParaRPr>
          </a:p>
          <a:p>
            <a:r>
              <a:rPr lang="en-US" sz="2000" dirty="0">
                <a:ea typeface="MS PGothic" charset="0"/>
              </a:rPr>
              <a:t>Retention errors</a:t>
            </a:r>
          </a:p>
          <a:p>
            <a:pPr lvl="1"/>
            <a:r>
              <a:rPr lang="en-US" sz="2000" dirty="0">
                <a:ea typeface="MS PGothic" charset="0"/>
              </a:rPr>
              <a:t>Compare the data read </a:t>
            </a:r>
            <a:r>
              <a:rPr lang="en-US" sz="2000" dirty="0" smtClean="0">
                <a:ea typeface="MS PGothic" charset="0"/>
              </a:rPr>
              <a:t>after an amount of time to data written</a:t>
            </a:r>
            <a:endParaRPr lang="en-US" sz="2000" dirty="0">
              <a:ea typeface="MS PGothic" charset="0"/>
            </a:endParaRPr>
          </a:p>
          <a:p>
            <a:pPr lvl="2"/>
            <a:r>
              <a:rPr lang="en-US" dirty="0">
                <a:ea typeface="MS PGothic" charset="0"/>
              </a:rPr>
              <a:t>Characterize short term retention errors under room temperature</a:t>
            </a:r>
          </a:p>
          <a:p>
            <a:pPr lvl="2"/>
            <a:r>
              <a:rPr lang="en-US" dirty="0">
                <a:ea typeface="MS PGothic" charset="0"/>
              </a:rPr>
              <a:t>Characterize long term retention errors by baking in the oven under 125℃</a:t>
            </a:r>
          </a:p>
        </p:txBody>
      </p:sp>
    </p:spTree>
    <p:extLst>
      <p:ext uri="{BB962C8B-B14F-4D97-AF65-F5344CB8AC3E}">
        <p14:creationId xmlns:p14="http://schemas.microsoft.com/office/powerpoint/2010/main" val="3474814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dirty="0">
                <a:solidFill>
                  <a:srgbClr val="0000FF"/>
                </a:solidFill>
                <a:latin typeface="Tahoma" charset="0"/>
                <a:ea typeface="ＭＳ Ｐゴシック" charset="0"/>
                <a:cs typeface="ＭＳ Ｐゴシック" charset="0"/>
              </a:rPr>
              <a:t>Raw bit error rate increases exponentially with P/E cycles</a:t>
            </a:r>
          </a:p>
          <a:p>
            <a:r>
              <a:rPr lang="en-US" dirty="0">
                <a:solidFill>
                  <a:srgbClr val="0000FF"/>
                </a:solidFill>
                <a:latin typeface="Tahoma" charset="0"/>
                <a:ea typeface="ＭＳ Ｐゴシック" charset="0"/>
                <a:cs typeface="ＭＳ Ｐゴシック" charset="0"/>
              </a:rPr>
              <a:t>Retention errors are dominant </a:t>
            </a:r>
            <a:r>
              <a:rPr lang="en-US" dirty="0">
                <a:latin typeface="Tahoma" charset="0"/>
                <a:ea typeface="ＭＳ Ｐゴシック" charset="0"/>
                <a:cs typeface="ＭＳ Ｐゴシック" charset="0"/>
              </a:rPr>
              <a:t>(&gt;99% for 1-year ret. time)</a:t>
            </a:r>
          </a:p>
          <a:p>
            <a:r>
              <a:rPr lang="en-US" dirty="0">
                <a:solidFill>
                  <a:srgbClr val="0000FF"/>
                </a:solidFill>
                <a:latin typeface="Tahoma" charset="0"/>
                <a:ea typeface="ＭＳ Ｐゴシック" charset="0"/>
                <a:cs typeface="ＭＳ Ｐゴシック" charset="0"/>
              </a:rPr>
              <a:t>Retention errors increase with retention time requirement</a:t>
            </a:r>
          </a:p>
          <a:p>
            <a:endParaRPr lang="en-US" dirty="0">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122</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8520713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Arial" charset="0"/>
                <a:ea typeface="MS PGothic" charset="0"/>
              </a:rPr>
              <a:t>Retention Error Mechanism</a:t>
            </a:r>
          </a:p>
        </p:txBody>
      </p:sp>
      <p:sp>
        <p:nvSpPr>
          <p:cNvPr id="154626" name="TextBox 54"/>
          <p:cNvSpPr txBox="1">
            <a:spLocks noChangeArrowheads="1"/>
          </p:cNvSpPr>
          <p:nvPr/>
        </p:nvSpPr>
        <p:spPr bwMode="auto">
          <a:xfrm>
            <a:off x="523875" y="896169"/>
            <a:ext cx="1073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LSB/MSB</a:t>
            </a:r>
          </a:p>
        </p:txBody>
      </p:sp>
      <p:sp>
        <p:nvSpPr>
          <p:cNvPr id="154627" name="Content Placeholder 2"/>
          <p:cNvSpPr>
            <a:spLocks noGrp="1"/>
          </p:cNvSpPr>
          <p:nvPr>
            <p:ph idx="1"/>
          </p:nvPr>
        </p:nvSpPr>
        <p:spPr>
          <a:xfrm>
            <a:off x="179512" y="4293096"/>
            <a:ext cx="8856984" cy="1265237"/>
          </a:xfrm>
        </p:spPr>
        <p:txBody>
          <a:bodyPr/>
          <a:lstStyle/>
          <a:p>
            <a:r>
              <a:rPr lang="en-US" dirty="0" smtClean="0">
                <a:latin typeface="Arial" charset="0"/>
                <a:ea typeface="MS PGothic" charset="0"/>
              </a:rPr>
              <a:t>Electron </a:t>
            </a:r>
            <a:r>
              <a:rPr lang="en-US" dirty="0">
                <a:latin typeface="Arial" charset="0"/>
                <a:ea typeface="MS PGothic" charset="0"/>
              </a:rPr>
              <a:t>loss from the floating gate causes retention errors</a:t>
            </a:r>
          </a:p>
          <a:p>
            <a:pPr lvl="1"/>
            <a:r>
              <a:rPr lang="en-US" dirty="0">
                <a:latin typeface="Arial" charset="0"/>
                <a:ea typeface="MS PGothic" charset="0"/>
              </a:rPr>
              <a:t> Cells with more programmed electrons suffer more from retention errors</a:t>
            </a:r>
          </a:p>
          <a:p>
            <a:pPr lvl="1"/>
            <a:r>
              <a:rPr lang="en-US" dirty="0">
                <a:latin typeface="Arial" charset="0"/>
                <a:ea typeface="MS PGothic" charset="0"/>
              </a:rPr>
              <a:t> Threshold voltage is more likely to shift  </a:t>
            </a:r>
            <a:r>
              <a:rPr lang="en-US" dirty="0" smtClean="0">
                <a:latin typeface="Arial" charset="0"/>
                <a:ea typeface="MS PGothic" charset="0"/>
              </a:rPr>
              <a:t>by one window than by multiple</a:t>
            </a:r>
            <a:endParaRPr lang="en-US" dirty="0">
              <a:latin typeface="Arial" charset="0"/>
              <a:ea typeface="MS PGothic" charset="0"/>
            </a:endParaRPr>
          </a:p>
          <a:p>
            <a:pPr lvl="1"/>
            <a:endParaRPr lang="en-US" dirty="0">
              <a:latin typeface="Arial" charset="0"/>
              <a:ea typeface="MS PGothic" charset="0"/>
            </a:endParaRPr>
          </a:p>
          <a:p>
            <a:pPr>
              <a:buFont typeface="Wingdings" charset="0"/>
              <a:buNone/>
            </a:pPr>
            <a:endParaRPr lang="en-US" dirty="0">
              <a:latin typeface="Arial" charset="0"/>
              <a:ea typeface="MS PGothic" charset="0"/>
            </a:endParaRPr>
          </a:p>
        </p:txBody>
      </p:sp>
      <p:cxnSp>
        <p:nvCxnSpPr>
          <p:cNvPr id="154628" name="Straight Connector 31"/>
          <p:cNvCxnSpPr>
            <a:cxnSpLocks noChangeShapeType="1"/>
          </p:cNvCxnSpPr>
          <p:nvPr/>
        </p:nvCxnSpPr>
        <p:spPr bwMode="auto">
          <a:xfrm>
            <a:off x="1536700" y="3539356"/>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9"/>
          <p:cNvGrpSpPr>
            <a:grpSpLocks/>
          </p:cNvGrpSpPr>
          <p:nvPr/>
        </p:nvGrpSpPr>
        <p:grpSpPr bwMode="auto">
          <a:xfrm>
            <a:off x="1528763" y="2350319"/>
            <a:ext cx="942975" cy="1163637"/>
            <a:chOff x="1528763" y="2661513"/>
            <a:chExt cx="942904" cy="1164418"/>
          </a:xfrm>
        </p:grpSpPr>
        <p:pic>
          <p:nvPicPr>
            <p:cNvPr id="154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661513"/>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7" name="TextBox 35"/>
            <p:cNvSpPr txBox="1">
              <a:spLocks noChangeArrowheads="1"/>
            </p:cNvSpPr>
            <p:nvPr/>
          </p:nvSpPr>
          <p:spPr bwMode="auto">
            <a:xfrm>
              <a:off x="1744202" y="3082897"/>
              <a:ext cx="504844"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11</a:t>
              </a:r>
            </a:p>
          </p:txBody>
        </p:sp>
      </p:grpSp>
      <p:grpSp>
        <p:nvGrpSpPr>
          <p:cNvPr id="3" name="Group 48"/>
          <p:cNvGrpSpPr>
            <a:grpSpLocks/>
          </p:cNvGrpSpPr>
          <p:nvPr/>
        </p:nvGrpSpPr>
        <p:grpSpPr bwMode="auto">
          <a:xfrm>
            <a:off x="2973388" y="2369369"/>
            <a:ext cx="942975" cy="1165225"/>
            <a:chOff x="2973406" y="2643241"/>
            <a:chExt cx="942904" cy="1164418"/>
          </a:xfrm>
        </p:grpSpPr>
        <p:pic>
          <p:nvPicPr>
            <p:cNvPr id="1546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406"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5" name="TextBox 36"/>
            <p:cNvSpPr txBox="1">
              <a:spLocks noChangeArrowheads="1"/>
            </p:cNvSpPr>
            <p:nvPr/>
          </p:nvSpPr>
          <p:spPr bwMode="auto">
            <a:xfrm>
              <a:off x="3176653"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10</a:t>
              </a:r>
            </a:p>
          </p:txBody>
        </p:sp>
      </p:grpSp>
      <p:grpSp>
        <p:nvGrpSpPr>
          <p:cNvPr id="4" name="Group 47"/>
          <p:cNvGrpSpPr>
            <a:grpSpLocks/>
          </p:cNvGrpSpPr>
          <p:nvPr/>
        </p:nvGrpSpPr>
        <p:grpSpPr bwMode="auto">
          <a:xfrm>
            <a:off x="4400550" y="2369369"/>
            <a:ext cx="941388" cy="1165225"/>
            <a:chOff x="4399762" y="2643241"/>
            <a:chExt cx="942904" cy="1164418"/>
          </a:xfrm>
        </p:grpSpPr>
        <p:pic>
          <p:nvPicPr>
            <p:cNvPr id="1546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62"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3" name="TextBox 37"/>
            <p:cNvSpPr txBox="1">
              <a:spLocks noChangeArrowheads="1"/>
            </p:cNvSpPr>
            <p:nvPr/>
          </p:nvSpPr>
          <p:spPr bwMode="auto">
            <a:xfrm>
              <a:off x="4603010" y="3088987"/>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01</a:t>
              </a:r>
            </a:p>
          </p:txBody>
        </p:sp>
      </p:grpSp>
      <p:grpSp>
        <p:nvGrpSpPr>
          <p:cNvPr id="5" name="Group 46"/>
          <p:cNvGrpSpPr>
            <a:grpSpLocks/>
          </p:cNvGrpSpPr>
          <p:nvPr/>
        </p:nvGrpSpPr>
        <p:grpSpPr bwMode="auto">
          <a:xfrm>
            <a:off x="5813425" y="2369369"/>
            <a:ext cx="942975" cy="1165225"/>
            <a:chOff x="5813927" y="2643241"/>
            <a:chExt cx="942904" cy="1164418"/>
          </a:xfrm>
        </p:grpSpPr>
        <p:pic>
          <p:nvPicPr>
            <p:cNvPr id="1546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927"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1" name="TextBox 38"/>
            <p:cNvSpPr txBox="1">
              <a:spLocks noChangeArrowheads="1"/>
            </p:cNvSpPr>
            <p:nvPr/>
          </p:nvSpPr>
          <p:spPr bwMode="auto">
            <a:xfrm>
              <a:off x="6029366"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00</a:t>
              </a:r>
            </a:p>
          </p:txBody>
        </p:sp>
      </p:grpSp>
      <p:sp>
        <p:nvSpPr>
          <p:cNvPr id="154633" name="TextBox 39"/>
          <p:cNvSpPr txBox="1">
            <a:spLocks noChangeArrowheads="1"/>
          </p:cNvSpPr>
          <p:nvPr/>
        </p:nvSpPr>
        <p:spPr bwMode="auto">
          <a:xfrm>
            <a:off x="6900863" y="3137719"/>
            <a:ext cx="434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V</a:t>
            </a:r>
            <a:r>
              <a:rPr lang="en-US" sz="1600" baseline="-25000">
                <a:solidFill>
                  <a:srgbClr val="000000"/>
                </a:solidFill>
                <a:ea typeface="MS PGothic" charset="0"/>
                <a:cs typeface="MS PGothic" charset="0"/>
              </a:rPr>
              <a:t>th</a:t>
            </a:r>
          </a:p>
        </p:txBody>
      </p:sp>
      <p:cxnSp>
        <p:nvCxnSpPr>
          <p:cNvPr id="154634" name="Straight Connector 40"/>
          <p:cNvCxnSpPr>
            <a:cxnSpLocks noChangeShapeType="1"/>
          </p:cNvCxnSpPr>
          <p:nvPr/>
        </p:nvCxnSpPr>
        <p:spPr bwMode="auto">
          <a:xfrm rot="5400000" flipH="1" flipV="1">
            <a:off x="2060575" y="2882132"/>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5" name="Straight Connector 41"/>
          <p:cNvCxnSpPr>
            <a:cxnSpLocks noChangeShapeType="1"/>
          </p:cNvCxnSpPr>
          <p:nvPr/>
        </p:nvCxnSpPr>
        <p:spPr bwMode="auto">
          <a:xfrm rot="5400000" flipH="1" flipV="1">
            <a:off x="3505994"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6" name="Straight Connector 42"/>
          <p:cNvCxnSpPr>
            <a:cxnSpLocks noChangeShapeType="1"/>
          </p:cNvCxnSpPr>
          <p:nvPr/>
        </p:nvCxnSpPr>
        <p:spPr bwMode="auto">
          <a:xfrm rot="5400000" flipH="1" flipV="1">
            <a:off x="4933156"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154637" name="TextBox 43"/>
          <p:cNvSpPr txBox="1">
            <a:spLocks noChangeArrowheads="1"/>
          </p:cNvSpPr>
          <p:nvPr/>
        </p:nvSpPr>
        <p:spPr bwMode="auto">
          <a:xfrm>
            <a:off x="2044700" y="2097906"/>
            <a:ext cx="708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REF1</a:t>
            </a:r>
          </a:p>
        </p:txBody>
      </p:sp>
      <p:sp>
        <p:nvSpPr>
          <p:cNvPr id="154638" name="TextBox 44"/>
          <p:cNvSpPr txBox="1">
            <a:spLocks noChangeArrowheads="1"/>
          </p:cNvSpPr>
          <p:nvPr/>
        </p:nvSpPr>
        <p:spPr bwMode="auto">
          <a:xfrm>
            <a:off x="3503613" y="2085206"/>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REF2</a:t>
            </a:r>
          </a:p>
        </p:txBody>
      </p:sp>
      <p:sp>
        <p:nvSpPr>
          <p:cNvPr id="154639" name="TextBox 45"/>
          <p:cNvSpPr txBox="1">
            <a:spLocks noChangeArrowheads="1"/>
          </p:cNvSpPr>
          <p:nvPr/>
        </p:nvSpPr>
        <p:spPr bwMode="auto">
          <a:xfrm>
            <a:off x="4941888" y="2132831"/>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REF3</a:t>
            </a:r>
          </a:p>
        </p:txBody>
      </p:sp>
      <p:sp>
        <p:nvSpPr>
          <p:cNvPr id="154640" name="TextBox 55"/>
          <p:cNvSpPr txBox="1">
            <a:spLocks noChangeArrowheads="1"/>
          </p:cNvSpPr>
          <p:nvPr/>
        </p:nvSpPr>
        <p:spPr bwMode="auto">
          <a:xfrm>
            <a:off x="1603375" y="3594919"/>
            <a:ext cx="833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Erased</a:t>
            </a:r>
          </a:p>
        </p:txBody>
      </p:sp>
      <p:sp>
        <p:nvSpPr>
          <p:cNvPr id="154641" name="TextBox 57"/>
          <p:cNvSpPr txBox="1">
            <a:spLocks noChangeArrowheads="1"/>
          </p:cNvSpPr>
          <p:nvPr/>
        </p:nvSpPr>
        <p:spPr bwMode="auto">
          <a:xfrm>
            <a:off x="5645150" y="3573016"/>
            <a:ext cx="1836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Fully programmed</a:t>
            </a:r>
          </a:p>
        </p:txBody>
      </p:sp>
      <p:grpSp>
        <p:nvGrpSpPr>
          <p:cNvPr id="154642" name="Group 31"/>
          <p:cNvGrpSpPr>
            <a:grpSpLocks/>
          </p:cNvGrpSpPr>
          <p:nvPr/>
        </p:nvGrpSpPr>
        <p:grpSpPr bwMode="auto">
          <a:xfrm>
            <a:off x="5776913" y="1783581"/>
            <a:ext cx="904875" cy="247650"/>
            <a:chOff x="5815013" y="1390650"/>
            <a:chExt cx="904875" cy="247650"/>
          </a:xfrm>
        </p:grpSpPr>
        <p:pic>
          <p:nvPicPr>
            <p:cNvPr id="1546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643" name="Rectangle 32"/>
          <p:cNvSpPr>
            <a:spLocks noChangeArrowheads="1"/>
          </p:cNvSpPr>
          <p:nvPr/>
        </p:nvSpPr>
        <p:spPr bwMode="auto">
          <a:xfrm>
            <a:off x="57150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pic>
        <p:nvPicPr>
          <p:cNvPr id="1546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43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178358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9" name="Rectangle 53"/>
          <p:cNvSpPr>
            <a:spLocks noChangeArrowheads="1"/>
          </p:cNvSpPr>
          <p:nvPr/>
        </p:nvSpPr>
        <p:spPr bwMode="auto">
          <a:xfrm>
            <a:off x="42672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pic>
        <p:nvPicPr>
          <p:cNvPr id="154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51" name="Rectangle 56"/>
          <p:cNvSpPr>
            <a:spLocks noChangeArrowheads="1"/>
          </p:cNvSpPr>
          <p:nvPr/>
        </p:nvSpPr>
        <p:spPr bwMode="auto">
          <a:xfrm>
            <a:off x="28098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54652" name="Rectangle 57"/>
          <p:cNvSpPr>
            <a:spLocks noChangeArrowheads="1"/>
          </p:cNvSpPr>
          <p:nvPr/>
        </p:nvSpPr>
        <p:spPr bwMode="auto">
          <a:xfrm>
            <a:off x="14001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54653" name="Left Arrow 59"/>
          <p:cNvSpPr>
            <a:spLocks noChangeArrowheads="1"/>
          </p:cNvSpPr>
          <p:nvPr/>
        </p:nvSpPr>
        <p:spPr bwMode="auto">
          <a:xfrm>
            <a:off x="2284413" y="1173981"/>
            <a:ext cx="977900" cy="323850"/>
          </a:xfrm>
          <a:prstGeom prst="leftArrow">
            <a:avLst>
              <a:gd name="adj1" fmla="val 50000"/>
              <a:gd name="adj2" fmla="val 49977"/>
            </a:avLst>
          </a:prstGeom>
          <a:solidFill>
            <a:srgbClr val="FF0000"/>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54654" name="TextBox 60"/>
          <p:cNvSpPr txBox="1">
            <a:spLocks noChangeArrowheads="1"/>
          </p:cNvSpPr>
          <p:nvPr/>
        </p:nvSpPr>
        <p:spPr bwMode="auto">
          <a:xfrm>
            <a:off x="3360738" y="1135881"/>
            <a:ext cx="423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Stress Induced Leakage Current (SILC)</a:t>
            </a:r>
          </a:p>
        </p:txBody>
      </p:sp>
      <p:sp>
        <p:nvSpPr>
          <p:cNvPr id="154655" name="TextBox 44"/>
          <p:cNvSpPr txBox="1">
            <a:spLocks noChangeArrowheads="1"/>
          </p:cNvSpPr>
          <p:nvPr/>
        </p:nvSpPr>
        <p:spPr bwMode="auto">
          <a:xfrm>
            <a:off x="203200" y="1569269"/>
            <a:ext cx="100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ea typeface="MS PGothic" charset="0"/>
                <a:cs typeface="MS PGothic" charset="0"/>
              </a:rPr>
              <a:t>Floating</a:t>
            </a:r>
          </a:p>
          <a:p>
            <a:pPr algn="ctr" eaLnBrk="1" hangingPunct="1"/>
            <a:r>
              <a:rPr lang="en-US" sz="1800">
                <a:solidFill>
                  <a:srgbClr val="000000"/>
                </a:solidFill>
                <a:ea typeface="MS PGothic" charset="0"/>
                <a:cs typeface="MS PGothic" charset="0"/>
              </a:rPr>
              <a:t>Gate</a:t>
            </a:r>
          </a:p>
        </p:txBody>
      </p:sp>
    </p:spTree>
    <p:extLst>
      <p:ext uri="{BB962C8B-B14F-4D97-AF65-F5344CB8AC3E}">
        <p14:creationId xmlns:p14="http://schemas.microsoft.com/office/powerpoint/2010/main" val="38327529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61111E-6 -3.7037E-7 L -0.06146 -3.7037E-7 " pathEditMode="relative" rAng="0" ptsTypes="AA">
                                      <p:cBhvr>
                                        <p:cTn id="6" dur="1000" fill="hold"/>
                                        <p:tgtEl>
                                          <p:spTgt spid="5"/>
                                        </p:tgtEl>
                                        <p:attrNameLst>
                                          <p:attrName>ppt_x</p:attrName>
                                          <p:attrName>ppt_y</p:attrName>
                                        </p:attrNameLst>
                                      </p:cBhvr>
                                      <p:rCtr x="-3073"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111E-6 -3.7037E-7 L -0.05729 -3.7037E-7 " pathEditMode="relative" rAng="0" ptsTypes="AA">
                                      <p:cBhvr>
                                        <p:cTn id="10" dur="1000" fill="hold"/>
                                        <p:tgtEl>
                                          <p:spTgt spid="4"/>
                                        </p:tgtEl>
                                        <p:attrNameLst>
                                          <p:attrName>ppt_x</p:attrName>
                                          <p:attrName>ppt_y</p:attrName>
                                        </p:attrNameLst>
                                      </p:cBhvr>
                                      <p:rCtr x="-2865"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3.88889E-6 -3.7037E-7 L -0.0375 -3.7037E-7 " pathEditMode="relative" rAng="0" ptsTypes="AA">
                                      <p:cBhvr>
                                        <p:cTn id="14" dur="1000" fill="hold"/>
                                        <p:tgtEl>
                                          <p:spTgt spid="3"/>
                                        </p:tgtEl>
                                        <p:attrNameLst>
                                          <p:attrName>ppt_x</p:attrName>
                                          <p:attrName>ppt_y</p:attrName>
                                        </p:attrNameLst>
                                      </p:cBhvr>
                                      <p:rCtr x="-1875"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2.77556E-17 -1.11111E-6 L -0.03021 -1.11111E-6 " pathEditMode="relative" rAng="0" ptsTypes="AA">
                                      <p:cBhvr>
                                        <p:cTn id="18" dur="1000" fill="hold"/>
                                        <p:tgtEl>
                                          <p:spTgt spid="2"/>
                                        </p:tgtEl>
                                        <p:attrNameLst>
                                          <p:attrName>ppt_x</p:attrName>
                                          <p:attrName>ppt_y</p:attrName>
                                        </p:attrNameLst>
                                      </p:cBhvr>
                                      <p:rCtr x="-15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0"/>
            <a:ext cx="8676456" cy="893763"/>
          </a:xfrm>
        </p:spPr>
        <p:txBody>
          <a:bodyPr/>
          <a:lstStyle/>
          <a:p>
            <a:r>
              <a:rPr lang="en-US" dirty="0">
                <a:latin typeface="Arial" charset="0"/>
                <a:ea typeface="MS PGothic" charset="0"/>
              </a:rPr>
              <a:t>Retention Error Value Dependency </a:t>
            </a:r>
          </a:p>
        </p:txBody>
      </p:sp>
      <p:grpSp>
        <p:nvGrpSpPr>
          <p:cNvPr id="156674" name="Group 9"/>
          <p:cNvGrpSpPr>
            <a:grpSpLocks/>
          </p:cNvGrpSpPr>
          <p:nvPr/>
        </p:nvGrpSpPr>
        <p:grpSpPr bwMode="auto">
          <a:xfrm>
            <a:off x="300038" y="898748"/>
            <a:ext cx="8542337" cy="4762500"/>
            <a:chOff x="300038" y="1047750"/>
            <a:chExt cx="8542337" cy="4762500"/>
          </a:xfrm>
        </p:grpSpPr>
        <p:pic>
          <p:nvPicPr>
            <p:cNvPr id="156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47750"/>
              <a:ext cx="854233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6677" name="Group 8"/>
            <p:cNvGrpSpPr>
              <a:grpSpLocks/>
            </p:cNvGrpSpPr>
            <p:nvPr/>
          </p:nvGrpSpPr>
          <p:grpSpPr bwMode="auto">
            <a:xfrm>
              <a:off x="1999897" y="1337909"/>
              <a:ext cx="2381250" cy="1649413"/>
              <a:chOff x="1890713" y="1228725"/>
              <a:chExt cx="2381250" cy="1649413"/>
            </a:xfrm>
          </p:grpSpPr>
          <p:pic>
            <p:nvPicPr>
              <p:cNvPr id="156678"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1228725"/>
                <a:ext cx="238125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9" name="TextBox 42"/>
              <p:cNvSpPr txBox="1">
                <a:spLocks noChangeArrowheads="1"/>
              </p:cNvSpPr>
              <p:nvPr/>
            </p:nvSpPr>
            <p:spPr bwMode="auto">
              <a:xfrm>
                <a:off x="2044700" y="181133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00</a:t>
                </a:r>
                <a:r>
                  <a:rPr lang="en-US" altLang="ja-JP" sz="1600">
                    <a:solidFill>
                      <a:srgbClr val="000000"/>
                    </a:solidFill>
                    <a:ea typeface="MS PGothic" charset="0"/>
                    <a:cs typeface="MS PGothic" charset="0"/>
                    <a:sym typeface="Wingdings" charset="0"/>
                  </a:rPr>
                  <a:t> </a:t>
                </a:r>
                <a:r>
                  <a:rPr lang="en-US" sz="1600">
                    <a:solidFill>
                      <a:srgbClr val="000000"/>
                    </a:solidFill>
                    <a:ea typeface="MS PGothic" charset="0"/>
                    <a:cs typeface="MS PGothic" charset="0"/>
                  </a:rPr>
                  <a:t>01</a:t>
                </a:r>
              </a:p>
            </p:txBody>
          </p:sp>
          <p:sp>
            <p:nvSpPr>
              <p:cNvPr id="156680" name="TextBox 42"/>
              <p:cNvSpPr txBox="1">
                <a:spLocks noChangeArrowheads="1"/>
              </p:cNvSpPr>
              <p:nvPr/>
            </p:nvSpPr>
            <p:spPr bwMode="auto">
              <a:xfrm>
                <a:off x="3282950" y="163988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01</a:t>
                </a:r>
                <a:r>
                  <a:rPr lang="en-US" altLang="ja-JP" sz="1600">
                    <a:solidFill>
                      <a:srgbClr val="000000"/>
                    </a:solidFill>
                    <a:ea typeface="MS PGothic" charset="0"/>
                    <a:cs typeface="MS PGothic" charset="0"/>
                    <a:sym typeface="Wingdings" charset="0"/>
                  </a:rPr>
                  <a:t> 10</a:t>
                </a:r>
                <a:endParaRPr lang="en-US" sz="1600">
                  <a:solidFill>
                    <a:srgbClr val="000000"/>
                  </a:solidFill>
                  <a:ea typeface="MS PGothic" charset="0"/>
                  <a:cs typeface="MS PGothic" charset="0"/>
                </a:endParaRPr>
              </a:p>
            </p:txBody>
          </p:sp>
        </p:grpSp>
      </p:grpSp>
      <p:sp>
        <p:nvSpPr>
          <p:cNvPr id="156675" name="Content Placeholder 2"/>
          <p:cNvSpPr>
            <a:spLocks noGrp="1"/>
          </p:cNvSpPr>
          <p:nvPr>
            <p:ph idx="1"/>
          </p:nvPr>
        </p:nvSpPr>
        <p:spPr>
          <a:xfrm>
            <a:off x="354013" y="5445224"/>
            <a:ext cx="8407400" cy="784225"/>
          </a:xfrm>
        </p:spPr>
        <p:txBody>
          <a:bodyPr/>
          <a:lstStyle/>
          <a:p>
            <a:r>
              <a:rPr lang="en-US" dirty="0">
                <a:latin typeface="Arial" charset="0"/>
                <a:ea typeface="MS PGothic" charset="0"/>
              </a:rPr>
              <a:t>Cells with more programmed electrons tend to suffer more from retention noise (i.e. 00 and 01)</a:t>
            </a:r>
          </a:p>
        </p:txBody>
      </p:sp>
    </p:spTree>
    <p:extLst>
      <p:ext uri="{BB962C8B-B14F-4D97-AF65-F5344CB8AC3E}">
        <p14:creationId xmlns:p14="http://schemas.microsoft.com/office/powerpoint/2010/main" val="289863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Flash Error Analysis</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"Error Patterns in MLC NAND Flash Memory: Measurement, Characterization, and Analysis"</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Dresden, Germany, March 2012. </a:t>
            </a:r>
            <a:r>
              <a:rPr lang="en-US" dirty="0" smtClean="0">
                <a:hlinkClick r:id="rId4"/>
              </a:rPr>
              <a:t>Slides (ppt)</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125</a:t>
            </a:fld>
            <a:endParaRPr lang="en-US">
              <a:solidFill>
                <a:srgbClr val="000000"/>
              </a:solidFill>
            </a:endParaRPr>
          </a:p>
        </p:txBody>
      </p:sp>
    </p:spTree>
    <p:extLst>
      <p:ext uri="{BB962C8B-B14F-4D97-AF65-F5344CB8AC3E}">
        <p14:creationId xmlns:p14="http://schemas.microsoft.com/office/powerpoint/2010/main" val="1346273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altLang="zh-CN" dirty="0" smtClean="0">
                <a:latin typeface="Arial" charset="0"/>
                <a:ea typeface="ＭＳ Ｐゴシック" charset="0"/>
              </a:rPr>
              <a:t>Threshold Voltage Distribution Shifts</a:t>
            </a:r>
            <a:endParaRPr lang="en-US" altLang="zh-CN" dirty="0">
              <a:latin typeface="Arial" charset="0"/>
              <a:ea typeface="ＭＳ Ｐゴシック" charset="0"/>
            </a:endParaRPr>
          </a:p>
        </p:txBody>
      </p:sp>
      <p:sp>
        <p:nvSpPr>
          <p:cNvPr id="269314" name="Content Placeholder 2"/>
          <p:cNvSpPr>
            <a:spLocks noGrp="1"/>
          </p:cNvSpPr>
          <p:nvPr>
            <p:ph idx="1"/>
          </p:nvPr>
        </p:nvSpPr>
        <p:spPr>
          <a:xfrm>
            <a:off x="203200" y="4462463"/>
            <a:ext cx="8713788" cy="1328737"/>
          </a:xfrm>
        </p:spPr>
        <p:txBody>
          <a:bodyPr/>
          <a:lstStyle/>
          <a:p>
            <a:pPr marL="0" indent="0">
              <a:buFont typeface="Wingdings" charset="0"/>
              <a:buNone/>
            </a:pPr>
            <a:r>
              <a:rPr lang="en-US" altLang="zh-CN">
                <a:latin typeface="Arial" charset="0"/>
                <a:ea typeface="ＭＳ Ｐゴシック" charset="0"/>
              </a:rPr>
              <a:t>As P/E cycles increase ...</a:t>
            </a:r>
          </a:p>
          <a:p>
            <a:pPr marL="0" indent="0"/>
            <a:r>
              <a:rPr lang="en-US" altLang="zh-CN">
                <a:latin typeface="Arial" charset="0"/>
                <a:ea typeface="ＭＳ Ｐゴシック" charset="0"/>
              </a:rPr>
              <a:t>Distribution shifts to the right </a:t>
            </a:r>
          </a:p>
          <a:p>
            <a:pPr marL="0" indent="0"/>
            <a:r>
              <a:rPr lang="en-US" altLang="zh-CN">
                <a:latin typeface="Arial" charset="0"/>
                <a:ea typeface="ＭＳ Ｐゴシック" charset="0"/>
              </a:rPr>
              <a:t>Distribution becomes wider</a:t>
            </a:r>
          </a:p>
          <a:p>
            <a:pPr marL="0" indent="0"/>
            <a:endParaRPr lang="en-US" altLang="zh-CN">
              <a:latin typeface="Arial" charset="0"/>
              <a:ea typeface="ＭＳ Ｐゴシック" charset="0"/>
            </a:endParaRPr>
          </a:p>
        </p:txBody>
      </p:sp>
      <p:pic>
        <p:nvPicPr>
          <p:cNvPr id="269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231900"/>
            <a:ext cx="90297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918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"Threshold Voltage Distribution in MLC NAND Flash Memory: Characterization, Analysis and Modeling"</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Grenoble, France, March 2013. </a:t>
            </a:r>
            <a:r>
              <a:rPr lang="en-US" dirty="0" smtClean="0">
                <a:hlinkClick r:id="rId4"/>
              </a:rPr>
              <a:t>Slides (ppt)</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127</a:t>
            </a:fld>
            <a:endParaRPr lang="en-US">
              <a:solidFill>
                <a:srgbClr val="000000"/>
              </a:solidFill>
            </a:endParaRPr>
          </a:p>
        </p:txBody>
      </p:sp>
    </p:spTree>
    <p:extLst>
      <p:ext uri="{BB962C8B-B14F-4D97-AF65-F5344CB8AC3E}">
        <p14:creationId xmlns:p14="http://schemas.microsoft.com/office/powerpoint/2010/main" val="4156395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171010"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171011"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1710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198305"/>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Executive Summary</a:t>
            </a:r>
          </a:p>
        </p:txBody>
      </p:sp>
      <p:sp>
        <p:nvSpPr>
          <p:cNvPr id="3" name="Content Placeholder 2"/>
          <p:cNvSpPr>
            <a:spLocks noGrp="1"/>
          </p:cNvSpPr>
          <p:nvPr>
            <p:ph idx="1"/>
          </p:nvPr>
        </p:nvSpPr>
        <p:spPr>
          <a:xfrm>
            <a:off x="41275" y="876300"/>
            <a:ext cx="8936038" cy="5308600"/>
          </a:xfrm>
        </p:spPr>
        <p:txBody>
          <a:bodyPr/>
          <a:lstStyle/>
          <a:p>
            <a:pPr eaLnBrk="1" hangingPunct="1"/>
            <a:r>
              <a:rPr lang="en-US" sz="2000">
                <a:solidFill>
                  <a:srgbClr val="000000"/>
                </a:solidFill>
                <a:latin typeface="Tahoma" charset="0"/>
                <a:ea typeface="ＭＳ Ｐゴシック" charset="0"/>
                <a:cs typeface="ＭＳ Ｐゴシック" charset="0"/>
              </a:rPr>
              <a:t>NAND flash memory has low endurance: a flash cell dies after 3k P/E cycles vs. 50k desired </a:t>
            </a:r>
            <a:r>
              <a:rPr lang="en-US" sz="2000">
                <a:solidFill>
                  <a:srgbClr val="000000"/>
                </a:solidFill>
                <a:latin typeface="Tahoma" charset="0"/>
                <a:ea typeface="ＭＳ Ｐゴシック" charset="0"/>
                <a:cs typeface="ＭＳ Ｐゴシック" charset="0"/>
                <a:sym typeface="Wingdings" charset="0"/>
              </a:rPr>
              <a:t> Major scaling challenge for flash memory</a:t>
            </a:r>
            <a:endParaRPr lang="en-US" sz="2000">
              <a:solidFill>
                <a:srgbClr val="000000"/>
              </a:solidFill>
              <a:latin typeface="Tahoma" charset="0"/>
              <a:ea typeface="ＭＳ Ｐゴシック" charset="0"/>
              <a:cs typeface="ＭＳ Ｐゴシック" charset="0"/>
            </a:endParaRPr>
          </a:p>
          <a:p>
            <a:pPr eaLnBrk="1" hangingPunct="1"/>
            <a:r>
              <a:rPr lang="en-US" sz="2000">
                <a:solidFill>
                  <a:srgbClr val="000000"/>
                </a:solidFill>
                <a:latin typeface="Tahoma" charset="0"/>
                <a:ea typeface="ＭＳ Ｐゴシック" charset="0"/>
                <a:cs typeface="ＭＳ Ｐゴシック" charset="0"/>
              </a:rPr>
              <a:t>Flash error rate increases exponentially over flash lifetime</a:t>
            </a:r>
          </a:p>
          <a:p>
            <a:pPr eaLnBrk="1" hangingPunct="1"/>
            <a:r>
              <a:rPr lang="en-US" sz="2000">
                <a:solidFill>
                  <a:srgbClr val="FF0000"/>
                </a:solidFill>
                <a:latin typeface="Tahoma" charset="0"/>
                <a:ea typeface="ＭＳ Ｐゴシック" charset="0"/>
                <a:cs typeface="ＭＳ Ｐゴシック" charset="0"/>
              </a:rPr>
              <a:t>Problem: </a:t>
            </a:r>
            <a:r>
              <a:rPr lang="en-US" sz="2000">
                <a:solidFill>
                  <a:srgbClr val="0000FF"/>
                </a:solidFill>
                <a:latin typeface="Tahoma" charset="0"/>
                <a:ea typeface="ＭＳ Ｐゴシック" charset="0"/>
                <a:cs typeface="ＭＳ Ｐゴシック" charset="0"/>
              </a:rPr>
              <a:t>Stronger error correction codes (ECC) are ineffective and undesirable for improving flash lifetime due to</a:t>
            </a:r>
          </a:p>
          <a:p>
            <a:pPr lvl="1" eaLnBrk="1" hangingPunct="1"/>
            <a:r>
              <a:rPr lang="en-US" sz="1800">
                <a:latin typeface="Tahoma" charset="0"/>
                <a:ea typeface="ＭＳ Ｐゴシック" charset="0"/>
                <a:cs typeface="ＭＳ Ｐゴシック" charset="0"/>
              </a:rPr>
              <a:t>diminishing returns on lifetime with increased correction strength</a:t>
            </a:r>
          </a:p>
          <a:p>
            <a:pPr lvl="1" eaLnBrk="1" hangingPunct="1"/>
            <a:r>
              <a:rPr lang="en-US" sz="1800">
                <a:latin typeface="Tahoma" charset="0"/>
                <a:ea typeface="ＭＳ Ｐゴシック" charset="0"/>
                <a:cs typeface="ＭＳ Ｐゴシック" charset="0"/>
              </a:rPr>
              <a:t>prohibitively high power, area, latency overheads</a:t>
            </a:r>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Develop techniques to tolerate high error rates w/o strong ECC</a:t>
            </a:r>
            <a:endParaRPr lang="en-US" sz="2000">
              <a:solidFill>
                <a:srgbClr val="FF0000"/>
              </a:solidFill>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Observation: </a:t>
            </a:r>
            <a:r>
              <a:rPr lang="en-US" sz="200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a:latin typeface="Tahoma" charset="0"/>
                <a:ea typeface="ＭＳ Ｐゴシック" charset="0"/>
                <a:cs typeface="ＭＳ Ｐゴシック" charset="0"/>
              </a:rPr>
              <a:t>flash cell loses charge over time; retention errors increase as cell gets worn out</a:t>
            </a: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Flash Correct-and-Refresh (FCR)</a:t>
            </a:r>
          </a:p>
          <a:p>
            <a:pPr lvl="1" eaLnBrk="1" hangingPunct="1"/>
            <a:r>
              <a:rPr lang="en-US" sz="180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a:latin typeface="Tahoma" charset="0"/>
                <a:ea typeface="ＭＳ Ｐゴシック" charset="0"/>
                <a:cs typeface="ＭＳ Ｐゴシック" charset="0"/>
              </a:rPr>
              <a:t>Adapt “refresh” rate to the severity of retention errors (i.e., # of P/E cycles)</a:t>
            </a:r>
          </a:p>
          <a:p>
            <a:pPr eaLnBrk="1" hangingPunct="1"/>
            <a:r>
              <a:rPr lang="en-US" sz="2000">
                <a:solidFill>
                  <a:srgbClr val="FF0000"/>
                </a:solidFill>
                <a:latin typeface="Tahoma" charset="0"/>
                <a:ea typeface="ＭＳ Ｐゴシック" charset="0"/>
                <a:cs typeface="ＭＳ Ｐゴシック" charset="0"/>
              </a:rPr>
              <a:t>Results: </a:t>
            </a:r>
            <a:r>
              <a:rPr lang="en-US" sz="2000">
                <a:solidFill>
                  <a:srgbClr val="0000FF"/>
                </a:solidFill>
                <a:latin typeface="Tahoma" charset="0"/>
                <a:ea typeface="ＭＳ Ｐゴシック" charset="0"/>
                <a:cs typeface="ＭＳ Ｐゴシック" charset="0"/>
              </a:rPr>
              <a:t>FCR improves flash memory lifetime by 46X </a:t>
            </a:r>
            <a:r>
              <a:rPr lang="en-US" sz="2000">
                <a:latin typeface="Tahoma" charset="0"/>
                <a:ea typeface="ＭＳ Ｐゴシック" charset="0"/>
                <a:cs typeface="ＭＳ Ｐゴシック" charset="0"/>
              </a:rPr>
              <a:t>with no hardware changes and low energy overhead; </a:t>
            </a:r>
            <a:r>
              <a:rPr lang="en-US" sz="2000">
                <a:solidFill>
                  <a:srgbClr val="0000FF"/>
                </a:solidFill>
                <a:latin typeface="Tahoma" charset="0"/>
                <a:ea typeface="ＭＳ Ｐゴシック" charset="0"/>
                <a:cs typeface="ＭＳ Ｐゴシック" charset="0"/>
              </a:rPr>
              <a:t>outperforms strong ECCs</a:t>
            </a:r>
          </a:p>
          <a:p>
            <a:pPr lvl="1" eaLnBrk="1" hangingPunct="1"/>
            <a:endParaRPr lang="en-US" sz="2000">
              <a:latin typeface="Tahoma" charset="0"/>
              <a:ea typeface="ＭＳ Ｐゴシック" charset="0"/>
            </a:endParaRPr>
          </a:p>
        </p:txBody>
      </p:sp>
      <p:sp>
        <p:nvSpPr>
          <p:cNvPr id="173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122DE9-4A9B-A345-ABCD-20EF7878FB57}" type="slidenum">
              <a:rPr lang="en-US" sz="1600">
                <a:solidFill>
                  <a:srgbClr val="000000"/>
                </a:solidFill>
                <a:latin typeface="Garamond" charset="0"/>
              </a:rPr>
              <a:pPr eaLnBrk="1" hangingPunct="1"/>
              <a:t>129</a:t>
            </a:fld>
            <a:endParaRPr lang="en-US" sz="1600">
              <a:solidFill>
                <a:srgbClr val="000000"/>
              </a:solidFill>
              <a:latin typeface="Garamond" charset="0"/>
            </a:endParaRPr>
          </a:p>
        </p:txBody>
      </p:sp>
    </p:spTree>
    <p:extLst>
      <p:ext uri="{BB962C8B-B14F-4D97-AF65-F5344CB8AC3E}">
        <p14:creationId xmlns:p14="http://schemas.microsoft.com/office/powerpoint/2010/main" val="44951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a:t>
            </a:r>
            <a:endParaRPr lang="en-US" dirty="0"/>
          </a:p>
        </p:txBody>
      </p:sp>
      <p:sp>
        <p:nvSpPr>
          <p:cNvPr id="3" name="Content Placeholder 2"/>
          <p:cNvSpPr>
            <a:spLocks noGrp="1"/>
          </p:cNvSpPr>
          <p:nvPr>
            <p:ph idx="1"/>
          </p:nvPr>
        </p:nvSpPr>
        <p:spPr/>
        <p:txBody>
          <a:bodyPr/>
          <a:lstStyle/>
          <a:p>
            <a:r>
              <a:rPr lang="en-US" dirty="0" smtClean="0">
                <a:solidFill>
                  <a:srgbClr val="FF0000"/>
                </a:solidFill>
              </a:rPr>
              <a:t>Key </a:t>
            </a:r>
            <a:r>
              <a:rPr lang="en-US" dirty="0">
                <a:solidFill>
                  <a:srgbClr val="FF0000"/>
                </a:solidFill>
              </a:rPr>
              <a:t>question:  </a:t>
            </a:r>
            <a:r>
              <a:rPr lang="en-US" dirty="0" smtClean="0">
                <a:solidFill>
                  <a:srgbClr val="FF0000"/>
                </a:solidFill>
              </a:rPr>
              <a:t>How </a:t>
            </a:r>
            <a:r>
              <a:rPr lang="en-US" dirty="0">
                <a:solidFill>
                  <a:srgbClr val="FF0000"/>
                </a:solidFill>
              </a:rPr>
              <a:t>to place data between </a:t>
            </a:r>
            <a:r>
              <a:rPr lang="en-US" dirty="0" smtClean="0">
                <a:solidFill>
                  <a:srgbClr val="FF0000"/>
                </a:solidFill>
              </a:rPr>
              <a:t>the </a:t>
            </a:r>
            <a:r>
              <a:rPr lang="en-US" dirty="0">
                <a:solidFill>
                  <a:srgbClr val="FF0000"/>
                </a:solidFill>
              </a:rPr>
              <a:t>heterogeneous </a:t>
            </a:r>
            <a:r>
              <a:rPr lang="en-US" dirty="0" smtClean="0">
                <a:solidFill>
                  <a:srgbClr val="FF0000"/>
                </a:solidFill>
              </a:rPr>
              <a:t>memory devices?</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13</a:t>
            </a:fld>
            <a:endParaRPr lang="en-US">
              <a:solidFill>
                <a:prstClr val="black">
                  <a:tint val="75000"/>
                </a:prstClr>
              </a:solidFill>
              <a:latin typeface="Calibri"/>
            </a:endParaRPr>
          </a:p>
        </p:txBody>
      </p:sp>
      <p:sp>
        <p:nvSpPr>
          <p:cNvPr id="5" name="Rectangle 4"/>
          <p:cNvSpPr/>
          <p:nvPr/>
        </p:nvSpPr>
        <p:spPr>
          <a:xfrm>
            <a:off x="4014502" y="340294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cxnSp>
        <p:nvCxnSpPr>
          <p:cNvPr id="6" name="Straight Connector 7"/>
          <p:cNvCxnSpPr>
            <a:stCxn id="26" idx="2"/>
            <a:endCxn id="7" idx="3"/>
          </p:cNvCxnSpPr>
          <p:nvPr/>
        </p:nvCxnSpPr>
        <p:spPr>
          <a:xfrm rot="5400000">
            <a:off x="3846372" y="4827207"/>
            <a:ext cx="439355" cy="417792"/>
          </a:xfrm>
          <a:prstGeom prst="bentConnector2">
            <a:avLst/>
          </a:prstGeom>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2278526" y="5008470"/>
            <a:ext cx="1578627" cy="49462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r>
              <a:rPr lang="en-US" sz="2800" dirty="0" smtClean="0">
                <a:solidFill>
                  <a:prstClr val="black"/>
                </a:solidFill>
                <a:latin typeface="Calibri"/>
              </a:rPr>
              <a:t>DRAM</a:t>
            </a:r>
            <a:endParaRPr lang="en-US" sz="2800" dirty="0">
              <a:solidFill>
                <a:prstClr val="black"/>
              </a:solidFill>
              <a:latin typeface="Calibri"/>
            </a:endParaRPr>
          </a:p>
        </p:txBody>
      </p:sp>
      <p:sp>
        <p:nvSpPr>
          <p:cNvPr id="8" name="Rectangle 7"/>
          <p:cNvSpPr/>
          <p:nvPr/>
        </p:nvSpPr>
        <p:spPr>
          <a:xfrm>
            <a:off x="5168747" y="5008472"/>
            <a:ext cx="1578627" cy="49462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r>
              <a:rPr lang="en-US" sz="2800" dirty="0" smtClean="0">
                <a:solidFill>
                  <a:prstClr val="black"/>
                </a:solidFill>
                <a:latin typeface="Calibri"/>
              </a:rPr>
              <a:t>PCM</a:t>
            </a:r>
            <a:endParaRPr lang="en-US" sz="2800" dirty="0">
              <a:solidFill>
                <a:prstClr val="black"/>
              </a:solidFill>
              <a:latin typeface="Calibri"/>
            </a:endParaRPr>
          </a:p>
        </p:txBody>
      </p:sp>
      <p:cxnSp>
        <p:nvCxnSpPr>
          <p:cNvPr id="9" name="Straight Connector 13"/>
          <p:cNvCxnSpPr>
            <a:stCxn id="27" idx="2"/>
            <a:endCxn id="8" idx="1"/>
          </p:cNvCxnSpPr>
          <p:nvPr/>
        </p:nvCxnSpPr>
        <p:spPr>
          <a:xfrm rot="16200000" flipH="1">
            <a:off x="4762605" y="4849640"/>
            <a:ext cx="439357" cy="372928"/>
          </a:xfrm>
          <a:prstGeom prst="bentConnector2">
            <a:avLst/>
          </a:prstGeom>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4274941" y="3402945"/>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1" name="Rectangle 10"/>
          <p:cNvSpPr/>
          <p:nvPr/>
        </p:nvSpPr>
        <p:spPr>
          <a:xfrm>
            <a:off x="4535380" y="3402944"/>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2" name="Rectangle 11"/>
          <p:cNvSpPr/>
          <p:nvPr/>
        </p:nvSpPr>
        <p:spPr>
          <a:xfrm>
            <a:off x="4795819" y="340294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3" name="Rectangle 12"/>
          <p:cNvSpPr/>
          <p:nvPr/>
        </p:nvSpPr>
        <p:spPr>
          <a:xfrm>
            <a:off x="4014503" y="367751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4" name="Rectangle 13"/>
          <p:cNvSpPr/>
          <p:nvPr/>
        </p:nvSpPr>
        <p:spPr>
          <a:xfrm>
            <a:off x="4274942" y="3677512"/>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5" name="Rectangle 14"/>
          <p:cNvSpPr/>
          <p:nvPr/>
        </p:nvSpPr>
        <p:spPr>
          <a:xfrm>
            <a:off x="4535381" y="3677511"/>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6" name="Rectangle 15"/>
          <p:cNvSpPr/>
          <p:nvPr/>
        </p:nvSpPr>
        <p:spPr>
          <a:xfrm>
            <a:off x="4795820" y="367751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7" name="Rectangle 16"/>
          <p:cNvSpPr/>
          <p:nvPr/>
        </p:nvSpPr>
        <p:spPr>
          <a:xfrm>
            <a:off x="4014504" y="395208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8" name="Rectangle 17"/>
          <p:cNvSpPr/>
          <p:nvPr/>
        </p:nvSpPr>
        <p:spPr>
          <a:xfrm>
            <a:off x="4274943" y="3952079"/>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9" name="Rectangle 18"/>
          <p:cNvSpPr/>
          <p:nvPr/>
        </p:nvSpPr>
        <p:spPr>
          <a:xfrm>
            <a:off x="4535382" y="3952078"/>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0" name="Rectangle 19"/>
          <p:cNvSpPr/>
          <p:nvPr/>
        </p:nvSpPr>
        <p:spPr>
          <a:xfrm>
            <a:off x="4795821" y="395207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1" name="Rectangle 20"/>
          <p:cNvSpPr/>
          <p:nvPr/>
        </p:nvSpPr>
        <p:spPr>
          <a:xfrm>
            <a:off x="4014505" y="422664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 name="Rectangle 21"/>
          <p:cNvSpPr/>
          <p:nvPr/>
        </p:nvSpPr>
        <p:spPr>
          <a:xfrm>
            <a:off x="4274944" y="422664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3" name="Rectangle 22"/>
          <p:cNvSpPr/>
          <p:nvPr/>
        </p:nvSpPr>
        <p:spPr>
          <a:xfrm>
            <a:off x="4535383" y="4226645"/>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4" name="Rectangle 23"/>
          <p:cNvSpPr/>
          <p:nvPr/>
        </p:nvSpPr>
        <p:spPr>
          <a:xfrm>
            <a:off x="4795822" y="4226644"/>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5" name="Rectangle 24"/>
          <p:cNvSpPr/>
          <p:nvPr/>
        </p:nvSpPr>
        <p:spPr>
          <a:xfrm>
            <a:off x="4014505" y="3644079"/>
            <a:ext cx="1041754" cy="584775"/>
          </a:xfrm>
          <a:prstGeom prst="rect">
            <a:avLst/>
          </a:prstGeom>
        </p:spPr>
        <p:txBody>
          <a:bodyPr wrap="square">
            <a:spAutoFit/>
          </a:bodyPr>
          <a:lstStyle/>
          <a:p>
            <a:pPr algn="ct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CPU</a:t>
            </a:r>
            <a:endParaRPr lang="en-US" sz="3200" dirty="0">
              <a:solidFill>
                <a:prstClr val="black"/>
              </a:solidFill>
              <a:latin typeface="Calibri" charset="0"/>
              <a:ea typeface="ＭＳ Ｐゴシック" charset="0"/>
              <a:cs typeface="ＭＳ Ｐゴシック" charset="0"/>
            </a:endParaRPr>
          </a:p>
        </p:txBody>
      </p:sp>
      <p:sp>
        <p:nvSpPr>
          <p:cNvPr id="26" name="Rectangle 25"/>
          <p:cNvSpPr/>
          <p:nvPr/>
        </p:nvSpPr>
        <p:spPr>
          <a:xfrm>
            <a:off x="4014505"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b="1" dirty="0" smtClean="0">
                <a:solidFill>
                  <a:prstClr val="black"/>
                </a:solidFill>
                <a:latin typeface="Calibri"/>
              </a:rPr>
              <a:t>MC</a:t>
            </a:r>
            <a:endParaRPr lang="en-US" b="1" dirty="0">
              <a:solidFill>
                <a:prstClr val="black"/>
              </a:solidFill>
              <a:latin typeface="Calibri"/>
            </a:endParaRPr>
          </a:p>
        </p:txBody>
      </p:sp>
      <p:sp>
        <p:nvSpPr>
          <p:cNvPr id="27" name="Rectangle 26"/>
          <p:cNvSpPr/>
          <p:nvPr/>
        </p:nvSpPr>
        <p:spPr>
          <a:xfrm>
            <a:off x="4535379"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b="1" dirty="0" smtClean="0">
                <a:solidFill>
                  <a:srgbClr val="000000"/>
                </a:solidFill>
                <a:latin typeface="Calibri"/>
              </a:rPr>
              <a:t>MC</a:t>
            </a:r>
            <a:endParaRPr lang="en-US" b="1" dirty="0">
              <a:solidFill>
                <a:srgbClr val="000000"/>
              </a:solidFill>
              <a:latin typeface="Calibri"/>
            </a:endParaRPr>
          </a:p>
        </p:txBody>
      </p:sp>
    </p:spTree>
    <p:extLst>
      <p:ext uri="{BB962C8B-B14F-4D97-AF65-F5344CB8AC3E}">
        <p14:creationId xmlns:p14="http://schemas.microsoft.com/office/powerpoint/2010/main" val="1181031815"/>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751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solidFill>
                  <a:srgbClr val="0000FF"/>
                </a:solidFill>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75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508272-5E01-0744-B4AD-1E4562301474}"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spTree>
    <p:extLst>
      <p:ext uri="{BB962C8B-B14F-4D97-AF65-F5344CB8AC3E}">
        <p14:creationId xmlns:p14="http://schemas.microsoft.com/office/powerpoint/2010/main" val="2320993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US" sz="3600">
                <a:latin typeface="Garamond" charset="0"/>
                <a:ea typeface="ＭＳ Ｐゴシック" charset="0"/>
                <a:cs typeface="ＭＳ Ｐゴシック" charset="0"/>
              </a:rPr>
              <a:t>Problem: Limited Endurance of Flash Memory</a:t>
            </a:r>
          </a:p>
        </p:txBody>
      </p:sp>
      <p:sp>
        <p:nvSpPr>
          <p:cNvPr id="3" name="Content Placeholder 2"/>
          <p:cNvSpPr>
            <a:spLocks noGrp="1"/>
          </p:cNvSpPr>
          <p:nvPr>
            <p:ph idx="1"/>
          </p:nvPr>
        </p:nvSpPr>
        <p:spPr>
          <a:xfrm>
            <a:off x="228600" y="901700"/>
            <a:ext cx="8915400" cy="5016500"/>
          </a:xfrm>
        </p:spPr>
        <p:txBody>
          <a:bodyPr/>
          <a:lstStyle/>
          <a:p>
            <a:r>
              <a:rPr lang="en-US">
                <a:solidFill>
                  <a:srgbClr val="0000FF"/>
                </a:solidFill>
                <a:latin typeface="Tahoma" charset="0"/>
                <a:ea typeface="ＭＳ Ｐゴシック" charset="0"/>
                <a:cs typeface="ＭＳ Ｐゴシック" charset="0"/>
              </a:rPr>
              <a:t>NAND flash has limited endurance</a:t>
            </a:r>
          </a:p>
          <a:p>
            <a:pPr lvl="1"/>
            <a:r>
              <a:rPr lang="en-US">
                <a:latin typeface="Tahoma" charset="0"/>
                <a:ea typeface="ＭＳ Ｐゴシック" charset="0"/>
              </a:rPr>
              <a:t>A cell can tolerate a small number of Program/Erase (P/E) cycles</a:t>
            </a:r>
          </a:p>
          <a:p>
            <a:pPr lvl="1"/>
            <a:r>
              <a:rPr lang="en-US">
                <a:latin typeface="Tahoma" charset="0"/>
                <a:ea typeface="ＭＳ Ｐゴシック" charset="0"/>
              </a:rPr>
              <a:t>3x-nm flash with 2 bits/cell </a:t>
            </a:r>
            <a:r>
              <a:rPr lang="en-US">
                <a:latin typeface="Tahoma" charset="0"/>
                <a:ea typeface="ＭＳ Ｐゴシック" charset="0"/>
                <a:sym typeface="Wingdings" charset="0"/>
              </a:rPr>
              <a:t> 3K P/E cycles</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Enterprise data storage requirements demand very high endurance</a:t>
            </a:r>
          </a:p>
          <a:p>
            <a:pPr lvl="1"/>
            <a:r>
              <a:rPr lang="en-US">
                <a:latin typeface="Tahoma" charset="0"/>
                <a:ea typeface="ＭＳ Ｐゴシック" charset="0"/>
                <a:sym typeface="Wingdings" charset="0"/>
              </a:rPr>
              <a:t>&gt;50K P/E cycles (10 full disk writes per day for 3-5 years)</a:t>
            </a:r>
          </a:p>
          <a:p>
            <a:pPr lvl="1"/>
            <a:endParaRPr lang="en-US">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Continued process scaling and more bits per cell will reduce flash endurance</a:t>
            </a:r>
          </a:p>
          <a:p>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sym typeface="Wingdings" charset="0"/>
              </a:rPr>
              <a:t>One potential solution: stronger error correction codes (ECC)</a:t>
            </a:r>
          </a:p>
          <a:p>
            <a:pPr lvl="1"/>
            <a:r>
              <a:rPr lang="en-US">
                <a:solidFill>
                  <a:srgbClr val="0000FF"/>
                </a:solidFill>
                <a:latin typeface="Tahoma" charset="0"/>
                <a:ea typeface="ＭＳ Ｐゴシック" charset="0"/>
                <a:sym typeface="Wingdings" charset="0"/>
              </a:rPr>
              <a:t>Stronger ECC not effective enough and inefficient</a:t>
            </a:r>
            <a:endParaRPr lang="en-US">
              <a:latin typeface="Tahoma" charset="0"/>
              <a:ea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177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12BEB-29BB-F34A-BD65-6BA7C88B8E86}"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spTree>
    <p:extLst>
      <p:ext uri="{BB962C8B-B14F-4D97-AF65-F5344CB8AC3E}">
        <p14:creationId xmlns:p14="http://schemas.microsoft.com/office/powerpoint/2010/main" val="1031337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132</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24428300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The Problem with Stronger Error Correction</a:t>
            </a:r>
          </a:p>
        </p:txBody>
      </p:sp>
      <p:sp>
        <p:nvSpPr>
          <p:cNvPr id="3" name="Content Placeholder 2"/>
          <p:cNvSpPr>
            <a:spLocks noGrp="1"/>
          </p:cNvSpPr>
          <p:nvPr>
            <p:ph idx="1"/>
          </p:nvPr>
        </p:nvSpPr>
        <p:spPr>
          <a:xfrm>
            <a:off x="228600" y="1130300"/>
            <a:ext cx="8915400" cy="5118100"/>
          </a:xfrm>
        </p:spPr>
        <p:txBody>
          <a:bodyPr/>
          <a:lstStyle/>
          <a:p>
            <a:pPr>
              <a:defRPr/>
            </a:pPr>
            <a:r>
              <a:rPr lang="en-US" dirty="0">
                <a:solidFill>
                  <a:schemeClr val="tx2">
                    <a:lumMod val="75000"/>
                  </a:schemeClr>
                </a:solidFill>
                <a:latin typeface="Tahoma" charset="0"/>
                <a:ea typeface="ＭＳ Ｐゴシック" charset="0"/>
                <a:cs typeface="ＭＳ Ｐゴシック" charset="0"/>
              </a:rPr>
              <a:t>Stronger ECC detects and corrects more raw bit errors </a:t>
            </a:r>
            <a:r>
              <a:rPr lang="en-US" dirty="0">
                <a:solidFill>
                  <a:schemeClr val="tx2">
                    <a:lumMod val="75000"/>
                  </a:schemeClr>
                </a:solidFill>
                <a:latin typeface="Tahoma" charset="0"/>
                <a:ea typeface="ＭＳ Ｐゴシック" charset="0"/>
                <a:cs typeface="ＭＳ Ｐゴシック" charset="0"/>
                <a:sym typeface="Wingdings" charset="0"/>
              </a:rPr>
              <a:t> increases P/E cycles endured</a:t>
            </a:r>
          </a:p>
          <a:p>
            <a:pPr>
              <a:defRPr/>
            </a:pPr>
            <a:endParaRPr lang="en-US" dirty="0">
              <a:latin typeface="Tahoma" charset="0"/>
              <a:ea typeface="ＭＳ Ｐゴシック" charset="0"/>
              <a:cs typeface="ＭＳ Ｐゴシック" charset="0"/>
              <a:sym typeface="Wingdings" charset="0"/>
            </a:endParaRPr>
          </a:p>
          <a:p>
            <a:pPr>
              <a:defRPr/>
            </a:pPr>
            <a:r>
              <a:rPr lang="en-US" dirty="0">
                <a:latin typeface="Tahoma" charset="0"/>
                <a:ea typeface="ＭＳ Ｐゴシック" charset="0"/>
                <a:cs typeface="ＭＳ Ｐゴシック" charset="0"/>
                <a:sym typeface="Wingdings" charset="0"/>
              </a:rPr>
              <a:t>Two shortcomings of stronger ECC:</a:t>
            </a:r>
          </a:p>
          <a:p>
            <a:pPr marL="342900" lvl="1" indent="0">
              <a:buFont typeface="Wingdings" charset="0"/>
              <a:buNone/>
              <a:defRPr/>
            </a:pPr>
            <a:endParaRPr lang="en-US" dirty="0">
              <a:latin typeface="Tahoma" charset="0"/>
              <a:ea typeface="ＭＳ Ｐゴシック" charset="0"/>
              <a:sym typeface="Wingdings" charset="0"/>
            </a:endParaRPr>
          </a:p>
          <a:p>
            <a:pPr marL="342900" lvl="1" indent="0">
              <a:buFont typeface="Wingdings" charset="0"/>
              <a:buNone/>
              <a:defRPr/>
            </a:pPr>
            <a:r>
              <a:rPr lang="en-US" dirty="0">
                <a:solidFill>
                  <a:srgbClr val="FF0000"/>
                </a:solidFill>
                <a:latin typeface="Tahoma" charset="0"/>
                <a:ea typeface="ＭＳ Ｐゴシック" charset="0"/>
                <a:sym typeface="Wingdings" charset="0"/>
              </a:rPr>
              <a:t>1. High implementation complexity</a:t>
            </a:r>
          </a:p>
          <a:p>
            <a:pPr marL="342900" lvl="1" indent="0">
              <a:buFont typeface="Wingdings" charset="0"/>
              <a:buNone/>
              <a:defRPr/>
            </a:pPr>
            <a:r>
              <a:rPr lang="en-US" dirty="0">
                <a:latin typeface="Tahoma" charset="0"/>
                <a:ea typeface="ＭＳ Ｐゴシック" charset="0"/>
                <a:sym typeface="Wingdings" charset="0"/>
              </a:rPr>
              <a:t>     Power and area </a:t>
            </a:r>
            <a:r>
              <a:rPr lang="en-US" dirty="0" smtClean="0">
                <a:solidFill>
                  <a:srgbClr val="0000FF"/>
                </a:solidFill>
                <a:latin typeface="Tahoma" charset="0"/>
                <a:ea typeface="ＭＳ Ｐゴシック" charset="0"/>
                <a:sym typeface="Wingdings" charset="0"/>
              </a:rPr>
              <a:t>overheads </a:t>
            </a:r>
            <a:r>
              <a:rPr lang="en-US" dirty="0">
                <a:solidFill>
                  <a:srgbClr val="0000FF"/>
                </a:solidFill>
                <a:latin typeface="Tahoma" charset="0"/>
                <a:ea typeface="ＭＳ Ｐゴシック" charset="0"/>
                <a:sym typeface="Wingdings" charset="0"/>
              </a:rPr>
              <a:t>increase </a:t>
            </a:r>
            <a:r>
              <a:rPr lang="en-US" dirty="0" smtClean="0">
                <a:solidFill>
                  <a:srgbClr val="0000FF"/>
                </a:solidFill>
                <a:latin typeface="Tahoma" charset="0"/>
                <a:ea typeface="ＭＳ Ｐゴシック" charset="0"/>
                <a:sym typeface="Wingdings" charset="0"/>
              </a:rPr>
              <a:t>super-linearly, </a:t>
            </a:r>
            <a:r>
              <a:rPr lang="en-US" dirty="0" smtClean="0">
                <a:latin typeface="Tahoma" charset="0"/>
                <a:ea typeface="ＭＳ Ｐゴシック" charset="0"/>
                <a:sym typeface="Wingdings" charset="0"/>
              </a:rPr>
              <a:t>but</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correction</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ECC strength</a:t>
            </a:r>
          </a:p>
          <a:p>
            <a:pPr marL="342900" lvl="1" indent="0">
              <a:buFont typeface="Wingdings" charset="0"/>
              <a:buNone/>
              <a:defRPr/>
            </a:pPr>
            <a:r>
              <a:rPr lang="en-US" dirty="0">
                <a:latin typeface="Tahoma" charset="0"/>
                <a:ea typeface="ＭＳ Ｐゴシック" charset="0"/>
                <a:sym typeface="Wingdings" charset="0"/>
              </a:rPr>
              <a:t>	</a:t>
            </a:r>
          </a:p>
          <a:p>
            <a:pPr marL="342900" lvl="1" indent="0">
              <a:buFont typeface="Wingdings" charset="0"/>
              <a:buNone/>
              <a:defRPr/>
            </a:pPr>
            <a:r>
              <a:rPr lang="en-US" dirty="0">
                <a:solidFill>
                  <a:srgbClr val="FF0000"/>
                </a:solidFill>
                <a:latin typeface="Tahoma" charset="0"/>
                <a:ea typeface="ＭＳ Ｐゴシック" charset="0"/>
              </a:rPr>
              <a:t>2. Diminishing returns on flash lifetime improvement</a:t>
            </a:r>
          </a:p>
          <a:p>
            <a:pPr marL="342900" lvl="1" indent="0">
              <a:buFont typeface="Wingdings" charset="0"/>
              <a:buNone/>
              <a:defRPr/>
            </a:pPr>
            <a:r>
              <a:rPr lang="en-US" dirty="0">
                <a:latin typeface="Tahoma" charset="0"/>
                <a:ea typeface="ＭＳ Ｐゴシック" charset="0"/>
              </a:rPr>
              <a:t>    </a:t>
            </a:r>
            <a:r>
              <a:rPr lang="en-US" dirty="0">
                <a:latin typeface="Tahoma" charset="0"/>
                <a:ea typeface="ＭＳ Ｐゴシック" charset="0"/>
                <a:sym typeface="Wingdings" charset="0"/>
              </a:rPr>
              <a:t> Raw bit </a:t>
            </a:r>
            <a:r>
              <a:rPr lang="en-US" dirty="0">
                <a:solidFill>
                  <a:srgbClr val="0000FF"/>
                </a:solidFill>
                <a:latin typeface="Tahoma" charset="0"/>
                <a:ea typeface="ＭＳ Ｐゴシック" charset="0"/>
                <a:sym typeface="Wingdings" charset="0"/>
              </a:rPr>
              <a:t>error rate increases exponentially</a:t>
            </a:r>
            <a:r>
              <a:rPr lang="en-US" dirty="0">
                <a:latin typeface="Tahoma" charset="0"/>
                <a:ea typeface="ＭＳ Ｐゴシック" charset="0"/>
                <a:sym typeface="Wingdings" charset="0"/>
              </a:rPr>
              <a:t> with P/E cycles, </a:t>
            </a:r>
            <a:r>
              <a:rPr lang="en-US" dirty="0" smtClean="0">
                <a:latin typeface="Tahoma" charset="0"/>
                <a:ea typeface="ＭＳ Ｐゴシック" charset="0"/>
                <a:sym typeface="Wingdings" charset="0"/>
              </a:rPr>
              <a:t>but 	  </a:t>
            </a:r>
            <a:r>
              <a:rPr lang="en-US" dirty="0" smtClean="0">
                <a:solidFill>
                  <a:srgbClr val="0000FF"/>
                </a:solidFill>
                <a:latin typeface="Tahoma" charset="0"/>
                <a:ea typeface="ＭＳ Ｐゴシック" charset="0"/>
                <a:sym typeface="Wingdings" charset="0"/>
              </a:rPr>
              <a:t>correction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a:t>
            </a:r>
            <a:r>
              <a:rPr lang="en-US" dirty="0" smtClean="0">
                <a:latin typeface="Tahoma" charset="0"/>
                <a:ea typeface="ＭＳ Ｐゴシック" charset="0"/>
                <a:sym typeface="Wingdings" charset="0"/>
              </a:rPr>
              <a:t>ECC strength</a:t>
            </a:r>
            <a:endParaRPr lang="en-US" dirty="0">
              <a:latin typeface="Tahoma" charset="0"/>
              <a:ea typeface="ＭＳ Ｐゴシック" charset="0"/>
            </a:endParaRPr>
          </a:p>
        </p:txBody>
      </p:sp>
      <p:sp>
        <p:nvSpPr>
          <p:cNvPr id="180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0EAA81-E457-2F44-A907-C40B24052C6F}" type="slidenum">
              <a:rPr lang="en-US" sz="1600">
                <a:solidFill>
                  <a:srgbClr val="000000"/>
                </a:solidFill>
                <a:latin typeface="Garamond" charset="0"/>
              </a:rPr>
              <a:pPr eaLnBrk="1" hangingPunct="1"/>
              <a:t>133</a:t>
            </a:fld>
            <a:endParaRPr lang="en-US" sz="1600">
              <a:solidFill>
                <a:srgbClr val="000000"/>
              </a:solidFill>
              <a:latin typeface="Garamond" charset="0"/>
            </a:endParaRPr>
          </a:p>
        </p:txBody>
      </p:sp>
    </p:spTree>
    <p:extLst>
      <p:ext uri="{BB962C8B-B14F-4D97-AF65-F5344CB8AC3E}">
        <p14:creationId xmlns:p14="http://schemas.microsoft.com/office/powerpoint/2010/main" val="21646999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812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solidFill>
                  <a:srgbClr val="0000FF"/>
                </a:solidFill>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81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051DB9-7A53-CA43-AA0D-A66CED5F8A67}" type="slidenum">
              <a:rPr lang="en-US" sz="1600">
                <a:solidFill>
                  <a:srgbClr val="000000"/>
                </a:solidFill>
                <a:latin typeface="Garamond" charset="0"/>
              </a:rPr>
              <a:pPr eaLnBrk="1" hangingPunct="1"/>
              <a:t>134</a:t>
            </a:fld>
            <a:endParaRPr lang="en-US" sz="1600">
              <a:solidFill>
                <a:srgbClr val="000000"/>
              </a:solidFill>
              <a:latin typeface="Garamond" charset="0"/>
            </a:endParaRPr>
          </a:p>
        </p:txBody>
      </p:sp>
    </p:spTree>
    <p:extLst>
      <p:ext uri="{BB962C8B-B14F-4D97-AF65-F5344CB8AC3E}">
        <p14:creationId xmlns:p14="http://schemas.microsoft.com/office/powerpoint/2010/main" val="2832065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3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BB6DBC-2276-3D42-B55F-5C9D81C685CB}" type="slidenum">
              <a:rPr lang="en-US" sz="1600">
                <a:solidFill>
                  <a:srgbClr val="000000"/>
                </a:solidFill>
                <a:latin typeface="Garamond" charset="0"/>
              </a:rPr>
              <a:pPr eaLnBrk="1" hangingPunct="1"/>
              <a:t>135</a:t>
            </a:fld>
            <a:endParaRPr lang="en-US" sz="1600">
              <a:solidFill>
                <a:srgbClr val="000000"/>
              </a:solidFill>
              <a:latin typeface="Garamond" charset="0"/>
            </a:endParaRPr>
          </a:p>
        </p:txBody>
      </p:sp>
      <p:sp>
        <p:nvSpPr>
          <p:cNvPr id="5" name="Rectangle 4"/>
          <p:cNvSpPr>
            <a:spLocks noChangeArrowheads="1"/>
          </p:cNvSpPr>
          <p:nvPr/>
        </p:nvSpPr>
        <p:spPr bwMode="auto">
          <a:xfrm>
            <a:off x="220663" y="1109663"/>
            <a:ext cx="8669337" cy="78263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6" name="Rectangle 5"/>
          <p:cNvSpPr>
            <a:spLocks noChangeArrowheads="1"/>
          </p:cNvSpPr>
          <p:nvPr/>
        </p:nvSpPr>
        <p:spPr bwMode="auto">
          <a:xfrm>
            <a:off x="220663" y="2705100"/>
            <a:ext cx="8669337"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5719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latin typeface="Garamond" charset="0"/>
                <a:ea typeface="ＭＳ Ｐゴシック" charset="0"/>
                <a:cs typeface="ＭＳ Ｐゴシック" charset="0"/>
              </a:rPr>
              <a:t>NAND Flash Error Types</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Four types of errors [Cai+, DATE 2012]</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Caused by </a:t>
            </a:r>
            <a:r>
              <a:rPr lang="en-US">
                <a:solidFill>
                  <a:srgbClr val="FF0000"/>
                </a:solidFill>
                <a:latin typeface="Tahoma" charset="0"/>
                <a:ea typeface="ＭＳ Ｐゴシック" charset="0"/>
                <a:cs typeface="ＭＳ Ｐゴシック" charset="0"/>
              </a:rPr>
              <a:t>common flash operations</a:t>
            </a:r>
          </a:p>
          <a:p>
            <a:pPr lvl="1"/>
            <a:r>
              <a:rPr lang="en-US">
                <a:solidFill>
                  <a:srgbClr val="0000FF"/>
                </a:solidFill>
                <a:latin typeface="Tahoma" charset="0"/>
                <a:ea typeface="ＭＳ Ｐゴシック" charset="0"/>
              </a:rPr>
              <a:t>Read</a:t>
            </a:r>
            <a:r>
              <a:rPr lang="en-US">
                <a:latin typeface="Tahoma" charset="0"/>
                <a:ea typeface="ＭＳ Ｐゴシック" charset="0"/>
              </a:rPr>
              <a:t> errors</a:t>
            </a:r>
          </a:p>
          <a:p>
            <a:pPr lvl="1"/>
            <a:r>
              <a:rPr lang="en-US">
                <a:solidFill>
                  <a:srgbClr val="0000FF"/>
                </a:solidFill>
                <a:latin typeface="Tahoma" charset="0"/>
                <a:ea typeface="ＭＳ Ｐゴシック" charset="0"/>
              </a:rPr>
              <a:t>Erase</a:t>
            </a:r>
            <a:r>
              <a:rPr lang="en-US">
                <a:latin typeface="Tahoma" charset="0"/>
                <a:ea typeface="ＭＳ Ｐゴシック" charset="0"/>
              </a:rPr>
              <a:t> errors</a:t>
            </a:r>
          </a:p>
          <a:p>
            <a:pPr lvl="1"/>
            <a:r>
              <a:rPr lang="en-US">
                <a:solidFill>
                  <a:srgbClr val="0000FF"/>
                </a:solidFill>
                <a:latin typeface="Tahoma" charset="0"/>
                <a:ea typeface="ＭＳ Ｐゴシック" charset="0"/>
              </a:rPr>
              <a:t>Program</a:t>
            </a:r>
            <a:r>
              <a:rPr lang="en-US">
                <a:latin typeface="Tahoma" charset="0"/>
                <a:ea typeface="ＭＳ Ｐゴシック" charset="0"/>
              </a:rPr>
              <a:t> (interference) errors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Caused by flash </a:t>
            </a:r>
            <a:r>
              <a:rPr lang="en-US">
                <a:solidFill>
                  <a:srgbClr val="FF0000"/>
                </a:solidFill>
                <a:latin typeface="Tahoma" charset="0"/>
                <a:ea typeface="ＭＳ Ｐゴシック" charset="0"/>
                <a:cs typeface="ＭＳ Ｐゴシック" charset="0"/>
              </a:rPr>
              <a:t>cell losing charge over time</a:t>
            </a:r>
          </a:p>
          <a:p>
            <a:pPr lvl="1"/>
            <a:r>
              <a:rPr lang="en-US">
                <a:solidFill>
                  <a:srgbClr val="0000FF"/>
                </a:solidFill>
                <a:latin typeface="Tahoma" charset="0"/>
                <a:ea typeface="ＭＳ Ｐゴシック" charset="0"/>
              </a:rPr>
              <a:t>Retention</a:t>
            </a:r>
            <a:r>
              <a:rPr lang="en-US">
                <a:latin typeface="Tahoma" charset="0"/>
                <a:ea typeface="ＭＳ Ｐゴシック" charset="0"/>
              </a:rPr>
              <a:t> errors</a:t>
            </a:r>
          </a:p>
          <a:p>
            <a:pPr lvl="2"/>
            <a:r>
              <a:rPr lang="en-US">
                <a:latin typeface="Tahoma" charset="0"/>
                <a:ea typeface="ＭＳ Ｐゴシック" charset="0"/>
              </a:rPr>
              <a:t>Whether an error happens depends on required retention time</a:t>
            </a:r>
          </a:p>
          <a:p>
            <a:pPr lvl="2"/>
            <a:r>
              <a:rPr lang="en-US">
                <a:latin typeface="Tahoma" charset="0"/>
                <a:ea typeface="ＭＳ Ｐゴシック" charset="0"/>
              </a:rPr>
              <a:t>Especially problematic in MLC flash because voltage threshold window to determine stored value is smaller</a:t>
            </a:r>
          </a:p>
          <a:p>
            <a:pPr lvl="2"/>
            <a:endParaRPr lang="en-US">
              <a:latin typeface="Tahoma" charset="0"/>
              <a:ea typeface="ＭＳ Ｐゴシック" charset="0"/>
            </a:endParaRPr>
          </a:p>
        </p:txBody>
      </p:sp>
      <p:sp>
        <p:nvSpPr>
          <p:cNvPr id="184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A47728-1843-9F4D-93A2-A53267B14A77}" type="slidenum">
              <a:rPr lang="en-US" sz="1600">
                <a:solidFill>
                  <a:srgbClr val="000000"/>
                </a:solidFill>
                <a:latin typeface="Garamond" charset="0"/>
              </a:rPr>
              <a:pPr eaLnBrk="1" hangingPunct="1"/>
              <a:t>136</a:t>
            </a:fld>
            <a:endParaRPr lang="en-US" sz="1600">
              <a:solidFill>
                <a:srgbClr val="000000"/>
              </a:solidFill>
              <a:latin typeface="Garamond" charset="0"/>
            </a:endParaRPr>
          </a:p>
        </p:txBody>
      </p:sp>
    </p:spTree>
    <p:extLst>
      <p:ext uri="{BB962C8B-B14F-4D97-AF65-F5344CB8AC3E}">
        <p14:creationId xmlns:p14="http://schemas.microsoft.com/office/powerpoint/2010/main" val="2271849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a:solidFill>
                  <a:srgbClr val="0000FF"/>
                </a:solidFill>
                <a:latin typeface="Tahoma" charset="0"/>
                <a:ea typeface="ＭＳ Ｐゴシック" charset="0"/>
                <a:cs typeface="ＭＳ Ｐゴシック" charset="0"/>
              </a:rPr>
              <a:t>Raw bit error rate increases exponentially with P/E cycles</a:t>
            </a:r>
          </a:p>
          <a:p>
            <a:r>
              <a:rPr lang="en-US">
                <a:solidFill>
                  <a:srgbClr val="0000FF"/>
                </a:solidFill>
                <a:latin typeface="Tahoma" charset="0"/>
                <a:ea typeface="ＭＳ Ｐゴシック" charset="0"/>
                <a:cs typeface="ＭＳ Ｐゴシック" charset="0"/>
              </a:rPr>
              <a:t>Retention errors are dominant </a:t>
            </a:r>
            <a:r>
              <a:rPr lang="en-US">
                <a:latin typeface="Tahoma" charset="0"/>
                <a:ea typeface="ＭＳ Ｐゴシック" charset="0"/>
                <a:cs typeface="ＭＳ Ｐゴシック" charset="0"/>
              </a:rPr>
              <a:t>(&gt;99% for 1-year ret. time)</a:t>
            </a:r>
          </a:p>
          <a:p>
            <a:r>
              <a:rPr lang="en-US">
                <a:solidFill>
                  <a:srgbClr val="0000FF"/>
                </a:solidFill>
                <a:latin typeface="Tahoma" charset="0"/>
                <a:ea typeface="ＭＳ Ｐゴシック" charset="0"/>
                <a:cs typeface="ＭＳ Ｐゴシック" charset="0"/>
              </a:rPr>
              <a:t>Retention errors increase with retention time requirement</a:t>
            </a:r>
          </a:p>
          <a:p>
            <a:endParaRPr lang="en-US">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137</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15894667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endParaRPr lang="en-US" sz="2000" dirty="0"/>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7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FE5F98-77F5-0042-8CF3-9486589B19FA}" type="slidenum">
              <a:rPr lang="en-US" sz="1600">
                <a:solidFill>
                  <a:srgbClr val="000000"/>
                </a:solidFill>
                <a:latin typeface="Garamond" charset="0"/>
              </a:rPr>
              <a:pPr eaLnBrk="1" hangingPunct="1"/>
              <a:t>138</a:t>
            </a:fld>
            <a:endParaRPr lang="en-US" sz="1600">
              <a:solidFill>
                <a:srgbClr val="000000"/>
              </a:solidFill>
              <a:latin typeface="Garamond" charset="0"/>
            </a:endParaRPr>
          </a:p>
        </p:txBody>
      </p:sp>
      <p:sp>
        <p:nvSpPr>
          <p:cNvPr id="5" name="Rectangle 4"/>
          <p:cNvSpPr>
            <a:spLocks noChangeArrowheads="1"/>
          </p:cNvSpPr>
          <p:nvPr/>
        </p:nvSpPr>
        <p:spPr bwMode="auto">
          <a:xfrm>
            <a:off x="169863" y="4140200"/>
            <a:ext cx="8669337" cy="8890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4689903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a:latin typeface="Garamond" charset="0"/>
                <a:ea typeface="ＭＳ Ｐゴシック" charset="0"/>
                <a:cs typeface="ＭＳ Ｐゴシック" charset="0"/>
              </a:rPr>
              <a:t>ECC Strength Analysis</a:t>
            </a:r>
          </a:p>
        </p:txBody>
      </p:sp>
      <p:sp>
        <p:nvSpPr>
          <p:cNvPr id="21507" name="Content Placeholder 2"/>
          <p:cNvSpPr>
            <a:spLocks noGrp="1"/>
          </p:cNvSpPr>
          <p:nvPr>
            <p:ph idx="1"/>
          </p:nvPr>
        </p:nvSpPr>
        <p:spPr>
          <a:xfrm>
            <a:off x="217488" y="987425"/>
            <a:ext cx="8610600" cy="4876800"/>
          </a:xfrm>
        </p:spPr>
        <p:txBody>
          <a:bodyPr/>
          <a:lstStyle/>
          <a:p>
            <a:r>
              <a:rPr lang="en-US">
                <a:latin typeface="Tahoma" charset="0"/>
                <a:ea typeface="ＭＳ Ｐゴシック" charset="0"/>
                <a:cs typeface="ＭＳ Ｐゴシック" charset="0"/>
              </a:rPr>
              <a:t>Examined characteristics of various-strength BCH codes with the following criteria</a:t>
            </a:r>
          </a:p>
          <a:p>
            <a:pPr lvl="1"/>
            <a:r>
              <a:rPr lang="en-US" sz="2000">
                <a:latin typeface="Tahoma" charset="0"/>
                <a:ea typeface="ＭＳ Ｐゴシック" charset="0"/>
              </a:rPr>
              <a:t>Storage efficiency: &gt;89% coding rate (user data/total storage)</a:t>
            </a:r>
          </a:p>
          <a:p>
            <a:pPr lvl="1"/>
            <a:r>
              <a:rPr lang="en-US" sz="2000">
                <a:latin typeface="Tahoma" charset="0"/>
                <a:ea typeface="ＭＳ Ｐゴシック" charset="0"/>
              </a:rPr>
              <a:t>Reliability: &lt;10</a:t>
            </a:r>
            <a:r>
              <a:rPr lang="en-US" sz="2000" baseline="30000">
                <a:latin typeface="Tahoma" charset="0"/>
                <a:ea typeface="ＭＳ Ｐゴシック" charset="0"/>
              </a:rPr>
              <a:t>-15</a:t>
            </a:r>
            <a:r>
              <a:rPr lang="en-US" sz="2000">
                <a:latin typeface="Tahoma" charset="0"/>
                <a:ea typeface="ＭＳ Ｐゴシック" charset="0"/>
              </a:rPr>
              <a:t> uncorrectable bit error rate</a:t>
            </a:r>
          </a:p>
          <a:p>
            <a:pPr lvl="1"/>
            <a:r>
              <a:rPr lang="en-US" sz="2000">
                <a:latin typeface="Tahoma" charset="0"/>
                <a:ea typeface="ＭＳ Ｐゴシック" charset="0"/>
              </a:rPr>
              <a:t>Code length: segment of one flash page (e.g., 4kB)</a:t>
            </a:r>
          </a:p>
          <a:p>
            <a:pPr lvl="1"/>
            <a:endParaRPr lang="en-US" sz="800">
              <a:latin typeface="Tahoma" charset="0"/>
              <a:ea typeface="ＭＳ Ｐゴシック" charset="0"/>
            </a:endParaRPr>
          </a:p>
        </p:txBody>
      </p:sp>
      <p:sp>
        <p:nvSpPr>
          <p:cNvPr id="188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125783-8092-9445-87F8-CFF29FE39D35}" type="slidenum">
              <a:rPr lang="en-US" sz="1600">
                <a:solidFill>
                  <a:srgbClr val="000000"/>
                </a:solidFill>
                <a:latin typeface="Garamond" charset="0"/>
              </a:rPr>
              <a:pPr eaLnBrk="1" hangingPunct="1"/>
              <a:t>139</a:t>
            </a:fld>
            <a:endParaRPr lang="en-US" sz="1600">
              <a:solidFill>
                <a:srgbClr val="000000"/>
              </a:solidFill>
              <a:latin typeface="Garamond" charset="0"/>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089275"/>
            <a:ext cx="785812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838200" y="3140075"/>
            <a:ext cx="11271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7" name="Oval 6"/>
          <p:cNvSpPr>
            <a:spLocks noChangeArrowheads="1"/>
          </p:cNvSpPr>
          <p:nvPr/>
        </p:nvSpPr>
        <p:spPr bwMode="auto">
          <a:xfrm>
            <a:off x="2108200" y="3152775"/>
            <a:ext cx="33782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8" name="Oval 7"/>
          <p:cNvSpPr>
            <a:spLocks noChangeArrowheads="1"/>
          </p:cNvSpPr>
          <p:nvPr/>
        </p:nvSpPr>
        <p:spPr bwMode="auto">
          <a:xfrm>
            <a:off x="5575300" y="3178175"/>
            <a:ext cx="2755900" cy="31686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0000"/>
              </a:solidFill>
              <a:latin typeface="Tahoma"/>
              <a:ea typeface="ＭＳ Ｐゴシック" charset="0"/>
              <a:cs typeface="ＭＳ Ｐゴシック" charset="0"/>
            </a:endParaRPr>
          </a:p>
        </p:txBody>
      </p:sp>
      <p:sp>
        <p:nvSpPr>
          <p:cNvPr id="10" name="Flowchart: Process 127"/>
          <p:cNvSpPr/>
          <p:nvPr/>
        </p:nvSpPr>
        <p:spPr>
          <a:xfrm>
            <a:off x="304800" y="1066800"/>
            <a:ext cx="8178800" cy="876300"/>
          </a:xfrm>
          <a:prstGeom prst="flowChartProcess">
            <a:avLst/>
          </a:prstGeom>
          <a:solidFill>
            <a:sysClr val="window" lastClr="FFFFFF"/>
          </a:solidFill>
          <a:ln w="25400" cap="flat" cmpd="sng" algn="ctr">
            <a:solidFill>
              <a:srgbClr val="0000FF"/>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Error correction capability increases sub-linearly</a:t>
            </a:r>
          </a:p>
        </p:txBody>
      </p:sp>
      <p:sp>
        <p:nvSpPr>
          <p:cNvPr id="11" name="Flowchart: Process 127"/>
          <p:cNvSpPr/>
          <p:nvPr/>
        </p:nvSpPr>
        <p:spPr>
          <a:xfrm>
            <a:off x="292100" y="1955800"/>
            <a:ext cx="8191500" cy="9398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Power and area overheads increase super-linearly</a:t>
            </a:r>
          </a:p>
        </p:txBody>
      </p:sp>
    </p:spTree>
    <p:extLst>
      <p:ext uri="{BB962C8B-B14F-4D97-AF65-F5344CB8AC3E}">
        <p14:creationId xmlns:p14="http://schemas.microsoft.com/office/powerpoint/2010/main" val="32270298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21507">
                                            <p:txEl>
                                              <p:pRg st="0" end="0"/>
                                            </p:txEl>
                                          </p:spTgt>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1507">
                                            <p:txEl>
                                              <p:pRg st="1" end="1"/>
                                            </p:txEl>
                                          </p:spTgt>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1507">
                                            <p:txEl>
                                              <p:pRg st="2" end="2"/>
                                            </p:txEl>
                                          </p:spTgt>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1507">
                                            <p:txEl>
                                              <p:pRg st="3" end="3"/>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6" grpId="0" animBg="1"/>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t>Motivation: Row Buffers and Implications on Data Placement</a:t>
            </a:r>
          </a:p>
          <a:p>
            <a:r>
              <a:rPr lang="en-US" dirty="0" smtClean="0">
                <a:solidFill>
                  <a:schemeClr val="bg2">
                    <a:lumMod val="75000"/>
                  </a:schemeClr>
                </a:solidFill>
              </a:rPr>
              <a:t>Mechanisms: Row Buffer Locality-Aware Caching Policies</a:t>
            </a:r>
          </a:p>
          <a:p>
            <a:r>
              <a:rPr lang="en-US" dirty="0" smtClean="0">
                <a:solidFill>
                  <a:schemeClr val="bg2">
                    <a:lumMod val="75000"/>
                  </a:schemeClr>
                </a:solidFill>
              </a:rPr>
              <a:t>Evaluation and Results</a:t>
            </a:r>
          </a:p>
          <a:p>
            <a:r>
              <a:rPr lang="en-US" dirty="0" smtClean="0">
                <a:solidFill>
                  <a:schemeClr val="bg2">
                    <a:lumMod val="75000"/>
                  </a:schemeClr>
                </a:solidFill>
              </a:rPr>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Tree>
    <p:extLst>
      <p:ext uri="{BB962C8B-B14F-4D97-AF65-F5344CB8AC3E}">
        <p14:creationId xmlns:p14="http://schemas.microsoft.com/office/powerpoint/2010/main" val="154822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Content Placeholder 2"/>
          <p:cNvSpPr>
            <a:spLocks noGrp="1"/>
          </p:cNvSpPr>
          <p:nvPr>
            <p:ph idx="1"/>
          </p:nvPr>
        </p:nvSpPr>
        <p:spPr>
          <a:xfrm>
            <a:off x="217488" y="914400"/>
            <a:ext cx="8610600" cy="5132388"/>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Lifetime improvement comparison of various BCH codes</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90466" name="Title 1"/>
          <p:cNvSpPr>
            <a:spLocks noGrp="1"/>
          </p:cNvSpPr>
          <p:nvPr>
            <p:ph type="title"/>
          </p:nvPr>
        </p:nvSpPr>
        <p:spPr/>
        <p:txBody>
          <a:bodyPr/>
          <a:lstStyle/>
          <a:p>
            <a:r>
              <a:rPr lang="en-US">
                <a:latin typeface="Garamond" charset="0"/>
                <a:ea typeface="ＭＳ Ｐゴシック" charset="0"/>
                <a:cs typeface="ＭＳ Ｐゴシック" charset="0"/>
              </a:rPr>
              <a:t>Resulting Flash Lifetime with Strong ECC</a:t>
            </a:r>
          </a:p>
        </p:txBody>
      </p:sp>
      <p:sp>
        <p:nvSpPr>
          <p:cNvPr id="190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05FFF3-8E05-4C4D-BA88-FD43D5A8AA90}" type="slidenum">
              <a:rPr lang="en-US" sz="1600">
                <a:solidFill>
                  <a:srgbClr val="000000"/>
                </a:solidFill>
                <a:latin typeface="Garamond" charset="0"/>
              </a:rPr>
              <a:pPr eaLnBrk="1" hangingPunct="1"/>
              <a:t>140</a:t>
            </a:fld>
            <a:endParaRPr lang="en-US" sz="1600">
              <a:solidFill>
                <a:srgbClr val="000000"/>
              </a:solidFill>
              <a:latin typeface="Garamond" charset="0"/>
            </a:endParaRPr>
          </a:p>
        </p:txBody>
      </p:sp>
      <p:graphicFrame>
        <p:nvGraphicFramePr>
          <p:cNvPr id="6" name="Chart 5"/>
          <p:cNvGraphicFramePr/>
          <p:nvPr/>
        </p:nvGraphicFramePr>
        <p:xfrm>
          <a:off x="324465" y="2194591"/>
          <a:ext cx="8347587" cy="2499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noChangeShapeType="1"/>
          </p:cNvCxnSpPr>
          <p:nvPr/>
        </p:nvCxnSpPr>
        <p:spPr bwMode="auto">
          <a:xfrm>
            <a:off x="1295400" y="3905250"/>
            <a:ext cx="7277100" cy="0"/>
          </a:xfrm>
          <a:prstGeom prst="line">
            <a:avLst/>
          </a:prstGeom>
          <a:noFill/>
          <a:ln w="25400">
            <a:solidFill>
              <a:schemeClr val="tx2"/>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8372475" y="2628900"/>
            <a:ext cx="28575" cy="1276350"/>
          </a:xfrm>
          <a:prstGeom prst="line">
            <a:avLst/>
          </a:prstGeom>
          <a:noFill/>
          <a:ln w="25400">
            <a:solidFill>
              <a:srgbClr val="008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536" name="TextBox 12"/>
          <p:cNvSpPr txBox="1">
            <a:spLocks noChangeArrowheads="1"/>
          </p:cNvSpPr>
          <p:nvPr/>
        </p:nvSpPr>
        <p:spPr bwMode="auto">
          <a:xfrm>
            <a:off x="7283450" y="1939925"/>
            <a:ext cx="179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b="1" dirty="0" smtClean="0">
                <a:solidFill>
                  <a:srgbClr val="006633">
                    <a:lumMod val="75000"/>
                  </a:srgbClr>
                </a:solidFill>
              </a:rPr>
              <a:t>4X Lifetime </a:t>
            </a:r>
          </a:p>
          <a:p>
            <a:pPr eaLnBrk="1" fontAlgn="base" hangingPunct="1">
              <a:spcBef>
                <a:spcPct val="0"/>
              </a:spcBef>
              <a:spcAft>
                <a:spcPct val="0"/>
              </a:spcAft>
              <a:defRPr/>
            </a:pPr>
            <a:r>
              <a:rPr lang="en-US" sz="2000" b="1" dirty="0" smtClean="0">
                <a:solidFill>
                  <a:srgbClr val="006633">
                    <a:lumMod val="75000"/>
                  </a:srgbClr>
                </a:solidFill>
              </a:rPr>
              <a:t>Improvement</a:t>
            </a:r>
          </a:p>
        </p:txBody>
      </p:sp>
      <p:grpSp>
        <p:nvGrpSpPr>
          <p:cNvPr id="2" name="Group 16"/>
          <p:cNvGrpSpPr>
            <a:grpSpLocks/>
          </p:cNvGrpSpPr>
          <p:nvPr/>
        </p:nvGrpSpPr>
        <p:grpSpPr bwMode="auto">
          <a:xfrm>
            <a:off x="1412875" y="4302125"/>
            <a:ext cx="6981825" cy="542925"/>
            <a:chOff x="1400175" y="3438525"/>
            <a:chExt cx="6981825" cy="542925"/>
          </a:xfrm>
        </p:grpSpPr>
        <p:sp>
          <p:nvSpPr>
            <p:cNvPr id="14" name="Oval 13"/>
            <p:cNvSpPr>
              <a:spLocks noChangeArrowheads="1"/>
            </p:cNvSpPr>
            <p:nvPr/>
          </p:nvSpPr>
          <p:spPr bwMode="auto">
            <a:xfrm>
              <a:off x="1400175" y="3486150"/>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5" name="Oval 14"/>
            <p:cNvSpPr>
              <a:spLocks noChangeArrowheads="1"/>
            </p:cNvSpPr>
            <p:nvPr/>
          </p:nvSpPr>
          <p:spPr bwMode="auto">
            <a:xfrm>
              <a:off x="7467600" y="3438525"/>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sp>
        <p:nvSpPr>
          <p:cNvPr id="16" name="TextBox 15"/>
          <p:cNvSpPr txBox="1">
            <a:spLocks noChangeArrowheads="1"/>
          </p:cNvSpPr>
          <p:nvPr/>
        </p:nvSpPr>
        <p:spPr bwMode="auto">
          <a:xfrm>
            <a:off x="5267325" y="4676775"/>
            <a:ext cx="3205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rPr>
              <a:t>71X Power Consumption</a:t>
            </a:r>
          </a:p>
          <a:p>
            <a:pPr eaLnBrk="1" fontAlgn="base" hangingPunct="1">
              <a:spcBef>
                <a:spcPct val="0"/>
              </a:spcBef>
              <a:spcAft>
                <a:spcPct val="0"/>
              </a:spcAft>
            </a:pPr>
            <a:r>
              <a:rPr lang="en-US" sz="2000" b="1" smtClean="0">
                <a:solidFill>
                  <a:srgbClr val="FF0000"/>
                </a:solidFill>
              </a:rPr>
              <a:t>85X Area Consumption</a:t>
            </a:r>
          </a:p>
        </p:txBody>
      </p:sp>
      <p:sp>
        <p:nvSpPr>
          <p:cNvPr id="13" name="Flowchart: Process 127"/>
          <p:cNvSpPr/>
          <p:nvPr/>
        </p:nvSpPr>
        <p:spPr>
          <a:xfrm>
            <a:off x="419100" y="5422900"/>
            <a:ext cx="81915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Strong ECC is very inefficient at improving lifetime</a:t>
            </a:r>
          </a:p>
        </p:txBody>
      </p:sp>
    </p:spTree>
    <p:extLst>
      <p:ext uri="{BB962C8B-B14F-4D97-AF65-F5344CB8AC3E}">
        <p14:creationId xmlns:p14="http://schemas.microsoft.com/office/powerpoint/2010/main" val="5197771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16" grpId="0"/>
      <p:bldP spid="1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atin typeface="Garamond" charset="0"/>
                <a:ea typeface="ＭＳ Ｐゴシック" charset="0"/>
                <a:cs typeface="ＭＳ Ｐゴシック" charset="0"/>
              </a:rPr>
              <a:t>Our Goal</a:t>
            </a:r>
          </a:p>
        </p:txBody>
      </p:sp>
      <p:sp>
        <p:nvSpPr>
          <p:cNvPr id="192514" name="Content Placeholder 2"/>
          <p:cNvSpPr>
            <a:spLocks noGrp="1"/>
          </p:cNvSpPr>
          <p:nvPr>
            <p:ph idx="1"/>
          </p:nvPr>
        </p:nvSpPr>
        <p:spPr/>
        <p:txBody>
          <a:bodyPr/>
          <a:lstStyle/>
          <a:p>
            <a:pPr marL="0" indent="0">
              <a:buFont typeface="Wingdings" charset="0"/>
              <a:buNone/>
            </a:pPr>
            <a:r>
              <a:rPr lang="en-US">
                <a:latin typeface="Tahoma" charset="0"/>
                <a:ea typeface="ＭＳ Ｐゴシック" charset="0"/>
                <a:cs typeface="ＭＳ Ｐゴシック" charset="0"/>
              </a:rPr>
              <a:t>    </a:t>
            </a:r>
          </a:p>
          <a:p>
            <a:pPr marL="0" indent="0">
              <a:buFont typeface="Wingdings" charset="0"/>
              <a:buNone/>
            </a:pPr>
            <a:endParaRPr lang="en-US" sz="2800">
              <a:latin typeface="Tahoma" charset="0"/>
              <a:ea typeface="ＭＳ Ｐゴシック" charset="0"/>
              <a:cs typeface="ＭＳ Ｐゴシック" charset="0"/>
            </a:endParaRPr>
          </a:p>
          <a:p>
            <a:pPr marL="0" indent="0">
              <a:buFont typeface="Wingdings" charset="0"/>
              <a:buNone/>
            </a:pPr>
            <a:r>
              <a:rPr lang="en-US" sz="2800">
                <a:latin typeface="Tahoma" charset="0"/>
                <a:ea typeface="ＭＳ Ｐゴシック" charset="0"/>
                <a:cs typeface="ＭＳ Ｐゴシック" charset="0"/>
              </a:rPr>
              <a:t>    Develop new techniques </a:t>
            </a:r>
          </a:p>
          <a:p>
            <a:pPr marL="0" indent="0">
              <a:buFont typeface="Wingdings" charset="0"/>
              <a:buNone/>
            </a:pPr>
            <a:r>
              <a:rPr lang="en-US" sz="2800">
                <a:latin typeface="Tahoma" charset="0"/>
                <a:ea typeface="ＭＳ Ｐゴシック" charset="0"/>
                <a:cs typeface="ＭＳ Ｐゴシック" charset="0"/>
              </a:rPr>
              <a:t>    to </a:t>
            </a:r>
            <a:r>
              <a:rPr lang="en-US" sz="2800">
                <a:solidFill>
                  <a:srgbClr val="0000FF"/>
                </a:solidFill>
                <a:latin typeface="Tahoma" charset="0"/>
                <a:ea typeface="ＭＳ Ｐゴシック" charset="0"/>
                <a:cs typeface="ＭＳ Ｐゴシック" charset="0"/>
              </a:rPr>
              <a:t>improve flash lifetime  </a:t>
            </a:r>
          </a:p>
          <a:p>
            <a:pPr marL="0" indent="0">
              <a:buFont typeface="Wingdings" charset="0"/>
              <a:buNone/>
            </a:pPr>
            <a:r>
              <a:rPr lang="en-US" sz="2800">
                <a:latin typeface="Tahoma" charset="0"/>
                <a:ea typeface="ＭＳ Ｐゴシック" charset="0"/>
                <a:cs typeface="ＭＳ Ｐゴシック" charset="0"/>
              </a:rPr>
              <a:t>   </a:t>
            </a:r>
            <a:r>
              <a:rPr lang="en-US" sz="2800">
                <a:solidFill>
                  <a:srgbClr val="FF0000"/>
                </a:solidFill>
                <a:latin typeface="Tahoma" charset="0"/>
                <a:ea typeface="ＭＳ Ｐゴシック" charset="0"/>
                <a:cs typeface="ＭＳ Ｐゴシック" charset="0"/>
              </a:rPr>
              <a:t> without relying on stronger ECC</a:t>
            </a:r>
          </a:p>
        </p:txBody>
      </p:sp>
      <p:sp>
        <p:nvSpPr>
          <p:cNvPr id="192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AE1F46-EF44-3F42-9952-01925653E36A}" type="slidenum">
              <a:rPr lang="en-US" sz="1600">
                <a:solidFill>
                  <a:srgbClr val="000000"/>
                </a:solidFill>
                <a:latin typeface="Garamond" charset="0"/>
              </a:rPr>
              <a:pPr eaLnBrk="1" hangingPunct="1"/>
              <a:t>141</a:t>
            </a:fld>
            <a:endParaRPr lang="en-US" sz="1600">
              <a:solidFill>
                <a:srgbClr val="000000"/>
              </a:solidFill>
              <a:latin typeface="Garamond" charset="0"/>
            </a:endParaRPr>
          </a:p>
        </p:txBody>
      </p:sp>
    </p:spTree>
    <p:extLst>
      <p:ext uri="{BB962C8B-B14F-4D97-AF65-F5344CB8AC3E}">
        <p14:creationId xmlns:p14="http://schemas.microsoft.com/office/powerpoint/2010/main" val="257682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353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3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DFBD2D-5DE3-AC4C-A27D-D58DD6E70383}" type="slidenum">
              <a:rPr lang="en-US" sz="1600">
                <a:solidFill>
                  <a:srgbClr val="000000"/>
                </a:solidFill>
                <a:latin typeface="Garamond" charset="0"/>
              </a:rPr>
              <a:pPr eaLnBrk="1" hangingPunct="1"/>
              <a:t>142</a:t>
            </a:fld>
            <a:endParaRPr lang="en-US" sz="1600">
              <a:solidFill>
                <a:srgbClr val="000000"/>
              </a:solidFill>
              <a:latin typeface="Garamond" charset="0"/>
            </a:endParaRPr>
          </a:p>
        </p:txBody>
      </p:sp>
    </p:spTree>
    <p:extLst>
      <p:ext uri="{BB962C8B-B14F-4D97-AF65-F5344CB8AC3E}">
        <p14:creationId xmlns:p14="http://schemas.microsoft.com/office/powerpoint/2010/main" val="431456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Flash Correct-and-Refresh (FCR)</a:t>
            </a:r>
          </a:p>
        </p:txBody>
      </p:sp>
      <p:sp>
        <p:nvSpPr>
          <p:cNvPr id="3" name="Content Placeholder 2"/>
          <p:cNvSpPr>
            <a:spLocks noGrp="1"/>
          </p:cNvSpPr>
          <p:nvPr>
            <p:ph idx="1"/>
          </p:nvPr>
        </p:nvSpPr>
        <p:spPr>
          <a:xfrm>
            <a:off x="228600" y="1079500"/>
            <a:ext cx="8801100" cy="5080000"/>
          </a:xfrm>
        </p:spPr>
        <p:txBody>
          <a:bodyPr/>
          <a:lstStyle/>
          <a:p>
            <a:pPr>
              <a:defRPr/>
            </a:pPr>
            <a:r>
              <a:rPr lang="en-US" dirty="0" smtClean="0"/>
              <a:t>Key Observations:</a:t>
            </a:r>
          </a:p>
          <a:p>
            <a:pPr lvl="1">
              <a:defRPr/>
            </a:pPr>
            <a:r>
              <a:rPr lang="en-US" dirty="0" smtClean="0">
                <a:solidFill>
                  <a:srgbClr val="0000FF"/>
                </a:solidFill>
              </a:rPr>
              <a:t>Retention errors are the dominant source of errors</a:t>
            </a:r>
            <a:r>
              <a:rPr lang="en-US" dirty="0" smtClean="0"/>
              <a:t> in flash memory </a:t>
            </a:r>
            <a:r>
              <a:rPr lang="en-US" sz="1600" b="1" dirty="0" smtClean="0">
                <a:solidFill>
                  <a:schemeClr val="tx2">
                    <a:lumMod val="75000"/>
                  </a:schemeClr>
                </a:solidFill>
              </a:rPr>
              <a:t>[</a:t>
            </a:r>
            <a:r>
              <a:rPr lang="en-US" sz="1600" b="1" dirty="0" err="1" smtClean="0">
                <a:solidFill>
                  <a:schemeClr val="tx2">
                    <a:lumMod val="75000"/>
                  </a:schemeClr>
                </a:solidFill>
              </a:rPr>
              <a:t>Cai</a:t>
            </a:r>
            <a:r>
              <a:rPr lang="en-US" sz="1600" b="1" dirty="0" smtClean="0">
                <a:solidFill>
                  <a:schemeClr val="tx2">
                    <a:lumMod val="75000"/>
                  </a:schemeClr>
                </a:solidFill>
              </a:rPr>
              <a:t>+ DATE 2012][</a:t>
            </a:r>
            <a:r>
              <a:rPr lang="en-US" sz="1600" b="1" dirty="0" err="1" smtClean="0">
                <a:solidFill>
                  <a:schemeClr val="tx2">
                    <a:lumMod val="75000"/>
                  </a:schemeClr>
                </a:solidFill>
              </a:rPr>
              <a:t>Tanakamaru</a:t>
            </a:r>
            <a:r>
              <a:rPr lang="en-US" sz="1600" b="1" dirty="0" smtClean="0">
                <a:solidFill>
                  <a:schemeClr val="tx2">
                    <a:lumMod val="75000"/>
                  </a:schemeClr>
                </a:solidFill>
              </a:rPr>
              <a:t>+ ISSCC 2011]</a:t>
            </a:r>
          </a:p>
          <a:p>
            <a:pPr marL="344487" lvl="1" indent="0">
              <a:buFont typeface="Wingdings" charset="0"/>
              <a:buNone/>
              <a:defRPr/>
            </a:pPr>
            <a:r>
              <a:rPr lang="en-US" dirty="0">
                <a:sym typeface="Wingdings"/>
              </a:rPr>
              <a:t> </a:t>
            </a:r>
            <a:r>
              <a:rPr lang="en-US" dirty="0" smtClean="0">
                <a:sym typeface="Wingdings"/>
              </a:rPr>
              <a:t>    limit flash lifetime as they increase over time</a:t>
            </a:r>
          </a:p>
          <a:p>
            <a:pPr lvl="1">
              <a:defRPr/>
            </a:pPr>
            <a:r>
              <a:rPr lang="en-US" dirty="0" smtClean="0">
                <a:solidFill>
                  <a:srgbClr val="0000FF"/>
                </a:solidFill>
              </a:rPr>
              <a:t>Retention errors can be corrected by “refreshing” each flash page periodically </a:t>
            </a:r>
          </a:p>
          <a:p>
            <a:pPr lvl="1">
              <a:defRPr/>
            </a:pPr>
            <a:endParaRPr lang="en-US" dirty="0">
              <a:solidFill>
                <a:srgbClr val="0000FF"/>
              </a:solidFill>
            </a:endParaRPr>
          </a:p>
          <a:p>
            <a:pPr>
              <a:defRPr/>
            </a:pPr>
            <a:r>
              <a:rPr lang="en-US" dirty="0" smtClean="0"/>
              <a:t>Key Idea:</a:t>
            </a:r>
          </a:p>
          <a:p>
            <a:pPr lvl="1">
              <a:defRPr/>
            </a:pPr>
            <a:r>
              <a:rPr lang="en-US" dirty="0" smtClean="0">
                <a:solidFill>
                  <a:srgbClr val="0000FF"/>
                </a:solidFill>
              </a:rPr>
              <a:t>Periodically read each flash page</a:t>
            </a:r>
            <a:r>
              <a:rPr lang="en-US" dirty="0" smtClean="0"/>
              <a:t>,</a:t>
            </a:r>
          </a:p>
          <a:p>
            <a:pPr lvl="1">
              <a:defRPr/>
            </a:pPr>
            <a:r>
              <a:rPr lang="en-US" dirty="0">
                <a:solidFill>
                  <a:srgbClr val="0000FF"/>
                </a:solidFill>
              </a:rPr>
              <a:t>C</a:t>
            </a:r>
            <a:r>
              <a:rPr lang="en-US" dirty="0" smtClean="0">
                <a:solidFill>
                  <a:srgbClr val="0000FF"/>
                </a:solidFill>
              </a:rPr>
              <a:t>orrect its errors</a:t>
            </a:r>
            <a:r>
              <a:rPr lang="en-US" dirty="0" smtClean="0"/>
              <a:t> using “weak” ECC, and </a:t>
            </a:r>
          </a:p>
          <a:p>
            <a:pPr lvl="1">
              <a:defRPr/>
            </a:pPr>
            <a:r>
              <a:rPr lang="en-US" dirty="0"/>
              <a:t>E</a:t>
            </a:r>
            <a:r>
              <a:rPr lang="en-US" dirty="0" smtClean="0"/>
              <a:t>ither </a:t>
            </a:r>
            <a:r>
              <a:rPr lang="en-US" dirty="0" smtClean="0">
                <a:solidFill>
                  <a:srgbClr val="0000FF"/>
                </a:solidFill>
              </a:rPr>
              <a:t>remap it </a:t>
            </a:r>
            <a:r>
              <a:rPr lang="en-US" dirty="0" smtClean="0"/>
              <a:t>to a new physical page </a:t>
            </a:r>
            <a:r>
              <a:rPr lang="en-US" dirty="0" smtClean="0">
                <a:solidFill>
                  <a:srgbClr val="0000FF"/>
                </a:solidFill>
              </a:rPr>
              <a:t>or reprogram it </a:t>
            </a:r>
            <a:r>
              <a:rPr lang="en-US" dirty="0" smtClean="0"/>
              <a:t>in-place,</a:t>
            </a:r>
          </a:p>
          <a:p>
            <a:pPr lvl="1">
              <a:defRPr/>
            </a:pPr>
            <a:r>
              <a:rPr lang="en-US" dirty="0" smtClean="0">
                <a:solidFill>
                  <a:srgbClr val="FF0000"/>
                </a:solidFill>
              </a:rPr>
              <a:t>Before the page accumulates more errors than ECC-correctable</a:t>
            </a:r>
          </a:p>
          <a:p>
            <a:pPr lvl="1">
              <a:defRPr/>
            </a:pPr>
            <a:r>
              <a:rPr lang="en-US" dirty="0" smtClean="0"/>
              <a:t>Optimization: </a:t>
            </a:r>
            <a:r>
              <a:rPr lang="en-US" dirty="0" smtClean="0">
                <a:solidFill>
                  <a:srgbClr val="0000FF"/>
                </a:solidFill>
              </a:rPr>
              <a:t>Adapt refresh rate to endured P/E cycles</a:t>
            </a:r>
            <a:endParaRPr lang="en-US" dirty="0">
              <a:solidFill>
                <a:srgbClr val="0000FF"/>
              </a:solidFill>
            </a:endParaRP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9A55CC-7436-8C4E-9225-A1A28A108D00}" type="slidenum">
              <a:rPr lang="en-US" sz="1600">
                <a:solidFill>
                  <a:srgbClr val="000000"/>
                </a:solidFill>
                <a:latin typeface="Garamond" charset="0"/>
              </a:rPr>
              <a:pPr eaLnBrk="1" hangingPunct="1"/>
              <a:t>143</a:t>
            </a:fld>
            <a:endParaRPr lang="en-US" sz="1600">
              <a:solidFill>
                <a:srgbClr val="000000"/>
              </a:solidFill>
              <a:latin typeface="Garamond" charset="0"/>
            </a:endParaRPr>
          </a:p>
        </p:txBody>
      </p:sp>
    </p:spTree>
    <p:extLst>
      <p:ext uri="{BB962C8B-B14F-4D97-AF65-F5344CB8AC3E}">
        <p14:creationId xmlns:p14="http://schemas.microsoft.com/office/powerpoint/2010/main" val="4084271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FCR Intuition</a:t>
            </a:r>
          </a:p>
        </p:txBody>
      </p:sp>
      <p:sp>
        <p:nvSpPr>
          <p:cNvPr id="1966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F17E72-3375-4B40-96AB-476C63C2AE43}" type="slidenum">
              <a:rPr lang="en-US" sz="1600">
                <a:solidFill>
                  <a:srgbClr val="000000"/>
                </a:solidFill>
                <a:latin typeface="Garamond" charset="0"/>
              </a:rPr>
              <a:pPr eaLnBrk="1" hangingPunct="1"/>
              <a:t>144</a:t>
            </a:fld>
            <a:endParaRPr lang="en-US" sz="1600">
              <a:solidFill>
                <a:srgbClr val="000000"/>
              </a:solidFill>
              <a:latin typeface="Garamond" charset="0"/>
            </a:endParaRPr>
          </a:p>
        </p:txBody>
      </p:sp>
      <p:sp>
        <p:nvSpPr>
          <p:cNvPr id="5" name="Content Placeholder 2"/>
          <p:cNvSpPr txBox="1">
            <a:spLocks/>
          </p:cNvSpPr>
          <p:nvPr/>
        </p:nvSpPr>
        <p:spPr bwMode="auto">
          <a:xfrm>
            <a:off x="2000250" y="1173163"/>
            <a:ext cx="2247900"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No refresh</a:t>
            </a:r>
          </a:p>
        </p:txBody>
      </p:sp>
      <p:grpSp>
        <p:nvGrpSpPr>
          <p:cNvPr id="2" name="Group 61"/>
          <p:cNvGrpSpPr>
            <a:grpSpLocks/>
          </p:cNvGrpSpPr>
          <p:nvPr/>
        </p:nvGrpSpPr>
        <p:grpSpPr bwMode="auto">
          <a:xfrm>
            <a:off x="257175" y="2052638"/>
            <a:ext cx="4248150" cy="522287"/>
            <a:chOff x="257175" y="2052638"/>
            <a:chExt cx="4248150" cy="522287"/>
          </a:xfrm>
        </p:grpSpPr>
        <p:grpSp>
          <p:nvGrpSpPr>
            <p:cNvPr id="196669" name="Group 59"/>
            <p:cNvGrpSpPr>
              <a:grpSpLocks/>
            </p:cNvGrpSpPr>
            <p:nvPr/>
          </p:nvGrpSpPr>
          <p:grpSpPr bwMode="auto">
            <a:xfrm>
              <a:off x="257175" y="2074863"/>
              <a:ext cx="4248150" cy="485774"/>
              <a:chOff x="257175" y="2074863"/>
              <a:chExt cx="4248150" cy="485774"/>
            </a:xfrm>
          </p:grpSpPr>
          <p:sp>
            <p:nvSpPr>
              <p:cNvPr id="196671" name="Rectangle 5"/>
              <p:cNvSpPr>
                <a:spLocks noChangeArrowheads="1"/>
              </p:cNvSpPr>
              <p:nvPr/>
            </p:nvSpPr>
            <p:spPr bwMode="auto">
              <a:xfrm>
                <a:off x="257175" y="20748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ProgramPage</a:t>
                </a:r>
              </a:p>
            </p:txBody>
          </p:sp>
          <p:sp>
            <p:nvSpPr>
              <p:cNvPr id="196672" name="Rectangle 7"/>
              <p:cNvSpPr>
                <a:spLocks noChangeArrowheads="1"/>
              </p:cNvSpPr>
              <p:nvPr/>
            </p:nvSpPr>
            <p:spPr bwMode="auto">
              <a:xfrm>
                <a:off x="1485900" y="2084388"/>
                <a:ext cx="3019425" cy="476249"/>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sp>
          <p:nvSpPr>
            <p:cNvPr id="196670" name="Rectangle 1"/>
            <p:cNvSpPr>
              <a:spLocks noChangeArrowheads="1"/>
            </p:cNvSpPr>
            <p:nvPr/>
          </p:nvSpPr>
          <p:spPr bwMode="auto">
            <a:xfrm>
              <a:off x="2593976"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grpSp>
        <p:nvGrpSpPr>
          <p:cNvPr id="4" name="Group 63"/>
          <p:cNvGrpSpPr>
            <a:grpSpLocks/>
          </p:cNvGrpSpPr>
          <p:nvPr/>
        </p:nvGrpSpPr>
        <p:grpSpPr bwMode="auto">
          <a:xfrm>
            <a:off x="257175" y="2979738"/>
            <a:ext cx="4248150" cy="485775"/>
            <a:chOff x="257175" y="2979738"/>
            <a:chExt cx="4248150" cy="485775"/>
          </a:xfrm>
        </p:grpSpPr>
        <p:sp>
          <p:nvSpPr>
            <p:cNvPr id="196667" name="Rectangle 9"/>
            <p:cNvSpPr>
              <a:spLocks noChangeArrowheads="1"/>
            </p:cNvSpPr>
            <p:nvPr/>
          </p:nvSpPr>
          <p:spPr bwMode="auto">
            <a:xfrm>
              <a:off x="257175" y="29797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T</a:t>
              </a:r>
            </a:p>
          </p:txBody>
        </p:sp>
        <p:sp>
          <p:nvSpPr>
            <p:cNvPr id="196668" name="Rectangle 10"/>
            <p:cNvSpPr>
              <a:spLocks noChangeArrowheads="1"/>
            </p:cNvSpPr>
            <p:nvPr/>
          </p:nvSpPr>
          <p:spPr bwMode="auto">
            <a:xfrm>
              <a:off x="148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6" name="Group 11"/>
          <p:cNvGrpSpPr>
            <a:grpSpLocks/>
          </p:cNvGrpSpPr>
          <p:nvPr/>
        </p:nvGrpSpPr>
        <p:grpSpPr bwMode="auto">
          <a:xfrm>
            <a:off x="2260600" y="2957513"/>
            <a:ext cx="1120775" cy="522287"/>
            <a:chOff x="2260600" y="2730500"/>
            <a:chExt cx="1120775" cy="522288"/>
          </a:xfrm>
        </p:grpSpPr>
        <p:sp>
          <p:nvSpPr>
            <p:cNvPr id="196664" name="Rectangle 1"/>
            <p:cNvSpPr>
              <a:spLocks noChangeArrowheads="1"/>
            </p:cNvSpPr>
            <p:nvPr/>
          </p:nvSpPr>
          <p:spPr bwMode="auto">
            <a:xfrm>
              <a:off x="259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65" name="Rectangle 1"/>
            <p:cNvSpPr>
              <a:spLocks noChangeArrowheads="1"/>
            </p:cNvSpPr>
            <p:nvPr/>
          </p:nvSpPr>
          <p:spPr bwMode="auto">
            <a:xfrm>
              <a:off x="296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6" name="Rectangle 1"/>
            <p:cNvSpPr>
              <a:spLocks noChangeArrowheads="1"/>
            </p:cNvSpPr>
            <p:nvPr/>
          </p:nvSpPr>
          <p:spPr bwMode="auto">
            <a:xfrm>
              <a:off x="226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7" name="Group 64"/>
          <p:cNvGrpSpPr>
            <a:grpSpLocks/>
          </p:cNvGrpSpPr>
          <p:nvPr/>
        </p:nvGrpSpPr>
        <p:grpSpPr bwMode="auto">
          <a:xfrm>
            <a:off x="257175" y="3894138"/>
            <a:ext cx="4248150" cy="485775"/>
            <a:chOff x="257175" y="3894138"/>
            <a:chExt cx="4248150" cy="485775"/>
          </a:xfrm>
        </p:grpSpPr>
        <p:sp>
          <p:nvSpPr>
            <p:cNvPr id="196662" name="Rectangle 15"/>
            <p:cNvSpPr>
              <a:spLocks noChangeArrowheads="1"/>
            </p:cNvSpPr>
            <p:nvPr/>
          </p:nvSpPr>
          <p:spPr bwMode="auto">
            <a:xfrm>
              <a:off x="257175" y="38941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2T</a:t>
              </a:r>
            </a:p>
          </p:txBody>
        </p:sp>
        <p:sp>
          <p:nvSpPr>
            <p:cNvPr id="196663" name="Rectangle 16"/>
            <p:cNvSpPr>
              <a:spLocks noChangeArrowheads="1"/>
            </p:cNvSpPr>
            <p:nvPr/>
          </p:nvSpPr>
          <p:spPr bwMode="auto">
            <a:xfrm>
              <a:off x="1485900" y="39036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8" name="Group 17"/>
          <p:cNvGrpSpPr>
            <a:grpSpLocks/>
          </p:cNvGrpSpPr>
          <p:nvPr/>
        </p:nvGrpSpPr>
        <p:grpSpPr bwMode="auto">
          <a:xfrm>
            <a:off x="1584325" y="3881438"/>
            <a:ext cx="2587625" cy="522287"/>
            <a:chOff x="1793875" y="3835400"/>
            <a:chExt cx="2587625" cy="522288"/>
          </a:xfrm>
        </p:grpSpPr>
        <p:sp>
          <p:nvSpPr>
            <p:cNvPr id="196657" name="Rectangle 1"/>
            <p:cNvSpPr>
              <a:spLocks noChangeArrowheads="1"/>
            </p:cNvSpPr>
            <p:nvPr/>
          </p:nvSpPr>
          <p:spPr bwMode="auto">
            <a:xfrm>
              <a:off x="280352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58" name="Rectangle 1"/>
            <p:cNvSpPr>
              <a:spLocks noChangeArrowheads="1"/>
            </p:cNvSpPr>
            <p:nvPr/>
          </p:nvSpPr>
          <p:spPr bwMode="auto">
            <a:xfrm>
              <a:off x="317500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9" name="Rectangle 1"/>
            <p:cNvSpPr>
              <a:spLocks noChangeArrowheads="1"/>
            </p:cNvSpPr>
            <p:nvPr/>
          </p:nvSpPr>
          <p:spPr bwMode="auto">
            <a:xfrm>
              <a:off x="247015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0" name="Rectangle 1"/>
            <p:cNvSpPr>
              <a:spLocks noChangeArrowheads="1"/>
            </p:cNvSpPr>
            <p:nvPr/>
          </p:nvSpPr>
          <p:spPr bwMode="auto">
            <a:xfrm>
              <a:off x="17938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1" name="Rectangle 1"/>
            <p:cNvSpPr>
              <a:spLocks noChangeArrowheads="1"/>
            </p:cNvSpPr>
            <p:nvPr/>
          </p:nvSpPr>
          <p:spPr bwMode="auto">
            <a:xfrm>
              <a:off x="39655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9" name="Group 65"/>
          <p:cNvGrpSpPr>
            <a:grpSpLocks/>
          </p:cNvGrpSpPr>
          <p:nvPr/>
        </p:nvGrpSpPr>
        <p:grpSpPr bwMode="auto">
          <a:xfrm>
            <a:off x="257175" y="4818063"/>
            <a:ext cx="4248150" cy="485775"/>
            <a:chOff x="257175" y="4818063"/>
            <a:chExt cx="4248150" cy="485775"/>
          </a:xfrm>
        </p:grpSpPr>
        <p:sp>
          <p:nvSpPr>
            <p:cNvPr id="196655" name="Rectangle 23"/>
            <p:cNvSpPr>
              <a:spLocks noChangeArrowheads="1"/>
            </p:cNvSpPr>
            <p:nvPr/>
          </p:nvSpPr>
          <p:spPr bwMode="auto">
            <a:xfrm>
              <a:off x="257175" y="48180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3T</a:t>
              </a:r>
            </a:p>
          </p:txBody>
        </p:sp>
        <p:sp>
          <p:nvSpPr>
            <p:cNvPr id="196656" name="Rectangle 24"/>
            <p:cNvSpPr>
              <a:spLocks noChangeArrowheads="1"/>
            </p:cNvSpPr>
            <p:nvPr/>
          </p:nvSpPr>
          <p:spPr bwMode="auto">
            <a:xfrm>
              <a:off x="1485900" y="48275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10" name="Group 25"/>
          <p:cNvGrpSpPr>
            <a:grpSpLocks/>
          </p:cNvGrpSpPr>
          <p:nvPr/>
        </p:nvGrpSpPr>
        <p:grpSpPr bwMode="auto">
          <a:xfrm>
            <a:off x="1584325" y="4805363"/>
            <a:ext cx="2587625" cy="522287"/>
            <a:chOff x="1793875" y="4759325"/>
            <a:chExt cx="2587625" cy="522288"/>
          </a:xfrm>
        </p:grpSpPr>
        <p:sp>
          <p:nvSpPr>
            <p:cNvPr id="196648" name="Rectangle 1"/>
            <p:cNvSpPr>
              <a:spLocks noChangeArrowheads="1"/>
            </p:cNvSpPr>
            <p:nvPr/>
          </p:nvSpPr>
          <p:spPr bwMode="auto">
            <a:xfrm>
              <a:off x="2803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9" name="Rectangle 1"/>
            <p:cNvSpPr>
              <a:spLocks noChangeArrowheads="1"/>
            </p:cNvSpPr>
            <p:nvPr/>
          </p:nvSpPr>
          <p:spPr bwMode="auto">
            <a:xfrm>
              <a:off x="317500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0" name="Rectangle 1"/>
            <p:cNvSpPr>
              <a:spLocks noChangeArrowheads="1"/>
            </p:cNvSpPr>
            <p:nvPr/>
          </p:nvSpPr>
          <p:spPr bwMode="auto">
            <a:xfrm>
              <a:off x="247015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1" name="Rectangle 1"/>
            <p:cNvSpPr>
              <a:spLocks noChangeArrowheads="1"/>
            </p:cNvSpPr>
            <p:nvPr/>
          </p:nvSpPr>
          <p:spPr bwMode="auto">
            <a:xfrm>
              <a:off x="17938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2" name="Rectangle 1"/>
            <p:cNvSpPr>
              <a:spLocks noChangeArrowheads="1"/>
            </p:cNvSpPr>
            <p:nvPr/>
          </p:nvSpPr>
          <p:spPr bwMode="auto">
            <a:xfrm>
              <a:off x="39655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3" name="Rectangle 1"/>
            <p:cNvSpPr>
              <a:spLocks noChangeArrowheads="1"/>
            </p:cNvSpPr>
            <p:nvPr/>
          </p:nvSpPr>
          <p:spPr bwMode="auto">
            <a:xfrm>
              <a:off x="21177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4" name="Rectangle 1"/>
            <p:cNvSpPr>
              <a:spLocks noChangeArrowheads="1"/>
            </p:cNvSpPr>
            <p:nvPr/>
          </p:nvSpPr>
          <p:spPr bwMode="auto">
            <a:xfrm>
              <a:off x="3565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cxnSp>
        <p:nvCxnSpPr>
          <p:cNvPr id="196619" name="Straight Arrow Connector 33"/>
          <p:cNvCxnSpPr>
            <a:cxnSpLocks noChangeShapeType="1"/>
            <a:stCxn id="196671" idx="2"/>
            <a:endCxn id="196667" idx="0"/>
          </p:cNvCxnSpPr>
          <p:nvPr/>
        </p:nvCxnSpPr>
        <p:spPr bwMode="auto">
          <a:xfrm>
            <a:off x="714375" y="255111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0" name="Straight Arrow Connector 34"/>
          <p:cNvCxnSpPr>
            <a:cxnSpLocks noChangeShapeType="1"/>
          </p:cNvCxnSpPr>
          <p:nvPr/>
        </p:nvCxnSpPr>
        <p:spPr bwMode="auto">
          <a:xfrm>
            <a:off x="714375" y="34464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1" name="Straight Arrow Connector 35"/>
          <p:cNvCxnSpPr>
            <a:cxnSpLocks noChangeShapeType="1"/>
          </p:cNvCxnSpPr>
          <p:nvPr/>
        </p:nvCxnSpPr>
        <p:spPr bwMode="auto">
          <a:xfrm>
            <a:off x="714375" y="43608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11" name="Group 66"/>
          <p:cNvGrpSpPr>
            <a:grpSpLocks/>
          </p:cNvGrpSpPr>
          <p:nvPr/>
        </p:nvGrpSpPr>
        <p:grpSpPr bwMode="auto">
          <a:xfrm>
            <a:off x="5305425" y="2052638"/>
            <a:ext cx="3019425" cy="522287"/>
            <a:chOff x="5305425" y="2052638"/>
            <a:chExt cx="3019425" cy="522287"/>
          </a:xfrm>
        </p:grpSpPr>
        <p:sp>
          <p:nvSpPr>
            <p:cNvPr id="196646" name="Rectangle 37"/>
            <p:cNvSpPr>
              <a:spLocks noChangeArrowheads="1"/>
            </p:cNvSpPr>
            <p:nvPr/>
          </p:nvSpPr>
          <p:spPr bwMode="auto">
            <a:xfrm>
              <a:off x="5305425" y="20843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sp>
          <p:nvSpPr>
            <p:cNvPr id="196647" name="Rectangle 1"/>
            <p:cNvSpPr>
              <a:spLocks noChangeArrowheads="1"/>
            </p:cNvSpPr>
            <p:nvPr/>
          </p:nvSpPr>
          <p:spPr bwMode="auto">
            <a:xfrm>
              <a:off x="6413500"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sp>
        <p:nvSpPr>
          <p:cNvPr id="108564" name="Rectangle 39"/>
          <p:cNvSpPr>
            <a:spLocks noChangeArrowheads="1"/>
          </p:cNvSpPr>
          <p:nvPr/>
        </p:nvSpPr>
        <p:spPr bwMode="auto">
          <a:xfrm>
            <a:off x="529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2" name="Group 40"/>
          <p:cNvGrpSpPr>
            <a:grpSpLocks/>
          </p:cNvGrpSpPr>
          <p:nvPr/>
        </p:nvGrpSpPr>
        <p:grpSpPr bwMode="auto">
          <a:xfrm>
            <a:off x="6070600" y="2957513"/>
            <a:ext cx="1120775" cy="522287"/>
            <a:chOff x="6070600" y="2730500"/>
            <a:chExt cx="1120775" cy="522288"/>
          </a:xfrm>
        </p:grpSpPr>
        <p:sp>
          <p:nvSpPr>
            <p:cNvPr id="196643" name="Rectangle 1"/>
            <p:cNvSpPr>
              <a:spLocks noChangeArrowheads="1"/>
            </p:cNvSpPr>
            <p:nvPr/>
          </p:nvSpPr>
          <p:spPr bwMode="auto">
            <a:xfrm>
              <a:off x="640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4" name="Rectangle 1"/>
            <p:cNvSpPr>
              <a:spLocks noChangeArrowheads="1"/>
            </p:cNvSpPr>
            <p:nvPr/>
          </p:nvSpPr>
          <p:spPr bwMode="auto">
            <a:xfrm>
              <a:off x="677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5" name="Rectangle 1"/>
            <p:cNvSpPr>
              <a:spLocks noChangeArrowheads="1"/>
            </p:cNvSpPr>
            <p:nvPr/>
          </p:nvSpPr>
          <p:spPr bwMode="auto">
            <a:xfrm>
              <a:off x="607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6" name="Rectangle 44"/>
          <p:cNvSpPr>
            <a:spLocks noChangeArrowheads="1"/>
          </p:cNvSpPr>
          <p:nvPr/>
        </p:nvSpPr>
        <p:spPr bwMode="auto">
          <a:xfrm>
            <a:off x="5295900" y="389413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3" name="Group 45"/>
          <p:cNvGrpSpPr>
            <a:grpSpLocks/>
          </p:cNvGrpSpPr>
          <p:nvPr/>
        </p:nvGrpSpPr>
        <p:grpSpPr bwMode="auto">
          <a:xfrm>
            <a:off x="5727700" y="3862388"/>
            <a:ext cx="2339975" cy="522287"/>
            <a:chOff x="5727700" y="3635375"/>
            <a:chExt cx="2339975" cy="522288"/>
          </a:xfrm>
        </p:grpSpPr>
        <p:sp>
          <p:nvSpPr>
            <p:cNvPr id="196640" name="Rectangle 1"/>
            <p:cNvSpPr>
              <a:spLocks noChangeArrowheads="1"/>
            </p:cNvSpPr>
            <p:nvPr/>
          </p:nvSpPr>
          <p:spPr bwMode="auto">
            <a:xfrm>
              <a:off x="765175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1" name="Rectangle 1"/>
            <p:cNvSpPr>
              <a:spLocks noChangeArrowheads="1"/>
            </p:cNvSpPr>
            <p:nvPr/>
          </p:nvSpPr>
          <p:spPr bwMode="auto">
            <a:xfrm>
              <a:off x="7204075"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2" name="Rectangle 1"/>
            <p:cNvSpPr>
              <a:spLocks noChangeArrowheads="1"/>
            </p:cNvSpPr>
            <p:nvPr/>
          </p:nvSpPr>
          <p:spPr bwMode="auto">
            <a:xfrm>
              <a:off x="572770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8" name="Rectangle 49"/>
          <p:cNvSpPr>
            <a:spLocks noChangeArrowheads="1"/>
          </p:cNvSpPr>
          <p:nvPr/>
        </p:nvSpPr>
        <p:spPr bwMode="auto">
          <a:xfrm>
            <a:off x="5295900" y="48180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4" name="Group 50"/>
          <p:cNvGrpSpPr>
            <a:grpSpLocks/>
          </p:cNvGrpSpPr>
          <p:nvPr/>
        </p:nvGrpSpPr>
        <p:grpSpPr bwMode="auto">
          <a:xfrm>
            <a:off x="5422900" y="4786313"/>
            <a:ext cx="1968500" cy="522287"/>
            <a:chOff x="5422900" y="4559300"/>
            <a:chExt cx="1968500" cy="522288"/>
          </a:xfrm>
        </p:grpSpPr>
        <p:sp>
          <p:nvSpPr>
            <p:cNvPr id="196637" name="Rectangle 1"/>
            <p:cNvSpPr>
              <a:spLocks noChangeArrowheads="1"/>
            </p:cNvSpPr>
            <p:nvPr/>
          </p:nvSpPr>
          <p:spPr bwMode="auto">
            <a:xfrm>
              <a:off x="624205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8" name="Rectangle 1"/>
            <p:cNvSpPr>
              <a:spLocks noChangeArrowheads="1"/>
            </p:cNvSpPr>
            <p:nvPr/>
          </p:nvSpPr>
          <p:spPr bwMode="auto">
            <a:xfrm>
              <a:off x="6975475"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9" name="Rectangle 1"/>
            <p:cNvSpPr>
              <a:spLocks noChangeArrowheads="1"/>
            </p:cNvSpPr>
            <p:nvPr/>
          </p:nvSpPr>
          <p:spPr bwMode="auto">
            <a:xfrm>
              <a:off x="542290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58" name="Rectangle 1"/>
          <p:cNvSpPr>
            <a:spLocks noChangeArrowheads="1"/>
          </p:cNvSpPr>
          <p:nvPr/>
        </p:nvSpPr>
        <p:spPr bwMode="auto">
          <a:xfrm>
            <a:off x="7651750" y="294798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59" name="Rectangle 1"/>
          <p:cNvSpPr>
            <a:spLocks noChangeArrowheads="1"/>
          </p:cNvSpPr>
          <p:nvPr/>
        </p:nvSpPr>
        <p:spPr bwMode="auto">
          <a:xfrm>
            <a:off x="6242050" y="38528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61" name="Content Placeholder 2"/>
          <p:cNvSpPr txBox="1">
            <a:spLocks/>
          </p:cNvSpPr>
          <p:nvPr/>
        </p:nvSpPr>
        <p:spPr bwMode="auto">
          <a:xfrm>
            <a:off x="5686425" y="1157288"/>
            <a:ext cx="3698875"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Periodic refresh</a:t>
            </a:r>
          </a:p>
        </p:txBody>
      </p:sp>
      <p:sp>
        <p:nvSpPr>
          <p:cNvPr id="65" name="Rectangle 1"/>
          <p:cNvSpPr>
            <a:spLocks noChangeArrowheads="1"/>
          </p:cNvSpPr>
          <p:nvPr/>
        </p:nvSpPr>
        <p:spPr bwMode="auto">
          <a:xfrm>
            <a:off x="5765800" y="47926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3" name="Rectangle 1"/>
          <p:cNvSpPr>
            <a:spLocks noChangeArrowheads="1"/>
          </p:cNvSpPr>
          <p:nvPr/>
        </p:nvSpPr>
        <p:spPr bwMode="auto">
          <a:xfrm>
            <a:off x="2616200"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4" name="TextBox 56"/>
          <p:cNvSpPr txBox="1">
            <a:spLocks noChangeArrowheads="1"/>
          </p:cNvSpPr>
          <p:nvPr/>
        </p:nvSpPr>
        <p:spPr bwMode="auto">
          <a:xfrm>
            <a:off x="2908300" y="5811838"/>
            <a:ext cx="187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Retention Error</a:t>
            </a:r>
          </a:p>
        </p:txBody>
      </p:sp>
      <p:sp>
        <p:nvSpPr>
          <p:cNvPr id="196635" name="Rectangle 1"/>
          <p:cNvSpPr>
            <a:spLocks noChangeArrowheads="1"/>
          </p:cNvSpPr>
          <p:nvPr/>
        </p:nvSpPr>
        <p:spPr bwMode="auto">
          <a:xfrm>
            <a:off x="4860925"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6" name="TextBox 58"/>
          <p:cNvSpPr txBox="1">
            <a:spLocks noChangeArrowheads="1"/>
          </p:cNvSpPr>
          <p:nvPr/>
        </p:nvSpPr>
        <p:spPr bwMode="auto">
          <a:xfrm>
            <a:off x="5153025" y="5824538"/>
            <a:ext cx="176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0099"/>
                </a:solidFill>
              </a:rPr>
              <a:t>Program Error</a:t>
            </a:r>
          </a:p>
        </p:txBody>
      </p:sp>
    </p:spTree>
    <p:extLst>
      <p:ext uri="{BB962C8B-B14F-4D97-AF65-F5344CB8AC3E}">
        <p14:creationId xmlns:p14="http://schemas.microsoft.com/office/powerpoint/2010/main" val="35942544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856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nodeType="click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linds(horizontal)">
                                      <p:cBhvr>
                                        <p:cTn id="56" dur="500"/>
                                        <p:tgtEl>
                                          <p:spTgt spid="5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856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nodeType="clickEffect">
                                  <p:stCondLst>
                                    <p:cond delay="0"/>
                                  </p:stCondLst>
                                  <p:childTnLst>
                                    <p:animEffect transition="out" filter="blinds(horizontal)">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blinds(horizontal)">
                                      <p:cBhvr>
                                        <p:cTn id="75" dur="500"/>
                                        <p:tgtEl>
                                          <p:spTgt spid="5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8568"/>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linds(horizontal)">
                                      <p:cBhvr>
                                        <p:cTn id="84" dur="500"/>
                                        <p:tgtEl>
                                          <p:spTgt spid="1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nodeType="clickEffect">
                                  <p:stCondLst>
                                    <p:cond delay="0"/>
                                  </p:stCondLst>
                                  <p:childTnLst>
                                    <p:animEffect transition="out" filter="blinds(horizontal)">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4" grpId="0" animBg="1"/>
      <p:bldP spid="108566" grpId="0" animBg="1"/>
      <p:bldP spid="108568" grpId="0" animBg="1"/>
      <p:bldP spid="58" grpId="0"/>
      <p:bldP spid="59" grpId="0"/>
      <p:bldP spid="65"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a:latin typeface="Garamond" charset="0"/>
                <a:ea typeface="ＭＳ Ｐゴシック" charset="0"/>
                <a:cs typeface="ＭＳ Ｐゴシック" charset="0"/>
              </a:rPr>
              <a:t>FCR: Two Key Questions</a:t>
            </a:r>
          </a:p>
        </p:txBody>
      </p:sp>
      <p:sp>
        <p:nvSpPr>
          <p:cNvPr id="3" name="Content Placeholder 2"/>
          <p:cNvSpPr>
            <a:spLocks noGrp="1"/>
          </p:cNvSpPr>
          <p:nvPr>
            <p:ph idx="1"/>
          </p:nvPr>
        </p:nvSpPr>
        <p:spPr>
          <a:xfrm>
            <a:off x="228600" y="1282700"/>
            <a:ext cx="8610600" cy="4965700"/>
          </a:xfrm>
        </p:spPr>
        <p:txBody>
          <a:bodyPr/>
          <a:lstStyle/>
          <a:p>
            <a:r>
              <a:rPr lang="en-US">
                <a:latin typeface="Tahoma" charset="0"/>
                <a:ea typeface="ＭＳ Ｐゴシック" charset="0"/>
                <a:cs typeface="ＭＳ Ｐゴシック" charset="0"/>
              </a:rPr>
              <a:t>How to refresh? </a:t>
            </a:r>
          </a:p>
          <a:p>
            <a:pPr lvl="1"/>
            <a:r>
              <a:rPr lang="en-US">
                <a:solidFill>
                  <a:srgbClr val="0000FF"/>
                </a:solidFill>
                <a:latin typeface="Tahoma" charset="0"/>
                <a:ea typeface="ＭＳ Ｐゴシック" charset="0"/>
              </a:rPr>
              <a:t>Remap</a:t>
            </a:r>
            <a:r>
              <a:rPr lang="en-US">
                <a:latin typeface="Tahoma" charset="0"/>
                <a:ea typeface="ＭＳ Ｐゴシック" charset="0"/>
              </a:rPr>
              <a:t> a page to another one</a:t>
            </a:r>
          </a:p>
          <a:p>
            <a:pPr lvl="1"/>
            <a:r>
              <a:rPr lang="en-US">
                <a:solidFill>
                  <a:srgbClr val="0000FF"/>
                </a:solidFill>
                <a:latin typeface="Tahoma" charset="0"/>
                <a:ea typeface="ＭＳ Ｐゴシック" charset="0"/>
              </a:rPr>
              <a:t>Reprogram</a:t>
            </a:r>
            <a:r>
              <a:rPr lang="en-US">
                <a:latin typeface="Tahoma" charset="0"/>
                <a:ea typeface="ＭＳ Ｐゴシック" charset="0"/>
              </a:rPr>
              <a:t> a page (in-place)</a:t>
            </a:r>
          </a:p>
          <a:p>
            <a:pPr lvl="1"/>
            <a:r>
              <a:rPr lang="en-US">
                <a:solidFill>
                  <a:srgbClr val="0000FF"/>
                </a:solidFill>
                <a:latin typeface="Tahoma" charset="0"/>
                <a:ea typeface="ＭＳ Ｐゴシック" charset="0"/>
              </a:rPr>
              <a:t>Hybrid</a:t>
            </a:r>
            <a:r>
              <a:rPr lang="en-US">
                <a:latin typeface="Tahoma" charset="0"/>
                <a:ea typeface="ＭＳ Ｐゴシック" charset="0"/>
              </a:rPr>
              <a:t> of remap and reprogram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When to refresh? </a:t>
            </a:r>
          </a:p>
          <a:p>
            <a:pPr lvl="1"/>
            <a:r>
              <a:rPr lang="en-US">
                <a:solidFill>
                  <a:srgbClr val="0000FF"/>
                </a:solidFill>
                <a:latin typeface="Tahoma" charset="0"/>
                <a:ea typeface="ＭＳ Ｐゴシック" charset="0"/>
              </a:rPr>
              <a:t>Fixed period</a:t>
            </a:r>
          </a:p>
          <a:p>
            <a:pPr lvl="1"/>
            <a:r>
              <a:rPr lang="en-US">
                <a:solidFill>
                  <a:srgbClr val="0000FF"/>
                </a:solidFill>
                <a:latin typeface="Tahoma" charset="0"/>
                <a:ea typeface="ＭＳ Ｐゴシック" charset="0"/>
              </a:rPr>
              <a:t>Adapt the period </a:t>
            </a:r>
            <a:r>
              <a:rPr lang="en-US">
                <a:latin typeface="Tahoma" charset="0"/>
                <a:ea typeface="ＭＳ Ｐゴシック" charset="0"/>
              </a:rPr>
              <a:t>to retention error severity</a:t>
            </a: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FAA6A0-751D-2C4B-BE4B-2F1D02571532}" type="slidenum">
              <a:rPr lang="en-US" sz="1600">
                <a:solidFill>
                  <a:srgbClr val="000000"/>
                </a:solidFill>
                <a:latin typeface="Garamond" charset="0"/>
              </a:rPr>
              <a:pPr eaLnBrk="1" hangingPunct="1"/>
              <a:t>145</a:t>
            </a:fld>
            <a:endParaRPr lang="en-US" sz="1600">
              <a:solidFill>
                <a:srgbClr val="000000"/>
              </a:solidFill>
              <a:latin typeface="Garamond" charset="0"/>
            </a:endParaRPr>
          </a:p>
        </p:txBody>
      </p:sp>
    </p:spTree>
    <p:extLst>
      <p:ext uri="{BB962C8B-B14F-4D97-AF65-F5344CB8AC3E}">
        <p14:creationId xmlns:p14="http://schemas.microsoft.com/office/powerpoint/2010/main" val="40081598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865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8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749C12-91A4-214F-B25A-2A8EFBD31BC1}" type="slidenum">
              <a:rPr lang="en-US" sz="1600">
                <a:solidFill>
                  <a:srgbClr val="000000"/>
                </a:solidFill>
                <a:latin typeface="Garamond" charset="0"/>
              </a:rPr>
              <a:pPr eaLnBrk="1" hangingPunct="1"/>
              <a:t>146</a:t>
            </a:fld>
            <a:endParaRPr lang="en-US" sz="1600">
              <a:solidFill>
                <a:srgbClr val="000000"/>
              </a:solidFill>
              <a:latin typeface="Garamond" charset="0"/>
            </a:endParaRPr>
          </a:p>
        </p:txBody>
      </p:sp>
    </p:spTree>
    <p:extLst>
      <p:ext uri="{BB962C8B-B14F-4D97-AF65-F5344CB8AC3E}">
        <p14:creationId xmlns:p14="http://schemas.microsoft.com/office/powerpoint/2010/main" val="1932232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07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07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8FF4F-26CE-1244-8EBA-A96BE6E82474}" type="slidenum">
              <a:rPr lang="en-US" sz="1600">
                <a:solidFill>
                  <a:srgbClr val="000000"/>
                </a:solidFill>
                <a:latin typeface="Garamond" charset="0"/>
              </a:rPr>
              <a:pPr eaLnBrk="1" hangingPunct="1"/>
              <a:t>147</a:t>
            </a:fld>
            <a:endParaRPr lang="en-US" sz="1600">
              <a:solidFill>
                <a:srgbClr val="000000"/>
              </a:solidFill>
              <a:latin typeface="Garamond" charset="0"/>
            </a:endParaRPr>
          </a:p>
        </p:txBody>
      </p:sp>
    </p:spTree>
    <p:extLst>
      <p:ext uri="{BB962C8B-B14F-4D97-AF65-F5344CB8AC3E}">
        <p14:creationId xmlns:p14="http://schemas.microsoft.com/office/powerpoint/2010/main" val="24913501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Remapping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remap each page to a different physical page</a:t>
            </a:r>
            <a:r>
              <a:rPr lang="en-US" dirty="0" smtClean="0"/>
              <a:t> (after correcting errors)</a:t>
            </a:r>
          </a:p>
          <a:p>
            <a:pPr lvl="1">
              <a:defRPr/>
            </a:pPr>
            <a:endParaRPr lang="en-US" sz="1000" dirty="0" smtClean="0"/>
          </a:p>
          <a:p>
            <a:pPr lvl="1">
              <a:defRPr/>
            </a:pPr>
            <a:r>
              <a:rPr lang="en-US" sz="2000" dirty="0" smtClean="0"/>
              <a:t>Also</a:t>
            </a:r>
            <a:r>
              <a:rPr lang="en-US" dirty="0" smtClean="0"/>
              <a:t> </a:t>
            </a:r>
            <a:r>
              <a:rPr lang="en-US" sz="1600" b="1" dirty="0" smtClean="0">
                <a:solidFill>
                  <a:schemeClr val="tx2">
                    <a:lumMod val="75000"/>
                  </a:schemeClr>
                </a:solidFill>
              </a:rPr>
              <a:t>[Pan et al., HPCA 2012]</a:t>
            </a:r>
          </a:p>
          <a:p>
            <a:pPr lvl="1">
              <a:defRPr/>
            </a:pPr>
            <a:r>
              <a:rPr lang="en-US" sz="2000" dirty="0" smtClean="0"/>
              <a:t>FTL already has support for</a:t>
            </a:r>
          </a:p>
          <a:p>
            <a:pPr marL="344487" lvl="1" indent="0">
              <a:buFont typeface="Wingdings" charset="0"/>
              <a:buNone/>
              <a:defRPr/>
            </a:pPr>
            <a:r>
              <a:rPr lang="en-US" sz="2000" dirty="0"/>
              <a:t> </a:t>
            </a:r>
            <a:r>
              <a:rPr lang="en-US" sz="2000" dirty="0" smtClean="0"/>
              <a:t>   changing logical </a:t>
            </a:r>
            <a:r>
              <a:rPr lang="en-US" sz="2000" dirty="0" smtClean="0">
                <a:sym typeface="Wingdings"/>
              </a:rPr>
              <a:t> physical</a:t>
            </a:r>
          </a:p>
          <a:p>
            <a:pPr marL="344487" lvl="1" indent="0">
              <a:buFont typeface="Wingdings" charset="0"/>
              <a:buNone/>
              <a:defRPr/>
            </a:pPr>
            <a:r>
              <a:rPr lang="en-US" sz="2000" dirty="0">
                <a:sym typeface="Wingdings"/>
              </a:rPr>
              <a:t> </a:t>
            </a:r>
            <a:r>
              <a:rPr lang="en-US" sz="2000" dirty="0" smtClean="0">
                <a:sym typeface="Wingdings"/>
              </a:rPr>
              <a:t>   flash block/page mappings</a:t>
            </a:r>
          </a:p>
          <a:p>
            <a:pPr lvl="1">
              <a:defRPr/>
            </a:pPr>
            <a:r>
              <a:rPr lang="en-US" sz="2000" dirty="0" err="1" smtClean="0">
                <a:sym typeface="Wingdings"/>
              </a:rPr>
              <a:t>Deallocated</a:t>
            </a:r>
            <a:r>
              <a:rPr lang="en-US" sz="2000" dirty="0" smtClean="0">
                <a:sym typeface="Wingdings"/>
              </a:rPr>
              <a:t> block is</a:t>
            </a:r>
          </a:p>
          <a:p>
            <a:pPr marL="344487" lvl="1" indent="0">
              <a:buFont typeface="Wingdings" charset="0"/>
              <a:buNone/>
              <a:defRPr/>
            </a:pPr>
            <a:r>
              <a:rPr lang="en-US" sz="2000" dirty="0">
                <a:sym typeface="Wingdings"/>
              </a:rPr>
              <a:t> </a:t>
            </a:r>
            <a:r>
              <a:rPr lang="en-US" sz="2000" dirty="0" smtClean="0">
                <a:sym typeface="Wingdings"/>
              </a:rPr>
              <a:t>   erased by garbage collector</a:t>
            </a:r>
            <a:endParaRPr lang="en-US" sz="2000" dirty="0">
              <a:sym typeface="Wingdings"/>
            </a:endParaRPr>
          </a:p>
          <a:p>
            <a:pPr marL="344487" lvl="1" indent="0">
              <a:buFont typeface="Wingdings" charset="0"/>
              <a:buNone/>
              <a:defRPr/>
            </a:pPr>
            <a:endParaRPr lang="en-US" dirty="0" smtClean="0">
              <a:sym typeface="Wingdings"/>
            </a:endParaRPr>
          </a:p>
          <a:p>
            <a:pPr>
              <a:defRPr/>
            </a:pPr>
            <a:r>
              <a:rPr lang="en-US" dirty="0" smtClean="0">
                <a:sym typeface="Wingdings"/>
              </a:rPr>
              <a:t>Problem: </a:t>
            </a:r>
            <a:r>
              <a:rPr lang="en-US" dirty="0" smtClean="0">
                <a:solidFill>
                  <a:srgbClr val="FF0000"/>
                </a:solidFill>
                <a:sym typeface="Wingdings"/>
              </a:rPr>
              <a:t>Causes additional erase operations  more </a:t>
            </a:r>
            <a:r>
              <a:rPr lang="en-US" dirty="0" err="1" smtClean="0">
                <a:solidFill>
                  <a:srgbClr val="FF0000"/>
                </a:solidFill>
                <a:sym typeface="Wingdings"/>
              </a:rPr>
              <a:t>wearout</a:t>
            </a:r>
            <a:endParaRPr lang="en-US" dirty="0" smtClean="0">
              <a:solidFill>
                <a:srgbClr val="FF0000"/>
              </a:solidFill>
              <a:sym typeface="Wingdings"/>
            </a:endParaRPr>
          </a:p>
          <a:p>
            <a:pPr lvl="1">
              <a:defRPr/>
            </a:pPr>
            <a:r>
              <a:rPr lang="en-US" dirty="0" smtClean="0">
                <a:sym typeface="Wingdings"/>
              </a:rPr>
              <a:t>Bad for read-intensive workloads (few erases really needed)</a:t>
            </a:r>
          </a:p>
          <a:p>
            <a:pPr lvl="1">
              <a:defRPr/>
            </a:pPr>
            <a:r>
              <a:rPr lang="en-US" dirty="0" smtClean="0"/>
              <a:t>Lifetime degrades for such workloads (see paper)</a:t>
            </a:r>
            <a:endParaRPr lang="en-US" dirty="0"/>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999AD2-74BA-5645-BA52-A63C5814F7AC}" type="slidenum">
              <a:rPr lang="en-US" sz="1600">
                <a:solidFill>
                  <a:srgbClr val="000000"/>
                </a:solidFill>
                <a:latin typeface="Garamond" charset="0"/>
              </a:rPr>
              <a:pPr eaLnBrk="1" hangingPunct="1"/>
              <a:t>148</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387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377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B92F82-5C57-1741-A413-3A116D66C935}" type="slidenum">
              <a:rPr lang="en-US" sz="1600">
                <a:solidFill>
                  <a:srgbClr val="000000"/>
                </a:solidFill>
                <a:latin typeface="Garamond" charset="0"/>
              </a:rPr>
              <a:pPr eaLnBrk="1" hangingPunct="1"/>
              <a:t>149</a:t>
            </a:fld>
            <a:endParaRPr lang="en-US" sz="1600">
              <a:solidFill>
                <a:srgbClr val="000000"/>
              </a:solidFill>
              <a:latin typeface="Garamond" charset="0"/>
            </a:endParaRPr>
          </a:p>
        </p:txBody>
      </p:sp>
    </p:spTree>
    <p:extLst>
      <p:ext uri="{BB962C8B-B14F-4D97-AF65-F5344CB8AC3E}">
        <p14:creationId xmlns:p14="http://schemas.microsoft.com/office/powerpoint/2010/main" val="14715511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2526"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6" name="Rectangle 15"/>
          <p:cNvSpPr/>
          <p:nvPr/>
        </p:nvSpPr>
        <p:spPr>
          <a:xfrm>
            <a:off x="4132263"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7" name="Rectangle 16"/>
          <p:cNvSpPr/>
          <p:nvPr/>
        </p:nvSpPr>
        <p:spPr>
          <a:xfrm>
            <a:off x="4572000"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8" name="Rectangle 17"/>
          <p:cNvSpPr/>
          <p:nvPr/>
        </p:nvSpPr>
        <p:spPr>
          <a:xfrm>
            <a:off x="5011737"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9" name="Rectangle 18"/>
          <p:cNvSpPr/>
          <p:nvPr/>
        </p:nvSpPr>
        <p:spPr>
          <a:xfrm>
            <a:off x="3692526"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0" name="Rectangle 19"/>
          <p:cNvSpPr/>
          <p:nvPr/>
        </p:nvSpPr>
        <p:spPr>
          <a:xfrm>
            <a:off x="4132263"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1" name="Rectangle 20"/>
          <p:cNvSpPr/>
          <p:nvPr/>
        </p:nvSpPr>
        <p:spPr>
          <a:xfrm>
            <a:off x="4572000"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 name="Rectangle 21"/>
          <p:cNvSpPr/>
          <p:nvPr/>
        </p:nvSpPr>
        <p:spPr>
          <a:xfrm>
            <a:off x="5011737"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3" name="Rectangle 22"/>
          <p:cNvSpPr/>
          <p:nvPr/>
        </p:nvSpPr>
        <p:spPr>
          <a:xfrm>
            <a:off x="3692526"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4" name="Rectangle 23"/>
          <p:cNvSpPr/>
          <p:nvPr/>
        </p:nvSpPr>
        <p:spPr>
          <a:xfrm>
            <a:off x="4132263"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5" name="Rectangle 24"/>
          <p:cNvSpPr/>
          <p:nvPr/>
        </p:nvSpPr>
        <p:spPr>
          <a:xfrm>
            <a:off x="4572000"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6" name="Rectangle 25"/>
          <p:cNvSpPr/>
          <p:nvPr/>
        </p:nvSpPr>
        <p:spPr>
          <a:xfrm>
            <a:off x="5011737"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7" name="Rectangle 26"/>
          <p:cNvSpPr/>
          <p:nvPr/>
        </p:nvSpPr>
        <p:spPr>
          <a:xfrm>
            <a:off x="3692526"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8" name="Rectangle 27"/>
          <p:cNvSpPr/>
          <p:nvPr/>
        </p:nvSpPr>
        <p:spPr>
          <a:xfrm>
            <a:off x="4132263"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9" name="Rectangle 28"/>
          <p:cNvSpPr/>
          <p:nvPr/>
        </p:nvSpPr>
        <p:spPr>
          <a:xfrm>
            <a:off x="4572000"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0" name="Rectangle 29"/>
          <p:cNvSpPr/>
          <p:nvPr/>
        </p:nvSpPr>
        <p:spPr>
          <a:xfrm>
            <a:off x="5011737"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529" name="Title 1"/>
          <p:cNvSpPr>
            <a:spLocks noGrp="1"/>
          </p:cNvSpPr>
          <p:nvPr>
            <p:ph type="title"/>
          </p:nvPr>
        </p:nvSpPr>
        <p:spPr/>
        <p:txBody>
          <a:bodyPr/>
          <a:lstStyle/>
          <a:p>
            <a:r>
              <a:rPr lang="en-US" dirty="0" smtClean="0">
                <a:latin typeface="Times" charset="0"/>
                <a:cs typeface="Times" charset="0"/>
              </a:rPr>
              <a:t>Hybrid Memory: A Closer Look</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02D7D076-06FB-6347-BDF3-2BFEC9826D11}" type="slidenum">
              <a:rPr lang="en-US">
                <a:solidFill>
                  <a:prstClr val="black">
                    <a:tint val="75000"/>
                  </a:prstClr>
                </a:solidFill>
                <a:latin typeface="Calibri"/>
              </a:rPr>
              <a:pPr>
                <a:defRPr/>
              </a:pPr>
              <a:t>15</a:t>
            </a:fld>
            <a:endParaRPr lang="en-US" dirty="0">
              <a:solidFill>
                <a:prstClr val="black">
                  <a:tint val="75000"/>
                </a:prstClr>
              </a:solidFill>
              <a:latin typeface="Calibri"/>
            </a:endParaRPr>
          </a:p>
        </p:txBody>
      </p:sp>
      <p:sp>
        <p:nvSpPr>
          <p:cNvPr id="7" name="Rectangle 6"/>
          <p:cNvSpPr/>
          <p:nvPr/>
        </p:nvSpPr>
        <p:spPr>
          <a:xfrm>
            <a:off x="3692526"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prstClr val="black"/>
                </a:solidFill>
                <a:latin typeface="Calibri"/>
              </a:rPr>
              <a:t>MC</a:t>
            </a:r>
            <a:endParaRPr lang="en-US" sz="2400" b="1" dirty="0">
              <a:solidFill>
                <a:prstClr val="black"/>
              </a:solidFill>
              <a:latin typeface="Calibri"/>
            </a:endParaRPr>
          </a:p>
        </p:txBody>
      </p:sp>
      <p:cxnSp>
        <p:nvCxnSpPr>
          <p:cNvPr id="8" name="Straight Connector 7"/>
          <p:cNvCxnSpPr>
            <a:stCxn id="7" idx="2"/>
            <a:endCxn id="10" idx="3"/>
          </p:cNvCxnSpPr>
          <p:nvPr/>
        </p:nvCxnSpPr>
        <p:spPr>
          <a:xfrm rot="5400000">
            <a:off x="3733404" y="438941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58888" y="4392188"/>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1" name="Rectangle 10"/>
          <p:cNvSpPr/>
          <p:nvPr/>
        </p:nvSpPr>
        <p:spPr>
          <a:xfrm>
            <a:off x="5219700" y="4392188"/>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3" name="Rectangle 12"/>
          <p:cNvSpPr/>
          <p:nvPr/>
        </p:nvSpPr>
        <p:spPr>
          <a:xfrm>
            <a:off x="4572000"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srgbClr val="000000"/>
                </a:solidFill>
                <a:latin typeface="Calibri"/>
              </a:rPr>
              <a:t>MC</a:t>
            </a:r>
            <a:endParaRPr lang="en-US" sz="2400" b="1" dirty="0">
              <a:solidFill>
                <a:srgbClr val="000000"/>
              </a:solidFill>
              <a:latin typeface="Calibri"/>
            </a:endParaRPr>
          </a:p>
        </p:txBody>
      </p:sp>
      <p:cxnSp>
        <p:nvCxnSpPr>
          <p:cNvPr id="14" name="Straight Connector 13"/>
          <p:cNvCxnSpPr>
            <a:stCxn id="13" idx="2"/>
            <a:endCxn id="11" idx="1"/>
          </p:cNvCxnSpPr>
          <p:nvPr/>
        </p:nvCxnSpPr>
        <p:spPr>
          <a:xfrm rot="16200000" flipH="1">
            <a:off x="4820840" y="4389409"/>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26"/>
          <p:cNvSpPr txBox="1">
            <a:spLocks noChangeArrowheads="1"/>
          </p:cNvSpPr>
          <p:nvPr/>
        </p:nvSpPr>
        <p:spPr bwMode="auto">
          <a:xfrm>
            <a:off x="1155356" y="5156022"/>
            <a:ext cx="2909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p>
          <a:p>
            <a:pPr algn="ctr" defTabSz="457200">
              <a:defRPr/>
            </a:pPr>
            <a:r>
              <a:rPr lang="en-US" sz="2400" dirty="0" smtClean="0">
                <a:solidFill>
                  <a:prstClr val="black"/>
                </a:solidFill>
              </a:rPr>
              <a:t>(small capacity cache)</a:t>
            </a:r>
          </a:p>
        </p:txBody>
      </p:sp>
      <p:sp>
        <p:nvSpPr>
          <p:cNvPr id="46" name="TextBox 26"/>
          <p:cNvSpPr txBox="1">
            <a:spLocks noChangeArrowheads="1"/>
          </p:cNvSpPr>
          <p:nvPr/>
        </p:nvSpPr>
        <p:spPr bwMode="auto">
          <a:xfrm>
            <a:off x="5159557" y="5156022"/>
            <a:ext cx="2787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(large capacity store)</a:t>
            </a:r>
            <a:endParaRPr lang="en-US" sz="2400" dirty="0">
              <a:solidFill>
                <a:prstClr val="black"/>
              </a:solidFill>
            </a:endParaRPr>
          </a:p>
        </p:txBody>
      </p:sp>
      <p:cxnSp>
        <p:nvCxnSpPr>
          <p:cNvPr id="71" name="Straight Connector 70"/>
          <p:cNvCxnSpPr/>
          <p:nvPr/>
        </p:nvCxnSpPr>
        <p:spPr>
          <a:xfrm flipH="1" flipV="1">
            <a:off x="3342906" y="4175623"/>
            <a:ext cx="789359" cy="383677"/>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3959092" y="2422954"/>
            <a:ext cx="1225816" cy="830997"/>
          </a:xfrm>
          <a:prstGeom prst="rect">
            <a:avLst/>
          </a:prstGeom>
        </p:spPr>
        <p:txBody>
          <a:bodyPr wrap="none">
            <a:spAutoFit/>
          </a:bodyPr>
          <a:lstStyle/>
          <a:p>
            <a:pPr defTabSz="457200" fontAlgn="base">
              <a:spcBef>
                <a:spcPct val="0"/>
              </a:spcBef>
              <a:spcAft>
                <a:spcPct val="0"/>
              </a:spcAft>
            </a:pPr>
            <a:r>
              <a:rPr lang="en-US" sz="4800" dirty="0" smtClean="0">
                <a:solidFill>
                  <a:prstClr val="black"/>
                </a:solidFill>
                <a:latin typeface="Calibri" charset="0"/>
                <a:ea typeface="ＭＳ Ｐゴシック" charset="0"/>
                <a:cs typeface="ＭＳ Ｐゴシック" charset="0"/>
              </a:rPr>
              <a:t>CPU</a:t>
            </a:r>
            <a:endParaRPr lang="en-US" sz="4800" dirty="0">
              <a:solidFill>
                <a:prstClr val="black"/>
              </a:solidFill>
              <a:latin typeface="Calibri" charset="0"/>
              <a:ea typeface="ＭＳ Ｐゴシック" charset="0"/>
              <a:cs typeface="ＭＳ Ｐゴシック" charset="0"/>
            </a:endParaRPr>
          </a:p>
        </p:txBody>
      </p:sp>
      <p:sp>
        <p:nvSpPr>
          <p:cNvPr id="32" name="TextBox 8"/>
          <p:cNvSpPr txBox="1">
            <a:spLocks noChangeArrowheads="1"/>
          </p:cNvSpPr>
          <p:nvPr/>
        </p:nvSpPr>
        <p:spPr bwMode="auto">
          <a:xfrm>
            <a:off x="317334" y="3590848"/>
            <a:ext cx="30255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prstClr val="black"/>
                </a:solidFill>
              </a:rPr>
              <a:t>Memory channel</a:t>
            </a:r>
            <a:endParaRPr lang="en-US" sz="3200" dirty="0">
              <a:solidFill>
                <a:prstClr val="black"/>
              </a:solidFill>
            </a:endParaRPr>
          </a:p>
        </p:txBody>
      </p:sp>
      <p:sp>
        <p:nvSpPr>
          <p:cNvPr id="31" name="Rectangle 30"/>
          <p:cNvSpPr/>
          <p:nvPr/>
        </p:nvSpPr>
        <p:spPr>
          <a:xfrm>
            <a:off x="1335207"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3" name="Rectangle 32"/>
          <p:cNvSpPr/>
          <p:nvPr/>
        </p:nvSpPr>
        <p:spPr>
          <a:xfrm>
            <a:off x="3079351"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4" name="Rectangle 33"/>
          <p:cNvSpPr/>
          <p:nvPr/>
        </p:nvSpPr>
        <p:spPr>
          <a:xfrm>
            <a:off x="1335207" y="5013614"/>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5" name="Rectangle 34"/>
          <p:cNvSpPr/>
          <p:nvPr/>
        </p:nvSpPr>
        <p:spPr>
          <a:xfrm>
            <a:off x="3079351"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6" name="Oval 35"/>
          <p:cNvSpPr/>
          <p:nvPr/>
        </p:nvSpPr>
        <p:spPr>
          <a:xfrm>
            <a:off x="2222500"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7" name="Oval 36"/>
          <p:cNvSpPr/>
          <p:nvPr/>
        </p:nvSpPr>
        <p:spPr>
          <a:xfrm>
            <a:off x="2528358"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8" name="Oval 37"/>
          <p:cNvSpPr/>
          <p:nvPr/>
        </p:nvSpPr>
        <p:spPr>
          <a:xfrm>
            <a:off x="283950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9" name="Rectangle 38"/>
          <p:cNvSpPr/>
          <p:nvPr/>
        </p:nvSpPr>
        <p:spPr>
          <a:xfrm>
            <a:off x="5314002"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0" name="Rectangle 39"/>
          <p:cNvSpPr/>
          <p:nvPr/>
        </p:nvSpPr>
        <p:spPr>
          <a:xfrm>
            <a:off x="7058146"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1" name="Rectangle 40"/>
          <p:cNvSpPr/>
          <p:nvPr/>
        </p:nvSpPr>
        <p:spPr>
          <a:xfrm>
            <a:off x="5314002"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2" name="Rectangle 41"/>
          <p:cNvSpPr/>
          <p:nvPr/>
        </p:nvSpPr>
        <p:spPr>
          <a:xfrm>
            <a:off x="7058146" y="5011009"/>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3" name="Oval 42"/>
          <p:cNvSpPr/>
          <p:nvPr/>
        </p:nvSpPr>
        <p:spPr>
          <a:xfrm>
            <a:off x="619336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4" name="Oval 43"/>
          <p:cNvSpPr/>
          <p:nvPr/>
        </p:nvSpPr>
        <p:spPr>
          <a:xfrm>
            <a:off x="6499225"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7" name="Oval 46"/>
          <p:cNvSpPr/>
          <p:nvPr/>
        </p:nvSpPr>
        <p:spPr>
          <a:xfrm>
            <a:off x="6810374"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cxnSp>
        <p:nvCxnSpPr>
          <p:cNvPr id="48" name="Straight Connector 47"/>
          <p:cNvCxnSpPr/>
          <p:nvPr/>
        </p:nvCxnSpPr>
        <p:spPr>
          <a:xfrm flipV="1">
            <a:off x="5914987" y="4196924"/>
            <a:ext cx="371513" cy="92551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49" name="TextBox 8"/>
          <p:cNvSpPr txBox="1">
            <a:spLocks noChangeArrowheads="1"/>
          </p:cNvSpPr>
          <p:nvPr/>
        </p:nvSpPr>
        <p:spPr bwMode="auto">
          <a:xfrm>
            <a:off x="5802822" y="3590848"/>
            <a:ext cx="20151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srgbClr val="FF0000"/>
                </a:solidFill>
              </a:rPr>
              <a:t>Row buffer</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477580598"/>
      </p:ext>
    </p:extLst>
  </p:cSld>
  <p:clrMapOvr>
    <a:masterClrMapping/>
  </p:clrMapOvr>
  <p:transition xmlns:p14="http://schemas.microsoft.com/office/powerpoint/2010/main" spd="slow" advTm="2901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7" grpId="0" animBg="1"/>
      <p:bldP spid="4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reprogram (in-place) each physical page </a:t>
            </a:r>
            <a:r>
              <a:rPr lang="en-US" dirty="0" smtClean="0"/>
              <a:t>(after correcting errors)</a:t>
            </a:r>
          </a:p>
          <a:p>
            <a:pPr lvl="1">
              <a:defRPr/>
            </a:pPr>
            <a:endParaRPr lang="en-US" dirty="0" smtClean="0"/>
          </a:p>
          <a:p>
            <a:pPr lvl="1">
              <a:defRPr/>
            </a:pPr>
            <a:r>
              <a:rPr lang="en-US" dirty="0" smtClean="0"/>
              <a:t>Flash programming techniques</a:t>
            </a:r>
          </a:p>
          <a:p>
            <a:pPr marL="344487" lvl="1" indent="0">
              <a:buFont typeface="Wingdings" charset="0"/>
              <a:buNone/>
              <a:defRPr/>
            </a:pPr>
            <a:r>
              <a:rPr lang="en-US" dirty="0"/>
              <a:t> </a:t>
            </a:r>
            <a:r>
              <a:rPr lang="en-US" dirty="0" smtClean="0"/>
              <a:t>   (ISPP) can correct retention </a:t>
            </a:r>
          </a:p>
          <a:p>
            <a:pPr marL="344487" lvl="1" indent="0">
              <a:buFont typeface="Wingdings" charset="0"/>
              <a:buNone/>
              <a:defRPr/>
            </a:pPr>
            <a:r>
              <a:rPr lang="en-US" dirty="0"/>
              <a:t> </a:t>
            </a:r>
            <a:r>
              <a:rPr lang="en-US" dirty="0" smtClean="0"/>
              <a:t>   errors in-place by recharging</a:t>
            </a:r>
          </a:p>
          <a:p>
            <a:pPr marL="344487" lvl="1" indent="0">
              <a:buFont typeface="Wingdings" charset="0"/>
              <a:buNone/>
              <a:defRPr/>
            </a:pPr>
            <a:r>
              <a:rPr lang="en-US" dirty="0"/>
              <a:t> </a:t>
            </a:r>
            <a:r>
              <a:rPr lang="en-US" dirty="0" smtClean="0"/>
              <a:t>   flash cells</a:t>
            </a:r>
          </a:p>
          <a:p>
            <a:pPr marL="344487" lvl="1" indent="0">
              <a:buFont typeface="Wingdings" charset="0"/>
              <a:buNone/>
              <a:defRPr/>
            </a:pPr>
            <a:endParaRPr lang="en-US" dirty="0" smtClean="0">
              <a:sym typeface="Wingdings"/>
            </a:endParaRPr>
          </a:p>
          <a:p>
            <a:pPr>
              <a:defRPr/>
            </a:pPr>
            <a:endParaRPr lang="en-US" dirty="0" smtClean="0">
              <a:sym typeface="Wingdings"/>
            </a:endParaRPr>
          </a:p>
          <a:p>
            <a:pPr>
              <a:defRPr/>
            </a:pPr>
            <a:endParaRPr lang="en-US" dirty="0">
              <a:sym typeface="Wingdings"/>
            </a:endParaRPr>
          </a:p>
          <a:p>
            <a:pPr>
              <a:defRPr/>
            </a:pPr>
            <a:r>
              <a:rPr lang="en-US" dirty="0" smtClean="0">
                <a:sym typeface="Wingdings"/>
              </a:rPr>
              <a:t>Problem: </a:t>
            </a:r>
            <a:r>
              <a:rPr lang="en-US" dirty="0" smtClean="0">
                <a:solidFill>
                  <a:srgbClr val="FF0000"/>
                </a:solidFill>
                <a:sym typeface="Wingdings"/>
              </a:rPr>
              <a:t>Program errors accumulate on the same page  may not be correctable by ECC after some time</a:t>
            </a:r>
          </a:p>
        </p:txBody>
      </p:sp>
      <p:sp>
        <p:nvSpPr>
          <p:cNvPr id="205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70E5DA-F3F6-2B47-9578-F06E59E82195}" type="slidenum">
              <a:rPr lang="en-US" sz="1600">
                <a:solidFill>
                  <a:srgbClr val="000000"/>
                </a:solidFill>
                <a:latin typeface="Garamond" charset="0"/>
              </a:rPr>
              <a:pPr eaLnBrk="1" hangingPunct="1"/>
              <a:t>150</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Process 127"/>
          <p:cNvSpPr/>
          <p:nvPr/>
        </p:nvSpPr>
        <p:spPr>
          <a:xfrm>
            <a:off x="5067300" y="4025900"/>
            <a:ext cx="37973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000" kern="0" dirty="0">
                <a:solidFill>
                  <a:srgbClr val="080808"/>
                </a:solidFill>
                <a:latin typeface="Calibri"/>
                <a:ea typeface="ＭＳ Ｐゴシック" charset="0"/>
                <a:cs typeface="ＭＳ Ｐゴシック" charset="0"/>
              </a:rPr>
              <a:t>Reprogram corrected data</a:t>
            </a:r>
          </a:p>
        </p:txBody>
      </p:sp>
    </p:spTree>
    <p:extLst>
      <p:ext uri="{BB962C8B-B14F-4D97-AF65-F5344CB8AC3E}">
        <p14:creationId xmlns:p14="http://schemas.microsoft.com/office/powerpoint/2010/main" val="18321013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82700"/>
            <a:ext cx="8915400" cy="48768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smtClean="0"/>
          </a:p>
          <a:p>
            <a:pPr>
              <a:defRPr/>
            </a:pPr>
            <a:endParaRPr lang="en-US" dirty="0"/>
          </a:p>
          <a:p>
            <a:pPr marL="0" indent="0">
              <a:buFont typeface="Wingdings" charset="0"/>
              <a:buNone/>
              <a:defRPr/>
            </a:pPr>
            <a:endParaRPr lang="en-US" dirty="0"/>
          </a:p>
          <a:p>
            <a:pPr>
              <a:defRPr/>
            </a:pPr>
            <a:r>
              <a:rPr lang="en-US" dirty="0" smtClean="0">
                <a:solidFill>
                  <a:srgbClr val="008000"/>
                </a:solidFill>
              </a:rPr>
              <a:t>Pro: No remapping needed </a:t>
            </a:r>
            <a:r>
              <a:rPr lang="en-US" dirty="0" smtClean="0">
                <a:solidFill>
                  <a:srgbClr val="008000"/>
                </a:solidFill>
                <a:sym typeface="Wingdings"/>
              </a:rPr>
              <a:t> no additional erase operations</a:t>
            </a:r>
          </a:p>
          <a:p>
            <a:pPr>
              <a:defRPr/>
            </a:pPr>
            <a:r>
              <a:rPr lang="en-US" dirty="0" smtClean="0">
                <a:solidFill>
                  <a:srgbClr val="FF0000"/>
                </a:solidFill>
                <a:sym typeface="Wingdings"/>
              </a:rPr>
              <a:t>Con: Increases the occurrence of program errors</a:t>
            </a:r>
            <a:endParaRPr lang="en-US" dirty="0">
              <a:solidFill>
                <a:srgbClr val="FF0000"/>
              </a:solidFill>
            </a:endParaRPr>
          </a:p>
        </p:txBody>
      </p:sp>
      <p:sp>
        <p:nvSpPr>
          <p:cNvPr id="207874"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of Flash Cells</a:t>
            </a:r>
          </a:p>
        </p:txBody>
      </p:sp>
      <p:sp>
        <p:nvSpPr>
          <p:cNvPr id="207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A1A63-8DCB-6242-840A-B1C4FC4E0001}" type="slidenum">
              <a:rPr lang="en-US" sz="1600">
                <a:solidFill>
                  <a:srgbClr val="000000"/>
                </a:solidFill>
                <a:latin typeface="Garamond" charset="0"/>
              </a:rPr>
              <a:pPr eaLnBrk="1" hangingPunct="1"/>
              <a:t>151</a:t>
            </a:fld>
            <a:endParaRPr lang="en-US" sz="1600">
              <a:solidFill>
                <a:srgbClr val="000000"/>
              </a:solidFill>
              <a:latin typeface="Garamond" charset="0"/>
            </a:endParaRPr>
          </a:p>
        </p:txBody>
      </p:sp>
      <p:pic>
        <p:nvPicPr>
          <p:cNvPr id="2078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903288"/>
            <a:ext cx="61245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5"/>
          <p:cNvGrpSpPr>
            <a:grpSpLocks/>
          </p:cNvGrpSpPr>
          <p:nvPr/>
        </p:nvGrpSpPr>
        <p:grpSpPr bwMode="auto">
          <a:xfrm>
            <a:off x="47625" y="2489200"/>
            <a:ext cx="8723313" cy="1323975"/>
            <a:chOff x="47625" y="2565400"/>
            <a:chExt cx="8723313" cy="1323975"/>
          </a:xfrm>
        </p:grpSpPr>
        <p:pic>
          <p:nvPicPr>
            <p:cNvPr id="2078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565400"/>
              <a:ext cx="6503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4" name="TextBox 21"/>
            <p:cNvSpPr txBox="1">
              <a:spLocks noChangeArrowheads="1"/>
            </p:cNvSpPr>
            <p:nvPr/>
          </p:nvSpPr>
          <p:spPr bwMode="auto">
            <a:xfrm>
              <a:off x="47625" y="2603500"/>
              <a:ext cx="2454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 are caused by cell voltage shifting to the left</a:t>
              </a:r>
            </a:p>
            <a:p>
              <a:pPr eaLnBrk="1" fontAlgn="base" hangingPunct="1">
                <a:spcBef>
                  <a:spcPct val="0"/>
                </a:spcBef>
                <a:spcAft>
                  <a:spcPct val="0"/>
                </a:spcAft>
              </a:pPr>
              <a:endParaRPr lang="en-US" sz="1800" smtClean="0">
                <a:solidFill>
                  <a:srgbClr val="000000"/>
                </a:solidFill>
              </a:endParaRPr>
            </a:p>
          </p:txBody>
        </p:sp>
      </p:grpSp>
      <p:grpSp>
        <p:nvGrpSpPr>
          <p:cNvPr id="3" name="Group 86"/>
          <p:cNvGrpSpPr>
            <a:grpSpLocks/>
          </p:cNvGrpSpPr>
          <p:nvPr/>
        </p:nvGrpSpPr>
        <p:grpSpPr bwMode="auto">
          <a:xfrm>
            <a:off x="127000" y="3857625"/>
            <a:ext cx="8721725" cy="1289050"/>
            <a:chOff x="127000" y="3933825"/>
            <a:chExt cx="8721725" cy="1289050"/>
          </a:xfrm>
        </p:grpSpPr>
        <p:pic>
          <p:nvPicPr>
            <p:cNvPr id="2078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212" y="3937000"/>
              <a:ext cx="6513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2" name="TextBox 22"/>
            <p:cNvSpPr txBox="1">
              <a:spLocks noChangeArrowheads="1"/>
            </p:cNvSpPr>
            <p:nvPr/>
          </p:nvSpPr>
          <p:spPr bwMode="auto">
            <a:xfrm>
              <a:off x="127000" y="3933825"/>
              <a:ext cx="2498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ISPP moves cell voltage to the right; fixes retention errors</a:t>
              </a:r>
            </a:p>
            <a:p>
              <a:pPr eaLnBrk="1" fontAlgn="base" hangingPunct="1">
                <a:spcBef>
                  <a:spcPct val="0"/>
                </a:spcBef>
                <a:spcAft>
                  <a:spcPct val="0"/>
                </a:spcAft>
              </a:pPr>
              <a:endParaRPr lang="en-US" sz="1800" smtClean="0">
                <a:solidFill>
                  <a:srgbClr val="000000"/>
                </a:solidFill>
              </a:endParaRPr>
            </a:p>
          </p:txBody>
        </p:sp>
      </p:grpSp>
      <p:sp>
        <p:nvSpPr>
          <p:cNvPr id="207879" name="TextBox 42"/>
          <p:cNvSpPr txBox="1">
            <a:spLocks noChangeArrowheads="1"/>
          </p:cNvSpPr>
          <p:nvPr/>
        </p:nvSpPr>
        <p:spPr bwMode="auto">
          <a:xfrm>
            <a:off x="530225" y="1319213"/>
            <a:ext cx="2400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FF0000"/>
                </a:solidFill>
              </a:rPr>
              <a:t>Floating Gate</a:t>
            </a:r>
          </a:p>
          <a:p>
            <a:pPr algn="ctr" eaLnBrk="1" fontAlgn="base" hangingPunct="1">
              <a:spcBef>
                <a:spcPct val="0"/>
              </a:spcBef>
              <a:spcAft>
                <a:spcPct val="0"/>
              </a:spcAft>
            </a:pPr>
            <a:r>
              <a:rPr lang="en-US" sz="1800" smtClean="0">
                <a:solidFill>
                  <a:srgbClr val="FF0000"/>
                </a:solidFill>
              </a:rPr>
              <a:t>Voltage Distribution </a:t>
            </a:r>
          </a:p>
          <a:p>
            <a:pPr algn="ctr" eaLnBrk="1" fontAlgn="base" hangingPunct="1">
              <a:spcBef>
                <a:spcPct val="0"/>
              </a:spcBef>
              <a:spcAft>
                <a:spcPct val="0"/>
              </a:spcAft>
            </a:pPr>
            <a:r>
              <a:rPr lang="en-US" sz="1800" smtClean="0">
                <a:solidFill>
                  <a:srgbClr val="FF0000"/>
                </a:solidFill>
              </a:rPr>
              <a:t>for each Stored Value</a:t>
            </a:r>
          </a:p>
        </p:txBody>
      </p:sp>
      <p:sp>
        <p:nvSpPr>
          <p:cNvPr id="207880" name="TextBox 42"/>
          <p:cNvSpPr txBox="1">
            <a:spLocks noChangeArrowheads="1"/>
          </p:cNvSpPr>
          <p:nvPr/>
        </p:nvSpPr>
        <p:spPr bwMode="auto">
          <a:xfrm>
            <a:off x="1252538" y="887413"/>
            <a:ext cx="150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p:txBody>
      </p:sp>
    </p:spTree>
    <p:extLst>
      <p:ext uri="{BB962C8B-B14F-4D97-AF65-F5344CB8AC3E}">
        <p14:creationId xmlns:p14="http://schemas.microsoft.com/office/powerpoint/2010/main" val="28022158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Program Errors in Flash Memory</a:t>
            </a:r>
          </a:p>
        </p:txBody>
      </p:sp>
      <p:sp>
        <p:nvSpPr>
          <p:cNvPr id="3" name="Content Placeholder 2"/>
          <p:cNvSpPr>
            <a:spLocks noGrp="1"/>
          </p:cNvSpPr>
          <p:nvPr>
            <p:ph idx="1"/>
          </p:nvPr>
        </p:nvSpPr>
        <p:spPr>
          <a:xfrm>
            <a:off x="228600" y="1181100"/>
            <a:ext cx="8610600" cy="5067300"/>
          </a:xfrm>
        </p:spPr>
        <p:txBody>
          <a:bodyPr/>
          <a:lstStyle/>
          <a:p>
            <a:pPr>
              <a:defRPr/>
            </a:pPr>
            <a:r>
              <a:rPr lang="en-US" dirty="0" smtClean="0"/>
              <a:t>When a cell is being programmed, </a:t>
            </a:r>
            <a:r>
              <a:rPr lang="en-US" dirty="0" smtClean="0">
                <a:solidFill>
                  <a:srgbClr val="FF0000"/>
                </a:solidFill>
              </a:rPr>
              <a:t>voltage level of a neighboring cell changes</a:t>
            </a:r>
            <a:r>
              <a:rPr lang="en-US" dirty="0" smtClean="0"/>
              <a:t> (unintentionally) due to parasitic capacitance coupling </a:t>
            </a:r>
          </a:p>
          <a:p>
            <a:pPr marL="0" indent="0">
              <a:buFont typeface="Wingdings" charset="0"/>
              <a:buNone/>
              <a:defRPr/>
            </a:pPr>
            <a:r>
              <a:rPr lang="en-US" dirty="0">
                <a:sym typeface="Wingdings"/>
              </a:rPr>
              <a:t> </a:t>
            </a:r>
            <a:r>
              <a:rPr lang="en-US" dirty="0" smtClean="0">
                <a:sym typeface="Wingdings"/>
              </a:rPr>
              <a:t>   </a:t>
            </a:r>
            <a:r>
              <a:rPr lang="en-US" dirty="0" smtClean="0">
                <a:solidFill>
                  <a:srgbClr val="FF0000"/>
                </a:solidFill>
                <a:sym typeface="Wingdings"/>
              </a:rPr>
              <a:t>can change the data value stored</a:t>
            </a:r>
            <a:endParaRPr lang="en-US" dirty="0" smtClean="0">
              <a:solidFill>
                <a:srgbClr val="FF0000"/>
              </a:solidFill>
            </a:endParaRPr>
          </a:p>
          <a:p>
            <a:pPr>
              <a:defRPr/>
            </a:pPr>
            <a:endParaRPr lang="en-US" dirty="0" smtClean="0"/>
          </a:p>
          <a:p>
            <a:pPr>
              <a:defRPr/>
            </a:pPr>
            <a:r>
              <a:rPr lang="en-US" dirty="0" smtClean="0"/>
              <a:t>Also called program interference error</a:t>
            </a:r>
          </a:p>
          <a:p>
            <a:pPr>
              <a:defRPr/>
            </a:pPr>
            <a:endParaRPr lang="en-US" dirty="0"/>
          </a:p>
          <a:p>
            <a:pPr>
              <a:defRPr/>
            </a:pPr>
            <a:r>
              <a:rPr lang="en-US" dirty="0" smtClean="0">
                <a:latin typeface="Tahoma" charset="0"/>
                <a:ea typeface="ＭＳ Ｐゴシック" charset="0"/>
                <a:cs typeface="ＭＳ Ｐゴシック" charset="0"/>
              </a:rPr>
              <a:t>Program interference causes neighboring cell voltage to shift to the right</a:t>
            </a:r>
          </a:p>
          <a:p>
            <a:pPr>
              <a:defRPr/>
            </a:pPr>
            <a:endParaRPr lang="en-US" dirty="0"/>
          </a:p>
        </p:txBody>
      </p:sp>
      <p:sp>
        <p:nvSpPr>
          <p:cNvPr id="208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33D0D6-9499-3444-92D7-47E392ED2757}" type="slidenum">
              <a:rPr lang="en-US" sz="1600">
                <a:solidFill>
                  <a:srgbClr val="000000"/>
                </a:solidFill>
                <a:latin typeface="Garamond" charset="0"/>
              </a:rPr>
              <a:pPr eaLnBrk="1" hangingPunct="1"/>
              <a:t>152</a:t>
            </a:fld>
            <a:endParaRPr lang="en-US" sz="1600">
              <a:solidFill>
                <a:srgbClr val="000000"/>
              </a:solidFill>
              <a:latin typeface="Garamond" charset="0"/>
            </a:endParaRPr>
          </a:p>
        </p:txBody>
      </p:sp>
    </p:spTree>
    <p:extLst>
      <p:ext uri="{BB962C8B-B14F-4D97-AF65-F5344CB8AC3E}">
        <p14:creationId xmlns:p14="http://schemas.microsoft.com/office/powerpoint/2010/main" val="13156778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ea typeface="ＭＳ Ｐゴシック" charset="0"/>
                <a:cs typeface="ＭＳ Ｐゴシック" charset="0"/>
              </a:rPr>
              <a:t>Problem with In-Place Reprogramming</a:t>
            </a:r>
          </a:p>
        </p:txBody>
      </p:sp>
      <p:sp>
        <p:nvSpPr>
          <p:cNvPr id="209922" name="Content Placeholder 2"/>
          <p:cNvSpPr>
            <a:spLocks noGrp="1"/>
          </p:cNvSpPr>
          <p:nvPr>
            <p:ph idx="1"/>
          </p:nvPr>
        </p:nvSpPr>
        <p:spPr>
          <a:xfrm>
            <a:off x="228600" y="931863"/>
            <a:ext cx="8610600" cy="5230812"/>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p:txBody>
      </p:sp>
      <p:sp>
        <p:nvSpPr>
          <p:cNvPr id="209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587CCB-DEDE-4D49-B1FB-167A573C727A}" type="slidenum">
              <a:rPr lang="en-US" sz="1600">
                <a:solidFill>
                  <a:srgbClr val="000000"/>
                </a:solidFill>
                <a:latin typeface="Garamond" charset="0"/>
              </a:rPr>
              <a:pPr eaLnBrk="1" hangingPunct="1"/>
              <a:t>153</a:t>
            </a:fld>
            <a:endParaRPr lang="en-US" sz="1600">
              <a:solidFill>
                <a:srgbClr val="000000"/>
              </a:solidFill>
              <a:latin typeface="Garamond" charset="0"/>
            </a:endParaRPr>
          </a:p>
        </p:txBody>
      </p:sp>
      <p:cxnSp>
        <p:nvCxnSpPr>
          <p:cNvPr id="209924" name="Straight Connector 27"/>
          <p:cNvCxnSpPr>
            <a:cxnSpLocks noChangeShapeType="1"/>
          </p:cNvCxnSpPr>
          <p:nvPr/>
        </p:nvCxnSpPr>
        <p:spPr bwMode="auto">
          <a:xfrm>
            <a:off x="1644650" y="2822575"/>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7"/>
          <p:cNvGrpSpPr>
            <a:grpSpLocks/>
          </p:cNvGrpSpPr>
          <p:nvPr/>
        </p:nvGrpSpPr>
        <p:grpSpPr bwMode="auto">
          <a:xfrm>
            <a:off x="1636713" y="1646238"/>
            <a:ext cx="942975" cy="1165225"/>
            <a:chOff x="1674352" y="2455157"/>
            <a:chExt cx="942904" cy="1165704"/>
          </a:xfrm>
        </p:grpSpPr>
        <p:pic>
          <p:nvPicPr>
            <p:cNvPr id="210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352"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8" name="TextBox 31"/>
            <p:cNvSpPr txBox="1">
              <a:spLocks noChangeArrowheads="1"/>
            </p:cNvSpPr>
            <p:nvPr/>
          </p:nvSpPr>
          <p:spPr bwMode="auto">
            <a:xfrm>
              <a:off x="1889791" y="2877006"/>
              <a:ext cx="504844"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11</a:t>
              </a:r>
            </a:p>
          </p:txBody>
        </p:sp>
      </p:grpSp>
      <p:grpSp>
        <p:nvGrpSpPr>
          <p:cNvPr id="3" name="Group 48"/>
          <p:cNvGrpSpPr>
            <a:grpSpLocks/>
          </p:cNvGrpSpPr>
          <p:nvPr/>
        </p:nvGrpSpPr>
        <p:grpSpPr bwMode="auto">
          <a:xfrm>
            <a:off x="3081338" y="1646238"/>
            <a:ext cx="942975" cy="1165225"/>
            <a:chOff x="3118995" y="2455157"/>
            <a:chExt cx="942904" cy="1165704"/>
          </a:xfrm>
        </p:grpSpPr>
        <p:pic>
          <p:nvPicPr>
            <p:cNvPr id="210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95"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6" name="TextBox 32"/>
            <p:cNvSpPr txBox="1">
              <a:spLocks noChangeArrowheads="1"/>
            </p:cNvSpPr>
            <p:nvPr/>
          </p:nvSpPr>
          <p:spPr bwMode="auto">
            <a:xfrm>
              <a:off x="3322242" y="2870909"/>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10</a:t>
              </a:r>
            </a:p>
          </p:txBody>
        </p:sp>
      </p:grpSp>
      <p:grpSp>
        <p:nvGrpSpPr>
          <p:cNvPr id="4" name="Group 49"/>
          <p:cNvGrpSpPr>
            <a:grpSpLocks/>
          </p:cNvGrpSpPr>
          <p:nvPr/>
        </p:nvGrpSpPr>
        <p:grpSpPr bwMode="auto">
          <a:xfrm>
            <a:off x="4506913" y="1646238"/>
            <a:ext cx="942975" cy="1165225"/>
            <a:chOff x="4545351" y="2455157"/>
            <a:chExt cx="942904" cy="1165704"/>
          </a:xfrm>
        </p:grpSpPr>
        <p:pic>
          <p:nvPicPr>
            <p:cNvPr id="210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351"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4" name="TextBox 33"/>
            <p:cNvSpPr txBox="1">
              <a:spLocks noChangeArrowheads="1"/>
            </p:cNvSpPr>
            <p:nvPr/>
          </p:nvSpPr>
          <p:spPr bwMode="auto">
            <a:xfrm>
              <a:off x="4748599" y="2883104"/>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01</a:t>
              </a:r>
            </a:p>
          </p:txBody>
        </p:sp>
      </p:grpSp>
      <p:grpSp>
        <p:nvGrpSpPr>
          <p:cNvPr id="5" name="Group 50"/>
          <p:cNvGrpSpPr>
            <a:grpSpLocks/>
          </p:cNvGrpSpPr>
          <p:nvPr/>
        </p:nvGrpSpPr>
        <p:grpSpPr bwMode="auto">
          <a:xfrm>
            <a:off x="5921375" y="1641475"/>
            <a:ext cx="942975" cy="1165225"/>
            <a:chOff x="5959516" y="2451379"/>
            <a:chExt cx="942904" cy="1165704"/>
          </a:xfrm>
        </p:grpSpPr>
        <p:pic>
          <p:nvPicPr>
            <p:cNvPr id="2100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516" y="2451379"/>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2" name="TextBox 34"/>
            <p:cNvSpPr txBox="1">
              <a:spLocks noChangeArrowheads="1"/>
            </p:cNvSpPr>
            <p:nvPr/>
          </p:nvSpPr>
          <p:spPr bwMode="auto">
            <a:xfrm>
              <a:off x="6174955" y="2885423"/>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00</a:t>
              </a:r>
            </a:p>
          </p:txBody>
        </p:sp>
      </p:grpSp>
      <p:sp>
        <p:nvSpPr>
          <p:cNvPr id="209929" name="TextBox 35"/>
          <p:cNvSpPr txBox="1">
            <a:spLocks noChangeArrowheads="1"/>
          </p:cNvSpPr>
          <p:nvPr/>
        </p:nvSpPr>
        <p:spPr bwMode="auto">
          <a:xfrm>
            <a:off x="7218363" y="2411413"/>
            <a:ext cx="446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VT</a:t>
            </a:r>
          </a:p>
        </p:txBody>
      </p:sp>
      <p:cxnSp>
        <p:nvCxnSpPr>
          <p:cNvPr id="209930" name="Straight Connector 37"/>
          <p:cNvCxnSpPr>
            <a:cxnSpLocks noChangeShapeType="1"/>
          </p:cNvCxnSpPr>
          <p:nvPr/>
        </p:nvCxnSpPr>
        <p:spPr bwMode="auto">
          <a:xfrm rot="5400000" flipH="1" flipV="1">
            <a:off x="2167731" y="2155032"/>
            <a:ext cx="1293813"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1" name="Straight Connector 38"/>
          <p:cNvCxnSpPr>
            <a:cxnSpLocks noChangeShapeType="1"/>
          </p:cNvCxnSpPr>
          <p:nvPr/>
        </p:nvCxnSpPr>
        <p:spPr bwMode="auto">
          <a:xfrm rot="5400000" flipH="1" flipV="1">
            <a:off x="3613150"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2" name="Straight Connector 39"/>
          <p:cNvCxnSpPr>
            <a:cxnSpLocks noChangeShapeType="1"/>
          </p:cNvCxnSpPr>
          <p:nvPr/>
        </p:nvCxnSpPr>
        <p:spPr bwMode="auto">
          <a:xfrm rot="5400000" flipH="1" flipV="1">
            <a:off x="5040312"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209933" name="TextBox 40"/>
          <p:cNvSpPr txBox="1">
            <a:spLocks noChangeArrowheads="1"/>
          </p:cNvSpPr>
          <p:nvPr/>
        </p:nvSpPr>
        <p:spPr bwMode="auto">
          <a:xfrm>
            <a:off x="2181225" y="1427163"/>
            <a:ext cx="706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REF1</a:t>
            </a:r>
          </a:p>
        </p:txBody>
      </p:sp>
      <p:sp>
        <p:nvSpPr>
          <p:cNvPr id="209934" name="TextBox 41"/>
          <p:cNvSpPr txBox="1">
            <a:spLocks noChangeArrowheads="1"/>
          </p:cNvSpPr>
          <p:nvPr/>
        </p:nvSpPr>
        <p:spPr bwMode="auto">
          <a:xfrm>
            <a:off x="3609975" y="1443038"/>
            <a:ext cx="70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REF2</a:t>
            </a:r>
          </a:p>
        </p:txBody>
      </p:sp>
      <p:sp>
        <p:nvSpPr>
          <p:cNvPr id="209935" name="TextBox 42"/>
          <p:cNvSpPr txBox="1">
            <a:spLocks noChangeArrowheads="1"/>
          </p:cNvSpPr>
          <p:nvPr/>
        </p:nvSpPr>
        <p:spPr bwMode="auto">
          <a:xfrm>
            <a:off x="5040313" y="1443038"/>
            <a:ext cx="70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REF3</a:t>
            </a:r>
          </a:p>
        </p:txBody>
      </p:sp>
      <p:grpSp>
        <p:nvGrpSpPr>
          <p:cNvPr id="209936" name="Group 26"/>
          <p:cNvGrpSpPr>
            <a:grpSpLocks/>
          </p:cNvGrpSpPr>
          <p:nvPr/>
        </p:nvGrpSpPr>
        <p:grpSpPr bwMode="auto">
          <a:xfrm>
            <a:off x="5849938" y="1200150"/>
            <a:ext cx="904875" cy="247650"/>
            <a:chOff x="5815013" y="1390650"/>
            <a:chExt cx="904875" cy="247650"/>
          </a:xfrm>
        </p:grpSpPr>
        <p:pic>
          <p:nvPicPr>
            <p:cNvPr id="2100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9937" name="Rectangle 31"/>
          <p:cNvSpPr>
            <a:spLocks noChangeArrowheads="1"/>
          </p:cNvSpPr>
          <p:nvPr/>
        </p:nvSpPr>
        <p:spPr bwMode="auto">
          <a:xfrm>
            <a:off x="57880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288" y="12001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3" name="Rectangle 37"/>
          <p:cNvSpPr>
            <a:spLocks noChangeArrowheads="1"/>
          </p:cNvSpPr>
          <p:nvPr/>
        </p:nvSpPr>
        <p:spPr bwMode="auto">
          <a:xfrm>
            <a:off x="43402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5" name="Rectangle 39"/>
          <p:cNvSpPr>
            <a:spLocks noChangeArrowheads="1"/>
          </p:cNvSpPr>
          <p:nvPr/>
        </p:nvSpPr>
        <p:spPr bwMode="auto">
          <a:xfrm>
            <a:off x="28829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6" name="Rectangle 40"/>
          <p:cNvSpPr>
            <a:spLocks noChangeArrowheads="1"/>
          </p:cNvSpPr>
          <p:nvPr/>
        </p:nvSpPr>
        <p:spPr bwMode="auto">
          <a:xfrm>
            <a:off x="14732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7" name="TextBox 42"/>
          <p:cNvSpPr txBox="1">
            <a:spLocks noChangeArrowheads="1"/>
          </p:cNvSpPr>
          <p:nvPr/>
        </p:nvSpPr>
        <p:spPr bwMode="auto">
          <a:xfrm>
            <a:off x="490538" y="1027113"/>
            <a:ext cx="82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Floating</a:t>
            </a:r>
          </a:p>
          <a:p>
            <a:pPr algn="ctr" eaLnBrk="1" fontAlgn="base" hangingPunct="1">
              <a:spcBef>
                <a:spcPct val="0"/>
              </a:spcBef>
              <a:spcAft>
                <a:spcPct val="0"/>
              </a:spcAft>
            </a:pPr>
            <a:r>
              <a:rPr lang="en-US" sz="1400" smtClean="0">
                <a:solidFill>
                  <a:srgbClr val="000000"/>
                </a:solidFill>
              </a:rPr>
              <a:t>Gate</a:t>
            </a:r>
          </a:p>
        </p:txBody>
      </p:sp>
      <p:sp>
        <p:nvSpPr>
          <p:cNvPr id="209948" name="Right Arrow 45"/>
          <p:cNvSpPr>
            <a:spLocks noChangeArrowheads="1"/>
          </p:cNvSpPr>
          <p:nvPr/>
        </p:nvSpPr>
        <p:spPr bwMode="auto">
          <a:xfrm>
            <a:off x="7673975" y="1123950"/>
            <a:ext cx="977900" cy="333375"/>
          </a:xfrm>
          <a:prstGeom prst="rightArrow">
            <a:avLst>
              <a:gd name="adj1" fmla="val 50000"/>
              <a:gd name="adj2" fmla="val 50043"/>
            </a:avLst>
          </a:prstGeom>
          <a:solidFill>
            <a:srgbClr val="FF0000"/>
          </a:solidFill>
          <a:ln w="9525">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9" name="TextBox 60"/>
          <p:cNvSpPr txBox="1">
            <a:spLocks noChangeArrowheads="1"/>
          </p:cNvSpPr>
          <p:nvPr/>
        </p:nvSpPr>
        <p:spPr bwMode="auto">
          <a:xfrm>
            <a:off x="7346950" y="1463675"/>
            <a:ext cx="160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Additional </a:t>
            </a:r>
          </a:p>
          <a:p>
            <a:pPr algn="ctr" eaLnBrk="1" fontAlgn="base" hangingPunct="1">
              <a:spcBef>
                <a:spcPct val="0"/>
              </a:spcBef>
              <a:spcAft>
                <a:spcPct val="0"/>
              </a:spcAft>
            </a:pPr>
            <a:r>
              <a:rPr lang="en-US" sz="1400" smtClean="0">
                <a:solidFill>
                  <a:srgbClr val="000000"/>
                </a:solidFill>
              </a:rPr>
              <a:t>Electrons Injected</a:t>
            </a:r>
          </a:p>
        </p:txBody>
      </p:sp>
      <p:grpSp>
        <p:nvGrpSpPr>
          <p:cNvPr id="8" name="Group 46"/>
          <p:cNvGrpSpPr>
            <a:grpSpLocks/>
          </p:cNvGrpSpPr>
          <p:nvPr/>
        </p:nvGrpSpPr>
        <p:grpSpPr bwMode="auto">
          <a:xfrm>
            <a:off x="317500" y="3457575"/>
            <a:ext cx="7005638" cy="536575"/>
            <a:chOff x="717550" y="3781425"/>
            <a:chExt cx="7005638" cy="535920"/>
          </a:xfrm>
        </p:grpSpPr>
        <p:sp>
          <p:nvSpPr>
            <p:cNvPr id="210043" name="TextBox 40"/>
            <p:cNvSpPr txBox="1">
              <a:spLocks noChangeArrowheads="1"/>
            </p:cNvSpPr>
            <p:nvPr/>
          </p:nvSpPr>
          <p:spPr bwMode="auto">
            <a:xfrm>
              <a:off x="2582863" y="37814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44" name="TextBox 41"/>
            <p:cNvSpPr txBox="1">
              <a:spLocks noChangeArrowheads="1"/>
            </p:cNvSpPr>
            <p:nvPr/>
          </p:nvSpPr>
          <p:spPr bwMode="auto">
            <a:xfrm>
              <a:off x="7307263" y="3787775"/>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45" name="Group 45"/>
            <p:cNvGrpSpPr>
              <a:grpSpLocks/>
            </p:cNvGrpSpPr>
            <p:nvPr/>
          </p:nvGrpSpPr>
          <p:grpSpPr bwMode="auto">
            <a:xfrm>
              <a:off x="3711575" y="3811588"/>
              <a:ext cx="573088" cy="427037"/>
              <a:chOff x="2145792" y="4023360"/>
              <a:chExt cx="573024" cy="426720"/>
            </a:xfrm>
          </p:grpSpPr>
          <p:sp>
            <p:nvSpPr>
              <p:cNvPr id="210065" name="Rectangle 13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6" name="TextBox 138"/>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46" name="Group 46"/>
            <p:cNvGrpSpPr>
              <a:grpSpLocks/>
            </p:cNvGrpSpPr>
            <p:nvPr/>
          </p:nvGrpSpPr>
          <p:grpSpPr bwMode="auto">
            <a:xfrm>
              <a:off x="4284663" y="3811588"/>
              <a:ext cx="573087" cy="427037"/>
              <a:chOff x="2145792" y="4023360"/>
              <a:chExt cx="573024" cy="426720"/>
            </a:xfrm>
          </p:grpSpPr>
          <p:sp>
            <p:nvSpPr>
              <p:cNvPr id="210063" name="Rectangle 4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4" name="TextBox 4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47" name="Group 49"/>
            <p:cNvGrpSpPr>
              <a:grpSpLocks/>
            </p:cNvGrpSpPr>
            <p:nvPr/>
          </p:nvGrpSpPr>
          <p:grpSpPr bwMode="auto">
            <a:xfrm>
              <a:off x="4859338" y="3811588"/>
              <a:ext cx="573087" cy="427037"/>
              <a:chOff x="2145792" y="4023360"/>
              <a:chExt cx="573024" cy="426720"/>
            </a:xfrm>
          </p:grpSpPr>
          <p:sp>
            <p:nvSpPr>
              <p:cNvPr id="210061" name="Rectangle 5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2" name="TextBox 51"/>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48" name="Group 52"/>
            <p:cNvGrpSpPr>
              <a:grpSpLocks/>
            </p:cNvGrpSpPr>
            <p:nvPr/>
          </p:nvGrpSpPr>
          <p:grpSpPr bwMode="auto">
            <a:xfrm>
              <a:off x="5424488" y="3811588"/>
              <a:ext cx="573087" cy="427037"/>
              <a:chOff x="2145792" y="4023360"/>
              <a:chExt cx="573024" cy="426720"/>
            </a:xfrm>
          </p:grpSpPr>
          <p:sp>
            <p:nvSpPr>
              <p:cNvPr id="210059" name="Rectangle 13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0" name="TextBox 13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49" name="Group 55"/>
            <p:cNvGrpSpPr>
              <a:grpSpLocks/>
            </p:cNvGrpSpPr>
            <p:nvPr/>
          </p:nvGrpSpPr>
          <p:grpSpPr bwMode="auto">
            <a:xfrm>
              <a:off x="5997575" y="3811588"/>
              <a:ext cx="573088" cy="427037"/>
              <a:chOff x="2145792" y="4023360"/>
              <a:chExt cx="573024" cy="426720"/>
            </a:xfrm>
          </p:grpSpPr>
          <p:sp>
            <p:nvSpPr>
              <p:cNvPr id="210057" name="Rectangle 12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8" name="TextBox 130"/>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50" name="Group 58"/>
            <p:cNvGrpSpPr>
              <a:grpSpLocks/>
            </p:cNvGrpSpPr>
            <p:nvPr/>
          </p:nvGrpSpPr>
          <p:grpSpPr bwMode="auto">
            <a:xfrm>
              <a:off x="6567488" y="3811588"/>
              <a:ext cx="573087" cy="427037"/>
              <a:chOff x="2145792" y="4023360"/>
              <a:chExt cx="573024" cy="426720"/>
            </a:xfrm>
          </p:grpSpPr>
          <p:sp>
            <p:nvSpPr>
              <p:cNvPr id="210055" name="Rectangle 12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6" name="TextBox 12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51" name="Group 63"/>
            <p:cNvGrpSpPr>
              <a:grpSpLocks/>
            </p:cNvGrpSpPr>
            <p:nvPr/>
          </p:nvGrpSpPr>
          <p:grpSpPr bwMode="auto">
            <a:xfrm>
              <a:off x="3136900" y="3811588"/>
              <a:ext cx="573088" cy="427037"/>
              <a:chOff x="2145792" y="4023360"/>
              <a:chExt cx="573024" cy="426720"/>
            </a:xfrm>
          </p:grpSpPr>
          <p:sp>
            <p:nvSpPr>
              <p:cNvPr id="210053" name="Rectangle 12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4" name="TextBox 12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52" name="TextBox 49"/>
            <p:cNvSpPr txBox="1">
              <a:spLocks noChangeArrowheads="1"/>
            </p:cNvSpPr>
            <p:nvPr/>
          </p:nvSpPr>
          <p:spPr bwMode="auto">
            <a:xfrm>
              <a:off x="717550" y="3794125"/>
              <a:ext cx="1645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Original data </a:t>
              </a:r>
            </a:p>
            <a:p>
              <a:pPr algn="ctr" eaLnBrk="1" fontAlgn="base" hangingPunct="1">
                <a:spcBef>
                  <a:spcPct val="0"/>
                </a:spcBef>
                <a:spcAft>
                  <a:spcPct val="0"/>
                </a:spcAft>
              </a:pPr>
              <a:r>
                <a:rPr lang="en-US" sz="1400" smtClean="0">
                  <a:solidFill>
                    <a:srgbClr val="000000"/>
                  </a:solidFill>
                </a:rPr>
                <a:t>to be programmed</a:t>
              </a:r>
            </a:p>
          </p:txBody>
        </p:sp>
      </p:grpSp>
      <p:grpSp>
        <p:nvGrpSpPr>
          <p:cNvPr id="50" name="Group 71"/>
          <p:cNvGrpSpPr>
            <a:grpSpLocks/>
          </p:cNvGrpSpPr>
          <p:nvPr/>
        </p:nvGrpSpPr>
        <p:grpSpPr bwMode="auto">
          <a:xfrm>
            <a:off x="334963" y="4046538"/>
            <a:ext cx="6992937" cy="536575"/>
            <a:chOff x="735013" y="4494213"/>
            <a:chExt cx="6992937" cy="535920"/>
          </a:xfrm>
        </p:grpSpPr>
        <p:sp>
          <p:nvSpPr>
            <p:cNvPr id="210019" name="TextBox 50"/>
            <p:cNvSpPr txBox="1">
              <a:spLocks noChangeArrowheads="1"/>
            </p:cNvSpPr>
            <p:nvPr/>
          </p:nvSpPr>
          <p:spPr bwMode="auto">
            <a:xfrm>
              <a:off x="2589213" y="449421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20" name="TextBox 51"/>
            <p:cNvSpPr txBox="1">
              <a:spLocks noChangeArrowheads="1"/>
            </p:cNvSpPr>
            <p:nvPr/>
          </p:nvSpPr>
          <p:spPr bwMode="auto">
            <a:xfrm>
              <a:off x="7313613" y="450056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21" name="Group 45"/>
            <p:cNvGrpSpPr>
              <a:grpSpLocks/>
            </p:cNvGrpSpPr>
            <p:nvPr/>
          </p:nvGrpSpPr>
          <p:grpSpPr bwMode="auto">
            <a:xfrm>
              <a:off x="3716338" y="4519613"/>
              <a:ext cx="573087" cy="425450"/>
              <a:chOff x="2145792" y="4023360"/>
              <a:chExt cx="573024" cy="426720"/>
            </a:xfrm>
          </p:grpSpPr>
          <p:sp>
            <p:nvSpPr>
              <p:cNvPr id="210041" name="Rectangle 12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2" name="TextBox 12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10022" name="Group 46"/>
            <p:cNvGrpSpPr>
              <a:grpSpLocks/>
            </p:cNvGrpSpPr>
            <p:nvPr/>
          </p:nvGrpSpPr>
          <p:grpSpPr bwMode="auto">
            <a:xfrm>
              <a:off x="4284663" y="4519613"/>
              <a:ext cx="573087" cy="425450"/>
              <a:chOff x="2145792" y="4023360"/>
              <a:chExt cx="573024" cy="426720"/>
            </a:xfrm>
          </p:grpSpPr>
          <p:sp>
            <p:nvSpPr>
              <p:cNvPr id="210039" name="Rectangle 12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0" name="TextBox 12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23" name="Group 49"/>
            <p:cNvGrpSpPr>
              <a:grpSpLocks/>
            </p:cNvGrpSpPr>
            <p:nvPr/>
          </p:nvGrpSpPr>
          <p:grpSpPr bwMode="auto">
            <a:xfrm>
              <a:off x="4857750" y="4519613"/>
              <a:ext cx="573088" cy="425450"/>
              <a:chOff x="2145792" y="4023360"/>
              <a:chExt cx="573024" cy="426720"/>
            </a:xfrm>
          </p:grpSpPr>
          <p:sp>
            <p:nvSpPr>
              <p:cNvPr id="210037" name="Rectangle 11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8" name="TextBox 12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4" name="Group 52"/>
            <p:cNvGrpSpPr>
              <a:grpSpLocks/>
            </p:cNvGrpSpPr>
            <p:nvPr/>
          </p:nvGrpSpPr>
          <p:grpSpPr bwMode="auto">
            <a:xfrm>
              <a:off x="5427663" y="4519613"/>
              <a:ext cx="573087" cy="425450"/>
              <a:chOff x="2145792" y="4023360"/>
              <a:chExt cx="573024" cy="426720"/>
            </a:xfrm>
          </p:grpSpPr>
          <p:sp>
            <p:nvSpPr>
              <p:cNvPr id="210035" name="Rectangle 11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6" name="TextBox 11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25" name="Group 55"/>
            <p:cNvGrpSpPr>
              <a:grpSpLocks/>
            </p:cNvGrpSpPr>
            <p:nvPr/>
          </p:nvGrpSpPr>
          <p:grpSpPr bwMode="auto">
            <a:xfrm>
              <a:off x="6000750" y="4519613"/>
              <a:ext cx="573088" cy="425450"/>
              <a:chOff x="2145792" y="4023360"/>
              <a:chExt cx="573024" cy="426720"/>
            </a:xfrm>
          </p:grpSpPr>
          <p:sp>
            <p:nvSpPr>
              <p:cNvPr id="210033" name="Rectangle 11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4" name="TextBox 116"/>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26" name="Group 58"/>
            <p:cNvGrpSpPr>
              <a:grpSpLocks/>
            </p:cNvGrpSpPr>
            <p:nvPr/>
          </p:nvGrpSpPr>
          <p:grpSpPr bwMode="auto">
            <a:xfrm>
              <a:off x="6573838" y="4519613"/>
              <a:ext cx="573087" cy="425450"/>
              <a:chOff x="2145792" y="4023360"/>
              <a:chExt cx="573024" cy="426720"/>
            </a:xfrm>
          </p:grpSpPr>
          <p:sp>
            <p:nvSpPr>
              <p:cNvPr id="210031" name="Rectangle 11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2" name="TextBox 11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7" name="Group 63"/>
            <p:cNvGrpSpPr>
              <a:grpSpLocks/>
            </p:cNvGrpSpPr>
            <p:nvPr/>
          </p:nvGrpSpPr>
          <p:grpSpPr bwMode="auto">
            <a:xfrm>
              <a:off x="3143250" y="4519613"/>
              <a:ext cx="573088" cy="425450"/>
              <a:chOff x="2145792" y="4023360"/>
              <a:chExt cx="573024" cy="426720"/>
            </a:xfrm>
          </p:grpSpPr>
          <p:sp>
            <p:nvSpPr>
              <p:cNvPr id="210029" name="Rectangle 11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0" name="TextBox 11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28" name="TextBox 53"/>
            <p:cNvSpPr txBox="1">
              <a:spLocks noChangeArrowheads="1"/>
            </p:cNvSpPr>
            <p:nvPr/>
          </p:nvSpPr>
          <p:spPr bwMode="auto">
            <a:xfrm>
              <a:off x="735013" y="4506913"/>
              <a:ext cx="1794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Program errors after</a:t>
              </a:r>
            </a:p>
            <a:p>
              <a:pPr algn="ctr" eaLnBrk="1" fontAlgn="base" hangingPunct="1">
                <a:spcBef>
                  <a:spcPct val="0"/>
                </a:spcBef>
                <a:spcAft>
                  <a:spcPct val="0"/>
                </a:spcAft>
              </a:pPr>
              <a:r>
                <a:rPr lang="en-US" sz="1400" smtClean="0">
                  <a:solidFill>
                    <a:srgbClr val="000000"/>
                  </a:solidFill>
                </a:rPr>
                <a:t>initial programming</a:t>
              </a:r>
            </a:p>
          </p:txBody>
        </p:sp>
      </p:grpSp>
      <p:grpSp>
        <p:nvGrpSpPr>
          <p:cNvPr id="75" name="Group 96"/>
          <p:cNvGrpSpPr>
            <a:grpSpLocks/>
          </p:cNvGrpSpPr>
          <p:nvPr/>
        </p:nvGrpSpPr>
        <p:grpSpPr bwMode="auto">
          <a:xfrm>
            <a:off x="328613" y="4621213"/>
            <a:ext cx="7005637" cy="533400"/>
            <a:chOff x="728663" y="5183188"/>
            <a:chExt cx="7005637" cy="532745"/>
          </a:xfrm>
        </p:grpSpPr>
        <p:sp>
          <p:nvSpPr>
            <p:cNvPr id="209994" name="TextBox 54"/>
            <p:cNvSpPr txBox="1">
              <a:spLocks noChangeArrowheads="1"/>
            </p:cNvSpPr>
            <p:nvPr/>
          </p:nvSpPr>
          <p:spPr bwMode="auto">
            <a:xfrm>
              <a:off x="2593975" y="51831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5" name="TextBox 55"/>
            <p:cNvSpPr txBox="1">
              <a:spLocks noChangeArrowheads="1"/>
            </p:cNvSpPr>
            <p:nvPr/>
          </p:nvSpPr>
          <p:spPr bwMode="auto">
            <a:xfrm>
              <a:off x="7318375" y="51895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6" name="TextBox 56"/>
            <p:cNvSpPr txBox="1">
              <a:spLocks noChangeArrowheads="1"/>
            </p:cNvSpPr>
            <p:nvPr/>
          </p:nvSpPr>
          <p:spPr bwMode="auto">
            <a:xfrm>
              <a:off x="728663" y="5192713"/>
              <a:ext cx="1467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Retention errors</a:t>
              </a:r>
            </a:p>
            <a:p>
              <a:pPr algn="ctr" eaLnBrk="1" fontAlgn="base" hangingPunct="1">
                <a:spcBef>
                  <a:spcPct val="0"/>
                </a:spcBef>
                <a:spcAft>
                  <a:spcPct val="0"/>
                </a:spcAft>
              </a:pPr>
              <a:r>
                <a:rPr lang="en-US" sz="1400" smtClean="0">
                  <a:solidFill>
                    <a:srgbClr val="000000"/>
                  </a:solidFill>
                </a:rPr>
                <a:t>after some time</a:t>
              </a:r>
            </a:p>
          </p:txBody>
        </p:sp>
        <p:grpSp>
          <p:nvGrpSpPr>
            <p:cNvPr id="209997" name="Group 145"/>
            <p:cNvGrpSpPr>
              <a:grpSpLocks/>
            </p:cNvGrpSpPr>
            <p:nvPr/>
          </p:nvGrpSpPr>
          <p:grpSpPr bwMode="auto">
            <a:xfrm>
              <a:off x="3140075" y="5222875"/>
              <a:ext cx="4005263" cy="427038"/>
              <a:chOff x="3389376" y="4126992"/>
              <a:chExt cx="4005072" cy="426720"/>
            </a:xfrm>
          </p:grpSpPr>
          <p:grpSp>
            <p:nvGrpSpPr>
              <p:cNvPr id="209998" name="Group 83"/>
              <p:cNvGrpSpPr>
                <a:grpSpLocks/>
              </p:cNvGrpSpPr>
              <p:nvPr/>
            </p:nvGrpSpPr>
            <p:grpSpPr bwMode="auto">
              <a:xfrm>
                <a:off x="3962400" y="4126992"/>
                <a:ext cx="573024" cy="426720"/>
                <a:chOff x="2145792" y="4023360"/>
                <a:chExt cx="573024" cy="426720"/>
              </a:xfrm>
            </p:grpSpPr>
            <p:sp>
              <p:nvSpPr>
                <p:cNvPr id="210017" name="Rectangle 10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8" name="TextBox 103"/>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99" name="Group 84"/>
              <p:cNvGrpSpPr>
                <a:grpSpLocks/>
              </p:cNvGrpSpPr>
              <p:nvPr/>
            </p:nvGrpSpPr>
            <p:grpSpPr bwMode="auto">
              <a:xfrm>
                <a:off x="4532376" y="4126992"/>
                <a:ext cx="573024" cy="426720"/>
                <a:chOff x="2145792" y="4023360"/>
                <a:chExt cx="573024" cy="426720"/>
              </a:xfrm>
            </p:grpSpPr>
            <p:sp>
              <p:nvSpPr>
                <p:cNvPr id="210015" name="Rectangle 10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6" name="TextBox 10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10</a:t>
                  </a:r>
                </a:p>
              </p:txBody>
            </p:sp>
          </p:grpSp>
          <p:grpSp>
            <p:nvGrpSpPr>
              <p:cNvPr id="210000" name="Group 49"/>
              <p:cNvGrpSpPr>
                <a:grpSpLocks/>
              </p:cNvGrpSpPr>
              <p:nvPr/>
            </p:nvGrpSpPr>
            <p:grpSpPr bwMode="auto">
              <a:xfrm>
                <a:off x="5105400" y="4126992"/>
                <a:ext cx="573024" cy="426720"/>
                <a:chOff x="2145792" y="4023360"/>
                <a:chExt cx="573024" cy="426720"/>
              </a:xfrm>
            </p:grpSpPr>
            <p:sp>
              <p:nvSpPr>
                <p:cNvPr id="210013" name="Rectangle 98"/>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4" name="TextBox 99"/>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01" name="Group 52"/>
              <p:cNvGrpSpPr>
                <a:grpSpLocks/>
              </p:cNvGrpSpPr>
              <p:nvPr/>
            </p:nvGrpSpPr>
            <p:grpSpPr bwMode="auto">
              <a:xfrm>
                <a:off x="5675376" y="4126992"/>
                <a:ext cx="573024" cy="426720"/>
                <a:chOff x="2145792" y="4023360"/>
                <a:chExt cx="573024" cy="426720"/>
              </a:xfrm>
            </p:grpSpPr>
            <p:sp>
              <p:nvSpPr>
                <p:cNvPr id="210011" name="Rectangle 96"/>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2" name="TextBox 97"/>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11</a:t>
                  </a:r>
                </a:p>
              </p:txBody>
            </p:sp>
          </p:grpSp>
          <p:grpSp>
            <p:nvGrpSpPr>
              <p:cNvPr id="210002" name="Group 55"/>
              <p:cNvGrpSpPr>
                <a:grpSpLocks/>
              </p:cNvGrpSpPr>
              <p:nvPr/>
            </p:nvGrpSpPr>
            <p:grpSpPr bwMode="auto">
              <a:xfrm>
                <a:off x="6248400" y="4126992"/>
                <a:ext cx="573024" cy="426720"/>
                <a:chOff x="2145792" y="4023360"/>
                <a:chExt cx="573024" cy="426720"/>
              </a:xfrm>
            </p:grpSpPr>
            <p:sp>
              <p:nvSpPr>
                <p:cNvPr id="210009" name="Rectangle 94"/>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0" name="TextBox 95"/>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03" name="Group 58"/>
              <p:cNvGrpSpPr>
                <a:grpSpLocks/>
              </p:cNvGrpSpPr>
              <p:nvPr/>
            </p:nvGrpSpPr>
            <p:grpSpPr bwMode="auto">
              <a:xfrm>
                <a:off x="6821424" y="4126992"/>
                <a:ext cx="573024" cy="426720"/>
                <a:chOff x="2145792" y="4023360"/>
                <a:chExt cx="573024" cy="426720"/>
              </a:xfrm>
            </p:grpSpPr>
            <p:sp>
              <p:nvSpPr>
                <p:cNvPr id="210007" name="Rectangle 9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8" name="TextBox 93"/>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nvGrpSpPr>
              <p:cNvPr id="210004" name="Group 63"/>
              <p:cNvGrpSpPr>
                <a:grpSpLocks/>
              </p:cNvGrpSpPr>
              <p:nvPr/>
            </p:nvGrpSpPr>
            <p:grpSpPr bwMode="auto">
              <a:xfrm>
                <a:off x="3389376" y="4126992"/>
                <a:ext cx="573024" cy="426720"/>
                <a:chOff x="2145792" y="4023360"/>
                <a:chExt cx="573024" cy="426720"/>
              </a:xfrm>
            </p:grpSpPr>
            <p:sp>
              <p:nvSpPr>
                <p:cNvPr id="210005" name="Rectangle 9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6" name="TextBox 9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grpSp>
      <p:grpSp>
        <p:nvGrpSpPr>
          <p:cNvPr id="102" name="Group 148"/>
          <p:cNvGrpSpPr>
            <a:grpSpLocks/>
          </p:cNvGrpSpPr>
          <p:nvPr/>
        </p:nvGrpSpPr>
        <p:grpSpPr bwMode="auto">
          <a:xfrm>
            <a:off x="347663" y="5199063"/>
            <a:ext cx="7005637" cy="615950"/>
            <a:chOff x="728663" y="5799138"/>
            <a:chExt cx="7005637" cy="615295"/>
          </a:xfrm>
        </p:grpSpPr>
        <p:sp>
          <p:nvSpPr>
            <p:cNvPr id="209969" name="TextBox 57"/>
            <p:cNvSpPr txBox="1">
              <a:spLocks noChangeArrowheads="1"/>
            </p:cNvSpPr>
            <p:nvPr/>
          </p:nvSpPr>
          <p:spPr bwMode="auto">
            <a:xfrm>
              <a:off x="2593975" y="58785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0" name="TextBox 58"/>
            <p:cNvSpPr txBox="1">
              <a:spLocks noChangeArrowheads="1"/>
            </p:cNvSpPr>
            <p:nvPr/>
          </p:nvSpPr>
          <p:spPr bwMode="auto">
            <a:xfrm>
              <a:off x="7318375" y="57991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1" name="TextBox 59"/>
            <p:cNvSpPr txBox="1">
              <a:spLocks noChangeArrowheads="1"/>
            </p:cNvSpPr>
            <p:nvPr/>
          </p:nvSpPr>
          <p:spPr bwMode="auto">
            <a:xfrm>
              <a:off x="728663" y="5891213"/>
              <a:ext cx="1755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Errors after in-place</a:t>
              </a:r>
            </a:p>
            <a:p>
              <a:pPr algn="ctr" eaLnBrk="1" fontAlgn="base" hangingPunct="1">
                <a:spcBef>
                  <a:spcPct val="0"/>
                </a:spcBef>
                <a:spcAft>
                  <a:spcPct val="0"/>
                </a:spcAft>
              </a:pPr>
              <a:r>
                <a:rPr lang="en-US" sz="1400" smtClean="0">
                  <a:solidFill>
                    <a:srgbClr val="000000"/>
                  </a:solidFill>
                </a:rPr>
                <a:t>reprogramming</a:t>
              </a:r>
            </a:p>
          </p:txBody>
        </p:sp>
        <p:grpSp>
          <p:nvGrpSpPr>
            <p:cNvPr id="209972" name="Group 167"/>
            <p:cNvGrpSpPr>
              <a:grpSpLocks/>
            </p:cNvGrpSpPr>
            <p:nvPr/>
          </p:nvGrpSpPr>
          <p:grpSpPr bwMode="auto">
            <a:xfrm>
              <a:off x="3140075" y="5908675"/>
              <a:ext cx="4005263" cy="427038"/>
              <a:chOff x="3389376" y="4126992"/>
              <a:chExt cx="4005072" cy="426720"/>
            </a:xfrm>
          </p:grpSpPr>
          <p:grpSp>
            <p:nvGrpSpPr>
              <p:cNvPr id="209973" name="Group 45"/>
              <p:cNvGrpSpPr>
                <a:grpSpLocks/>
              </p:cNvGrpSpPr>
              <p:nvPr/>
            </p:nvGrpSpPr>
            <p:grpSpPr bwMode="auto">
              <a:xfrm>
                <a:off x="3962400" y="4126992"/>
                <a:ext cx="573024" cy="426720"/>
                <a:chOff x="2145792" y="4023360"/>
                <a:chExt cx="573024" cy="426720"/>
              </a:xfrm>
            </p:grpSpPr>
            <p:sp>
              <p:nvSpPr>
                <p:cNvPr id="209992" name="Rectangle 8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3" name="TextBox 8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74" name="Group 46"/>
              <p:cNvGrpSpPr>
                <a:grpSpLocks/>
              </p:cNvGrpSpPr>
              <p:nvPr/>
            </p:nvGrpSpPr>
            <p:grpSpPr bwMode="auto">
              <a:xfrm>
                <a:off x="4532376" y="4126992"/>
                <a:ext cx="573024" cy="426720"/>
                <a:chOff x="2145792" y="4023360"/>
                <a:chExt cx="573024" cy="426720"/>
              </a:xfrm>
            </p:grpSpPr>
            <p:sp>
              <p:nvSpPr>
                <p:cNvPr id="209990" name="Rectangle 7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1" name="TextBox 8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09975" name="Group 49"/>
              <p:cNvGrpSpPr>
                <a:grpSpLocks/>
              </p:cNvGrpSpPr>
              <p:nvPr/>
            </p:nvGrpSpPr>
            <p:grpSpPr bwMode="auto">
              <a:xfrm>
                <a:off x="5105400" y="4126992"/>
                <a:ext cx="573024" cy="426720"/>
                <a:chOff x="2145792" y="4023360"/>
                <a:chExt cx="573024" cy="426720"/>
              </a:xfrm>
            </p:grpSpPr>
            <p:sp>
              <p:nvSpPr>
                <p:cNvPr id="209988" name="Rectangle 7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9" name="TextBox 7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6" name="Group 52"/>
              <p:cNvGrpSpPr>
                <a:grpSpLocks/>
              </p:cNvGrpSpPr>
              <p:nvPr/>
            </p:nvGrpSpPr>
            <p:grpSpPr bwMode="auto">
              <a:xfrm>
                <a:off x="5675376" y="4126992"/>
                <a:ext cx="573024" cy="426720"/>
                <a:chOff x="2145792" y="4023360"/>
                <a:chExt cx="573024" cy="426720"/>
              </a:xfrm>
            </p:grpSpPr>
            <p:sp>
              <p:nvSpPr>
                <p:cNvPr id="209986" name="Rectangle 7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7" name="TextBox 7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09977" name="Group 55"/>
              <p:cNvGrpSpPr>
                <a:grpSpLocks/>
              </p:cNvGrpSpPr>
              <p:nvPr/>
            </p:nvGrpSpPr>
            <p:grpSpPr bwMode="auto">
              <a:xfrm>
                <a:off x="6248400" y="4126992"/>
                <a:ext cx="573024" cy="426720"/>
                <a:chOff x="2145792" y="4023360"/>
                <a:chExt cx="573024" cy="426720"/>
              </a:xfrm>
            </p:grpSpPr>
            <p:sp>
              <p:nvSpPr>
                <p:cNvPr id="209984" name="Rectangle 7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5" name="TextBox 74"/>
                <p:cNvSpPr txBox="1">
                  <a:spLocks noChangeArrowheads="1"/>
                </p:cNvSpPr>
                <p:nvPr/>
              </p:nvSpPr>
              <p:spPr bwMode="auto">
                <a:xfrm>
                  <a:off x="2206752" y="4047744"/>
                  <a:ext cx="441125" cy="36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FF"/>
                      </a:solidFill>
                    </a:rPr>
                    <a:t>10</a:t>
                  </a:r>
                </a:p>
              </p:txBody>
            </p:sp>
          </p:grpSp>
          <p:grpSp>
            <p:nvGrpSpPr>
              <p:cNvPr id="209978" name="Group 58"/>
              <p:cNvGrpSpPr>
                <a:grpSpLocks/>
              </p:cNvGrpSpPr>
              <p:nvPr/>
            </p:nvGrpSpPr>
            <p:grpSpPr bwMode="auto">
              <a:xfrm>
                <a:off x="6821424" y="4126992"/>
                <a:ext cx="573024" cy="426720"/>
                <a:chOff x="2145792" y="4023360"/>
                <a:chExt cx="573024" cy="426720"/>
              </a:xfrm>
            </p:grpSpPr>
            <p:sp>
              <p:nvSpPr>
                <p:cNvPr id="209982" name="Rectangle 7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3" name="TextBox 7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9" name="Group 63"/>
              <p:cNvGrpSpPr>
                <a:grpSpLocks/>
              </p:cNvGrpSpPr>
              <p:nvPr/>
            </p:nvGrpSpPr>
            <p:grpSpPr bwMode="auto">
              <a:xfrm>
                <a:off x="3389376" y="4126992"/>
                <a:ext cx="573024" cy="426720"/>
                <a:chOff x="2145792" y="4023360"/>
                <a:chExt cx="573024" cy="426720"/>
              </a:xfrm>
            </p:grpSpPr>
            <p:sp>
              <p:nvSpPr>
                <p:cNvPr id="209980" name="Rectangle 6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1" name="TextBox 7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grpSp>
      <p:sp>
        <p:nvSpPr>
          <p:cNvPr id="175" name="Oval 174"/>
          <p:cNvSpPr/>
          <p:nvPr/>
        </p:nvSpPr>
        <p:spPr>
          <a:xfrm>
            <a:off x="3400425" y="4097338"/>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76" name="Oval 175"/>
          <p:cNvSpPr/>
          <p:nvPr/>
        </p:nvSpPr>
        <p:spPr>
          <a:xfrm>
            <a:off x="3409950" y="4678363"/>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nvGrpSpPr>
          <p:cNvPr id="125" name="Group 184"/>
          <p:cNvGrpSpPr>
            <a:grpSpLocks/>
          </p:cNvGrpSpPr>
          <p:nvPr/>
        </p:nvGrpSpPr>
        <p:grpSpPr bwMode="auto">
          <a:xfrm>
            <a:off x="2819400" y="4678363"/>
            <a:ext cx="3810000" cy="381000"/>
            <a:chOff x="2819400" y="4792444"/>
            <a:chExt cx="3810000" cy="381000"/>
          </a:xfrm>
        </p:grpSpPr>
        <p:sp>
          <p:nvSpPr>
            <p:cNvPr id="181" name="Oval 180"/>
            <p:cNvSpPr/>
            <p:nvPr/>
          </p:nvSpPr>
          <p:spPr>
            <a:xfrm>
              <a:off x="2819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2" name="Oval 181"/>
            <p:cNvSpPr/>
            <p:nvPr/>
          </p:nvSpPr>
          <p:spPr>
            <a:xfrm>
              <a:off x="3971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3" name="Oval 182"/>
            <p:cNvSpPr/>
            <p:nvPr/>
          </p:nvSpPr>
          <p:spPr>
            <a:xfrm>
              <a:off x="5114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4" name="Oval 183"/>
            <p:cNvSpPr/>
            <p:nvPr/>
          </p:nvSpPr>
          <p:spPr>
            <a:xfrm>
              <a:off x="6248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6" name="Group 187"/>
          <p:cNvGrpSpPr>
            <a:grpSpLocks/>
          </p:cNvGrpSpPr>
          <p:nvPr/>
        </p:nvGrpSpPr>
        <p:grpSpPr bwMode="auto">
          <a:xfrm>
            <a:off x="3409950" y="5326063"/>
            <a:ext cx="2667000" cy="381000"/>
            <a:chOff x="3409950" y="5440144"/>
            <a:chExt cx="2667000" cy="381000"/>
          </a:xfrm>
        </p:grpSpPr>
        <p:sp>
          <p:nvSpPr>
            <p:cNvPr id="186" name="Oval 185"/>
            <p:cNvSpPr/>
            <p:nvPr/>
          </p:nvSpPr>
          <p:spPr>
            <a:xfrm>
              <a:off x="3409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7" name="Oval 186"/>
            <p:cNvSpPr/>
            <p:nvPr/>
          </p:nvSpPr>
          <p:spPr>
            <a:xfrm>
              <a:off x="5695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7" name="Group 191"/>
          <p:cNvGrpSpPr>
            <a:grpSpLocks/>
          </p:cNvGrpSpPr>
          <p:nvPr/>
        </p:nvGrpSpPr>
        <p:grpSpPr bwMode="auto">
          <a:xfrm>
            <a:off x="6734175" y="4857750"/>
            <a:ext cx="2330450" cy="738188"/>
            <a:chOff x="6734175" y="4972050"/>
            <a:chExt cx="2330687" cy="738664"/>
          </a:xfrm>
        </p:grpSpPr>
        <p:sp>
          <p:nvSpPr>
            <p:cNvPr id="209961" name="TextBox 188"/>
            <p:cNvSpPr txBox="1">
              <a:spLocks noChangeArrowheads="1"/>
            </p:cNvSpPr>
            <p:nvPr/>
          </p:nvSpPr>
          <p:spPr bwMode="auto">
            <a:xfrm>
              <a:off x="7267575" y="4972050"/>
              <a:ext cx="1797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000000"/>
                  </a:solidFill>
                </a:rPr>
                <a:t>1. Read data</a:t>
              </a:r>
            </a:p>
            <a:p>
              <a:pPr eaLnBrk="1" fontAlgn="base" hangingPunct="1">
                <a:spcBef>
                  <a:spcPct val="0"/>
                </a:spcBef>
                <a:spcAft>
                  <a:spcPct val="0"/>
                </a:spcAft>
              </a:pPr>
              <a:r>
                <a:rPr lang="en-US" sz="1400" b="1" smtClean="0">
                  <a:solidFill>
                    <a:srgbClr val="000000"/>
                  </a:solidFill>
                </a:rPr>
                <a:t>2. Correct errors</a:t>
              </a:r>
            </a:p>
            <a:p>
              <a:pPr eaLnBrk="1" fontAlgn="base" hangingPunct="1">
                <a:spcBef>
                  <a:spcPct val="0"/>
                </a:spcBef>
                <a:spcAft>
                  <a:spcPct val="0"/>
                </a:spcAft>
              </a:pPr>
              <a:r>
                <a:rPr lang="en-US" sz="1400" b="1" smtClean="0">
                  <a:solidFill>
                    <a:srgbClr val="000000"/>
                  </a:solidFill>
                </a:rPr>
                <a:t>3. Reprogram back</a:t>
              </a:r>
            </a:p>
          </p:txBody>
        </p:sp>
        <p:cxnSp>
          <p:nvCxnSpPr>
            <p:cNvPr id="191" name="Straight Arrow Connector 190"/>
            <p:cNvCxnSpPr>
              <a:cxnSpLocks noChangeShapeType="1"/>
            </p:cNvCxnSpPr>
            <p:nvPr/>
          </p:nvCxnSpPr>
          <p:spPr bwMode="auto">
            <a:xfrm flipH="1" flipV="1">
              <a:off x="6734175" y="5315171"/>
              <a:ext cx="533454" cy="794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93" name="TextBox 192"/>
          <p:cNvSpPr txBox="1">
            <a:spLocks noChangeArrowheads="1"/>
          </p:cNvSpPr>
          <p:nvPr/>
        </p:nvSpPr>
        <p:spPr bwMode="auto">
          <a:xfrm>
            <a:off x="1939925" y="5826125"/>
            <a:ext cx="600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FF0000"/>
                </a:solidFill>
              </a:rPr>
              <a:t>Problem: Program errors can accumulate over time</a:t>
            </a:r>
          </a:p>
        </p:txBody>
      </p:sp>
      <p:sp>
        <p:nvSpPr>
          <p:cNvPr id="209960" name="TextBox 42"/>
          <p:cNvSpPr txBox="1">
            <a:spLocks noChangeArrowheads="1"/>
          </p:cNvSpPr>
          <p:nvPr/>
        </p:nvSpPr>
        <p:spPr bwMode="auto">
          <a:xfrm>
            <a:off x="33338" y="1954213"/>
            <a:ext cx="174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a:p>
            <a:pPr algn="ctr" eaLnBrk="1" fontAlgn="base" hangingPunct="1">
              <a:spcBef>
                <a:spcPct val="0"/>
              </a:spcBef>
              <a:spcAft>
                <a:spcPct val="0"/>
              </a:spcAft>
            </a:pPr>
            <a:r>
              <a:rPr lang="en-US" sz="1400" smtClean="0">
                <a:solidFill>
                  <a:srgbClr val="FF0000"/>
                </a:solidFill>
              </a:rPr>
              <a:t>Voltage Distribution</a:t>
            </a:r>
          </a:p>
        </p:txBody>
      </p:sp>
    </p:spTree>
    <p:extLst>
      <p:ext uri="{BB962C8B-B14F-4D97-AF65-F5344CB8AC3E}">
        <p14:creationId xmlns:p14="http://schemas.microsoft.com/office/powerpoint/2010/main" val="36688958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22222E-6 4.44444E-6 L 0.06354 4.44444E-6 " pathEditMode="relative" rAng="0" ptsTypes="AA">
                                      <p:cBhvr>
                                        <p:cTn id="6" dur="1000" fill="hold"/>
                                        <p:tgtEl>
                                          <p:spTgt spid="2"/>
                                        </p:tgtEl>
                                        <p:attrNameLst>
                                          <p:attrName>ppt_x</p:attrName>
                                          <p:attrName>ppt_y</p:attrName>
                                        </p:attrNameLst>
                                      </p:cBhvr>
                                      <p:rCtr x="317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1.66667E-6 4.44444E-6 L 0.05 4.44444E-6 " pathEditMode="relative" rAng="0" ptsTypes="AA">
                                      <p:cBhvr>
                                        <p:cTn id="10" dur="1000" fill="hold"/>
                                        <p:tgtEl>
                                          <p:spTgt spid="3"/>
                                        </p:tgtEl>
                                        <p:attrNameLst>
                                          <p:attrName>ppt_x</p:attrName>
                                          <p:attrName>ppt_y</p:attrName>
                                        </p:attrNameLst>
                                      </p:cBhvr>
                                      <p:rCtr x="250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1.11111E-6 4.44444E-6 L 0.03958 4.44444E-6 " pathEditMode="relative" rAng="0" ptsTypes="AA">
                                      <p:cBhvr>
                                        <p:cTn id="14" dur="1000" fill="hold"/>
                                        <p:tgtEl>
                                          <p:spTgt spid="4"/>
                                        </p:tgtEl>
                                        <p:attrNameLst>
                                          <p:attrName>ppt_x</p:attrName>
                                          <p:attrName>ppt_y</p:attrName>
                                        </p:attrNameLst>
                                      </p:cBhvr>
                                      <p:rCtr x="1979"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3.05556E-6 -2.22222E-6 L 0.03437 -2.22222E-6 " pathEditMode="relative" rAng="0" ptsTypes="AA">
                                      <p:cBhvr>
                                        <p:cTn id="18" dur="1000" fill="hold"/>
                                        <p:tgtEl>
                                          <p:spTgt spid="5"/>
                                        </p:tgtEl>
                                        <p:attrNameLst>
                                          <p:attrName>ppt_x</p:attrName>
                                          <p:attrName>ppt_y</p:attrName>
                                        </p:attrNameLst>
                                      </p:cBhvr>
                                      <p:rCtr x="1719"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93"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Hybrid Reprogramming/Remapping Based FCR</a:t>
            </a:r>
          </a:p>
        </p:txBody>
      </p:sp>
      <p:sp>
        <p:nvSpPr>
          <p:cNvPr id="3" name="Content Placeholder 2"/>
          <p:cNvSpPr>
            <a:spLocks noGrp="1"/>
          </p:cNvSpPr>
          <p:nvPr>
            <p:ph idx="1"/>
          </p:nvPr>
        </p:nvSpPr>
        <p:spPr>
          <a:xfrm>
            <a:off x="228600" y="1117600"/>
            <a:ext cx="8915400" cy="5130800"/>
          </a:xfrm>
        </p:spPr>
        <p:txBody>
          <a:bodyPr/>
          <a:lstStyle/>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Monitor the count of right-shift errors</a:t>
            </a:r>
            <a:r>
              <a:rPr lang="en-US">
                <a:latin typeface="Tahoma" charset="0"/>
                <a:ea typeface="ＭＳ Ｐゴシック" charset="0"/>
              </a:rPr>
              <a:t> (after error correction)</a:t>
            </a:r>
          </a:p>
          <a:p>
            <a:pPr lvl="1"/>
            <a:r>
              <a:rPr lang="en-US">
                <a:solidFill>
                  <a:srgbClr val="0000FF"/>
                </a:solidFill>
                <a:latin typeface="Tahoma" charset="0"/>
                <a:ea typeface="ＭＳ Ｐゴシック" charset="0"/>
              </a:rPr>
              <a:t>If count &lt; threshold, in-place reprogram </a:t>
            </a:r>
            <a:r>
              <a:rPr lang="en-US">
                <a:latin typeface="Tahoma" charset="0"/>
                <a:ea typeface="ＭＳ Ｐゴシック" charset="0"/>
              </a:rPr>
              <a:t>the page</a:t>
            </a:r>
          </a:p>
          <a:p>
            <a:pPr lvl="1"/>
            <a:r>
              <a:rPr lang="en-US">
                <a:solidFill>
                  <a:srgbClr val="0000FF"/>
                </a:solidFill>
                <a:latin typeface="Tahoma" charset="0"/>
                <a:ea typeface="ＭＳ Ｐゴシック" charset="0"/>
              </a:rPr>
              <a:t>Else, remap </a:t>
            </a:r>
            <a:r>
              <a:rPr lang="en-US">
                <a:latin typeface="Tahoma" charset="0"/>
                <a:ea typeface="ＭＳ Ｐゴシック" charset="0"/>
              </a:rPr>
              <a:t>the page to a new page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Observation:</a:t>
            </a:r>
          </a:p>
          <a:p>
            <a:pPr lvl="1"/>
            <a:r>
              <a:rPr lang="en-US">
                <a:latin typeface="Tahoma" charset="0"/>
                <a:ea typeface="ＭＳ Ｐゴシック" charset="0"/>
              </a:rPr>
              <a:t>Program errors much less frequent than retention errors </a:t>
            </a:r>
            <a:r>
              <a:rPr lang="en-US">
                <a:latin typeface="Tahoma" charset="0"/>
                <a:ea typeface="ＭＳ Ｐゴシック" charset="0"/>
                <a:sym typeface="Wingdings" charset="0"/>
              </a:rPr>
              <a:t> </a:t>
            </a:r>
            <a:r>
              <a:rPr lang="en-US">
                <a:latin typeface="Tahoma" charset="0"/>
                <a:ea typeface="ＭＳ Ｐゴシック" charset="0"/>
              </a:rPr>
              <a:t>Remapping happens only infrequently </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 </a:t>
            </a:r>
          </a:p>
          <a:p>
            <a:pPr lvl="1"/>
            <a:r>
              <a:rPr lang="en-US">
                <a:latin typeface="Tahoma" charset="0"/>
                <a:ea typeface="ＭＳ Ｐゴシック" charset="0"/>
              </a:rPr>
              <a:t>Hybrid FCR greatly reduces erase operations due to remapping</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72D48-98DA-5746-AD9C-8CB815888A55}" type="slidenum">
              <a:rPr lang="en-US" sz="1600">
                <a:solidFill>
                  <a:srgbClr val="000000"/>
                </a:solidFill>
                <a:latin typeface="Garamond" charset="0"/>
              </a:rPr>
              <a:pPr eaLnBrk="1" hangingPunct="1"/>
              <a:t>154</a:t>
            </a:fld>
            <a:endParaRPr lang="en-US" sz="1600">
              <a:solidFill>
                <a:srgbClr val="000000"/>
              </a:solidFill>
              <a:latin typeface="Garamond" charset="0"/>
            </a:endParaRPr>
          </a:p>
        </p:txBody>
      </p:sp>
    </p:spTree>
    <p:extLst>
      <p:ext uri="{BB962C8B-B14F-4D97-AF65-F5344CB8AC3E}">
        <p14:creationId xmlns:p14="http://schemas.microsoft.com/office/powerpoint/2010/main" val="240222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2994"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B189F2-68CB-8043-9179-4D69E909FB9A}" type="slidenum">
              <a:rPr lang="en-US" sz="1600">
                <a:solidFill>
                  <a:srgbClr val="000000"/>
                </a:solidFill>
                <a:latin typeface="Garamond" charset="0"/>
              </a:rPr>
              <a:pPr eaLnBrk="1" hangingPunct="1"/>
              <a:t>155</a:t>
            </a:fld>
            <a:endParaRPr lang="en-US" sz="1600">
              <a:solidFill>
                <a:srgbClr val="000000"/>
              </a:solidFill>
              <a:latin typeface="Garamond" charset="0"/>
            </a:endParaRPr>
          </a:p>
        </p:txBody>
      </p:sp>
    </p:spTree>
    <p:extLst>
      <p:ext uri="{BB962C8B-B14F-4D97-AF65-F5344CB8AC3E}">
        <p14:creationId xmlns:p14="http://schemas.microsoft.com/office/powerpoint/2010/main" val="2043312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Adaptive-Rate FCR</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Observation:</a:t>
            </a:r>
          </a:p>
          <a:p>
            <a:pPr lvl="1"/>
            <a:r>
              <a:rPr lang="en-US">
                <a:solidFill>
                  <a:srgbClr val="0000FF"/>
                </a:solidFill>
                <a:latin typeface="Tahoma" charset="0"/>
                <a:ea typeface="ＭＳ Ｐゴシック" charset="0"/>
              </a:rPr>
              <a:t>Retention error rate strongly depends on the P/E cycles a flash page endured so far</a:t>
            </a:r>
          </a:p>
          <a:p>
            <a:pPr lvl="1"/>
            <a:r>
              <a:rPr lang="en-US">
                <a:latin typeface="Tahoma" charset="0"/>
                <a:ea typeface="ＭＳ Ｐゴシック" charset="0"/>
              </a:rPr>
              <a:t>No need to refresh frequently (at all) early in flash lifetime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Adapt the refresh rate to the P/E cycles endured by each page</a:t>
            </a:r>
          </a:p>
          <a:p>
            <a:pPr lvl="1"/>
            <a:r>
              <a:rPr lang="en-US">
                <a:latin typeface="Tahoma" charset="0"/>
                <a:ea typeface="ＭＳ Ｐゴシック" charset="0"/>
              </a:rPr>
              <a:t>Increase refresh rate gradually with increasing P/E cycles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Benefits:</a:t>
            </a:r>
          </a:p>
          <a:p>
            <a:pPr lvl="1"/>
            <a:r>
              <a:rPr lang="en-US">
                <a:solidFill>
                  <a:srgbClr val="008000"/>
                </a:solidFill>
                <a:latin typeface="Tahoma" charset="0"/>
                <a:ea typeface="ＭＳ Ｐゴシック" charset="0"/>
              </a:rPr>
              <a:t>Reduces overhead of refresh operations</a:t>
            </a:r>
          </a:p>
          <a:p>
            <a:pPr lvl="1"/>
            <a:r>
              <a:rPr lang="en-US">
                <a:solidFill>
                  <a:srgbClr val="008000"/>
                </a:solidFill>
                <a:latin typeface="Tahoma" charset="0"/>
                <a:ea typeface="ＭＳ Ｐゴシック" charset="0"/>
              </a:rPr>
              <a:t>Can use existing FTL mechanisms that keep track of P/E cycles</a:t>
            </a: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B60C7-4003-9941-8087-E5A6B9A4E137}" type="slidenum">
              <a:rPr lang="en-US" sz="1600">
                <a:solidFill>
                  <a:srgbClr val="000000"/>
                </a:solidFill>
                <a:latin typeface="Garamond" charset="0"/>
              </a:rPr>
              <a:pPr eaLnBrk="1" hangingPunct="1"/>
              <a:t>156</a:t>
            </a:fld>
            <a:endParaRPr lang="en-US" sz="1600">
              <a:solidFill>
                <a:srgbClr val="000000"/>
              </a:solidFill>
              <a:latin typeface="Garamond" charset="0"/>
            </a:endParaRPr>
          </a:p>
        </p:txBody>
      </p:sp>
    </p:spTree>
    <p:extLst>
      <p:ext uri="{BB962C8B-B14F-4D97-AF65-F5344CB8AC3E}">
        <p14:creationId xmlns:p14="http://schemas.microsoft.com/office/powerpoint/2010/main" val="14745009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Content Placeholder 6"/>
          <p:cNvSpPr>
            <a:spLocks noGrp="1"/>
          </p:cNvSpPr>
          <p:nvPr>
            <p:ph idx="1"/>
          </p:nvPr>
        </p:nvSpPr>
        <p:spPr/>
        <p:txBody>
          <a:bodyPr/>
          <a:lstStyle/>
          <a:p>
            <a:endParaRPr lang="en-US">
              <a:latin typeface="Tahoma" charset="0"/>
              <a:ea typeface="ＭＳ Ｐゴシック" charset="0"/>
              <a:cs typeface="ＭＳ Ｐゴシック" charset="0"/>
            </a:endParaRPr>
          </a:p>
        </p:txBody>
      </p:sp>
      <p:sp>
        <p:nvSpPr>
          <p:cNvPr id="216066" name="Title 1"/>
          <p:cNvSpPr>
            <a:spLocks noGrp="1"/>
          </p:cNvSpPr>
          <p:nvPr>
            <p:ph type="title"/>
          </p:nvPr>
        </p:nvSpPr>
        <p:spPr/>
        <p:txBody>
          <a:bodyPr/>
          <a:lstStyle/>
          <a:p>
            <a:r>
              <a:rPr lang="en-US">
                <a:latin typeface="Garamond" charset="0"/>
                <a:ea typeface="ＭＳ Ｐゴシック" charset="0"/>
                <a:cs typeface="ＭＳ Ｐゴシック" charset="0"/>
              </a:rPr>
              <a:t>Adaptive-Rate FCR (Example)</a:t>
            </a: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EF0CA0-5934-8148-B06D-F86CD4549FAD}" type="slidenum">
              <a:rPr lang="en-US" sz="1600">
                <a:solidFill>
                  <a:srgbClr val="000000"/>
                </a:solidFill>
                <a:latin typeface="Garamond" charset="0"/>
              </a:rPr>
              <a:pPr eaLnBrk="1" hangingPunct="1"/>
              <a:t>157</a:t>
            </a:fld>
            <a:endParaRPr lang="en-US" sz="1600">
              <a:solidFill>
                <a:srgbClr val="000000"/>
              </a:solidFill>
              <a:latin typeface="Garamond" charset="0"/>
            </a:endParaRPr>
          </a:p>
        </p:txBody>
      </p:sp>
      <p:pic>
        <p:nvPicPr>
          <p:cNvPr id="216068" name="Picture 24" descr="for_iccd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727200"/>
            <a:ext cx="9144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p:nvPr/>
        </p:nvCxnSpPr>
        <p:spPr>
          <a:xfrm>
            <a:off x="4241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562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80400" y="3022600"/>
            <a:ext cx="0" cy="192722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42"/>
          <p:cNvGrpSpPr>
            <a:grpSpLocks/>
          </p:cNvGrpSpPr>
          <p:nvPr/>
        </p:nvGrpSpPr>
        <p:grpSpPr bwMode="auto">
          <a:xfrm>
            <a:off x="596900" y="3162300"/>
            <a:ext cx="8458200" cy="339725"/>
            <a:chOff x="533400" y="2730878"/>
            <a:chExt cx="8458200" cy="338554"/>
          </a:xfrm>
        </p:grpSpPr>
        <p:cxnSp>
          <p:nvCxnSpPr>
            <p:cNvPr id="26" name="Straight Connector 25"/>
            <p:cNvCxnSpPr/>
            <p:nvPr/>
          </p:nvCxnSpPr>
          <p:spPr>
            <a:xfrm>
              <a:off x="533400" y="2764101"/>
              <a:ext cx="8458200" cy="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6094" name="TextBox 29"/>
            <p:cNvSpPr txBox="1">
              <a:spLocks noChangeArrowheads="1"/>
            </p:cNvSpPr>
            <p:nvPr/>
          </p:nvSpPr>
          <p:spPr bwMode="auto">
            <a:xfrm>
              <a:off x="685800" y="2730878"/>
              <a:ext cx="3047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Acceptable raw BER for 512b-BCH </a:t>
              </a:r>
            </a:p>
          </p:txBody>
        </p:sp>
      </p:grpSp>
      <p:cxnSp>
        <p:nvCxnSpPr>
          <p:cNvPr id="33" name="Straight Connector 32"/>
          <p:cNvCxnSpPr/>
          <p:nvPr/>
        </p:nvCxnSpPr>
        <p:spPr>
          <a:xfrm>
            <a:off x="6146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43"/>
          <p:cNvGrpSpPr>
            <a:grpSpLocks/>
          </p:cNvGrpSpPr>
          <p:nvPr/>
        </p:nvGrpSpPr>
        <p:grpSpPr bwMode="auto">
          <a:xfrm>
            <a:off x="2438400" y="2032000"/>
            <a:ext cx="765175" cy="1143000"/>
            <a:chOff x="2387066" y="1600200"/>
            <a:chExt cx="766452" cy="1143000"/>
          </a:xfrm>
        </p:grpSpPr>
        <p:sp>
          <p:nvSpPr>
            <p:cNvPr id="216091" name="TextBox 38"/>
            <p:cNvSpPr txBox="1">
              <a:spLocks noChangeArrowheads="1"/>
            </p:cNvSpPr>
            <p:nvPr/>
          </p:nvSpPr>
          <p:spPr bwMode="auto">
            <a:xfrm>
              <a:off x="2387066" y="1600200"/>
              <a:ext cx="76645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3-year</a:t>
              </a:r>
            </a:p>
            <a:p>
              <a:pPr algn="ctr" eaLnBrk="1" fontAlgn="base" hangingPunct="1">
                <a:spcBef>
                  <a:spcPct val="0"/>
                </a:spcBef>
                <a:spcAft>
                  <a:spcPct val="0"/>
                </a:spcAft>
              </a:pPr>
              <a:r>
                <a:rPr lang="en-US" sz="1600" smtClean="0">
                  <a:solidFill>
                    <a:srgbClr val="000000"/>
                  </a:solidFill>
                </a:rPr>
                <a:t>FCR</a:t>
              </a:r>
            </a:p>
          </p:txBody>
        </p:sp>
        <p:cxnSp>
          <p:nvCxnSpPr>
            <p:cNvPr id="35" name="Straight Arrow Connector 34"/>
            <p:cNvCxnSpPr/>
            <p:nvPr/>
          </p:nvCxnSpPr>
          <p:spPr>
            <a:xfrm>
              <a:off x="2743259"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4"/>
          <p:cNvGrpSpPr>
            <a:grpSpLocks/>
          </p:cNvGrpSpPr>
          <p:nvPr/>
        </p:nvGrpSpPr>
        <p:grpSpPr bwMode="auto">
          <a:xfrm>
            <a:off x="4089400" y="2032000"/>
            <a:ext cx="952500" cy="1143000"/>
            <a:chOff x="4038600" y="1600200"/>
            <a:chExt cx="952184" cy="1143000"/>
          </a:xfrm>
        </p:grpSpPr>
        <p:sp>
          <p:nvSpPr>
            <p:cNvPr id="216089" name="TextBox 39"/>
            <p:cNvSpPr txBox="1">
              <a:spLocks noChangeArrowheads="1"/>
            </p:cNvSpPr>
            <p:nvPr/>
          </p:nvSpPr>
          <p:spPr bwMode="auto">
            <a:xfrm>
              <a:off x="4038600" y="1600200"/>
              <a:ext cx="9521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3-month </a:t>
              </a:r>
            </a:p>
            <a:p>
              <a:pPr algn="ctr" eaLnBrk="1" fontAlgn="base" hangingPunct="1">
                <a:spcBef>
                  <a:spcPct val="0"/>
                </a:spcBef>
                <a:spcAft>
                  <a:spcPct val="0"/>
                </a:spcAft>
              </a:pPr>
              <a:r>
                <a:rPr lang="en-US" sz="1600" smtClean="0">
                  <a:solidFill>
                    <a:srgbClr val="000000"/>
                  </a:solidFill>
                </a:rPr>
                <a:t>FCR</a:t>
              </a:r>
            </a:p>
          </p:txBody>
        </p:sp>
        <p:cxnSp>
          <p:nvCxnSpPr>
            <p:cNvPr id="36" name="Straight Arrow Connector 35"/>
            <p:cNvCxnSpPr/>
            <p:nvPr/>
          </p:nvCxnSpPr>
          <p:spPr>
            <a:xfrm>
              <a:off x="4571823"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5"/>
          <p:cNvGrpSpPr>
            <a:grpSpLocks/>
          </p:cNvGrpSpPr>
          <p:nvPr/>
        </p:nvGrpSpPr>
        <p:grpSpPr bwMode="auto">
          <a:xfrm>
            <a:off x="5275263" y="2032000"/>
            <a:ext cx="865187" cy="1143000"/>
            <a:chOff x="5225658" y="1600200"/>
            <a:chExt cx="864069" cy="1143000"/>
          </a:xfrm>
        </p:grpSpPr>
        <p:sp>
          <p:nvSpPr>
            <p:cNvPr id="216087" name="TextBox 40"/>
            <p:cNvSpPr txBox="1">
              <a:spLocks noChangeArrowheads="1"/>
            </p:cNvSpPr>
            <p:nvPr/>
          </p:nvSpPr>
          <p:spPr bwMode="auto">
            <a:xfrm>
              <a:off x="5225658" y="1600200"/>
              <a:ext cx="86406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3-week </a:t>
              </a:r>
            </a:p>
            <a:p>
              <a:pPr algn="ctr" eaLnBrk="1" fontAlgn="base" hangingPunct="1">
                <a:spcBef>
                  <a:spcPct val="0"/>
                </a:spcBef>
                <a:spcAft>
                  <a:spcPct val="0"/>
                </a:spcAft>
              </a:pPr>
              <a:r>
                <a:rPr lang="en-US" sz="1600" smtClean="0">
                  <a:solidFill>
                    <a:srgbClr val="000000"/>
                  </a:solidFill>
                </a:rPr>
                <a:t>FCR</a:t>
              </a:r>
            </a:p>
          </p:txBody>
        </p:sp>
        <p:cxnSp>
          <p:nvCxnSpPr>
            <p:cNvPr id="37" name="Straight Arrow Connector 36"/>
            <p:cNvCxnSpPr/>
            <p:nvPr/>
          </p:nvCxnSpPr>
          <p:spPr>
            <a:xfrm>
              <a:off x="5639460"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46"/>
          <p:cNvGrpSpPr>
            <a:grpSpLocks/>
          </p:cNvGrpSpPr>
          <p:nvPr/>
        </p:nvGrpSpPr>
        <p:grpSpPr bwMode="auto">
          <a:xfrm>
            <a:off x="6842125" y="2032000"/>
            <a:ext cx="698500" cy="1143000"/>
            <a:chOff x="6792179" y="1600200"/>
            <a:chExt cx="698107" cy="1143000"/>
          </a:xfrm>
        </p:grpSpPr>
        <p:sp>
          <p:nvSpPr>
            <p:cNvPr id="216085" name="TextBox 41"/>
            <p:cNvSpPr txBox="1">
              <a:spLocks noChangeArrowheads="1"/>
            </p:cNvSpPr>
            <p:nvPr/>
          </p:nvSpPr>
          <p:spPr bwMode="auto">
            <a:xfrm>
              <a:off x="6792179" y="1600200"/>
              <a:ext cx="69810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3-day </a:t>
              </a:r>
            </a:p>
            <a:p>
              <a:pPr algn="ctr" eaLnBrk="1" fontAlgn="base" hangingPunct="1">
                <a:spcBef>
                  <a:spcPct val="0"/>
                </a:spcBef>
                <a:spcAft>
                  <a:spcPct val="0"/>
                </a:spcAft>
              </a:pPr>
              <a:r>
                <a:rPr lang="en-US" sz="1600" smtClean="0">
                  <a:solidFill>
                    <a:srgbClr val="000000"/>
                  </a:solidFill>
                </a:rPr>
                <a:t>FCR</a:t>
              </a:r>
            </a:p>
          </p:txBody>
        </p:sp>
        <p:cxnSp>
          <p:nvCxnSpPr>
            <p:cNvPr id="38" name="Straight Arrow Connector 37"/>
            <p:cNvCxnSpPr/>
            <p:nvPr/>
          </p:nvCxnSpPr>
          <p:spPr>
            <a:xfrm>
              <a:off x="7163445"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a:spLocks noChangeArrowheads="1"/>
          </p:cNvSpPr>
          <p:nvPr/>
        </p:nvSpPr>
        <p:spPr bwMode="auto">
          <a:xfrm rot="20820283">
            <a:off x="528638" y="3508375"/>
            <a:ext cx="3690937" cy="430213"/>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39" name="Oval 38"/>
          <p:cNvSpPr>
            <a:spLocks noChangeArrowheads="1"/>
          </p:cNvSpPr>
          <p:nvPr/>
        </p:nvSpPr>
        <p:spPr bwMode="auto">
          <a:xfrm rot="20205475">
            <a:off x="4178300" y="3314700"/>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0" name="Oval 39"/>
          <p:cNvSpPr>
            <a:spLocks noChangeArrowheads="1"/>
          </p:cNvSpPr>
          <p:nvPr/>
        </p:nvSpPr>
        <p:spPr bwMode="auto">
          <a:xfrm rot="20205475">
            <a:off x="5130800" y="3228975"/>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1" name="Oval 40"/>
          <p:cNvSpPr>
            <a:spLocks noChangeArrowheads="1"/>
          </p:cNvSpPr>
          <p:nvPr/>
        </p:nvSpPr>
        <p:spPr bwMode="auto">
          <a:xfrm rot="20602012">
            <a:off x="6146800" y="3408363"/>
            <a:ext cx="2168525" cy="246062"/>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216082" name="TextBox 29"/>
          <p:cNvSpPr txBox="1">
            <a:spLocks noChangeArrowheads="1"/>
          </p:cNvSpPr>
          <p:nvPr/>
        </p:nvSpPr>
        <p:spPr bwMode="auto">
          <a:xfrm>
            <a:off x="3835400" y="49784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31" name="TextBox 30"/>
          <p:cNvSpPr txBox="1"/>
          <p:nvPr/>
        </p:nvSpPr>
        <p:spPr>
          <a:xfrm>
            <a:off x="-863600" y="30226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
        <p:nvSpPr>
          <p:cNvPr id="216084" name="TextBox 31"/>
          <p:cNvSpPr txBox="1">
            <a:spLocks noChangeArrowheads="1"/>
          </p:cNvSpPr>
          <p:nvPr/>
        </p:nvSpPr>
        <p:spPr bwMode="auto">
          <a:xfrm>
            <a:off x="644525" y="5546725"/>
            <a:ext cx="802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0000FF"/>
                </a:solidFill>
              </a:rPr>
              <a:t>Select refresh frequency such that error rate is below acceptable rate</a:t>
            </a:r>
          </a:p>
        </p:txBody>
      </p:sp>
    </p:spTree>
    <p:extLst>
      <p:ext uri="{BB962C8B-B14F-4D97-AF65-F5344CB8AC3E}">
        <p14:creationId xmlns:p14="http://schemas.microsoft.com/office/powerpoint/2010/main" val="5864255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1" nodeType="clickEffect">
                                  <p:stCondLst>
                                    <p:cond delay="0"/>
                                  </p:stCondLst>
                                  <p:childTnLst>
                                    <p:animEffect transition="out" filter="blinds(horizontal)">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9" grpId="0" animBg="1"/>
      <p:bldP spid="39" grpId="1" animBg="1"/>
      <p:bldP spid="40" grpId="0" animBg="1"/>
      <p:bldP spid="40" grpId="1" animBg="1"/>
      <p:bldP spid="41" grpId="0" animBg="1"/>
      <p:bldP spid="41" grpId="1"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709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082864-C929-D34C-9865-451B3612D5DC}" type="slidenum">
              <a:rPr lang="en-US" sz="1600">
                <a:solidFill>
                  <a:srgbClr val="000000"/>
                </a:solidFill>
                <a:latin typeface="Garamond" charset="0"/>
              </a:rPr>
              <a:pPr eaLnBrk="1" hangingPunct="1"/>
              <a:t>158</a:t>
            </a:fld>
            <a:endParaRPr lang="en-US" sz="1600">
              <a:solidFill>
                <a:srgbClr val="000000"/>
              </a:solidFill>
              <a:latin typeface="Garamond" charset="0"/>
            </a:endParaRPr>
          </a:p>
        </p:txBody>
      </p:sp>
    </p:spTree>
    <p:extLst>
      <p:ext uri="{BB962C8B-B14F-4D97-AF65-F5344CB8AC3E}">
        <p14:creationId xmlns:p14="http://schemas.microsoft.com/office/powerpoint/2010/main" val="3836217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FCR: Other Considerations</a:t>
            </a:r>
          </a:p>
        </p:txBody>
      </p:sp>
      <p:sp>
        <p:nvSpPr>
          <p:cNvPr id="114690" name="Content Placeholder 2"/>
          <p:cNvSpPr>
            <a:spLocks noGrp="1"/>
          </p:cNvSpPr>
          <p:nvPr>
            <p:ph idx="1"/>
          </p:nvPr>
        </p:nvSpPr>
        <p:spPr>
          <a:xfrm>
            <a:off x="228600" y="1104900"/>
            <a:ext cx="8915400" cy="5143500"/>
          </a:xfrm>
        </p:spPr>
        <p:txBody>
          <a:bodyPr/>
          <a:lstStyle/>
          <a:p>
            <a:pPr>
              <a:defRPr/>
            </a:pPr>
            <a:r>
              <a:rPr lang="en-US" dirty="0">
                <a:solidFill>
                  <a:schemeClr val="tx2"/>
                </a:solidFill>
                <a:latin typeface="Tahoma" charset="0"/>
                <a:ea typeface="ＭＳ Ｐゴシック" charset="0"/>
                <a:cs typeface="ＭＳ Ｐゴシック" charset="0"/>
              </a:rPr>
              <a:t>Implementation cost</a:t>
            </a:r>
          </a:p>
          <a:p>
            <a:pPr lvl="1">
              <a:defRPr/>
            </a:pPr>
            <a:r>
              <a:rPr lang="en-US" dirty="0">
                <a:latin typeface="Tahoma" charset="0"/>
                <a:ea typeface="ＭＳ Ｐゴシック" charset="0"/>
              </a:rPr>
              <a:t>No hardware changes</a:t>
            </a:r>
          </a:p>
          <a:p>
            <a:pPr lvl="1">
              <a:defRPr/>
            </a:pPr>
            <a:r>
              <a:rPr lang="en-US" dirty="0">
                <a:latin typeface="Tahoma" charset="0"/>
                <a:ea typeface="ＭＳ Ｐゴシック" charset="0"/>
              </a:rPr>
              <a:t>FTL software/firmware needs modification</a:t>
            </a:r>
          </a:p>
          <a:p>
            <a:pPr marL="344487" lvl="1" indent="0">
              <a:buFont typeface="Wingdings" charset="0"/>
              <a:buNone/>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Response time impact</a:t>
            </a:r>
          </a:p>
          <a:p>
            <a:pPr lvl="1">
              <a:defRPr/>
            </a:pPr>
            <a:r>
              <a:rPr lang="en-US" dirty="0">
                <a:latin typeface="Tahoma" charset="0"/>
                <a:ea typeface="ＭＳ Ｐゴシック" charset="0"/>
              </a:rPr>
              <a:t>FCR not as frequent as DRAM refresh; low impact</a:t>
            </a:r>
          </a:p>
          <a:p>
            <a:pPr lvl="1">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Adaptation to variations in retention error rate</a:t>
            </a:r>
          </a:p>
          <a:p>
            <a:pPr lvl="1">
              <a:defRPr/>
            </a:pPr>
            <a:r>
              <a:rPr lang="en-US" dirty="0">
                <a:latin typeface="Tahoma" charset="0"/>
                <a:ea typeface="ＭＳ Ｐゴシック" charset="0"/>
              </a:rPr>
              <a:t>Adapt refresh rate based </a:t>
            </a:r>
            <a:r>
              <a:rPr lang="en-US" dirty="0" smtClean="0">
                <a:latin typeface="Tahoma" charset="0"/>
                <a:ea typeface="ＭＳ Ｐゴシック" charset="0"/>
              </a:rPr>
              <a:t>on, </a:t>
            </a:r>
            <a:r>
              <a:rPr lang="en-US" dirty="0">
                <a:latin typeface="Tahoma" charset="0"/>
                <a:ea typeface="ＭＳ Ｐゴシック" charset="0"/>
              </a:rPr>
              <a:t>e.g</a:t>
            </a:r>
            <a:r>
              <a:rPr lang="en-US" dirty="0" smtClean="0">
                <a:latin typeface="Tahoma" charset="0"/>
                <a:ea typeface="ＭＳ Ｐゴシック" charset="0"/>
              </a:rPr>
              <a:t>., </a:t>
            </a:r>
            <a:r>
              <a:rPr lang="en-US" dirty="0">
                <a:latin typeface="Tahoma" charset="0"/>
                <a:ea typeface="ＭＳ Ｐゴシック" charset="0"/>
              </a:rPr>
              <a:t>temperature </a:t>
            </a:r>
            <a:r>
              <a:rPr lang="en-US" sz="1600" b="1" dirty="0">
                <a:solidFill>
                  <a:schemeClr val="tx2"/>
                </a:solidFill>
                <a:latin typeface="Tahoma" charset="0"/>
                <a:ea typeface="ＭＳ Ｐゴシック" charset="0"/>
              </a:rPr>
              <a:t>[Liu+ ISCA 2012</a:t>
            </a:r>
            <a:r>
              <a:rPr lang="en-US" sz="1600" b="1" dirty="0" smtClean="0">
                <a:solidFill>
                  <a:schemeClr val="tx2"/>
                </a:solidFill>
                <a:latin typeface="Tahoma" charset="0"/>
                <a:ea typeface="ＭＳ Ｐゴシック" charset="0"/>
              </a:rPr>
              <a:t>]</a:t>
            </a:r>
          </a:p>
          <a:p>
            <a:pPr lvl="1">
              <a:defRPr/>
            </a:pPr>
            <a:endParaRPr lang="en-US" sz="1600" b="1" dirty="0">
              <a:solidFill>
                <a:schemeClr val="tx2"/>
              </a:solidFill>
              <a:latin typeface="Tahoma" charset="0"/>
              <a:ea typeface="ＭＳ Ｐゴシック" charset="0"/>
            </a:endParaRPr>
          </a:p>
          <a:p>
            <a:pPr>
              <a:defRPr/>
            </a:pPr>
            <a:r>
              <a:rPr lang="en-US" dirty="0" smtClean="0">
                <a:solidFill>
                  <a:srgbClr val="FF0000"/>
                </a:solidFill>
                <a:latin typeface="Tahoma" charset="0"/>
                <a:ea typeface="ＭＳ Ｐゴシック" charset="0"/>
                <a:cs typeface="ＭＳ Ｐゴシック" charset="0"/>
              </a:rPr>
              <a:t>FCR requires power</a:t>
            </a:r>
          </a:p>
          <a:p>
            <a:pPr lvl="1">
              <a:defRPr/>
            </a:pPr>
            <a:r>
              <a:rPr lang="en-US" dirty="0" smtClean="0">
                <a:latin typeface="Tahoma" charset="0"/>
                <a:ea typeface="ＭＳ Ｐゴシック" charset="0"/>
              </a:rPr>
              <a:t>Enterprise storage systems typically powered on</a:t>
            </a:r>
          </a:p>
          <a:p>
            <a:pPr lvl="1">
              <a:defRPr/>
            </a:pPr>
            <a:endParaRPr lang="en-US" sz="1600" b="1" dirty="0">
              <a:solidFill>
                <a:schemeClr val="tx2"/>
              </a:solidFill>
              <a:latin typeface="Tahoma" charset="0"/>
              <a:ea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FAA19D-FB98-DA47-9851-F2BB106068A2}" type="slidenum">
              <a:rPr lang="en-US" sz="1600">
                <a:solidFill>
                  <a:srgbClr val="000000"/>
                </a:solidFill>
                <a:latin typeface="Garamond" charset="0"/>
              </a:rPr>
              <a:pPr eaLnBrk="1" hangingPunct="1"/>
              <a:t>159</a:t>
            </a:fld>
            <a:endParaRPr lang="en-US" sz="1600">
              <a:solidFill>
                <a:srgbClr val="000000"/>
              </a:solidFill>
              <a:latin typeface="Garamond" charset="0"/>
            </a:endParaRPr>
          </a:p>
        </p:txBody>
      </p:sp>
    </p:spTree>
    <p:extLst>
      <p:ext uri="{BB962C8B-B14F-4D97-AF65-F5344CB8AC3E}">
        <p14:creationId xmlns:p14="http://schemas.microsoft.com/office/powerpoint/2010/main" val="2263111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a:spLocks noGrp="1"/>
          </p:cNvSpPr>
          <p:nvPr>
            <p:ph idx="1"/>
          </p:nvPr>
        </p:nvSpPr>
        <p:spPr>
          <a:xfrm>
            <a:off x="457200" y="1417638"/>
            <a:ext cx="8363272" cy="4708525"/>
          </a:xfrm>
        </p:spPr>
        <p:txBody>
          <a:bodyPr/>
          <a:lstStyle/>
          <a:p>
            <a:endParaRPr lang="en-US" dirty="0">
              <a:latin typeface="Calibri" charset="0"/>
            </a:endParaRPr>
          </a:p>
          <a:p>
            <a:endParaRPr lang="en-US" dirty="0" smtClean="0">
              <a:latin typeface="Calibri" charset="0"/>
            </a:endParaRPr>
          </a:p>
          <a:p>
            <a:endParaRPr lang="en-US" dirty="0">
              <a:latin typeface="Calibri" charset="0"/>
            </a:endParaRPr>
          </a:p>
          <a:p>
            <a:endParaRPr lang="en-US" dirty="0" smtClean="0">
              <a:latin typeface="Calibri" charset="0"/>
            </a:endParaRPr>
          </a:p>
          <a:p>
            <a:endParaRPr lang="en-US" dirty="0" smtClean="0">
              <a:latin typeface="Calibri" charset="0"/>
            </a:endParaRPr>
          </a:p>
          <a:p>
            <a:endParaRPr lang="en-US" dirty="0">
              <a:latin typeface="Calibri" charset="0"/>
            </a:endParaRPr>
          </a:p>
          <a:p>
            <a:pPr marL="0" indent="0">
              <a:buNone/>
            </a:pPr>
            <a:endParaRPr lang="en-US" dirty="0">
              <a:latin typeface="Calibri" charset="0"/>
            </a:endParaRPr>
          </a:p>
          <a:p>
            <a:pPr marL="0" indent="0">
              <a:buNone/>
            </a:pPr>
            <a:r>
              <a:rPr lang="en-US" sz="2800" dirty="0" smtClean="0">
                <a:solidFill>
                  <a:srgbClr val="008000"/>
                </a:solidFill>
                <a:latin typeface="Calibri" charset="0"/>
              </a:rPr>
              <a:t>    Row (buffer) hit: Access data from row buffer </a:t>
            </a:r>
            <a:r>
              <a:rPr lang="en-US" sz="2800" dirty="0" smtClean="0">
                <a:solidFill>
                  <a:srgbClr val="008000"/>
                </a:solidFill>
                <a:latin typeface="Calibri" charset="0"/>
                <a:sym typeface="Wingdings"/>
              </a:rPr>
              <a:t> fast</a:t>
            </a:r>
          </a:p>
          <a:p>
            <a:pPr marL="0" indent="0">
              <a:buNone/>
            </a:pPr>
            <a:r>
              <a:rPr lang="en-US" sz="2800" dirty="0" smtClean="0">
                <a:solidFill>
                  <a:srgbClr val="FF0000"/>
                </a:solidFill>
                <a:latin typeface="Calibri" charset="0"/>
                <a:sym typeface="Wingdings"/>
              </a:rPr>
              <a:t>    Row (buffer) miss: Access data from cell array  slow</a:t>
            </a:r>
            <a:endParaRPr lang="en-US" sz="2800" dirty="0">
              <a:solidFill>
                <a:srgbClr val="FF0000"/>
              </a:solidFill>
              <a:latin typeface="Calibri" charset="0"/>
            </a:endParaRPr>
          </a:p>
        </p:txBody>
      </p:sp>
      <p:grpSp>
        <p:nvGrpSpPr>
          <p:cNvPr id="17" name="Group 16"/>
          <p:cNvGrpSpPr>
            <a:grpSpLocks/>
          </p:cNvGrpSpPr>
          <p:nvPr/>
        </p:nvGrpSpPr>
        <p:grpSpPr bwMode="auto">
          <a:xfrm>
            <a:off x="3406890" y="5205814"/>
            <a:ext cx="1114608" cy="726905"/>
            <a:chOff x="3708726" y="5237800"/>
            <a:chExt cx="1113942" cy="726065"/>
          </a:xfrm>
        </p:grpSpPr>
        <p:cxnSp>
          <p:nvCxnSpPr>
            <p:cNvPr id="18" name="Straight Arrow Connector 17"/>
            <p:cNvCxnSpPr/>
            <p:nvPr/>
          </p:nvCxnSpPr>
          <p:spPr>
            <a:xfrm flipV="1">
              <a:off x="4212427"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2" name="TextBox 18"/>
            <p:cNvSpPr txBox="1">
              <a:spLocks noChangeArrowheads="1"/>
            </p:cNvSpPr>
            <p:nvPr/>
          </p:nvSpPr>
          <p:spPr bwMode="auto">
            <a:xfrm>
              <a:off x="3708726" y="5502734"/>
              <a:ext cx="1113942"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dirty="0">
                  <a:solidFill>
                    <a:prstClr val="black"/>
                  </a:solidFill>
                </a:rPr>
                <a:t>LOAD X</a:t>
              </a:r>
            </a:p>
          </p:txBody>
        </p:sp>
      </p:grpSp>
      <p:grpSp>
        <p:nvGrpSpPr>
          <p:cNvPr id="20" name="Group 19"/>
          <p:cNvGrpSpPr>
            <a:grpSpLocks/>
          </p:cNvGrpSpPr>
          <p:nvPr/>
        </p:nvGrpSpPr>
        <p:grpSpPr bwMode="auto">
          <a:xfrm>
            <a:off x="4458965" y="5215339"/>
            <a:ext cx="1423887" cy="726905"/>
            <a:chOff x="3551174" y="5237800"/>
            <a:chExt cx="1423449" cy="726065"/>
          </a:xfrm>
        </p:grpSpPr>
        <p:cxnSp>
          <p:nvCxnSpPr>
            <p:cNvPr id="21" name="Straight Arrow Connector 20"/>
            <p:cNvCxnSpPr/>
            <p:nvPr/>
          </p:nvCxnSpPr>
          <p:spPr>
            <a:xfrm flipV="1">
              <a:off x="4212574" y="5237800"/>
              <a:ext cx="0" cy="353603"/>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470" name="TextBox 21"/>
            <p:cNvSpPr txBox="1">
              <a:spLocks noChangeArrowheads="1"/>
            </p:cNvSpPr>
            <p:nvPr/>
          </p:nvSpPr>
          <p:spPr bwMode="auto">
            <a:xfrm>
              <a:off x="3551174" y="5502734"/>
              <a:ext cx="1423449"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dirty="0">
                  <a:solidFill>
                    <a:prstClr val="black"/>
                  </a:solidFill>
                </a:rPr>
                <a:t>LOAD X+1</a:t>
              </a:r>
            </a:p>
          </p:txBody>
        </p:sp>
      </p:grpSp>
      <p:grpSp>
        <p:nvGrpSpPr>
          <p:cNvPr id="16" name="Group 15"/>
          <p:cNvGrpSpPr/>
          <p:nvPr/>
        </p:nvGrpSpPr>
        <p:grpSpPr>
          <a:xfrm>
            <a:off x="3032919" y="1625160"/>
            <a:ext cx="3078162" cy="3074281"/>
            <a:chOff x="696913" y="2094042"/>
            <a:chExt cx="3078162" cy="3074281"/>
          </a:xfrm>
        </p:grpSpPr>
        <p:sp>
          <p:nvSpPr>
            <p:cNvPr id="3" name="Rectangle 2"/>
            <p:cNvSpPr/>
            <p:nvPr/>
          </p:nvSpPr>
          <p:spPr>
            <a:xfrm>
              <a:off x="712788" y="2106036"/>
              <a:ext cx="3062287" cy="30622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cxnSp>
          <p:nvCxnSpPr>
            <p:cNvPr id="12" name="Straight Connector 11"/>
            <p:cNvCxnSpPr>
              <a:stCxn id="3" idx="0"/>
              <a:endCxn id="3" idx="2"/>
            </p:cNvCxnSpPr>
            <p:nvPr/>
          </p:nvCxnSpPr>
          <p:spPr>
            <a:xfrm>
              <a:off x="2243932"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2" name="Straight Connector 31"/>
            <p:cNvCxnSpPr>
              <a:stCxn id="3" idx="1"/>
              <a:endCxn id="3" idx="3"/>
            </p:cNvCxnSpPr>
            <p:nvPr/>
          </p:nvCxnSpPr>
          <p:spPr>
            <a:xfrm>
              <a:off x="712788" y="363718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5" name="Straight Connector 34"/>
            <p:cNvCxnSpPr/>
            <p:nvPr/>
          </p:nvCxnSpPr>
          <p:spPr>
            <a:xfrm>
              <a:off x="696913" y="2874125"/>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6" name="Straight Connector 35"/>
            <p:cNvCxnSpPr/>
            <p:nvPr/>
          </p:nvCxnSpPr>
          <p:spPr>
            <a:xfrm>
              <a:off x="712788" y="4397052"/>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7" name="Straight Connector 36"/>
            <p:cNvCxnSpPr/>
            <p:nvPr/>
          </p:nvCxnSpPr>
          <p:spPr>
            <a:xfrm>
              <a:off x="30077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8" name="Straight Connector 37"/>
            <p:cNvCxnSpPr/>
            <p:nvPr/>
          </p:nvCxnSpPr>
          <p:spPr>
            <a:xfrm>
              <a:off x="1466972"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9" name="Straight Connector 38"/>
            <p:cNvCxnSpPr/>
            <p:nvPr/>
          </p:nvCxnSpPr>
          <p:spPr>
            <a:xfrm>
              <a:off x="712788" y="2487613"/>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0" name="Straight Connector 39"/>
            <p:cNvCxnSpPr/>
            <p:nvPr/>
          </p:nvCxnSpPr>
          <p:spPr>
            <a:xfrm>
              <a:off x="712788" y="326131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1" name="Straight Connector 40"/>
            <p:cNvCxnSpPr/>
            <p:nvPr/>
          </p:nvCxnSpPr>
          <p:spPr>
            <a:xfrm>
              <a:off x="712788" y="4025227"/>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2" name="Straight Connector 41"/>
            <p:cNvCxnSpPr/>
            <p:nvPr/>
          </p:nvCxnSpPr>
          <p:spPr>
            <a:xfrm>
              <a:off x="696913" y="479723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3" name="Straight Connector 42"/>
            <p:cNvCxnSpPr/>
            <p:nvPr/>
          </p:nvCxnSpPr>
          <p:spPr>
            <a:xfrm>
              <a:off x="1086331"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4" name="Straight Connector 43"/>
            <p:cNvCxnSpPr/>
            <p:nvPr/>
          </p:nvCxnSpPr>
          <p:spPr>
            <a:xfrm>
              <a:off x="18501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5" name="Straight Connector 44"/>
            <p:cNvCxnSpPr/>
            <p:nvPr/>
          </p:nvCxnSpPr>
          <p:spPr>
            <a:xfrm>
              <a:off x="2613990"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6" name="Straight Connector 45"/>
            <p:cNvCxnSpPr/>
            <p:nvPr/>
          </p:nvCxnSpPr>
          <p:spPr>
            <a:xfrm>
              <a:off x="340079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grpSp>
      <p:sp>
        <p:nvSpPr>
          <p:cNvPr id="19" name="Rectangle 18"/>
          <p:cNvSpPr/>
          <p:nvPr/>
        </p:nvSpPr>
        <p:spPr>
          <a:xfrm>
            <a:off x="3048794" y="4844246"/>
            <a:ext cx="3062287" cy="37109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sp>
        <p:nvSpPr>
          <p:cNvPr id="50" name="Rectangle 49"/>
          <p:cNvSpPr/>
          <p:nvPr/>
        </p:nvSpPr>
        <p:spPr>
          <a:xfrm rot="5400000">
            <a:off x="1158224" y="2969534"/>
            <a:ext cx="3062287" cy="3735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cxnSp>
        <p:nvCxnSpPr>
          <p:cNvPr id="5" name="Straight Connector 4"/>
          <p:cNvCxnSpPr>
            <a:stCxn id="2" idx="0"/>
          </p:cNvCxnSpPr>
          <p:nvPr/>
        </p:nvCxnSpPr>
        <p:spPr>
          <a:xfrm flipH="1">
            <a:off x="5745163" y="1352367"/>
            <a:ext cx="1707416" cy="0"/>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a:grpSpLocks/>
          </p:cNvGrpSpPr>
          <p:nvPr/>
        </p:nvGrpSpPr>
        <p:grpSpPr bwMode="auto">
          <a:xfrm>
            <a:off x="4454665" y="5212164"/>
            <a:ext cx="1423887" cy="726905"/>
            <a:chOff x="3546987" y="5237800"/>
            <a:chExt cx="1423449" cy="726065"/>
          </a:xfrm>
        </p:grpSpPr>
        <p:cxnSp>
          <p:nvCxnSpPr>
            <p:cNvPr id="28" name="Straight Arrow Connector 27"/>
            <p:cNvCxnSpPr/>
            <p:nvPr/>
          </p:nvCxnSpPr>
          <p:spPr>
            <a:xfrm flipV="1">
              <a:off x="4212688"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6" name="TextBox 28"/>
            <p:cNvSpPr txBox="1">
              <a:spLocks noChangeArrowheads="1"/>
            </p:cNvSpPr>
            <p:nvPr/>
          </p:nvSpPr>
          <p:spPr bwMode="auto">
            <a:xfrm>
              <a:off x="3546987" y="5502734"/>
              <a:ext cx="1423449"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a:solidFill>
                    <a:prstClr val="black"/>
                  </a:solidFill>
                </a:rPr>
                <a:t>LOAD X+1</a:t>
              </a:r>
            </a:p>
          </p:txBody>
        </p:sp>
      </p:grpSp>
      <p:grpSp>
        <p:nvGrpSpPr>
          <p:cNvPr id="10" name="Group 9"/>
          <p:cNvGrpSpPr>
            <a:grpSpLocks/>
          </p:cNvGrpSpPr>
          <p:nvPr/>
        </p:nvGrpSpPr>
        <p:grpSpPr bwMode="auto">
          <a:xfrm>
            <a:off x="3406072" y="5210576"/>
            <a:ext cx="1114608" cy="726905"/>
            <a:chOff x="3707904" y="5237800"/>
            <a:chExt cx="1113941" cy="726065"/>
          </a:xfrm>
        </p:grpSpPr>
        <p:cxnSp>
          <p:nvCxnSpPr>
            <p:cNvPr id="11" name="Straight Arrow Connector 10"/>
            <p:cNvCxnSpPr/>
            <p:nvPr/>
          </p:nvCxnSpPr>
          <p:spPr>
            <a:xfrm flipV="1">
              <a:off x="4212427" y="5237800"/>
              <a:ext cx="0" cy="35360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474" name="TextBox 11"/>
            <p:cNvSpPr txBox="1">
              <a:spLocks noChangeArrowheads="1"/>
            </p:cNvSpPr>
            <p:nvPr/>
          </p:nvSpPr>
          <p:spPr bwMode="auto">
            <a:xfrm>
              <a:off x="3707904" y="5502734"/>
              <a:ext cx="1113941"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a:solidFill>
                    <a:prstClr val="black"/>
                  </a:solidFill>
                </a:rPr>
                <a:t>LOAD X</a:t>
              </a:r>
            </a:p>
          </p:txBody>
        </p:sp>
      </p:grpSp>
      <p:sp>
        <p:nvSpPr>
          <p:cNvPr id="19461" name="Title 1"/>
          <p:cNvSpPr>
            <a:spLocks noGrp="1"/>
          </p:cNvSpPr>
          <p:nvPr>
            <p:ph type="title"/>
          </p:nvPr>
        </p:nvSpPr>
        <p:spPr/>
        <p:txBody>
          <a:bodyPr/>
          <a:lstStyle/>
          <a:p>
            <a:r>
              <a:rPr lang="en-US" dirty="0">
                <a:latin typeface="Times" charset="0"/>
                <a:cs typeface="Times" charset="0"/>
              </a:rPr>
              <a:t>Row </a:t>
            </a:r>
            <a:r>
              <a:rPr lang="en-US" dirty="0" smtClean="0">
                <a:latin typeface="Times" charset="0"/>
                <a:cs typeface="Times" charset="0"/>
              </a:rPr>
              <a:t>Buffers and Latency</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99A93F5D-CD0C-1B48-8489-E9263CC0D55B}" type="slidenum">
              <a:rPr lang="en-US">
                <a:solidFill>
                  <a:prstClr val="black">
                    <a:tint val="75000"/>
                  </a:prstClr>
                </a:solidFill>
                <a:latin typeface="Calibri"/>
              </a:rPr>
              <a:pPr>
                <a:defRPr/>
              </a:pPr>
              <a:t>16</a:t>
            </a:fld>
            <a:endParaRPr lang="en-US" dirty="0">
              <a:solidFill>
                <a:prstClr val="black">
                  <a:tint val="75000"/>
                </a:prstClr>
              </a:solidFill>
              <a:latin typeface="Calibri"/>
            </a:endParaRPr>
          </a:p>
        </p:txBody>
      </p:sp>
      <p:sp>
        <p:nvSpPr>
          <p:cNvPr id="8" name="Rectangle 7"/>
          <p:cNvSpPr/>
          <p:nvPr/>
        </p:nvSpPr>
        <p:spPr>
          <a:xfrm>
            <a:off x="2502596" y="1625159"/>
            <a:ext cx="373543" cy="3062287"/>
          </a:xfrm>
          <a:prstGeom prst="rect">
            <a:avLst/>
          </a:prstGeom>
          <a:ln/>
        </p:spPr>
        <p:style>
          <a:lnRef idx="1">
            <a:schemeClr val="accent2"/>
          </a:lnRef>
          <a:fillRef idx="2">
            <a:schemeClr val="accent2"/>
          </a:fillRef>
          <a:effectRef idx="1">
            <a:schemeClr val="accent2"/>
          </a:effectRef>
          <a:fontRef idx="minor">
            <a:schemeClr val="dk1"/>
          </a:fontRef>
        </p:style>
        <p:txBody>
          <a:bodyPr vert="vert270" lIns="0" tIns="0" rIns="0" bIns="0" anchor="ctr"/>
          <a:lstStyle/>
          <a:p>
            <a:pPr algn="ctr" defTabSz="457200">
              <a:lnSpc>
                <a:spcPct val="70000"/>
              </a:lnSpc>
              <a:defRPr/>
            </a:pPr>
            <a:r>
              <a:rPr lang="en-US" sz="2400" dirty="0" smtClean="0">
                <a:solidFill>
                  <a:prstClr val="black"/>
                </a:solidFill>
                <a:latin typeface="Calibri"/>
              </a:rPr>
              <a:t>ROW ADDRESS</a:t>
            </a:r>
          </a:p>
        </p:txBody>
      </p:sp>
      <p:sp>
        <p:nvSpPr>
          <p:cNvPr id="9" name="Rectangle 8"/>
          <p:cNvSpPr/>
          <p:nvPr/>
        </p:nvSpPr>
        <p:spPr>
          <a:xfrm>
            <a:off x="3048795" y="3168298"/>
            <a:ext cx="3062286" cy="388047"/>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dirty="0">
                <a:solidFill>
                  <a:prstClr val="black"/>
                </a:solidFill>
                <a:latin typeface="Calibri"/>
              </a:rPr>
              <a:t>ROW DATA</a:t>
            </a:r>
          </a:p>
        </p:txBody>
      </p:sp>
      <p:sp>
        <p:nvSpPr>
          <p:cNvPr id="25" name="TextBox 24"/>
          <p:cNvSpPr txBox="1">
            <a:spLocks noChangeArrowheads="1"/>
          </p:cNvSpPr>
          <p:nvPr/>
        </p:nvSpPr>
        <p:spPr bwMode="auto">
          <a:xfrm>
            <a:off x="6366129" y="4804325"/>
            <a:ext cx="2295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pPr>
            <a:r>
              <a:rPr lang="en-US" sz="2400">
                <a:solidFill>
                  <a:srgbClr val="FF0000"/>
                </a:solidFill>
              </a:rPr>
              <a:t>Row buffer miss!</a:t>
            </a:r>
          </a:p>
        </p:txBody>
      </p:sp>
      <p:sp>
        <p:nvSpPr>
          <p:cNvPr id="26" name="TextBox 25"/>
          <p:cNvSpPr txBox="1">
            <a:spLocks noChangeArrowheads="1"/>
          </p:cNvSpPr>
          <p:nvPr/>
        </p:nvSpPr>
        <p:spPr bwMode="auto">
          <a:xfrm>
            <a:off x="6366129" y="4794800"/>
            <a:ext cx="2073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pPr>
            <a:r>
              <a:rPr lang="en-US" sz="2400">
                <a:solidFill>
                  <a:srgbClr val="008000"/>
                </a:solidFill>
              </a:rPr>
              <a:t>Row buffer hit!</a:t>
            </a:r>
          </a:p>
        </p:txBody>
      </p:sp>
      <p:sp>
        <p:nvSpPr>
          <p:cNvPr id="30" name="Rectangle 29"/>
          <p:cNvSpPr/>
          <p:nvPr/>
        </p:nvSpPr>
        <p:spPr>
          <a:xfrm>
            <a:off x="7086720" y="1745356"/>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1" name="Rectangle 30"/>
          <p:cNvSpPr/>
          <p:nvPr/>
        </p:nvSpPr>
        <p:spPr>
          <a:xfrm>
            <a:off x="7086720" y="2288992"/>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 name="Oval 1"/>
          <p:cNvSpPr/>
          <p:nvPr/>
        </p:nvSpPr>
        <p:spPr>
          <a:xfrm>
            <a:off x="6717383" y="1352367"/>
            <a:ext cx="1470392" cy="1470392"/>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black">
                  <a:lumMod val="50000"/>
                  <a:lumOff val="50000"/>
                </a:prstClr>
              </a:solidFill>
              <a:latin typeface="Calibri"/>
            </a:endParaRPr>
          </a:p>
        </p:txBody>
      </p:sp>
      <p:cxnSp>
        <p:nvCxnSpPr>
          <p:cNvPr id="34" name="Straight Connector 33"/>
          <p:cNvCxnSpPr>
            <a:stCxn id="2" idx="5"/>
          </p:cNvCxnSpPr>
          <p:nvPr/>
        </p:nvCxnSpPr>
        <p:spPr>
          <a:xfrm flipH="1">
            <a:off x="6366129" y="2607425"/>
            <a:ext cx="1606312" cy="1302588"/>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514020" y="4883997"/>
            <a:ext cx="1567106" cy="461665"/>
          </a:xfrm>
          <a:prstGeom prst="rect">
            <a:avLst/>
          </a:prstGeom>
          <a:noFill/>
        </p:spPr>
        <p:txBody>
          <a:bodyPr wrap="none" rtlCol="0">
            <a:spAutoFit/>
          </a:bodyPr>
          <a:lstStyle/>
          <a:p>
            <a:pP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Row buffer</a:t>
            </a:r>
            <a:endParaRPr lang="en-US" sz="2400" dirty="0">
              <a:solidFill>
                <a:prstClr val="black"/>
              </a:solidFill>
              <a:latin typeface="Calibri" charset="0"/>
              <a:ea typeface="ＭＳ Ｐゴシック" charset="0"/>
              <a:cs typeface="ＭＳ Ｐゴシック" charset="0"/>
            </a:endParaRPr>
          </a:p>
        </p:txBody>
      </p:sp>
      <p:sp>
        <p:nvSpPr>
          <p:cNvPr id="48" name="TextBox 47"/>
          <p:cNvSpPr txBox="1"/>
          <p:nvPr/>
        </p:nvSpPr>
        <p:spPr>
          <a:xfrm>
            <a:off x="3048795" y="2112855"/>
            <a:ext cx="3062287" cy="584775"/>
          </a:xfrm>
          <a:prstGeom prst="rect">
            <a:avLst/>
          </a:prstGeom>
          <a:noFill/>
        </p:spPr>
        <p:txBody>
          <a:bodyPr wrap="square" rtlCol="0">
            <a:spAutoFit/>
          </a:bodyPr>
          <a:lstStyle/>
          <a:p>
            <a:pPr algn="ct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CELL ARRAY</a:t>
            </a:r>
            <a:endParaRPr lang="en-US" sz="3200" dirty="0">
              <a:solidFill>
                <a:prstClr val="black"/>
              </a:solidFill>
              <a:latin typeface="Calibri"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3386371089"/>
      </p:ext>
    </p:extLst>
  </p:cSld>
  <p:clrMapOvr>
    <a:masterClrMapping/>
  </p:clrMapOvr>
  <p:transition xmlns:p14="http://schemas.microsoft.com/office/powerpoint/2010/main" spd="slow" advTm="53738"/>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10" presetClass="exit" presetSubtype="0" fill="hold" grpId="1" nodeType="with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decel="50000" fill="hold" grpId="0" nodeType="clickEffect">
                                  <p:stCondLst>
                                    <p:cond delay="0"/>
                                  </p:stCondLst>
                                  <p:childTnLst>
                                    <p:animMotion origin="layout" path="M 2.67742E-6 -1.76471E-6 L 2.67742E-6 0.24525 " pathEditMode="relative" rAng="0" ptsTypes="AA">
                                      <p:cBhvr>
                                        <p:cTn id="31" dur="2000" fill="hold"/>
                                        <p:tgtEl>
                                          <p:spTgt spid="9"/>
                                        </p:tgtEl>
                                        <p:attrNameLst>
                                          <p:attrName>ppt_x</p:attrName>
                                          <p:attrName>ppt_y</p:attrName>
                                        </p:attrNameLst>
                                      </p:cBhvr>
                                      <p:rCtr x="0" y="12251"/>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nodeType="clickEffect">
                                  <p:stCondLst>
                                    <p:cond delay="0"/>
                                  </p:stCondLst>
                                  <p:childTnLst>
                                    <p:anim calcmode="lin" valueType="num">
                                      <p:cBhvr additive="base">
                                        <p:cTn id="43" dur="500"/>
                                        <p:tgtEl>
                                          <p:spTgt spid="17"/>
                                        </p:tgtEl>
                                        <p:attrNameLst>
                                          <p:attrName>ppt_x</p:attrName>
                                        </p:attrNameLst>
                                      </p:cBhvr>
                                      <p:tavLst>
                                        <p:tav tm="0">
                                          <p:val>
                                            <p:strVal val="ppt_x"/>
                                          </p:val>
                                        </p:tav>
                                        <p:tav tm="100000">
                                          <p:val>
                                            <p:strVal val="ppt_x"/>
                                          </p:val>
                                        </p:tav>
                                      </p:tavLst>
                                    </p:anim>
                                    <p:anim calcmode="lin" valueType="num">
                                      <p:cBhvr additive="base">
                                        <p:cTn id="44" dur="500"/>
                                        <p:tgtEl>
                                          <p:spTgt spid="17"/>
                                        </p:tgtEl>
                                        <p:attrNameLst>
                                          <p:attrName>ppt_y</p:attrName>
                                        </p:attrNameLst>
                                      </p:cBhvr>
                                      <p:tavLst>
                                        <p:tav tm="0">
                                          <p:val>
                                            <p:strVal val="ppt_y"/>
                                          </p:val>
                                        </p:tav>
                                        <p:tav tm="100000">
                                          <p:val>
                                            <p:strVal val="1+ppt_h/2"/>
                                          </p:val>
                                        </p:tav>
                                      </p:tavLst>
                                    </p:anim>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27"/>
                                        </p:tgtEl>
                                        <p:attrNameLst>
                                          <p:attrName>ppt_x</p:attrName>
                                        </p:attrNameLst>
                                      </p:cBhvr>
                                      <p:tavLst>
                                        <p:tav tm="0">
                                          <p:val>
                                            <p:strVal val="ppt_x"/>
                                          </p:val>
                                        </p:tav>
                                        <p:tav tm="100000">
                                          <p:val>
                                            <p:strVal val="ppt_x"/>
                                          </p:val>
                                        </p:tav>
                                      </p:tavLst>
                                    </p:anim>
                                    <p:anim calcmode="lin" valueType="num">
                                      <p:cBhvr additive="base">
                                        <p:cTn id="69" dur="500"/>
                                        <p:tgtEl>
                                          <p:spTgt spid="27"/>
                                        </p:tgtEl>
                                        <p:attrNameLst>
                                          <p:attrName>ppt_y</p:attrName>
                                        </p:attrNameLst>
                                      </p:cBhvr>
                                      <p:tavLst>
                                        <p:tav tm="0">
                                          <p:val>
                                            <p:strVal val="ppt_y"/>
                                          </p:val>
                                        </p:tav>
                                        <p:tav tm="100000">
                                          <p:val>
                                            <p:strVal val="1+ppt_h/2"/>
                                          </p:val>
                                        </p:tav>
                                      </p:tavLst>
                                    </p:anim>
                                    <p:set>
                                      <p:cBhvr>
                                        <p:cTn id="70" dur="1" fill="hold">
                                          <p:stCondLst>
                                            <p:cond delay="4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8" grpId="0" animBg="1"/>
      <p:bldP spid="9" grpId="0" animBg="1"/>
      <p:bldP spid="9" grpId="1" animBg="1"/>
      <p:bldP spid="25" grpId="0"/>
      <p:bldP spid="25" grpId="1"/>
      <p:bldP spid="2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2016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solidFill>
                  <a:srgbClr val="0000FF"/>
                </a:solidFill>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5AEB1-2AA3-2941-B77A-8EDFF3C7C03F}" type="slidenum">
              <a:rPr lang="en-US" sz="1600">
                <a:solidFill>
                  <a:srgbClr val="000000"/>
                </a:solidFill>
                <a:latin typeface="Garamond" charset="0"/>
              </a:rPr>
              <a:pPr eaLnBrk="1" hangingPunct="1"/>
              <a:t>160</a:t>
            </a:fld>
            <a:endParaRPr lang="en-US" sz="1600">
              <a:solidFill>
                <a:srgbClr val="000000"/>
              </a:solidFill>
              <a:latin typeface="Garamond" charset="0"/>
            </a:endParaRPr>
          </a:p>
        </p:txBody>
      </p:sp>
    </p:spTree>
    <p:extLst>
      <p:ext uri="{BB962C8B-B14F-4D97-AF65-F5344CB8AC3E}">
        <p14:creationId xmlns:p14="http://schemas.microsoft.com/office/powerpoint/2010/main" val="2457374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Evaluation Methodology</a:t>
            </a:r>
          </a:p>
        </p:txBody>
      </p:sp>
      <p:sp>
        <p:nvSpPr>
          <p:cNvPr id="117762" name="Content Placeholder 2"/>
          <p:cNvSpPr>
            <a:spLocks noGrp="1"/>
          </p:cNvSpPr>
          <p:nvPr>
            <p:ph idx="1"/>
          </p:nvPr>
        </p:nvSpPr>
        <p:spPr>
          <a:xfrm>
            <a:off x="228600" y="954088"/>
            <a:ext cx="8610600" cy="4876800"/>
          </a:xfrm>
        </p:spPr>
        <p:txBody>
          <a:bodyPr/>
          <a:lstStyle/>
          <a:p>
            <a:pPr eaLnBrk="1" hangingPunct="1">
              <a:defRPr/>
            </a:pPr>
            <a:r>
              <a:rPr lang="en-US" dirty="0">
                <a:solidFill>
                  <a:srgbClr val="0000FF"/>
                </a:solidFill>
                <a:latin typeface="Tahoma" charset="0"/>
                <a:ea typeface="ＭＳ Ｐゴシック" charset="0"/>
                <a:cs typeface="ＭＳ Ｐゴシック" charset="0"/>
              </a:rPr>
              <a:t>E</a:t>
            </a:r>
            <a:r>
              <a:rPr lang="en-US" dirty="0" smtClean="0">
                <a:solidFill>
                  <a:srgbClr val="0000FF"/>
                </a:solidFill>
                <a:latin typeface="Tahoma" charset="0"/>
                <a:ea typeface="ＭＳ Ｐゴシック" charset="0"/>
                <a:cs typeface="ＭＳ Ｐゴシック" charset="0"/>
              </a:rPr>
              <a:t>xperimental flash platform </a:t>
            </a:r>
            <a:r>
              <a:rPr lang="en-US" dirty="0" smtClean="0">
                <a:solidFill>
                  <a:srgbClr val="FF0000"/>
                </a:solidFill>
                <a:latin typeface="Tahoma" charset="0"/>
                <a:ea typeface="ＭＳ Ｐゴシック" charset="0"/>
                <a:cs typeface="ＭＳ Ｐゴシック" charset="0"/>
              </a:rPr>
              <a:t>to obtain error </a:t>
            </a:r>
            <a:r>
              <a:rPr lang="en-US" dirty="0">
                <a:solidFill>
                  <a:srgbClr val="FF0000"/>
                </a:solidFill>
                <a:latin typeface="Tahoma" charset="0"/>
                <a:ea typeface="ＭＳ Ｐゴシック" charset="0"/>
                <a:cs typeface="ＭＳ Ｐゴシック" charset="0"/>
              </a:rPr>
              <a:t>rates </a:t>
            </a:r>
            <a:r>
              <a:rPr lang="en-US" dirty="0">
                <a:latin typeface="Tahoma" charset="0"/>
                <a:ea typeface="ＭＳ Ｐゴシック" charset="0"/>
                <a:cs typeface="ＭＳ Ｐゴシック" charset="0"/>
              </a:rPr>
              <a:t>at different P/E cycles </a:t>
            </a:r>
            <a:r>
              <a:rPr lang="en-US" sz="1800" b="1" dirty="0" smtClean="0">
                <a:solidFill>
                  <a:schemeClr val="tx2"/>
                </a:solidFill>
                <a:latin typeface="Tahoma" charset="0"/>
                <a:ea typeface="ＭＳ Ｐゴシック" charset="0"/>
                <a:cs typeface="ＭＳ Ｐゴシック" charset="0"/>
              </a:rPr>
              <a:t>[</a:t>
            </a:r>
            <a:r>
              <a:rPr lang="en-US" sz="1800" b="1" dirty="0" err="1">
                <a:solidFill>
                  <a:schemeClr val="tx2"/>
                </a:solidFill>
                <a:latin typeface="Tahoma" charset="0"/>
                <a:ea typeface="ＭＳ Ｐゴシック" charset="0"/>
                <a:cs typeface="ＭＳ Ｐゴシック" charset="0"/>
              </a:rPr>
              <a:t>Cai</a:t>
            </a:r>
            <a:r>
              <a:rPr lang="en-US" sz="1800" b="1" dirty="0">
                <a:solidFill>
                  <a:schemeClr val="tx2"/>
                </a:solidFill>
                <a:latin typeface="Tahoma" charset="0"/>
                <a:ea typeface="ＭＳ Ｐゴシック" charset="0"/>
                <a:cs typeface="ＭＳ Ｐゴシック" charset="0"/>
              </a:rPr>
              <a:t>+ DATE 2012]</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a:solidFill>
                  <a:srgbClr val="0000FF"/>
                </a:solidFill>
                <a:latin typeface="Tahoma" charset="0"/>
                <a:ea typeface="ＭＳ Ｐゴシック" charset="0"/>
                <a:cs typeface="ＭＳ Ｐゴシック" charset="0"/>
              </a:rPr>
              <a:t>Simulation framework </a:t>
            </a:r>
            <a:r>
              <a:rPr lang="en-US" dirty="0">
                <a:solidFill>
                  <a:srgbClr val="FF0000"/>
                </a:solidFill>
                <a:latin typeface="Tahoma" charset="0"/>
                <a:ea typeface="ＭＳ Ｐゴシック" charset="0"/>
                <a:cs typeface="ＭＳ Ｐゴシック" charset="0"/>
              </a:rPr>
              <a:t>to obtain P/E cycles </a:t>
            </a:r>
            <a:r>
              <a:rPr lang="en-US" dirty="0">
                <a:latin typeface="Tahoma" charset="0"/>
                <a:ea typeface="ＭＳ Ｐゴシック" charset="0"/>
                <a:cs typeface="ＭＳ Ｐゴシック" charset="0"/>
              </a:rPr>
              <a:t>of </a:t>
            </a:r>
            <a:r>
              <a:rPr lang="en-US" dirty="0" smtClean="0">
                <a:latin typeface="Tahoma" charset="0"/>
                <a:ea typeface="ＭＳ Ｐゴシック" charset="0"/>
                <a:cs typeface="ＭＳ Ｐゴシック" charset="0"/>
              </a:rPr>
              <a:t>real </a:t>
            </a:r>
            <a:r>
              <a:rPr lang="en-US" dirty="0">
                <a:latin typeface="Tahoma" charset="0"/>
                <a:ea typeface="ＭＳ Ｐゴシック" charset="0"/>
                <a:cs typeface="ＭＳ Ｐゴシック" charset="0"/>
              </a:rPr>
              <a:t>workloads: </a:t>
            </a:r>
            <a:r>
              <a:rPr lang="en-US" dirty="0" err="1">
                <a:latin typeface="Tahoma" charset="0"/>
                <a:ea typeface="ＭＳ Ｐゴシック" charset="0"/>
                <a:cs typeface="ＭＳ Ｐゴシック" charset="0"/>
              </a:rPr>
              <a:t>DiskSim</a:t>
            </a:r>
            <a:r>
              <a:rPr lang="en-US" dirty="0">
                <a:latin typeface="Tahoma" charset="0"/>
                <a:ea typeface="ＭＳ Ｐゴシック" charset="0"/>
                <a:cs typeface="ＭＳ Ｐゴシック" charset="0"/>
              </a:rPr>
              <a:t> with SSD </a:t>
            </a:r>
            <a:r>
              <a:rPr lang="en-US" dirty="0" smtClean="0">
                <a:latin typeface="Tahoma" charset="0"/>
                <a:ea typeface="ＭＳ Ｐゴシック" charset="0"/>
                <a:cs typeface="ＭＳ Ｐゴシック" charset="0"/>
              </a:rPr>
              <a:t>extensions</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Simulated system: </a:t>
            </a:r>
            <a:r>
              <a:rPr lang="en-US" dirty="0" smtClean="0">
                <a:solidFill>
                  <a:srgbClr val="FF0000"/>
                </a:solidFill>
                <a:latin typeface="Tahoma" charset="0"/>
                <a:ea typeface="ＭＳ Ｐゴシック" charset="0"/>
                <a:cs typeface="ＭＳ Ｐゴシック" charset="0"/>
              </a:rPr>
              <a:t>256GB flash</a:t>
            </a:r>
            <a:r>
              <a:rPr lang="en-US" dirty="0" smtClean="0">
                <a:latin typeface="Tahoma" charset="0"/>
                <a:ea typeface="ＭＳ Ｐゴシック" charset="0"/>
                <a:cs typeface="ＭＳ Ｐゴシック" charset="0"/>
              </a:rPr>
              <a:t>, 4 channels, 8 chips/channel, 8K blocks/chip, 128 pages/block, 8KB pages</a:t>
            </a:r>
          </a:p>
          <a:p>
            <a:pPr eaLnBrk="1" hangingPunct="1">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Workloads </a:t>
            </a:r>
          </a:p>
          <a:p>
            <a:pPr lvl="1" eaLnBrk="1" hangingPunct="1">
              <a:defRPr/>
            </a:pPr>
            <a:r>
              <a:rPr lang="en-US" sz="2000" dirty="0" smtClean="0">
                <a:solidFill>
                  <a:srgbClr val="FF0000"/>
                </a:solidFill>
                <a:latin typeface="Tahoma" charset="0"/>
                <a:ea typeface="ＭＳ Ｐゴシック" charset="0"/>
                <a:cs typeface="ＭＳ Ｐゴシック" charset="0"/>
              </a:rPr>
              <a:t>File system applications, databases, web search</a:t>
            </a:r>
          </a:p>
          <a:p>
            <a:pPr lvl="1" eaLnBrk="1" hangingPunct="1">
              <a:defRPr/>
            </a:pPr>
            <a:r>
              <a:rPr lang="en-US" sz="2000" dirty="0" smtClean="0">
                <a:latin typeface="Tahoma" charset="0"/>
                <a:ea typeface="ＭＳ Ｐゴシック" charset="0"/>
                <a:cs typeface="ＭＳ Ｐゴシック" charset="0"/>
              </a:rPr>
              <a:t>Categories: Write-heavy, read-heavy, balanced</a:t>
            </a:r>
          </a:p>
          <a:p>
            <a:pPr marL="344487" lvl="1" indent="0" eaLnBrk="1" hangingPunct="1">
              <a:buFont typeface="Wingdings" charset="0"/>
              <a:buNone/>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Evaluation metrics</a:t>
            </a:r>
          </a:p>
          <a:p>
            <a:pPr lvl="1" eaLnBrk="1" hangingPunct="1">
              <a:defRPr/>
            </a:pPr>
            <a:r>
              <a:rPr lang="en-US" sz="2000" dirty="0" smtClean="0">
                <a:solidFill>
                  <a:srgbClr val="FF0000"/>
                </a:solidFill>
                <a:latin typeface="Tahoma" charset="0"/>
                <a:ea typeface="ＭＳ Ｐゴシック" charset="0"/>
                <a:cs typeface="ＭＳ Ｐゴシック" charset="0"/>
              </a:rPr>
              <a:t>Lifetime</a:t>
            </a:r>
            <a:r>
              <a:rPr lang="en-US" sz="2000" dirty="0" smtClean="0">
                <a:latin typeface="Tahoma" charset="0"/>
                <a:ea typeface="ＭＳ Ｐゴシック" charset="0"/>
                <a:cs typeface="ＭＳ Ｐゴシック" charset="0"/>
              </a:rPr>
              <a:t> (extrapolated)</a:t>
            </a:r>
          </a:p>
          <a:p>
            <a:pPr lvl="1" eaLnBrk="1" hangingPunct="1">
              <a:defRPr/>
            </a:pPr>
            <a:r>
              <a:rPr lang="en-US" sz="2000" dirty="0" smtClean="0">
                <a:solidFill>
                  <a:srgbClr val="FF0000"/>
                </a:solidFill>
                <a:latin typeface="Tahoma" charset="0"/>
                <a:ea typeface="ＭＳ Ｐゴシック" charset="0"/>
                <a:cs typeface="ＭＳ Ｐゴシック" charset="0"/>
              </a:rPr>
              <a:t>Energy overhead</a:t>
            </a:r>
            <a:r>
              <a:rPr lang="en-US" sz="2000" dirty="0" smtClean="0">
                <a:latin typeface="Tahoma" charset="0"/>
                <a:ea typeface="ＭＳ Ｐゴシック" charset="0"/>
                <a:cs typeface="ＭＳ Ｐゴシック" charset="0"/>
              </a:rPr>
              <a:t>, P/E cycle overhead</a:t>
            </a:r>
            <a:endParaRPr lang="en-US" sz="2000" dirty="0">
              <a:latin typeface="Tahoma" charset="0"/>
              <a:ea typeface="ＭＳ Ｐゴシック" charset="0"/>
              <a:cs typeface="ＭＳ Ｐゴシック" charset="0"/>
            </a:endParaRPr>
          </a:p>
          <a:p>
            <a:pPr eaLnBrk="1" hangingPunct="1">
              <a:defRPr/>
            </a:pPr>
            <a:endParaRPr lang="en-US" dirty="0">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41AE80-7D45-1447-BA61-7454FB65CAA9}" type="slidenum">
              <a:rPr lang="en-US" sz="1600">
                <a:solidFill>
                  <a:srgbClr val="000000"/>
                </a:solidFill>
                <a:latin typeface="Garamond" charset="0"/>
              </a:rPr>
              <a:pPr eaLnBrk="1" hangingPunct="1"/>
              <a:t>161</a:t>
            </a:fld>
            <a:endParaRPr lang="en-US" sz="1600">
              <a:solidFill>
                <a:srgbClr val="000000"/>
              </a:solidFill>
              <a:latin typeface="Garamond" charset="0"/>
            </a:endParaRPr>
          </a:p>
        </p:txBody>
      </p:sp>
    </p:spTree>
    <p:extLst>
      <p:ext uri="{BB962C8B-B14F-4D97-AF65-F5344CB8AC3E}">
        <p14:creationId xmlns:p14="http://schemas.microsoft.com/office/powerpoint/2010/main" val="39891313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Extrapolated Lifetime</a:t>
            </a:r>
          </a:p>
        </p:txBody>
      </p:sp>
      <p:sp>
        <p:nvSpPr>
          <p:cNvPr id="224258" name="Content Placeholder 2"/>
          <p:cNvSpPr>
            <a:spLocks noGrp="1"/>
          </p:cNvSpPr>
          <p:nvPr>
            <p:ph idx="1"/>
          </p:nvPr>
        </p:nvSpPr>
        <p:spPr>
          <a:xfrm>
            <a:off x="228600" y="987425"/>
            <a:ext cx="8610600" cy="5260975"/>
          </a:xfrm>
        </p:spPr>
        <p:txBody>
          <a:bodyPr/>
          <a:lstStyle/>
          <a:p>
            <a:pPr eaLnBrk="1" hangingPunct="1"/>
            <a:endParaRPr lang="en-US" sz="2000">
              <a:latin typeface="Tahoma" charset="0"/>
              <a:ea typeface="ＭＳ Ｐゴシック" charset="0"/>
              <a:cs typeface="ＭＳ Ｐゴシック" charset="0"/>
            </a:endParaRP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1A61C-A2BF-DF4C-A4DA-BAC688CD8F35}" type="slidenum">
              <a:rPr lang="en-US" sz="1600">
                <a:solidFill>
                  <a:srgbClr val="000000"/>
                </a:solidFill>
                <a:latin typeface="Garamond" charset="0"/>
              </a:rPr>
              <a:pPr eaLnBrk="1" hangingPunct="1"/>
              <a:t>162</a:t>
            </a:fld>
            <a:endParaRPr lang="en-US" sz="1600">
              <a:solidFill>
                <a:srgbClr val="000000"/>
              </a:solidFill>
              <a:latin typeface="Garamond" charset="0"/>
            </a:endParaRPr>
          </a:p>
        </p:txBody>
      </p:sp>
      <p:grpSp>
        <p:nvGrpSpPr>
          <p:cNvPr id="224260" name="Group 5"/>
          <p:cNvGrpSpPr>
            <a:grpSpLocks/>
          </p:cNvGrpSpPr>
          <p:nvPr/>
        </p:nvGrpSpPr>
        <p:grpSpPr bwMode="auto">
          <a:xfrm>
            <a:off x="276225" y="2959100"/>
            <a:ext cx="8548688" cy="808038"/>
            <a:chOff x="276210" y="5143500"/>
            <a:chExt cx="8548886" cy="807228"/>
          </a:xfrm>
        </p:grpSpPr>
        <p:sp>
          <p:nvSpPr>
            <p:cNvPr id="224267" name="TextBox 6"/>
            <p:cNvSpPr txBox="1">
              <a:spLocks noChangeArrowheads="1"/>
            </p:cNvSpPr>
            <p:nvPr/>
          </p:nvSpPr>
          <p:spPr bwMode="auto">
            <a:xfrm>
              <a:off x="276210" y="5143500"/>
              <a:ext cx="4850222"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Maximum full disk P/E Cycles for a Technique</a:t>
              </a:r>
            </a:p>
          </p:txBody>
        </p:sp>
        <p:cxnSp>
          <p:nvCxnSpPr>
            <p:cNvPr id="224268" name="Straight Connector 7"/>
            <p:cNvCxnSpPr>
              <a:cxnSpLocks noChangeShapeType="1"/>
            </p:cNvCxnSpPr>
            <p:nvPr/>
          </p:nvCxnSpPr>
          <p:spPr bwMode="auto">
            <a:xfrm>
              <a:off x="400050" y="5534025"/>
              <a:ext cx="464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24269" name="TextBox 8"/>
            <p:cNvSpPr txBox="1">
              <a:spLocks noChangeArrowheads="1"/>
            </p:cNvSpPr>
            <p:nvPr/>
          </p:nvSpPr>
          <p:spPr bwMode="auto">
            <a:xfrm>
              <a:off x="485775" y="5581650"/>
              <a:ext cx="4260054"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Total full disk P/E Cycles for a Workload</a:t>
              </a:r>
            </a:p>
          </p:txBody>
        </p:sp>
        <p:sp>
          <p:nvSpPr>
            <p:cNvPr id="224270" name="Rectangle 1"/>
            <p:cNvSpPr>
              <a:spLocks noChangeArrowheads="1"/>
            </p:cNvSpPr>
            <p:nvPr/>
          </p:nvSpPr>
          <p:spPr bwMode="auto">
            <a:xfrm>
              <a:off x="5099050" y="52546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00"/>
                  </a:solidFill>
                  <a:latin typeface="Vrinda" charset="0"/>
                  <a:ea typeface="ＭＳ Ｐゴシック" charset="0"/>
                  <a:cs typeface="Vrinda" charset="0"/>
                </a:rPr>
                <a:t>×</a:t>
              </a:r>
              <a:endParaRPr lang="en-US" sz="2800" smtClean="0">
                <a:solidFill>
                  <a:srgbClr val="000000"/>
                </a:solidFill>
                <a:latin typeface="Arial" charset="0"/>
                <a:ea typeface="ＭＳ Ｐゴシック" charset="0"/>
                <a:cs typeface="ＭＳ Ｐゴシック" charset="0"/>
              </a:endParaRPr>
            </a:p>
          </p:txBody>
        </p:sp>
        <p:sp>
          <p:nvSpPr>
            <p:cNvPr id="224271" name="TextBox 10"/>
            <p:cNvSpPr txBox="1">
              <a:spLocks noChangeArrowheads="1"/>
            </p:cNvSpPr>
            <p:nvPr/>
          </p:nvSpPr>
          <p:spPr bwMode="auto">
            <a:xfrm>
              <a:off x="5562600" y="5324475"/>
              <a:ext cx="326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 of Days of Given Application</a:t>
              </a:r>
            </a:p>
          </p:txBody>
        </p:sp>
      </p:grpSp>
      <p:sp>
        <p:nvSpPr>
          <p:cNvPr id="224261" name="TextBox 11"/>
          <p:cNvSpPr txBox="1">
            <a:spLocks noChangeArrowheads="1"/>
          </p:cNvSpPr>
          <p:nvPr/>
        </p:nvSpPr>
        <p:spPr bwMode="auto">
          <a:xfrm>
            <a:off x="1597025" y="2349500"/>
            <a:ext cx="453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Experimental Platform Data</a:t>
            </a:r>
          </a:p>
        </p:txBody>
      </p:sp>
      <p:sp>
        <p:nvSpPr>
          <p:cNvPr id="224262" name="TextBox 12"/>
          <p:cNvSpPr txBox="1">
            <a:spLocks noChangeArrowheads="1"/>
          </p:cNvSpPr>
          <p:nvPr/>
        </p:nvSpPr>
        <p:spPr bwMode="auto">
          <a:xfrm>
            <a:off x="1806575" y="4064000"/>
            <a:ext cx="3824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Workload Simulation</a:t>
            </a:r>
          </a:p>
        </p:txBody>
      </p:sp>
      <p:cxnSp>
        <p:nvCxnSpPr>
          <p:cNvPr id="224263" name="Straight Arrow Connector 13"/>
          <p:cNvCxnSpPr>
            <a:cxnSpLocks noChangeShapeType="1"/>
            <a:stCxn id="224262" idx="0"/>
          </p:cNvCxnSpPr>
          <p:nvPr/>
        </p:nvCxnSpPr>
        <p:spPr bwMode="auto">
          <a:xfrm flipH="1" flipV="1">
            <a:off x="2530475" y="3778250"/>
            <a:ext cx="11874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
        <p:nvSpPr>
          <p:cNvPr id="224264" name="TextBox 14"/>
          <p:cNvSpPr txBox="1">
            <a:spLocks noChangeArrowheads="1"/>
          </p:cNvSpPr>
          <p:nvPr/>
        </p:nvSpPr>
        <p:spPr bwMode="auto">
          <a:xfrm>
            <a:off x="5962650" y="3902075"/>
            <a:ext cx="251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FF"/>
                </a:solidFill>
              </a:rPr>
              <a:t>Real length (in time) of </a:t>
            </a:r>
          </a:p>
          <a:p>
            <a:pPr algn="ctr" eaLnBrk="1" fontAlgn="base" hangingPunct="1">
              <a:spcBef>
                <a:spcPct val="0"/>
              </a:spcBef>
              <a:spcAft>
                <a:spcPct val="0"/>
              </a:spcAft>
            </a:pPr>
            <a:r>
              <a:rPr lang="en-US" sz="1800" smtClean="0">
                <a:solidFill>
                  <a:srgbClr val="0000FF"/>
                </a:solidFill>
              </a:rPr>
              <a:t>each workload trace</a:t>
            </a:r>
          </a:p>
        </p:txBody>
      </p:sp>
      <p:cxnSp>
        <p:nvCxnSpPr>
          <p:cNvPr id="224265" name="Straight Arrow Connector 15"/>
          <p:cNvCxnSpPr>
            <a:cxnSpLocks noChangeShapeType="1"/>
          </p:cNvCxnSpPr>
          <p:nvPr/>
        </p:nvCxnSpPr>
        <p:spPr bwMode="auto">
          <a:xfrm flipH="1" flipV="1">
            <a:off x="7191375" y="3616325"/>
            <a:ext cx="63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24266" name="Straight Arrow Connector 16"/>
          <p:cNvCxnSpPr>
            <a:cxnSpLocks noChangeShapeType="1"/>
          </p:cNvCxnSpPr>
          <p:nvPr/>
        </p:nvCxnSpPr>
        <p:spPr bwMode="auto">
          <a:xfrm>
            <a:off x="3305175" y="2673350"/>
            <a:ext cx="9525" cy="314325"/>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0255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ea typeface="ＭＳ Ｐゴシック" charset="0"/>
                <a:cs typeface="ＭＳ Ｐゴシック" charset="0"/>
              </a:rPr>
              <a:t>Normalized Flash Memory Lifetime </a:t>
            </a:r>
          </a:p>
        </p:txBody>
      </p:sp>
      <p:sp>
        <p:nvSpPr>
          <p:cNvPr id="226306" name="Content Placeholder 2"/>
          <p:cNvSpPr>
            <a:spLocks noGrp="1"/>
          </p:cNvSpPr>
          <p:nvPr>
            <p:ph idx="1"/>
          </p:nvPr>
        </p:nvSpPr>
        <p:spPr>
          <a:xfrm>
            <a:off x="228600" y="1016000"/>
            <a:ext cx="8610600" cy="4876800"/>
          </a:xfrm>
        </p:spPr>
        <p:txBody>
          <a:bodyPr/>
          <a:lstStyle/>
          <a:p>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BA41E-AD84-614C-B931-23F6516EF367}" type="slidenum">
              <a:rPr lang="en-US" sz="1600">
                <a:solidFill>
                  <a:srgbClr val="000000"/>
                </a:solidFill>
                <a:latin typeface="Garamond" charset="0"/>
              </a:rPr>
              <a:pPr eaLnBrk="1" hangingPunct="1"/>
              <a:t>163</a:t>
            </a:fld>
            <a:endParaRPr lang="en-US" sz="1600">
              <a:solidFill>
                <a:srgbClr val="000000"/>
              </a:solidFill>
              <a:latin typeface="Garamond" charset="0"/>
            </a:endParaRPr>
          </a:p>
        </p:txBody>
      </p:sp>
      <p:graphicFrame>
        <p:nvGraphicFramePr>
          <p:cNvPr id="6" name="Chart 5"/>
          <p:cNvGraphicFramePr/>
          <p:nvPr/>
        </p:nvGraphicFramePr>
        <p:xfrm>
          <a:off x="368300" y="901700"/>
          <a:ext cx="8509000"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p:cNvSpPr txBox="1">
            <a:spLocks noChangeArrowheads="1"/>
          </p:cNvSpPr>
          <p:nvPr/>
        </p:nvSpPr>
        <p:spPr bwMode="auto">
          <a:xfrm>
            <a:off x="1997075" y="3911600"/>
            <a:ext cx="55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660066"/>
                </a:solidFill>
              </a:rPr>
              <a:t>46x</a:t>
            </a:r>
          </a:p>
        </p:txBody>
      </p:sp>
      <p:sp>
        <p:nvSpPr>
          <p:cNvPr id="9" name="TextBox 8"/>
          <p:cNvSpPr txBox="1"/>
          <p:nvPr/>
        </p:nvSpPr>
        <p:spPr>
          <a:xfrm>
            <a:off x="7112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Adaptive-rate FCR provides the highest lifetime</a:t>
            </a:r>
          </a:p>
        </p:txBody>
      </p:sp>
      <p:sp>
        <p:nvSpPr>
          <p:cNvPr id="10" name="TextBox 9"/>
          <p:cNvSpPr txBox="1"/>
          <p:nvPr/>
        </p:nvSpPr>
        <p:spPr>
          <a:xfrm>
            <a:off x="6985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Lifetime of FCR much higher than lifetime of stronger ECC</a:t>
            </a:r>
          </a:p>
        </p:txBody>
      </p:sp>
      <p:sp>
        <p:nvSpPr>
          <p:cNvPr id="12" name="TextBox 4"/>
          <p:cNvSpPr txBox="1">
            <a:spLocks noChangeArrowheads="1"/>
          </p:cNvSpPr>
          <p:nvPr/>
        </p:nvSpPr>
        <p:spPr bwMode="auto">
          <a:xfrm>
            <a:off x="7445375" y="47117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66FF"/>
                </a:solidFill>
              </a:rPr>
              <a:t>4x</a:t>
            </a:r>
          </a:p>
        </p:txBody>
      </p:sp>
    </p:spTree>
    <p:extLst>
      <p:ext uri="{BB962C8B-B14F-4D97-AF65-F5344CB8AC3E}">
        <p14:creationId xmlns:p14="http://schemas.microsoft.com/office/powerpoint/2010/main" val="2464236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ea typeface="ＭＳ Ｐゴシック" charset="0"/>
                <a:cs typeface="ＭＳ Ｐゴシック" charset="0"/>
              </a:rPr>
              <a:t>Lifetime Evaluation Takeaways</a:t>
            </a:r>
          </a:p>
        </p:txBody>
      </p:sp>
      <p:sp>
        <p:nvSpPr>
          <p:cNvPr id="3" name="Content Placeholder 2"/>
          <p:cNvSpPr>
            <a:spLocks noGrp="1"/>
          </p:cNvSpPr>
          <p:nvPr>
            <p:ph idx="1"/>
          </p:nvPr>
        </p:nvSpPr>
        <p:spPr>
          <a:xfrm>
            <a:off x="228600" y="1041400"/>
            <a:ext cx="8610600" cy="5207000"/>
          </a:xfrm>
        </p:spPr>
        <p:txBody>
          <a:bodyPr/>
          <a:lstStyle/>
          <a:p>
            <a:r>
              <a:rPr lang="en-US">
                <a:solidFill>
                  <a:srgbClr val="0000FF"/>
                </a:solidFill>
                <a:latin typeface="Tahoma" charset="0"/>
                <a:ea typeface="ＭＳ Ｐゴシック" charset="0"/>
                <a:cs typeface="ＭＳ Ｐゴシック" charset="0"/>
              </a:rPr>
              <a:t>Significant average lifetime improvement over no refresh</a:t>
            </a:r>
          </a:p>
          <a:p>
            <a:pPr lvl="1"/>
            <a:r>
              <a:rPr lang="en-US">
                <a:solidFill>
                  <a:schemeClr val="tx2"/>
                </a:solidFill>
                <a:latin typeface="Tahoma" charset="0"/>
                <a:ea typeface="ＭＳ Ｐゴシック" charset="0"/>
              </a:rPr>
              <a:t>Adaptive-rate FCR: 46X</a:t>
            </a:r>
          </a:p>
          <a:p>
            <a:pPr lvl="1"/>
            <a:r>
              <a:rPr lang="en-US">
                <a:latin typeface="Tahoma" charset="0"/>
                <a:ea typeface="ＭＳ Ｐゴシック" charset="0"/>
              </a:rPr>
              <a:t>Hybrid reprogramming/remapping based FCR: 31X</a:t>
            </a:r>
          </a:p>
          <a:p>
            <a:pPr lvl="1"/>
            <a:r>
              <a:rPr lang="en-US">
                <a:latin typeface="Tahoma" charset="0"/>
                <a:ea typeface="ＭＳ Ｐゴシック" charset="0"/>
              </a:rPr>
              <a:t>Remapping based FCR: 9X</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FCR lifetime improvement larger than that of stronger ECC</a:t>
            </a:r>
          </a:p>
          <a:p>
            <a:pPr lvl="1"/>
            <a:r>
              <a:rPr lang="en-US">
                <a:solidFill>
                  <a:schemeClr val="tx2"/>
                </a:solidFill>
                <a:latin typeface="Tahoma" charset="0"/>
                <a:ea typeface="ＭＳ Ｐゴシック" charset="0"/>
              </a:rPr>
              <a:t>46X vs. 4X </a:t>
            </a:r>
            <a:r>
              <a:rPr lang="en-US">
                <a:latin typeface="Tahoma" charset="0"/>
                <a:ea typeface="ＭＳ Ｐゴシック" charset="0"/>
              </a:rPr>
              <a:t>with 32-kbit ECC (over 512-bit ECC)</a:t>
            </a:r>
          </a:p>
          <a:p>
            <a:pPr lvl="1"/>
            <a:r>
              <a:rPr lang="en-US">
                <a:latin typeface="Tahoma" charset="0"/>
                <a:ea typeface="ＭＳ Ｐゴシック" charset="0"/>
              </a:rPr>
              <a:t>FCR is less complex and less costly than stronger ECC</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Lifetime on all workloads improves with Hybrid FCR</a:t>
            </a:r>
          </a:p>
          <a:p>
            <a:pPr lvl="1"/>
            <a:r>
              <a:rPr lang="en-US">
                <a:latin typeface="Tahoma" charset="0"/>
                <a:ea typeface="ＭＳ Ｐゴシック" charset="0"/>
              </a:rPr>
              <a:t>Remapping based FCR can degrade lifetime on read-heavy WL</a:t>
            </a:r>
          </a:p>
          <a:p>
            <a:pPr lvl="1"/>
            <a:r>
              <a:rPr lang="en-US">
                <a:latin typeface="Tahoma" charset="0"/>
                <a:ea typeface="ＭＳ Ｐゴシック" charset="0"/>
              </a:rPr>
              <a:t>Lifetime improvement highest in write-heavy workloads</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81D4AC-C567-E741-941B-3EEF130B049E}" type="slidenum">
              <a:rPr lang="en-US" sz="1600">
                <a:solidFill>
                  <a:srgbClr val="000000"/>
                </a:solidFill>
                <a:latin typeface="Garamond" charset="0"/>
              </a:rPr>
              <a:pPr eaLnBrk="1" hangingPunct="1"/>
              <a:t>164</a:t>
            </a:fld>
            <a:endParaRPr lang="en-US" sz="1600">
              <a:solidFill>
                <a:srgbClr val="000000"/>
              </a:solidFill>
              <a:latin typeface="Garamond" charset="0"/>
            </a:endParaRPr>
          </a:p>
        </p:txBody>
      </p:sp>
    </p:spTree>
    <p:extLst>
      <p:ext uri="{BB962C8B-B14F-4D97-AF65-F5344CB8AC3E}">
        <p14:creationId xmlns:p14="http://schemas.microsoft.com/office/powerpoint/2010/main" val="3168727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Energy Overhead</a:t>
            </a:r>
          </a:p>
        </p:txBody>
      </p:sp>
      <p:sp>
        <p:nvSpPr>
          <p:cNvPr id="3" name="Content Placeholder 2"/>
          <p:cNvSpPr>
            <a:spLocks noGrp="1"/>
          </p:cNvSpPr>
          <p:nvPr>
            <p:ph idx="1"/>
          </p:nvPr>
        </p:nvSpPr>
        <p:spPr>
          <a:xfrm>
            <a:off x="228600" y="1054100"/>
            <a:ext cx="8610600" cy="51943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a:p>
          <a:p>
            <a:pPr>
              <a:defRPr/>
            </a:pPr>
            <a:r>
              <a:rPr lang="en-US" dirty="0" smtClean="0"/>
              <a:t>Adaptive-rate refresh: </a:t>
            </a:r>
            <a:r>
              <a:rPr lang="en-US" dirty="0" smtClean="0">
                <a:solidFill>
                  <a:srgbClr val="0000FF"/>
                </a:solidFill>
              </a:rPr>
              <a:t>&lt;1.8% energy increase until daily refresh is triggered</a:t>
            </a:r>
            <a:endParaRPr lang="en-US" dirty="0">
              <a:solidFill>
                <a:srgbClr val="0000FF"/>
              </a:solidFill>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C460A5-2F65-5E4F-98C0-545D0C4F384D}" type="slidenum">
              <a:rPr lang="en-US" sz="1600">
                <a:solidFill>
                  <a:srgbClr val="000000"/>
                </a:solidFill>
                <a:latin typeface="Garamond" charset="0"/>
              </a:rPr>
              <a:pPr eaLnBrk="1" hangingPunct="1"/>
              <a:t>165</a:t>
            </a:fld>
            <a:endParaRPr lang="en-US" sz="1600">
              <a:solidFill>
                <a:srgbClr val="000000"/>
              </a:solidFill>
              <a:latin typeface="Garamond" charset="0"/>
            </a:endParaRPr>
          </a:p>
        </p:txBody>
      </p:sp>
      <p:grpSp>
        <p:nvGrpSpPr>
          <p:cNvPr id="229380" name="Group 4"/>
          <p:cNvGrpSpPr>
            <a:grpSpLocks/>
          </p:cNvGrpSpPr>
          <p:nvPr/>
        </p:nvGrpSpPr>
        <p:grpSpPr bwMode="auto">
          <a:xfrm>
            <a:off x="727075" y="1384300"/>
            <a:ext cx="6705600" cy="3124200"/>
            <a:chOff x="965200" y="2032000"/>
            <a:chExt cx="6705600" cy="3124200"/>
          </a:xfrm>
        </p:grpSpPr>
        <p:graphicFrame>
          <p:nvGraphicFramePr>
            <p:cNvPr id="6" name="Chart 5"/>
            <p:cNvGraphicFramePr/>
            <p:nvPr/>
          </p:nvGraphicFramePr>
          <p:xfrm>
            <a:off x="965200" y="2032000"/>
            <a:ext cx="67056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229383" name="TextBox 6"/>
            <p:cNvSpPr txBox="1">
              <a:spLocks noChangeArrowheads="1"/>
            </p:cNvSpPr>
            <p:nvPr/>
          </p:nvSpPr>
          <p:spPr bwMode="auto">
            <a:xfrm>
              <a:off x="6502400" y="2755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7.8%</a:t>
              </a:r>
            </a:p>
          </p:txBody>
        </p:sp>
        <p:sp>
          <p:nvSpPr>
            <p:cNvPr id="229384" name="TextBox 7"/>
            <p:cNvSpPr txBox="1">
              <a:spLocks noChangeArrowheads="1"/>
            </p:cNvSpPr>
            <p:nvPr/>
          </p:nvSpPr>
          <p:spPr bwMode="auto">
            <a:xfrm>
              <a:off x="6972300" y="31877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5.5%</a:t>
              </a:r>
            </a:p>
          </p:txBody>
        </p:sp>
        <p:sp>
          <p:nvSpPr>
            <p:cNvPr id="229385" name="TextBox 8"/>
            <p:cNvSpPr txBox="1">
              <a:spLocks noChangeArrowheads="1"/>
            </p:cNvSpPr>
            <p:nvPr/>
          </p:nvSpPr>
          <p:spPr bwMode="auto">
            <a:xfrm>
              <a:off x="5321300" y="3771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2.6%</a:t>
              </a:r>
            </a:p>
          </p:txBody>
        </p:sp>
        <p:sp>
          <p:nvSpPr>
            <p:cNvPr id="229386" name="TextBox 9"/>
            <p:cNvSpPr txBox="1">
              <a:spLocks noChangeArrowheads="1"/>
            </p:cNvSpPr>
            <p:nvPr/>
          </p:nvSpPr>
          <p:spPr bwMode="auto">
            <a:xfrm>
              <a:off x="5784678" y="3986768"/>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1.8%</a:t>
              </a:r>
            </a:p>
          </p:txBody>
        </p:sp>
        <p:sp>
          <p:nvSpPr>
            <p:cNvPr id="229387" name="TextBox 10"/>
            <p:cNvSpPr txBox="1">
              <a:spLocks noChangeArrowheads="1"/>
            </p:cNvSpPr>
            <p:nvPr/>
          </p:nvSpPr>
          <p:spPr bwMode="auto">
            <a:xfrm>
              <a:off x="4156359" y="4229100"/>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0.4%</a:t>
              </a:r>
            </a:p>
          </p:txBody>
        </p:sp>
        <p:sp>
          <p:nvSpPr>
            <p:cNvPr id="229388" name="TextBox 11"/>
            <p:cNvSpPr txBox="1">
              <a:spLocks noChangeArrowheads="1"/>
            </p:cNvSpPr>
            <p:nvPr/>
          </p:nvSpPr>
          <p:spPr bwMode="auto">
            <a:xfrm>
              <a:off x="4749800" y="4316968"/>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0.3%</a:t>
              </a:r>
            </a:p>
          </p:txBody>
        </p:sp>
      </p:grpSp>
      <p:sp>
        <p:nvSpPr>
          <p:cNvPr id="229381" name="TextBox 12"/>
          <p:cNvSpPr txBox="1">
            <a:spLocks noChangeArrowheads="1"/>
          </p:cNvSpPr>
          <p:nvPr/>
        </p:nvSpPr>
        <p:spPr bwMode="auto">
          <a:xfrm>
            <a:off x="3429000" y="4416425"/>
            <a:ext cx="1735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b="1" smtClean="0">
                <a:solidFill>
                  <a:srgbClr val="000000"/>
                </a:solidFill>
              </a:rPr>
              <a:t>Refresh Interval</a:t>
            </a:r>
          </a:p>
        </p:txBody>
      </p:sp>
    </p:spTree>
    <p:extLst>
      <p:ext uri="{BB962C8B-B14F-4D97-AF65-F5344CB8AC3E}">
        <p14:creationId xmlns:p14="http://schemas.microsoft.com/office/powerpoint/2010/main" val="18641192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en-US">
                <a:latin typeface="Garamond" charset="0"/>
                <a:ea typeface="ＭＳ Ｐゴシック" charset="0"/>
                <a:cs typeface="ＭＳ Ｐゴシック" charset="0"/>
              </a:rPr>
              <a:t>Overhead of Additional Erases</a:t>
            </a:r>
          </a:p>
        </p:txBody>
      </p:sp>
      <p:sp>
        <p:nvSpPr>
          <p:cNvPr id="230402" name="Content Placeholder 2"/>
          <p:cNvSpPr>
            <a:spLocks noGrp="1"/>
          </p:cNvSpPr>
          <p:nvPr>
            <p:ph idx="1"/>
          </p:nvPr>
        </p:nvSpPr>
        <p:spPr>
          <a:xfrm>
            <a:off x="228600" y="1143000"/>
            <a:ext cx="8610600" cy="5105400"/>
          </a:xfrm>
        </p:spPr>
        <p:txBody>
          <a:bodyPr/>
          <a:lstStyle/>
          <a:p>
            <a:r>
              <a:rPr lang="en-US">
                <a:latin typeface="Tahoma" charset="0"/>
                <a:ea typeface="ＭＳ Ｐゴシック" charset="0"/>
                <a:cs typeface="ＭＳ Ｐゴシック" charset="0"/>
              </a:rPr>
              <a:t>Additional erases happen due to remapping of pages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Low (2%-20%) for write intensive workloads</a:t>
            </a:r>
          </a:p>
          <a:p>
            <a:r>
              <a:rPr lang="en-US">
                <a:latin typeface="Tahoma" charset="0"/>
                <a:ea typeface="ＭＳ Ｐゴシック" charset="0"/>
                <a:cs typeface="ＭＳ Ｐゴシック" charset="0"/>
              </a:rPr>
              <a:t>High (up to 10X) for read-intensive workloads</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Improved P/E cycle lifetime of all workloads largely outweighs the additional P/E cycles due to remapping</a:t>
            </a:r>
          </a:p>
        </p:txBody>
      </p:sp>
      <p:sp>
        <p:nvSpPr>
          <p:cNvPr id="230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4B6A92-5654-9345-BE52-A1A6E8D797F3}" type="slidenum">
              <a:rPr lang="en-US" sz="1600">
                <a:solidFill>
                  <a:srgbClr val="000000"/>
                </a:solidFill>
                <a:latin typeface="Garamond" charset="0"/>
              </a:rPr>
              <a:pPr eaLnBrk="1" hangingPunct="1"/>
              <a:t>166</a:t>
            </a:fld>
            <a:endParaRPr lang="en-US" sz="1600">
              <a:solidFill>
                <a:srgbClr val="000000"/>
              </a:solidFill>
              <a:latin typeface="Garamond" charset="0"/>
            </a:endParaRPr>
          </a:p>
        </p:txBody>
      </p:sp>
    </p:spTree>
    <p:extLst>
      <p:ext uri="{BB962C8B-B14F-4D97-AF65-F5344CB8AC3E}">
        <p14:creationId xmlns:p14="http://schemas.microsoft.com/office/powerpoint/2010/main" val="1064066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More Results in the Paper</a:t>
            </a:r>
          </a:p>
        </p:txBody>
      </p:sp>
      <p:sp>
        <p:nvSpPr>
          <p:cNvPr id="231426" name="Content Placeholder 2"/>
          <p:cNvSpPr>
            <a:spLocks noGrp="1"/>
          </p:cNvSpPr>
          <p:nvPr>
            <p:ph idx="1"/>
          </p:nvPr>
        </p:nvSpPr>
        <p:spPr>
          <a:xfrm>
            <a:off x="228600" y="1231900"/>
            <a:ext cx="8610600" cy="5016500"/>
          </a:xfrm>
        </p:spPr>
        <p:txBody>
          <a:bodyPr/>
          <a:lstStyle/>
          <a:p>
            <a:r>
              <a:rPr lang="en-US">
                <a:latin typeface="Tahoma" charset="0"/>
                <a:ea typeface="ＭＳ Ｐゴシック" charset="0"/>
                <a:cs typeface="ＭＳ Ｐゴシック" charset="0"/>
              </a:rPr>
              <a:t>Detailed workload analysis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Effect of refresh rate</a:t>
            </a: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35DE2-2797-6742-9D5A-1B7CF6D87441}" type="slidenum">
              <a:rPr lang="en-US" sz="1600">
                <a:solidFill>
                  <a:srgbClr val="000000"/>
                </a:solidFill>
                <a:latin typeface="Garamond" charset="0"/>
              </a:rPr>
              <a:pPr eaLnBrk="1" hangingPunct="1"/>
              <a:t>167</a:t>
            </a:fld>
            <a:endParaRPr lang="en-US" sz="1600">
              <a:solidFill>
                <a:srgbClr val="000000"/>
              </a:solidFill>
              <a:latin typeface="Garamond" charset="0"/>
            </a:endParaRPr>
          </a:p>
        </p:txBody>
      </p:sp>
    </p:spTree>
    <p:extLst>
      <p:ext uri="{BB962C8B-B14F-4D97-AF65-F5344CB8AC3E}">
        <p14:creationId xmlns:p14="http://schemas.microsoft.com/office/powerpoint/2010/main" val="4195142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324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solidFill>
                  <a:srgbClr val="0000FF"/>
                </a:solidFill>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324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CCBAED-1DC6-554F-B3ED-CF3DC809BD83}" type="slidenum">
              <a:rPr lang="en-US" sz="1600">
                <a:solidFill>
                  <a:srgbClr val="000000"/>
                </a:solidFill>
                <a:latin typeface="Garamond" charset="0"/>
              </a:rPr>
              <a:pPr eaLnBrk="1" hangingPunct="1"/>
              <a:t>168</a:t>
            </a:fld>
            <a:endParaRPr lang="en-US" sz="1600">
              <a:solidFill>
                <a:srgbClr val="000000"/>
              </a:solidFill>
              <a:latin typeface="Garamond" charset="0"/>
            </a:endParaRPr>
          </a:p>
        </p:txBody>
      </p:sp>
    </p:spTree>
    <p:extLst>
      <p:ext uri="{BB962C8B-B14F-4D97-AF65-F5344CB8AC3E}">
        <p14:creationId xmlns:p14="http://schemas.microsoft.com/office/powerpoint/2010/main" val="1861947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Conclusion</a:t>
            </a:r>
          </a:p>
        </p:txBody>
      </p:sp>
      <p:sp>
        <p:nvSpPr>
          <p:cNvPr id="115714" name="Content Placeholder 2"/>
          <p:cNvSpPr>
            <a:spLocks noGrp="1"/>
          </p:cNvSpPr>
          <p:nvPr>
            <p:ph idx="1"/>
          </p:nvPr>
        </p:nvSpPr>
        <p:spPr>
          <a:xfrm>
            <a:off x="228600" y="1041400"/>
            <a:ext cx="8610600" cy="4945063"/>
          </a:xfrm>
        </p:spPr>
        <p:txBody>
          <a:bodyPr/>
          <a:lstStyle/>
          <a:p>
            <a:pPr eaLnBrk="1" hangingPunct="1"/>
            <a:r>
              <a:rPr lang="en-US">
                <a:latin typeface="Tahoma" charset="0"/>
                <a:ea typeface="ＭＳ Ｐゴシック" charset="0"/>
                <a:cs typeface="ＭＳ Ｐゴシック" charset="0"/>
              </a:rPr>
              <a:t>NAND flash memory lifetime is limited due to uncorrectable errors, which increase over lifetime (P/E cycles)</a:t>
            </a: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Observation: </a:t>
            </a:r>
            <a:r>
              <a:rPr lang="en-US">
                <a:solidFill>
                  <a:srgbClr val="FF0000"/>
                </a:solidFill>
                <a:latin typeface="Tahoma" charset="0"/>
                <a:ea typeface="ＭＳ Ｐゴシック" charset="0"/>
                <a:cs typeface="ＭＳ Ｐゴシック" charset="0"/>
              </a:rPr>
              <a:t>Dominant source of errors in flash memory is retention errors </a:t>
            </a:r>
            <a:r>
              <a:rPr lang="en-US">
                <a:latin typeface="Tahoma" charset="0"/>
                <a:ea typeface="ＭＳ Ｐゴシック" charset="0"/>
                <a:cs typeface="ＭＳ Ｐゴシック" charset="0"/>
                <a:sym typeface="Wingdings" charset="0"/>
              </a:rPr>
              <a:t> retention error rate limits lifetime</a:t>
            </a:r>
            <a:endParaRPr lang="en-US">
              <a:latin typeface="Tahoma" charset="0"/>
              <a:ea typeface="ＭＳ Ｐゴシック" charset="0"/>
              <a:cs typeface="ＭＳ Ｐゴシック" charset="0"/>
            </a:endParaRP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Flash Correct-and-Refresh (FCR) </a:t>
            </a:r>
            <a:r>
              <a:rPr lang="en-US">
                <a:solidFill>
                  <a:schemeClr val="tx2"/>
                </a:solidFill>
                <a:latin typeface="Tahoma" charset="0"/>
                <a:ea typeface="ＭＳ Ｐゴシック" charset="0"/>
                <a:cs typeface="ＭＳ Ｐゴシック" charset="0"/>
              </a:rPr>
              <a:t>techniques reduce retention error rate to improve flash lifetime</a:t>
            </a:r>
          </a:p>
          <a:p>
            <a:pPr lvl="1" eaLnBrk="1" hangingPunct="1"/>
            <a:r>
              <a:rPr lang="en-US">
                <a:solidFill>
                  <a:srgbClr val="FF0000"/>
                </a:solidFill>
                <a:latin typeface="Tahoma" charset="0"/>
                <a:ea typeface="ＭＳ Ｐゴシック" charset="0"/>
                <a:cs typeface="ＭＳ Ｐゴシック" charset="0"/>
              </a:rPr>
              <a:t>Periodically read, correct, and remap or reprogram each page</a:t>
            </a:r>
            <a:r>
              <a:rPr lang="en-US">
                <a:latin typeface="Tahoma" charset="0"/>
                <a:ea typeface="ＭＳ Ｐゴシック" charset="0"/>
                <a:cs typeface="ＭＳ Ｐゴシック" charset="0"/>
              </a:rPr>
              <a:t> before it accumulates more errors than can be corrected</a:t>
            </a:r>
          </a:p>
          <a:p>
            <a:pPr lvl="1" eaLnBrk="1" hangingPunct="1"/>
            <a:r>
              <a:rPr lang="en-US">
                <a:latin typeface="Tahoma" charset="0"/>
                <a:ea typeface="ＭＳ Ｐゴシック" charset="0"/>
                <a:cs typeface="ＭＳ Ｐゴシック" charset="0"/>
              </a:rPr>
              <a:t>Adapt refresh period to the severity of errors</a:t>
            </a:r>
          </a:p>
          <a:p>
            <a:pPr eaLnBrk="1" hangingPunct="1"/>
            <a:endParaRPr lang="en-US" sz="800">
              <a:solidFill>
                <a:srgbClr val="FF0000"/>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FCR improves flash lifetime by 46X at no hardware cost</a:t>
            </a:r>
          </a:p>
          <a:p>
            <a:pPr lvl="1" eaLnBrk="1" hangingPunct="1"/>
            <a:r>
              <a:rPr lang="en-US">
                <a:latin typeface="Tahoma" charset="0"/>
                <a:ea typeface="ＭＳ Ｐゴシック" charset="0"/>
                <a:cs typeface="ＭＳ Ｐゴシック" charset="0"/>
              </a:rPr>
              <a:t>More effective and efficient than stronger ECC </a:t>
            </a:r>
          </a:p>
          <a:p>
            <a:pPr lvl="1" eaLnBrk="1" hangingPunct="1"/>
            <a:r>
              <a:rPr lang="en-US">
                <a:latin typeface="Tahoma" charset="0"/>
                <a:ea typeface="ＭＳ Ｐゴシック" charset="0"/>
                <a:cs typeface="ＭＳ Ｐゴシック" charset="0"/>
              </a:rPr>
              <a:t>Can enable better flash memory scaling</a:t>
            </a:r>
          </a:p>
          <a:p>
            <a:pPr eaLnBrk="1" hangingPunct="1"/>
            <a:endParaRPr lang="en-US">
              <a:latin typeface="Tahoma" charset="0"/>
              <a:ea typeface="ＭＳ Ｐゴシック" charset="0"/>
              <a:cs typeface="ＭＳ Ｐゴシック"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334B36-2D0F-6E4E-81A3-307D963C65FD}" type="slidenum">
              <a:rPr lang="en-US" sz="1600">
                <a:solidFill>
                  <a:srgbClr val="000000"/>
                </a:solidFill>
                <a:latin typeface="Garamond" charset="0"/>
              </a:rPr>
              <a:pPr eaLnBrk="1" hangingPunct="1"/>
              <a:t>169</a:t>
            </a:fld>
            <a:endParaRPr lang="en-US" sz="1600">
              <a:solidFill>
                <a:srgbClr val="000000"/>
              </a:solidFill>
              <a:latin typeface="Garamond" charset="0"/>
            </a:endParaRPr>
          </a:p>
        </p:txBody>
      </p:sp>
    </p:spTree>
    <p:extLst>
      <p:ext uri="{BB962C8B-B14F-4D97-AF65-F5344CB8AC3E}">
        <p14:creationId xmlns:p14="http://schemas.microsoft.com/office/powerpoint/2010/main" val="2951896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71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7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a:t>
            </a:r>
            <a:endParaRPr lang="en-US" dirty="0"/>
          </a:p>
        </p:txBody>
      </p:sp>
      <p:sp>
        <p:nvSpPr>
          <p:cNvPr id="3" name="Content Placeholder 2"/>
          <p:cNvSpPr>
            <a:spLocks noGrp="1"/>
          </p:cNvSpPr>
          <p:nvPr>
            <p:ph idx="1"/>
          </p:nvPr>
        </p:nvSpPr>
        <p:spPr/>
        <p:txBody>
          <a:bodyPr/>
          <a:lstStyle/>
          <a:p>
            <a:r>
              <a:rPr lang="en-US" dirty="0" smtClean="0">
                <a:latin typeface="Calibri" charset="0"/>
              </a:rPr>
              <a:t>Row buffers exist in both DRAM and PCM</a:t>
            </a:r>
          </a:p>
          <a:p>
            <a:pPr lvl="1"/>
            <a:r>
              <a:rPr lang="en-US" dirty="0" smtClean="0">
                <a:latin typeface="Calibri" charset="0"/>
              </a:rPr>
              <a:t>Row </a:t>
            </a:r>
            <a:r>
              <a:rPr lang="en-US" dirty="0" smtClean="0">
                <a:solidFill>
                  <a:srgbClr val="008000"/>
                </a:solidFill>
                <a:latin typeface="Calibri" charset="0"/>
              </a:rPr>
              <a:t>hit </a:t>
            </a:r>
            <a:r>
              <a:rPr lang="en-US" dirty="0" smtClean="0">
                <a:latin typeface="Calibri" charset="0"/>
              </a:rPr>
              <a:t>latency </a:t>
            </a:r>
            <a:r>
              <a:rPr lang="en-US" b="1" dirty="0" smtClean="0">
                <a:solidFill>
                  <a:srgbClr val="008000"/>
                </a:solidFill>
                <a:latin typeface="Calibri" charset="0"/>
              </a:rPr>
              <a:t>similar</a:t>
            </a:r>
            <a:r>
              <a:rPr lang="en-US" dirty="0" smtClean="0">
                <a:solidFill>
                  <a:srgbClr val="008000"/>
                </a:solidFill>
                <a:latin typeface="Calibri" charset="0"/>
              </a:rPr>
              <a:t> </a:t>
            </a:r>
            <a:r>
              <a:rPr lang="en-US" dirty="0" smtClean="0">
                <a:latin typeface="Calibri" charset="0"/>
              </a:rPr>
              <a:t>in DRAM </a:t>
            </a:r>
            <a:r>
              <a:rPr lang="en-US" dirty="0">
                <a:latin typeface="Calibri" charset="0"/>
              </a:rPr>
              <a:t>&amp;</a:t>
            </a:r>
            <a:r>
              <a:rPr lang="en-US" dirty="0" smtClean="0">
                <a:latin typeface="Calibri" charset="0"/>
              </a:rPr>
              <a:t> PCM </a:t>
            </a:r>
            <a:r>
              <a:rPr lang="en-US" sz="2000" dirty="0" smtClean="0">
                <a:latin typeface="Calibri" charset="0"/>
              </a:rPr>
              <a:t>[</a:t>
            </a:r>
            <a:r>
              <a:rPr lang="en-US" altLang="ja-JP" sz="2000" dirty="0" smtClean="0"/>
              <a:t>Lee</a:t>
            </a:r>
            <a:r>
              <a:rPr lang="en-US" altLang="ja-JP" sz="2000" dirty="0"/>
              <a:t>+ ISCA’09</a:t>
            </a:r>
            <a:r>
              <a:rPr lang="en-US" sz="2000" dirty="0" smtClean="0">
                <a:latin typeface="Calibri" charset="0"/>
              </a:rPr>
              <a:t>]</a:t>
            </a:r>
          </a:p>
          <a:p>
            <a:pPr lvl="1"/>
            <a:r>
              <a:rPr lang="en-US" dirty="0" smtClean="0">
                <a:latin typeface="Calibri" charset="0"/>
              </a:rPr>
              <a:t>Row </a:t>
            </a:r>
            <a:r>
              <a:rPr lang="en-US" dirty="0" smtClean="0">
                <a:solidFill>
                  <a:srgbClr val="FF0000"/>
                </a:solidFill>
                <a:latin typeface="Calibri" charset="0"/>
              </a:rPr>
              <a:t>miss </a:t>
            </a:r>
            <a:r>
              <a:rPr lang="en-US" dirty="0" smtClean="0">
                <a:latin typeface="Calibri" charset="0"/>
              </a:rPr>
              <a:t>latency </a:t>
            </a:r>
            <a:r>
              <a:rPr lang="en-US" b="1" dirty="0" smtClean="0">
                <a:solidFill>
                  <a:srgbClr val="FF0000"/>
                </a:solidFill>
                <a:latin typeface="Calibri" charset="0"/>
              </a:rPr>
              <a:t>small </a:t>
            </a:r>
            <a:r>
              <a:rPr lang="en-US" dirty="0" smtClean="0">
                <a:latin typeface="Calibri" charset="0"/>
              </a:rPr>
              <a:t>in DRAM, </a:t>
            </a:r>
            <a:r>
              <a:rPr lang="en-US" b="1" dirty="0" smtClean="0">
                <a:solidFill>
                  <a:srgbClr val="FF0000"/>
                </a:solidFill>
                <a:latin typeface="Calibri" charset="0"/>
              </a:rPr>
              <a:t>large </a:t>
            </a:r>
            <a:r>
              <a:rPr lang="en-US" dirty="0" smtClean="0">
                <a:latin typeface="Calibri" charset="0"/>
              </a:rPr>
              <a:t>in PCM</a:t>
            </a:r>
          </a:p>
          <a:p>
            <a:pPr lvl="3"/>
            <a:endParaRPr lang="en-US" dirty="0" smtClean="0">
              <a:latin typeface="Calibri" charset="0"/>
            </a:endParaRPr>
          </a:p>
          <a:p>
            <a:r>
              <a:rPr lang="en-US" dirty="0" smtClean="0">
                <a:latin typeface="Calibri" charset="0"/>
              </a:rPr>
              <a:t>Place data in DRAM which</a:t>
            </a:r>
          </a:p>
          <a:p>
            <a:pPr lvl="1"/>
            <a:r>
              <a:rPr lang="en-US" dirty="0" smtClean="0">
                <a:latin typeface="Calibri" charset="0"/>
              </a:rPr>
              <a:t>is likely to</a:t>
            </a:r>
            <a:r>
              <a:rPr lang="en-US" b="1" dirty="0" smtClean="0">
                <a:latin typeface="Calibri" charset="0"/>
              </a:rPr>
              <a:t> </a:t>
            </a:r>
            <a:r>
              <a:rPr lang="en-US" dirty="0" smtClean="0">
                <a:latin typeface="Calibri" charset="0"/>
              </a:rPr>
              <a:t>miss in the row buffer (</a:t>
            </a:r>
            <a:r>
              <a:rPr lang="en-US" dirty="0" smtClean="0">
                <a:solidFill>
                  <a:srgbClr val="0000FF"/>
                </a:solidFill>
                <a:latin typeface="Calibri" charset="0"/>
              </a:rPr>
              <a:t>low row buffer locality</a:t>
            </a:r>
            <a:r>
              <a:rPr lang="en-US" dirty="0" smtClean="0">
                <a:latin typeface="Calibri" charset="0"/>
              </a:rPr>
              <a:t>)</a:t>
            </a:r>
            <a:r>
              <a:rPr lang="en-US" dirty="0" smtClean="0">
                <a:latin typeface="Calibri" charset="0"/>
                <a:sym typeface="Wingdings" charset="0"/>
              </a:rPr>
              <a:t> </a:t>
            </a:r>
            <a:r>
              <a:rPr lang="en-US" dirty="0" smtClean="0">
                <a:latin typeface="Calibri" charset="0"/>
              </a:rPr>
              <a:t>miss penalty is smaller in DRAM</a:t>
            </a:r>
          </a:p>
          <a:p>
            <a:pPr marL="457200" lvl="1" indent="0">
              <a:buNone/>
            </a:pPr>
            <a:r>
              <a:rPr lang="en-US" dirty="0" smtClean="0">
                <a:latin typeface="Calibri" charset="0"/>
              </a:rPr>
              <a:t>	AND</a:t>
            </a:r>
          </a:p>
          <a:p>
            <a:pPr lvl="1"/>
            <a:r>
              <a:rPr lang="en-US" dirty="0">
                <a:latin typeface="Calibri" charset="0"/>
              </a:rPr>
              <a:t>i</a:t>
            </a:r>
            <a:r>
              <a:rPr lang="en-US" dirty="0" smtClean="0">
                <a:latin typeface="Calibri" charset="0"/>
              </a:rPr>
              <a:t>s </a:t>
            </a:r>
            <a:r>
              <a:rPr lang="en-US" dirty="0" smtClean="0">
                <a:solidFill>
                  <a:srgbClr val="0000FF"/>
                </a:solidFill>
                <a:latin typeface="Calibri" charset="0"/>
              </a:rPr>
              <a:t>reused</a:t>
            </a:r>
            <a:r>
              <a:rPr lang="en-US" b="1" dirty="0" smtClean="0">
                <a:solidFill>
                  <a:srgbClr val="0000FF"/>
                </a:solidFill>
                <a:latin typeface="Calibri" charset="0"/>
              </a:rPr>
              <a:t> </a:t>
            </a:r>
            <a:r>
              <a:rPr lang="en-US" dirty="0" smtClean="0">
                <a:solidFill>
                  <a:srgbClr val="0000FF"/>
                </a:solidFill>
                <a:latin typeface="Calibri" charset="0"/>
              </a:rPr>
              <a:t>many times</a:t>
            </a:r>
            <a:r>
              <a:rPr lang="en-US" dirty="0" smtClean="0">
                <a:latin typeface="Calibri" charset="0"/>
                <a:sym typeface="Wingdings" charset="0"/>
              </a:rPr>
              <a:t>  cache only the data worth the movement cost and DRAM space</a:t>
            </a:r>
            <a:endParaRPr lang="en-US" dirty="0" smtClean="0">
              <a:latin typeface="Calibri" charset="0"/>
            </a:endParaRP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17</a:t>
            </a:fld>
            <a:endParaRPr lang="en-US">
              <a:solidFill>
                <a:prstClr val="black">
                  <a:tint val="75000"/>
                </a:prstClr>
              </a:solidFill>
              <a:latin typeface="Calibri"/>
            </a:endParaRPr>
          </a:p>
        </p:txBody>
      </p:sp>
    </p:spTree>
    <p:extLst>
      <p:ext uri="{BB962C8B-B14F-4D97-AF65-F5344CB8AC3E}">
        <p14:creationId xmlns:p14="http://schemas.microsoft.com/office/powerpoint/2010/main" val="2583644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238594"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238595"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6"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2385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9"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7123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RBL-Awareness: An Example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18</a:t>
            </a:fld>
            <a:endParaRPr lang="en-US">
              <a:solidFill>
                <a:prstClr val="black">
                  <a:tint val="75000"/>
                </a:prstClr>
              </a:solidFill>
              <a:latin typeface="Calibri"/>
            </a:endParaRPr>
          </a:p>
        </p:txBody>
      </p:sp>
      <p:sp>
        <p:nvSpPr>
          <p:cNvPr id="6" name="TextBox 5"/>
          <p:cNvSpPr txBox="1"/>
          <p:nvPr/>
        </p:nvSpPr>
        <p:spPr>
          <a:xfrm>
            <a:off x="457200" y="1417638"/>
            <a:ext cx="6789487" cy="584775"/>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endParaRPr lang="en-US" sz="3200" dirty="0">
              <a:solidFill>
                <a:prstClr val="black"/>
              </a:solidFill>
              <a:latin typeface="Calibri" charset="0"/>
              <a:ea typeface="ＭＳ Ｐゴシック" charset="0"/>
              <a:cs typeface="ＭＳ Ｐゴシック" charset="0"/>
            </a:endParaRPr>
          </a:p>
        </p:txBody>
      </p:sp>
      <p:grpSp>
        <p:nvGrpSpPr>
          <p:cNvPr id="11" name="Group 10"/>
          <p:cNvGrpSpPr/>
          <p:nvPr/>
        </p:nvGrpSpPr>
        <p:grpSpPr>
          <a:xfrm>
            <a:off x="1287314" y="2937323"/>
            <a:ext cx="6569372" cy="493952"/>
            <a:chOff x="1076023" y="3951619"/>
            <a:chExt cx="6569372" cy="493952"/>
          </a:xfrm>
        </p:grpSpPr>
        <p:sp>
          <p:nvSpPr>
            <p:cNvPr id="12" name="Rectangle 11"/>
            <p:cNvSpPr/>
            <p:nvPr/>
          </p:nvSpPr>
          <p:spPr>
            <a:xfrm>
              <a:off x="1076023"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14" name="Rectangle 13"/>
            <p:cNvSpPr/>
            <p:nvPr/>
          </p:nvSpPr>
          <p:spPr>
            <a:xfrm>
              <a:off x="2801300"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B</a:t>
              </a:r>
              <a:endParaRPr lang="en-US" sz="2400" b="1" dirty="0">
                <a:solidFill>
                  <a:prstClr val="black"/>
                </a:solidFill>
                <a:latin typeface="Calibri"/>
              </a:endParaRPr>
            </a:p>
          </p:txBody>
        </p:sp>
        <p:sp>
          <p:nvSpPr>
            <p:cNvPr id="15" name="Rectangle 14"/>
            <p:cNvSpPr/>
            <p:nvPr/>
          </p:nvSpPr>
          <p:spPr>
            <a:xfrm>
              <a:off x="4526577"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6251855"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D</a:t>
              </a:r>
              <a:endParaRPr lang="en-US" sz="2400" b="1" dirty="0">
                <a:solidFill>
                  <a:prstClr val="black"/>
                </a:solidFill>
                <a:latin typeface="Calibri"/>
              </a:endParaRPr>
            </a:p>
          </p:txBody>
        </p:sp>
      </p:grpSp>
    </p:spTree>
    <p:extLst>
      <p:ext uri="{BB962C8B-B14F-4D97-AF65-F5344CB8AC3E}">
        <p14:creationId xmlns:p14="http://schemas.microsoft.com/office/powerpoint/2010/main" val="39415121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RBL-Awareness: An Example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19</a:t>
            </a:fld>
            <a:endParaRPr lang="en-US">
              <a:solidFill>
                <a:prstClr val="black">
                  <a:tint val="75000"/>
                </a:prstClr>
              </a:solidFill>
              <a:latin typeface="Calibri"/>
            </a:endParaRPr>
          </a:p>
        </p:txBody>
      </p:sp>
      <p:sp>
        <p:nvSpPr>
          <p:cNvPr id="6" name="TextBox 5"/>
          <p:cNvSpPr txBox="1"/>
          <p:nvPr/>
        </p:nvSpPr>
        <p:spPr>
          <a:xfrm>
            <a:off x="457200" y="1417638"/>
            <a:ext cx="6824753"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with different row buffer localities (RBL)</a:t>
            </a:r>
            <a:endParaRPr lang="en-US" sz="3200" dirty="0">
              <a:solidFill>
                <a:prstClr val="black"/>
              </a:solidFill>
              <a:latin typeface="Calibri" charset="0"/>
              <a:ea typeface="ＭＳ Ｐゴシック" charset="0"/>
              <a:cs typeface="ＭＳ Ｐゴシック" charset="0"/>
            </a:endParaRPr>
          </a:p>
        </p:txBody>
      </p:sp>
      <p:sp>
        <p:nvSpPr>
          <p:cNvPr id="7" name="Rectangle 6"/>
          <p:cNvSpPr/>
          <p:nvPr/>
        </p:nvSpPr>
        <p:spPr>
          <a:xfrm>
            <a:off x="1287314" y="2937323"/>
            <a:ext cx="1393540" cy="4939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8" name="Rectangle 7"/>
          <p:cNvSpPr/>
          <p:nvPr/>
        </p:nvSpPr>
        <p:spPr>
          <a:xfrm>
            <a:off x="3012591" y="2937323"/>
            <a:ext cx="1393540" cy="4939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9" name="Rectangle 8"/>
          <p:cNvSpPr/>
          <p:nvPr/>
        </p:nvSpPr>
        <p:spPr>
          <a:xfrm>
            <a:off x="4737868" y="2937323"/>
            <a:ext cx="1393540" cy="4939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0" name="Rectangle 9"/>
          <p:cNvSpPr/>
          <p:nvPr/>
        </p:nvSpPr>
        <p:spPr>
          <a:xfrm>
            <a:off x="6463146" y="2937323"/>
            <a:ext cx="1393540" cy="4939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3" name="Rounded Rectangle 2"/>
          <p:cNvSpPr/>
          <p:nvPr/>
        </p:nvSpPr>
        <p:spPr>
          <a:xfrm>
            <a:off x="1141797" y="2790891"/>
            <a:ext cx="3401238" cy="812185"/>
          </a:xfrm>
          <a:prstGeom prst="roundRect">
            <a:avLst/>
          </a:prstGeom>
          <a:noFill/>
          <a:ln w="381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2" name="Rounded Rectangle 11"/>
          <p:cNvSpPr/>
          <p:nvPr/>
        </p:nvSpPr>
        <p:spPr>
          <a:xfrm>
            <a:off x="4594351" y="2790891"/>
            <a:ext cx="3411059" cy="812185"/>
          </a:xfrm>
          <a:prstGeom prst="roundRect">
            <a:avLst/>
          </a:prstGeom>
          <a:noFill/>
          <a:ln w="3810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4" name="TextBox 13"/>
          <p:cNvSpPr txBox="1"/>
          <p:nvPr/>
        </p:nvSpPr>
        <p:spPr>
          <a:xfrm>
            <a:off x="1684551" y="3692581"/>
            <a:ext cx="2250423"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FF0000"/>
                </a:solidFill>
                <a:latin typeface="Calibri" charset="0"/>
                <a:ea typeface="ＭＳ Ｐゴシック" charset="0"/>
                <a:cs typeface="ＭＳ Ｐゴシック" charset="0"/>
              </a:rPr>
              <a:t>Low RBL</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a:t>
            </a:r>
            <a:r>
              <a:rPr lang="en-US" sz="2400" dirty="0" smtClean="0">
                <a:solidFill>
                  <a:srgbClr val="FF0000"/>
                </a:solidFill>
                <a:latin typeface="Calibri" charset="0"/>
                <a:ea typeface="ＭＳ Ｐゴシック" charset="0"/>
                <a:cs typeface="ＭＳ Ｐゴシック" charset="0"/>
              </a:rPr>
              <a:t>Frequently miss</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15" name="TextBox 14"/>
          <p:cNvSpPr txBox="1"/>
          <p:nvPr/>
        </p:nvSpPr>
        <p:spPr>
          <a:xfrm>
            <a:off x="5290892" y="3692581"/>
            <a:ext cx="2029209"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008000"/>
                </a:solidFill>
                <a:latin typeface="Calibri" charset="0"/>
                <a:ea typeface="ＭＳ Ｐゴシック" charset="0"/>
                <a:cs typeface="ＭＳ Ｐゴシック" charset="0"/>
              </a:rPr>
              <a:t>High RBL</a:t>
            </a:r>
            <a:endParaRPr lang="en-US" sz="4400" dirty="0">
              <a:solidFill>
                <a:srgbClr val="FF0000"/>
              </a:solidFill>
              <a:latin typeface="Calibri" charset="0"/>
              <a:ea typeface="ＭＳ Ｐゴシック" charset="0"/>
              <a:cs typeface="ＭＳ Ｐゴシック" charset="0"/>
            </a:endParaRPr>
          </a:p>
          <a:p>
            <a:pPr algn="ctr" defTabSz="457200" fontAlgn="base">
              <a:spcBef>
                <a:spcPct val="0"/>
              </a:spcBef>
              <a:spcAft>
                <a:spcPct val="0"/>
              </a:spcAft>
            </a:pPr>
            <a:r>
              <a:rPr lang="en-US" sz="2400" dirty="0">
                <a:solidFill>
                  <a:prstClr val="black"/>
                </a:solidFill>
                <a:latin typeface="Calibri" charset="0"/>
                <a:ea typeface="ＭＳ Ｐゴシック" charset="0"/>
                <a:cs typeface="ＭＳ Ｐゴシック" charset="0"/>
              </a:rPr>
              <a:t>(</a:t>
            </a:r>
            <a:r>
              <a:rPr lang="en-US" sz="2400" dirty="0">
                <a:solidFill>
                  <a:srgbClr val="008000"/>
                </a:solidFill>
                <a:latin typeface="Calibri" charset="0"/>
                <a:ea typeface="ＭＳ Ｐゴシック" charset="0"/>
                <a:cs typeface="ＭＳ Ｐゴシック" charset="0"/>
              </a:rPr>
              <a:t>Frequently </a:t>
            </a:r>
            <a:r>
              <a:rPr lang="en-US" sz="2400" dirty="0" smtClean="0">
                <a:solidFill>
                  <a:srgbClr val="008000"/>
                </a:solidFill>
                <a:latin typeface="Calibri" charset="0"/>
                <a:ea typeface="ＭＳ Ｐゴシック" charset="0"/>
                <a:cs typeface="ＭＳ Ｐゴシック" charset="0"/>
              </a:rPr>
              <a:t>hit</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5" name="TextBox 4"/>
          <p:cNvSpPr txBox="1"/>
          <p:nvPr/>
        </p:nvSpPr>
        <p:spPr>
          <a:xfrm>
            <a:off x="715077" y="5370450"/>
            <a:ext cx="7682163" cy="1077218"/>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1: RBL-</a:t>
            </a:r>
            <a:r>
              <a:rPr lang="en-US" sz="3200" i="1" dirty="0" smtClean="0">
                <a:solidFill>
                  <a:prstClr val="black"/>
                </a:solidFill>
                <a:latin typeface="Calibri" charset="0"/>
                <a:ea typeface="ＭＳ Ｐゴシック" charset="0"/>
                <a:cs typeface="ＭＳ Ｐゴシック" charset="0"/>
              </a:rPr>
              <a:t>Unaware</a:t>
            </a:r>
            <a:r>
              <a:rPr lang="en-US" sz="3200" dirty="0" smtClean="0">
                <a:solidFill>
                  <a:prstClr val="black"/>
                </a:solidFill>
                <a:latin typeface="Calibri" charset="0"/>
                <a:ea typeface="ＭＳ Ｐゴシック" charset="0"/>
                <a:cs typeface="ＭＳ Ｐゴシック" charset="0"/>
              </a:rPr>
              <a:t> Policy (state-of-the-art)</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2: </a:t>
            </a:r>
            <a:r>
              <a:rPr lang="en-US" sz="3200" dirty="0" smtClean="0">
                <a:solidFill>
                  <a:srgbClr val="0000FF"/>
                </a:solidFill>
                <a:latin typeface="Calibri" charset="0"/>
                <a:ea typeface="ＭＳ Ｐゴシック" charset="0"/>
                <a:cs typeface="ＭＳ Ｐゴシック" charset="0"/>
              </a:rPr>
              <a:t>RBL-Aware Policy (RBLA)</a:t>
            </a:r>
            <a:endParaRPr lang="en-US" sz="32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875903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Memory Technologies Lectures</a:t>
            </a:r>
            <a:endParaRPr lang="en-US" dirty="0"/>
          </a:p>
        </p:txBody>
      </p:sp>
      <p:sp>
        <p:nvSpPr>
          <p:cNvPr id="3" name="Content Placeholder 2"/>
          <p:cNvSpPr>
            <a:spLocks noGrp="1"/>
          </p:cNvSpPr>
          <p:nvPr>
            <p:ph idx="1"/>
          </p:nvPr>
        </p:nvSpPr>
        <p:spPr/>
        <p:txBody>
          <a:bodyPr/>
          <a:lstStyle/>
          <a:p>
            <a:r>
              <a:rPr lang="en-US" dirty="0">
                <a:solidFill>
                  <a:srgbClr val="000000"/>
                </a:solidFill>
              </a:rPr>
              <a:t>These slides are </a:t>
            </a:r>
            <a:r>
              <a:rPr lang="en-US" dirty="0" smtClean="0">
                <a:solidFill>
                  <a:srgbClr val="000000"/>
                </a:solidFill>
              </a:rPr>
              <a:t>from the </a:t>
            </a:r>
            <a:r>
              <a:rPr lang="en-US" dirty="0" smtClean="0">
                <a:solidFill>
                  <a:srgbClr val="FF0000"/>
                </a:solidFill>
              </a:rPr>
              <a:t>Scalable </a:t>
            </a:r>
            <a:r>
              <a:rPr lang="en-US" dirty="0">
                <a:solidFill>
                  <a:srgbClr val="FF0000"/>
                </a:solidFill>
              </a:rPr>
              <a:t>Memory Systems</a:t>
            </a:r>
            <a:r>
              <a:rPr lang="en-US" dirty="0">
                <a:solidFill>
                  <a:srgbClr val="000000"/>
                </a:solidFill>
              </a:rPr>
              <a:t> course </a:t>
            </a:r>
            <a:r>
              <a:rPr lang="en-US" dirty="0" smtClean="0">
                <a:solidFill>
                  <a:srgbClr val="000000"/>
                </a:solidFill>
              </a:rPr>
              <a:t>taught at </a:t>
            </a:r>
            <a:r>
              <a:rPr lang="en-US" dirty="0">
                <a:solidFill>
                  <a:srgbClr val="000000"/>
                </a:solidFill>
              </a:rPr>
              <a:t>ACACES </a:t>
            </a:r>
            <a:r>
              <a:rPr lang="en-US" dirty="0" smtClean="0">
                <a:solidFill>
                  <a:srgbClr val="000000"/>
                </a:solidFill>
              </a:rPr>
              <a:t>2013 (July 15-19, 2013)</a:t>
            </a:r>
          </a:p>
          <a:p>
            <a:endParaRPr lang="en-US" dirty="0" smtClean="0">
              <a:solidFill>
                <a:srgbClr val="000000"/>
              </a:solidFill>
            </a:endParaRPr>
          </a:p>
          <a:p>
            <a:r>
              <a:rPr lang="en-US" dirty="0" smtClean="0">
                <a:solidFill>
                  <a:srgbClr val="000000"/>
                </a:solidFill>
              </a:rPr>
              <a:t>Course Website:</a:t>
            </a:r>
          </a:p>
          <a:p>
            <a:pPr marL="695325" lvl="2" indent="-342900"/>
            <a:r>
              <a:rPr lang="en-US" dirty="0" smtClean="0">
                <a:hlinkClick r:id="rId2"/>
              </a:rPr>
              <a:t>http</a:t>
            </a:r>
            <a:r>
              <a:rPr lang="en-US" dirty="0">
                <a:hlinkClick r:id="rId2"/>
              </a:rPr>
              <a:t>://users.ece.cmu.edu/~omutlu/acaces2013-memory.html</a:t>
            </a:r>
            <a:endParaRPr lang="en-US" dirty="0"/>
          </a:p>
          <a:p>
            <a:pPr lvl="1"/>
            <a:endParaRPr lang="en-US" dirty="0" smtClean="0">
              <a:solidFill>
                <a:srgbClr val="000000"/>
              </a:solidFill>
            </a:endParaRPr>
          </a:p>
          <a:p>
            <a:r>
              <a:rPr lang="en-US" dirty="0" smtClean="0">
                <a:solidFill>
                  <a:srgbClr val="000000"/>
                </a:solidFill>
              </a:rPr>
              <a:t>This is the second lecture on this topic:</a:t>
            </a:r>
          </a:p>
          <a:p>
            <a:pPr lvl="1"/>
            <a:r>
              <a:rPr lang="en-US" dirty="0"/>
              <a:t>Lecture 4a (July 18, 2013): Emerging Memory Technologies and Hybrid Memories: Hybrid Memory Design and Management </a:t>
            </a:r>
            <a:r>
              <a:rPr lang="en-US" dirty="0">
                <a:hlinkClick r:id="rId3"/>
              </a:rPr>
              <a:t>(pptx)</a:t>
            </a:r>
            <a:r>
              <a:rPr lang="en-US" dirty="0"/>
              <a:t> </a:t>
            </a:r>
            <a:r>
              <a:rPr lang="en-US" dirty="0">
                <a:hlinkClick r:id="rId4"/>
              </a:rPr>
              <a:t>(pdf)</a:t>
            </a:r>
            <a:endParaRPr lang="en-US" dirty="0">
              <a:solidFill>
                <a:srgbClr val="00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a:t>
            </a:fld>
            <a:endParaRPr lang="en-US" altLang="en-US"/>
          </a:p>
        </p:txBody>
      </p:sp>
    </p:spTree>
    <p:extLst>
      <p:ext uri="{BB962C8B-B14F-4D97-AF65-F5344CB8AC3E}">
        <p14:creationId xmlns:p14="http://schemas.microsoft.com/office/powerpoint/2010/main" val="516392628"/>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RBL-</a:t>
            </a:r>
            <a:r>
              <a:rPr lang="en-US" i="1" dirty="0" smtClean="0"/>
              <a:t>Unaware </a:t>
            </a:r>
            <a:r>
              <a:rPr lang="en-US" dirty="0" smtClean="0"/>
              <a:t>Policy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20</a:t>
            </a:fld>
            <a:endParaRPr lang="en-US">
              <a:solidFill>
                <a:prstClr val="black">
                  <a:tint val="75000"/>
                </a:prstClr>
              </a:solidFill>
              <a:latin typeface="Calibri"/>
            </a:endParaRPr>
          </a:p>
        </p:txBody>
      </p:sp>
      <p:sp>
        <p:nvSpPr>
          <p:cNvPr id="5" name="TextBox 4"/>
          <p:cNvSpPr txBox="1"/>
          <p:nvPr/>
        </p:nvSpPr>
        <p:spPr>
          <a:xfrm>
            <a:off x="457200" y="1393556"/>
            <a:ext cx="7339766"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prstClr val="black"/>
                </a:solidFill>
                <a:latin typeface="Calibri" charset="0"/>
                <a:ea typeface="ＭＳ Ｐゴシック" charset="0"/>
                <a:cs typeface="ＭＳ Ｐゴシック" charset="0"/>
              </a:rPr>
              <a:t>row buffer locality-</a:t>
            </a:r>
            <a:r>
              <a:rPr lang="en-US" sz="3200" b="1" i="1" dirty="0" smtClean="0">
                <a:solidFill>
                  <a:prstClr val="black"/>
                </a:solidFill>
                <a:latin typeface="Calibri" charset="0"/>
                <a:ea typeface="ＭＳ Ｐゴシック" charset="0"/>
                <a:cs typeface="ＭＳ Ｐゴシック" charset="0"/>
              </a:rPr>
              <a:t>unaware </a:t>
            </a:r>
            <a:r>
              <a:rPr lang="en-US" sz="3200" dirty="0" smtClean="0">
                <a:solidFill>
                  <a:prstClr val="black"/>
                </a:solidFill>
                <a:latin typeface="Calibri" charset="0"/>
                <a:ea typeface="ＭＳ Ｐゴシック" charset="0"/>
                <a:cs typeface="ＭＳ Ｐゴシック" charset="0"/>
              </a:rPr>
              <a:t>policy could</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place these rows in the following manner</a:t>
            </a:r>
            <a:endParaRPr lang="en-US" sz="3200" dirty="0">
              <a:solidFill>
                <a:prstClr val="black"/>
              </a:solidFill>
              <a:latin typeface="Calibri" charset="0"/>
              <a:ea typeface="ＭＳ Ｐゴシック" charset="0"/>
              <a:cs typeface="ＭＳ Ｐゴシック" charset="0"/>
            </a:endParaRPr>
          </a:p>
        </p:txBody>
      </p:sp>
      <p:sp>
        <p:nvSpPr>
          <p:cNvPr id="6" name="Rectangle 5"/>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7" name="Rectangle 6"/>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a:solidFill>
                  <a:srgbClr val="008000"/>
                </a:solidFill>
              </a:rPr>
              <a:t>H</a:t>
            </a:r>
            <a:r>
              <a:rPr lang="en-US" sz="2400" dirty="0" smtClean="0">
                <a:solidFill>
                  <a:srgbClr val="008000"/>
                </a:solidFill>
              </a:rPr>
              <a:t>igh RBL</a:t>
            </a:r>
            <a:r>
              <a:rPr lang="en-US" sz="2400" dirty="0" smtClean="0">
                <a:solidFill>
                  <a:prstClr val="black"/>
                </a:solidFill>
              </a:rPr>
              <a:t>)</a:t>
            </a:r>
          </a:p>
        </p:txBody>
      </p:sp>
      <p:sp>
        <p:nvSpPr>
          <p:cNvPr id="9" name="TextBox 26"/>
          <p:cNvSpPr txBox="1">
            <a:spLocks noChangeArrowheads="1"/>
          </p:cNvSpPr>
          <p:nvPr/>
        </p:nvSpPr>
        <p:spPr bwMode="auto">
          <a:xfrm>
            <a:off x="5844944" y="3995661"/>
            <a:ext cx="141652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a:solidFill>
                  <a:srgbClr val="FF0000"/>
                </a:solidFill>
              </a:rPr>
              <a:t>L</a:t>
            </a:r>
            <a:r>
              <a:rPr lang="en-US" sz="2400" dirty="0" smtClean="0">
                <a:solidFill>
                  <a:srgbClr val="FF0000"/>
                </a:solidFill>
              </a:rPr>
              <a:t>ow RBL</a:t>
            </a:r>
            <a:r>
              <a:rPr lang="en-US" sz="2400" dirty="0" smtClean="0">
                <a:solidFill>
                  <a:prstClr val="black"/>
                </a:solidFill>
              </a:rPr>
              <a:t>)</a:t>
            </a:r>
            <a:endParaRPr lang="en-US" sz="2400" dirty="0">
              <a:solidFill>
                <a:prstClr val="black"/>
              </a:solidFill>
            </a:endParaRPr>
          </a:p>
        </p:txBody>
      </p:sp>
      <p:sp>
        <p:nvSpPr>
          <p:cNvPr id="15" name="Rectangle 14"/>
          <p:cNvSpPr/>
          <p:nvPr/>
        </p:nvSpPr>
        <p:spPr>
          <a:xfrm>
            <a:off x="1444327"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1444327"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19" name="Rectangle 18"/>
          <p:cNvSpPr/>
          <p:nvPr/>
        </p:nvSpPr>
        <p:spPr>
          <a:xfrm>
            <a:off x="5405933"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0" name="Rectangle 19"/>
          <p:cNvSpPr/>
          <p:nvPr/>
        </p:nvSpPr>
        <p:spPr>
          <a:xfrm>
            <a:off x="5405933"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Tree>
    <p:extLst>
      <p:ext uri="{BB962C8B-B14F-4D97-AF65-F5344CB8AC3E}">
        <p14:creationId xmlns:p14="http://schemas.microsoft.com/office/powerpoint/2010/main" val="1211868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5" grpId="0" animBg="1"/>
      <p:bldP spid="16"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879" y="3921424"/>
            <a:ext cx="7632833" cy="523220"/>
          </a:xfrm>
          <a:prstGeom prst="rect">
            <a:avLst/>
          </a:prstGeom>
          <a:noFill/>
        </p:spPr>
        <p:txBody>
          <a:bodyPr wrap="square" rtlCol="0">
            <a:spAutoFit/>
          </a:bodyPr>
          <a:lstStyle/>
          <a:p>
            <a:pP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RBL-</a:t>
            </a:r>
            <a:r>
              <a:rPr lang="en-US" sz="2800" i="1" dirty="0">
                <a:solidFill>
                  <a:prstClr val="black"/>
                </a:solidFill>
                <a:latin typeface="Calibri" charset="0"/>
                <a:ea typeface="ＭＳ Ｐゴシック" charset="0"/>
                <a:cs typeface="ＭＳ Ｐゴシック" charset="0"/>
              </a:rPr>
              <a:t>Unaware</a:t>
            </a:r>
            <a:r>
              <a:rPr lang="en-US" sz="2800" dirty="0">
                <a:solidFill>
                  <a:prstClr val="black"/>
                </a:solidFill>
                <a:latin typeface="Calibri" charset="0"/>
                <a:ea typeface="ＭＳ Ｐゴシック" charset="0"/>
                <a:cs typeface="ＭＳ Ｐゴシック" charset="0"/>
              </a:rPr>
              <a:t>:  </a:t>
            </a:r>
            <a:r>
              <a:rPr lang="en-US" sz="2800" dirty="0">
                <a:solidFill>
                  <a:srgbClr val="0000FF"/>
                </a:solidFill>
                <a:latin typeface="Calibri" charset="0"/>
                <a:ea typeface="ＭＳ Ｐゴシック" charset="0"/>
                <a:cs typeface="ＭＳ Ｐゴシック" charset="0"/>
              </a:rPr>
              <a:t> Stall time is 6 PCM device accesses</a:t>
            </a:r>
          </a:p>
        </p:txBody>
      </p:sp>
      <p:cxnSp>
        <p:nvCxnSpPr>
          <p:cNvPr id="25" name="Straight Connector 24"/>
          <p:cNvCxnSpPr/>
          <p:nvPr/>
        </p:nvCxnSpPr>
        <p:spPr>
          <a:xfrm>
            <a:off x="8825760"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909184"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Case 1: RBL-</a:t>
            </a:r>
            <a:r>
              <a:rPr lang="en-US" i="1" dirty="0" smtClean="0"/>
              <a:t>Unaware </a:t>
            </a:r>
            <a:r>
              <a:rPr lang="en-US" dirty="0"/>
              <a:t>Policy</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21</a:t>
            </a:fld>
            <a:endParaRPr lang="en-US">
              <a:solidFill>
                <a:prstClr val="black">
                  <a:tint val="75000"/>
                </a:prstClr>
              </a:solidFill>
              <a:latin typeface="Calibri"/>
            </a:endParaRPr>
          </a:p>
        </p:txBody>
      </p:sp>
      <p:sp>
        <p:nvSpPr>
          <p:cNvPr id="8"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9"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10" name="Rectangle 9"/>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64673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Case 2: RBL-Aware Policy (RBLA)</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22</a:t>
            </a:fld>
            <a:endParaRPr lang="en-US" dirty="0">
              <a:solidFill>
                <a:prstClr val="black">
                  <a:tint val="75000"/>
                </a:prstClr>
              </a:solidFill>
              <a:latin typeface="Calibri"/>
            </a:endParaRPr>
          </a:p>
        </p:txBody>
      </p:sp>
      <p:sp>
        <p:nvSpPr>
          <p:cNvPr id="5" name="TextBox 4"/>
          <p:cNvSpPr txBox="1"/>
          <p:nvPr/>
        </p:nvSpPr>
        <p:spPr>
          <a:xfrm>
            <a:off x="457200" y="1393556"/>
            <a:ext cx="7058792"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srgbClr val="0000FF"/>
                </a:solidFill>
                <a:latin typeface="Calibri" charset="0"/>
                <a:ea typeface="ＭＳ Ｐゴシック" charset="0"/>
                <a:cs typeface="ＭＳ Ｐゴシック" charset="0"/>
              </a:rPr>
              <a:t>row buffer locality-aware</a:t>
            </a:r>
            <a:r>
              <a:rPr lang="en-US" sz="3200" b="1" dirty="0" smtClean="0">
                <a:solidFill>
                  <a:prstClr val="black"/>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policy would</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place these rows in the </a:t>
            </a:r>
            <a:r>
              <a:rPr lang="en-US" sz="3200" b="1" dirty="0" smtClean="0">
                <a:solidFill>
                  <a:srgbClr val="0000FF"/>
                </a:solidFill>
                <a:latin typeface="Calibri" charset="0"/>
                <a:ea typeface="ＭＳ Ｐゴシック" charset="0"/>
                <a:cs typeface="ＭＳ Ｐゴシック" charset="0"/>
              </a:rPr>
              <a:t>opposite</a:t>
            </a:r>
            <a:r>
              <a:rPr lang="en-US" sz="3200" dirty="0" smtClean="0">
                <a:solidFill>
                  <a:srgbClr val="0000FF"/>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manner</a:t>
            </a:r>
            <a:endParaRPr lang="en-US" sz="3200" dirty="0">
              <a:solidFill>
                <a:prstClr val="black"/>
              </a:solidFill>
              <a:latin typeface="Calibri" charset="0"/>
              <a:ea typeface="ＭＳ Ｐゴシック" charset="0"/>
              <a:cs typeface="ＭＳ Ｐゴシック" charset="0"/>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9" name="TextBox 26"/>
          <p:cNvSpPr txBox="1">
            <a:spLocks noChangeArrowheads="1"/>
          </p:cNvSpPr>
          <p:nvPr/>
        </p:nvSpPr>
        <p:spPr bwMode="auto">
          <a:xfrm>
            <a:off x="5816316" y="3995661"/>
            <a:ext cx="1473781"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sp>
        <p:nvSpPr>
          <p:cNvPr id="3" name="TextBox 2"/>
          <p:cNvSpPr txBox="1"/>
          <p:nvPr/>
        </p:nvSpPr>
        <p:spPr>
          <a:xfrm>
            <a:off x="605307" y="5249158"/>
            <a:ext cx="3979572"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a:t>
            </a:r>
            <a:r>
              <a:rPr lang="en-US" sz="2400" dirty="0" smtClean="0">
                <a:solidFill>
                  <a:prstClr val="black"/>
                </a:solidFill>
                <a:latin typeface="Calibri" charset="0"/>
                <a:ea typeface="ＭＳ Ｐゴシック" charset="0"/>
                <a:cs typeface="ＭＳ Ｐゴシック" charset="0"/>
              </a:rPr>
              <a:t> lower row buffer </a:t>
            </a:r>
            <a:r>
              <a:rPr lang="en-US" sz="2400" dirty="0" smtClean="0">
                <a:solidFill>
                  <a:srgbClr val="FF0000"/>
                </a:solidFill>
                <a:latin typeface="Calibri" charset="0"/>
                <a:ea typeface="ＭＳ Ｐゴシック" charset="0"/>
                <a:cs typeface="ＭＳ Ｐゴシック" charset="0"/>
              </a:rPr>
              <a:t>miss</a:t>
            </a:r>
            <a:r>
              <a:rPr lang="en-US" sz="2400" dirty="0" smtClean="0">
                <a:solidFill>
                  <a:prstClr val="black"/>
                </a:solidFill>
                <a:latin typeface="Calibri" charset="0"/>
                <a:ea typeface="ＭＳ Ｐゴシック" charset="0"/>
                <a:cs typeface="ＭＳ Ｐゴシック" charset="0"/>
              </a:rPr>
              <a:t> latency of DRAM</a:t>
            </a:r>
            <a:endParaRPr lang="en-US" sz="2400" dirty="0">
              <a:solidFill>
                <a:prstClr val="black"/>
              </a:solidFill>
              <a:latin typeface="Calibri" charset="0"/>
              <a:ea typeface="ＭＳ Ｐゴシック" charset="0"/>
              <a:cs typeface="ＭＳ Ｐゴシック" charset="0"/>
            </a:endParaRPr>
          </a:p>
        </p:txBody>
      </p:sp>
      <p:sp>
        <p:nvSpPr>
          <p:cNvPr id="19" name="TextBox 18"/>
          <p:cNvSpPr txBox="1"/>
          <p:nvPr/>
        </p:nvSpPr>
        <p:spPr>
          <a:xfrm>
            <a:off x="4708609" y="5249158"/>
            <a:ext cx="3682824"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 low row buffer </a:t>
            </a:r>
            <a:r>
              <a:rPr lang="en-US" sz="2400" dirty="0" smtClean="0">
                <a:solidFill>
                  <a:srgbClr val="008000"/>
                </a:solidFill>
                <a:latin typeface="Calibri" charset="0"/>
                <a:ea typeface="ＭＳ Ｐゴシック" charset="0"/>
                <a:cs typeface="ＭＳ Ｐゴシック" charset="0"/>
                <a:sym typeface="Wingdings"/>
              </a:rPr>
              <a:t>hit</a:t>
            </a:r>
            <a:r>
              <a:rPr lang="en-US" sz="2400" dirty="0" smtClean="0">
                <a:solidFill>
                  <a:prstClr val="black"/>
                </a:solidFill>
                <a:latin typeface="Calibri" charset="0"/>
                <a:ea typeface="ＭＳ Ｐゴシック" charset="0"/>
                <a:cs typeface="ＭＳ Ｐゴシック" charset="0"/>
                <a:sym typeface="Wingdings"/>
              </a:rPr>
              <a:t> latency of PCM</a:t>
            </a:r>
            <a:endParaRPr lang="en-US" sz="2400" dirty="0">
              <a:solidFill>
                <a:prstClr val="black"/>
              </a:solidFill>
              <a:latin typeface="Calibri" charset="0"/>
              <a:ea typeface="ＭＳ Ｐゴシック" charset="0"/>
              <a:cs typeface="ＭＳ Ｐゴシック" charset="0"/>
            </a:endParaRPr>
          </a:p>
        </p:txBody>
      </p:sp>
      <p:sp>
        <p:nvSpPr>
          <p:cNvPr id="20" name="Rectangle 19"/>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1" name="Rectangle 20"/>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2" name="Rectangle 21"/>
          <p:cNvSpPr/>
          <p:nvPr/>
        </p:nvSpPr>
        <p:spPr>
          <a:xfrm>
            <a:off x="1444327"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3" name="Rectangle 22"/>
          <p:cNvSpPr/>
          <p:nvPr/>
        </p:nvSpPr>
        <p:spPr>
          <a:xfrm>
            <a:off x="1444327"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24" name="Rectangle 23"/>
          <p:cNvSpPr/>
          <p:nvPr/>
        </p:nvSpPr>
        <p:spPr>
          <a:xfrm>
            <a:off x="5405933"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25" name="Rectangle 24"/>
          <p:cNvSpPr/>
          <p:nvPr/>
        </p:nvSpPr>
        <p:spPr>
          <a:xfrm>
            <a:off x="5405933"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Tree>
    <p:extLst>
      <p:ext uri="{BB962C8B-B14F-4D97-AF65-F5344CB8AC3E}">
        <p14:creationId xmlns:p14="http://schemas.microsoft.com/office/powerpoint/2010/main" val="3889985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3" grpId="0"/>
      <p:bldP spid="19" grpId="0"/>
      <p:bldP spid="20" grpId="0" animBg="1"/>
      <p:bldP spid="21" grpId="0"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6969649" y="5451218"/>
            <a:ext cx="1740681"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srgbClr val="008000"/>
                </a:solidFill>
                <a:latin typeface="Calibri" charset="0"/>
                <a:ea typeface="ＭＳ Ｐゴシック" charset="0"/>
                <a:cs typeface="ＭＳ Ｐゴシック" charset="0"/>
              </a:rPr>
              <a:t>Saved cycles</a:t>
            </a:r>
            <a:endParaRPr lang="en-US" sz="2400" dirty="0">
              <a:solidFill>
                <a:srgbClr val="008000"/>
              </a:solidFill>
              <a:latin typeface="Calibri" charset="0"/>
              <a:ea typeface="ＭＳ Ｐゴシック" charset="0"/>
              <a:cs typeface="ＭＳ Ｐゴシック" charset="0"/>
            </a:endParaRPr>
          </a:p>
        </p:txBody>
      </p:sp>
      <p:cxnSp>
        <p:nvCxnSpPr>
          <p:cNvPr id="72" name="Straight Connector 71"/>
          <p:cNvCxnSpPr/>
          <p:nvPr/>
        </p:nvCxnSpPr>
        <p:spPr>
          <a:xfrm>
            <a:off x="8825760" y="2470669"/>
            <a:ext cx="0" cy="3442214"/>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2903344" y="2470669"/>
            <a:ext cx="584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808594" y="2470669"/>
            <a:ext cx="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1"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52"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2" name="Title 1"/>
          <p:cNvSpPr>
            <a:spLocks noGrp="1"/>
          </p:cNvSpPr>
          <p:nvPr>
            <p:ph type="title"/>
          </p:nvPr>
        </p:nvSpPr>
        <p:spPr>
          <a:xfrm>
            <a:off x="457200" y="274638"/>
            <a:ext cx="8686800" cy="1143000"/>
          </a:xfrm>
        </p:spPr>
        <p:txBody>
          <a:bodyPr/>
          <a:lstStyle/>
          <a:p>
            <a:r>
              <a:rPr lang="en-US" dirty="0"/>
              <a:t>Case 2: RBL-Aware Policy (RBLA)</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23</a:t>
            </a:fld>
            <a:endParaRPr lang="en-US">
              <a:solidFill>
                <a:prstClr val="black">
                  <a:tint val="75000"/>
                </a:prstClr>
              </a:solidFill>
              <a:latin typeface="Calibri"/>
            </a:endParaRPr>
          </a:p>
        </p:txBody>
      </p:sp>
      <p:sp>
        <p:nvSpPr>
          <p:cNvPr id="10" name="Rectangle 9"/>
          <p:cNvSpPr/>
          <p:nvPr/>
        </p:nvSpPr>
        <p:spPr>
          <a:xfrm>
            <a:off x="2903344" y="4626430"/>
            <a:ext cx="666868"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576052" y="4626430"/>
            <a:ext cx="666868"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3344" y="5236321"/>
            <a:ext cx="986096"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527896" y="5236321"/>
            <a:ext cx="986096"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889440"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4208668"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5513992"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826006"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238577" y="4626430"/>
            <a:ext cx="642799"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4881376" y="4628963"/>
            <a:ext cx="63845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5519832" y="4626430"/>
            <a:ext cx="63261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6152448" y="4626429"/>
            <a:ext cx="63261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5887766"/>
            <a:ext cx="3875880"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808594" y="5887766"/>
            <a:ext cx="2040696" cy="0"/>
          </a:xfrm>
          <a:prstGeom prst="straightConnector1">
            <a:avLst/>
          </a:prstGeom>
          <a:ln w="38100" cmpd="sng">
            <a:solidFill>
              <a:srgbClr val="008000"/>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sp>
        <p:nvSpPr>
          <p:cNvPr id="53" name="TextBox 26"/>
          <p:cNvSpPr txBox="1">
            <a:spLocks noChangeArrowheads="1"/>
          </p:cNvSpPr>
          <p:nvPr/>
        </p:nvSpPr>
        <p:spPr bwMode="auto">
          <a:xfrm>
            <a:off x="180299" y="4551472"/>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54" name="TextBox 26"/>
          <p:cNvSpPr txBox="1">
            <a:spLocks noChangeArrowheads="1"/>
          </p:cNvSpPr>
          <p:nvPr/>
        </p:nvSpPr>
        <p:spPr bwMode="auto">
          <a:xfrm>
            <a:off x="180300" y="515883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cxnSp>
        <p:nvCxnSpPr>
          <p:cNvPr id="56" name="Straight Arrow Connector 5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
        <p:nvSpPr>
          <p:cNvPr id="59" name="Rectangle 58"/>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0" name="Rectangle 59"/>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1" name="Rectangle 60"/>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2" name="Rectangle 61"/>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3" name="Rectangle 62"/>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4" name="Rectangle 63"/>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5" name="Rectangle 64"/>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6" name="Rectangle 65"/>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7" name="Rectangle 66"/>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8" name="Rectangle 67"/>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9" name="Rectangle 68"/>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70" name="Rectangle 69"/>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cxnSp>
        <p:nvCxnSpPr>
          <p:cNvPr id="73" name="Straight Arrow Connector 72"/>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99879" y="3921424"/>
            <a:ext cx="8130299"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RBL-</a:t>
            </a:r>
            <a:r>
              <a:rPr lang="en-US" sz="2800" i="1" dirty="0" smtClean="0">
                <a:solidFill>
                  <a:prstClr val="black"/>
                </a:solidFill>
                <a:latin typeface="Calibri" charset="0"/>
                <a:ea typeface="ＭＳ Ｐゴシック" charset="0"/>
                <a:cs typeface="ＭＳ Ｐゴシック" charset="0"/>
              </a:rPr>
              <a:t>Unaware</a:t>
            </a:r>
            <a:r>
              <a:rPr lang="en-US" sz="2800" dirty="0" smtClean="0">
                <a:solidFill>
                  <a:prstClr val="black"/>
                </a:solidFill>
                <a:latin typeface="Calibri" charset="0"/>
                <a:ea typeface="ＭＳ Ｐゴシック" charset="0"/>
                <a:cs typeface="ＭＳ Ｐゴシック" charset="0"/>
              </a:rPr>
              <a:t>:  </a:t>
            </a:r>
            <a:r>
              <a:rPr lang="en-US" sz="2800" dirty="0" smtClean="0">
                <a:solidFill>
                  <a:srgbClr val="0000FF"/>
                </a:solidFill>
                <a:latin typeface="Calibri" charset="0"/>
                <a:ea typeface="ＭＳ Ｐゴシック" charset="0"/>
                <a:cs typeface="ＭＳ Ｐゴシック" charset="0"/>
              </a:rPr>
              <a:t> Stall time is 6 PCM device accesses</a:t>
            </a:r>
            <a:endParaRPr lang="en-US" sz="2800" dirty="0">
              <a:solidFill>
                <a:srgbClr val="0000FF"/>
              </a:solidFill>
              <a:latin typeface="Calibri" charset="0"/>
              <a:ea typeface="ＭＳ Ｐゴシック" charset="0"/>
              <a:cs typeface="ＭＳ Ｐゴシック" charset="0"/>
            </a:endParaRPr>
          </a:p>
        </p:txBody>
      </p:sp>
      <p:sp>
        <p:nvSpPr>
          <p:cNvPr id="90" name="TextBox 89"/>
          <p:cNvSpPr txBox="1"/>
          <p:nvPr/>
        </p:nvSpPr>
        <p:spPr>
          <a:xfrm>
            <a:off x="1107582" y="5912883"/>
            <a:ext cx="7741707"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srgbClr val="0000FF"/>
                </a:solidFill>
                <a:latin typeface="Calibri" charset="0"/>
                <a:ea typeface="ＭＳ Ｐゴシック" charset="0"/>
                <a:cs typeface="ＭＳ Ｐゴシック" charset="0"/>
              </a:rPr>
              <a:t>RBL-Aware: </a:t>
            </a:r>
            <a:r>
              <a:rPr lang="en-US" sz="2800" dirty="0">
                <a:solidFill>
                  <a:srgbClr val="0000FF"/>
                </a:solidFill>
                <a:latin typeface="Calibri" charset="0"/>
                <a:ea typeface="ＭＳ Ｐゴシック" charset="0"/>
                <a:cs typeface="ＭＳ Ｐゴシック" charset="0"/>
              </a:rPr>
              <a:t>S</a:t>
            </a:r>
            <a:r>
              <a:rPr lang="en-US" sz="2800" dirty="0" smtClean="0">
                <a:solidFill>
                  <a:srgbClr val="0000FF"/>
                </a:solidFill>
                <a:latin typeface="Calibri" charset="0"/>
                <a:ea typeface="ＭＳ Ｐゴシック" charset="0"/>
                <a:cs typeface="ＭＳ Ｐゴシック" charset="0"/>
              </a:rPr>
              <a:t>tall time is 6 </a:t>
            </a:r>
            <a:r>
              <a:rPr lang="en-US" sz="2800" b="1" dirty="0" smtClean="0">
                <a:solidFill>
                  <a:srgbClr val="0000FF"/>
                </a:solidFill>
                <a:latin typeface="Calibri" charset="0"/>
                <a:ea typeface="ＭＳ Ｐゴシック" charset="0"/>
                <a:cs typeface="ＭＳ Ｐゴシック" charset="0"/>
              </a:rPr>
              <a:t>DRAM</a:t>
            </a:r>
            <a:r>
              <a:rPr lang="en-US" sz="2800" dirty="0" smtClean="0">
                <a:solidFill>
                  <a:srgbClr val="0000FF"/>
                </a:solidFill>
                <a:latin typeface="Calibri" charset="0"/>
                <a:ea typeface="ＭＳ Ｐゴシック" charset="0"/>
                <a:cs typeface="ＭＳ Ｐゴシック" charset="0"/>
              </a:rPr>
              <a:t> device accesses</a:t>
            </a:r>
            <a:endParaRPr lang="en-US" sz="28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27491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6000"/>
                            </p:stCondLst>
                            <p:childTnLst>
                              <p:par>
                                <p:cTn id="59" presetID="1"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9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53" grpId="0"/>
      <p:bldP spid="54" grpId="0"/>
      <p:bldP spid="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solidFill>
                  <a:schemeClr val="bg2">
                    <a:lumMod val="75000"/>
                  </a:schemeClr>
                </a:solidFill>
              </a:rPr>
              <a:t>Motivation: Row Buffers and Implications on Data Placement</a:t>
            </a:r>
          </a:p>
          <a:p>
            <a:r>
              <a:rPr lang="en-US" dirty="0" smtClean="0"/>
              <a:t>Mechanisms: Row Buffer Locality-Aware Caching Policies</a:t>
            </a:r>
          </a:p>
          <a:p>
            <a:r>
              <a:rPr lang="en-US" dirty="0" smtClean="0">
                <a:solidFill>
                  <a:schemeClr val="bg2">
                    <a:lumMod val="75000"/>
                  </a:schemeClr>
                </a:solidFill>
              </a:rPr>
              <a:t>Evaluation and Results</a:t>
            </a:r>
          </a:p>
          <a:p>
            <a:r>
              <a:rPr lang="en-US" dirty="0" smtClean="0">
                <a:solidFill>
                  <a:schemeClr val="bg2">
                    <a:lumMod val="75000"/>
                  </a:schemeClr>
                </a:solidFill>
              </a:rPr>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237400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 </a:t>
            </a:r>
            <a:r>
              <a:rPr lang="en-US" dirty="0" smtClean="0"/>
              <a:t>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25</a:t>
            </a:fld>
            <a:endParaRPr lang="en-US">
              <a:solidFill>
                <a:prstClr val="black">
                  <a:tint val="75000"/>
                </a:prstClr>
              </a:solidFill>
              <a:latin typeface="Calibri"/>
            </a:endParaRPr>
          </a:p>
        </p:txBody>
      </p:sp>
    </p:spTree>
    <p:extLst>
      <p:ext uri="{BB962C8B-B14F-4D97-AF65-F5344CB8AC3E}">
        <p14:creationId xmlns:p14="http://schemas.microsoft.com/office/powerpoint/2010/main" val="4083599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r>
              <a:rPr lang="en-US" dirty="0" smtClean="0">
                <a:effectLst>
                  <a:glow rad="228600">
                    <a:schemeClr val="accent6">
                      <a:satMod val="175000"/>
                      <a:alpha val="40000"/>
                    </a:schemeClr>
                  </a:glow>
                </a:effectLst>
              </a:rPr>
              <a:t>-</a:t>
            </a:r>
            <a:r>
              <a:rPr lang="en-US" dirty="0" err="1" smtClean="0">
                <a:effectLst>
                  <a:glow rad="228600">
                    <a:schemeClr val="accent6">
                      <a:satMod val="175000"/>
                      <a:alpha val="40000"/>
                    </a:schemeClr>
                  </a:glow>
                </a:effectLst>
              </a:rPr>
              <a:t>Dyn</a:t>
            </a:r>
            <a:endParaRPr lang="en-US" dirty="0">
              <a:effectLst>
                <a:glow rad="228600">
                  <a:schemeClr val="accent6">
                    <a:satMod val="175000"/>
                    <a:alpha val="40000"/>
                  </a:schemeClr>
                </a:glow>
              </a:effectLst>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a:t>
            </a:r>
            <a:r>
              <a:rPr lang="en-US" dirty="0" smtClean="0"/>
              <a:t> 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a:t>
            </a:r>
            <a:r>
              <a:rPr lang="en-US" dirty="0" smtClean="0"/>
              <a:t>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a:p>
            <a:pPr lvl="3"/>
            <a:endParaRPr lang="en-US" dirty="0" smtClean="0"/>
          </a:p>
          <a:p>
            <a:pPr marL="514350" indent="-514350">
              <a:buFont typeface="+mj-lt"/>
              <a:buAutoNum type="arabicPeriod"/>
            </a:pPr>
            <a:r>
              <a:rPr lang="en-US" dirty="0" smtClean="0">
                <a:effectLst>
                  <a:glow rad="228600">
                    <a:schemeClr val="accent6">
                      <a:satMod val="175000"/>
                      <a:alpha val="40000"/>
                    </a:schemeClr>
                  </a:glow>
                </a:effectLst>
              </a:rPr>
              <a:t>Dyn</a:t>
            </a:r>
            <a:r>
              <a:rPr lang="en-US" dirty="0" smtClean="0"/>
              <a:t>amically adjust </a:t>
            </a:r>
            <a:r>
              <a:rPr lang="en-US" dirty="0" smtClean="0">
                <a:solidFill>
                  <a:srgbClr val="0000FF"/>
                </a:solidFill>
              </a:rPr>
              <a:t>threshold</a:t>
            </a:r>
            <a:r>
              <a:rPr lang="en-US" dirty="0" smtClean="0"/>
              <a:t> to adapt to workload/system characteristics</a:t>
            </a:r>
          </a:p>
          <a:p>
            <a:pPr lvl="1"/>
            <a:r>
              <a:rPr lang="en-US" dirty="0" smtClean="0"/>
              <a:t>Interval-based cost-benefit analysis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26</a:t>
            </a:fld>
            <a:endParaRPr lang="en-US">
              <a:solidFill>
                <a:prstClr val="black">
                  <a:tint val="75000"/>
                </a:prstClr>
              </a:solidFill>
              <a:latin typeface="Calibri"/>
            </a:endParaRPr>
          </a:p>
        </p:txBody>
      </p:sp>
    </p:spTree>
    <p:extLst>
      <p:ext uri="{BB962C8B-B14F-4D97-AF65-F5344CB8AC3E}">
        <p14:creationId xmlns:p14="http://schemas.microsoft.com/office/powerpoint/2010/main" val="5635651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smtClean="0">
                <a:latin typeface="Times" charset="0"/>
                <a:cs typeface="Times" charset="0"/>
              </a:rPr>
              <a:t>Implementation: “Statistics Store”</a:t>
            </a:r>
            <a:endParaRPr lang="en-US" dirty="0">
              <a:latin typeface="Times" charset="0"/>
              <a:cs typeface="Times" charset="0"/>
            </a:endParaRPr>
          </a:p>
        </p:txBody>
      </p:sp>
      <p:sp>
        <p:nvSpPr>
          <p:cNvPr id="62466" name="Content Placeholder 2"/>
          <p:cNvSpPr>
            <a:spLocks noGrp="1"/>
          </p:cNvSpPr>
          <p:nvPr>
            <p:ph idx="1"/>
          </p:nvPr>
        </p:nvSpPr>
        <p:spPr/>
        <p:txBody>
          <a:bodyPr/>
          <a:lstStyle/>
          <a:p>
            <a:r>
              <a:rPr lang="en-US" dirty="0" smtClean="0">
                <a:latin typeface="Calibri" charset="0"/>
              </a:rPr>
              <a:t>Goal: To keep count </a:t>
            </a:r>
            <a:r>
              <a:rPr lang="en-US" dirty="0">
                <a:latin typeface="Calibri" charset="0"/>
              </a:rPr>
              <a:t>of </a:t>
            </a:r>
            <a:r>
              <a:rPr lang="en-US" dirty="0" smtClean="0">
                <a:latin typeface="Calibri" charset="0"/>
              </a:rPr>
              <a:t>row buffer misses to recently used rows in PCM</a:t>
            </a:r>
          </a:p>
          <a:p>
            <a:pPr lvl="3"/>
            <a:endParaRPr lang="en-US" dirty="0" smtClean="0">
              <a:latin typeface="Calibri" charset="0"/>
            </a:endParaRPr>
          </a:p>
          <a:p>
            <a:r>
              <a:rPr lang="en-US" dirty="0" smtClean="0">
                <a:latin typeface="Calibri" charset="0"/>
              </a:rPr>
              <a:t>Hardware structure in memory controller</a:t>
            </a:r>
          </a:p>
          <a:p>
            <a:pPr lvl="1"/>
            <a:r>
              <a:rPr lang="en-US" dirty="0" smtClean="0">
                <a:latin typeface="Calibri" charset="0"/>
              </a:rPr>
              <a:t>Operation is similar to a cache</a:t>
            </a:r>
          </a:p>
          <a:p>
            <a:pPr lvl="2"/>
            <a:r>
              <a:rPr lang="en-US" dirty="0" smtClean="0">
                <a:latin typeface="Calibri" charset="0"/>
              </a:rPr>
              <a:t>Input: row address</a:t>
            </a:r>
          </a:p>
          <a:p>
            <a:pPr lvl="2"/>
            <a:r>
              <a:rPr lang="en-US" dirty="0" smtClean="0">
                <a:latin typeface="Calibri" charset="0"/>
              </a:rPr>
              <a:t>Output: row buffer miss count</a:t>
            </a:r>
          </a:p>
          <a:p>
            <a:pPr lvl="1"/>
            <a:r>
              <a:rPr lang="en-US" dirty="0" smtClean="0">
                <a:latin typeface="Calibri" charset="0"/>
              </a:rPr>
              <a:t>128-set 16-way statistics store (9.25KB) achieves system performance within 0.3% of an unlimited-sized statistics store</a:t>
            </a:r>
          </a:p>
        </p:txBody>
      </p:sp>
      <p:sp>
        <p:nvSpPr>
          <p:cNvPr id="4" name="Slide Number Placeholder 3"/>
          <p:cNvSpPr>
            <a:spLocks noGrp="1"/>
          </p:cNvSpPr>
          <p:nvPr>
            <p:ph type="sldNum" sz="quarter" idx="12"/>
          </p:nvPr>
        </p:nvSpPr>
        <p:spPr/>
        <p:txBody>
          <a:bodyPr/>
          <a:lstStyle/>
          <a:p>
            <a:pPr>
              <a:defRPr/>
            </a:pPr>
            <a:fld id="{61A4B169-AA1C-E540-A762-63FCAF9574E5}" type="slidenum">
              <a:rPr lang="en-US">
                <a:solidFill>
                  <a:prstClr val="black">
                    <a:tint val="75000"/>
                  </a:prstClr>
                </a:solidFill>
                <a:latin typeface="Calibri"/>
              </a:rPr>
              <a:pPr>
                <a:def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1271343646"/>
      </p:ext>
    </p:extLst>
  </p:cSld>
  <p:clrMapOvr>
    <a:masterClrMapping/>
  </p:clrMapOvr>
  <p:transition xmlns:p14="http://schemas.microsoft.com/office/powerpoint/2010/main" spd="slow" advTm="2769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solidFill>
                  <a:schemeClr val="bg2">
                    <a:lumMod val="75000"/>
                  </a:schemeClr>
                </a:solidFill>
              </a:rPr>
              <a:t>Motivation: Row Buffers and Implications on Data Placement</a:t>
            </a:r>
          </a:p>
          <a:p>
            <a:r>
              <a:rPr lang="en-US" dirty="0" smtClean="0">
                <a:solidFill>
                  <a:schemeClr val="bg2">
                    <a:lumMod val="75000"/>
                  </a:schemeClr>
                </a:solidFill>
              </a:rPr>
              <a:t>Mechanisms: Row Buffer Locality-Aware Caching Policies</a:t>
            </a:r>
          </a:p>
          <a:p>
            <a:r>
              <a:rPr lang="en-US" dirty="0" smtClean="0"/>
              <a:t>Evaluation and Results</a:t>
            </a:r>
          </a:p>
          <a:p>
            <a:r>
              <a:rPr lang="en-US" dirty="0" smtClean="0"/>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Tree>
    <p:extLst>
      <p:ext uri="{BB962C8B-B14F-4D97-AF65-F5344CB8AC3E}">
        <p14:creationId xmlns:p14="http://schemas.microsoft.com/office/powerpoint/2010/main" val="194972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p:txBody>
          <a:bodyPr/>
          <a:lstStyle/>
          <a:p>
            <a:r>
              <a:rPr lang="en-US" dirty="0" smtClean="0"/>
              <a:t>Cycle-level x86 CPU-memory simulator</a:t>
            </a:r>
          </a:p>
          <a:p>
            <a:pPr lvl="1"/>
            <a:r>
              <a:rPr lang="en-US" b="1" dirty="0"/>
              <a:t>CPU</a:t>
            </a:r>
            <a:r>
              <a:rPr lang="en-US" dirty="0"/>
              <a:t>: </a:t>
            </a:r>
            <a:r>
              <a:rPr lang="en-US" dirty="0" smtClean="0">
                <a:solidFill>
                  <a:srgbClr val="0000FF"/>
                </a:solidFill>
              </a:rPr>
              <a:t>16 out</a:t>
            </a:r>
            <a:r>
              <a:rPr lang="en-US" dirty="0">
                <a:solidFill>
                  <a:srgbClr val="0000FF"/>
                </a:solidFill>
              </a:rPr>
              <a:t>-of-order </a:t>
            </a:r>
            <a:r>
              <a:rPr lang="en-US" dirty="0" smtClean="0">
                <a:solidFill>
                  <a:srgbClr val="0000FF"/>
                </a:solidFill>
              </a:rPr>
              <a:t>cores</a:t>
            </a:r>
            <a:r>
              <a:rPr lang="en-US" dirty="0" smtClean="0"/>
              <a:t>, </a:t>
            </a:r>
            <a:r>
              <a:rPr lang="en-US" dirty="0"/>
              <a:t>32KB </a:t>
            </a:r>
            <a:r>
              <a:rPr lang="en-US" dirty="0" smtClean="0"/>
              <a:t>private L1 per core, </a:t>
            </a:r>
            <a:r>
              <a:rPr lang="en-US" dirty="0"/>
              <a:t>512KB </a:t>
            </a:r>
            <a:r>
              <a:rPr lang="en-US" dirty="0" smtClean="0"/>
              <a:t>shared L2 per core</a:t>
            </a:r>
            <a:endParaRPr lang="en-US" dirty="0"/>
          </a:p>
          <a:p>
            <a:pPr lvl="1"/>
            <a:r>
              <a:rPr lang="en-US" b="1" dirty="0"/>
              <a:t>Memory</a:t>
            </a:r>
            <a:r>
              <a:rPr lang="en-US" dirty="0"/>
              <a:t>: </a:t>
            </a:r>
            <a:r>
              <a:rPr lang="en-US" dirty="0" smtClean="0">
                <a:solidFill>
                  <a:srgbClr val="0000FF"/>
                </a:solidFill>
              </a:rPr>
              <a:t>1GB DRAM </a:t>
            </a:r>
            <a:r>
              <a:rPr lang="en-US" dirty="0" smtClean="0"/>
              <a:t>(8 banks), </a:t>
            </a:r>
            <a:r>
              <a:rPr lang="en-US" dirty="0" smtClean="0">
                <a:solidFill>
                  <a:srgbClr val="0000FF"/>
                </a:solidFill>
              </a:rPr>
              <a:t>16GB PCM </a:t>
            </a:r>
            <a:r>
              <a:rPr lang="en-US" dirty="0" smtClean="0"/>
              <a:t>(8 banks), 4KB migration granularity</a:t>
            </a:r>
            <a:endParaRPr lang="en-US" dirty="0"/>
          </a:p>
          <a:p>
            <a:r>
              <a:rPr lang="en-US" dirty="0" smtClean="0"/>
              <a:t>36 multi-programmed server, cloud workloads</a:t>
            </a:r>
          </a:p>
          <a:p>
            <a:pPr lvl="1"/>
            <a:r>
              <a:rPr lang="en-US" dirty="0" smtClean="0"/>
              <a:t>Server: </a:t>
            </a:r>
            <a:r>
              <a:rPr lang="en-US" dirty="0" smtClean="0">
                <a:solidFill>
                  <a:srgbClr val="0000FF"/>
                </a:solidFill>
              </a:rPr>
              <a:t>TPC-C (OLTP)</a:t>
            </a:r>
            <a:r>
              <a:rPr lang="en-US" dirty="0" smtClean="0"/>
              <a:t>, </a:t>
            </a:r>
            <a:r>
              <a:rPr lang="en-US" dirty="0" smtClean="0">
                <a:solidFill>
                  <a:srgbClr val="0000FF"/>
                </a:solidFill>
              </a:rPr>
              <a:t>TPC-H (Decision Support)</a:t>
            </a:r>
          </a:p>
          <a:p>
            <a:pPr lvl="1"/>
            <a:r>
              <a:rPr lang="en-US" dirty="0" smtClean="0"/>
              <a:t>Cloud: </a:t>
            </a:r>
            <a:r>
              <a:rPr lang="en-US" dirty="0" smtClean="0">
                <a:solidFill>
                  <a:srgbClr val="0000FF"/>
                </a:solidFill>
              </a:rPr>
              <a:t>Apache (</a:t>
            </a:r>
            <a:r>
              <a:rPr lang="en-US" dirty="0" err="1" smtClean="0">
                <a:solidFill>
                  <a:srgbClr val="0000FF"/>
                </a:solidFill>
              </a:rPr>
              <a:t>Webserv</a:t>
            </a:r>
            <a:r>
              <a:rPr lang="en-US" dirty="0" smtClean="0">
                <a:solidFill>
                  <a:srgbClr val="0000FF"/>
                </a:solidFill>
              </a:rPr>
              <a:t>.)</a:t>
            </a:r>
            <a:r>
              <a:rPr lang="en-US" dirty="0" smtClean="0"/>
              <a:t>, </a:t>
            </a:r>
            <a:r>
              <a:rPr lang="en-US" dirty="0" smtClean="0">
                <a:solidFill>
                  <a:srgbClr val="0000FF"/>
                </a:solidFill>
              </a:rPr>
              <a:t>H.264 (</a:t>
            </a:r>
            <a:r>
              <a:rPr lang="en-US" dirty="0">
                <a:solidFill>
                  <a:srgbClr val="0000FF"/>
                </a:solidFill>
              </a:rPr>
              <a:t>Video)</a:t>
            </a:r>
            <a:r>
              <a:rPr lang="en-US" dirty="0" smtClean="0"/>
              <a:t>, </a:t>
            </a:r>
            <a:r>
              <a:rPr lang="en-US" dirty="0" smtClean="0">
                <a:solidFill>
                  <a:srgbClr val="0000FF"/>
                </a:solidFill>
              </a:rPr>
              <a:t>TPC-C/H</a:t>
            </a:r>
          </a:p>
          <a:p>
            <a:r>
              <a:rPr lang="en-US" dirty="0" smtClean="0"/>
              <a:t>Metrics: Weighted speedup (</a:t>
            </a:r>
            <a:r>
              <a:rPr lang="en-US" dirty="0" err="1" smtClean="0"/>
              <a:t>perf</a:t>
            </a:r>
            <a:r>
              <a:rPr lang="en-US" dirty="0" smtClean="0"/>
              <a:t>.), </a:t>
            </a:r>
            <a:r>
              <a:rPr lang="en-US" dirty="0" err="1" smtClean="0"/>
              <a:t>perf</a:t>
            </a:r>
            <a:r>
              <a:rPr lang="en-US" dirty="0" smtClean="0"/>
              <a:t>./Watt (energy eff.), Maximum </a:t>
            </a:r>
            <a:r>
              <a:rPr lang="en-US" dirty="0"/>
              <a:t>slowdown (fairness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29</a:t>
            </a:fld>
            <a:endParaRPr lang="en-US">
              <a:solidFill>
                <a:prstClr val="black">
                  <a:tint val="75000"/>
                </a:prstClr>
              </a:solidFill>
              <a:latin typeface="Calibri"/>
            </a:endParaRPr>
          </a:p>
        </p:txBody>
      </p:sp>
    </p:spTree>
    <p:extLst>
      <p:ext uri="{BB962C8B-B14F-4D97-AF65-F5344CB8AC3E}">
        <p14:creationId xmlns:p14="http://schemas.microsoft.com/office/powerpoint/2010/main" val="39587018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Lecture 4, Topic 2</a:t>
            </a:r>
            <a:r>
              <a:rPr lang="en-US" sz="4000" dirty="0"/>
              <a:t>: Emerging Technologies and Hybrid Memories</a:t>
            </a:r>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18,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847159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Points</a:t>
            </a:r>
            <a:endParaRPr lang="en-US" dirty="0"/>
          </a:p>
        </p:txBody>
      </p:sp>
      <p:sp>
        <p:nvSpPr>
          <p:cNvPr id="3" name="Content Placeholder 2"/>
          <p:cNvSpPr>
            <a:spLocks noGrp="1"/>
          </p:cNvSpPr>
          <p:nvPr>
            <p:ph idx="1"/>
          </p:nvPr>
        </p:nvSpPr>
        <p:spPr/>
        <p:txBody>
          <a:bodyPr/>
          <a:lstStyle/>
          <a:p>
            <a:r>
              <a:rPr lang="en-US" b="1" dirty="0" smtClean="0"/>
              <a:t>Conventional LRU Caching</a:t>
            </a:r>
          </a:p>
          <a:p>
            <a:r>
              <a:rPr lang="en-US" b="1" dirty="0" smtClean="0"/>
              <a:t>FREQ</a:t>
            </a:r>
            <a:r>
              <a:rPr lang="en-US" dirty="0" smtClean="0"/>
              <a:t>:  Access-frequency-based caching</a:t>
            </a:r>
            <a:endParaRPr lang="en-US" sz="2000" dirty="0" smtClean="0"/>
          </a:p>
          <a:p>
            <a:pPr lvl="1"/>
            <a:r>
              <a:rPr lang="en-US" dirty="0" smtClean="0"/>
              <a:t>Places “hot data” in cache</a:t>
            </a:r>
            <a:r>
              <a:rPr lang="en-US" sz="2000" b="1" dirty="0" smtClean="0"/>
              <a:t> </a:t>
            </a:r>
            <a:r>
              <a:rPr lang="en-US" sz="2000" dirty="0"/>
              <a:t>[Jiang</a:t>
            </a:r>
            <a:r>
              <a:rPr lang="en-US" sz="2000" dirty="0" smtClean="0"/>
              <a:t>+ HPCA’10]</a:t>
            </a:r>
          </a:p>
          <a:p>
            <a:pPr lvl="1"/>
            <a:r>
              <a:rPr lang="en-US" dirty="0" smtClean="0"/>
              <a:t>Cache </a:t>
            </a:r>
            <a:r>
              <a:rPr lang="en-US" dirty="0"/>
              <a:t>to DRAM rows with </a:t>
            </a:r>
            <a:r>
              <a:rPr lang="en-US" dirty="0" smtClean="0"/>
              <a:t>accesses </a:t>
            </a:r>
            <a:r>
              <a:rPr lang="en-US" dirty="0">
                <a:sym typeface="Symbol"/>
              </a:rPr>
              <a:t></a:t>
            </a:r>
            <a:r>
              <a:rPr lang="en-US" dirty="0"/>
              <a:t> </a:t>
            </a:r>
            <a:r>
              <a:rPr lang="en-US" dirty="0" smtClean="0"/>
              <a:t>threshold</a:t>
            </a:r>
            <a:endParaRPr lang="en-US" dirty="0"/>
          </a:p>
          <a:p>
            <a:pPr lvl="1"/>
            <a:r>
              <a:rPr lang="en-US" dirty="0" smtClean="0">
                <a:solidFill>
                  <a:srgbClr val="FF0000"/>
                </a:solidFill>
              </a:rPr>
              <a:t>Row buffer locality-</a:t>
            </a:r>
            <a:r>
              <a:rPr lang="en-US" i="1" dirty="0" smtClean="0">
                <a:solidFill>
                  <a:srgbClr val="FF0000"/>
                </a:solidFill>
              </a:rPr>
              <a:t>unaware</a:t>
            </a:r>
          </a:p>
          <a:p>
            <a:r>
              <a:rPr lang="en-US" b="1" dirty="0" smtClean="0"/>
              <a:t>FREQ-</a:t>
            </a:r>
            <a:r>
              <a:rPr lang="en-US" b="1" dirty="0" err="1" smtClean="0"/>
              <a:t>Dyn</a:t>
            </a:r>
            <a:r>
              <a:rPr lang="en-US" dirty="0" smtClean="0"/>
              <a:t>: Adaptive Freq.-based caching</a:t>
            </a:r>
          </a:p>
          <a:p>
            <a:pPr lvl="1"/>
            <a:r>
              <a:rPr lang="en-US" b="1" dirty="0" smtClean="0"/>
              <a:t>FREQ</a:t>
            </a:r>
            <a:r>
              <a:rPr lang="en-US" dirty="0" smtClean="0"/>
              <a:t> + our dynamic threshold adjustment</a:t>
            </a:r>
          </a:p>
          <a:p>
            <a:pPr lvl="1"/>
            <a:r>
              <a:rPr lang="en-US" dirty="0">
                <a:solidFill>
                  <a:srgbClr val="FF0000"/>
                </a:solidFill>
              </a:rPr>
              <a:t>Row buffer locality-</a:t>
            </a:r>
            <a:r>
              <a:rPr lang="en-US" i="1" dirty="0">
                <a:solidFill>
                  <a:srgbClr val="FF0000"/>
                </a:solidFill>
              </a:rPr>
              <a:t>unaware</a:t>
            </a:r>
            <a:endParaRPr lang="en-US" i="1" dirty="0" smtClean="0"/>
          </a:p>
          <a:p>
            <a:r>
              <a:rPr lang="en-US" b="1" dirty="0" smtClean="0"/>
              <a:t>RBLA</a:t>
            </a:r>
            <a:r>
              <a:rPr lang="en-US" dirty="0"/>
              <a:t>: Row buffer locality-aware </a:t>
            </a:r>
            <a:r>
              <a:rPr lang="en-US" dirty="0" smtClean="0"/>
              <a:t>caching</a:t>
            </a:r>
          </a:p>
          <a:p>
            <a:r>
              <a:rPr lang="en-US" b="1" dirty="0" smtClean="0"/>
              <a:t>RBLA-</a:t>
            </a:r>
            <a:r>
              <a:rPr lang="en-US" b="1" dirty="0" err="1" smtClean="0"/>
              <a:t>Dyn</a:t>
            </a:r>
            <a:r>
              <a:rPr lang="en-US" dirty="0"/>
              <a:t>:  Adaptive RBL-aware </a:t>
            </a:r>
            <a:r>
              <a:rPr lang="en-US" dirty="0" smtClean="0"/>
              <a:t>caching</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30</a:t>
            </a:fld>
            <a:endParaRPr lang="en-US">
              <a:solidFill>
                <a:prstClr val="black">
                  <a:tint val="75000"/>
                </a:prstClr>
              </a:solidFill>
              <a:latin typeface="Calibri"/>
            </a:endParaRPr>
          </a:p>
        </p:txBody>
      </p:sp>
    </p:spTree>
    <p:extLst>
      <p:ext uri="{BB962C8B-B14F-4D97-AF65-F5344CB8AC3E}">
        <p14:creationId xmlns:p14="http://schemas.microsoft.com/office/powerpoint/2010/main" val="1570363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101876636"/>
              </p:ext>
            </p:extLst>
          </p:nvPr>
        </p:nvGraphicFramePr>
        <p:xfrm>
          <a:off x="1107583" y="1417638"/>
          <a:ext cx="6697014" cy="530383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790589" y="2663814"/>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dirty="0" smtClean="0"/>
              <a:t>System Performance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31</a:t>
            </a:fld>
            <a:endParaRPr lang="en-US">
              <a:solidFill>
                <a:prstClr val="black">
                  <a:tint val="75000"/>
                </a:prstClr>
              </a:solidFill>
              <a:latin typeface="Calibri"/>
            </a:endParaRPr>
          </a:p>
        </p:txBody>
      </p:sp>
      <p:cxnSp>
        <p:nvCxnSpPr>
          <p:cNvPr id="10" name="Straight Arrow Connector 9"/>
          <p:cNvCxnSpPr/>
          <p:nvPr/>
        </p:nvCxnSpPr>
        <p:spPr>
          <a:xfrm flipV="1">
            <a:off x="6236636" y="2755106"/>
            <a:ext cx="0" cy="352425"/>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638800" y="274665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sp>
        <p:nvSpPr>
          <p:cNvPr id="3" name="TextBox 2"/>
          <p:cNvSpPr txBox="1"/>
          <p:nvPr/>
        </p:nvSpPr>
        <p:spPr>
          <a:xfrm>
            <a:off x="1677679" y="3419419"/>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1: Increased row buffer locality (RBL) in PCM by moving low RBL data to DRAM</a:t>
            </a:r>
          </a:p>
        </p:txBody>
      </p:sp>
      <p:cxnSp>
        <p:nvCxnSpPr>
          <p:cNvPr id="16" name="Straight Arrow Connector 15"/>
          <p:cNvCxnSpPr/>
          <p:nvPr/>
        </p:nvCxnSpPr>
        <p:spPr>
          <a:xfrm flipV="1">
            <a:off x="4388425" y="2715636"/>
            <a:ext cx="0" cy="26568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2537688" y="2786060"/>
            <a:ext cx="0" cy="457576"/>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1939852" y="283018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17%</a:t>
            </a:r>
            <a:endParaRPr lang="en-US" dirty="0">
              <a:solidFill>
                <a:srgbClr val="0000FF"/>
              </a:solidFill>
              <a:latin typeface="Calibri" charset="0"/>
              <a:ea typeface="ＭＳ Ｐゴシック" charset="0"/>
              <a:cs typeface="ＭＳ Ｐゴシック" charset="0"/>
            </a:endParaRPr>
          </a:p>
        </p:txBody>
      </p:sp>
      <p:sp>
        <p:nvSpPr>
          <p:cNvPr id="11" name="TextBox 10"/>
          <p:cNvSpPr txBox="1"/>
          <p:nvPr/>
        </p:nvSpPr>
        <p:spPr>
          <a:xfrm>
            <a:off x="1677679" y="3419418"/>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1: Increased row buffer locality (RBL) in PCM by moving low RBL data to DRAM</a:t>
            </a:r>
          </a:p>
        </p:txBody>
      </p:sp>
      <p:sp>
        <p:nvSpPr>
          <p:cNvPr id="13" name="TextBox 12"/>
          <p:cNvSpPr txBox="1"/>
          <p:nvPr/>
        </p:nvSpPr>
        <p:spPr>
          <a:xfrm>
            <a:off x="1677679" y="4250416"/>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a:t>
            </a:r>
            <a:r>
              <a:rPr lang="en-US" sz="2400" b="1" dirty="0" smtClean="0">
                <a:solidFill>
                  <a:srgbClr val="0000FF"/>
                </a:solidFill>
                <a:latin typeface="Calibri"/>
              </a:rPr>
              <a:t>2: </a:t>
            </a:r>
            <a:r>
              <a:rPr lang="en-US" sz="2400" b="1" dirty="0">
                <a:solidFill>
                  <a:srgbClr val="0000FF"/>
                </a:solidFill>
                <a:latin typeface="Calibri"/>
              </a:rPr>
              <a:t>Reduced memory bandwidth consumption due to stricter caching criteria</a:t>
            </a:r>
          </a:p>
        </p:txBody>
      </p:sp>
      <p:sp>
        <p:nvSpPr>
          <p:cNvPr id="14" name="TextBox 13"/>
          <p:cNvSpPr txBox="1"/>
          <p:nvPr/>
        </p:nvSpPr>
        <p:spPr>
          <a:xfrm>
            <a:off x="1677679" y="4250415"/>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a:t>
            </a:r>
            <a:r>
              <a:rPr lang="en-US" sz="2400" b="1" dirty="0" smtClean="0">
                <a:solidFill>
                  <a:srgbClr val="EEECE1">
                    <a:lumMod val="50000"/>
                  </a:srgbClr>
                </a:solidFill>
                <a:latin typeface="Calibri"/>
              </a:rPr>
              <a:t>2: </a:t>
            </a:r>
            <a:r>
              <a:rPr lang="en-US" sz="2400" b="1" dirty="0">
                <a:solidFill>
                  <a:srgbClr val="EEECE1">
                    <a:lumMod val="50000"/>
                  </a:srgbClr>
                </a:solidFill>
                <a:latin typeface="Calibri"/>
              </a:rPr>
              <a:t>Reduced memory bandwidth consumption due to stricter caching criteria</a:t>
            </a:r>
          </a:p>
        </p:txBody>
      </p:sp>
      <p:sp>
        <p:nvSpPr>
          <p:cNvPr id="15" name="TextBox 14"/>
          <p:cNvSpPr txBox="1"/>
          <p:nvPr/>
        </p:nvSpPr>
        <p:spPr>
          <a:xfrm>
            <a:off x="1677679" y="5081413"/>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3: Balanced memory request load between DRAM and PCM</a:t>
            </a:r>
          </a:p>
        </p:txBody>
      </p:sp>
    </p:spTree>
    <p:extLst>
      <p:ext uri="{BB962C8B-B14F-4D97-AF65-F5344CB8AC3E}">
        <p14:creationId xmlns:p14="http://schemas.microsoft.com/office/powerpoint/2010/main" val="547175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3" grpId="0" animBg="1"/>
      <p:bldP spid="19" grpId="0"/>
      <p:bldP spid="11"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159871808"/>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Average Memory Latency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32</a:t>
            </a:fld>
            <a:endParaRPr lang="en-US">
              <a:solidFill>
                <a:prstClr val="black">
                  <a:tint val="75000"/>
                </a:prstClr>
              </a:solidFill>
              <a:latin typeface="Calibri"/>
            </a:endParaRPr>
          </a:p>
        </p:txBody>
      </p:sp>
      <p:cxnSp>
        <p:nvCxnSpPr>
          <p:cNvPr id="12" name="Straight Arrow Connector 11"/>
          <p:cNvCxnSpPr/>
          <p:nvPr/>
        </p:nvCxnSpPr>
        <p:spPr>
          <a:xfrm flipV="1">
            <a:off x="3553103" y="2347915"/>
            <a:ext cx="0" cy="471485"/>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103" y="2408515"/>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67038"/>
            <a:ext cx="0" cy="24051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902627"/>
            <a:ext cx="597836" cy="369332"/>
          </a:xfrm>
          <a:prstGeom prst="rect">
            <a:avLst/>
          </a:prstGeom>
          <a:noFill/>
        </p:spPr>
        <p:txBody>
          <a:bodyPr wrap="square" rtlCol="0">
            <a:spAutoFit/>
          </a:bodyPr>
          <a:lstStyle/>
          <a:p>
            <a:pP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9</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36564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651939"/>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60918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465756414"/>
              </p:ext>
            </p:extLst>
          </p:nvPr>
        </p:nvGraphicFramePr>
        <p:xfrm>
          <a:off x="1107583" y="141763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Memory Energy Efficiency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33</a:t>
            </a:fld>
            <a:endParaRPr lang="en-US">
              <a:solidFill>
                <a:prstClr val="black">
                  <a:tint val="75000"/>
                </a:prstClr>
              </a:solidFill>
              <a:latin typeface="Calibri"/>
            </a:endParaRPr>
          </a:p>
        </p:txBody>
      </p:sp>
      <p:sp>
        <p:nvSpPr>
          <p:cNvPr id="6" name="TextBox 5"/>
          <p:cNvSpPr txBox="1"/>
          <p:nvPr/>
        </p:nvSpPr>
        <p:spPr>
          <a:xfrm>
            <a:off x="1677679" y="3419418"/>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Increased performance &amp; reduced data movement between DRAM and PCM</a:t>
            </a:r>
          </a:p>
        </p:txBody>
      </p:sp>
      <p:sp>
        <p:nvSpPr>
          <p:cNvPr id="15" name="TextBox 14"/>
          <p:cNvSpPr txBox="1"/>
          <p:nvPr/>
        </p:nvSpPr>
        <p:spPr>
          <a:xfrm>
            <a:off x="3790589" y="2364508"/>
            <a:ext cx="597836" cy="369332"/>
          </a:xfrm>
          <a:prstGeom prst="rect">
            <a:avLst/>
          </a:prstGeom>
          <a:noFill/>
        </p:spPr>
        <p:txBody>
          <a:bodyPr wrap="square" rtlCol="0">
            <a:spAutoFit/>
          </a:bodyPr>
          <a:lstStyle/>
          <a:p>
            <a:pPr algn="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7</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16" name="Straight Arrow Connector 15"/>
          <p:cNvCxnSpPr/>
          <p:nvPr/>
        </p:nvCxnSpPr>
        <p:spPr>
          <a:xfrm flipV="1">
            <a:off x="6236636" y="2364508"/>
            <a:ext cx="0" cy="316780"/>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638800" y="233823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cxnSp>
        <p:nvCxnSpPr>
          <p:cNvPr id="18" name="Straight Arrow Connector 17"/>
          <p:cNvCxnSpPr/>
          <p:nvPr/>
        </p:nvCxnSpPr>
        <p:spPr>
          <a:xfrm flipV="1">
            <a:off x="4388425" y="2437587"/>
            <a:ext cx="0" cy="223174"/>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2537688" y="2270901"/>
            <a:ext cx="0" cy="410387"/>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1939852" y="229142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13%</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19126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7"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145305915"/>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2586577664"/>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43542574"/>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Compared to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34</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865156"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Our mechanism achieves 31% better performance than all PCM, 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87703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sp>
        <p:nvSpPr>
          <p:cNvPr id="5" name="Content Placeholder 2"/>
          <p:cNvSpPr txBox="1">
            <a:spLocks/>
          </p:cNvSpPr>
          <p:nvPr/>
        </p:nvSpPr>
        <p:spPr bwMode="auto">
          <a:xfrm>
            <a:off x="241300" y="1417638"/>
            <a:ext cx="8686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solidFill>
                  <a:prstClr val="black"/>
                </a:solidFill>
                <a:latin typeface="Calibri"/>
              </a:rPr>
              <a:t>Different memory technologies have different strengths</a:t>
            </a:r>
          </a:p>
          <a:p>
            <a:r>
              <a:rPr lang="en-US" sz="2600" dirty="0">
                <a:solidFill>
                  <a:prstClr val="black"/>
                </a:solidFill>
                <a:latin typeface="Calibri"/>
              </a:rPr>
              <a:t>A hybrid memory system (DRAM-PCM) aims for best of both</a:t>
            </a:r>
          </a:p>
          <a:p>
            <a:r>
              <a:rPr lang="en-US" sz="2600" b="1" u="sng" dirty="0">
                <a:solidFill>
                  <a:srgbClr val="FF0000"/>
                </a:solidFill>
                <a:latin typeface="Calibri"/>
              </a:rPr>
              <a:t>Problem:</a:t>
            </a:r>
            <a:r>
              <a:rPr lang="en-US" sz="2600" dirty="0">
                <a:solidFill>
                  <a:srgbClr val="FF0000"/>
                </a:solidFill>
                <a:latin typeface="Calibri"/>
              </a:rPr>
              <a:t>  How to place data between these heterogeneous memory devices?</a:t>
            </a:r>
          </a:p>
          <a:p>
            <a:r>
              <a:rPr lang="en-US" sz="2600" b="1" u="sng" dirty="0">
                <a:solidFill>
                  <a:prstClr val="black"/>
                </a:solidFill>
                <a:latin typeface="Calibri"/>
              </a:rPr>
              <a:t>Observation:</a:t>
            </a:r>
            <a:r>
              <a:rPr lang="en-US" sz="2600" dirty="0">
                <a:solidFill>
                  <a:prstClr val="black"/>
                </a:solidFill>
                <a:latin typeface="Calibri"/>
              </a:rPr>
              <a:t> PCM array access latency is higher than DRAM’s – But peripheral circuit (row buffer) access latencies are similar</a:t>
            </a:r>
          </a:p>
          <a:p>
            <a:r>
              <a:rPr lang="en-US" sz="2600" b="1" u="sng" dirty="0">
                <a:solidFill>
                  <a:srgbClr val="0000FF"/>
                </a:solidFill>
                <a:latin typeface="Calibri"/>
              </a:rPr>
              <a:t>Key Idea:</a:t>
            </a:r>
            <a:r>
              <a:rPr lang="en-US" sz="2600" dirty="0">
                <a:solidFill>
                  <a:srgbClr val="0000FF"/>
                </a:solidFill>
                <a:latin typeface="Calibri"/>
              </a:rPr>
              <a:t> Use row buffer locality (RBL) as a key criterion for data placement</a:t>
            </a:r>
          </a:p>
          <a:p>
            <a:r>
              <a:rPr lang="en-US" sz="2600" b="1" u="sng" dirty="0">
                <a:solidFill>
                  <a:prstClr val="black"/>
                </a:solidFill>
                <a:latin typeface="Calibri"/>
              </a:rPr>
              <a:t>Solution:</a:t>
            </a:r>
            <a:r>
              <a:rPr lang="en-US" sz="2600" dirty="0">
                <a:solidFill>
                  <a:prstClr val="black"/>
                </a:solidFill>
                <a:latin typeface="Calibri"/>
              </a:rPr>
              <a:t> Cache to DRAM rows with </a:t>
            </a:r>
            <a:r>
              <a:rPr lang="en-US" sz="2600" dirty="0">
                <a:solidFill>
                  <a:srgbClr val="0000FF"/>
                </a:solidFill>
                <a:latin typeface="Calibri"/>
              </a:rPr>
              <a:t>low RBL</a:t>
            </a:r>
            <a:r>
              <a:rPr lang="en-US" sz="2600" dirty="0">
                <a:solidFill>
                  <a:prstClr val="black"/>
                </a:solidFill>
                <a:latin typeface="Calibri"/>
              </a:rPr>
              <a:t> and </a:t>
            </a:r>
            <a:r>
              <a:rPr lang="en-US" sz="2600" dirty="0">
                <a:solidFill>
                  <a:srgbClr val="0000FF"/>
                </a:solidFill>
                <a:latin typeface="Calibri"/>
              </a:rPr>
              <a:t>high reuse</a:t>
            </a:r>
            <a:endParaRPr lang="en-US" sz="2600" dirty="0">
              <a:solidFill>
                <a:prstClr val="black"/>
              </a:solidFill>
              <a:latin typeface="Calibri"/>
            </a:endParaRPr>
          </a:p>
          <a:p>
            <a:r>
              <a:rPr lang="en-US" sz="2600" dirty="0">
                <a:solidFill>
                  <a:prstClr val="black"/>
                </a:solidFill>
                <a:latin typeface="Calibri"/>
              </a:rPr>
              <a:t>Improves both performance and energy efficiency over state-of-the-art caching policies</a:t>
            </a:r>
          </a:p>
        </p:txBody>
      </p:sp>
    </p:spTree>
    <p:extLst>
      <p:ext uri="{BB962C8B-B14F-4D97-AF65-F5344CB8AC3E}">
        <p14:creationId xmlns:p14="http://schemas.microsoft.com/office/powerpoint/2010/main" val="62839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U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211" y="5915887"/>
            <a:ext cx="4043578" cy="363708"/>
          </a:xfrm>
          <a:prstGeom prst="rect">
            <a:avLst/>
          </a:prstGeom>
        </p:spPr>
      </p:pic>
      <p:sp>
        <p:nvSpPr>
          <p:cNvPr id="13313" name="Title 1"/>
          <p:cNvSpPr>
            <a:spLocks noGrp="1"/>
          </p:cNvSpPr>
          <p:nvPr>
            <p:ph type="ctrTitle"/>
          </p:nvPr>
        </p:nvSpPr>
        <p:spPr>
          <a:xfrm>
            <a:off x="458788" y="1303338"/>
            <a:ext cx="8226425" cy="1470025"/>
          </a:xfrm>
        </p:spPr>
        <p:txBody>
          <a:bodyPr/>
          <a:lstStyle/>
          <a:p>
            <a:r>
              <a:rPr lang="en-US" sz="4000" dirty="0">
                <a:latin typeface="Times" charset="0"/>
                <a:cs typeface="Times" charset="0"/>
              </a:rPr>
              <a:t>Row Buffer Locality </a:t>
            </a:r>
            <a:r>
              <a:rPr lang="en-US" sz="4000" dirty="0" smtClean="0">
                <a:latin typeface="Times" charset="0"/>
                <a:cs typeface="Times" charset="0"/>
              </a:rPr>
              <a:t>Aware</a:t>
            </a:r>
            <a:br>
              <a:rPr lang="en-US" sz="4000" dirty="0" smtClean="0">
                <a:latin typeface="Times" charset="0"/>
                <a:cs typeface="Times" charset="0"/>
              </a:rPr>
            </a:br>
            <a:r>
              <a:rPr lang="en-US" sz="4000" dirty="0" smtClean="0">
                <a:latin typeface="Times" charset="0"/>
                <a:cs typeface="Times" charset="0"/>
              </a:rPr>
              <a:t>Caching Policies for </a:t>
            </a:r>
            <a:r>
              <a:rPr lang="en-US" sz="4000" dirty="0">
                <a:latin typeface="Times" charset="0"/>
                <a:cs typeface="Times" charset="0"/>
              </a:rPr>
              <a:t>Hybrid Memories</a:t>
            </a:r>
          </a:p>
        </p:txBody>
      </p:sp>
      <p:sp>
        <p:nvSpPr>
          <p:cNvPr id="3" name="Subtitle 2"/>
          <p:cNvSpPr>
            <a:spLocks noGrp="1"/>
          </p:cNvSpPr>
          <p:nvPr>
            <p:ph type="subTitle" idx="1"/>
          </p:nvPr>
        </p:nvSpPr>
        <p:spPr>
          <a:xfrm>
            <a:off x="1371600" y="3409950"/>
            <a:ext cx="6400800" cy="2228850"/>
          </a:xfrm>
        </p:spPr>
        <p:txBody>
          <a:bodyPr rtlCol="0">
            <a:normAutofit fontScale="92500" lnSpcReduction="10000"/>
          </a:bodyPr>
          <a:lstStyle/>
          <a:p>
            <a:pPr fontAlgn="auto">
              <a:spcBef>
                <a:spcPts val="0"/>
              </a:spcBef>
              <a:spcAft>
                <a:spcPts val="0"/>
              </a:spcAft>
              <a:defRPr/>
            </a:pPr>
            <a:r>
              <a:rPr lang="en-US" dirty="0" err="1"/>
              <a:t>HanBin</a:t>
            </a:r>
            <a:r>
              <a:rPr lang="en-US" dirty="0"/>
              <a:t> Yoon</a:t>
            </a:r>
          </a:p>
          <a:p>
            <a:pPr fontAlgn="auto">
              <a:spcBef>
                <a:spcPts val="0"/>
              </a:spcBef>
              <a:spcAft>
                <a:spcPts val="0"/>
              </a:spcAft>
              <a:buFont typeface="Arial"/>
              <a:buNone/>
              <a:defRPr/>
            </a:pPr>
            <a:r>
              <a:rPr lang="en-US" dirty="0" smtClean="0">
                <a:ea typeface="+mn-ea"/>
                <a:cs typeface="+mn-cs"/>
              </a:rPr>
              <a:t>Justin Meza</a:t>
            </a:r>
          </a:p>
          <a:p>
            <a:pPr fontAlgn="auto">
              <a:spcBef>
                <a:spcPts val="0"/>
              </a:spcBef>
              <a:spcAft>
                <a:spcPts val="0"/>
              </a:spcAft>
              <a:buFont typeface="Arial"/>
              <a:buNone/>
              <a:defRPr/>
            </a:pPr>
            <a:r>
              <a:rPr lang="en-US" dirty="0" err="1" smtClean="0">
                <a:ea typeface="+mn-ea"/>
                <a:cs typeface="+mn-cs"/>
              </a:rPr>
              <a:t>Rachata</a:t>
            </a:r>
            <a:r>
              <a:rPr lang="en-US" dirty="0" smtClean="0">
                <a:ea typeface="+mn-ea"/>
                <a:cs typeface="+mn-cs"/>
              </a:rPr>
              <a:t> </a:t>
            </a:r>
            <a:r>
              <a:rPr lang="en-US" dirty="0" err="1" smtClean="0">
                <a:ea typeface="+mn-ea"/>
                <a:cs typeface="+mn-cs"/>
              </a:rPr>
              <a:t>Ausavarungnirun</a:t>
            </a:r>
            <a:r>
              <a:rPr lang="en-US" dirty="0" smtClean="0">
                <a:ea typeface="+mn-ea"/>
                <a:cs typeface="+mn-cs"/>
              </a:rPr>
              <a:t/>
            </a:r>
            <a:br>
              <a:rPr lang="en-US" dirty="0" smtClean="0">
                <a:ea typeface="+mn-ea"/>
                <a:cs typeface="+mn-cs"/>
              </a:rPr>
            </a:br>
            <a:r>
              <a:rPr lang="en-US" dirty="0" smtClean="0">
                <a:ea typeface="+mn-ea"/>
                <a:cs typeface="+mn-cs"/>
              </a:rPr>
              <a:t>Rachael Harding</a:t>
            </a:r>
          </a:p>
          <a:p>
            <a:pPr fontAlgn="auto">
              <a:spcBef>
                <a:spcPts val="0"/>
              </a:spcBef>
              <a:spcAft>
                <a:spcPts val="0"/>
              </a:spcAft>
              <a:buFont typeface="Arial"/>
              <a:buNone/>
              <a:defRPr/>
            </a:pPr>
            <a:r>
              <a:rPr lang="en-US" dirty="0" err="1" smtClean="0">
                <a:ea typeface="+mn-ea"/>
                <a:cs typeface="+mn-cs"/>
              </a:rPr>
              <a:t>Onur</a:t>
            </a:r>
            <a:r>
              <a:rPr lang="en-US" dirty="0" smtClean="0">
                <a:ea typeface="+mn-ea"/>
                <a:cs typeface="+mn-cs"/>
              </a:rPr>
              <a:t> </a:t>
            </a:r>
            <a:r>
              <a:rPr lang="en-US" dirty="0" err="1" smtClean="0">
                <a:ea typeface="+mn-ea"/>
                <a:cs typeface="+mn-cs"/>
              </a:rPr>
              <a:t>Mutlu</a:t>
            </a:r>
            <a:endParaRPr lang="en-US" dirty="0" smtClean="0">
              <a:ea typeface="+mn-ea"/>
              <a:cs typeface="+mn-cs"/>
            </a:endParaRPr>
          </a:p>
        </p:txBody>
      </p:sp>
    </p:spTree>
    <p:extLst>
      <p:ext uri="{BB962C8B-B14F-4D97-AF65-F5344CB8AC3E}">
        <p14:creationId xmlns:p14="http://schemas.microsoft.com/office/powerpoint/2010/main" val="1399635421"/>
      </p:ext>
    </p:extLst>
  </p:cSld>
  <p:clrMapOvr>
    <a:masterClrMapping/>
  </p:clrMapOvr>
  <p:transition xmlns:p14="http://schemas.microsoft.com/office/powerpoint/2010/main" spd="slow" advTm="11988"/>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00"/>
                </a:solidFill>
                <a:latin typeface="Tahoma" charset="0"/>
                <a:ea typeface="ＭＳ Ｐゴシック" charset="0"/>
                <a:cs typeface="ＭＳ Ｐゴシック" charset="0"/>
              </a:rPr>
              <a:t>Row-Locality Aware Data Placement</a:t>
            </a:r>
          </a:p>
          <a:p>
            <a:pPr lvl="2" eaLnBrk="1" hangingPunct="1"/>
            <a:r>
              <a:rPr lang="en-US" dirty="0" smtClean="0">
                <a:solidFill>
                  <a:srgbClr val="0000FF"/>
                </a:solidFill>
                <a:latin typeface="Tahoma" charset="0"/>
                <a:ea typeface="ＭＳ Ｐゴシック" charset="0"/>
                <a:cs typeface="ＭＳ Ｐゴシック" charset="0"/>
              </a:rPr>
              <a:t>Efficient DRAM (or Technology X) Caches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37</a:t>
            </a:fld>
            <a:endParaRPr lang="en-US" sz="1600">
              <a:solidFill>
                <a:srgbClr val="000000"/>
              </a:solidFill>
              <a:latin typeface="Garamond" charset="0"/>
            </a:endParaRPr>
          </a:p>
        </p:txBody>
      </p:sp>
    </p:spTree>
    <p:extLst>
      <p:ext uri="{BB962C8B-B14F-4D97-AF65-F5344CB8AC3E}">
        <p14:creationId xmlns:p14="http://schemas.microsoft.com/office/powerpoint/2010/main" val="1820331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38</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28096761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39</a:t>
            </a:fld>
            <a:endParaRPr lang="en-US"/>
          </a:p>
        </p:txBody>
      </p:sp>
      <p:sp>
        <p:nvSpPr>
          <p:cNvPr id="46" name="Rectangle 45"/>
          <p:cNvSpPr/>
          <p:nvPr/>
        </p:nvSpPr>
        <p:spPr>
          <a:xfrm>
            <a:off x="4497764"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2225915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Tree>
    <p:extLst>
      <p:ext uri="{BB962C8B-B14F-4D97-AF65-F5344CB8AC3E}">
        <p14:creationId xmlns:p14="http://schemas.microsoft.com/office/powerpoint/2010/main" val="22680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40</a:t>
            </a:fld>
            <a:endParaRPr lang="en-US"/>
          </a:p>
        </p:txBody>
      </p:sp>
    </p:spTree>
    <p:extLst>
      <p:ext uri="{BB962C8B-B14F-4D97-AF65-F5344CB8AC3E}">
        <p14:creationId xmlns:p14="http://schemas.microsoft.com/office/powerpoint/2010/main" val="12551137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41</a:t>
            </a:fld>
            <a:endParaRPr lang="en-US"/>
          </a:p>
        </p:txBody>
      </p:sp>
    </p:spTree>
    <p:extLst>
      <p:ext uri="{BB962C8B-B14F-4D97-AF65-F5344CB8AC3E}">
        <p14:creationId xmlns:p14="http://schemas.microsoft.com/office/powerpoint/2010/main" val="4033771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a:t>
            </a:r>
            <a:endParaRPr lang="en-US" dirty="0"/>
          </a:p>
        </p:txBody>
      </p:sp>
      <p:sp>
        <p:nvSpPr>
          <p:cNvPr id="3" name="Content Placeholder 2"/>
          <p:cNvSpPr>
            <a:spLocks noGrp="1"/>
          </p:cNvSpPr>
          <p:nvPr>
            <p:ph idx="1"/>
          </p:nvPr>
        </p:nvSpPr>
        <p:spPr/>
        <p:txBody>
          <a:bodyPr/>
          <a:lstStyle/>
          <a:p>
            <a:r>
              <a:rPr lang="en-US" dirty="0"/>
              <a:t>A Tag-In-Memory </a:t>
            </a:r>
            <a:r>
              <a:rPr lang="en-US" dirty="0" err="1"/>
              <a:t>BuffER</a:t>
            </a:r>
            <a:r>
              <a:rPr lang="en-US" dirty="0"/>
              <a:t> (TIMBER)</a:t>
            </a:r>
          </a:p>
          <a:p>
            <a:pPr lvl="1"/>
            <a:r>
              <a:rPr lang="en-US" dirty="0"/>
              <a:t>Stores recently-used tags in a small amount of </a:t>
            </a:r>
            <a:r>
              <a:rPr lang="en-US" dirty="0" smtClean="0"/>
              <a:t>SRAM</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344487" lvl="1" indent="0">
              <a:buNone/>
            </a:pPr>
            <a:endParaRPr lang="en-US" dirty="0"/>
          </a:p>
          <a:p>
            <a:r>
              <a:rPr lang="en-US" dirty="0" smtClean="0"/>
              <a:t>Benefits: If tag is cached:</a:t>
            </a:r>
          </a:p>
          <a:p>
            <a:pPr lvl="1"/>
            <a:r>
              <a:rPr lang="en-US" dirty="0" smtClean="0"/>
              <a:t>no need to access DRAM twice</a:t>
            </a:r>
          </a:p>
          <a:p>
            <a:pPr lvl="1"/>
            <a:r>
              <a:rPr lang="en-US" dirty="0"/>
              <a:t>c</a:t>
            </a:r>
            <a:r>
              <a:rPr lang="en-US" dirty="0" smtClean="0"/>
              <a:t>ache hit determined quickly</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42</a:t>
            </a:fld>
            <a:endParaRPr lang="en-US"/>
          </a:p>
        </p:txBody>
      </p:sp>
      <p:sp>
        <p:nvSpPr>
          <p:cNvPr id="32" name="Rectangle 31"/>
          <p:cNvSpPr/>
          <p:nvPr/>
        </p:nvSpPr>
        <p:spPr>
          <a:xfrm>
            <a:off x="3992848"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3" name="Rectangle 32"/>
          <p:cNvSpPr/>
          <p:nvPr/>
        </p:nvSpPr>
        <p:spPr>
          <a:xfrm>
            <a:off x="4620172"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4" name="Rectangle 33"/>
          <p:cNvSpPr/>
          <p:nvPr/>
        </p:nvSpPr>
        <p:spPr>
          <a:xfrm>
            <a:off x="5247496"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5" name="Rectangle 34"/>
          <p:cNvSpPr/>
          <p:nvPr/>
        </p:nvSpPr>
        <p:spPr>
          <a:xfrm>
            <a:off x="2968310" y="380883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36" name="Rectangle 35"/>
          <p:cNvSpPr/>
          <p:nvPr/>
        </p:nvSpPr>
        <p:spPr>
          <a:xfrm>
            <a:off x="3992848"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7" name="Rectangle 36"/>
          <p:cNvSpPr/>
          <p:nvPr/>
        </p:nvSpPr>
        <p:spPr>
          <a:xfrm>
            <a:off x="4620172"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8" name="Rectangle 37"/>
          <p:cNvSpPr/>
          <p:nvPr/>
        </p:nvSpPr>
        <p:spPr>
          <a:xfrm>
            <a:off x="5247496"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9" name="Rectangle 38"/>
          <p:cNvSpPr/>
          <p:nvPr/>
        </p:nvSpPr>
        <p:spPr>
          <a:xfrm>
            <a:off x="2968310" y="4215516"/>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40" name="Oval 39"/>
          <p:cNvSpPr/>
          <p:nvPr/>
        </p:nvSpPr>
        <p:spPr>
          <a:xfrm>
            <a:off x="4512469" y="4755568"/>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41" name="Oval 40"/>
          <p:cNvSpPr/>
          <p:nvPr/>
        </p:nvSpPr>
        <p:spPr>
          <a:xfrm>
            <a:off x="4512469" y="49359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2" name="Oval 41"/>
          <p:cNvSpPr/>
          <p:nvPr/>
        </p:nvSpPr>
        <p:spPr>
          <a:xfrm>
            <a:off x="4512469" y="51087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3" name="TextBox 42"/>
          <p:cNvSpPr txBox="1"/>
          <p:nvPr/>
        </p:nvSpPr>
        <p:spPr>
          <a:xfrm>
            <a:off x="2907802" y="3408505"/>
            <a:ext cx="10695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Row Tag</a:t>
            </a:r>
            <a:endParaRPr lang="en-US" sz="2000" kern="0" dirty="0">
              <a:solidFill>
                <a:sysClr val="windowText" lastClr="000000"/>
              </a:solidFill>
              <a:latin typeface="Tahoma"/>
            </a:endParaRPr>
          </a:p>
        </p:txBody>
      </p:sp>
      <p:grpSp>
        <p:nvGrpSpPr>
          <p:cNvPr id="44" name="Group 43"/>
          <p:cNvGrpSpPr/>
          <p:nvPr/>
        </p:nvGrpSpPr>
        <p:grpSpPr>
          <a:xfrm>
            <a:off x="1499689" y="4151639"/>
            <a:ext cx="1468621" cy="461664"/>
            <a:chOff x="1147882" y="4975855"/>
            <a:chExt cx="1468621" cy="461664"/>
          </a:xfrm>
        </p:grpSpPr>
        <p:cxnSp>
          <p:nvCxnSpPr>
            <p:cNvPr id="45" name="Straight Arrow Connector 44"/>
            <p:cNvCxnSpPr/>
            <p:nvPr/>
          </p:nvCxnSpPr>
          <p:spPr bwMode="auto">
            <a:xfrm rot="5400000" flipV="1">
              <a:off x="2439497" y="5056784"/>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6" name="TextBox 11"/>
            <p:cNvSpPr txBox="1">
              <a:spLocks noChangeArrowheads="1"/>
            </p:cNvSpPr>
            <p:nvPr/>
          </p:nvSpPr>
          <p:spPr bwMode="auto">
            <a:xfrm>
              <a:off x="1147882" y="4975855"/>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47" name="Rectangle 46"/>
          <p:cNvSpPr/>
          <p:nvPr/>
        </p:nvSpPr>
        <p:spPr>
          <a:xfrm>
            <a:off x="4620172" y="4217708"/>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48" name="Rectangle 47"/>
          <p:cNvSpPr/>
          <p:nvPr/>
        </p:nvSpPr>
        <p:spPr>
          <a:xfrm>
            <a:off x="4497764"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9" name="Rectangle 48"/>
          <p:cNvSpPr/>
          <p:nvPr/>
        </p:nvSpPr>
        <p:spPr>
          <a:xfrm>
            <a:off x="733820"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50" name="Rectangle 49"/>
          <p:cNvSpPr/>
          <p:nvPr/>
        </p:nvSpPr>
        <p:spPr>
          <a:xfrm>
            <a:off x="2615792"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51" name="Straight Arrow Connector 50"/>
          <p:cNvCxnSpPr/>
          <p:nvPr/>
        </p:nvCxnSpPr>
        <p:spPr>
          <a:xfrm>
            <a:off x="733820" y="2401082"/>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2" name="TextBox 51"/>
          <p:cNvSpPr txBox="1"/>
          <p:nvPr/>
        </p:nvSpPr>
        <p:spPr>
          <a:xfrm>
            <a:off x="3799995" y="2132856"/>
            <a:ext cx="1544012" cy="461665"/>
          </a:xfrm>
          <a:prstGeom prst="rect">
            <a:avLst/>
          </a:prstGeom>
          <a:solidFill>
            <a:srgbClr val="FFFFFF"/>
          </a:solidFill>
        </p:spPr>
        <p:txBody>
          <a:bodyPr wrap="none" rtlCol="0">
            <a:spAutoFit/>
          </a:bodyPr>
          <a:lstStyle/>
          <a:p>
            <a:pPr algn="ct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3" name="Rectangle 52"/>
          <p:cNvSpPr/>
          <p:nvPr/>
        </p:nvSpPr>
        <p:spPr>
          <a:xfrm>
            <a:off x="6379736"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4" name="Rectangle 53"/>
          <p:cNvSpPr/>
          <p:nvPr/>
        </p:nvSpPr>
        <p:spPr>
          <a:xfrm>
            <a:off x="7007060"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5" name="Rectangle 54"/>
          <p:cNvSpPr/>
          <p:nvPr/>
        </p:nvSpPr>
        <p:spPr>
          <a:xfrm>
            <a:off x="7634384"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cxnSp>
        <p:nvCxnSpPr>
          <p:cNvPr id="56" name="Straight Connector 55"/>
          <p:cNvCxnSpPr/>
          <p:nvPr/>
        </p:nvCxnSpPr>
        <p:spPr>
          <a:xfrm flipV="1">
            <a:off x="3961648" y="302776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cxnSp>
        <p:nvCxnSpPr>
          <p:cNvPr id="57" name="Straight Connector 56"/>
          <p:cNvCxnSpPr/>
          <p:nvPr/>
        </p:nvCxnSpPr>
        <p:spPr>
          <a:xfrm flipV="1">
            <a:off x="5874820" y="305289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6336977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 Example (I)</a:t>
            </a:r>
            <a:endParaRPr lang="en-US" dirty="0"/>
          </a:p>
        </p:txBody>
      </p:sp>
      <p:sp>
        <p:nvSpPr>
          <p:cNvPr id="3" name="Content Placeholder 2"/>
          <p:cNvSpPr>
            <a:spLocks noGrp="1"/>
          </p:cNvSpPr>
          <p:nvPr>
            <p:ph idx="1"/>
          </p:nvPr>
        </p:nvSpPr>
        <p:spPr/>
        <p:txBody>
          <a:bodyPr/>
          <a:lstStyle/>
          <a:p>
            <a:r>
              <a:rPr lang="en-US" dirty="0" smtClean="0"/>
              <a:t>Case 1: TIMBER hit</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43</a:t>
            </a:fld>
            <a:endParaRPr lang="en-US"/>
          </a:p>
        </p:txBody>
      </p:sp>
      <p:sp>
        <p:nvSpPr>
          <p:cNvPr id="63" name="Rectangle 62"/>
          <p:cNvSpPr/>
          <p:nvPr/>
        </p:nvSpPr>
        <p:spPr>
          <a:xfrm>
            <a:off x="1258888" y="492700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4" name="Rectangle 63"/>
          <p:cNvSpPr/>
          <p:nvPr/>
        </p:nvSpPr>
        <p:spPr>
          <a:xfrm>
            <a:off x="5219700" y="492700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5" name="Rectangle 64"/>
          <p:cNvSpPr/>
          <p:nvPr/>
        </p:nvSpPr>
        <p:spPr>
          <a:xfrm>
            <a:off x="1335207"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6" name="Rectangle 65"/>
          <p:cNvSpPr/>
          <p:nvPr/>
        </p:nvSpPr>
        <p:spPr>
          <a:xfrm>
            <a:off x="3079351"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7" name="Rectangle 66"/>
          <p:cNvSpPr/>
          <p:nvPr/>
        </p:nvSpPr>
        <p:spPr>
          <a:xfrm>
            <a:off x="1335207" y="5531723"/>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8" name="Rectangle 67"/>
          <p:cNvSpPr/>
          <p:nvPr/>
        </p:nvSpPr>
        <p:spPr>
          <a:xfrm>
            <a:off x="3079351"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9" name="Oval 68"/>
          <p:cNvSpPr/>
          <p:nvPr/>
        </p:nvSpPr>
        <p:spPr>
          <a:xfrm>
            <a:off x="2222500"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0" name="Oval 69"/>
          <p:cNvSpPr/>
          <p:nvPr/>
        </p:nvSpPr>
        <p:spPr>
          <a:xfrm>
            <a:off x="2528358"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1" name="Oval 70"/>
          <p:cNvSpPr/>
          <p:nvPr/>
        </p:nvSpPr>
        <p:spPr>
          <a:xfrm>
            <a:off x="283950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2" name="Rectangle 71"/>
          <p:cNvSpPr/>
          <p:nvPr/>
        </p:nvSpPr>
        <p:spPr>
          <a:xfrm>
            <a:off x="5314002"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3" name="Rectangle 72"/>
          <p:cNvSpPr/>
          <p:nvPr/>
        </p:nvSpPr>
        <p:spPr>
          <a:xfrm>
            <a:off x="7058146"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4" name="Rectangle 73"/>
          <p:cNvSpPr/>
          <p:nvPr/>
        </p:nvSpPr>
        <p:spPr>
          <a:xfrm>
            <a:off x="5314002"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7058146" y="55291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Oval 75"/>
          <p:cNvSpPr/>
          <p:nvPr/>
        </p:nvSpPr>
        <p:spPr>
          <a:xfrm>
            <a:off x="619336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7" name="Oval 76"/>
          <p:cNvSpPr/>
          <p:nvPr/>
        </p:nvSpPr>
        <p:spPr>
          <a:xfrm>
            <a:off x="6499225"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8" name="Oval 77"/>
          <p:cNvSpPr/>
          <p:nvPr/>
        </p:nvSpPr>
        <p:spPr>
          <a:xfrm>
            <a:off x="6810374"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9" name="Rectangle 78"/>
          <p:cNvSpPr/>
          <p:nvPr/>
        </p:nvSpPr>
        <p:spPr>
          <a:xfrm>
            <a:off x="3692526"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4132263"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4572000"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5011737"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3692526"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4132263"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572000"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6" name="Rectangle 85"/>
          <p:cNvSpPr/>
          <p:nvPr/>
        </p:nvSpPr>
        <p:spPr>
          <a:xfrm>
            <a:off x="5011737"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7" name="Rectangle 86"/>
          <p:cNvSpPr/>
          <p:nvPr/>
        </p:nvSpPr>
        <p:spPr>
          <a:xfrm>
            <a:off x="3692526"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8" name="Rectangle 87"/>
          <p:cNvSpPr/>
          <p:nvPr/>
        </p:nvSpPr>
        <p:spPr>
          <a:xfrm>
            <a:off x="4132263"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9" name="Rectangle 88"/>
          <p:cNvSpPr/>
          <p:nvPr/>
        </p:nvSpPr>
        <p:spPr>
          <a:xfrm>
            <a:off x="4572000"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0" name="Rectangle 89"/>
          <p:cNvSpPr/>
          <p:nvPr/>
        </p:nvSpPr>
        <p:spPr>
          <a:xfrm>
            <a:off x="5011737"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1" name="Rectangle 90"/>
          <p:cNvSpPr/>
          <p:nvPr/>
        </p:nvSpPr>
        <p:spPr>
          <a:xfrm>
            <a:off x="3692526"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2" name="Rectangle 91"/>
          <p:cNvSpPr/>
          <p:nvPr/>
        </p:nvSpPr>
        <p:spPr>
          <a:xfrm>
            <a:off x="4132263"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3" name="Rectangle 92"/>
          <p:cNvSpPr/>
          <p:nvPr/>
        </p:nvSpPr>
        <p:spPr>
          <a:xfrm>
            <a:off x="4572000"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4" name="Rectangle 93"/>
          <p:cNvSpPr/>
          <p:nvPr/>
        </p:nvSpPr>
        <p:spPr>
          <a:xfrm>
            <a:off x="5011737"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95" name="Straight Connector 7"/>
          <p:cNvCxnSpPr/>
          <p:nvPr/>
        </p:nvCxnSpPr>
        <p:spPr>
          <a:xfrm rot="5400000">
            <a:off x="3480993" y="4680236"/>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96" name="Straight Connector 13"/>
          <p:cNvCxnSpPr/>
          <p:nvPr/>
        </p:nvCxnSpPr>
        <p:spPr>
          <a:xfrm rot="16200000" flipH="1">
            <a:off x="4568430" y="4680236"/>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97" name="Rectangle 96"/>
          <p:cNvSpPr/>
          <p:nvPr/>
        </p:nvSpPr>
        <p:spPr>
          <a:xfrm>
            <a:off x="4092579" y="2999616"/>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98" name="Rectangle 97"/>
          <p:cNvSpPr/>
          <p:nvPr/>
        </p:nvSpPr>
        <p:spPr>
          <a:xfrm>
            <a:off x="3692526" y="4236926"/>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99" name="Rectangle 98"/>
          <p:cNvSpPr/>
          <p:nvPr/>
        </p:nvSpPr>
        <p:spPr>
          <a:xfrm>
            <a:off x="4572000" y="4236926"/>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100" name="Group 99"/>
          <p:cNvGrpSpPr/>
          <p:nvPr/>
        </p:nvGrpSpPr>
        <p:grpSpPr>
          <a:xfrm>
            <a:off x="4060296" y="3630228"/>
            <a:ext cx="1114608" cy="815677"/>
            <a:chOff x="1506883" y="3741716"/>
            <a:chExt cx="1114608" cy="815677"/>
          </a:xfrm>
        </p:grpSpPr>
        <p:cxnSp>
          <p:nvCxnSpPr>
            <p:cNvPr id="101" name="Straight Arrow Connector 100"/>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102"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103" name="Rounded Rectangular Callout 102"/>
          <p:cNvSpPr/>
          <p:nvPr/>
        </p:nvSpPr>
        <p:spPr>
          <a:xfrm>
            <a:off x="339724" y="2530867"/>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TIMBER:  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104" name="Rectangle 103"/>
          <p:cNvSpPr/>
          <p:nvPr/>
        </p:nvSpPr>
        <p:spPr>
          <a:xfrm>
            <a:off x="1344748" y="5043037"/>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
        <p:nvSpPr>
          <p:cNvPr id="105" name="TextBox 104"/>
          <p:cNvSpPr txBox="1"/>
          <p:nvPr/>
        </p:nvSpPr>
        <p:spPr>
          <a:xfrm>
            <a:off x="1965961" y="5761876"/>
            <a:ext cx="1334720" cy="492443"/>
          </a:xfrm>
          <a:prstGeom prst="rect">
            <a:avLst/>
          </a:prstGeom>
          <a:noFill/>
        </p:spPr>
        <p:txBody>
          <a:bodyPr wrap="none" rtlCol="0">
            <a:spAutoFit/>
          </a:bodyPr>
          <a:lstStyle/>
          <a:p>
            <a:pPr algn="ctr">
              <a:defRPr/>
            </a:pPr>
            <a:r>
              <a:rPr lang="en-US" sz="2600" kern="0" dirty="0" smtClean="0">
                <a:solidFill>
                  <a:srgbClr val="FF0000"/>
                </a:solidFill>
                <a:latin typeface="Tahoma"/>
              </a:rPr>
              <a:t>Access X</a:t>
            </a:r>
            <a:endParaRPr lang="en-US" sz="2600" kern="0" dirty="0">
              <a:solidFill>
                <a:srgbClr val="FF0000"/>
              </a:solidFill>
              <a:latin typeface="Tahoma"/>
            </a:endParaRPr>
          </a:p>
        </p:txBody>
      </p:sp>
      <p:grpSp>
        <p:nvGrpSpPr>
          <p:cNvPr id="106" name="Group 105"/>
          <p:cNvGrpSpPr/>
          <p:nvPr/>
        </p:nvGrpSpPr>
        <p:grpSpPr>
          <a:xfrm>
            <a:off x="504964" y="2687900"/>
            <a:ext cx="2906510" cy="1437602"/>
            <a:chOff x="5780290" y="1834342"/>
            <a:chExt cx="2906510" cy="1437602"/>
          </a:xfrm>
        </p:grpSpPr>
        <p:sp>
          <p:nvSpPr>
            <p:cNvPr id="107" name="Rectangle 106"/>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08" name="Rectangle 107"/>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09" name="Rectangle 108"/>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0" name="Rectangle 109"/>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1" name="Rectangle 110"/>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2" name="Rectangle 111"/>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3" name="Rectangle 112"/>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4" name="Rectangle 113"/>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15" name="Oval 114"/>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16" name="Oval 115"/>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17" name="Oval 116"/>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18" name="Rectangle 117"/>
          <p:cNvSpPr/>
          <p:nvPr/>
        </p:nvSpPr>
        <p:spPr>
          <a:xfrm>
            <a:off x="2149166" y="3086246"/>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19" name="Rounded Rectangle 118"/>
          <p:cNvSpPr/>
          <p:nvPr/>
        </p:nvSpPr>
        <p:spPr>
          <a:xfrm>
            <a:off x="173964" y="2348332"/>
            <a:ext cx="3535958" cy="2630862"/>
          </a:xfrm>
          <a:prstGeom prst="roundRect">
            <a:avLst/>
          </a:prstGeom>
          <a:noFill/>
          <a:ln w="3810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algn="ctr">
              <a:defRPr/>
            </a:pPr>
            <a:endParaRPr lang="en-US" kern="0">
              <a:solidFill>
                <a:sysClr val="window" lastClr="FFFFFF"/>
              </a:solidFill>
              <a:latin typeface="Calibri"/>
            </a:endParaRPr>
          </a:p>
        </p:txBody>
      </p:sp>
      <p:sp>
        <p:nvSpPr>
          <p:cNvPr id="120" name="TextBox 119"/>
          <p:cNvSpPr txBox="1"/>
          <p:nvPr/>
        </p:nvSpPr>
        <p:spPr>
          <a:xfrm>
            <a:off x="981362" y="1838494"/>
            <a:ext cx="1957124" cy="492443"/>
          </a:xfrm>
          <a:prstGeom prst="rect">
            <a:avLst/>
          </a:prstGeom>
          <a:noFill/>
        </p:spPr>
        <p:txBody>
          <a:bodyPr wrap="none" rtlCol="0">
            <a:spAutoFit/>
          </a:bodyPr>
          <a:lstStyle/>
          <a:p>
            <a:pPr algn="ctr">
              <a:defRPr/>
            </a:pPr>
            <a:r>
              <a:rPr lang="en-US" sz="2600" kern="0" dirty="0" smtClean="0">
                <a:solidFill>
                  <a:srgbClr val="FF0000"/>
                </a:solidFill>
                <a:latin typeface="Tahoma"/>
              </a:rPr>
              <a:t>Our proposal</a:t>
            </a:r>
            <a:endParaRPr lang="en-US" sz="2600" kern="0" dirty="0">
              <a:solidFill>
                <a:srgbClr val="FF0000"/>
              </a:solidFill>
              <a:latin typeface="Tahoma"/>
            </a:endParaRPr>
          </a:p>
        </p:txBody>
      </p:sp>
    </p:spTree>
    <p:extLst>
      <p:ext uri="{BB962C8B-B14F-4D97-AF65-F5344CB8AC3E}">
        <p14:creationId xmlns:p14="http://schemas.microsoft.com/office/powerpoint/2010/main" val="39244344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3.79598E-6 0.00718 C 0.09056 0.01922 0.18147 0.03127 0.22449 0.00926 C 0.26752 -0.01274 0.26214 -0.06857 0.25711 -0.1244 " pathEditMode="relative" rAng="0" ptsTypes="aaA">
                                      <p:cBhvr>
                                        <p:cTn id="38" dur="2000" fill="hold"/>
                                        <p:tgtEl>
                                          <p:spTgt spid="104"/>
                                        </p:tgtEl>
                                        <p:attrNameLst>
                                          <p:attrName>ppt_x</p:attrName>
                                          <p:attrName>ppt_y</p:attrName>
                                        </p:attrNameLst>
                                      </p:cBhvr>
                                      <p:rCtr x="13376" y="-53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4" grpId="1" animBg="1"/>
      <p:bldP spid="105" grpId="0"/>
      <p:bldP spid="118" grpId="0" animBg="1"/>
      <p:bldP spid="119" grpId="0" animBg="1"/>
      <p:bldP spid="1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Tag Management Example (</a:t>
            </a:r>
            <a:r>
              <a:rPr lang="en-US" dirty="0" smtClean="0"/>
              <a:t>II)</a:t>
            </a:r>
            <a:endParaRPr lang="en-US" dirty="0"/>
          </a:p>
        </p:txBody>
      </p:sp>
      <p:sp>
        <p:nvSpPr>
          <p:cNvPr id="3" name="Content Placeholder 2"/>
          <p:cNvSpPr>
            <a:spLocks noGrp="1"/>
          </p:cNvSpPr>
          <p:nvPr>
            <p:ph idx="1"/>
          </p:nvPr>
        </p:nvSpPr>
        <p:spPr/>
        <p:txBody>
          <a:bodyPr/>
          <a:lstStyle/>
          <a:p>
            <a:r>
              <a:rPr lang="en-US" dirty="0" smtClean="0"/>
              <a:t>Case 2: TIMBER miss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44</a:t>
            </a:fld>
            <a:endParaRPr lang="en-US"/>
          </a:p>
        </p:txBody>
      </p:sp>
      <p:cxnSp>
        <p:nvCxnSpPr>
          <p:cNvPr id="67" name="Straight Connector 7"/>
          <p:cNvCxnSpPr/>
          <p:nvPr/>
        </p:nvCxnSpPr>
        <p:spPr>
          <a:xfrm rot="5400000">
            <a:off x="3480993" y="440708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8" name="Straight Connector 13"/>
          <p:cNvCxnSpPr/>
          <p:nvPr/>
        </p:nvCxnSpPr>
        <p:spPr>
          <a:xfrm rot="16200000" flipH="1">
            <a:off x="4568430" y="440708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69" name="Rectangle 68"/>
          <p:cNvSpPr/>
          <p:nvPr/>
        </p:nvSpPr>
        <p:spPr>
          <a:xfrm>
            <a:off x="3692526"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0" name="Rectangle 69"/>
          <p:cNvSpPr/>
          <p:nvPr/>
        </p:nvSpPr>
        <p:spPr>
          <a:xfrm>
            <a:off x="4132263"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1" name="Rectangle 70"/>
          <p:cNvSpPr/>
          <p:nvPr/>
        </p:nvSpPr>
        <p:spPr>
          <a:xfrm>
            <a:off x="4572000"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2" name="Rectangle 71"/>
          <p:cNvSpPr/>
          <p:nvPr/>
        </p:nvSpPr>
        <p:spPr>
          <a:xfrm>
            <a:off x="5011737"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3" name="Rectangle 72"/>
          <p:cNvSpPr/>
          <p:nvPr/>
        </p:nvSpPr>
        <p:spPr>
          <a:xfrm>
            <a:off x="3692526"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4" name="Rectangle 73"/>
          <p:cNvSpPr/>
          <p:nvPr/>
        </p:nvSpPr>
        <p:spPr>
          <a:xfrm>
            <a:off x="4132263"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4572000"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Rectangle 75"/>
          <p:cNvSpPr/>
          <p:nvPr/>
        </p:nvSpPr>
        <p:spPr>
          <a:xfrm>
            <a:off x="5011737"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7" name="Rectangle 76"/>
          <p:cNvSpPr/>
          <p:nvPr/>
        </p:nvSpPr>
        <p:spPr>
          <a:xfrm>
            <a:off x="3692526"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8" name="Rectangle 77"/>
          <p:cNvSpPr/>
          <p:nvPr/>
        </p:nvSpPr>
        <p:spPr>
          <a:xfrm>
            <a:off x="4132263"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9" name="Rectangle 78"/>
          <p:cNvSpPr/>
          <p:nvPr/>
        </p:nvSpPr>
        <p:spPr>
          <a:xfrm>
            <a:off x="4572000"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5011737"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3692526"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4132263"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4572000"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5011737"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092579" y="272646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86" name="Rectangle 85"/>
          <p:cNvSpPr/>
          <p:nvPr/>
        </p:nvSpPr>
        <p:spPr>
          <a:xfrm>
            <a:off x="3692526" y="396377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87" name="Rectangle 86"/>
          <p:cNvSpPr/>
          <p:nvPr/>
        </p:nvSpPr>
        <p:spPr>
          <a:xfrm>
            <a:off x="4572000" y="396377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88" name="Group 87"/>
          <p:cNvGrpSpPr/>
          <p:nvPr/>
        </p:nvGrpSpPr>
        <p:grpSpPr>
          <a:xfrm>
            <a:off x="4063602" y="3357081"/>
            <a:ext cx="1107996" cy="815677"/>
            <a:chOff x="1510189" y="3741716"/>
            <a:chExt cx="1107996" cy="815677"/>
          </a:xfrm>
        </p:grpSpPr>
        <p:cxnSp>
          <p:nvCxnSpPr>
            <p:cNvPr id="89" name="Straight Arrow Connector 88"/>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0" name="TextBox 11"/>
            <p:cNvSpPr txBox="1">
              <a:spLocks noChangeArrowheads="1"/>
            </p:cNvSpPr>
            <p:nvPr/>
          </p:nvSpPr>
          <p:spPr bwMode="auto">
            <a:xfrm>
              <a:off x="1510189" y="3741716"/>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a:t>
              </a:r>
              <a:r>
                <a:rPr lang="en-US" sz="2400" kern="0" dirty="0" smtClean="0">
                  <a:solidFill>
                    <a:sysClr val="windowText" lastClr="000000"/>
                  </a:solidFill>
                </a:rPr>
                <a:t>Y</a:t>
              </a:r>
              <a:endParaRPr lang="en-US" sz="2400" kern="0" dirty="0">
                <a:solidFill>
                  <a:sysClr val="windowText" lastClr="000000"/>
                </a:solidFill>
              </a:endParaRPr>
            </a:p>
          </p:txBody>
        </p:sp>
      </p:grpSp>
      <p:sp>
        <p:nvSpPr>
          <p:cNvPr id="91" name="Rounded Rectangular Callout 90"/>
          <p:cNvSpPr/>
          <p:nvPr/>
        </p:nvSpPr>
        <p:spPr>
          <a:xfrm>
            <a:off x="339724" y="2263632"/>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Y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92" name="Rectangle 91"/>
          <p:cNvSpPr/>
          <p:nvPr/>
        </p:nvSpPr>
        <p:spPr>
          <a:xfrm>
            <a:off x="1258888" y="4653862"/>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3" name="Rectangle 92"/>
          <p:cNvSpPr/>
          <p:nvPr/>
        </p:nvSpPr>
        <p:spPr>
          <a:xfrm>
            <a:off x="5219700" y="4653862"/>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4" name="Rectangle 93"/>
          <p:cNvSpPr/>
          <p:nvPr/>
        </p:nvSpPr>
        <p:spPr>
          <a:xfrm>
            <a:off x="1335207"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5" name="Rectangle 94"/>
          <p:cNvSpPr/>
          <p:nvPr/>
        </p:nvSpPr>
        <p:spPr>
          <a:xfrm>
            <a:off x="3079351"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6" name="Rectangle 95"/>
          <p:cNvSpPr/>
          <p:nvPr/>
        </p:nvSpPr>
        <p:spPr>
          <a:xfrm>
            <a:off x="1335207" y="5258576"/>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7" name="Rectangle 96"/>
          <p:cNvSpPr/>
          <p:nvPr/>
        </p:nvSpPr>
        <p:spPr>
          <a:xfrm>
            <a:off x="3079351"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8" name="Oval 97"/>
          <p:cNvSpPr/>
          <p:nvPr/>
        </p:nvSpPr>
        <p:spPr>
          <a:xfrm>
            <a:off x="2222500"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99" name="Oval 98"/>
          <p:cNvSpPr/>
          <p:nvPr/>
        </p:nvSpPr>
        <p:spPr>
          <a:xfrm>
            <a:off x="2528358"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0" name="Oval 99"/>
          <p:cNvSpPr/>
          <p:nvPr/>
        </p:nvSpPr>
        <p:spPr>
          <a:xfrm>
            <a:off x="283950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1" name="Rectangle 100"/>
          <p:cNvSpPr/>
          <p:nvPr/>
        </p:nvSpPr>
        <p:spPr>
          <a:xfrm>
            <a:off x="5314002"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2" name="Rectangle 101"/>
          <p:cNvSpPr/>
          <p:nvPr/>
        </p:nvSpPr>
        <p:spPr>
          <a:xfrm>
            <a:off x="7058146"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3" name="Rectangle 102"/>
          <p:cNvSpPr/>
          <p:nvPr/>
        </p:nvSpPr>
        <p:spPr>
          <a:xfrm>
            <a:off x="5314002"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4" name="Rectangle 103"/>
          <p:cNvSpPr/>
          <p:nvPr/>
        </p:nvSpPr>
        <p:spPr>
          <a:xfrm>
            <a:off x="7058146" y="5255971"/>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5" name="Oval 104"/>
          <p:cNvSpPr/>
          <p:nvPr/>
        </p:nvSpPr>
        <p:spPr>
          <a:xfrm>
            <a:off x="619336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6" name="Oval 105"/>
          <p:cNvSpPr/>
          <p:nvPr/>
        </p:nvSpPr>
        <p:spPr>
          <a:xfrm>
            <a:off x="6499225"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7" name="Oval 106"/>
          <p:cNvSpPr/>
          <p:nvPr/>
        </p:nvSpPr>
        <p:spPr>
          <a:xfrm>
            <a:off x="6810374"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8" name="Rounded Rectangular Callout 107"/>
          <p:cNvSpPr/>
          <p:nvPr/>
        </p:nvSpPr>
        <p:spPr>
          <a:xfrm>
            <a:off x="339724" y="2257720"/>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Access Metadata(Y)</a:t>
            </a:r>
            <a:endParaRPr lang="en-US" sz="2600" kern="0" dirty="0">
              <a:solidFill>
                <a:srgbClr val="4BACC6">
                  <a:lumMod val="75000"/>
                </a:srgbClr>
              </a:solidFill>
              <a:latin typeface="Calibri"/>
            </a:endParaRPr>
          </a:p>
        </p:txBody>
      </p:sp>
      <p:sp>
        <p:nvSpPr>
          <p:cNvPr id="109" name="Rectangle 108"/>
          <p:cNvSpPr/>
          <p:nvPr/>
        </p:nvSpPr>
        <p:spPr>
          <a:xfrm>
            <a:off x="1297142" y="4940212"/>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a:solidFill>
                  <a:sysClr val="windowText" lastClr="000000"/>
                </a:solidFill>
                <a:latin typeface="Calibri"/>
              </a:rPr>
              <a:t>Y</a:t>
            </a:r>
          </a:p>
        </p:txBody>
      </p:sp>
      <p:sp>
        <p:nvSpPr>
          <p:cNvPr id="110" name="TextBox 109"/>
          <p:cNvSpPr txBox="1"/>
          <p:nvPr/>
        </p:nvSpPr>
        <p:spPr>
          <a:xfrm>
            <a:off x="1563345" y="5488729"/>
            <a:ext cx="2139954" cy="492443"/>
          </a:xfrm>
          <a:prstGeom prst="rect">
            <a:avLst/>
          </a:prstGeom>
          <a:noFill/>
        </p:spPr>
        <p:txBody>
          <a:bodyPr wrap="none" rtlCol="0">
            <a:spAutoFit/>
          </a:bodyPr>
          <a:lstStyle/>
          <a:p>
            <a:pPr algn="ctr">
              <a:defRPr/>
            </a:pPr>
            <a:r>
              <a:rPr lang="en-US" sz="2600" kern="0" dirty="0" smtClean="0">
                <a:solidFill>
                  <a:srgbClr val="FF0000"/>
                </a:solidFill>
                <a:latin typeface="Tahoma"/>
              </a:rPr>
              <a:t>1. Access M(Y)</a:t>
            </a:r>
            <a:endParaRPr lang="en-US" sz="2600" kern="0" dirty="0">
              <a:solidFill>
                <a:srgbClr val="FF0000"/>
              </a:solidFill>
              <a:latin typeface="Tahoma"/>
            </a:endParaRPr>
          </a:p>
        </p:txBody>
      </p:sp>
      <p:grpSp>
        <p:nvGrpSpPr>
          <p:cNvPr id="111" name="Group 110"/>
          <p:cNvGrpSpPr/>
          <p:nvPr/>
        </p:nvGrpSpPr>
        <p:grpSpPr>
          <a:xfrm>
            <a:off x="504964" y="2414753"/>
            <a:ext cx="2906510" cy="1437602"/>
            <a:chOff x="5780290" y="1834342"/>
            <a:chExt cx="2906510" cy="1437602"/>
          </a:xfrm>
        </p:grpSpPr>
        <p:sp>
          <p:nvSpPr>
            <p:cNvPr id="112" name="Rectangle 111"/>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3" name="Rectangle 112"/>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4" name="Rectangle 113"/>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5" name="Rectangle 114"/>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6" name="Rectangle 115"/>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7" name="Rectangle 116"/>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8" name="Rectangle 117"/>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9" name="Rectangle 118"/>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20" name="Oval 119"/>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21" name="Oval 120"/>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22" name="Oval 121"/>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23" name="Explosion 2 122"/>
          <p:cNvSpPr/>
          <p:nvPr/>
        </p:nvSpPr>
        <p:spPr>
          <a:xfrm>
            <a:off x="415176" y="3276830"/>
            <a:ext cx="1681855" cy="673579"/>
          </a:xfrm>
          <a:prstGeom prst="irregularSeal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a:defRPr/>
            </a:pPr>
            <a:r>
              <a:rPr lang="en-US" sz="2200" kern="0" dirty="0" smtClean="0">
                <a:solidFill>
                  <a:sysClr val="window" lastClr="FFFFFF"/>
                </a:solidFill>
                <a:latin typeface="Calibri"/>
              </a:rPr>
              <a:t>Miss</a:t>
            </a:r>
            <a:endParaRPr lang="en-US" sz="2200" kern="0" dirty="0">
              <a:solidFill>
                <a:sysClr val="window" lastClr="FFFFFF"/>
              </a:solidFill>
              <a:latin typeface="Calibri"/>
            </a:endParaRPr>
          </a:p>
        </p:txBody>
      </p:sp>
      <p:sp>
        <p:nvSpPr>
          <p:cNvPr id="124" name="Rectangle 123"/>
          <p:cNvSpPr/>
          <p:nvPr/>
        </p:nvSpPr>
        <p:spPr>
          <a:xfrm>
            <a:off x="1297142" y="4952450"/>
            <a:ext cx="799889" cy="461664"/>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ysClr val="windowText" lastClr="000000"/>
                </a:solidFill>
                <a:latin typeface="Calibri"/>
              </a:rPr>
              <a:t>M(Y)</a:t>
            </a:r>
            <a:endParaRPr lang="en-US" sz="2400" kern="0" dirty="0">
              <a:solidFill>
                <a:sysClr val="windowText" lastClr="000000"/>
              </a:solidFill>
              <a:latin typeface="Calibri"/>
            </a:endParaRPr>
          </a:p>
        </p:txBody>
      </p:sp>
      <p:sp>
        <p:nvSpPr>
          <p:cNvPr id="125" name="TextBox 124"/>
          <p:cNvSpPr txBox="1"/>
          <p:nvPr/>
        </p:nvSpPr>
        <p:spPr>
          <a:xfrm>
            <a:off x="950995" y="1700808"/>
            <a:ext cx="2057900" cy="492443"/>
          </a:xfrm>
          <a:prstGeom prst="rect">
            <a:avLst/>
          </a:prstGeom>
          <a:noFill/>
        </p:spPr>
        <p:txBody>
          <a:bodyPr wrap="none" rtlCol="0">
            <a:spAutoFit/>
          </a:bodyPr>
          <a:lstStyle/>
          <a:p>
            <a:pPr algn="ctr">
              <a:defRPr/>
            </a:pPr>
            <a:r>
              <a:rPr lang="en-US" sz="2600" kern="0" dirty="0">
                <a:solidFill>
                  <a:srgbClr val="FF0000"/>
                </a:solidFill>
                <a:latin typeface="Tahoma"/>
              </a:rPr>
              <a:t>2</a:t>
            </a:r>
            <a:r>
              <a:rPr lang="en-US" sz="2600" kern="0" dirty="0" smtClean="0">
                <a:solidFill>
                  <a:srgbClr val="FF0000"/>
                </a:solidFill>
                <a:latin typeface="Tahoma"/>
              </a:rPr>
              <a:t>. Cache M(Y)</a:t>
            </a:r>
            <a:endParaRPr lang="en-US" sz="2600" kern="0" dirty="0">
              <a:solidFill>
                <a:srgbClr val="FF0000"/>
              </a:solidFill>
              <a:latin typeface="Tahoma"/>
            </a:endParaRPr>
          </a:p>
        </p:txBody>
      </p:sp>
      <p:sp>
        <p:nvSpPr>
          <p:cNvPr id="126" name="Rectangle 125"/>
          <p:cNvSpPr/>
          <p:nvPr/>
        </p:nvSpPr>
        <p:spPr>
          <a:xfrm>
            <a:off x="500800" y="283467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Row143</a:t>
            </a:r>
            <a:endParaRPr lang="en-US" kern="0" dirty="0">
              <a:solidFill>
                <a:srgbClr val="000000"/>
              </a:solidFill>
              <a:latin typeface="Calibri"/>
            </a:endParaRPr>
          </a:p>
        </p:txBody>
      </p:sp>
      <p:sp>
        <p:nvSpPr>
          <p:cNvPr id="127" name="Rectangle 126"/>
          <p:cNvSpPr/>
          <p:nvPr/>
        </p:nvSpPr>
        <p:spPr>
          <a:xfrm>
            <a:off x="504964" y="2813099"/>
            <a:ext cx="2906510"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28" name="TextBox 127"/>
          <p:cNvSpPr txBox="1"/>
          <p:nvPr/>
        </p:nvSpPr>
        <p:spPr>
          <a:xfrm>
            <a:off x="1171774" y="5894197"/>
            <a:ext cx="2899439" cy="492443"/>
          </a:xfrm>
          <a:prstGeom prst="rect">
            <a:avLst/>
          </a:prstGeom>
          <a:noFill/>
        </p:spPr>
        <p:txBody>
          <a:bodyPr wrap="none" rtlCol="0">
            <a:spAutoFit/>
          </a:bodyPr>
          <a:lstStyle/>
          <a:p>
            <a:pPr algn="ctr">
              <a:defRPr/>
            </a:pPr>
            <a:r>
              <a:rPr lang="en-US" sz="2600" kern="0" dirty="0" smtClean="0">
                <a:solidFill>
                  <a:srgbClr val="FF0000"/>
                </a:solidFill>
                <a:latin typeface="Tahoma"/>
              </a:rPr>
              <a:t>3. Access Y </a:t>
            </a:r>
            <a:r>
              <a:rPr lang="en-US" sz="2600" kern="0" dirty="0" smtClean="0">
                <a:solidFill>
                  <a:srgbClr val="008000"/>
                </a:solidFill>
                <a:latin typeface="Tahoma"/>
              </a:rPr>
              <a:t>(row hit)</a:t>
            </a:r>
            <a:endParaRPr lang="en-US" sz="2600" kern="0" dirty="0">
              <a:solidFill>
                <a:srgbClr val="008000"/>
              </a:solidFill>
              <a:latin typeface="Tahoma"/>
            </a:endParaRPr>
          </a:p>
        </p:txBody>
      </p:sp>
    </p:spTree>
    <p:extLst>
      <p:ext uri="{BB962C8B-B14F-4D97-AF65-F5344CB8AC3E}">
        <p14:creationId xmlns:p14="http://schemas.microsoft.com/office/powerpoint/2010/main" val="9963009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48508E-6 4.53324E-6 C 0.09421 0.01552 0.18893 0.03127 0.23369 0.00254 C 0.27845 -0.02618 0.2729 -0.09938 0.2677 -0.17258 " pathEditMode="relative" rAng="0" ptsTypes="aaA">
                                      <p:cBhvr>
                                        <p:cTn id="32" dur="2000" fill="hold"/>
                                        <p:tgtEl>
                                          <p:spTgt spid="124"/>
                                        </p:tgtEl>
                                        <p:attrNameLst>
                                          <p:attrName>ppt_x</p:attrName>
                                          <p:attrName>ppt_y</p:attrName>
                                        </p:attrNameLst>
                                      </p:cBhvr>
                                      <p:rCtr x="13914" y="-706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124"/>
                                        </p:tgtEl>
                                      </p:cBhvr>
                                    </p:animEffect>
                                    <p:set>
                                      <p:cBhvr>
                                        <p:cTn id="48" dur="1" fill="hold">
                                          <p:stCondLst>
                                            <p:cond delay="499"/>
                                          </p:stCondLst>
                                        </p:cTn>
                                        <p:tgtEl>
                                          <p:spTgt spid="1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3"/>
                                        </p:tgtEl>
                                      </p:cBhvr>
                                    </p:animEffect>
                                    <p:set>
                                      <p:cBhvr>
                                        <p:cTn id="51" dur="1" fill="hold">
                                          <p:stCondLst>
                                            <p:cond delay="499"/>
                                          </p:stCondLst>
                                        </p:cTn>
                                        <p:tgtEl>
                                          <p:spTgt spid="12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xit" presetSubtype="0" fill="hold" grpId="1" nodeType="withEffect">
                                  <p:stCondLst>
                                    <p:cond delay="0"/>
                                  </p:stCondLst>
                                  <p:childTnLst>
                                    <p:animEffect transition="out" filter="fade">
                                      <p:cBhvr>
                                        <p:cTn id="56" dur="500"/>
                                        <p:tgtEl>
                                          <p:spTgt spid="108"/>
                                        </p:tgtEl>
                                      </p:cBhvr>
                                    </p:animEffect>
                                    <p:set>
                                      <p:cBhvr>
                                        <p:cTn id="57" dur="1" fill="hold">
                                          <p:stCondLst>
                                            <p:cond delay="499"/>
                                          </p:stCondLst>
                                        </p:cTn>
                                        <p:tgtEl>
                                          <p:spTgt spid="10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500"/>
                                        <p:tgtEl>
                                          <p:spTgt spid="1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1.48508E-6 -1.59833E-6 C 0.09421 0.01552 0.18893 0.03127 0.23369 0.00255 C 0.27845 -0.02617 0.2729 -0.09937 0.2677 -0.17257 " pathEditMode="relative" rAng="0" ptsTypes="aaA">
                                      <p:cBhvr>
                                        <p:cTn id="71" dur="2000" fill="hold"/>
                                        <p:tgtEl>
                                          <p:spTgt spid="109"/>
                                        </p:tgtEl>
                                        <p:attrNameLst>
                                          <p:attrName>ppt_x</p:attrName>
                                          <p:attrName>ppt_y</p:attrName>
                                        </p:attrNameLst>
                                      </p:cBhvr>
                                      <p:rCtr x="13914" y="-7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8" grpId="0" animBg="1"/>
      <p:bldP spid="108" grpId="1" animBg="1"/>
      <p:bldP spid="109" grpId="0" animBg="1"/>
      <p:bldP spid="109" grpId="1" animBg="1"/>
      <p:bldP spid="110" grpId="0"/>
      <p:bldP spid="123" grpId="0" animBg="1"/>
      <p:bldP spid="123" grpId="1" animBg="1"/>
      <p:bldP spid="124" grpId="0" animBg="1"/>
      <p:bldP spid="124" grpId="1" animBg="1"/>
      <p:bldP spid="124" grpId="2" animBg="1"/>
      <p:bldP spid="125" grpId="0"/>
      <p:bldP spid="126" grpId="0" animBg="1"/>
      <p:bldP spid="127" grpId="0" animBg="1"/>
      <p:bldP spid="1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lvl="0">
              <a:defRPr/>
            </a:pPr>
            <a:r>
              <a:rPr lang="en-US" dirty="0"/>
              <a:t>System:  8 out-of-order cores at 4 GHz</a:t>
            </a:r>
          </a:p>
          <a:p>
            <a:pPr lvl="0">
              <a:defRPr/>
            </a:pPr>
            <a:endParaRPr lang="en-US" dirty="0" smtClean="0"/>
          </a:p>
          <a:p>
            <a:pPr lvl="0">
              <a:defRPr/>
            </a:pPr>
            <a:r>
              <a:rPr lang="en-US" dirty="0" smtClean="0"/>
              <a:t>Memory</a:t>
            </a:r>
            <a:r>
              <a:rPr lang="en-US" dirty="0"/>
              <a:t>: 512 MB direct-mapped DRAM, 8 GB PCM</a:t>
            </a:r>
          </a:p>
          <a:p>
            <a:pPr lvl="1">
              <a:defRPr/>
            </a:pPr>
            <a:r>
              <a:rPr lang="en-US" sz="2000" dirty="0"/>
              <a:t>128B caching granularity</a:t>
            </a:r>
          </a:p>
          <a:p>
            <a:pPr lvl="1">
              <a:defRPr/>
            </a:pPr>
            <a:r>
              <a:rPr lang="en-US" sz="2000" dirty="0"/>
              <a:t>DRAM row hit (miss): 200 cycles (400 cycles)</a:t>
            </a:r>
          </a:p>
          <a:p>
            <a:pPr lvl="1">
              <a:defRPr/>
            </a:pPr>
            <a:r>
              <a:rPr lang="en-US" sz="2000" dirty="0"/>
              <a:t>PCM row hit (clean / dirty miss): 200 cycles (640 / 1840 cycles)</a:t>
            </a:r>
          </a:p>
          <a:p>
            <a:pPr>
              <a:defRPr/>
            </a:pPr>
            <a:endParaRPr lang="en-US" sz="2800" dirty="0" smtClean="0"/>
          </a:p>
          <a:p>
            <a:pPr>
              <a:defRPr/>
            </a:pPr>
            <a:r>
              <a:rPr lang="en-US" dirty="0" smtClean="0"/>
              <a:t>Evaluated </a:t>
            </a:r>
            <a:r>
              <a:rPr lang="en-US" dirty="0"/>
              <a:t>metadata storage techniques</a:t>
            </a:r>
          </a:p>
          <a:p>
            <a:pPr lvl="1">
              <a:defRPr/>
            </a:pPr>
            <a:r>
              <a:rPr lang="en-US" sz="2000" dirty="0"/>
              <a:t>All SRAM system (8MB of SRAM)</a:t>
            </a:r>
          </a:p>
          <a:p>
            <a:pPr lvl="1">
              <a:defRPr/>
            </a:pPr>
            <a:r>
              <a:rPr lang="en-US" sz="2000" dirty="0"/>
              <a:t>Region metadata storage</a:t>
            </a:r>
          </a:p>
          <a:p>
            <a:pPr lvl="1">
              <a:defRPr/>
            </a:pPr>
            <a:r>
              <a:rPr lang="en-US" sz="2000" dirty="0"/>
              <a:t>TIM metadata storage (same row as data)</a:t>
            </a:r>
          </a:p>
          <a:p>
            <a:pPr lvl="1">
              <a:defRPr/>
            </a:pPr>
            <a:r>
              <a:rPr lang="en-US" sz="2000" dirty="0"/>
              <a:t>TIMBER, 64-entry direct-mapped (8KB of SRAM)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45</a:t>
            </a:fld>
            <a:endParaRPr lang="en-US"/>
          </a:p>
        </p:txBody>
      </p:sp>
    </p:spTree>
    <p:extLst>
      <p:ext uri="{BB962C8B-B14F-4D97-AF65-F5344CB8AC3E}">
        <p14:creationId xmlns:p14="http://schemas.microsoft.com/office/powerpoint/2010/main" val="1262058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46</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490212006"/>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4282420838"/>
      </p:ext>
    </p:extLst>
  </p:cSld>
  <p:clrMapOvr>
    <a:masterClrMapping/>
  </p:clrMapOvr>
  <mc:AlternateContent xmlns:mc="http://schemas.openxmlformats.org/markup-compatibility/2006" xmlns:p14="http://schemas.microsoft.com/office/powerpoint/2010/main">
    <mc:Choice Requires="p14">
      <p:transition spd="slow" p14:dur="2000" advTm="23449"/>
    </mc:Choice>
    <mc:Fallback xmlns="">
      <p:transition xmlns:p14="http://schemas.microsoft.com/office/powerpoint/2010/main" spd="slow" advTm="23449"/>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756589723"/>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47</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5" name="Straight Arrow Connector 4"/>
          <p:cNvCxnSpPr/>
          <p:nvPr/>
        </p:nvCxnSpPr>
        <p:spPr>
          <a:xfrm>
            <a:off x="4215296" y="1559276"/>
            <a:ext cx="0" cy="2000063"/>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60523" y="2266141"/>
            <a:ext cx="1019630" cy="584776"/>
          </a:xfrm>
          <a:prstGeom prst="rect">
            <a:avLst/>
          </a:prstGeom>
          <a:noFill/>
          <a:ln>
            <a:noFill/>
          </a:ln>
        </p:spPr>
        <p:txBody>
          <a:bodyPr wrap="none" rtlCol="0">
            <a:spAutoFit/>
          </a:bodyPr>
          <a:lstStyle/>
          <a:p>
            <a:pPr defTabSz="457200"/>
            <a:r>
              <a:rPr lang="en-US" sz="3200" dirty="0" smtClean="0">
                <a:solidFill>
                  <a:prstClr val="black"/>
                </a:solidFill>
                <a:latin typeface="Calibri"/>
              </a:rPr>
              <a:t>-48%</a:t>
            </a:r>
            <a:endParaRPr lang="en-US" sz="3200" dirty="0">
              <a:solidFill>
                <a:prstClr val="black"/>
              </a:solidFill>
              <a:latin typeface="Calibri"/>
            </a:endParaRPr>
          </a:p>
        </p:txBody>
      </p:sp>
      <p:sp>
        <p:nvSpPr>
          <p:cNvPr id="2" name="Rounded Rectangular Callout 1"/>
          <p:cNvSpPr/>
          <p:nvPr/>
        </p:nvSpPr>
        <p:spPr>
          <a:xfrm>
            <a:off x="4640590" y="1429181"/>
            <a:ext cx="3449087" cy="1113273"/>
          </a:xfrm>
          <a:prstGeom prst="wedgeRoundRectCallout">
            <a:avLst>
              <a:gd name="adj1" fmla="val -58560"/>
              <a:gd name="adj2" fmla="val 5553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Performance degrades due to increased metadata lookup access latency</a:t>
            </a:r>
            <a:endParaRPr lang="en-US" sz="2200" dirty="0">
              <a:solidFill>
                <a:prstClr val="black"/>
              </a:solidFill>
              <a:latin typeface="Calibri"/>
            </a:endParaRPr>
          </a:p>
        </p:txBody>
      </p:sp>
      <p:sp>
        <p:nvSpPr>
          <p:cNvPr id="18" name="TextBox 17"/>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1101722539"/>
      </p:ext>
    </p:extLst>
  </p:cSld>
  <p:clrMapOvr>
    <a:masterClrMapping/>
  </p:clrMapOvr>
  <mc:AlternateContent xmlns:mc="http://schemas.openxmlformats.org/markup-compatibility/2006" xmlns:p14="http://schemas.microsoft.com/office/powerpoint/2010/main">
    <mc:Choice Requires="p14">
      <p:transition spd="slow" p14:dur="2000" advTm="12195"/>
    </mc:Choice>
    <mc:Fallback xmlns="">
      <p:transition xmlns:p14="http://schemas.microsoft.com/office/powerpoint/2010/main" spd="slow" advTm="12195"/>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227731687"/>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48</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V="1">
            <a:off x="4569874" y="2817861"/>
            <a:ext cx="1020567" cy="771576"/>
          </a:xfrm>
          <a:prstGeom prst="straightConnector1">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09850" y="2757840"/>
            <a:ext cx="893995" cy="584776"/>
          </a:xfrm>
          <a:prstGeom prst="rect">
            <a:avLst/>
          </a:prstGeom>
          <a:noFill/>
        </p:spPr>
        <p:txBody>
          <a:bodyPr wrap="none" rtlCol="0">
            <a:spAutoFit/>
          </a:bodyPr>
          <a:lstStyle/>
          <a:p>
            <a:pPr defTabSz="457200"/>
            <a:r>
              <a:rPr lang="en-US" sz="3200" dirty="0" smtClean="0">
                <a:solidFill>
                  <a:srgbClr val="000000"/>
                </a:solidFill>
                <a:latin typeface="Calibri"/>
              </a:rPr>
              <a:t>36%</a:t>
            </a:r>
            <a:endParaRPr lang="en-US" sz="3200" dirty="0">
              <a:solidFill>
                <a:srgbClr val="000000"/>
              </a:solidFill>
              <a:latin typeface="Calibri"/>
            </a:endParaRPr>
          </a:p>
        </p:txBody>
      </p:sp>
      <p:sp>
        <p:nvSpPr>
          <p:cNvPr id="2" name="Rounded Rectangular Callout 1"/>
          <p:cNvSpPr/>
          <p:nvPr/>
        </p:nvSpPr>
        <p:spPr>
          <a:xfrm>
            <a:off x="2906657" y="1642212"/>
            <a:ext cx="2978757" cy="1113273"/>
          </a:xfrm>
          <a:prstGeom prst="wedgeRoundRectCallout">
            <a:avLst>
              <a:gd name="adj1" fmla="val -5455"/>
              <a:gd name="adj2" fmla="val 7980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Increased row locality reduces average memory access latency</a:t>
            </a:r>
            <a:endParaRPr lang="en-US" sz="2200" dirty="0">
              <a:solidFill>
                <a:prstClr val="black"/>
              </a:solidFill>
              <a:latin typeface="Calibri"/>
            </a:endParaRPr>
          </a:p>
        </p:txBody>
      </p:sp>
      <p:sp>
        <p:nvSpPr>
          <p:cNvPr id="20" name="TextBox 19"/>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624570075"/>
      </p:ext>
    </p:extLst>
  </p:cSld>
  <p:clrMapOvr>
    <a:masterClrMapping/>
  </p:clrMapOvr>
  <mc:AlternateContent xmlns:mc="http://schemas.openxmlformats.org/markup-compatibility/2006" xmlns:p14="http://schemas.microsoft.com/office/powerpoint/2010/main">
    <mc:Choice Requires="p14">
      <p:transition spd="slow" p14:dur="2000" advTm="12850"/>
    </mc:Choice>
    <mc:Fallback xmlns="">
      <p:transition xmlns:p14="http://schemas.microsoft.com/office/powerpoint/2010/main" spd="slow" advTm="12850"/>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307100559"/>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49</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H="1">
            <a:off x="6304838" y="2180763"/>
            <a:ext cx="1043247" cy="642952"/>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48528" y="1990487"/>
            <a:ext cx="893995" cy="584776"/>
          </a:xfrm>
          <a:prstGeom prst="rect">
            <a:avLst/>
          </a:prstGeom>
          <a:noFill/>
        </p:spPr>
        <p:txBody>
          <a:bodyPr wrap="none" rtlCol="0">
            <a:spAutoFit/>
          </a:bodyPr>
          <a:lstStyle/>
          <a:p>
            <a:pPr defTabSz="457200"/>
            <a:r>
              <a:rPr lang="en-US" sz="3200" dirty="0" smtClean="0">
                <a:solidFill>
                  <a:srgbClr val="000000"/>
                </a:solidFill>
                <a:latin typeface="Calibri"/>
              </a:rPr>
              <a:t>23%</a:t>
            </a:r>
            <a:endParaRPr lang="en-US" sz="3200" dirty="0">
              <a:solidFill>
                <a:srgbClr val="000000"/>
              </a:solidFill>
              <a:latin typeface="Calibri"/>
            </a:endParaRPr>
          </a:p>
        </p:txBody>
      </p:sp>
      <p:sp>
        <p:nvSpPr>
          <p:cNvPr id="2" name="Rounded Rectangular Callout 1"/>
          <p:cNvSpPr/>
          <p:nvPr/>
        </p:nvSpPr>
        <p:spPr>
          <a:xfrm>
            <a:off x="2905944" y="1646414"/>
            <a:ext cx="2978757" cy="1113273"/>
          </a:xfrm>
          <a:prstGeom prst="wedgeRoundRectCallout">
            <a:avLst>
              <a:gd name="adj1" fmla="val 57078"/>
              <a:gd name="adj2" fmla="val 1266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Data with locality can access metadata at SRAM latencies</a:t>
            </a:r>
            <a:endParaRPr lang="en-US" sz="2200" dirty="0">
              <a:solidFill>
                <a:prstClr val="black"/>
              </a:solidFill>
              <a:latin typeface="Calibri"/>
            </a:endParaRPr>
          </a:p>
        </p:txBody>
      </p:sp>
      <p:sp>
        <p:nvSpPr>
          <p:cNvPr id="15" name="TextBox 14"/>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3125083497"/>
      </p:ext>
    </p:extLst>
  </p:cSld>
  <p:clrMapOvr>
    <a:masterClrMapping/>
  </p:clrMapOvr>
  <mc:AlternateContent xmlns:mc="http://schemas.openxmlformats.org/markup-compatibility/2006" xmlns:p14="http://schemas.microsoft.com/office/powerpoint/2010/main">
    <mc:Choice Requires="p14">
      <p:transition spd="slow" p14:dur="2000" advTm="11044"/>
    </mc:Choice>
    <mc:Fallback xmlns="">
      <p:transition xmlns:p14="http://schemas.microsoft.com/office/powerpoint/2010/main" spd="slow" advTm="11044"/>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923928" y="1916832"/>
            <a:ext cx="4968552"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24508102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27251502"/>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50</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Dynamic Granularity Performance</a:t>
            </a:r>
            <a:endParaRPr lang="en-US" sz="4600" cap="none" dirty="0">
              <a:latin typeface="Calibri"/>
            </a:endParaRPr>
          </a:p>
        </p:txBody>
      </p:sp>
      <p:sp>
        <p:nvSpPr>
          <p:cNvPr id="9" name="TextBox 8"/>
          <p:cNvSpPr txBox="1"/>
          <p:nvPr/>
        </p:nvSpPr>
        <p:spPr>
          <a:xfrm>
            <a:off x="6326600" y="1267744"/>
            <a:ext cx="893995" cy="584776"/>
          </a:xfrm>
          <a:prstGeom prst="rect">
            <a:avLst/>
          </a:prstGeom>
          <a:noFill/>
        </p:spPr>
        <p:txBody>
          <a:bodyPr wrap="none" rtlCol="0">
            <a:spAutoFit/>
          </a:bodyPr>
          <a:lstStyle/>
          <a:p>
            <a:pPr defTabSz="457200"/>
            <a:r>
              <a:rPr lang="en-US" sz="3200" dirty="0" smtClean="0">
                <a:solidFill>
                  <a:srgbClr val="000000"/>
                </a:solidFill>
                <a:latin typeface="Calibri"/>
              </a:rPr>
              <a:t>10%</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a:off x="6732420" y="1652122"/>
            <a:ext cx="782839" cy="37603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641353"/>
      </p:ext>
    </p:extLst>
  </p:cSld>
  <p:clrMapOvr>
    <a:masterClrMapping/>
  </p:clrMapOvr>
  <mc:AlternateContent xmlns:mc="http://schemas.openxmlformats.org/markup-compatibility/2006" xmlns:p14="http://schemas.microsoft.com/office/powerpoint/2010/main">
    <mc:Choice Requires="p14">
      <p:transition spd="slow" p14:dur="2000" advTm="13541"/>
    </mc:Choice>
    <mc:Fallback xmlns="">
      <p:transition xmlns:p14="http://schemas.microsoft.com/office/powerpoint/2010/main" spd="slow" advTm="13541"/>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213700644"/>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51</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4055245939"/>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285812636"/>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52</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100" cap="none" dirty="0" smtClean="0">
                <a:latin typeface="Calibri"/>
              </a:rPr>
              <a:t>TIMBER Energy Efficiency</a:t>
            </a:r>
            <a:endParaRPr lang="en-US" sz="4100" cap="none" dirty="0">
              <a:latin typeface="Calibri"/>
            </a:endParaRPr>
          </a:p>
        </p:txBody>
      </p:sp>
      <p:sp>
        <p:nvSpPr>
          <p:cNvPr id="7" name="Rounded Rectangular Callout 6"/>
          <p:cNvSpPr/>
          <p:nvPr/>
        </p:nvSpPr>
        <p:spPr>
          <a:xfrm>
            <a:off x="1876753" y="3828482"/>
            <a:ext cx="3360168" cy="1113273"/>
          </a:xfrm>
          <a:prstGeom prst="wedgeRoundRectCallout">
            <a:avLst>
              <a:gd name="adj1" fmla="val 340"/>
              <a:gd name="adj2" fmla="val 162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Fewer migrations reduce transmitted data and channel contention</a:t>
            </a:r>
            <a:endParaRPr lang="en-US" sz="2200" dirty="0">
              <a:solidFill>
                <a:prstClr val="black"/>
              </a:solidFill>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2921023350"/>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Large DRAM Cache Design</a:t>
            </a:r>
            <a:endParaRPr lang="en-US" dirty="0"/>
          </a:p>
        </p:txBody>
      </p:sp>
      <p:sp>
        <p:nvSpPr>
          <p:cNvPr id="3" name="Content Placeholder 2"/>
          <p:cNvSpPr>
            <a:spLocks noGrp="1"/>
          </p:cNvSpPr>
          <p:nvPr>
            <p:ph idx="1"/>
          </p:nvPr>
        </p:nvSpPr>
        <p:spPr>
          <a:xfrm>
            <a:off x="228600" y="1196752"/>
            <a:ext cx="8610600" cy="5051648"/>
          </a:xfrm>
        </p:spPr>
        <p:txBody>
          <a:bodyPr/>
          <a:lstStyle/>
          <a:p>
            <a:r>
              <a:rPr lang="en-US" dirty="0"/>
              <a:t>Justin Meza, </a:t>
            </a:r>
            <a:r>
              <a:rPr lang="en-US" dirty="0" err="1"/>
              <a:t>Jichuan</a:t>
            </a:r>
            <a:r>
              <a:rPr lang="en-US" dirty="0"/>
              <a:t> Chang, </a:t>
            </a:r>
            <a:r>
              <a:rPr lang="en-US" dirty="0" err="1"/>
              <a:t>HanBin</a:t>
            </a:r>
            <a:r>
              <a:rPr lang="en-US" dirty="0"/>
              <a:t> Yoon, </a:t>
            </a:r>
            <a:r>
              <a:rPr lang="en-US" u="sng" dirty="0"/>
              <a:t>Onur Mutlu,</a:t>
            </a:r>
            <a:r>
              <a:rPr lang="en-US" dirty="0"/>
              <a:t> and </a:t>
            </a:r>
            <a:r>
              <a:rPr lang="en-US" dirty="0" err="1"/>
              <a:t>Parthasarathy</a:t>
            </a:r>
            <a:r>
              <a:rPr lang="en-US" dirty="0"/>
              <a:t> </a:t>
            </a:r>
            <a:r>
              <a:rPr lang="en-US" dirty="0" err="1"/>
              <a:t>Ranganathan</a:t>
            </a:r>
            <a:r>
              <a:rPr lang="en-US" u="sng" dirty="0"/>
              <a:t>,  </a:t>
            </a:r>
            <a:r>
              <a:rPr lang="en-US" b="1" u="sng" dirty="0">
                <a:hlinkClick r:id="rId2"/>
              </a:rPr>
              <a:t>"Enabling Efficient and Scalable Hybrid Memories Using Fine-Granularity DRAM Cache Management" </a:t>
            </a:r>
            <a:r>
              <a:rPr lang="en-US" b="1" i="1" u="sng" dirty="0">
                <a:hlinkClick r:id="rId3"/>
              </a:rPr>
              <a:t>IEEE Computer Architecture Letters (CAL</a:t>
            </a:r>
            <a:r>
              <a:rPr lang="en-US" i="1" u="sng" dirty="0">
                <a:hlinkClick r:id="rId3"/>
              </a:rPr>
              <a:t>)</a:t>
            </a:r>
            <a:r>
              <a:rPr lang="en-US" u="sng" dirty="0">
                <a:hlinkClick r:id="rId3"/>
              </a:rPr>
              <a:t>, February 2012</a:t>
            </a:r>
            <a:r>
              <a:rPr lang="en-US" u="sng" dirty="0" smtClean="0">
                <a:hlinkClick r:id="rId3"/>
              </a:rPr>
              <a:t>.</a:t>
            </a:r>
            <a:endParaRPr lang="en-US" u="sng" dirty="0" smtClean="0"/>
          </a:p>
          <a:p>
            <a:endParaRPr lang="en-US" u="sng" dirty="0"/>
          </a:p>
          <a:p>
            <a:r>
              <a:rPr lang="en-US" b="1" dirty="0"/>
              <a:t>Fundamental Latency Trade-offs in Architecting DRAM Caches  </a:t>
            </a:r>
            <a:r>
              <a:rPr lang="en-US" dirty="0"/>
              <a:t>(</a:t>
            </a:r>
            <a:r>
              <a:rPr lang="en-US" u="sng" dirty="0">
                <a:hlinkClick r:id="rId4"/>
              </a:rPr>
              <a:t>pdf, </a:t>
            </a:r>
            <a:r>
              <a:rPr lang="en-US" u="sng" dirty="0">
                <a:hlinkClick r:id="rId5"/>
              </a:rPr>
              <a:t>slides)</a:t>
            </a:r>
            <a:r>
              <a:rPr lang="en-US" b="1" u="sng" dirty="0">
                <a:hlinkClick r:id="rId5"/>
              </a:rPr>
              <a:t>  </a:t>
            </a:r>
            <a:r>
              <a:rPr lang="en-US" u="sng" dirty="0">
                <a:hlinkClick r:id="rId5"/>
              </a:rPr>
              <a:t>Moinuddin K. Qureshi and Gabriel Loh  </a:t>
            </a:r>
            <a:r>
              <a:rPr lang="en-US" i="1" u="sng" dirty="0">
                <a:hlinkClick r:id="rId5"/>
              </a:rPr>
              <a:t>Appears in the International Symposium on Microarchitecture  (MICRO) </a:t>
            </a:r>
            <a:r>
              <a:rPr lang="en-US" i="1" u="sng" dirty="0" smtClean="0">
                <a:hlinkClick r:id="rId5"/>
              </a:rPr>
              <a:t>2012</a:t>
            </a:r>
            <a:endParaRPr lang="en-US" i="1" u="sng"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53</a:t>
            </a:fld>
            <a:endParaRPr lang="en-US" altLang="en-US"/>
          </a:p>
        </p:txBody>
      </p:sp>
    </p:spTree>
    <p:extLst>
      <p:ext uri="{BB962C8B-B14F-4D97-AF65-F5344CB8AC3E}">
        <p14:creationId xmlns:p14="http://schemas.microsoft.com/office/powerpoint/2010/main" val="3398935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Enabling and Exploiting NVM: Issues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smtClean="0">
                <a:solidFill>
                  <a:srgbClr val="0000FF"/>
                </a:solidFill>
                <a:latin typeface="Tahoma" charset="0"/>
                <a:ea typeface="ＭＳ Ｐゴシック" charset="0"/>
                <a:cs typeface="ＭＳ Ｐゴシック" charset="0"/>
              </a:rPr>
              <a:t>Many issues and ideas from </a:t>
            </a:r>
            <a:r>
              <a:rPr lang="en-US" dirty="0">
                <a:solidFill>
                  <a:srgbClr val="0000FF"/>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errors</a:t>
            </a:r>
            <a:r>
              <a:rPr lang="en-US" dirty="0" smtClean="0">
                <a:latin typeface="Tahoma" charset="0"/>
                <a:ea typeface="ＭＳ Ｐゴシック" charset="0"/>
                <a:cs typeface="ＭＳ Ｐゴシック" charset="0"/>
              </a:rPr>
              <a:t>?</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a:t>
            </a:r>
            <a:r>
              <a:rPr lang="en-US" dirty="0" smtClean="0">
                <a:latin typeface="Tahoma" charset="0"/>
                <a:ea typeface="ＭＳ Ｐゴシック" charset="0"/>
                <a:cs typeface="ＭＳ Ｐゴシック" charset="0"/>
              </a:rPr>
              <a:t>to </a:t>
            </a:r>
            <a:r>
              <a:rPr lang="en-US" dirty="0" smtClean="0">
                <a:solidFill>
                  <a:srgbClr val="FF0000"/>
                </a:solidFill>
                <a:latin typeface="Tahoma" charset="0"/>
                <a:ea typeface="ＭＳ Ｐゴシック" charset="0"/>
                <a:cs typeface="ＭＳ Ｐゴシック" charset="0"/>
              </a:rPr>
              <a:t>enable secure operation</a:t>
            </a:r>
            <a:r>
              <a:rPr lang="en-US" dirty="0" smtClean="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performance and power shortcomings</a:t>
            </a:r>
            <a:r>
              <a:rPr lang="en-US" dirty="0" smtClean="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marL="344487" lvl="1" indent="0">
              <a:buNone/>
            </a:pPr>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technologies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Runtime System</a:t>
              </a:r>
            </a:p>
            <a:p>
              <a:pPr>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3321248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55</a:t>
            </a:fld>
            <a:endParaRPr lang="en-US" altLang="en-US" dirty="0"/>
          </a:p>
        </p:txBody>
      </p:sp>
    </p:spTree>
    <p:extLst>
      <p:ext uri="{BB962C8B-B14F-4D97-AF65-F5344CB8AC3E}">
        <p14:creationId xmlns:p14="http://schemas.microsoft.com/office/powerpoint/2010/main" val="34523997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Securing Emerging Memory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r>
              <a:rPr lang="en-US" dirty="0" smtClean="0">
                <a:solidFill>
                  <a:srgbClr val="0000FF"/>
                </a:solidFill>
              </a:rPr>
              <a:t>    Better architecting of memory chips to absorb writes</a:t>
            </a:r>
          </a:p>
          <a:p>
            <a:pPr marL="0" indent="0">
              <a:buNone/>
            </a:pPr>
            <a:r>
              <a:rPr lang="en-US" dirty="0" smtClean="0">
                <a:solidFill>
                  <a:srgbClr val="0000FF"/>
                </a:solidFill>
              </a:rPr>
              <a:t>    Hybrid memory system management</a:t>
            </a:r>
          </a:p>
          <a:p>
            <a:pPr marL="0" indent="0">
              <a:buNone/>
            </a:pPr>
            <a:r>
              <a:rPr lang="en-US" dirty="0" smtClean="0">
                <a:solidFill>
                  <a:srgbClr val="0000FF"/>
                </a:solidFill>
              </a:rPr>
              <a:t>    Online wearout attack detection</a:t>
            </a:r>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a:solidFill>
                  <a:srgbClr val="FF0000"/>
                </a:solidFill>
                <a:sym typeface="Wingdings"/>
              </a:rPr>
              <a:t>E</a:t>
            </a:r>
            <a:r>
              <a:rPr lang="en-US" dirty="0" smtClean="0">
                <a:solidFill>
                  <a:srgbClr val="FF0000"/>
                </a:solidFill>
                <a:sym typeface="Wingdings"/>
              </a:rPr>
              <a:t>asy retrieval of privileged or private information</a:t>
            </a:r>
          </a:p>
          <a:p>
            <a:pPr marL="0" indent="0">
              <a:buNone/>
            </a:pPr>
            <a:r>
              <a:rPr lang="en-US" dirty="0" smtClean="0">
                <a:solidFill>
                  <a:srgbClr val="FF0000"/>
                </a:solidFill>
                <a:sym typeface="Wingdings"/>
              </a:rPr>
              <a:t>    </a:t>
            </a:r>
            <a:r>
              <a:rPr lang="en-US" dirty="0" smtClean="0">
                <a:solidFill>
                  <a:srgbClr val="0000FF"/>
                </a:solidFill>
                <a:sym typeface="Wingdings"/>
              </a:rPr>
              <a:t>Efficient encryption/decryption of whole main memory</a:t>
            </a:r>
            <a:endParaRPr lang="en-US" dirty="0" smtClean="0">
              <a:solidFill>
                <a:srgbClr val="FF0000"/>
              </a:solidFill>
              <a:sym typeface="Wingdings"/>
            </a:endParaRPr>
          </a:p>
          <a:p>
            <a:pPr marL="0" indent="0">
              <a:buNone/>
            </a:pPr>
            <a:r>
              <a:rPr lang="en-US" dirty="0" smtClean="0">
                <a:solidFill>
                  <a:srgbClr val="0000FF"/>
                </a:solidFill>
              </a:rPr>
              <a:t>    Hybrid memory system management</a:t>
            </a: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p>
          <a:p>
            <a:pPr marL="0" indent="0">
              <a:buNone/>
            </a:pPr>
            <a:r>
              <a:rPr lang="en-US" dirty="0">
                <a:solidFill>
                  <a:srgbClr val="0000FF"/>
                </a:solidFill>
              </a:rPr>
              <a:t> </a:t>
            </a:r>
            <a:r>
              <a:rPr lang="en-US" dirty="0" smtClean="0">
                <a:solidFill>
                  <a:srgbClr val="0000FF"/>
                </a:solidFill>
              </a:rPr>
              <a:t>   System design to hide side channel information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56</a:t>
            </a:fld>
            <a:endParaRPr lang="en-US" altLang="en-US" dirty="0"/>
          </a:p>
        </p:txBody>
      </p:sp>
    </p:spTree>
    <p:extLst>
      <p:ext uri="{BB962C8B-B14F-4D97-AF65-F5344CB8AC3E}">
        <p14:creationId xmlns:p14="http://schemas.microsoft.com/office/powerpoint/2010/main" val="19132845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00"/>
                </a:solidFill>
                <a:latin typeface="Tahoma" charset="0"/>
                <a:ea typeface="ＭＳ Ｐゴシック" charset="0"/>
                <a:cs typeface="ＭＳ Ｐゴシック" charset="0"/>
              </a:rPr>
              <a:t>Opportunity: Emerging Memory </a:t>
            </a:r>
            <a:r>
              <a:rPr lang="en-US" dirty="0" smtClean="0">
                <a:solidFill>
                  <a:srgbClr val="000000"/>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spTree>
    <p:extLst>
      <p:ext uri="{BB962C8B-B14F-4D97-AF65-F5344CB8AC3E}">
        <p14:creationId xmlns:p14="http://schemas.microsoft.com/office/powerpoint/2010/main" val="4009424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Memory Scaling (with NVM)</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0000FF"/>
                </a:solidFill>
              </a:rPr>
              <a:t>Main memory scaling problems are a critical bottleneck for system performance, efficiency, and usability</a:t>
            </a:r>
          </a:p>
          <a:p>
            <a:endParaRPr lang="en-US" sz="1600" dirty="0">
              <a:solidFill>
                <a:srgbClr val="0000FF"/>
              </a:solidFill>
            </a:endParaRPr>
          </a:p>
          <a:p>
            <a:r>
              <a:rPr lang="en-US" dirty="0" smtClean="0">
                <a:solidFill>
                  <a:srgbClr val="0000FF"/>
                </a:solidFill>
              </a:rPr>
              <a:t>Solution 1: Tolerate DRAM</a:t>
            </a:r>
            <a:endParaRPr lang="en-US" sz="1600" dirty="0" smtClean="0"/>
          </a:p>
          <a:p>
            <a:r>
              <a:rPr lang="en-US" dirty="0">
                <a:solidFill>
                  <a:srgbClr val="0000FF"/>
                </a:solidFill>
              </a:rPr>
              <a:t>Solution </a:t>
            </a:r>
            <a:r>
              <a:rPr lang="en-US" dirty="0" smtClean="0">
                <a:solidFill>
                  <a:srgbClr val="0000FF"/>
                </a:solidFill>
              </a:rPr>
              <a:t>2: </a:t>
            </a:r>
            <a:r>
              <a:rPr lang="en-US" dirty="0">
                <a:solidFill>
                  <a:srgbClr val="0000FF"/>
                </a:solidFill>
              </a:rPr>
              <a:t>Enable </a:t>
            </a:r>
            <a:r>
              <a:rPr lang="en-US" dirty="0" smtClean="0">
                <a:solidFill>
                  <a:srgbClr val="0000FF"/>
                </a:solidFill>
              </a:rPr>
              <a:t>emerging memory technologies </a:t>
            </a:r>
          </a:p>
          <a:p>
            <a:pPr lvl="1"/>
            <a:r>
              <a:rPr lang="en-US" dirty="0" smtClean="0"/>
              <a:t>Replace DRAM with NVM by architecting NVM chips well</a:t>
            </a:r>
          </a:p>
          <a:p>
            <a:pPr lvl="1"/>
            <a:r>
              <a:rPr lang="en-US" dirty="0"/>
              <a:t>H</a:t>
            </a:r>
            <a:r>
              <a:rPr lang="en-US" dirty="0" smtClean="0"/>
              <a:t>ybrid memory systems</a:t>
            </a:r>
            <a:r>
              <a:rPr lang="en-US" dirty="0"/>
              <a:t> </a:t>
            </a:r>
            <a:r>
              <a:rPr lang="en-US" dirty="0" smtClean="0"/>
              <a:t>with automatic data management</a:t>
            </a:r>
          </a:p>
          <a:p>
            <a:pPr lvl="1"/>
            <a:endParaRPr lang="en-US" dirty="0"/>
          </a:p>
          <a:p>
            <a:r>
              <a:rPr lang="en-US" dirty="0" smtClean="0">
                <a:solidFill>
                  <a:srgbClr val="008000"/>
                </a:solidFill>
              </a:rPr>
              <a:t>An exciting topic with many other solution directions &amp; ideas</a:t>
            </a:r>
          </a:p>
          <a:p>
            <a:pPr lvl="1"/>
            <a:r>
              <a:rPr lang="en-US" dirty="0" smtClean="0"/>
              <a:t>Hardware</a:t>
            </a:r>
            <a:r>
              <a:rPr lang="en-US" dirty="0"/>
              <a:t>/software/device </a:t>
            </a:r>
            <a:r>
              <a:rPr lang="en-US" dirty="0" smtClean="0"/>
              <a:t>cooperation essential</a:t>
            </a:r>
          </a:p>
          <a:p>
            <a:pPr lvl="1"/>
            <a:r>
              <a:rPr lang="en-US" dirty="0" smtClean="0"/>
              <a:t>Memory, storage, controller, software/app co-design needed</a:t>
            </a:r>
            <a:endParaRPr lang="en-US" dirty="0"/>
          </a:p>
          <a:p>
            <a:pPr lvl="1"/>
            <a:r>
              <a:rPr lang="en-US" dirty="0" smtClean="0"/>
              <a:t>Coordinated management of persistent memory and storage</a:t>
            </a:r>
          </a:p>
          <a:p>
            <a:pPr lvl="1"/>
            <a:r>
              <a:rPr lang="en-US" dirty="0" smtClean="0"/>
              <a:t>Application and hardware cooperative management of NVM</a:t>
            </a:r>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58</a:t>
            </a:fld>
            <a:endParaRPr lang="en-US"/>
          </a:p>
        </p:txBody>
      </p:sp>
    </p:spTree>
    <p:extLst>
      <p:ext uri="{BB962C8B-B14F-4D97-AF65-F5344CB8AC3E}">
        <p14:creationId xmlns:p14="http://schemas.microsoft.com/office/powerpoint/2010/main" val="678814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Overview Papers on Two Topics</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Justin Meza, </a:t>
            </a:r>
            <a:r>
              <a:rPr lang="en-US" dirty="0" err="1"/>
              <a:t>Yixin</a:t>
            </a:r>
            <a:r>
              <a:rPr lang="en-US" dirty="0"/>
              <a:t> </a:t>
            </a:r>
            <a:r>
              <a:rPr lang="en-US" dirty="0" err="1"/>
              <a:t>Luo</a:t>
            </a:r>
            <a:r>
              <a:rPr lang="en-US" dirty="0"/>
              <a:t>, Samira Khan, </a:t>
            </a:r>
            <a:r>
              <a:rPr lang="en-US" dirty="0" err="1"/>
              <a:t>Jishen</a:t>
            </a:r>
            <a:r>
              <a:rPr lang="en-US" dirty="0"/>
              <a:t> Zhao, Yuan </a:t>
            </a:r>
            <a:r>
              <a:rPr lang="en-US" dirty="0" err="1"/>
              <a:t>Xie</a:t>
            </a:r>
            <a:r>
              <a:rPr lang="en-US" dirty="0"/>
              <a:t>, and </a:t>
            </a:r>
            <a:r>
              <a:rPr lang="en-US" u="sng" dirty="0"/>
              <a:t>Onur Mutlu</a:t>
            </a:r>
            <a:r>
              <a:rPr lang="en-US" dirty="0"/>
              <a:t>,</a:t>
            </a:r>
            <a:br>
              <a:rPr lang="en-US" dirty="0"/>
            </a:br>
            <a:r>
              <a:rPr lang="en-US" b="1" dirty="0">
                <a:hlinkClick r:id="rId2"/>
              </a:rPr>
              <a:t>"A Case for Efficient Hardware-Software Cooperative Management of Storage and Memory"</a:t>
            </a:r>
            <a:r>
              <a:rPr lang="en-US" dirty="0"/>
              <a:t/>
            </a:r>
            <a:br>
              <a:rPr lang="en-US" dirty="0"/>
            </a:br>
            <a:r>
              <a:rPr lang="en-US" i="1" dirty="0"/>
              <a:t>Proceedings of the </a:t>
            </a:r>
            <a:r>
              <a:rPr lang="en-US" i="1" dirty="0">
                <a:hlinkClick r:id="rId3"/>
              </a:rPr>
              <a:t>5th Workshop on Energy-Efficient Design</a:t>
            </a:r>
            <a:r>
              <a:rPr lang="en-US" i="1" dirty="0"/>
              <a:t> (</a:t>
            </a:r>
            <a:r>
              <a:rPr lang="en-US" b="1" i="1" dirty="0"/>
              <a:t>WEED</a:t>
            </a:r>
            <a:r>
              <a:rPr lang="en-US" i="1" dirty="0"/>
              <a:t>)</a:t>
            </a:r>
            <a:r>
              <a:rPr lang="en-US" dirty="0"/>
              <a:t>, Tel-Aviv, Israel, June 2013. </a:t>
            </a:r>
            <a:r>
              <a:rPr lang="en-US" dirty="0">
                <a:hlinkClick r:id="rId4"/>
              </a:rPr>
              <a:t>Slides (pptx)</a:t>
            </a:r>
            <a:r>
              <a:rPr lang="en-US" dirty="0"/>
              <a:t> </a:t>
            </a:r>
            <a:r>
              <a:rPr lang="en-US" dirty="0">
                <a:hlinkClick r:id="rId5"/>
              </a:rPr>
              <a:t>Slides (pdf)</a:t>
            </a:r>
            <a:r>
              <a:rPr lang="en-US" dirty="0"/>
              <a:t> </a:t>
            </a:r>
          </a:p>
          <a:p>
            <a:pPr marL="0" indent="0">
              <a:buNone/>
            </a:pPr>
            <a:endParaRPr lang="en-US" dirty="0"/>
          </a:p>
          <a:p>
            <a:r>
              <a:rPr lang="en-US" dirty="0" smtClean="0">
                <a:solidFill>
                  <a:srgbClr val="0000FF"/>
                </a:solidFill>
              </a:rPr>
              <a:t>Flash Memory Scaling</a:t>
            </a:r>
          </a:p>
          <a:p>
            <a:pPr lvl="1"/>
            <a:r>
              <a:rPr lang="en-US" dirty="0"/>
              <a:t>Yu </a:t>
            </a:r>
            <a:r>
              <a:rPr lang="en-US" dirty="0" err="1"/>
              <a:t>Cai</a:t>
            </a:r>
            <a:r>
              <a:rPr lang="en-US" dirty="0"/>
              <a:t>, </a:t>
            </a:r>
            <a:r>
              <a:rPr lang="en-US" dirty="0" err="1"/>
              <a:t>Gulay</a:t>
            </a:r>
            <a:r>
              <a:rPr lang="en-US" dirty="0"/>
              <a:t> </a:t>
            </a:r>
            <a:r>
              <a:rPr lang="en-US" dirty="0" err="1"/>
              <a:t>Yalcin</a:t>
            </a:r>
            <a:r>
              <a:rPr lang="en-US" dirty="0"/>
              <a:t>, </a:t>
            </a:r>
            <a:r>
              <a:rPr lang="en-US" u="sng" dirty="0"/>
              <a:t>Onur Mutlu</a:t>
            </a:r>
            <a:r>
              <a:rPr lang="en-US" dirty="0"/>
              <a:t>, Erich F. </a:t>
            </a:r>
            <a:r>
              <a:rPr lang="en-US" dirty="0" err="1"/>
              <a:t>Haratsch</a:t>
            </a:r>
            <a:r>
              <a:rPr lang="en-US" dirty="0"/>
              <a:t>, Adrian Cristal, Osman </a:t>
            </a:r>
            <a:r>
              <a:rPr lang="en-US" dirty="0" err="1"/>
              <a:t>Unsal</a:t>
            </a:r>
            <a:r>
              <a:rPr lang="en-US" dirty="0"/>
              <a:t>, and Ken Mai,</a:t>
            </a:r>
            <a:br>
              <a:rPr lang="en-US" dirty="0"/>
            </a:br>
            <a:r>
              <a:rPr lang="en-US" b="1" dirty="0">
                <a:hlinkClick r:id="rId6"/>
              </a:rPr>
              <a:t>"Error Analysis and Retention-Aware Error Management for NAND Flash Memory"</a:t>
            </a:r>
            <a:r>
              <a:rPr lang="en-US" dirty="0"/>
              <a:t/>
            </a:r>
            <a:br>
              <a:rPr lang="en-US" dirty="0"/>
            </a:br>
            <a:r>
              <a:rPr lang="en-US" i="1" dirty="0">
                <a:hlinkClick r:id="rId7"/>
              </a:rPr>
              <a:t>Intel Technology Journal</a:t>
            </a:r>
            <a:r>
              <a:rPr lang="en-US" i="1" dirty="0"/>
              <a:t> (</a:t>
            </a:r>
            <a:r>
              <a:rPr lang="en-US" b="1" i="1" dirty="0"/>
              <a:t>ITJ</a:t>
            </a:r>
            <a:r>
              <a:rPr lang="en-US" i="1" dirty="0"/>
              <a:t>) Special Issue on Memory Resiliency</a:t>
            </a:r>
            <a:r>
              <a:rPr lang="en-US" dirty="0"/>
              <a:t>, Vol. 17, No. 1, May 2013. </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59</a:t>
            </a:fld>
            <a:endParaRPr lang="en-US"/>
          </a:p>
        </p:txBody>
      </p:sp>
    </p:spTree>
    <p:extLst>
      <p:ext uri="{BB962C8B-B14F-4D97-AF65-F5344CB8AC3E}">
        <p14:creationId xmlns:p14="http://schemas.microsoft.com/office/powerpoint/2010/main" val="10695898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t>Locality-aware data placement </a:t>
            </a:r>
            <a:r>
              <a:rPr lang="en-US" sz="1600" b="1" dirty="0" smtClean="0">
                <a:solidFill>
                  <a:schemeClr val="tx2">
                    <a:lumMod val="75000"/>
                  </a:schemeClr>
                </a:solidFill>
              </a:rPr>
              <a:t>[Yoon+ , ICCD 2012]</a:t>
            </a:r>
          </a:p>
          <a:p>
            <a:pPr lvl="1"/>
            <a:r>
              <a:rPr lang="en-US" dirty="0" smtClean="0"/>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a:t>
            </a:fld>
            <a:endParaRPr lang="en-US" dirty="0"/>
          </a:p>
        </p:txBody>
      </p:sp>
    </p:spTree>
    <p:extLst>
      <p:ext uri="{BB962C8B-B14F-4D97-AF65-F5344CB8AC3E}">
        <p14:creationId xmlns:p14="http://schemas.microsoft.com/office/powerpoint/2010/main" val="36600784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Lecture 4, Topic 2</a:t>
            </a:r>
            <a:r>
              <a:rPr lang="en-US" sz="4000" dirty="0"/>
              <a:t>: Emerging Technologies and Hybrid Memories</a:t>
            </a:r>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18,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7679475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47955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Emerging Memory Technologies (Part II)</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0557530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Material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62</a:t>
            </a:fld>
            <a:endParaRPr lang="en-US" altLang="en-US">
              <a:solidFill>
                <a:srgbClr val="000000"/>
              </a:solidFill>
            </a:endParaRPr>
          </a:p>
        </p:txBody>
      </p:sp>
    </p:spTree>
    <p:extLst>
      <p:ext uri="{BB962C8B-B14F-4D97-AF65-F5344CB8AC3E}">
        <p14:creationId xmlns:p14="http://schemas.microsoft.com/office/powerpoint/2010/main" val="3508974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Papers on Two Topics</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Justin Meza, </a:t>
            </a:r>
            <a:r>
              <a:rPr lang="en-US" dirty="0" err="1"/>
              <a:t>Yixin</a:t>
            </a:r>
            <a:r>
              <a:rPr lang="en-US" dirty="0"/>
              <a:t> </a:t>
            </a:r>
            <a:r>
              <a:rPr lang="en-US" dirty="0" err="1"/>
              <a:t>Luo</a:t>
            </a:r>
            <a:r>
              <a:rPr lang="en-US" dirty="0"/>
              <a:t>, Samira Khan, </a:t>
            </a:r>
            <a:r>
              <a:rPr lang="en-US" dirty="0" err="1"/>
              <a:t>Jishen</a:t>
            </a:r>
            <a:r>
              <a:rPr lang="en-US" dirty="0"/>
              <a:t> Zhao, Yuan </a:t>
            </a:r>
            <a:r>
              <a:rPr lang="en-US" dirty="0" err="1"/>
              <a:t>Xie</a:t>
            </a:r>
            <a:r>
              <a:rPr lang="en-US" dirty="0"/>
              <a:t>, and </a:t>
            </a:r>
            <a:r>
              <a:rPr lang="en-US" u="sng" dirty="0"/>
              <a:t>Onur Mutlu</a:t>
            </a:r>
            <a:r>
              <a:rPr lang="en-US" dirty="0"/>
              <a:t>,</a:t>
            </a:r>
            <a:br>
              <a:rPr lang="en-US" dirty="0"/>
            </a:br>
            <a:r>
              <a:rPr lang="en-US" b="1" dirty="0">
                <a:hlinkClick r:id="rId2"/>
              </a:rPr>
              <a:t>"A Case for Efficient Hardware-Software Cooperative Management of Storage and Memory"</a:t>
            </a:r>
            <a:r>
              <a:rPr lang="en-US" dirty="0"/>
              <a:t/>
            </a:r>
            <a:br>
              <a:rPr lang="en-US" dirty="0"/>
            </a:br>
            <a:r>
              <a:rPr lang="en-US" i="1" dirty="0"/>
              <a:t>Proceedings of the </a:t>
            </a:r>
            <a:r>
              <a:rPr lang="en-US" i="1" dirty="0">
                <a:hlinkClick r:id="rId3"/>
              </a:rPr>
              <a:t>5th Workshop on Energy-Efficient Design</a:t>
            </a:r>
            <a:r>
              <a:rPr lang="en-US" i="1" dirty="0"/>
              <a:t> (</a:t>
            </a:r>
            <a:r>
              <a:rPr lang="en-US" b="1" i="1" dirty="0"/>
              <a:t>WEED</a:t>
            </a:r>
            <a:r>
              <a:rPr lang="en-US" i="1" dirty="0"/>
              <a:t>)</a:t>
            </a:r>
            <a:r>
              <a:rPr lang="en-US" dirty="0"/>
              <a:t>, Tel-Aviv, Israel, June 2013. </a:t>
            </a:r>
            <a:r>
              <a:rPr lang="en-US" dirty="0">
                <a:hlinkClick r:id="rId4"/>
              </a:rPr>
              <a:t>Slides (pptx)</a:t>
            </a:r>
            <a:r>
              <a:rPr lang="en-US" dirty="0"/>
              <a:t> </a:t>
            </a:r>
            <a:r>
              <a:rPr lang="en-US" dirty="0">
                <a:hlinkClick r:id="rId5"/>
              </a:rPr>
              <a:t>Slides (pdf)</a:t>
            </a:r>
            <a:r>
              <a:rPr lang="en-US" dirty="0"/>
              <a:t> </a:t>
            </a:r>
          </a:p>
          <a:p>
            <a:pPr marL="0" indent="0">
              <a:buNone/>
            </a:pPr>
            <a:endParaRPr lang="en-US" dirty="0"/>
          </a:p>
          <a:p>
            <a:r>
              <a:rPr lang="en-US" dirty="0" smtClean="0">
                <a:solidFill>
                  <a:srgbClr val="0000FF"/>
                </a:solidFill>
              </a:rPr>
              <a:t>Flash Memory Scaling</a:t>
            </a:r>
          </a:p>
          <a:p>
            <a:pPr lvl="1"/>
            <a:r>
              <a:rPr lang="en-US" dirty="0"/>
              <a:t>Yu </a:t>
            </a:r>
            <a:r>
              <a:rPr lang="en-US" dirty="0" err="1"/>
              <a:t>Cai</a:t>
            </a:r>
            <a:r>
              <a:rPr lang="en-US" dirty="0"/>
              <a:t>, </a:t>
            </a:r>
            <a:r>
              <a:rPr lang="en-US" dirty="0" err="1"/>
              <a:t>Gulay</a:t>
            </a:r>
            <a:r>
              <a:rPr lang="en-US" dirty="0"/>
              <a:t> </a:t>
            </a:r>
            <a:r>
              <a:rPr lang="en-US" dirty="0" err="1"/>
              <a:t>Yalcin</a:t>
            </a:r>
            <a:r>
              <a:rPr lang="en-US" dirty="0"/>
              <a:t>, </a:t>
            </a:r>
            <a:r>
              <a:rPr lang="en-US" u="sng" dirty="0"/>
              <a:t>Onur Mutlu</a:t>
            </a:r>
            <a:r>
              <a:rPr lang="en-US" dirty="0"/>
              <a:t>, Erich F. </a:t>
            </a:r>
            <a:r>
              <a:rPr lang="en-US" dirty="0" err="1"/>
              <a:t>Haratsch</a:t>
            </a:r>
            <a:r>
              <a:rPr lang="en-US" dirty="0"/>
              <a:t>, Adrian Cristal, Osman </a:t>
            </a:r>
            <a:r>
              <a:rPr lang="en-US" dirty="0" err="1"/>
              <a:t>Unsal</a:t>
            </a:r>
            <a:r>
              <a:rPr lang="en-US" dirty="0"/>
              <a:t>, and Ken Mai,</a:t>
            </a:r>
            <a:br>
              <a:rPr lang="en-US" dirty="0"/>
            </a:br>
            <a:r>
              <a:rPr lang="en-US" b="1" dirty="0">
                <a:hlinkClick r:id="rId6"/>
              </a:rPr>
              <a:t>"Error Analysis and Retention-Aware Error Management for NAND Flash Memory"</a:t>
            </a:r>
            <a:r>
              <a:rPr lang="en-US" dirty="0"/>
              <a:t/>
            </a:r>
            <a:br>
              <a:rPr lang="en-US" dirty="0"/>
            </a:br>
            <a:r>
              <a:rPr lang="en-US" i="1" dirty="0">
                <a:hlinkClick r:id="rId7"/>
              </a:rPr>
              <a:t>Intel Technology Journal</a:t>
            </a:r>
            <a:r>
              <a:rPr lang="en-US" i="1" dirty="0"/>
              <a:t> (</a:t>
            </a:r>
            <a:r>
              <a:rPr lang="en-US" b="1" i="1" dirty="0"/>
              <a:t>ITJ</a:t>
            </a:r>
            <a:r>
              <a:rPr lang="en-US" i="1" dirty="0"/>
              <a:t>) Special Issue on Memory Resiliency</a:t>
            </a:r>
            <a:r>
              <a:rPr lang="en-US" dirty="0"/>
              <a:t>, Vol. 17, No. 1, May 2013. </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63</a:t>
            </a:fld>
            <a:endParaRPr lang="en-US"/>
          </a:p>
        </p:txBody>
      </p:sp>
    </p:spTree>
    <p:extLst>
      <p:ext uri="{BB962C8B-B14F-4D97-AF65-F5344CB8AC3E}">
        <p14:creationId xmlns:p14="http://schemas.microsoft.com/office/powerpoint/2010/main" val="1134042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628800"/>
            <a:ext cx="8428037" cy="822325"/>
          </a:xfrm>
        </p:spPr>
        <p:txBody>
          <a:bodyPr/>
          <a:lstStyle/>
          <a:p>
            <a:pPr algn="ctr" eaLnBrk="1" hangingPunct="1"/>
            <a:r>
              <a:rPr lang="en-US" sz="4000" dirty="0" smtClean="0">
                <a:latin typeface="Garamond" charset="0"/>
              </a:rPr>
              <a:t>Merging of Memory and Storage: Persistent Memory Managers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9053791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A Case for Efficient Hardware/Software Cooperative Management of</a:t>
            </a:r>
            <a:br>
              <a:rPr lang="en-US" sz="4000" dirty="0" smtClean="0"/>
            </a:br>
            <a:r>
              <a:rPr lang="en-US" sz="4000" dirty="0" smtClean="0"/>
              <a:t>Storage and Memory</a:t>
            </a:r>
            <a:endParaRPr lang="en-US" sz="4000" dirty="0"/>
          </a:p>
        </p:txBody>
      </p:sp>
      <p:sp>
        <p:nvSpPr>
          <p:cNvPr id="3" name="Subtitle 2"/>
          <p:cNvSpPr>
            <a:spLocks noGrp="1"/>
          </p:cNvSpPr>
          <p:nvPr>
            <p:ph type="subTitle" idx="1"/>
          </p:nvPr>
        </p:nvSpPr>
        <p:spPr>
          <a:xfrm>
            <a:off x="1043608" y="3805238"/>
            <a:ext cx="6804374" cy="614362"/>
          </a:xfrm>
        </p:spPr>
        <p:txBody>
          <a:bodyPr>
            <a:noAutofit/>
          </a:bodyPr>
          <a:lstStyle/>
          <a:p>
            <a:r>
              <a:rPr lang="en-US" sz="2000" dirty="0"/>
              <a:t> Justin Meza</a:t>
            </a:r>
            <a:r>
              <a:rPr lang="en-US" sz="2000" baseline="30000" dirty="0"/>
              <a:t>*</a:t>
            </a:r>
            <a:r>
              <a:rPr lang="en-US" sz="2000" dirty="0"/>
              <a:t>,  </a:t>
            </a:r>
            <a:r>
              <a:rPr lang="en-US" sz="2000" dirty="0" err="1"/>
              <a:t>Yixin</a:t>
            </a:r>
            <a:r>
              <a:rPr lang="en-US" sz="2000" dirty="0"/>
              <a:t> </a:t>
            </a:r>
            <a:r>
              <a:rPr lang="en-US" sz="2000" dirty="0" err="1"/>
              <a:t>Luo</a:t>
            </a:r>
            <a:r>
              <a:rPr lang="en-US" sz="2000" baseline="30000" dirty="0"/>
              <a:t>*</a:t>
            </a:r>
            <a:r>
              <a:rPr lang="en-US" sz="2000" dirty="0"/>
              <a:t>,  Samira Khan</a:t>
            </a:r>
            <a:r>
              <a:rPr lang="en-US" sz="2000" baseline="30000" dirty="0"/>
              <a:t>*†</a:t>
            </a:r>
            <a:r>
              <a:rPr lang="en-US" sz="2000" dirty="0"/>
              <a:t>,  </a:t>
            </a:r>
            <a:r>
              <a:rPr lang="en-US" sz="2000" dirty="0" err="1"/>
              <a:t>Jishen</a:t>
            </a:r>
            <a:r>
              <a:rPr lang="en-US" sz="2000" dirty="0"/>
              <a:t> Zhao</a:t>
            </a:r>
            <a:r>
              <a:rPr lang="en-US" sz="2000" baseline="30000" dirty="0"/>
              <a:t>§</a:t>
            </a:r>
            <a:r>
              <a:rPr lang="en-US" sz="2000" dirty="0"/>
              <a:t>,  </a:t>
            </a:r>
          </a:p>
          <a:p>
            <a:r>
              <a:rPr lang="en-US" sz="2000" dirty="0"/>
              <a:t>Yuan </a:t>
            </a:r>
            <a:r>
              <a:rPr lang="en-US" sz="2000" dirty="0" err="1"/>
              <a:t>Xie</a:t>
            </a:r>
            <a:r>
              <a:rPr lang="en-US" sz="2000" baseline="30000" dirty="0"/>
              <a:t>§‡</a:t>
            </a:r>
            <a:r>
              <a:rPr lang="en-US" sz="2000" dirty="0"/>
              <a:t>, and </a:t>
            </a:r>
            <a:r>
              <a:rPr lang="en-US" sz="2000" dirty="0" err="1">
                <a:solidFill>
                  <a:srgbClr val="0000FF"/>
                </a:solidFill>
              </a:rPr>
              <a:t>Onur</a:t>
            </a:r>
            <a:r>
              <a:rPr lang="en-US" sz="2000" dirty="0">
                <a:solidFill>
                  <a:srgbClr val="0000FF"/>
                </a:solidFill>
              </a:rPr>
              <a:t> </a:t>
            </a:r>
            <a:r>
              <a:rPr lang="en-US" sz="2000" dirty="0" err="1">
                <a:solidFill>
                  <a:srgbClr val="0000FF"/>
                </a:solidFill>
              </a:rPr>
              <a:t>Mutlu</a:t>
            </a:r>
            <a:r>
              <a:rPr lang="en-US" sz="2000" baseline="30000" dirty="0"/>
              <a:t>*</a:t>
            </a:r>
            <a:endParaRPr lang="en-US" sz="2000" dirty="0"/>
          </a:p>
          <a:p>
            <a:endParaRPr lang="en-US" sz="2000" dirty="0"/>
          </a:p>
          <a:p>
            <a:r>
              <a:rPr lang="en-US" sz="2000" dirty="0"/>
              <a:t> </a:t>
            </a:r>
            <a:r>
              <a:rPr lang="en-US" sz="2000" baseline="30000" dirty="0"/>
              <a:t>*</a:t>
            </a:r>
            <a:r>
              <a:rPr lang="en-US" sz="2000" dirty="0" smtClean="0"/>
              <a:t>Carnegie </a:t>
            </a:r>
            <a:r>
              <a:rPr lang="en-US" sz="2000" dirty="0"/>
              <a:t>Mellon University</a:t>
            </a:r>
          </a:p>
          <a:p>
            <a:r>
              <a:rPr lang="en-US" sz="2000" dirty="0"/>
              <a:t> </a:t>
            </a:r>
            <a:r>
              <a:rPr lang="en-US" sz="2000" baseline="30000" dirty="0" smtClean="0"/>
              <a:t>§</a:t>
            </a:r>
            <a:r>
              <a:rPr lang="en-US" sz="2000" dirty="0" smtClean="0"/>
              <a:t>Pennsylvania </a:t>
            </a:r>
            <a:r>
              <a:rPr lang="en-US" sz="2000" dirty="0"/>
              <a:t>State University</a:t>
            </a:r>
          </a:p>
          <a:p>
            <a:r>
              <a:rPr lang="en-US" sz="2000" baseline="30000" dirty="0" smtClean="0"/>
              <a:t>†</a:t>
            </a:r>
            <a:r>
              <a:rPr lang="en-US" sz="2000" dirty="0" smtClean="0"/>
              <a:t>Intel Labs  </a:t>
            </a:r>
            <a:r>
              <a:rPr lang="en-US" sz="2000" dirty="0"/>
              <a:t> </a:t>
            </a:r>
            <a:r>
              <a:rPr lang="en-US" sz="2000" dirty="0" smtClean="0"/>
              <a:t> </a:t>
            </a:r>
            <a:r>
              <a:rPr lang="en-US" sz="2000" baseline="30000" dirty="0" smtClean="0"/>
              <a:t>‡</a:t>
            </a:r>
            <a:r>
              <a:rPr lang="en-US" sz="2000" dirty="0"/>
              <a:t>AMD Research</a:t>
            </a:r>
          </a:p>
        </p:txBody>
      </p:sp>
      <p:pic>
        <p:nvPicPr>
          <p:cNvPr id="6" name="Picture 5" descr="Burgundy_CMU_JPG_Logo.jpg"/>
          <p:cNvPicPr>
            <a:picLocks noChangeAspect="1"/>
          </p:cNvPicPr>
          <p:nvPr/>
        </p:nvPicPr>
        <p:blipFill rotWithShape="1">
          <a:blip r:embed="rId3" cstate="print"/>
          <a:srcRect t="19307" b="19307"/>
          <a:stretch/>
        </p:blipFill>
        <p:spPr>
          <a:xfrm>
            <a:off x="6300192" y="6118870"/>
            <a:ext cx="2634086" cy="583908"/>
          </a:xfrm>
          <a:prstGeom prst="rect">
            <a:avLst/>
          </a:prstGeom>
        </p:spPr>
      </p:pic>
      <p:pic>
        <p:nvPicPr>
          <p:cNvPr id="5" name="Picture 4" descr="safari.png"/>
          <p:cNvPicPr>
            <a:picLocks noChangeAspect="1"/>
          </p:cNvPicPr>
          <p:nvPr/>
        </p:nvPicPr>
        <p:blipFill>
          <a:blip r:embed="rId4" cstate="print"/>
          <a:stretch>
            <a:fillRect/>
          </a:stretch>
        </p:blipFill>
        <p:spPr>
          <a:xfrm>
            <a:off x="467544" y="6165304"/>
            <a:ext cx="1656184" cy="479201"/>
          </a:xfrm>
          <a:prstGeom prst="rect">
            <a:avLst/>
          </a:prstGeom>
        </p:spPr>
      </p:pic>
    </p:spTree>
    <p:extLst>
      <p:ext uri="{BB962C8B-B14F-4D97-AF65-F5344CB8AC3E}">
        <p14:creationId xmlns:p14="http://schemas.microsoft.com/office/powerpoint/2010/main" val="19734260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7504" y="908720"/>
            <a:ext cx="9036496" cy="5339680"/>
          </a:xfrm>
        </p:spPr>
        <p:txBody>
          <a:bodyPr/>
          <a:lstStyle/>
          <a:p>
            <a:r>
              <a:rPr lang="en-US" sz="2200" dirty="0" smtClean="0">
                <a:sym typeface="Wingdings"/>
              </a:rPr>
              <a:t>Traditional systems have a </a:t>
            </a:r>
            <a:r>
              <a:rPr lang="en-US" sz="2200" dirty="0" smtClean="0">
                <a:solidFill>
                  <a:srgbClr val="FF0000"/>
                </a:solidFill>
                <a:sym typeface="Wingdings"/>
              </a:rPr>
              <a:t>two-level storage model</a:t>
            </a:r>
          </a:p>
          <a:p>
            <a:pPr lvl="1"/>
            <a:r>
              <a:rPr lang="en-US" sz="2000" dirty="0" smtClean="0">
                <a:solidFill>
                  <a:schemeClr val="tx2">
                    <a:lumMod val="75000"/>
                  </a:schemeClr>
                </a:solidFill>
                <a:sym typeface="Wingdings"/>
              </a:rPr>
              <a:t>Access </a:t>
            </a:r>
            <a:r>
              <a:rPr lang="en-US" sz="2000" b="1" dirty="0" smtClean="0">
                <a:solidFill>
                  <a:schemeClr val="tx2">
                    <a:lumMod val="75000"/>
                  </a:schemeClr>
                </a:solidFill>
                <a:sym typeface="Wingdings"/>
              </a:rPr>
              <a:t>volatile</a:t>
            </a:r>
            <a:r>
              <a:rPr lang="en-US" sz="2000" dirty="0" smtClean="0">
                <a:solidFill>
                  <a:schemeClr val="tx2">
                    <a:lumMod val="75000"/>
                  </a:schemeClr>
                </a:solidFill>
                <a:sym typeface="Wingdings"/>
              </a:rPr>
              <a:t> data in memory with a </a:t>
            </a:r>
            <a:r>
              <a:rPr lang="en-US" sz="2000" b="1" dirty="0" smtClean="0">
                <a:solidFill>
                  <a:schemeClr val="tx2">
                    <a:lumMod val="75000"/>
                  </a:schemeClr>
                </a:solidFill>
                <a:sym typeface="Wingdings"/>
              </a:rPr>
              <a:t>load/store </a:t>
            </a:r>
            <a:r>
              <a:rPr lang="en-US" sz="2000" dirty="0" smtClean="0">
                <a:solidFill>
                  <a:schemeClr val="tx2">
                    <a:lumMod val="75000"/>
                  </a:schemeClr>
                </a:solidFill>
                <a:sym typeface="Wingdings"/>
              </a:rPr>
              <a:t>interface</a:t>
            </a:r>
          </a:p>
          <a:p>
            <a:pPr lvl="1"/>
            <a:r>
              <a:rPr lang="en-US" sz="2000" dirty="0" smtClean="0">
                <a:solidFill>
                  <a:srgbClr val="004D26"/>
                </a:solidFill>
                <a:sym typeface="Wingdings"/>
              </a:rPr>
              <a:t>Access </a:t>
            </a:r>
            <a:r>
              <a:rPr lang="en-US" sz="2000" b="1" dirty="0" smtClean="0">
                <a:solidFill>
                  <a:srgbClr val="004D26"/>
                </a:solidFill>
                <a:sym typeface="Wingdings"/>
              </a:rPr>
              <a:t>persistent</a:t>
            </a:r>
            <a:r>
              <a:rPr lang="en-US" sz="2000" dirty="0" smtClean="0">
                <a:solidFill>
                  <a:srgbClr val="004D26"/>
                </a:solidFill>
                <a:sym typeface="Wingdings"/>
              </a:rPr>
              <a:t> data in storage with a </a:t>
            </a:r>
            <a:r>
              <a:rPr lang="en-US" sz="2000" b="1" dirty="0" smtClean="0">
                <a:solidFill>
                  <a:srgbClr val="004D26"/>
                </a:solidFill>
                <a:sym typeface="Wingdings"/>
              </a:rPr>
              <a:t>file system </a:t>
            </a:r>
            <a:r>
              <a:rPr lang="en-US" sz="2000" dirty="0" smtClean="0">
                <a:solidFill>
                  <a:srgbClr val="004D26"/>
                </a:solidFill>
                <a:sym typeface="Wingdings"/>
              </a:rPr>
              <a:t>interface</a:t>
            </a:r>
          </a:p>
          <a:p>
            <a:pPr lvl="1"/>
            <a:r>
              <a:rPr lang="en-US" sz="2000" dirty="0">
                <a:sym typeface="Wingdings"/>
              </a:rPr>
              <a:t>Problem: </a:t>
            </a:r>
            <a:r>
              <a:rPr lang="en-US" sz="2000" dirty="0">
                <a:solidFill>
                  <a:srgbClr val="0000FF"/>
                </a:solidFill>
                <a:sym typeface="Wingdings"/>
              </a:rPr>
              <a:t>Operating system (OS) and file system (FS) code and buffering for storage lead to energy and performance inefficiencies</a:t>
            </a:r>
          </a:p>
          <a:p>
            <a:endParaRPr lang="en-US" sz="1400" dirty="0" smtClean="0"/>
          </a:p>
          <a:p>
            <a:r>
              <a:rPr lang="en-US" sz="2200" dirty="0" smtClean="0"/>
              <a:t>Opportunity: New </a:t>
            </a:r>
            <a:r>
              <a:rPr lang="en-US" sz="2200" dirty="0"/>
              <a:t>non-volatile memory (NVM) technologies can help provide </a:t>
            </a:r>
            <a:r>
              <a:rPr lang="en-US" sz="2200" dirty="0" smtClean="0"/>
              <a:t>fast (similar to DRAM), </a:t>
            </a:r>
            <a:r>
              <a:rPr lang="en-US" sz="2200" dirty="0"/>
              <a:t>persistent </a:t>
            </a:r>
            <a:r>
              <a:rPr lang="en-US" sz="2200" dirty="0" smtClean="0"/>
              <a:t>storage (similar to Flash)</a:t>
            </a:r>
            <a:endParaRPr lang="en-US" sz="2200" dirty="0"/>
          </a:p>
          <a:p>
            <a:pPr lvl="1"/>
            <a:r>
              <a:rPr lang="en-US" sz="2000" dirty="0" smtClean="0">
                <a:solidFill>
                  <a:srgbClr val="FF0000"/>
                </a:solidFill>
              </a:rPr>
              <a:t>Unfortunately, </a:t>
            </a:r>
            <a:r>
              <a:rPr lang="en-US" sz="2000" dirty="0">
                <a:solidFill>
                  <a:srgbClr val="FF0000"/>
                </a:solidFill>
              </a:rPr>
              <a:t>OS and FS code </a:t>
            </a:r>
            <a:r>
              <a:rPr lang="en-US" sz="2000" dirty="0" smtClean="0">
                <a:solidFill>
                  <a:srgbClr val="FF0000"/>
                </a:solidFill>
              </a:rPr>
              <a:t>can easily </a:t>
            </a:r>
            <a:r>
              <a:rPr lang="en-US" sz="2000" dirty="0">
                <a:solidFill>
                  <a:srgbClr val="FF0000"/>
                </a:solidFill>
              </a:rPr>
              <a:t>become </a:t>
            </a:r>
            <a:r>
              <a:rPr lang="en-US" sz="2000" dirty="0" smtClean="0">
                <a:solidFill>
                  <a:srgbClr val="FF0000"/>
                </a:solidFill>
              </a:rPr>
              <a:t>energy </a:t>
            </a:r>
            <a:r>
              <a:rPr lang="en-US" sz="2000" dirty="0">
                <a:solidFill>
                  <a:srgbClr val="FF0000"/>
                </a:solidFill>
              </a:rPr>
              <a:t>efficiency </a:t>
            </a:r>
            <a:r>
              <a:rPr lang="en-US" sz="2000" dirty="0" smtClean="0">
                <a:solidFill>
                  <a:srgbClr val="FF0000"/>
                </a:solidFill>
              </a:rPr>
              <a:t>and performance bottlenecks if we keep the traditional storage model</a:t>
            </a:r>
          </a:p>
          <a:p>
            <a:endParaRPr lang="en-US" sz="1400" dirty="0" smtClean="0"/>
          </a:p>
          <a:p>
            <a:r>
              <a:rPr lang="en-US" sz="2200" dirty="0" smtClean="0"/>
              <a:t>This work: </a:t>
            </a:r>
            <a:r>
              <a:rPr lang="en-US" sz="2200" dirty="0" smtClean="0">
                <a:solidFill>
                  <a:srgbClr val="0000FF"/>
                </a:solidFill>
              </a:rPr>
              <a:t>makes a case for hardware</a:t>
            </a:r>
            <a:r>
              <a:rPr lang="en-US" sz="2200" dirty="0">
                <a:solidFill>
                  <a:srgbClr val="0000FF"/>
                </a:solidFill>
              </a:rPr>
              <a:t>/software </a:t>
            </a:r>
            <a:r>
              <a:rPr lang="en-US" sz="2200" dirty="0" smtClean="0">
                <a:solidFill>
                  <a:srgbClr val="0000FF"/>
                </a:solidFill>
              </a:rPr>
              <a:t>cooperative management </a:t>
            </a:r>
            <a:r>
              <a:rPr lang="en-US" sz="2200" dirty="0">
                <a:solidFill>
                  <a:srgbClr val="0000FF"/>
                </a:solidFill>
              </a:rPr>
              <a:t>of storage and </a:t>
            </a:r>
            <a:r>
              <a:rPr lang="en-US" sz="2200" dirty="0" smtClean="0">
                <a:solidFill>
                  <a:srgbClr val="0000FF"/>
                </a:solidFill>
              </a:rPr>
              <a:t>memory within a single-level</a:t>
            </a:r>
          </a:p>
          <a:p>
            <a:pPr lvl="1"/>
            <a:r>
              <a:rPr lang="en-US" sz="2000" dirty="0" smtClean="0"/>
              <a:t>We describe the idea of a Persistent Memory Manager (PMM) for efficiently coordinating storage and memory, and quantify its benefit</a:t>
            </a:r>
            <a:endParaRPr lang="en-US" sz="2000" dirty="0"/>
          </a:p>
          <a:p>
            <a:pPr lvl="1"/>
            <a:r>
              <a:rPr lang="en-US" sz="2000" dirty="0" smtClean="0"/>
              <a:t>And, examine questions </a:t>
            </a:r>
            <a:r>
              <a:rPr lang="en-US" sz="2000" dirty="0"/>
              <a:t>and </a:t>
            </a:r>
            <a:r>
              <a:rPr lang="en-US" sz="2000" dirty="0" smtClean="0"/>
              <a:t>challenges to address to realize PMM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66</a:t>
            </a:fld>
            <a:endParaRPr lang="en-US" altLang="en-US">
              <a:solidFill>
                <a:srgbClr val="000000"/>
              </a:solidFill>
            </a:endParaRPr>
          </a:p>
        </p:txBody>
      </p:sp>
    </p:spTree>
    <p:extLst>
      <p:ext uri="{BB962C8B-B14F-4D97-AF65-F5344CB8AC3E}">
        <p14:creationId xmlns:p14="http://schemas.microsoft.com/office/powerpoint/2010/main" val="16006157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rgbClr val="0000FF"/>
                </a:solidFill>
                <a:sym typeface="Wingdings"/>
              </a:rPr>
              <a:t>Background: Storage and Memory Models</a:t>
            </a:r>
          </a:p>
          <a:p>
            <a:pPr>
              <a:lnSpc>
                <a:spcPct val="130000"/>
              </a:lnSpc>
            </a:pPr>
            <a:r>
              <a:rPr lang="en-US" sz="2200" dirty="0" smtClean="0"/>
              <a:t>Motivation: Eliminating Operating/File System Bottlenecks</a:t>
            </a:r>
          </a:p>
          <a:p>
            <a:pPr>
              <a:lnSpc>
                <a:spcPct val="130000"/>
              </a:lnSpc>
            </a:pPr>
            <a:r>
              <a:rPr lang="en-US" sz="2200" dirty="0" smtClean="0"/>
              <a:t>Our Proposal: Hardware/Software Coordinated Management of Storage and Memory</a:t>
            </a:r>
          </a:p>
          <a:p>
            <a:pPr lvl="1">
              <a:lnSpc>
                <a:spcPct val="130000"/>
              </a:lnSpc>
            </a:pPr>
            <a:r>
              <a:rPr lang="en-US" sz="2000" dirty="0"/>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67</a:t>
            </a:fld>
            <a:endParaRPr lang="en-US" altLang="en-US">
              <a:solidFill>
                <a:srgbClr val="000000"/>
              </a:solidFill>
            </a:endParaRPr>
          </a:p>
        </p:txBody>
      </p:sp>
    </p:spTree>
    <p:extLst>
      <p:ext uri="{BB962C8B-B14F-4D97-AF65-F5344CB8AC3E}">
        <p14:creationId xmlns:p14="http://schemas.microsoft.com/office/powerpoint/2010/main" val="3428711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of Two Storage Levels</a:t>
            </a:r>
            <a:endParaRPr lang="en-US" dirty="0"/>
          </a:p>
        </p:txBody>
      </p:sp>
      <p:sp>
        <p:nvSpPr>
          <p:cNvPr id="3" name="Content Placeholder 2"/>
          <p:cNvSpPr>
            <a:spLocks noGrp="1"/>
          </p:cNvSpPr>
          <p:nvPr>
            <p:ph idx="1"/>
          </p:nvPr>
        </p:nvSpPr>
        <p:spPr/>
        <p:txBody>
          <a:bodyPr/>
          <a:lstStyle/>
          <a:p>
            <a:r>
              <a:rPr lang="en-US" sz="2200" dirty="0" smtClean="0">
                <a:sym typeface="Wingdings"/>
              </a:rPr>
              <a:t>Traditional systems use a two-level storage model</a:t>
            </a:r>
          </a:p>
          <a:p>
            <a:pPr lvl="1"/>
            <a:r>
              <a:rPr lang="en-US" sz="2000" dirty="0" smtClean="0">
                <a:sym typeface="Wingdings"/>
              </a:rPr>
              <a:t>Volatile data is stored in DRAM</a:t>
            </a:r>
          </a:p>
          <a:p>
            <a:pPr lvl="1"/>
            <a:r>
              <a:rPr lang="en-US" sz="2000" dirty="0" smtClean="0">
                <a:sym typeface="Wingdings"/>
              </a:rPr>
              <a:t>Persistent data is stored in HDD and Flash</a:t>
            </a:r>
          </a:p>
          <a:p>
            <a:r>
              <a:rPr lang="en-US" sz="2200" dirty="0" smtClean="0">
                <a:sym typeface="Wingdings"/>
              </a:rPr>
              <a:t>Accessed through two vastly different interfaces</a:t>
            </a:r>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68</a:t>
            </a:fld>
            <a:endParaRPr lang="en-US" altLang="en-US">
              <a:solidFill>
                <a:srgbClr val="000000"/>
              </a:solidFill>
            </a:endParaRPr>
          </a:p>
        </p:txBody>
      </p:sp>
      <p:grpSp>
        <p:nvGrpSpPr>
          <p:cNvPr id="21" name="Group 20"/>
          <p:cNvGrpSpPr/>
          <p:nvPr/>
        </p:nvGrpSpPr>
        <p:grpSpPr>
          <a:xfrm>
            <a:off x="1835696" y="2852936"/>
            <a:ext cx="5761156" cy="3179413"/>
            <a:chOff x="683568" y="1268760"/>
            <a:chExt cx="7948936" cy="4386785"/>
          </a:xfrm>
        </p:grpSpPr>
        <p:pic>
          <p:nvPicPr>
            <p:cNvPr id="5"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sz="1400" kern="0" dirty="0">
                  <a:solidFill>
                    <a:sysClr val="windowText" lastClr="000000"/>
                  </a:solidFill>
                  <a:latin typeface="Arial" pitchFamily="-107" charset="0"/>
                  <a:ea typeface="Arial" pitchFamily="-107" charset="0"/>
                  <a:cs typeface="Arial" pitchFamily="-107" charset="0"/>
                </a:rPr>
                <a:t>a</a:t>
              </a:r>
              <a:r>
                <a:rPr lang="en-US" sz="1400" kern="0" dirty="0" smtClean="0">
                  <a:solidFill>
                    <a:sysClr val="windowText" lastClr="000000"/>
                  </a:solidFill>
                  <a:latin typeface="Arial" pitchFamily="-107" charset="0"/>
                  <a:ea typeface="Arial" pitchFamily="-107" charset="0"/>
                  <a:cs typeface="Arial" pitchFamily="-107" charset="0"/>
                </a:rPr>
                <a:t>nd caches</a:t>
              </a:r>
              <a:endParaRPr lang="en-US" sz="1400" kern="0" dirty="0">
                <a:solidFill>
                  <a:sysClr val="windowText" lastClr="000000"/>
                </a:solidFill>
                <a:latin typeface="Arial" pitchFamily="-107" charset="0"/>
                <a:ea typeface="Arial" pitchFamily="-107" charset="0"/>
                <a:cs typeface="Arial" pitchFamily="-107" charset="0"/>
              </a:endParaRPr>
            </a:p>
          </p:txBody>
        </p:sp>
        <p:sp>
          <p:nvSpPr>
            <p:cNvPr id="7"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rgbClr val="FF0000"/>
                  </a:solidFill>
                  <a:latin typeface="Arial" pitchFamily="-107" charset="0"/>
                  <a:ea typeface="Arial" pitchFamily="-107" charset="0"/>
                  <a:cs typeface="Arial" pitchFamily="-107" charset="0"/>
                </a:rPr>
                <a:t>Main </a:t>
              </a:r>
              <a:r>
                <a:rPr lang="en-US" sz="1400" kern="0" dirty="0" smtClean="0">
                  <a:solidFill>
                    <a:srgbClr val="FF0000"/>
                  </a:solidFill>
                  <a:latin typeface="Arial" pitchFamily="-107" charset="0"/>
                  <a:ea typeface="Arial" pitchFamily="-107" charset="0"/>
                  <a:cs typeface="Arial" pitchFamily="-107" charset="0"/>
                </a:rPr>
                <a:t>Memory</a:t>
              </a:r>
              <a:endParaRPr lang="en-US" sz="1400" kern="0" dirty="0">
                <a:solidFill>
                  <a:srgbClr val="FF0000"/>
                </a:solidFill>
                <a:latin typeface="Arial" pitchFamily="-107" charset="0"/>
                <a:ea typeface="Arial" pitchFamily="-107" charset="0"/>
                <a:cs typeface="Arial" pitchFamily="-107" charset="0"/>
              </a:endParaRPr>
            </a:p>
          </p:txBody>
        </p:sp>
        <p:sp>
          <p:nvSpPr>
            <p:cNvPr id="8"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FF0000"/>
                  </a:solidFill>
                </a:rPr>
                <a:t>Storage (SSD/HDD)</a:t>
              </a:r>
            </a:p>
          </p:txBody>
        </p:sp>
        <p:pic>
          <p:nvPicPr>
            <p:cNvPr id="9"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im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1" name="Straight Arrow Connector 10"/>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Virtual memory</a:t>
              </a:r>
              <a:endParaRPr lang="en-US" sz="1400" dirty="0">
                <a:solidFill>
                  <a:srgbClr val="000000"/>
                </a:solidFill>
                <a:latin typeface="Tahoma"/>
              </a:endParaRPr>
            </a:p>
          </p:txBody>
        </p:sp>
        <p:sp>
          <p:nvSpPr>
            <p:cNvPr id="13" name="Rectangle 12"/>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Address translation</a:t>
              </a:r>
              <a:endParaRPr lang="en-US" sz="1400" dirty="0">
                <a:solidFill>
                  <a:srgbClr val="000000"/>
                </a:solidFill>
                <a:latin typeface="Tahoma"/>
              </a:endParaRPr>
            </a:p>
          </p:txBody>
        </p:sp>
        <p:cxnSp>
          <p:nvCxnSpPr>
            <p:cNvPr id="14" name="Straight Arrow Connector 13"/>
            <p:cNvCxnSpPr>
              <a:stCxn id="12" idx="2"/>
              <a:endCxn id="13"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699792" y="1268760"/>
              <a:ext cx="1448008" cy="424654"/>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cxnSp>
          <p:nvCxnSpPr>
            <p:cNvPr id="17" name="Straight Arrow Connector 16"/>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Operating system</a:t>
              </a:r>
            </a:p>
            <a:p>
              <a:pPr algn="ctr"/>
              <a:r>
                <a:rPr lang="en-US" sz="1400" dirty="0" smtClean="0">
                  <a:solidFill>
                    <a:srgbClr val="000000"/>
                  </a:solidFill>
                  <a:latin typeface="Tahoma"/>
                </a:rPr>
                <a:t>and file system</a:t>
              </a:r>
              <a:endParaRPr lang="en-US" sz="1400" dirty="0">
                <a:solidFill>
                  <a:srgbClr val="000000"/>
                </a:solidFill>
                <a:latin typeface="Tahoma"/>
              </a:endParaRPr>
            </a:p>
          </p:txBody>
        </p:sp>
        <p:cxnSp>
          <p:nvCxnSpPr>
            <p:cNvPr id="19" name="Straight Arrow Connector 18"/>
            <p:cNvCxnSpPr>
              <a:stCxn id="18"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220072" y="1268760"/>
              <a:ext cx="2716215" cy="424654"/>
            </a:xfrm>
            <a:prstGeom prst="rect">
              <a:avLst/>
            </a:prstGeom>
            <a:noFill/>
          </p:spPr>
          <p:txBody>
            <a:bodyPr wrap="none" rtlCol="0">
              <a:spAutoFit/>
            </a:bodyPr>
            <a:lstStyle/>
            <a:p>
              <a:r>
                <a:rPr lang="en-US" sz="1400" dirty="0" err="1" smtClean="0">
                  <a:solidFill>
                    <a:srgbClr val="000000"/>
                  </a:solidFill>
                  <a:latin typeface="Tahoma"/>
                </a:rPr>
                <a:t>fopen</a:t>
              </a:r>
              <a:r>
                <a:rPr lang="en-US" sz="1400" dirty="0" smtClean="0">
                  <a:solidFill>
                    <a:srgbClr val="000000"/>
                  </a:solidFill>
                  <a:latin typeface="Tahoma"/>
                </a:rPr>
                <a:t>, </a:t>
              </a:r>
              <a:r>
                <a:rPr lang="en-US" sz="1400" dirty="0" err="1" smtClean="0">
                  <a:solidFill>
                    <a:srgbClr val="000000"/>
                  </a:solidFill>
                  <a:latin typeface="Tahoma"/>
                </a:rPr>
                <a:t>fread</a:t>
              </a:r>
              <a:r>
                <a:rPr lang="en-US" sz="1400" dirty="0" smtClean="0">
                  <a:solidFill>
                    <a:srgbClr val="000000"/>
                  </a:solidFill>
                  <a:latin typeface="Tahoma"/>
                </a:rPr>
                <a:t>, </a:t>
              </a:r>
              <a:r>
                <a:rPr lang="en-US" sz="1400" dirty="0" err="1" smtClean="0">
                  <a:solidFill>
                    <a:srgbClr val="000000"/>
                  </a:solidFill>
                  <a:latin typeface="Tahoma"/>
                </a:rPr>
                <a:t>fwrite</a:t>
              </a:r>
              <a:r>
                <a:rPr lang="en-US" sz="1400" dirty="0" smtClean="0">
                  <a:solidFill>
                    <a:srgbClr val="000000"/>
                  </a:solidFill>
                  <a:latin typeface="Tahoma"/>
                </a:rPr>
                <a:t>, …</a:t>
              </a:r>
              <a:endParaRPr lang="en-US" sz="1400" dirty="0">
                <a:solidFill>
                  <a:srgbClr val="000000"/>
                </a:solidFill>
                <a:latin typeface="Tahoma"/>
              </a:endParaRPr>
            </a:p>
          </p:txBody>
        </p:sp>
      </p:grpSp>
    </p:spTree>
    <p:extLst>
      <p:ext uri="{BB962C8B-B14F-4D97-AF65-F5344CB8AC3E}">
        <p14:creationId xmlns:p14="http://schemas.microsoft.com/office/powerpoint/2010/main" val="29777941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Tale of Two Storage Levels</a:t>
            </a:r>
          </a:p>
        </p:txBody>
      </p:sp>
      <p:sp>
        <p:nvSpPr>
          <p:cNvPr id="3" name="Content Placeholder 2"/>
          <p:cNvSpPr>
            <a:spLocks noGrp="1"/>
          </p:cNvSpPr>
          <p:nvPr>
            <p:ph idx="1"/>
          </p:nvPr>
        </p:nvSpPr>
        <p:spPr>
          <a:xfrm>
            <a:off x="228600" y="908720"/>
            <a:ext cx="8735888" cy="5472608"/>
          </a:xfrm>
        </p:spPr>
        <p:txBody>
          <a:bodyPr/>
          <a:lstStyle/>
          <a:p>
            <a:r>
              <a:rPr lang="en-US" sz="2200" dirty="0" smtClean="0">
                <a:solidFill>
                  <a:srgbClr val="2A55D6"/>
                </a:solidFill>
              </a:rPr>
              <a:t>Two-level storage arose </a:t>
            </a:r>
            <a:r>
              <a:rPr lang="en-US" sz="2200" dirty="0">
                <a:solidFill>
                  <a:srgbClr val="2A55D6"/>
                </a:solidFill>
              </a:rPr>
              <a:t>in systems due to the widely different access latencies and methods of </a:t>
            </a:r>
            <a:r>
              <a:rPr lang="en-US" sz="2200" dirty="0" smtClean="0">
                <a:solidFill>
                  <a:srgbClr val="2A55D6"/>
                </a:solidFill>
              </a:rPr>
              <a:t>the commodity storage </a:t>
            </a:r>
            <a:r>
              <a:rPr lang="en-US" sz="2200" dirty="0">
                <a:solidFill>
                  <a:srgbClr val="2A55D6"/>
                </a:solidFill>
              </a:rPr>
              <a:t>devices</a:t>
            </a:r>
          </a:p>
          <a:p>
            <a:pPr lvl="1"/>
            <a:r>
              <a:rPr lang="en-US" sz="2000" dirty="0"/>
              <a:t>Fast, low </a:t>
            </a:r>
            <a:r>
              <a:rPr lang="en-US" sz="2000" dirty="0" smtClean="0"/>
              <a:t>capacity, volatile DRAM </a:t>
            </a:r>
            <a:r>
              <a:rPr lang="en-US" sz="2000" dirty="0" smtClean="0">
                <a:sym typeface="Wingdings"/>
              </a:rPr>
              <a:t> working storage</a:t>
            </a:r>
            <a:endParaRPr lang="en-US" sz="2000" dirty="0"/>
          </a:p>
          <a:p>
            <a:pPr lvl="1"/>
            <a:r>
              <a:rPr lang="en-US" sz="2000" dirty="0"/>
              <a:t>S</a:t>
            </a:r>
            <a:r>
              <a:rPr lang="en-US" sz="2000" dirty="0" smtClean="0"/>
              <a:t>low</a:t>
            </a:r>
            <a:r>
              <a:rPr lang="en-US" sz="2000" dirty="0"/>
              <a:t>, high </a:t>
            </a:r>
            <a:r>
              <a:rPr lang="en-US" sz="2000" dirty="0" smtClean="0"/>
              <a:t>capacity, non-volatile </a:t>
            </a:r>
            <a:r>
              <a:rPr lang="en-US" sz="2000" dirty="0"/>
              <a:t>hard disk </a:t>
            </a:r>
            <a:r>
              <a:rPr lang="en-US" sz="2000" dirty="0" smtClean="0"/>
              <a:t>drives </a:t>
            </a:r>
            <a:r>
              <a:rPr lang="en-US" sz="2000" dirty="0" smtClean="0">
                <a:sym typeface="Wingdings"/>
              </a:rPr>
              <a:t> persistent storage</a:t>
            </a:r>
            <a:endParaRPr lang="en-US" sz="2000" dirty="0" smtClean="0"/>
          </a:p>
          <a:p>
            <a:pPr lvl="1"/>
            <a:endParaRPr lang="en-US" sz="2000" dirty="0" smtClean="0"/>
          </a:p>
          <a:p>
            <a:r>
              <a:rPr lang="en-US" sz="2200" dirty="0" smtClean="0"/>
              <a:t>Data from slow storage media is buffered in fast DRAM</a:t>
            </a:r>
          </a:p>
          <a:p>
            <a:pPr lvl="1"/>
            <a:r>
              <a:rPr lang="en-US" sz="2000" dirty="0"/>
              <a:t>A</a:t>
            </a:r>
            <a:r>
              <a:rPr lang="en-US" sz="2000" dirty="0" smtClean="0"/>
              <a:t>fter that it can be manipulated by programs </a:t>
            </a:r>
            <a:r>
              <a:rPr lang="en-US" sz="2000" dirty="0" smtClean="0">
                <a:sym typeface="Wingdings"/>
              </a:rPr>
              <a:t> programs cannot directly access persistent storage</a:t>
            </a:r>
            <a:endParaRPr lang="en-US" sz="2000" dirty="0" smtClean="0"/>
          </a:p>
          <a:p>
            <a:pPr lvl="1"/>
            <a:r>
              <a:rPr lang="en-US" sz="2000" dirty="0" smtClean="0"/>
              <a:t>It is the programmer’s job to translate this data between the two formats of the two-level storage (files and data structures)</a:t>
            </a:r>
          </a:p>
          <a:p>
            <a:pPr lvl="1"/>
            <a:endParaRPr lang="en-US" sz="2000" dirty="0" smtClean="0"/>
          </a:p>
          <a:p>
            <a:r>
              <a:rPr lang="en-US" sz="2200" dirty="0" smtClean="0">
                <a:solidFill>
                  <a:srgbClr val="FF0000"/>
                </a:solidFill>
              </a:rPr>
              <a:t>Locating, transferring, and translating data and formats between the two levels of storage can waste significant energy and performance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69</a:t>
            </a:fld>
            <a:endParaRPr lang="en-US" altLang="en-US">
              <a:solidFill>
                <a:srgbClr val="000000"/>
              </a:solidFill>
            </a:endParaRPr>
          </a:p>
        </p:txBody>
      </p:sp>
    </p:spTree>
    <p:extLst>
      <p:ext uri="{BB962C8B-B14F-4D97-AF65-F5344CB8AC3E}">
        <p14:creationId xmlns:p14="http://schemas.microsoft.com/office/powerpoint/2010/main" val="7672374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DRAM </a:t>
            </a:r>
            <a:r>
              <a:rPr lang="en-US" dirty="0">
                <a:latin typeface="Garamond" charset="0"/>
                <a:ea typeface="ＭＳ Ｐゴシック" charset="0"/>
                <a:cs typeface="ＭＳ Ｐゴシック" charset="0"/>
              </a:rPr>
              <a:t>as </a:t>
            </a:r>
            <a:r>
              <a:rPr lang="en-US" dirty="0" smtClean="0">
                <a:latin typeface="Garamond" charset="0"/>
                <a:ea typeface="ＭＳ Ｐゴシック" charset="0"/>
                <a:cs typeface="ＭＳ Ｐゴシック" charset="0"/>
              </a:rPr>
              <a:t>a Cache for PCM</a:t>
            </a:r>
            <a:endParaRPr lang="en-US" dirty="0">
              <a:latin typeface="Garamond" charset="0"/>
              <a:ea typeface="ＭＳ Ｐゴシック" charset="0"/>
              <a:cs typeface="ＭＳ Ｐゴシック" charset="0"/>
            </a:endParaRPr>
          </a:p>
        </p:txBody>
      </p:sp>
      <p:sp>
        <p:nvSpPr>
          <p:cNvPr id="5837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Goal: Achieve the best of both DRAM and PCM/NVM</a:t>
            </a:r>
          </a:p>
          <a:p>
            <a:pPr lvl="1"/>
            <a:r>
              <a:rPr lang="en-US" sz="1800">
                <a:latin typeface="Tahoma" charset="0"/>
                <a:ea typeface="ＭＳ Ｐゴシック" charset="0"/>
              </a:rPr>
              <a:t>Minimize amount of DRAM w/o sacrificing performance, endurance</a:t>
            </a:r>
          </a:p>
          <a:p>
            <a:pPr lvl="1"/>
            <a:r>
              <a:rPr lang="en-US" sz="1800">
                <a:latin typeface="Tahoma" charset="0"/>
                <a:ea typeface="ＭＳ Ｐゴシック" charset="0"/>
              </a:rPr>
              <a:t>DRAM as cache to tolerate PCM latency and write bandwidth</a:t>
            </a:r>
          </a:p>
          <a:p>
            <a:pPr lvl="1"/>
            <a:r>
              <a:rPr lang="en-US" sz="1800">
                <a:latin typeface="Tahoma" charset="0"/>
                <a:ea typeface="ＭＳ Ｐゴシック" charset="0"/>
              </a:rPr>
              <a:t>PCM as main memory to provide large capacity at good cost and power</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5837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CB212FA-A4B6-0640-B851-290D9A10FCB5}"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
        <p:nvSpPr>
          <p:cNvPr id="64" name="Rectangle 150"/>
          <p:cNvSpPr>
            <a:spLocks noChangeArrowheads="1"/>
          </p:cNvSpPr>
          <p:nvPr/>
        </p:nvSpPr>
        <p:spPr bwMode="auto">
          <a:xfrm>
            <a:off x="1371600" y="2513013"/>
            <a:ext cx="6588125" cy="3887787"/>
          </a:xfrm>
          <a:prstGeom prst="rect">
            <a:avLst/>
          </a:prstGeom>
          <a:solidFill>
            <a:srgbClr val="DDDDDD"/>
          </a:solidFill>
          <a:ln w="12700">
            <a:solidFill>
              <a:srgbClr val="CCCCFF"/>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5" name="AutoShape 151"/>
          <p:cNvSpPr>
            <a:spLocks noChangeArrowheads="1"/>
          </p:cNvSpPr>
          <p:nvPr/>
        </p:nvSpPr>
        <p:spPr bwMode="auto">
          <a:xfrm>
            <a:off x="2055813" y="3484563"/>
            <a:ext cx="2447925" cy="1763712"/>
          </a:xfrm>
          <a:prstGeom prst="roundRect">
            <a:avLst>
              <a:gd name="adj" fmla="val 16667"/>
            </a:avLst>
          </a:prstGeom>
          <a:solidFill>
            <a:srgbClr val="CCCCFF"/>
          </a:solidFill>
          <a:ln w="28575">
            <a:solidFill>
              <a:srgbClr val="FF66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6" name="Rectangle 50"/>
          <p:cNvSpPr>
            <a:spLocks noChangeArrowheads="1"/>
          </p:cNvSpPr>
          <p:nvPr/>
        </p:nvSpPr>
        <p:spPr bwMode="auto">
          <a:xfrm>
            <a:off x="5727700" y="2944813"/>
            <a:ext cx="1116013" cy="3132137"/>
          </a:xfrm>
          <a:prstGeom prst="rect">
            <a:avLst/>
          </a:prstGeom>
          <a:noFill/>
          <a:ln w="28575">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nvGrpSpPr>
          <p:cNvPr id="58376" name="Group 51"/>
          <p:cNvGrpSpPr>
            <a:grpSpLocks/>
          </p:cNvGrpSpPr>
          <p:nvPr/>
        </p:nvGrpSpPr>
        <p:grpSpPr bwMode="auto">
          <a:xfrm>
            <a:off x="5835650" y="3052763"/>
            <a:ext cx="900113" cy="2879725"/>
            <a:chOff x="4581" y="1480"/>
            <a:chExt cx="567" cy="1814"/>
          </a:xfrm>
        </p:grpSpPr>
        <p:grpSp>
          <p:nvGrpSpPr>
            <p:cNvPr id="58413" name="Group 31"/>
            <p:cNvGrpSpPr>
              <a:grpSpLocks/>
            </p:cNvGrpSpPr>
            <p:nvPr/>
          </p:nvGrpSpPr>
          <p:grpSpPr bwMode="auto">
            <a:xfrm>
              <a:off x="4581" y="1593"/>
              <a:ext cx="567" cy="567"/>
              <a:chOff x="4581" y="1593"/>
              <a:chExt cx="567" cy="567"/>
            </a:xfrm>
          </p:grpSpPr>
          <p:sp>
            <p:nvSpPr>
              <p:cNvPr id="82" name="Rectangle 26"/>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3" name="Rectangle 27"/>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4" name="Rectangle 28"/>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5" name="Rectangle 29"/>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6" name="Rectangle 30"/>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4" name="Group 32"/>
            <p:cNvGrpSpPr>
              <a:grpSpLocks/>
            </p:cNvGrpSpPr>
            <p:nvPr/>
          </p:nvGrpSpPr>
          <p:grpSpPr bwMode="auto">
            <a:xfrm>
              <a:off x="4581" y="2160"/>
              <a:ext cx="567" cy="567"/>
              <a:chOff x="4581" y="1593"/>
              <a:chExt cx="567" cy="567"/>
            </a:xfrm>
          </p:grpSpPr>
          <p:sp>
            <p:nvSpPr>
              <p:cNvPr id="77" name="Rectangle 33"/>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8" name="Rectangle 34"/>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9" name="Rectangle 35"/>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0" name="Rectangle 36"/>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1" name="Rectangle 37"/>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5" name="Group 38"/>
            <p:cNvGrpSpPr>
              <a:grpSpLocks/>
            </p:cNvGrpSpPr>
            <p:nvPr/>
          </p:nvGrpSpPr>
          <p:grpSpPr bwMode="auto">
            <a:xfrm>
              <a:off x="4581" y="2727"/>
              <a:ext cx="567" cy="567"/>
              <a:chOff x="4581" y="1593"/>
              <a:chExt cx="567" cy="567"/>
            </a:xfrm>
          </p:grpSpPr>
          <p:sp>
            <p:nvSpPr>
              <p:cNvPr id="72" name="Rectangle 39"/>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3" name="Rectangle 40"/>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4" name="Rectangle 41"/>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5" name="Rectangle 42"/>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6" name="Rectangle 43"/>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71" name="Rectangle 49"/>
            <p:cNvSpPr>
              <a:spLocks noChangeArrowheads="1"/>
            </p:cNvSpPr>
            <p:nvPr/>
          </p:nvSpPr>
          <p:spPr bwMode="auto">
            <a:xfrm>
              <a:off x="4581" y="148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DATA</a:t>
              </a:r>
            </a:p>
          </p:txBody>
        </p:sp>
      </p:grpSp>
      <p:sp>
        <p:nvSpPr>
          <p:cNvPr id="87" name="Text Box 72" descr="90%"/>
          <p:cNvSpPr txBox="1">
            <a:spLocks noChangeArrowheads="1"/>
          </p:cNvSpPr>
          <p:nvPr/>
        </p:nvSpPr>
        <p:spPr bwMode="auto">
          <a:xfrm>
            <a:off x="5403850" y="2582863"/>
            <a:ext cx="208280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PCM Main Memory</a:t>
            </a:r>
          </a:p>
        </p:txBody>
      </p:sp>
      <p:grpSp>
        <p:nvGrpSpPr>
          <p:cNvPr id="58378" name="Group 100"/>
          <p:cNvGrpSpPr>
            <a:grpSpLocks/>
          </p:cNvGrpSpPr>
          <p:nvPr/>
        </p:nvGrpSpPr>
        <p:grpSpPr bwMode="auto">
          <a:xfrm>
            <a:off x="2487613" y="4024313"/>
            <a:ext cx="1655762" cy="936625"/>
            <a:chOff x="1950" y="2205"/>
            <a:chExt cx="1043" cy="590"/>
          </a:xfrm>
        </p:grpSpPr>
        <p:grpSp>
          <p:nvGrpSpPr>
            <p:cNvPr id="58402" name="Group 93"/>
            <p:cNvGrpSpPr>
              <a:grpSpLocks/>
            </p:cNvGrpSpPr>
            <p:nvPr/>
          </p:nvGrpSpPr>
          <p:grpSpPr bwMode="auto">
            <a:xfrm>
              <a:off x="2313" y="2273"/>
              <a:ext cx="567" cy="454"/>
              <a:chOff x="2381" y="2341"/>
              <a:chExt cx="567" cy="454"/>
            </a:xfrm>
          </p:grpSpPr>
          <p:sp>
            <p:nvSpPr>
              <p:cNvPr id="96" name="Rectangle 81"/>
              <p:cNvSpPr>
                <a:spLocks noChangeArrowheads="1"/>
              </p:cNvSpPr>
              <p:nvPr/>
            </p:nvSpPr>
            <p:spPr bwMode="auto">
              <a:xfrm>
                <a:off x="2381" y="2341"/>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DATA</a:t>
                </a:r>
              </a:p>
            </p:txBody>
          </p:sp>
          <p:sp>
            <p:nvSpPr>
              <p:cNvPr id="97" name="Rectangle 82"/>
              <p:cNvSpPr>
                <a:spLocks noChangeArrowheads="1"/>
              </p:cNvSpPr>
              <p:nvPr/>
            </p:nvSpPr>
            <p:spPr bwMode="auto">
              <a:xfrm>
                <a:off x="2381" y="2454"/>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8" name="Rectangle 83"/>
              <p:cNvSpPr>
                <a:spLocks noChangeArrowheads="1"/>
              </p:cNvSpPr>
              <p:nvPr/>
            </p:nvSpPr>
            <p:spPr bwMode="auto">
              <a:xfrm>
                <a:off x="2381" y="2568"/>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9" name="Rectangle 84"/>
              <p:cNvSpPr>
                <a:spLocks noChangeArrowheads="1"/>
              </p:cNvSpPr>
              <p:nvPr/>
            </p:nvSpPr>
            <p:spPr bwMode="auto">
              <a:xfrm>
                <a:off x="2381" y="2682"/>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03" name="Group 94"/>
            <p:cNvGrpSpPr>
              <a:grpSpLocks/>
            </p:cNvGrpSpPr>
            <p:nvPr/>
          </p:nvGrpSpPr>
          <p:grpSpPr bwMode="auto">
            <a:xfrm>
              <a:off x="2064" y="2273"/>
              <a:ext cx="136" cy="454"/>
              <a:chOff x="2381" y="2341"/>
              <a:chExt cx="567" cy="454"/>
            </a:xfrm>
          </p:grpSpPr>
          <p:sp>
            <p:nvSpPr>
              <p:cNvPr id="92" name="Rectangle 95"/>
              <p:cNvSpPr>
                <a:spLocks noChangeArrowheads="1"/>
              </p:cNvSpPr>
              <p:nvPr/>
            </p:nvSpPr>
            <p:spPr bwMode="auto">
              <a:xfrm>
                <a:off x="2381" y="2341"/>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T</a:t>
                </a:r>
              </a:p>
            </p:txBody>
          </p:sp>
          <p:sp>
            <p:nvSpPr>
              <p:cNvPr id="93" name="Rectangle 96"/>
              <p:cNvSpPr>
                <a:spLocks noChangeArrowheads="1"/>
              </p:cNvSpPr>
              <p:nvPr/>
            </p:nvSpPr>
            <p:spPr bwMode="auto">
              <a:xfrm>
                <a:off x="2381" y="245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4" name="Rectangle 97"/>
              <p:cNvSpPr>
                <a:spLocks noChangeArrowheads="1"/>
              </p:cNvSpPr>
              <p:nvPr/>
            </p:nvSpPr>
            <p:spPr bwMode="auto">
              <a:xfrm>
                <a:off x="2381" y="256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5" name="Rectangle 98"/>
              <p:cNvSpPr>
                <a:spLocks noChangeArrowheads="1"/>
              </p:cNvSpPr>
              <p:nvPr/>
            </p:nvSpPr>
            <p:spPr bwMode="auto">
              <a:xfrm>
                <a:off x="2381" y="2682"/>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91" name="Rectangle 99"/>
            <p:cNvSpPr>
              <a:spLocks noChangeArrowheads="1"/>
            </p:cNvSpPr>
            <p:nvPr/>
          </p:nvSpPr>
          <p:spPr bwMode="auto">
            <a:xfrm>
              <a:off x="1950" y="2205"/>
              <a:ext cx="1043" cy="590"/>
            </a:xfrm>
            <a:prstGeom prst="rect">
              <a:avLst/>
            </a:prstGeom>
            <a:noFill/>
            <a:ln w="28575">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379" name="Group 129"/>
          <p:cNvGrpSpPr>
            <a:grpSpLocks/>
          </p:cNvGrpSpPr>
          <p:nvPr/>
        </p:nvGrpSpPr>
        <p:grpSpPr bwMode="auto">
          <a:xfrm>
            <a:off x="4287838" y="5283200"/>
            <a:ext cx="792162" cy="504825"/>
            <a:chOff x="3424" y="2885"/>
            <a:chExt cx="499" cy="318"/>
          </a:xfrm>
        </p:grpSpPr>
        <p:grpSp>
          <p:nvGrpSpPr>
            <p:cNvPr id="58396" name="Group 116"/>
            <p:cNvGrpSpPr>
              <a:grpSpLocks/>
            </p:cNvGrpSpPr>
            <p:nvPr/>
          </p:nvGrpSpPr>
          <p:grpSpPr bwMode="auto">
            <a:xfrm rot="5400000">
              <a:off x="3540" y="2820"/>
              <a:ext cx="272" cy="454"/>
              <a:chOff x="2381" y="2341"/>
              <a:chExt cx="567" cy="454"/>
            </a:xfrm>
          </p:grpSpPr>
          <p:sp>
            <p:nvSpPr>
              <p:cNvPr id="103" name="Rectangle 117"/>
              <p:cNvSpPr>
                <a:spLocks noChangeArrowheads="1"/>
              </p:cNvSpPr>
              <p:nvPr/>
            </p:nvSpPr>
            <p:spPr bwMode="auto">
              <a:xfrm>
                <a:off x="2375" y="2347"/>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4" name="Rectangle 118"/>
              <p:cNvSpPr>
                <a:spLocks noChangeArrowheads="1"/>
              </p:cNvSpPr>
              <p:nvPr/>
            </p:nvSpPr>
            <p:spPr bwMode="auto">
              <a:xfrm>
                <a:off x="2375" y="2460"/>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5" name="Rectangle 119"/>
              <p:cNvSpPr>
                <a:spLocks noChangeArrowheads="1"/>
              </p:cNvSpPr>
              <p:nvPr/>
            </p:nvSpPr>
            <p:spPr bwMode="auto">
              <a:xfrm>
                <a:off x="2375" y="257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6" name="Rectangle 120"/>
              <p:cNvSpPr>
                <a:spLocks noChangeArrowheads="1"/>
              </p:cNvSpPr>
              <p:nvPr/>
            </p:nvSpPr>
            <p:spPr bwMode="auto">
              <a:xfrm>
                <a:off x="2375" y="268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2" name="Rectangle 127"/>
            <p:cNvSpPr>
              <a:spLocks noChangeArrowheads="1"/>
            </p:cNvSpPr>
            <p:nvPr/>
          </p:nvSpPr>
          <p:spPr bwMode="auto">
            <a:xfrm>
              <a:off x="3424" y="2885"/>
              <a:ext cx="499" cy="318"/>
            </a:xfrm>
            <a:prstGeom prst="rect">
              <a:avLst/>
            </a:prstGeom>
            <a:noFill/>
            <a:ln w="1905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7" name="Line 128"/>
          <p:cNvSpPr>
            <a:spLocks noChangeShapeType="1"/>
          </p:cNvSpPr>
          <p:nvPr/>
        </p:nvSpPr>
        <p:spPr bwMode="auto">
          <a:xfrm flipH="1">
            <a:off x="4179888" y="4492625"/>
            <a:ext cx="1547812"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8" name="Line 130"/>
          <p:cNvSpPr>
            <a:spLocks noChangeShapeType="1"/>
          </p:cNvSpPr>
          <p:nvPr/>
        </p:nvSpPr>
        <p:spPr bwMode="auto">
          <a:xfrm>
            <a:off x="3316288" y="4960938"/>
            <a:ext cx="0" cy="574675"/>
          </a:xfrm>
          <a:prstGeom prst="line">
            <a:avLst/>
          </a:prstGeom>
          <a:noFill/>
          <a:ln w="28575">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9" name="Line 131"/>
          <p:cNvSpPr>
            <a:spLocks noChangeShapeType="1"/>
          </p:cNvSpPr>
          <p:nvPr/>
        </p:nvSpPr>
        <p:spPr bwMode="auto">
          <a:xfrm>
            <a:off x="3316288" y="5537200"/>
            <a:ext cx="971550"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0" name="Line 132"/>
          <p:cNvSpPr>
            <a:spLocks noChangeShapeType="1"/>
          </p:cNvSpPr>
          <p:nvPr/>
        </p:nvSpPr>
        <p:spPr bwMode="auto">
          <a:xfrm>
            <a:off x="5080000" y="5537200"/>
            <a:ext cx="611188"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1" name="Text Box 133" descr="90%"/>
          <p:cNvSpPr txBox="1">
            <a:spLocks noChangeArrowheads="1"/>
          </p:cNvSpPr>
          <p:nvPr/>
        </p:nvSpPr>
        <p:spPr bwMode="auto">
          <a:xfrm>
            <a:off x="2527300" y="3592513"/>
            <a:ext cx="147320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DRAM Buffer</a:t>
            </a:r>
          </a:p>
        </p:txBody>
      </p:sp>
      <p:sp>
        <p:nvSpPr>
          <p:cNvPr id="112" name="Text Box 134" descr="90%"/>
          <p:cNvSpPr txBox="1">
            <a:spLocks noChangeArrowheads="1"/>
          </p:cNvSpPr>
          <p:nvPr/>
        </p:nvSpPr>
        <p:spPr bwMode="auto">
          <a:xfrm>
            <a:off x="3808413" y="5824538"/>
            <a:ext cx="1776412" cy="307975"/>
          </a:xfrm>
          <a:prstGeom prst="rect">
            <a:avLst/>
          </a:prstGeom>
          <a:noFill/>
          <a:ln w="12700">
            <a:noFill/>
            <a:miter lim="800000"/>
            <a:headEnd/>
            <a:tailEnd/>
          </a:ln>
          <a:effectLst/>
        </p:spPr>
        <p:txBody>
          <a:bodyPr wrap="none" lIns="64008" tIns="32004" rIns="64008" bIns="32004">
            <a:spAutoFit/>
          </a:bodyPr>
          <a:lstStyle/>
          <a:p>
            <a:pPr>
              <a:defRPr/>
            </a:pPr>
            <a:r>
              <a:rPr lang="en-US" sz="1600" kern="0">
                <a:solidFill>
                  <a:sysClr val="windowText" lastClr="000000"/>
                </a:solidFill>
                <a:latin typeface="Arial" pitchFamily="-107" charset="0"/>
                <a:ea typeface="Arial" pitchFamily="-107" charset="0"/>
                <a:cs typeface="Arial" pitchFamily="-107" charset="0"/>
              </a:rPr>
              <a:t>PCM Write Queue</a:t>
            </a:r>
          </a:p>
        </p:txBody>
      </p:sp>
      <p:sp>
        <p:nvSpPr>
          <p:cNvPr id="113" name="Text Box 135" descr="90%"/>
          <p:cNvSpPr txBox="1">
            <a:spLocks noChangeArrowheads="1"/>
          </p:cNvSpPr>
          <p:nvPr/>
        </p:nvSpPr>
        <p:spPr bwMode="auto">
          <a:xfrm>
            <a:off x="1803400" y="5176838"/>
            <a:ext cx="141605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T=Tag-Store</a:t>
            </a:r>
          </a:p>
        </p:txBody>
      </p:sp>
      <p:pic>
        <p:nvPicPr>
          <p:cNvPr id="58387" name="Picture 137"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4024313"/>
            <a:ext cx="890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138" descr="90%"/>
          <p:cNvSpPr txBox="1">
            <a:spLocks noChangeArrowheads="1"/>
          </p:cNvSpPr>
          <p:nvPr/>
        </p:nvSpPr>
        <p:spPr bwMode="auto">
          <a:xfrm>
            <a:off x="215900" y="3625850"/>
            <a:ext cx="1155700" cy="338138"/>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Processor</a:t>
            </a:r>
          </a:p>
        </p:txBody>
      </p:sp>
      <p:sp>
        <p:nvSpPr>
          <p:cNvPr id="116" name="Line 142"/>
          <p:cNvSpPr>
            <a:spLocks noChangeShapeType="1"/>
          </p:cNvSpPr>
          <p:nvPr/>
        </p:nvSpPr>
        <p:spPr bwMode="auto">
          <a:xfrm flipH="1">
            <a:off x="6880225" y="4492625"/>
            <a:ext cx="1295400" cy="0"/>
          </a:xfrm>
          <a:prstGeom prst="line">
            <a:avLst/>
          </a:prstGeom>
          <a:noFill/>
          <a:ln w="28575">
            <a:solidFill>
              <a:srgbClr val="0000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7" name="Line 143"/>
          <p:cNvSpPr>
            <a:spLocks noChangeShapeType="1"/>
          </p:cNvSpPr>
          <p:nvPr/>
        </p:nvSpPr>
        <p:spPr bwMode="auto">
          <a:xfrm flipH="1">
            <a:off x="1190625" y="4456113"/>
            <a:ext cx="1296988" cy="0"/>
          </a:xfrm>
          <a:prstGeom prst="line">
            <a:avLst/>
          </a:prstGeom>
          <a:noFill/>
          <a:ln w="28575">
            <a:solidFill>
              <a:srgbClr val="0000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8" name="Text Box 144" descr="90%"/>
          <p:cNvSpPr txBox="1">
            <a:spLocks noChangeArrowheads="1"/>
          </p:cNvSpPr>
          <p:nvPr/>
        </p:nvSpPr>
        <p:spPr bwMode="auto">
          <a:xfrm>
            <a:off x="8210550" y="4024313"/>
            <a:ext cx="685800" cy="887412"/>
          </a:xfrm>
          <a:prstGeom prst="rect">
            <a:avLst/>
          </a:prstGeom>
          <a:noFill/>
          <a:ln w="12700">
            <a:noFill/>
            <a:miter lim="800000"/>
            <a:headEnd/>
            <a:tailEnd/>
          </a:ln>
          <a:effectLst/>
        </p:spPr>
        <p:txBody>
          <a:bodyPr wrap="none" lIns="64008" tIns="32004" rIns="64008" bIns="32004">
            <a:spAutoFit/>
          </a:bodyPr>
          <a:lstStyle/>
          <a:p>
            <a:pPr algn="ctr">
              <a:defRPr/>
            </a:pPr>
            <a:r>
              <a:rPr lang="en-US" kern="0">
                <a:solidFill>
                  <a:sysClr val="windowText" lastClr="000000"/>
                </a:solidFill>
                <a:latin typeface="Arial" pitchFamily="-107" charset="0"/>
                <a:ea typeface="Arial" pitchFamily="-107" charset="0"/>
                <a:cs typeface="Arial" pitchFamily="-107" charset="0"/>
              </a:rPr>
              <a:t>Flash</a:t>
            </a:r>
          </a:p>
          <a:p>
            <a:pPr algn="ctr">
              <a:defRPr/>
            </a:pPr>
            <a:r>
              <a:rPr lang="en-US" kern="0">
                <a:solidFill>
                  <a:sysClr val="windowText" lastClr="000000"/>
                </a:solidFill>
                <a:latin typeface="Arial" pitchFamily="-107" charset="0"/>
                <a:ea typeface="Arial" pitchFamily="-107" charset="0"/>
                <a:cs typeface="Arial" pitchFamily="-107" charset="0"/>
              </a:rPr>
              <a:t>Or</a:t>
            </a:r>
          </a:p>
          <a:p>
            <a:pPr algn="ctr">
              <a:defRPr/>
            </a:pPr>
            <a:r>
              <a:rPr lang="en-US" kern="0">
                <a:solidFill>
                  <a:sysClr val="windowText" lastClr="000000"/>
                </a:solidFill>
                <a:latin typeface="Arial" pitchFamily="-107" charset="0"/>
                <a:ea typeface="Arial" pitchFamily="-107" charset="0"/>
                <a:cs typeface="Arial" pitchFamily="-107" charset="0"/>
              </a:rPr>
              <a:t>HDD</a:t>
            </a:r>
          </a:p>
        </p:txBody>
      </p:sp>
      <p:sp>
        <p:nvSpPr>
          <p:cNvPr id="119" name="Oval 146"/>
          <p:cNvSpPr>
            <a:spLocks noChangeArrowheads="1"/>
          </p:cNvSpPr>
          <p:nvPr/>
        </p:nvSpPr>
        <p:spPr bwMode="auto">
          <a:xfrm>
            <a:off x="8212138" y="3952875"/>
            <a:ext cx="720725" cy="107950"/>
          </a:xfrm>
          <a:prstGeom prst="ellipse">
            <a:avLst/>
          </a:prstGeom>
          <a:solidFill>
            <a:srgbClr val="FF0000"/>
          </a:solidFill>
          <a:ln w="1270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0" name="Oval 147"/>
          <p:cNvSpPr>
            <a:spLocks noChangeArrowheads="1"/>
          </p:cNvSpPr>
          <p:nvPr/>
        </p:nvSpPr>
        <p:spPr bwMode="auto">
          <a:xfrm>
            <a:off x="8212138" y="4924425"/>
            <a:ext cx="720725" cy="107950"/>
          </a:xfrm>
          <a:prstGeom prst="ellipse">
            <a:avLst/>
          </a:prstGeom>
          <a:solidFill>
            <a:srgbClr val="FF0000"/>
          </a:solidFill>
          <a:ln w="1270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1" name="Line 148"/>
          <p:cNvSpPr>
            <a:spLocks noChangeShapeType="1"/>
          </p:cNvSpPr>
          <p:nvPr/>
        </p:nvSpPr>
        <p:spPr bwMode="auto">
          <a:xfrm>
            <a:off x="8212138" y="4024313"/>
            <a:ext cx="0" cy="971550"/>
          </a:xfrm>
          <a:prstGeom prst="line">
            <a:avLst/>
          </a:prstGeom>
          <a:noFill/>
          <a:ln w="1905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2" name="Line 149"/>
          <p:cNvSpPr>
            <a:spLocks noChangeShapeType="1"/>
          </p:cNvSpPr>
          <p:nvPr/>
        </p:nvSpPr>
        <p:spPr bwMode="auto">
          <a:xfrm>
            <a:off x="8940800" y="3997325"/>
            <a:ext cx="0" cy="971550"/>
          </a:xfrm>
          <a:prstGeom prst="line">
            <a:avLst/>
          </a:prstGeom>
          <a:noFill/>
          <a:ln w="1905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 name="Rectangle 1"/>
          <p:cNvSpPr/>
          <p:nvPr/>
        </p:nvSpPr>
        <p:spPr>
          <a:xfrm>
            <a:off x="35496" y="6525344"/>
            <a:ext cx="9108504" cy="492443"/>
          </a:xfrm>
          <a:prstGeom prst="rect">
            <a:avLst/>
          </a:prstGeom>
        </p:spPr>
        <p:txBody>
          <a:bodyPr wrap="square">
            <a:spAutoFit/>
          </a:bodyPr>
          <a:lstStyle/>
          <a:p>
            <a:r>
              <a:rPr lang="en-US" sz="1300" dirty="0" err="1" smtClean="0">
                <a:latin typeface="Tahoma" charset="0"/>
                <a:ea typeface="ＭＳ Ｐゴシック" charset="0"/>
                <a:cs typeface="ＭＳ Ｐゴシック" charset="0"/>
              </a:rPr>
              <a:t>Qureshi</a:t>
            </a:r>
            <a:r>
              <a:rPr lang="en-US" sz="1300" dirty="0" smtClean="0">
                <a:latin typeface="Tahoma" charset="0"/>
                <a:ea typeface="ＭＳ Ｐゴシック" charset="0"/>
                <a:cs typeface="ＭＳ Ｐゴシック" charset="0"/>
              </a:rPr>
              <a:t>+, </a:t>
            </a:r>
            <a:r>
              <a:rPr lang="ja-JP" altLang="en-US" sz="1300" dirty="0">
                <a:latin typeface="Tahoma" charset="0"/>
                <a:ea typeface="ＭＳ Ｐゴシック" charset="0"/>
                <a:cs typeface="ＭＳ Ｐゴシック" charset="0"/>
              </a:rPr>
              <a:t>“</a:t>
            </a:r>
            <a:r>
              <a:rPr lang="en-US" sz="13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1300" dirty="0">
                <a:latin typeface="Tahoma" charset="0"/>
                <a:ea typeface="ＭＳ Ｐゴシック" charset="0"/>
                <a:cs typeface="ＭＳ Ｐゴシック" charset="0"/>
              </a:rPr>
              <a:t>,</a:t>
            </a:r>
            <a:r>
              <a:rPr lang="ja-JP" altLang="en-US" sz="1300" dirty="0">
                <a:latin typeface="Tahoma" charset="0"/>
                <a:ea typeface="ＭＳ Ｐゴシック" charset="0"/>
                <a:cs typeface="ＭＳ Ｐゴシック" charset="0"/>
              </a:rPr>
              <a:t>”</a:t>
            </a:r>
            <a:r>
              <a:rPr lang="en-US" sz="1300" dirty="0">
                <a:latin typeface="Tahoma" charset="0"/>
                <a:ea typeface="ＭＳ Ｐゴシック" charset="0"/>
                <a:cs typeface="ＭＳ Ｐゴシック" charset="0"/>
              </a:rPr>
              <a:t> ISCA 2009. </a:t>
            </a:r>
          </a:p>
          <a:p>
            <a:endParaRPr lang="en-US" sz="13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1203219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lstStyle/>
          <a:p>
            <a:r>
              <a:rPr lang="en-US" dirty="0" smtClean="0"/>
              <a:t>Opportunity: New Non-Volatile Memories</a:t>
            </a:r>
            <a:endParaRPr lang="en-US" dirty="0"/>
          </a:p>
        </p:txBody>
      </p:sp>
      <p:sp>
        <p:nvSpPr>
          <p:cNvPr id="3" name="Content Placeholder 2"/>
          <p:cNvSpPr>
            <a:spLocks noGrp="1"/>
          </p:cNvSpPr>
          <p:nvPr>
            <p:ph idx="1"/>
          </p:nvPr>
        </p:nvSpPr>
        <p:spPr/>
        <p:txBody>
          <a:bodyPr/>
          <a:lstStyle/>
          <a:p>
            <a:r>
              <a:rPr lang="en-US" sz="2200" dirty="0" smtClean="0"/>
              <a:t>Emerging memory technologies provide the potential for unifying storage and memory (e.g., Phase-Change, STT-RAM, RRAM)</a:t>
            </a:r>
          </a:p>
          <a:p>
            <a:pPr lvl="1"/>
            <a:r>
              <a:rPr lang="en-US" sz="2000" dirty="0" smtClean="0">
                <a:solidFill>
                  <a:srgbClr val="008000"/>
                </a:solidFill>
              </a:rPr>
              <a:t>Byte-addressable </a:t>
            </a:r>
            <a:r>
              <a:rPr lang="en-US" sz="2000" dirty="0" smtClean="0"/>
              <a:t>(can be accessed like DRAM)</a:t>
            </a:r>
          </a:p>
          <a:p>
            <a:pPr lvl="1"/>
            <a:r>
              <a:rPr lang="en-US" sz="2000" dirty="0">
                <a:solidFill>
                  <a:srgbClr val="008000"/>
                </a:solidFill>
              </a:rPr>
              <a:t>Low latency</a:t>
            </a:r>
            <a:r>
              <a:rPr lang="en-US" sz="2000" dirty="0"/>
              <a:t> (comparable to DRAM)</a:t>
            </a:r>
          </a:p>
          <a:p>
            <a:pPr lvl="1"/>
            <a:r>
              <a:rPr lang="en-US" sz="2000" dirty="0">
                <a:solidFill>
                  <a:srgbClr val="008000"/>
                </a:solidFill>
              </a:rPr>
              <a:t>Low power</a:t>
            </a:r>
            <a:r>
              <a:rPr lang="en-US" sz="2000" dirty="0"/>
              <a:t> </a:t>
            </a:r>
            <a:r>
              <a:rPr lang="en-US" sz="2000" dirty="0" smtClean="0"/>
              <a:t>(idle power </a:t>
            </a:r>
            <a:r>
              <a:rPr lang="en-US" sz="2000" dirty="0"/>
              <a:t>better than DRAM)</a:t>
            </a:r>
          </a:p>
          <a:p>
            <a:pPr lvl="1"/>
            <a:r>
              <a:rPr lang="en-US" sz="2000" dirty="0" smtClean="0">
                <a:solidFill>
                  <a:srgbClr val="008000"/>
                </a:solidFill>
              </a:rPr>
              <a:t>High capacity</a:t>
            </a:r>
            <a:r>
              <a:rPr lang="en-US" sz="2000" dirty="0" smtClean="0"/>
              <a:t> (closer to Flash)</a:t>
            </a:r>
          </a:p>
          <a:p>
            <a:pPr lvl="1"/>
            <a:r>
              <a:rPr lang="en-US" sz="2000" dirty="0" smtClean="0">
                <a:solidFill>
                  <a:srgbClr val="008000"/>
                </a:solidFill>
              </a:rPr>
              <a:t>Non-volatile </a:t>
            </a:r>
            <a:r>
              <a:rPr lang="en-US" sz="2000" dirty="0" smtClean="0"/>
              <a:t>(can enable persistent storage)</a:t>
            </a:r>
          </a:p>
          <a:p>
            <a:pPr lvl="1"/>
            <a:r>
              <a:rPr lang="en-US" sz="2000" dirty="0" smtClean="0">
                <a:solidFill>
                  <a:srgbClr val="FF0000"/>
                </a:solidFill>
              </a:rPr>
              <a:t>May have limited endurance</a:t>
            </a:r>
            <a:r>
              <a:rPr lang="en-US" sz="2000" dirty="0" smtClean="0"/>
              <a:t> (but, better than Flash)</a:t>
            </a:r>
          </a:p>
          <a:p>
            <a:pPr lvl="1"/>
            <a:endParaRPr lang="en-US" sz="2000" dirty="0" smtClean="0"/>
          </a:p>
          <a:p>
            <a:r>
              <a:rPr lang="en-US" sz="2200" dirty="0" smtClean="0"/>
              <a:t>Can provide fast access to </a:t>
            </a:r>
            <a:r>
              <a:rPr lang="en-US" sz="2200" b="1" i="1" dirty="0" smtClean="0">
                <a:solidFill>
                  <a:srgbClr val="0000FF"/>
                </a:solidFill>
              </a:rPr>
              <a:t>both</a:t>
            </a:r>
            <a:r>
              <a:rPr lang="en-US" sz="2200" dirty="0" smtClean="0">
                <a:solidFill>
                  <a:srgbClr val="0000FF"/>
                </a:solidFill>
              </a:rPr>
              <a:t> volatile data and persistent storage</a:t>
            </a:r>
          </a:p>
          <a:p>
            <a:endParaRPr lang="en-US" sz="2200" dirty="0" smtClean="0">
              <a:solidFill>
                <a:srgbClr val="0000FF"/>
              </a:solidFill>
            </a:endParaRPr>
          </a:p>
          <a:p>
            <a:r>
              <a:rPr lang="en-US" sz="2200" dirty="0" smtClean="0">
                <a:solidFill>
                  <a:srgbClr val="0000FF"/>
                </a:solidFill>
              </a:rPr>
              <a:t>Question: </a:t>
            </a:r>
            <a:r>
              <a:rPr lang="en-US" sz="2200" dirty="0" smtClean="0">
                <a:solidFill>
                  <a:srgbClr val="FF0000"/>
                </a:solidFill>
              </a:rPr>
              <a:t>if such devices are used, is it efficient to keep a      two-level storage model?</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70</a:t>
            </a:fld>
            <a:endParaRPr lang="en-US" altLang="en-US">
              <a:solidFill>
                <a:srgbClr val="000000"/>
              </a:solidFill>
            </a:endParaRPr>
          </a:p>
        </p:txBody>
      </p:sp>
    </p:spTree>
    <p:extLst>
      <p:ext uri="{BB962C8B-B14F-4D97-AF65-F5344CB8AC3E}">
        <p14:creationId xmlns:p14="http://schemas.microsoft.com/office/powerpoint/2010/main" val="8809312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Eliminating Traditional Storage Bottlenecks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71</a:t>
            </a:fld>
            <a:endParaRPr lang="en-US" altLang="en-US">
              <a:solidFill>
                <a:srgbClr val="000000"/>
              </a:solidFill>
            </a:endParaRPr>
          </a:p>
        </p:txBody>
      </p:sp>
      <p:pic>
        <p:nvPicPr>
          <p:cNvPr id="7" name="Content Placeholder 6"/>
          <p:cNvPicPr>
            <a:picLocks noGrp="1" noChangeAspect="1"/>
          </p:cNvPicPr>
          <p:nvPr>
            <p:ph idx="1"/>
          </p:nvPr>
        </p:nvPicPr>
        <p:blipFill>
          <a:blip r:embed="rId3"/>
          <a:srcRect l="-7865" r="-7865"/>
          <a:stretch>
            <a:fillRect/>
          </a:stretch>
        </p:blipFill>
        <p:spPr/>
      </p:pic>
      <p:sp>
        <p:nvSpPr>
          <p:cNvPr id="5" name="TextBox 38"/>
          <p:cNvSpPr txBox="1">
            <a:spLocks noChangeArrowheads="1"/>
          </p:cNvSpPr>
          <p:nvPr/>
        </p:nvSpPr>
        <p:spPr bwMode="auto">
          <a:xfrm rot="10800000" flipV="1">
            <a:off x="1835696" y="1772816"/>
            <a:ext cx="1584176" cy="1754327"/>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Today (DRAM + HDD) and two-level storage model</a:t>
            </a:r>
          </a:p>
        </p:txBody>
      </p:sp>
      <p:sp>
        <p:nvSpPr>
          <p:cNvPr id="6" name="TextBox 38"/>
          <p:cNvSpPr txBox="1">
            <a:spLocks noChangeArrowheads="1"/>
          </p:cNvSpPr>
          <p:nvPr/>
        </p:nvSpPr>
        <p:spPr bwMode="auto">
          <a:xfrm rot="10800000" flipV="1">
            <a:off x="4644008" y="3140968"/>
            <a:ext cx="1656184" cy="1477328"/>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with NVM (PCM-like)</a:t>
            </a:r>
            <a:r>
              <a:rPr lang="en-US" sz="1800" dirty="0" smtClean="0">
                <a:solidFill>
                  <a:srgbClr val="0000FF"/>
                </a:solidFill>
              </a:rPr>
              <a:t>, keep two-level storage model </a:t>
            </a:r>
          </a:p>
        </p:txBody>
      </p:sp>
      <p:sp>
        <p:nvSpPr>
          <p:cNvPr id="8" name="TextBox 38"/>
          <p:cNvSpPr txBox="1">
            <a:spLocks noChangeArrowheads="1"/>
          </p:cNvSpPr>
          <p:nvPr/>
        </p:nvSpPr>
        <p:spPr bwMode="auto">
          <a:xfrm rot="10800000" flipV="1">
            <a:off x="7092280" y="3140968"/>
            <a:ext cx="1656184" cy="2031325"/>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Replace HDD and DRAM with NVM (PCM-like), eliminate all OS+FS overhead</a:t>
            </a:r>
          </a:p>
        </p:txBody>
      </p:sp>
      <p:sp>
        <p:nvSpPr>
          <p:cNvPr id="9"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40704571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Eliminating Traditional Storage Bottlenecks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72</a:t>
            </a:fld>
            <a:endParaRPr lang="en-US" altLang="en-US">
              <a:solidFill>
                <a:srgbClr val="000000"/>
              </a:solidFill>
            </a:endParaRPr>
          </a:p>
        </p:txBody>
      </p:sp>
      <p:pic>
        <p:nvPicPr>
          <p:cNvPr id="10" name="Content Placeholder 9"/>
          <p:cNvPicPr>
            <a:picLocks noGrp="1" noChangeAspect="1"/>
          </p:cNvPicPr>
          <p:nvPr>
            <p:ph idx="1"/>
          </p:nvPr>
        </p:nvPicPr>
        <p:blipFill>
          <a:blip r:embed="rId3"/>
          <a:srcRect l="-7624" r="-7624"/>
          <a:stretch>
            <a:fillRect/>
          </a:stretch>
        </p:blipFill>
        <p:spPr/>
      </p:pic>
      <p:sp>
        <p:nvSpPr>
          <p:cNvPr id="5"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25108560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is Energy Spent in Each Model?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73</a:t>
            </a:fld>
            <a:endParaRPr lang="en-US" altLang="en-US">
              <a:solidFill>
                <a:srgbClr val="000000"/>
              </a:solidFill>
            </a:endParaRPr>
          </a:p>
        </p:txBody>
      </p:sp>
      <p:pic>
        <p:nvPicPr>
          <p:cNvPr id="5" name="Content Placeholder 4"/>
          <p:cNvPicPr>
            <a:picLocks noGrp="1" noChangeAspect="1"/>
          </p:cNvPicPr>
          <p:nvPr>
            <p:ph idx="1"/>
          </p:nvPr>
        </p:nvPicPr>
        <p:blipFill>
          <a:blip r:embed="rId3"/>
          <a:srcRect l="-9058" r="-9058"/>
          <a:stretch>
            <a:fillRect/>
          </a:stretch>
        </p:blipFill>
        <p:spPr/>
      </p:pic>
      <p:sp>
        <p:nvSpPr>
          <p:cNvPr id="6" name="TextBox 38"/>
          <p:cNvSpPr txBox="1">
            <a:spLocks noChangeArrowheads="1"/>
          </p:cNvSpPr>
          <p:nvPr/>
        </p:nvSpPr>
        <p:spPr bwMode="auto">
          <a:xfrm rot="10800000" flipV="1">
            <a:off x="2123729" y="1844824"/>
            <a:ext cx="1656184"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HDD access</a:t>
            </a:r>
          </a:p>
          <a:p>
            <a:pPr algn="ctr" eaLnBrk="1" hangingPunct="1">
              <a:defRPr/>
            </a:pPr>
            <a:r>
              <a:rPr lang="en-US" sz="1800" dirty="0" smtClean="0">
                <a:solidFill>
                  <a:srgbClr val="FF0000"/>
                </a:solidFill>
              </a:rPr>
              <a:t>wastes energy</a:t>
            </a:r>
          </a:p>
        </p:txBody>
      </p:sp>
      <p:sp>
        <p:nvSpPr>
          <p:cNvPr id="7" name="TextBox 38"/>
          <p:cNvSpPr txBox="1">
            <a:spLocks noChangeArrowheads="1"/>
          </p:cNvSpPr>
          <p:nvPr/>
        </p:nvSpPr>
        <p:spPr bwMode="auto">
          <a:xfrm rot="10800000" flipV="1">
            <a:off x="3923928" y="3861049"/>
            <a:ext cx="2160240" cy="64633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FS/OS overhead becomes important</a:t>
            </a:r>
          </a:p>
        </p:txBody>
      </p:sp>
      <p:sp>
        <p:nvSpPr>
          <p:cNvPr id="8" name="TextBox 38"/>
          <p:cNvSpPr txBox="1">
            <a:spLocks noChangeArrowheads="1"/>
          </p:cNvSpPr>
          <p:nvPr/>
        </p:nvSpPr>
        <p:spPr bwMode="auto">
          <a:xfrm rot="10800000" flipV="1">
            <a:off x="2339752" y="2865709"/>
            <a:ext cx="2952328"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FF0000"/>
                </a:solidFill>
              </a:rPr>
              <a:t>Additional DRAM energy due to buffering overhead of two-level model</a:t>
            </a:r>
          </a:p>
        </p:txBody>
      </p:sp>
      <p:sp>
        <p:nvSpPr>
          <p:cNvPr id="9" name="TextBox 38"/>
          <p:cNvSpPr txBox="1">
            <a:spLocks noChangeArrowheads="1"/>
          </p:cNvSpPr>
          <p:nvPr/>
        </p:nvSpPr>
        <p:spPr bwMode="auto">
          <a:xfrm rot="10800000" flipV="1">
            <a:off x="6084168" y="2636912"/>
            <a:ext cx="2808312" cy="92333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00FF"/>
                </a:solidFill>
              </a:rPr>
              <a:t>No FS/OS overhead</a:t>
            </a:r>
          </a:p>
          <a:p>
            <a:pPr algn="ctr" eaLnBrk="1" hangingPunct="1">
              <a:defRPr/>
            </a:pPr>
            <a:r>
              <a:rPr lang="en-US" sz="1800" dirty="0" smtClean="0">
                <a:solidFill>
                  <a:srgbClr val="0000FF"/>
                </a:solidFill>
              </a:rPr>
              <a:t>No additional buffering overhead in DRAM</a:t>
            </a:r>
          </a:p>
        </p:txBody>
      </p:sp>
      <p:sp>
        <p:nvSpPr>
          <p:cNvPr id="10" name="TextBox 38"/>
          <p:cNvSpPr txBox="1">
            <a:spLocks noChangeArrowheads="1"/>
          </p:cNvSpPr>
          <p:nvPr/>
        </p:nvSpPr>
        <p:spPr bwMode="auto">
          <a:xfrm>
            <a:off x="172299" y="6453336"/>
            <a:ext cx="2095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smtClean="0">
                <a:solidFill>
                  <a:srgbClr val="000000"/>
                </a:solidFill>
              </a:rPr>
              <a:t>Results for </a:t>
            </a:r>
            <a:r>
              <a:rPr lang="en-US" sz="1600" dirty="0" err="1" smtClean="0">
                <a:solidFill>
                  <a:srgbClr val="000000"/>
                </a:solidFill>
              </a:rPr>
              <a:t>PostMark</a:t>
            </a:r>
            <a:endParaRPr lang="en-US" sz="1600" dirty="0">
              <a:solidFill>
                <a:srgbClr val="000000"/>
              </a:solidFill>
            </a:endParaRPr>
          </a:p>
        </p:txBody>
      </p:sp>
    </p:spTree>
    <p:extLst>
      <p:ext uri="{BB962C8B-B14F-4D97-AF65-F5344CB8AC3E}">
        <p14:creationId xmlns:p14="http://schemas.microsoft.com/office/powerpoint/2010/main" val="32276463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rgbClr val="0000FF"/>
                </a:solidFill>
              </a:rPr>
              <a:t>Our Proposal: </a:t>
            </a:r>
            <a:r>
              <a:rPr lang="en-US" sz="2200" dirty="0">
                <a:solidFill>
                  <a:srgbClr val="0000FF"/>
                </a:solidFill>
              </a:rPr>
              <a:t>Hardware/Software Coordinated Management of Storage and Memory</a:t>
            </a:r>
          </a:p>
          <a:p>
            <a:pPr lvl="1">
              <a:lnSpc>
                <a:spcPct val="130000"/>
              </a:lnSpc>
            </a:pPr>
            <a:r>
              <a:rPr lang="en-US" sz="2000" dirty="0"/>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74</a:t>
            </a:fld>
            <a:endParaRPr lang="en-US" altLang="en-US">
              <a:solidFill>
                <a:srgbClr val="000000"/>
              </a:solidFill>
            </a:endParaRPr>
          </a:p>
        </p:txBody>
      </p:sp>
    </p:spTree>
    <p:extLst>
      <p:ext uri="{BB962C8B-B14F-4D97-AF65-F5344CB8AC3E}">
        <p14:creationId xmlns:p14="http://schemas.microsoft.com/office/powerpoint/2010/main" val="13823700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75</a:t>
            </a:fld>
            <a:endParaRPr lang="en-US" altLang="en-US">
              <a:solidFill>
                <a:srgbClr val="000000"/>
              </a:solidFill>
            </a:endParaRPr>
          </a:p>
        </p:txBody>
      </p:sp>
    </p:spTree>
    <p:extLst>
      <p:ext uri="{BB962C8B-B14F-4D97-AF65-F5344CB8AC3E}">
        <p14:creationId xmlns:p14="http://schemas.microsoft.com/office/powerpoint/2010/main" val="2235106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a:t>
            </a:r>
            <a:r>
              <a:rPr lang="en-US" sz="2200" dirty="0" smtClean="0">
                <a:solidFill>
                  <a:srgbClr val="0000FF"/>
                </a:solidFill>
                <a:sym typeface="Wingdings"/>
              </a:rPr>
              <a:t>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76</a:t>
            </a:fld>
            <a:endParaRPr lang="en-US" altLang="en-US">
              <a:solidFill>
                <a:srgbClr val="000000"/>
              </a:solidFill>
            </a:endParaRPr>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2" name="TextBox 21"/>
          <p:cNvSpPr txBox="1"/>
          <p:nvPr/>
        </p:nvSpPr>
        <p:spPr>
          <a:xfrm>
            <a:off x="1835696" y="2613509"/>
            <a:ext cx="3746338" cy="369332"/>
          </a:xfrm>
          <a:prstGeom prst="rect">
            <a:avLst/>
          </a:prstGeom>
          <a:solidFill>
            <a:srgbClr val="FFFFFF"/>
          </a:solidFill>
        </p:spPr>
        <p:txBody>
          <a:bodyPr wrap="none" rtlCol="0">
            <a:spAutoFit/>
          </a:bodyPr>
          <a:lstStyle/>
          <a:p>
            <a:r>
              <a:rPr lang="en-US" dirty="0" smtClean="0">
                <a:solidFill>
                  <a:srgbClr val="000000"/>
                </a:solidFill>
                <a:latin typeface="Tahoma"/>
              </a:rPr>
              <a:t>Before: Traditional Two-Level Store</a:t>
            </a:r>
            <a:endParaRPr lang="en-US" dirty="0">
              <a:solidFill>
                <a:srgbClr val="000000"/>
              </a:solidFill>
              <a:latin typeface="Tahoma"/>
            </a:endParaRPr>
          </a:p>
        </p:txBody>
      </p:sp>
      <p:grpSp>
        <p:nvGrpSpPr>
          <p:cNvPr id="5" name="Group 4"/>
          <p:cNvGrpSpPr/>
          <p:nvPr/>
        </p:nvGrpSpPr>
        <p:grpSpPr>
          <a:xfrm>
            <a:off x="1835696" y="2852936"/>
            <a:ext cx="5761156" cy="3179413"/>
            <a:chOff x="683568" y="1268760"/>
            <a:chExt cx="7948936" cy="4386785"/>
          </a:xfrm>
        </p:grpSpPr>
        <p:pic>
          <p:nvPicPr>
            <p:cNvPr id="6"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6233025" y="3217816"/>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descr="90%"/>
            <p:cNvSpPr txBox="1">
              <a:spLocks noChangeArrowheads="1"/>
            </p:cNvSpPr>
            <p:nvPr/>
          </p:nvSpPr>
          <p:spPr bwMode="auto">
            <a:xfrm>
              <a:off x="3858462" y="2928793"/>
              <a:ext cx="1445352" cy="683692"/>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8" name="Text Box 20" descr="90%"/>
            <p:cNvSpPr txBox="1">
              <a:spLocks noChangeArrowheads="1"/>
            </p:cNvSpPr>
            <p:nvPr/>
          </p:nvSpPr>
          <p:spPr bwMode="auto">
            <a:xfrm>
              <a:off x="957260" y="5269110"/>
              <a:ext cx="1700030" cy="386435"/>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a:solidFill>
                    <a:sysClr val="windowText" lastClr="000000"/>
                  </a:solidFill>
                  <a:latin typeface="Tahoma"/>
                  <a:ea typeface="Arial" pitchFamily="-107" charset="0"/>
                  <a:cs typeface="Tahoma"/>
                </a:rPr>
                <a:t>Main </a:t>
              </a:r>
              <a:r>
                <a:rPr lang="en-US" sz="1400" kern="0" dirty="0" smtClean="0">
                  <a:solidFill>
                    <a:sysClr val="windowText" lastClr="000000"/>
                  </a:solidFill>
                  <a:latin typeface="Tahoma"/>
                  <a:ea typeface="Arial" pitchFamily="-107" charset="0"/>
                  <a:cs typeface="Tahoma"/>
                </a:rPr>
                <a:t>Memory</a:t>
              </a:r>
              <a:endParaRPr lang="en-US" sz="1400" kern="0" dirty="0">
                <a:solidFill>
                  <a:sysClr val="windowText" lastClr="000000"/>
                </a:solidFill>
                <a:latin typeface="Tahoma"/>
                <a:ea typeface="Arial" pitchFamily="-107" charset="0"/>
                <a:cs typeface="Tahoma"/>
              </a:endParaRPr>
            </a:p>
          </p:txBody>
        </p:sp>
        <p:sp>
          <p:nvSpPr>
            <p:cNvPr id="9" name="Text Box 24" descr="90%"/>
            <p:cNvSpPr txBox="1">
              <a:spLocks noChangeArrowheads="1"/>
            </p:cNvSpPr>
            <p:nvPr/>
          </p:nvSpPr>
          <p:spPr bwMode="auto">
            <a:xfrm>
              <a:off x="6237901" y="5108778"/>
              <a:ext cx="2394603" cy="3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Storage (SSD/HDD)</a:t>
              </a:r>
            </a:p>
          </p:txBody>
        </p:sp>
        <p:pic>
          <p:nvPicPr>
            <p:cNvPr id="10"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im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683568" y="4581128"/>
              <a:ext cx="2304256" cy="549297"/>
            </a:xfrm>
            <a:prstGeom prst="rect">
              <a:avLst/>
            </a:prstGeom>
          </p:spPr>
        </p:pic>
        <p:cxnSp>
          <p:nvCxnSpPr>
            <p:cNvPr id="12" name="Straight Arrow Connector 11"/>
            <p:cNvCxnSpPr/>
            <p:nvPr/>
          </p:nvCxnSpPr>
          <p:spPr>
            <a:xfrm flipH="1">
              <a:off x="2843808"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55576"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Virtual memory</a:t>
              </a:r>
              <a:endParaRPr lang="en-US" sz="1400" dirty="0">
                <a:solidFill>
                  <a:srgbClr val="000000"/>
                </a:solidFill>
                <a:latin typeface="Tahoma"/>
              </a:endParaRPr>
            </a:p>
          </p:txBody>
        </p:sp>
        <p:sp>
          <p:nvSpPr>
            <p:cNvPr id="14" name="Rectangle 13"/>
            <p:cNvSpPr/>
            <p:nvPr/>
          </p:nvSpPr>
          <p:spPr>
            <a:xfrm>
              <a:off x="755576" y="3212976"/>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Address translation</a:t>
              </a:r>
              <a:endParaRPr lang="en-US" sz="1400" dirty="0">
                <a:solidFill>
                  <a:srgbClr val="000000"/>
                </a:solidFill>
                <a:latin typeface="Tahoma"/>
              </a:endParaRPr>
            </a:p>
          </p:txBody>
        </p:sp>
        <p:cxnSp>
          <p:nvCxnSpPr>
            <p:cNvPr id="15" name="Straight Arrow Connector 14"/>
            <p:cNvCxnSpPr>
              <a:stCxn id="13" idx="2"/>
              <a:endCxn id="14" idx="0"/>
            </p:cNvCxnSpPr>
            <p:nvPr/>
          </p:nvCxnSpPr>
          <p:spPr>
            <a:xfrm>
              <a:off x="1799692"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817346" y="4077072"/>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699792" y="1268760"/>
              <a:ext cx="1448008" cy="424654"/>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cxnSp>
          <p:nvCxnSpPr>
            <p:cNvPr id="18" name="Straight Arrow Connector 17"/>
            <p:cNvCxnSpPr/>
            <p:nvPr/>
          </p:nvCxnSpPr>
          <p:spPr>
            <a:xfrm>
              <a:off x="5292080" y="2276872"/>
              <a:ext cx="1008112"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300192" y="1844824"/>
              <a:ext cx="208823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Tahoma"/>
                </a:rPr>
                <a:t>Operating system</a:t>
              </a:r>
            </a:p>
            <a:p>
              <a:pPr algn="ctr"/>
              <a:r>
                <a:rPr lang="en-US" sz="1400" dirty="0" smtClean="0">
                  <a:solidFill>
                    <a:srgbClr val="000000"/>
                  </a:solidFill>
                  <a:latin typeface="Tahoma"/>
                </a:rPr>
                <a:t>and file system</a:t>
              </a:r>
              <a:endParaRPr lang="en-US" sz="1400" dirty="0">
                <a:solidFill>
                  <a:srgbClr val="000000"/>
                </a:solidFill>
                <a:latin typeface="Tahoma"/>
              </a:endParaRPr>
            </a:p>
          </p:txBody>
        </p:sp>
        <p:cxnSp>
          <p:nvCxnSpPr>
            <p:cNvPr id="20" name="Straight Arrow Connector 19"/>
            <p:cNvCxnSpPr>
              <a:stCxn id="19" idx="2"/>
            </p:cNvCxnSpPr>
            <p:nvPr/>
          </p:nvCxnSpPr>
          <p:spPr>
            <a:xfrm>
              <a:off x="7344308" y="2708920"/>
              <a:ext cx="0" cy="50405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220072" y="1268760"/>
              <a:ext cx="2716215" cy="424654"/>
            </a:xfrm>
            <a:prstGeom prst="rect">
              <a:avLst/>
            </a:prstGeom>
            <a:noFill/>
          </p:spPr>
          <p:txBody>
            <a:bodyPr wrap="none" rtlCol="0">
              <a:spAutoFit/>
            </a:bodyPr>
            <a:lstStyle/>
            <a:p>
              <a:r>
                <a:rPr lang="en-US" sz="1400" dirty="0" err="1" smtClean="0">
                  <a:solidFill>
                    <a:srgbClr val="000000"/>
                  </a:solidFill>
                  <a:latin typeface="Tahoma"/>
                </a:rPr>
                <a:t>fopen</a:t>
              </a:r>
              <a:r>
                <a:rPr lang="en-US" sz="1400" dirty="0" smtClean="0">
                  <a:solidFill>
                    <a:srgbClr val="000000"/>
                  </a:solidFill>
                  <a:latin typeface="Tahoma"/>
                </a:rPr>
                <a:t>, </a:t>
              </a:r>
              <a:r>
                <a:rPr lang="en-US" sz="1400" dirty="0" err="1" smtClean="0">
                  <a:solidFill>
                    <a:srgbClr val="000000"/>
                  </a:solidFill>
                  <a:latin typeface="Tahoma"/>
                </a:rPr>
                <a:t>fread</a:t>
              </a:r>
              <a:r>
                <a:rPr lang="en-US" sz="1400" dirty="0" smtClean="0">
                  <a:solidFill>
                    <a:srgbClr val="000000"/>
                  </a:solidFill>
                  <a:latin typeface="Tahoma"/>
                </a:rPr>
                <a:t>, </a:t>
              </a:r>
              <a:r>
                <a:rPr lang="en-US" sz="1400" dirty="0" err="1" smtClean="0">
                  <a:solidFill>
                    <a:srgbClr val="000000"/>
                  </a:solidFill>
                  <a:latin typeface="Tahoma"/>
                </a:rPr>
                <a:t>fwrite</a:t>
              </a:r>
              <a:r>
                <a:rPr lang="en-US" sz="1400" dirty="0" smtClean="0">
                  <a:solidFill>
                    <a:srgbClr val="000000"/>
                  </a:solidFill>
                  <a:latin typeface="Tahoma"/>
                </a:rPr>
                <a:t>, …</a:t>
              </a:r>
              <a:endParaRPr lang="en-US" sz="1400" dirty="0">
                <a:solidFill>
                  <a:srgbClr val="000000"/>
                </a:solidFill>
                <a:latin typeface="Tahoma"/>
              </a:endParaRPr>
            </a:p>
          </p:txBody>
        </p:sp>
      </p:grpSp>
    </p:spTree>
    <p:extLst>
      <p:ext uri="{BB962C8B-B14F-4D97-AF65-F5344CB8AC3E}">
        <p14:creationId xmlns:p14="http://schemas.microsoft.com/office/powerpoint/2010/main" val="3493924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067944" y="4293096"/>
            <a:ext cx="12961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a:xfrm>
            <a:off x="228600" y="19307"/>
            <a:ext cx="8610600" cy="756320"/>
          </a:xfrm>
        </p:spPr>
        <p:txBody>
          <a:bodyPr>
            <a:normAutofit fontScale="90000"/>
          </a:bodyPr>
          <a:lstStyle/>
          <a:p>
            <a:pPr>
              <a:lnSpc>
                <a:spcPct val="70000"/>
              </a:lnSpc>
            </a:pPr>
            <a:r>
              <a:rPr lang="en-US" dirty="0" smtClean="0"/>
              <a:t>Our Proposal: Coordinated HW/SW     Memory and Storage Management</a:t>
            </a:r>
            <a:endParaRPr lang="en-US" dirty="0"/>
          </a:p>
        </p:txBody>
      </p:sp>
      <p:sp>
        <p:nvSpPr>
          <p:cNvPr id="3" name="Content Placeholder 2"/>
          <p:cNvSpPr>
            <a:spLocks noGrp="1"/>
          </p:cNvSpPr>
          <p:nvPr>
            <p:ph idx="1"/>
          </p:nvPr>
        </p:nvSpPr>
        <p:spPr>
          <a:xfrm>
            <a:off x="228600" y="1124744"/>
            <a:ext cx="8610600" cy="5123656"/>
          </a:xfrm>
        </p:spPr>
        <p:txBody>
          <a:bodyPr/>
          <a:lstStyle/>
          <a:p>
            <a:r>
              <a:rPr lang="en-US" sz="2200" dirty="0" smtClean="0">
                <a:sym typeface="Wingdings"/>
              </a:rPr>
              <a:t>Goal: Unify memory and storage to eliminate wasted work to locate, transfer, and translate data</a:t>
            </a:r>
          </a:p>
          <a:p>
            <a:pPr lvl="1"/>
            <a:r>
              <a:rPr lang="en-US" sz="2000" dirty="0" smtClean="0">
                <a:sym typeface="Wingdings"/>
              </a:rPr>
              <a:t>Improve both energy and performance</a:t>
            </a:r>
          </a:p>
          <a:p>
            <a:pPr lvl="1"/>
            <a:r>
              <a:rPr lang="en-US" sz="2000" dirty="0" smtClean="0">
                <a:sym typeface="Wingdings"/>
              </a:rPr>
              <a:t>Simplify programming model as well</a:t>
            </a:r>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77</a:t>
            </a:fld>
            <a:endParaRPr lang="en-US" altLang="en-US">
              <a:solidFill>
                <a:srgbClr val="000000"/>
              </a:solidFill>
            </a:endParaRPr>
          </a:p>
        </p:txBody>
      </p:sp>
      <p:sp>
        <p:nvSpPr>
          <p:cNvPr id="23" name="Rectangle 22"/>
          <p:cNvSpPr/>
          <p:nvPr/>
        </p:nvSpPr>
        <p:spPr>
          <a:xfrm>
            <a:off x="1619672" y="2780928"/>
            <a:ext cx="6048672" cy="3384376"/>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22" name="TextBox 21"/>
          <p:cNvSpPr txBox="1"/>
          <p:nvPr/>
        </p:nvSpPr>
        <p:spPr>
          <a:xfrm>
            <a:off x="1835696" y="2613509"/>
            <a:ext cx="4314001" cy="369332"/>
          </a:xfrm>
          <a:prstGeom prst="rect">
            <a:avLst/>
          </a:prstGeom>
          <a:solidFill>
            <a:srgbClr val="FFFFFF"/>
          </a:solidFill>
        </p:spPr>
        <p:txBody>
          <a:bodyPr wrap="none" rtlCol="0">
            <a:spAutoFit/>
          </a:bodyPr>
          <a:lstStyle/>
          <a:p>
            <a:r>
              <a:rPr lang="en-US" dirty="0" smtClean="0">
                <a:solidFill>
                  <a:srgbClr val="000000"/>
                </a:solidFill>
                <a:latin typeface="Tahoma"/>
              </a:rPr>
              <a:t>After: Coordinated HW/SW Management</a:t>
            </a:r>
            <a:endParaRPr lang="en-US" dirty="0">
              <a:solidFill>
                <a:srgbClr val="000000"/>
              </a:solidFill>
              <a:latin typeface="Tahoma"/>
            </a:endParaRPr>
          </a:p>
        </p:txBody>
      </p:sp>
      <p:sp>
        <p:nvSpPr>
          <p:cNvPr id="24" name="Text Box 13" descr="90%"/>
          <p:cNvSpPr txBox="1">
            <a:spLocks noChangeArrowheads="1"/>
          </p:cNvSpPr>
          <p:nvPr/>
        </p:nvSpPr>
        <p:spPr bwMode="auto">
          <a:xfrm>
            <a:off x="4185446" y="3787414"/>
            <a:ext cx="1047549" cy="495520"/>
          </a:xfrm>
          <a:prstGeom prst="rect">
            <a:avLst/>
          </a:prstGeom>
          <a:noFill/>
          <a:ln w="12700">
            <a:noFill/>
            <a:miter lim="800000"/>
            <a:headEnd/>
            <a:tailEnd/>
          </a:ln>
          <a:effectLst/>
        </p:spPr>
        <p:txBody>
          <a:bodyPr wrap="none" lIns="64008" tIns="32004" rIns="64008" bIns="32004">
            <a:spAutoFit/>
          </a:bodyPr>
          <a:lstStyle/>
          <a:p>
            <a:pPr algn="ctr">
              <a:defRPr/>
            </a:pPr>
            <a:r>
              <a:rPr lang="en-US" sz="1400" kern="0" dirty="0" smtClean="0">
                <a:solidFill>
                  <a:sysClr val="windowText" lastClr="000000"/>
                </a:solidFill>
                <a:latin typeface="Tahoma"/>
                <a:ea typeface="Arial" pitchFamily="-107" charset="0"/>
                <a:cs typeface="Tahoma"/>
              </a:rPr>
              <a:t>Processor</a:t>
            </a:r>
          </a:p>
          <a:p>
            <a:pPr algn="ctr">
              <a:defRPr/>
            </a:pPr>
            <a:r>
              <a:rPr lang="en-US" sz="1400" kern="0" dirty="0">
                <a:solidFill>
                  <a:sysClr val="windowText" lastClr="000000"/>
                </a:solidFill>
                <a:latin typeface="Tahoma"/>
                <a:ea typeface="Arial" pitchFamily="-107" charset="0"/>
                <a:cs typeface="Tahoma"/>
              </a:rPr>
              <a:t>a</a:t>
            </a:r>
            <a:r>
              <a:rPr lang="en-US" sz="1400" kern="0" dirty="0" smtClean="0">
                <a:solidFill>
                  <a:sysClr val="windowText" lastClr="000000"/>
                </a:solidFill>
                <a:latin typeface="Tahoma"/>
                <a:ea typeface="Arial" pitchFamily="-107" charset="0"/>
                <a:cs typeface="Tahoma"/>
              </a:rPr>
              <a:t>nd caches</a:t>
            </a:r>
            <a:endParaRPr lang="en-US" sz="1400" kern="0" dirty="0">
              <a:solidFill>
                <a:sysClr val="windowText" lastClr="000000"/>
              </a:solidFill>
              <a:latin typeface="Tahoma"/>
              <a:ea typeface="Arial" pitchFamily="-107" charset="0"/>
              <a:cs typeface="Tahoma"/>
            </a:endParaRPr>
          </a:p>
        </p:txBody>
      </p:sp>
      <p:sp>
        <p:nvSpPr>
          <p:cNvPr id="25" name="Text Box 24" descr="90%"/>
          <p:cNvSpPr txBox="1">
            <a:spLocks noChangeArrowheads="1"/>
          </p:cNvSpPr>
          <p:nvPr/>
        </p:nvSpPr>
        <p:spPr bwMode="auto">
          <a:xfrm>
            <a:off x="3059832" y="5847327"/>
            <a:ext cx="3399392" cy="28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dirty="0" smtClean="0">
                <a:solidFill>
                  <a:srgbClr val="000000"/>
                </a:solidFill>
                <a:latin typeface="Tahoma"/>
                <a:cs typeface="Tahoma"/>
              </a:rPr>
              <a:t>Persistent (e.g., Phase-Change) Memory</a:t>
            </a:r>
          </a:p>
        </p:txBody>
      </p:sp>
      <p:pic>
        <p:nvPicPr>
          <p:cNvPr id="26"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1452" y="2924944"/>
            <a:ext cx="874036" cy="85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a:off x="4355976" y="4216532"/>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87824" y="4293096"/>
            <a:ext cx="1049474" cy="307777"/>
          </a:xfrm>
          <a:prstGeom prst="rect">
            <a:avLst/>
          </a:prstGeom>
          <a:noFill/>
        </p:spPr>
        <p:txBody>
          <a:bodyPr wrap="none" rtlCol="0">
            <a:spAutoFit/>
          </a:bodyPr>
          <a:lstStyle/>
          <a:p>
            <a:r>
              <a:rPr lang="en-US" sz="1400" dirty="0" smtClean="0">
                <a:solidFill>
                  <a:srgbClr val="000000"/>
                </a:solidFill>
                <a:latin typeface="Tahoma"/>
              </a:rPr>
              <a:t>Load/Store</a:t>
            </a:r>
            <a:endParaRPr lang="en-US" sz="1400" dirty="0">
              <a:solidFill>
                <a:srgbClr val="000000"/>
              </a:solidFill>
              <a:latin typeface="Tahoma"/>
            </a:endParaRPr>
          </a:p>
        </p:txBody>
      </p:sp>
      <p:pic>
        <p:nvPicPr>
          <p:cNvPr id="29" name="Picture 28"/>
          <p:cNvPicPr>
            <a:picLocks noChangeAspect="1"/>
          </p:cNvPicPr>
          <p:nvPr/>
        </p:nvPicPr>
        <p:blipFill>
          <a:blip r:embed="rId4"/>
          <a:stretch>
            <a:fillRect/>
          </a:stretch>
        </p:blipFill>
        <p:spPr>
          <a:xfrm>
            <a:off x="3935700" y="4840071"/>
            <a:ext cx="1554690" cy="1003885"/>
          </a:xfrm>
          <a:prstGeom prst="rect">
            <a:avLst/>
          </a:prstGeom>
        </p:spPr>
      </p:pic>
      <p:cxnSp>
        <p:nvCxnSpPr>
          <p:cNvPr id="33" name="Straight Connector 32"/>
          <p:cNvCxnSpPr/>
          <p:nvPr/>
        </p:nvCxnSpPr>
        <p:spPr>
          <a:xfrm flipH="1" flipV="1">
            <a:off x="2915816" y="3861048"/>
            <a:ext cx="1152128"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123728" y="3356992"/>
            <a:ext cx="1659429" cy="523220"/>
          </a:xfrm>
          <a:prstGeom prst="rect">
            <a:avLst/>
          </a:prstGeom>
          <a:noFill/>
        </p:spPr>
        <p:txBody>
          <a:bodyPr wrap="none" rtlCol="0">
            <a:spAutoFit/>
          </a:bodyPr>
          <a:lstStyle/>
          <a:p>
            <a:pPr algn="ctr"/>
            <a:r>
              <a:rPr lang="en-US" sz="1400" dirty="0" smtClean="0">
                <a:solidFill>
                  <a:srgbClr val="000000"/>
                </a:solidFill>
                <a:latin typeface="Tahoma"/>
              </a:rPr>
              <a:t>Persistent Memory</a:t>
            </a:r>
          </a:p>
          <a:p>
            <a:pPr algn="ctr"/>
            <a:r>
              <a:rPr lang="en-US" sz="1400" dirty="0" smtClean="0">
                <a:solidFill>
                  <a:srgbClr val="000000"/>
                </a:solidFill>
                <a:latin typeface="Tahoma"/>
              </a:rPr>
              <a:t>Manager</a:t>
            </a:r>
            <a:endParaRPr lang="en-US" sz="1400" dirty="0">
              <a:solidFill>
                <a:srgbClr val="000000"/>
              </a:solidFill>
              <a:latin typeface="Tahoma"/>
            </a:endParaRPr>
          </a:p>
        </p:txBody>
      </p:sp>
      <p:cxnSp>
        <p:nvCxnSpPr>
          <p:cNvPr id="36" name="Straight Arrow Connector 35"/>
          <p:cNvCxnSpPr/>
          <p:nvPr/>
        </p:nvCxnSpPr>
        <p:spPr>
          <a:xfrm flipV="1">
            <a:off x="5076056" y="4221088"/>
            <a:ext cx="0" cy="52761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436096" y="4293096"/>
            <a:ext cx="928459" cy="307777"/>
          </a:xfrm>
          <a:prstGeom prst="rect">
            <a:avLst/>
          </a:prstGeom>
          <a:noFill/>
        </p:spPr>
        <p:txBody>
          <a:bodyPr wrap="none" rtlCol="0">
            <a:spAutoFit/>
          </a:bodyPr>
          <a:lstStyle/>
          <a:p>
            <a:r>
              <a:rPr lang="en-US" sz="1400" dirty="0" smtClean="0">
                <a:solidFill>
                  <a:srgbClr val="000000"/>
                </a:solidFill>
                <a:latin typeface="Tahoma"/>
              </a:rPr>
              <a:t>Feedback</a:t>
            </a:r>
            <a:endParaRPr lang="en-US" sz="1400" dirty="0">
              <a:solidFill>
                <a:srgbClr val="000000"/>
              </a:solidFill>
              <a:latin typeface="Tahoma"/>
            </a:endParaRPr>
          </a:p>
        </p:txBody>
      </p:sp>
    </p:spTree>
    <p:extLst>
      <p:ext uri="{BB962C8B-B14F-4D97-AF65-F5344CB8AC3E}">
        <p14:creationId xmlns:p14="http://schemas.microsoft.com/office/powerpoint/2010/main" val="287820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 (PMM)</a:t>
            </a:r>
            <a:endParaRPr lang="en-US" dirty="0"/>
          </a:p>
        </p:txBody>
      </p:sp>
      <p:sp>
        <p:nvSpPr>
          <p:cNvPr id="3" name="Content Placeholder 2"/>
          <p:cNvSpPr>
            <a:spLocks noGrp="1"/>
          </p:cNvSpPr>
          <p:nvPr>
            <p:ph idx="1"/>
          </p:nvPr>
        </p:nvSpPr>
        <p:spPr/>
        <p:txBody>
          <a:bodyPr/>
          <a:lstStyle/>
          <a:p>
            <a:r>
              <a:rPr lang="en-US" sz="2200" dirty="0" smtClean="0">
                <a:solidFill>
                  <a:srgbClr val="0000FF"/>
                </a:solidFill>
                <a:sym typeface="Wingdings"/>
              </a:rPr>
              <a:t>Exposes a load/store interface to access persistent data</a:t>
            </a:r>
          </a:p>
          <a:p>
            <a:pPr lvl="1"/>
            <a:r>
              <a:rPr lang="en-US" sz="2000" dirty="0" smtClean="0">
                <a:solidFill>
                  <a:schemeClr val="accent2">
                    <a:lumMod val="75000"/>
                  </a:schemeClr>
                </a:solidFill>
                <a:sym typeface="Wingdings"/>
              </a:rPr>
              <a:t>Applications can directly access persistent memory  no conversion, translation, location overhead for persistent data </a:t>
            </a:r>
          </a:p>
          <a:p>
            <a:pPr lvl="1"/>
            <a:endParaRPr lang="en-US" sz="2000" dirty="0" smtClean="0">
              <a:sym typeface="Wingdings"/>
            </a:endParaRPr>
          </a:p>
          <a:p>
            <a:r>
              <a:rPr lang="en-US" sz="2200" dirty="0" smtClean="0">
                <a:solidFill>
                  <a:srgbClr val="0000FF"/>
                </a:solidFill>
                <a:sym typeface="Wingdings"/>
              </a:rPr>
              <a:t>Manages data placement, location, persistence, security</a:t>
            </a:r>
          </a:p>
          <a:p>
            <a:pPr lvl="1"/>
            <a:r>
              <a:rPr lang="en-US" sz="2000" dirty="0" smtClean="0">
                <a:solidFill>
                  <a:schemeClr val="accent2">
                    <a:lumMod val="75000"/>
                  </a:schemeClr>
                </a:solidFill>
                <a:sym typeface="Wingdings"/>
              </a:rPr>
              <a:t>To get the best of multiple forms of storage</a:t>
            </a:r>
          </a:p>
          <a:p>
            <a:pPr lvl="1"/>
            <a:endParaRPr lang="en-US" sz="2000" dirty="0" smtClean="0">
              <a:sym typeface="Wingdings"/>
            </a:endParaRPr>
          </a:p>
          <a:p>
            <a:r>
              <a:rPr lang="en-US" sz="2200" dirty="0" smtClean="0">
                <a:solidFill>
                  <a:srgbClr val="0000FF"/>
                </a:solidFill>
                <a:sym typeface="Wingdings"/>
              </a:rPr>
              <a:t>Manages metadata storage and retrieval</a:t>
            </a:r>
          </a:p>
          <a:p>
            <a:pPr lvl="1"/>
            <a:r>
              <a:rPr lang="en-US" sz="2000" dirty="0" smtClean="0">
                <a:solidFill>
                  <a:srgbClr val="FF0000"/>
                </a:solidFill>
                <a:sym typeface="Wingdings"/>
              </a:rPr>
              <a:t>This can lead to overheads that need to be managed</a:t>
            </a:r>
          </a:p>
          <a:p>
            <a:pPr lvl="1"/>
            <a:endParaRPr lang="en-US" sz="2000" dirty="0" smtClean="0">
              <a:sym typeface="Wingdings"/>
            </a:endParaRPr>
          </a:p>
          <a:p>
            <a:r>
              <a:rPr lang="en-US" sz="2200" dirty="0" smtClean="0">
                <a:solidFill>
                  <a:srgbClr val="0000FF"/>
                </a:solidFill>
                <a:sym typeface="Wingdings"/>
              </a:rPr>
              <a:t>Exposes hooks and interfaces for system software</a:t>
            </a:r>
          </a:p>
          <a:p>
            <a:pPr lvl="1"/>
            <a:r>
              <a:rPr lang="en-US" sz="2000" dirty="0" smtClean="0">
                <a:solidFill>
                  <a:srgbClr val="2C6123"/>
                </a:solidFill>
                <a:sym typeface="Wingdings"/>
              </a:rPr>
              <a:t>To enable better data placement and management decisions</a:t>
            </a:r>
            <a:endParaRPr lang="en-US" sz="2000" dirty="0" smtClean="0">
              <a:solidFill>
                <a:srgbClr val="2C6123"/>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78</a:t>
            </a:fld>
            <a:endParaRPr lang="en-US" altLang="en-US">
              <a:solidFill>
                <a:srgbClr val="000000"/>
              </a:solidFill>
            </a:endParaRPr>
          </a:p>
        </p:txBody>
      </p:sp>
    </p:spTree>
    <p:extLst>
      <p:ext uri="{BB962C8B-B14F-4D97-AF65-F5344CB8AC3E}">
        <p14:creationId xmlns:p14="http://schemas.microsoft.com/office/powerpoint/2010/main" val="2767997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Persistent Memory Manager</a:t>
            </a:r>
            <a:endParaRPr lang="en-US" dirty="0"/>
          </a:p>
        </p:txBody>
      </p:sp>
      <p:sp>
        <p:nvSpPr>
          <p:cNvPr id="3" name="Content Placeholder 2"/>
          <p:cNvSpPr>
            <a:spLocks noGrp="1"/>
          </p:cNvSpPr>
          <p:nvPr>
            <p:ph idx="1"/>
          </p:nvPr>
        </p:nvSpPr>
        <p:spPr/>
        <p:txBody>
          <a:bodyPr/>
          <a:lstStyle/>
          <a:p>
            <a:r>
              <a:rPr lang="en-US" sz="2200" dirty="0" smtClean="0">
                <a:sym typeface="Wingdings"/>
              </a:rPr>
              <a:t>Persistent Memory Manager</a:t>
            </a:r>
          </a:p>
          <a:p>
            <a:pPr lvl="1"/>
            <a:r>
              <a:rPr lang="en-US" sz="2000" dirty="0" smtClean="0">
                <a:sym typeface="Wingdings"/>
              </a:rPr>
              <a:t>Exposes a load/store interface to access persistent data</a:t>
            </a:r>
          </a:p>
          <a:p>
            <a:pPr lvl="1"/>
            <a:r>
              <a:rPr lang="en-US" sz="2000" dirty="0" smtClean="0">
                <a:sym typeface="Wingdings"/>
              </a:rPr>
              <a:t>Manages data placement, location, persistence, security</a:t>
            </a:r>
          </a:p>
          <a:p>
            <a:pPr lvl="1"/>
            <a:r>
              <a:rPr lang="en-US" sz="2000" dirty="0" smtClean="0">
                <a:sym typeface="Wingdings"/>
              </a:rPr>
              <a:t>Manages metadata storage and retrieval</a:t>
            </a:r>
          </a:p>
          <a:p>
            <a:pPr lvl="1"/>
            <a:r>
              <a:rPr lang="en-US" sz="2000" dirty="0" smtClean="0">
                <a:sym typeface="Wingdings"/>
              </a:rPr>
              <a:t>Exposes hooks and interfaces for system software</a:t>
            </a:r>
          </a:p>
          <a:p>
            <a:endParaRPr lang="en-US" sz="2200" dirty="0">
              <a:sym typeface="Wingdings"/>
            </a:endParaRPr>
          </a:p>
          <a:p>
            <a:r>
              <a:rPr lang="en-US" sz="2200" dirty="0" smtClean="0">
                <a:solidFill>
                  <a:srgbClr val="0000FF"/>
                </a:solidFill>
              </a:rPr>
              <a:t>Example program manipulating a persistent object: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79</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1426691" y="3573016"/>
            <a:ext cx="6290619" cy="2808312"/>
          </a:xfrm>
          <a:prstGeom prst="rect">
            <a:avLst/>
          </a:prstGeom>
        </p:spPr>
      </p:pic>
      <p:sp>
        <p:nvSpPr>
          <p:cNvPr id="6" name="Rounded Rectangle 5"/>
          <p:cNvSpPr>
            <a:spLocks noChangeArrowheads="1"/>
          </p:cNvSpPr>
          <p:nvPr/>
        </p:nvSpPr>
        <p:spPr bwMode="auto">
          <a:xfrm>
            <a:off x="1907704" y="4293097"/>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7" name="Rounded Rectangle 6"/>
          <p:cNvSpPr>
            <a:spLocks noChangeArrowheads="1"/>
          </p:cNvSpPr>
          <p:nvPr/>
        </p:nvSpPr>
        <p:spPr bwMode="auto">
          <a:xfrm>
            <a:off x="1907704" y="4581128"/>
            <a:ext cx="3456384"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8" name="TextBox 38"/>
          <p:cNvSpPr txBox="1">
            <a:spLocks noChangeArrowheads="1"/>
          </p:cNvSpPr>
          <p:nvPr/>
        </p:nvSpPr>
        <p:spPr bwMode="auto">
          <a:xfrm rot="10800000" flipV="1">
            <a:off x="5436096" y="4221198"/>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Create persistent object and its handle</a:t>
            </a:r>
          </a:p>
        </p:txBody>
      </p:sp>
      <p:sp>
        <p:nvSpPr>
          <p:cNvPr id="9" name="TextBox 38"/>
          <p:cNvSpPr txBox="1">
            <a:spLocks noChangeArrowheads="1"/>
          </p:cNvSpPr>
          <p:nvPr/>
        </p:nvSpPr>
        <p:spPr bwMode="auto">
          <a:xfrm rot="10800000" flipV="1">
            <a:off x="5410981" y="4530605"/>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Allocate a persistent array and assign</a:t>
            </a:r>
          </a:p>
        </p:txBody>
      </p:sp>
      <p:sp>
        <p:nvSpPr>
          <p:cNvPr id="11" name="Rounded Rectangle 10"/>
          <p:cNvSpPr>
            <a:spLocks noChangeArrowheads="1"/>
          </p:cNvSpPr>
          <p:nvPr/>
        </p:nvSpPr>
        <p:spPr bwMode="auto">
          <a:xfrm>
            <a:off x="611560" y="1700808"/>
            <a:ext cx="7416824" cy="792088"/>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12" name="Rounded Rectangle 11"/>
          <p:cNvSpPr>
            <a:spLocks noChangeArrowheads="1"/>
          </p:cNvSpPr>
          <p:nvPr/>
        </p:nvSpPr>
        <p:spPr bwMode="auto">
          <a:xfrm>
            <a:off x="1907704" y="5646307"/>
            <a:ext cx="5688632" cy="288032"/>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13" name="TextBox 38"/>
          <p:cNvSpPr txBox="1">
            <a:spLocks noChangeArrowheads="1"/>
          </p:cNvSpPr>
          <p:nvPr/>
        </p:nvSpPr>
        <p:spPr bwMode="auto">
          <a:xfrm rot="10800000" flipV="1">
            <a:off x="6084168" y="5898757"/>
            <a:ext cx="3707904" cy="33855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dirty="0" smtClean="0">
                <a:solidFill>
                  <a:srgbClr val="0000FF"/>
                </a:solidFill>
              </a:rPr>
              <a:t>Load/store interface</a:t>
            </a:r>
          </a:p>
        </p:txBody>
      </p:sp>
    </p:spTree>
    <p:extLst>
      <p:ext uri="{BB962C8B-B14F-4D97-AF65-F5344CB8AC3E}">
        <p14:creationId xmlns:p14="http://schemas.microsoft.com/office/powerpoint/2010/main" val="37965128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Garamond" charset="0"/>
                <a:ea typeface="ＭＳ Ｐゴシック" charset="0"/>
                <a:cs typeface="ＭＳ Ｐゴシック" charset="0"/>
              </a:rPr>
              <a:t>Write Filtering Techniques</a:t>
            </a:r>
          </a:p>
        </p:txBody>
      </p:sp>
      <p:sp>
        <p:nvSpPr>
          <p:cNvPr id="59395"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Lazy Write: Pages from disk installed only in DRAM, not PCM</a:t>
            </a:r>
          </a:p>
          <a:p>
            <a:r>
              <a:rPr lang="en-US" sz="2200" dirty="0">
                <a:latin typeface="Tahoma" charset="0"/>
                <a:ea typeface="ＭＳ Ｐゴシック" charset="0"/>
                <a:cs typeface="ＭＳ Ｐゴシック" charset="0"/>
              </a:rPr>
              <a:t>Partial Writes:  Only dirty lines from DRAM page written back</a:t>
            </a:r>
          </a:p>
          <a:p>
            <a:r>
              <a:rPr lang="en-US" sz="2200" dirty="0">
                <a:latin typeface="Tahoma" charset="0"/>
                <a:ea typeface="ＭＳ Ｐゴシック" charset="0"/>
                <a:cs typeface="ＭＳ Ｐゴシック" charset="0"/>
              </a:rPr>
              <a:t>Page Bypass: Discard pages with poor reuse on DRAM eviction</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200" dirty="0" err="1">
                <a:latin typeface="Tahoma" charset="0"/>
                <a:ea typeface="ＭＳ Ｐゴシック" charset="0"/>
                <a:cs typeface="ＭＳ Ｐゴシック" charset="0"/>
              </a:rPr>
              <a:t>Qureshi</a:t>
            </a:r>
            <a:r>
              <a:rPr lang="en-US" sz="2200" dirty="0">
                <a:latin typeface="Tahoma" charset="0"/>
                <a:ea typeface="ＭＳ Ｐゴシック" charset="0"/>
                <a:cs typeface="ＭＳ Ｐゴシック" charset="0"/>
              </a:rPr>
              <a:t> et al.,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 </a:t>
            </a:r>
          </a:p>
          <a:p>
            <a:endParaRPr lang="en-US" dirty="0">
              <a:latin typeface="Tahoma" charset="0"/>
              <a:ea typeface="ＭＳ Ｐゴシック" charset="0"/>
              <a:cs typeface="ＭＳ Ｐゴシック" charset="0"/>
            </a:endParaRPr>
          </a:p>
        </p:txBody>
      </p:sp>
      <p:sp>
        <p:nvSpPr>
          <p:cNvPr id="5939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A9580A7-D427-B743-9427-1D94BAC955C2}"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pic>
        <p:nvPicPr>
          <p:cNvPr id="59397" name="Picture 73"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3792538"/>
            <a:ext cx="666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74" descr="90%"/>
          <p:cNvSpPr txBox="1">
            <a:spLocks noChangeArrowheads="1"/>
          </p:cNvSpPr>
          <p:nvPr/>
        </p:nvSpPr>
        <p:spPr bwMode="auto">
          <a:xfrm>
            <a:off x="792163" y="3395663"/>
            <a:ext cx="1155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Processor</a:t>
            </a:r>
          </a:p>
        </p:txBody>
      </p:sp>
      <p:sp>
        <p:nvSpPr>
          <p:cNvPr id="59399" name="Rectangle 2"/>
          <p:cNvSpPr>
            <a:spLocks noChangeArrowheads="1"/>
          </p:cNvSpPr>
          <p:nvPr/>
        </p:nvSpPr>
        <p:spPr bwMode="auto">
          <a:xfrm>
            <a:off x="2447925" y="2679700"/>
            <a:ext cx="4087813" cy="2882900"/>
          </a:xfrm>
          <a:prstGeom prst="rect">
            <a:avLst/>
          </a:prstGeom>
          <a:solidFill>
            <a:srgbClr val="DDDDDD"/>
          </a:solidFill>
          <a:ln w="12700">
            <a:solidFill>
              <a:schemeClr val="bg2"/>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0" name="Rectangle 3"/>
          <p:cNvSpPr>
            <a:spLocks noChangeArrowheads="1"/>
          </p:cNvSpPr>
          <p:nvPr/>
        </p:nvSpPr>
        <p:spPr bwMode="auto">
          <a:xfrm>
            <a:off x="5135563" y="2970213"/>
            <a:ext cx="723900" cy="2349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59401" name="Group 6"/>
          <p:cNvGrpSpPr>
            <a:grpSpLocks/>
          </p:cNvGrpSpPr>
          <p:nvPr/>
        </p:nvGrpSpPr>
        <p:grpSpPr bwMode="auto">
          <a:xfrm>
            <a:off x="5202238" y="3051175"/>
            <a:ext cx="574675" cy="2160588"/>
            <a:chOff x="4581" y="1480"/>
            <a:chExt cx="567" cy="1814"/>
          </a:xfrm>
        </p:grpSpPr>
        <p:grpSp>
          <p:nvGrpSpPr>
            <p:cNvPr id="59435" name="Group 7"/>
            <p:cNvGrpSpPr>
              <a:grpSpLocks/>
            </p:cNvGrpSpPr>
            <p:nvPr/>
          </p:nvGrpSpPr>
          <p:grpSpPr bwMode="auto">
            <a:xfrm>
              <a:off x="4581" y="1593"/>
              <a:ext cx="567" cy="567"/>
              <a:chOff x="4581" y="1593"/>
              <a:chExt cx="567" cy="567"/>
            </a:xfrm>
          </p:grpSpPr>
          <p:sp>
            <p:nvSpPr>
              <p:cNvPr id="59449" name="Rectangle 8"/>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0" name="Rectangle 9"/>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1" name="Rectangle 10"/>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2" name="Rectangle 11"/>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3" name="Rectangle 12"/>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6" name="Group 13"/>
            <p:cNvGrpSpPr>
              <a:grpSpLocks/>
            </p:cNvGrpSpPr>
            <p:nvPr/>
          </p:nvGrpSpPr>
          <p:grpSpPr bwMode="auto">
            <a:xfrm>
              <a:off x="4581" y="2160"/>
              <a:ext cx="567" cy="567"/>
              <a:chOff x="4581" y="1593"/>
              <a:chExt cx="567" cy="567"/>
            </a:xfrm>
          </p:grpSpPr>
          <p:sp>
            <p:nvSpPr>
              <p:cNvPr id="59444" name="Rectangle 14"/>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5" name="Rectangle 15"/>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6" name="Rectangle 16"/>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7" name="Rectangle 17"/>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8" name="Rectangle 18"/>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7" name="Group 19"/>
            <p:cNvGrpSpPr>
              <a:grpSpLocks/>
            </p:cNvGrpSpPr>
            <p:nvPr/>
          </p:nvGrpSpPr>
          <p:grpSpPr bwMode="auto">
            <a:xfrm>
              <a:off x="4581" y="2727"/>
              <a:ext cx="567" cy="567"/>
              <a:chOff x="4581" y="1593"/>
              <a:chExt cx="567" cy="567"/>
            </a:xfrm>
          </p:grpSpPr>
          <p:sp>
            <p:nvSpPr>
              <p:cNvPr id="59439" name="Rectangle 20"/>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0" name="Rectangle 21"/>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1" name="Rectangle 22"/>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2" name="Rectangle 23"/>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3" name="Rectangle 24"/>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38" name="Rectangle 25"/>
            <p:cNvSpPr>
              <a:spLocks noChangeArrowheads="1"/>
            </p:cNvSpPr>
            <p:nvPr/>
          </p:nvSpPr>
          <p:spPr bwMode="auto">
            <a:xfrm>
              <a:off x="4581" y="148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DATA</a:t>
              </a:r>
            </a:p>
          </p:txBody>
        </p:sp>
      </p:grpSp>
      <p:sp>
        <p:nvSpPr>
          <p:cNvPr id="59402" name="Text Box 46" descr="90%"/>
          <p:cNvSpPr txBox="1">
            <a:spLocks noChangeArrowheads="1"/>
          </p:cNvSpPr>
          <p:nvPr/>
        </p:nvSpPr>
        <p:spPr bwMode="auto">
          <a:xfrm>
            <a:off x="4392613" y="2646363"/>
            <a:ext cx="208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PCM Main Memory</a:t>
            </a:r>
          </a:p>
        </p:txBody>
      </p:sp>
      <p:grpSp>
        <p:nvGrpSpPr>
          <p:cNvPr id="59403" name="Group 47"/>
          <p:cNvGrpSpPr>
            <a:grpSpLocks/>
          </p:cNvGrpSpPr>
          <p:nvPr/>
        </p:nvGrpSpPr>
        <p:grpSpPr bwMode="auto">
          <a:xfrm>
            <a:off x="3067050" y="3779838"/>
            <a:ext cx="1057275" cy="703262"/>
            <a:chOff x="1950" y="2205"/>
            <a:chExt cx="1043" cy="590"/>
          </a:xfrm>
        </p:grpSpPr>
        <p:grpSp>
          <p:nvGrpSpPr>
            <p:cNvPr id="59424" name="Group 48"/>
            <p:cNvGrpSpPr>
              <a:grpSpLocks/>
            </p:cNvGrpSpPr>
            <p:nvPr/>
          </p:nvGrpSpPr>
          <p:grpSpPr bwMode="auto">
            <a:xfrm>
              <a:off x="2313" y="2273"/>
              <a:ext cx="567" cy="454"/>
              <a:chOff x="2381" y="2341"/>
              <a:chExt cx="567" cy="454"/>
            </a:xfrm>
          </p:grpSpPr>
          <p:sp>
            <p:nvSpPr>
              <p:cNvPr id="59431" name="Rectangle 49"/>
              <p:cNvSpPr>
                <a:spLocks noChangeArrowheads="1"/>
              </p:cNvSpPr>
              <p:nvPr/>
            </p:nvSpPr>
            <p:spPr bwMode="auto">
              <a:xfrm>
                <a:off x="2381" y="2341"/>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DATA</a:t>
                </a:r>
              </a:p>
            </p:txBody>
          </p:sp>
          <p:sp>
            <p:nvSpPr>
              <p:cNvPr id="59432" name="Rectangle 50"/>
              <p:cNvSpPr>
                <a:spLocks noChangeArrowheads="1"/>
              </p:cNvSpPr>
              <p:nvPr/>
            </p:nvSpPr>
            <p:spPr bwMode="auto">
              <a:xfrm>
                <a:off x="2381" y="2454"/>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3" name="Rectangle 51"/>
              <p:cNvSpPr>
                <a:spLocks noChangeArrowheads="1"/>
              </p:cNvSpPr>
              <p:nvPr/>
            </p:nvSpPr>
            <p:spPr bwMode="auto">
              <a:xfrm>
                <a:off x="2381" y="2568"/>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4" name="Rectangle 52"/>
              <p:cNvSpPr>
                <a:spLocks noChangeArrowheads="1"/>
              </p:cNvSpPr>
              <p:nvPr/>
            </p:nvSpPr>
            <p:spPr bwMode="auto">
              <a:xfrm>
                <a:off x="2381" y="2682"/>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25" name="Group 53"/>
            <p:cNvGrpSpPr>
              <a:grpSpLocks/>
            </p:cNvGrpSpPr>
            <p:nvPr/>
          </p:nvGrpSpPr>
          <p:grpSpPr bwMode="auto">
            <a:xfrm>
              <a:off x="2064" y="2273"/>
              <a:ext cx="136" cy="454"/>
              <a:chOff x="2381" y="2341"/>
              <a:chExt cx="567" cy="454"/>
            </a:xfrm>
          </p:grpSpPr>
          <p:sp>
            <p:nvSpPr>
              <p:cNvPr id="59427" name="Rectangle 54"/>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T</a:t>
                </a:r>
              </a:p>
            </p:txBody>
          </p:sp>
          <p:sp>
            <p:nvSpPr>
              <p:cNvPr id="59428" name="Rectangle 55"/>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9" name="Rectangle 56"/>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0" name="Rectangle 57"/>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26" name="Rectangle 58"/>
            <p:cNvSpPr>
              <a:spLocks noChangeArrowheads="1"/>
            </p:cNvSpPr>
            <p:nvPr/>
          </p:nvSpPr>
          <p:spPr bwMode="auto">
            <a:xfrm>
              <a:off x="1950" y="2205"/>
              <a:ext cx="1043" cy="59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04" name="Group 59"/>
          <p:cNvGrpSpPr>
            <a:grpSpLocks/>
          </p:cNvGrpSpPr>
          <p:nvPr/>
        </p:nvGrpSpPr>
        <p:grpSpPr bwMode="auto">
          <a:xfrm>
            <a:off x="4216400" y="4724400"/>
            <a:ext cx="504825" cy="377825"/>
            <a:chOff x="3424" y="2885"/>
            <a:chExt cx="499" cy="318"/>
          </a:xfrm>
        </p:grpSpPr>
        <p:grpSp>
          <p:nvGrpSpPr>
            <p:cNvPr id="59418" name="Group 60"/>
            <p:cNvGrpSpPr>
              <a:grpSpLocks/>
            </p:cNvGrpSpPr>
            <p:nvPr/>
          </p:nvGrpSpPr>
          <p:grpSpPr bwMode="auto">
            <a:xfrm rot="5400000">
              <a:off x="3540" y="2820"/>
              <a:ext cx="272" cy="454"/>
              <a:chOff x="2381" y="2341"/>
              <a:chExt cx="567" cy="454"/>
            </a:xfrm>
          </p:grpSpPr>
          <p:sp>
            <p:nvSpPr>
              <p:cNvPr id="59420" name="Rectangle 61"/>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1" name="Rectangle 62"/>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2" name="Rectangle 63"/>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3" name="Rectangle 64"/>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9" name="Rectangle 65"/>
            <p:cNvSpPr>
              <a:spLocks noChangeArrowheads="1"/>
            </p:cNvSpPr>
            <p:nvPr/>
          </p:nvSpPr>
          <p:spPr bwMode="auto">
            <a:xfrm>
              <a:off x="3424" y="2885"/>
              <a:ext cx="499" cy="31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05" name="Line 66"/>
          <p:cNvSpPr>
            <a:spLocks noChangeShapeType="1"/>
          </p:cNvSpPr>
          <p:nvPr/>
        </p:nvSpPr>
        <p:spPr bwMode="auto">
          <a:xfrm flipH="1">
            <a:off x="4146550" y="4130675"/>
            <a:ext cx="9890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6" name="Line 67"/>
          <p:cNvSpPr>
            <a:spLocks noChangeShapeType="1"/>
          </p:cNvSpPr>
          <p:nvPr/>
        </p:nvSpPr>
        <p:spPr bwMode="auto">
          <a:xfrm>
            <a:off x="3597275" y="4483100"/>
            <a:ext cx="0" cy="4302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7" name="Line 68"/>
          <p:cNvSpPr>
            <a:spLocks noChangeShapeType="1"/>
          </p:cNvSpPr>
          <p:nvPr/>
        </p:nvSpPr>
        <p:spPr bwMode="auto">
          <a:xfrm>
            <a:off x="3597275" y="4914900"/>
            <a:ext cx="6191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8" name="Line 69"/>
          <p:cNvSpPr>
            <a:spLocks noChangeShapeType="1"/>
          </p:cNvSpPr>
          <p:nvPr/>
        </p:nvSpPr>
        <p:spPr bwMode="auto">
          <a:xfrm>
            <a:off x="4721225" y="4914900"/>
            <a:ext cx="3889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9" name="Text Box 70" descr="90%"/>
          <p:cNvSpPr txBox="1">
            <a:spLocks noChangeArrowheads="1"/>
          </p:cNvSpPr>
          <p:nvPr/>
        </p:nvSpPr>
        <p:spPr bwMode="auto">
          <a:xfrm>
            <a:off x="3000375" y="3408363"/>
            <a:ext cx="147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DRAM Buffer</a:t>
            </a:r>
          </a:p>
        </p:txBody>
      </p:sp>
      <p:grpSp>
        <p:nvGrpSpPr>
          <p:cNvPr id="59410" name="Group 87"/>
          <p:cNvGrpSpPr>
            <a:grpSpLocks/>
          </p:cNvGrpSpPr>
          <p:nvPr/>
        </p:nvGrpSpPr>
        <p:grpSpPr bwMode="auto">
          <a:xfrm>
            <a:off x="7164388" y="3705225"/>
            <a:ext cx="569912" cy="879475"/>
            <a:chOff x="4587" y="1470"/>
            <a:chExt cx="359" cy="554"/>
          </a:xfrm>
        </p:grpSpPr>
        <p:sp>
          <p:nvSpPr>
            <p:cNvPr id="59413" name="Text Box 77" descr="90%"/>
            <p:cNvSpPr txBox="1">
              <a:spLocks noChangeArrowheads="1"/>
            </p:cNvSpPr>
            <p:nvPr/>
          </p:nvSpPr>
          <p:spPr bwMode="auto">
            <a:xfrm>
              <a:off x="4587" y="1539"/>
              <a:ext cx="3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smtClean="0">
                  <a:solidFill>
                    <a:srgbClr val="000000"/>
                  </a:solidFill>
                </a:rPr>
                <a:t>Flash</a:t>
              </a:r>
            </a:p>
            <a:p>
              <a:pPr algn="ctr" eaLnBrk="1" fontAlgn="base" hangingPunct="1">
                <a:spcBef>
                  <a:spcPct val="0"/>
                </a:spcBef>
                <a:spcAft>
                  <a:spcPct val="0"/>
                </a:spcAft>
              </a:pPr>
              <a:r>
                <a:rPr lang="en-US" sz="1400" smtClean="0">
                  <a:solidFill>
                    <a:srgbClr val="000000"/>
                  </a:solidFill>
                </a:rPr>
                <a:t>Or</a:t>
              </a:r>
            </a:p>
            <a:p>
              <a:pPr algn="ctr" eaLnBrk="1" fontAlgn="base" hangingPunct="1">
                <a:spcBef>
                  <a:spcPct val="0"/>
                </a:spcBef>
                <a:spcAft>
                  <a:spcPct val="0"/>
                </a:spcAft>
              </a:pPr>
              <a:r>
                <a:rPr lang="en-US" sz="1400" smtClean="0">
                  <a:solidFill>
                    <a:srgbClr val="000000"/>
                  </a:solidFill>
                </a:rPr>
                <a:t>HDD</a:t>
              </a:r>
            </a:p>
          </p:txBody>
        </p:sp>
        <p:sp>
          <p:nvSpPr>
            <p:cNvPr id="59414" name="Oval 78"/>
            <p:cNvSpPr>
              <a:spLocks noChangeArrowheads="1"/>
            </p:cNvSpPr>
            <p:nvPr/>
          </p:nvSpPr>
          <p:spPr bwMode="auto">
            <a:xfrm>
              <a:off x="4603" y="1470"/>
              <a:ext cx="340" cy="56"/>
            </a:xfrm>
            <a:prstGeom prst="ellipse">
              <a:avLst/>
            </a:prstGeom>
            <a:solidFill>
              <a:srgbClr val="FF0000"/>
            </a:solidFill>
            <a:ln w="12700">
              <a:solidFill>
                <a:schemeClr val="tx1"/>
              </a:solidFill>
              <a:round/>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5" name="Oval 79"/>
            <p:cNvSpPr>
              <a:spLocks noChangeArrowheads="1"/>
            </p:cNvSpPr>
            <p:nvPr/>
          </p:nvSpPr>
          <p:spPr bwMode="auto">
            <a:xfrm>
              <a:off x="4603" y="1969"/>
              <a:ext cx="340" cy="55"/>
            </a:xfrm>
            <a:prstGeom prst="ellipse">
              <a:avLst/>
            </a:prstGeom>
            <a:solidFill>
              <a:srgbClr val="FF0000"/>
            </a:solidFill>
            <a:ln w="12700">
              <a:solidFill>
                <a:schemeClr val="tx1"/>
              </a:solidFill>
              <a:round/>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6" name="Line 80"/>
            <p:cNvSpPr>
              <a:spLocks noChangeShapeType="1"/>
            </p:cNvSpPr>
            <p:nvPr/>
          </p:nvSpPr>
          <p:spPr bwMode="auto">
            <a:xfrm>
              <a:off x="4603" y="1507"/>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7" name="Line 81"/>
            <p:cNvSpPr>
              <a:spLocks noChangeShapeType="1"/>
            </p:cNvSpPr>
            <p:nvPr/>
          </p:nvSpPr>
          <p:spPr bwMode="auto">
            <a:xfrm>
              <a:off x="4946" y="1493"/>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1" name="Line 76"/>
          <p:cNvSpPr>
            <a:spLocks noChangeShapeType="1"/>
          </p:cNvSpPr>
          <p:nvPr/>
        </p:nvSpPr>
        <p:spPr bwMode="auto">
          <a:xfrm flipH="1">
            <a:off x="1727200" y="4187825"/>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2" name="Line 86"/>
          <p:cNvSpPr>
            <a:spLocks noChangeShapeType="1"/>
          </p:cNvSpPr>
          <p:nvPr/>
        </p:nvSpPr>
        <p:spPr bwMode="auto">
          <a:xfrm flipH="1">
            <a:off x="5867400" y="4151313"/>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1816198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Everything Together</a:t>
            </a:r>
            <a:endParaRPr lang="en-US" dirty="0"/>
          </a:p>
        </p:txBody>
      </p:sp>
      <p:sp>
        <p:nvSpPr>
          <p:cNvPr id="3" name="Content Placeholder 2"/>
          <p:cNvSpPr>
            <a:spLocks noGrp="1"/>
          </p:cNvSpPr>
          <p:nvPr>
            <p:ph idx="1"/>
          </p:nvPr>
        </p:nvSpPr>
        <p:spPr/>
        <p:txBody>
          <a:bodyPr/>
          <a:lstStyle/>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80</a:t>
            </a:fld>
            <a:endParaRPr lang="en-US" altLang="en-US">
              <a:solidFill>
                <a:srgbClr val="000000"/>
              </a:solidFill>
            </a:endParaRPr>
          </a:p>
        </p:txBody>
      </p:sp>
      <p:pic>
        <p:nvPicPr>
          <p:cNvPr id="6" name="Picture 5"/>
          <p:cNvPicPr>
            <a:picLocks noChangeAspect="1"/>
          </p:cNvPicPr>
          <p:nvPr/>
        </p:nvPicPr>
        <p:blipFill>
          <a:blip r:embed="rId3"/>
          <a:stretch>
            <a:fillRect/>
          </a:stretch>
        </p:blipFill>
        <p:spPr>
          <a:xfrm>
            <a:off x="827584" y="786355"/>
            <a:ext cx="6624736" cy="5018909"/>
          </a:xfrm>
          <a:prstGeom prst="rect">
            <a:avLst/>
          </a:prstGeom>
        </p:spPr>
      </p:pic>
      <p:sp>
        <p:nvSpPr>
          <p:cNvPr id="7" name="TextBox 6"/>
          <p:cNvSpPr txBox="1"/>
          <p:nvPr/>
        </p:nvSpPr>
        <p:spPr>
          <a:xfrm>
            <a:off x="251520" y="5910371"/>
            <a:ext cx="8593137" cy="830997"/>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smtClean="0">
                <a:solidFill>
                  <a:srgbClr val="0000FF"/>
                </a:solidFill>
                <a:latin typeface="Calibri"/>
              </a:rPr>
              <a:t>PMM uses access and hint information to allocate, locate, migrate and access data in the heterogeneous array of devices</a:t>
            </a:r>
            <a:endParaRPr lang="en-US" sz="2400" b="1" kern="0" dirty="0">
              <a:solidFill>
                <a:srgbClr val="0000FF"/>
              </a:solidFill>
              <a:latin typeface="Calibri"/>
            </a:endParaRPr>
          </a:p>
        </p:txBody>
      </p:sp>
    </p:spTree>
    <p:extLst>
      <p:ext uri="{BB962C8B-B14F-4D97-AF65-F5344CB8AC3E}">
        <p14:creationId xmlns:p14="http://schemas.microsoft.com/office/powerpoint/2010/main" val="10997491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rgbClr val="0000FF"/>
                </a:solidFill>
              </a:rPr>
              <a:t>Opportunities and Benefits</a:t>
            </a:r>
          </a:p>
          <a:p>
            <a:pPr>
              <a:lnSpc>
                <a:spcPct val="130000"/>
              </a:lnSpc>
            </a:pPr>
            <a:r>
              <a:rPr lang="en-US" sz="2200" dirty="0" smtClean="0"/>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81</a:t>
            </a:fld>
            <a:endParaRPr lang="en-US" altLang="en-US">
              <a:solidFill>
                <a:srgbClr val="000000"/>
              </a:solidFill>
            </a:endParaRPr>
          </a:p>
        </p:txBody>
      </p:sp>
    </p:spTree>
    <p:extLst>
      <p:ext uri="{BB962C8B-B14F-4D97-AF65-F5344CB8AC3E}">
        <p14:creationId xmlns:p14="http://schemas.microsoft.com/office/powerpoint/2010/main" val="1002062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and Benefits</a:t>
            </a:r>
            <a:endParaRPr lang="en-US" dirty="0"/>
          </a:p>
        </p:txBody>
      </p:sp>
      <p:sp>
        <p:nvSpPr>
          <p:cNvPr id="3" name="Content Placeholder 2"/>
          <p:cNvSpPr>
            <a:spLocks noGrp="1"/>
          </p:cNvSpPr>
          <p:nvPr>
            <p:ph idx="1"/>
          </p:nvPr>
        </p:nvSpPr>
        <p:spPr>
          <a:xfrm>
            <a:off x="228600" y="908720"/>
            <a:ext cx="8915400" cy="5472608"/>
          </a:xfrm>
        </p:spPr>
        <p:txBody>
          <a:bodyPr/>
          <a:lstStyle/>
          <a:p>
            <a:endParaRPr lang="en-US" sz="2200" dirty="0" smtClean="0"/>
          </a:p>
          <a:p>
            <a:r>
              <a:rPr lang="en-US" sz="2200" dirty="0" smtClean="0"/>
              <a:t>We’ve identified at least five opportunities and benefits of a unified storage/memory system that gets rid of the two-level model:</a:t>
            </a:r>
            <a:endParaRPr lang="en-US" sz="1800" dirty="0"/>
          </a:p>
          <a:p>
            <a:pPr marL="801687" lvl="1" indent="-457200">
              <a:lnSpc>
                <a:spcPct val="130000"/>
              </a:lnSpc>
              <a:buSzPct val="100000"/>
              <a:buFont typeface="+mj-lt"/>
              <a:buAutoNum type="arabicPeriod"/>
            </a:pPr>
            <a:r>
              <a:rPr lang="en-US" dirty="0" smtClean="0"/>
              <a:t>Eliminating system calls for file operations</a:t>
            </a:r>
          </a:p>
          <a:p>
            <a:pPr marL="801687" lvl="1" indent="-457200">
              <a:lnSpc>
                <a:spcPct val="130000"/>
              </a:lnSpc>
              <a:buSzPct val="100000"/>
              <a:buFont typeface="+mj-lt"/>
              <a:buAutoNum type="arabicPeriod"/>
            </a:pPr>
            <a:r>
              <a:rPr lang="en-US" dirty="0" smtClean="0"/>
              <a:t>Eliminating file system operations</a:t>
            </a:r>
          </a:p>
          <a:p>
            <a:pPr marL="801687" lvl="1" indent="-457200">
              <a:lnSpc>
                <a:spcPct val="130000"/>
              </a:lnSpc>
              <a:buSzPct val="100000"/>
              <a:buFont typeface="+mj-lt"/>
              <a:buAutoNum type="arabicPeriod"/>
            </a:pPr>
            <a:r>
              <a:rPr lang="en-US" dirty="0" smtClean="0"/>
              <a:t>Efficient data mapping/location among heterogeneous devices</a:t>
            </a:r>
          </a:p>
          <a:p>
            <a:pPr marL="801687" lvl="1" indent="-457200">
              <a:lnSpc>
                <a:spcPct val="130000"/>
              </a:lnSpc>
              <a:buSzPct val="100000"/>
              <a:buFont typeface="+mj-lt"/>
              <a:buAutoNum type="arabicPeriod"/>
            </a:pPr>
            <a:r>
              <a:rPr lang="en-US" dirty="0" smtClean="0"/>
              <a:t>Providing security and reliability in persistent memories</a:t>
            </a:r>
          </a:p>
          <a:p>
            <a:pPr marL="801687" lvl="1" indent="-457200">
              <a:lnSpc>
                <a:spcPct val="130000"/>
              </a:lnSpc>
              <a:buSzPct val="100000"/>
              <a:buFont typeface="+mj-lt"/>
              <a:buAutoNum type="arabicPeriod"/>
            </a:pPr>
            <a:r>
              <a:rPr lang="en-US" dirty="0" smtClean="0"/>
              <a:t>Hardware/software cooperative data management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82</a:t>
            </a:fld>
            <a:endParaRPr lang="en-US" altLang="en-US">
              <a:solidFill>
                <a:srgbClr val="000000"/>
              </a:solidFill>
            </a:endParaRPr>
          </a:p>
        </p:txBody>
      </p:sp>
    </p:spTree>
    <p:extLst>
      <p:ext uri="{BB962C8B-B14F-4D97-AF65-F5344CB8AC3E}">
        <p14:creationId xmlns:p14="http://schemas.microsoft.com/office/powerpoint/2010/main" val="10743738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Eliminating System Calls for File Operations</a:t>
            </a:r>
            <a:endParaRPr lang="en-US" dirty="0"/>
          </a:p>
        </p:txBody>
      </p:sp>
      <p:sp>
        <p:nvSpPr>
          <p:cNvPr id="3" name="Content Placeholder 2"/>
          <p:cNvSpPr>
            <a:spLocks noGrp="1"/>
          </p:cNvSpPr>
          <p:nvPr>
            <p:ph idx="1"/>
          </p:nvPr>
        </p:nvSpPr>
        <p:spPr>
          <a:xfrm>
            <a:off x="228600" y="969640"/>
            <a:ext cx="8610600" cy="5339680"/>
          </a:xfrm>
        </p:spPr>
        <p:txBody>
          <a:bodyPr/>
          <a:lstStyle/>
          <a:p>
            <a:endParaRPr lang="en-US" sz="2200" dirty="0" smtClean="0"/>
          </a:p>
          <a:p>
            <a:r>
              <a:rPr lang="en-US" sz="2200" dirty="0" smtClean="0"/>
              <a:t>A persistent memory can expose a large, linear, persistent address space</a:t>
            </a:r>
          </a:p>
          <a:p>
            <a:pPr lvl="1"/>
            <a:r>
              <a:rPr lang="en-US" sz="2000" dirty="0" smtClean="0">
                <a:solidFill>
                  <a:srgbClr val="0000FF"/>
                </a:solidFill>
              </a:rPr>
              <a:t>Persistent storage objects can be directly manipulated with load/store operations</a:t>
            </a:r>
          </a:p>
          <a:p>
            <a:endParaRPr lang="en-US" sz="2200" dirty="0" smtClean="0"/>
          </a:p>
          <a:p>
            <a:r>
              <a:rPr lang="en-US" sz="2200" dirty="0" smtClean="0">
                <a:solidFill>
                  <a:schemeClr val="tx2"/>
                </a:solidFill>
              </a:rPr>
              <a:t>This eliminates the need for layers of operating system code</a:t>
            </a:r>
          </a:p>
          <a:p>
            <a:pPr lvl="1"/>
            <a:r>
              <a:rPr lang="en-US" sz="2000" dirty="0" smtClean="0"/>
              <a:t>Typically used for calls like </a:t>
            </a:r>
            <a:r>
              <a:rPr lang="en-US" sz="2000" dirty="0" smtClean="0">
                <a:latin typeface="Courier"/>
                <a:cs typeface="Courier"/>
              </a:rPr>
              <a:t>open</a:t>
            </a:r>
            <a:r>
              <a:rPr lang="en-US" sz="2000" dirty="0" smtClean="0"/>
              <a:t>, </a:t>
            </a:r>
            <a:r>
              <a:rPr lang="en-US" sz="2000" dirty="0" smtClean="0">
                <a:latin typeface="Courier"/>
                <a:cs typeface="Courier"/>
              </a:rPr>
              <a:t>read</a:t>
            </a:r>
            <a:r>
              <a:rPr lang="en-US" sz="2000" dirty="0" smtClean="0"/>
              <a:t>, and </a:t>
            </a:r>
            <a:r>
              <a:rPr lang="en-US" sz="2000" dirty="0" smtClean="0">
                <a:latin typeface="Courier"/>
                <a:cs typeface="Courier"/>
              </a:rPr>
              <a:t>write</a:t>
            </a:r>
          </a:p>
          <a:p>
            <a:endParaRPr lang="en-US" sz="2200" dirty="0" smtClean="0"/>
          </a:p>
          <a:p>
            <a:r>
              <a:rPr lang="en-US" sz="2200" dirty="0" smtClean="0">
                <a:solidFill>
                  <a:srgbClr val="006633"/>
                </a:solidFill>
              </a:rPr>
              <a:t>Also eliminates OS file metadata</a:t>
            </a:r>
          </a:p>
          <a:p>
            <a:pPr lvl="1"/>
            <a:r>
              <a:rPr lang="en-US" sz="2000" dirty="0" smtClean="0"/>
              <a:t>File descriptors, file buffers, and so on</a:t>
            </a:r>
          </a:p>
          <a:p>
            <a:pPr lvl="1"/>
            <a:endParaRPr lang="en-US" sz="20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83</a:t>
            </a:fld>
            <a:endParaRPr lang="en-US" altLang="en-US">
              <a:solidFill>
                <a:srgbClr val="000000"/>
              </a:solidFill>
            </a:endParaRPr>
          </a:p>
        </p:txBody>
      </p:sp>
    </p:spTree>
    <p:extLst>
      <p:ext uri="{BB962C8B-B14F-4D97-AF65-F5344CB8AC3E}">
        <p14:creationId xmlns:p14="http://schemas.microsoft.com/office/powerpoint/2010/main" val="1816524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Eliminating File System Operations</a:t>
            </a:r>
            <a:endParaRPr lang="en-US" dirty="0"/>
          </a:p>
        </p:txBody>
      </p:sp>
      <p:sp>
        <p:nvSpPr>
          <p:cNvPr id="3" name="Content Placeholder 2"/>
          <p:cNvSpPr>
            <a:spLocks noGrp="1"/>
          </p:cNvSpPr>
          <p:nvPr>
            <p:ph idx="1"/>
          </p:nvPr>
        </p:nvSpPr>
        <p:spPr>
          <a:xfrm>
            <a:off x="228600" y="620688"/>
            <a:ext cx="8610600" cy="5472608"/>
          </a:xfrm>
        </p:spPr>
        <p:txBody>
          <a:bodyPr/>
          <a:lstStyle/>
          <a:p>
            <a:endParaRPr lang="en-US" sz="2200" dirty="0" smtClean="0"/>
          </a:p>
          <a:p>
            <a:r>
              <a:rPr lang="en-US" sz="2200" dirty="0" smtClean="0"/>
              <a:t>Locating files is traditionally done using a </a:t>
            </a:r>
            <a:r>
              <a:rPr lang="en-US" sz="2200" i="1" dirty="0" smtClean="0"/>
              <a:t>file system</a:t>
            </a:r>
          </a:p>
          <a:p>
            <a:pPr lvl="1"/>
            <a:r>
              <a:rPr lang="en-US" sz="2000" dirty="0" smtClean="0"/>
              <a:t>Runs code and traverses structures in software to locate files</a:t>
            </a:r>
          </a:p>
          <a:p>
            <a:endParaRPr lang="en-US" sz="2200" dirty="0" smtClean="0"/>
          </a:p>
          <a:p>
            <a:r>
              <a:rPr lang="en-US" sz="2200" dirty="0" smtClean="0">
                <a:solidFill>
                  <a:srgbClr val="0000FF"/>
                </a:solidFill>
              </a:rPr>
              <a:t>Existing hardware structures for locating data in virtual memory can be extended and adapted to meet the needs of persistent memories</a:t>
            </a:r>
          </a:p>
          <a:p>
            <a:pPr lvl="1"/>
            <a:r>
              <a:rPr lang="en-US" sz="2000" dirty="0" smtClean="0"/>
              <a:t>Memory Management Units (MMUs), which map virtual addresses to physical addresses</a:t>
            </a:r>
          </a:p>
          <a:p>
            <a:pPr lvl="1"/>
            <a:r>
              <a:rPr lang="en-US" sz="2000" dirty="0" smtClean="0"/>
              <a:t>Translation </a:t>
            </a:r>
            <a:r>
              <a:rPr lang="en-US" sz="2000" dirty="0" err="1" smtClean="0"/>
              <a:t>Lookaside</a:t>
            </a:r>
            <a:r>
              <a:rPr lang="en-US" sz="2000" dirty="0" smtClean="0"/>
              <a:t> Buffers (TLBs), which cache mappings of virtual-to-physical address translations</a:t>
            </a:r>
          </a:p>
          <a:p>
            <a:endParaRPr lang="en-US" sz="2200" dirty="0" smtClean="0"/>
          </a:p>
          <a:p>
            <a:r>
              <a:rPr lang="en-US" sz="2200" dirty="0" smtClean="0">
                <a:solidFill>
                  <a:schemeClr val="accent2">
                    <a:lumMod val="75000"/>
                  </a:schemeClr>
                </a:solidFill>
              </a:rPr>
              <a:t>Potential to eliminate file system code</a:t>
            </a:r>
          </a:p>
          <a:p>
            <a:r>
              <a:rPr lang="en-US" sz="2200" dirty="0" smtClean="0">
                <a:solidFill>
                  <a:srgbClr val="FF0000"/>
                </a:solidFill>
              </a:rPr>
              <a:t>At the cost of additional hardware overhead to handle persistent data storage</a:t>
            </a:r>
            <a:endParaRPr lang="en-US" sz="2200"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84</a:t>
            </a:fld>
            <a:endParaRPr lang="en-US" altLang="en-US">
              <a:solidFill>
                <a:srgbClr val="000000"/>
              </a:solidFill>
            </a:endParaRPr>
          </a:p>
        </p:txBody>
      </p:sp>
    </p:spTree>
    <p:extLst>
      <p:ext uri="{BB962C8B-B14F-4D97-AF65-F5344CB8AC3E}">
        <p14:creationId xmlns:p14="http://schemas.microsoft.com/office/powerpoint/2010/main" val="33810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
        <p:nvSpPr>
          <p:cNvPr id="3" name="Content Placeholder 2"/>
          <p:cNvSpPr>
            <a:spLocks noGrp="1"/>
          </p:cNvSpPr>
          <p:nvPr>
            <p:ph idx="1"/>
          </p:nvPr>
        </p:nvSpPr>
        <p:spPr>
          <a:xfrm>
            <a:off x="228600" y="1124744"/>
            <a:ext cx="8610600" cy="5123656"/>
          </a:xfrm>
        </p:spPr>
        <p:txBody>
          <a:bodyPr/>
          <a:lstStyle/>
          <a:p>
            <a:r>
              <a:rPr lang="en-US" sz="2200" dirty="0" smtClean="0"/>
              <a:t>A persistent memory exposes a large, persistent address space</a:t>
            </a:r>
          </a:p>
          <a:p>
            <a:pPr lvl="1"/>
            <a:r>
              <a:rPr lang="en-US" sz="2000" dirty="0" smtClean="0">
                <a:solidFill>
                  <a:srgbClr val="0000FF"/>
                </a:solidFill>
              </a:rPr>
              <a:t>But it may use many different devices to satisfy this goal</a:t>
            </a:r>
          </a:p>
          <a:p>
            <a:pPr lvl="1"/>
            <a:r>
              <a:rPr lang="en-US" sz="2000" dirty="0" smtClean="0"/>
              <a:t>From fast, low-capacity volatile DRAM to slow, high-capacity non-volatile HDD or Flash</a:t>
            </a:r>
          </a:p>
          <a:p>
            <a:pPr lvl="1"/>
            <a:r>
              <a:rPr lang="en-US" sz="2000" dirty="0" smtClean="0"/>
              <a:t>And other NVM devices in between</a:t>
            </a:r>
          </a:p>
          <a:p>
            <a:endParaRPr lang="en-US" sz="2200" dirty="0" smtClean="0"/>
          </a:p>
          <a:p>
            <a:r>
              <a:rPr lang="en-US" sz="2200" dirty="0" smtClean="0">
                <a:solidFill>
                  <a:schemeClr val="tx2">
                    <a:lumMod val="75000"/>
                  </a:schemeClr>
                </a:solidFill>
              </a:rPr>
              <a:t>Performance and energy can benefit from good placement of data among these devices</a:t>
            </a:r>
          </a:p>
          <a:p>
            <a:pPr lvl="1"/>
            <a:r>
              <a:rPr lang="en-US" sz="2000" dirty="0" smtClean="0"/>
              <a:t>Utilizing the strengths of each device and avoiding their weaknesses, if possible</a:t>
            </a:r>
          </a:p>
          <a:p>
            <a:pPr lvl="1"/>
            <a:r>
              <a:rPr lang="en-US" sz="2000" dirty="0" smtClean="0">
                <a:solidFill>
                  <a:srgbClr val="0000FF"/>
                </a:solidFill>
              </a:rPr>
              <a:t>For example, consider two important application characteristics:  locality and persistence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85</a:t>
            </a:fld>
            <a:endParaRPr lang="en-US" altLang="en-US">
              <a:solidFill>
                <a:srgbClr val="000000"/>
              </a:solidFill>
            </a:endParaRPr>
          </a:p>
        </p:txBody>
      </p:sp>
    </p:spTree>
    <p:extLst>
      <p:ext uri="{BB962C8B-B14F-4D97-AF65-F5344CB8AC3E}">
        <p14:creationId xmlns:p14="http://schemas.microsoft.com/office/powerpoint/2010/main" val="5765632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86</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8"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Tree>
    <p:extLst>
      <p:ext uri="{BB962C8B-B14F-4D97-AF65-F5344CB8AC3E}">
        <p14:creationId xmlns:p14="http://schemas.microsoft.com/office/powerpoint/2010/main" val="2476167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87</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5" name="TextBox 4"/>
          <p:cNvSpPr txBox="1"/>
          <p:nvPr/>
        </p:nvSpPr>
        <p:spPr>
          <a:xfrm>
            <a:off x="5508104" y="2492896"/>
            <a:ext cx="453970" cy="646331"/>
          </a:xfrm>
          <a:prstGeom prst="rect">
            <a:avLst/>
          </a:prstGeom>
          <a:noFill/>
        </p:spPr>
        <p:txBody>
          <a:bodyPr wrap="none" rtlCol="0">
            <a:spAutoFit/>
          </a:bodyPr>
          <a:lstStyle/>
          <a:p>
            <a:r>
              <a:rPr lang="en-US" sz="3600" dirty="0" smtClean="0">
                <a:solidFill>
                  <a:srgbClr val="0000FF"/>
                </a:solidFill>
                <a:latin typeface="Tahoma"/>
              </a:rPr>
              <a:t>X</a:t>
            </a:r>
            <a:endParaRPr lang="en-US" sz="3600" dirty="0">
              <a:solidFill>
                <a:srgbClr val="0000FF"/>
              </a:solidFill>
              <a:latin typeface="Tahoma"/>
            </a:endParaRPr>
          </a:p>
        </p:txBody>
      </p:sp>
      <p:sp>
        <p:nvSpPr>
          <p:cNvPr id="6" name="TextBox 5"/>
          <p:cNvSpPr txBox="1"/>
          <p:nvPr/>
        </p:nvSpPr>
        <p:spPr>
          <a:xfrm>
            <a:off x="4932040" y="1700808"/>
            <a:ext cx="3765161" cy="923330"/>
          </a:xfrm>
          <a:prstGeom prst="rect">
            <a:avLst/>
          </a:prstGeom>
          <a:noFill/>
        </p:spPr>
        <p:txBody>
          <a:bodyPr wrap="none" rtlCol="0">
            <a:spAutoFit/>
          </a:bodyPr>
          <a:lstStyle/>
          <a:p>
            <a:pPr algn="ctr"/>
            <a:r>
              <a:rPr lang="en-US" dirty="0" smtClean="0">
                <a:solidFill>
                  <a:srgbClr val="0000FF"/>
                </a:solidFill>
                <a:latin typeface="Tahoma"/>
              </a:rPr>
              <a:t>Columns in a column store that are</a:t>
            </a:r>
            <a:br>
              <a:rPr lang="en-US" dirty="0" smtClean="0">
                <a:solidFill>
                  <a:srgbClr val="0000FF"/>
                </a:solidFill>
                <a:latin typeface="Tahoma"/>
              </a:rPr>
            </a:br>
            <a:r>
              <a:rPr lang="en-US" dirty="0" smtClean="0">
                <a:solidFill>
                  <a:srgbClr val="0000FF"/>
                </a:solidFill>
                <a:latin typeface="Tahoma"/>
              </a:rPr>
              <a:t>scanned through only infrequently</a:t>
            </a:r>
          </a:p>
          <a:p>
            <a:pPr algn="ctr"/>
            <a:r>
              <a:rPr lang="en-US" dirty="0" smtClean="0">
                <a:solidFill>
                  <a:srgbClr val="0000FF"/>
                </a:solidFill>
                <a:latin typeface="Tahoma"/>
                <a:sym typeface="Wingdings"/>
              </a:rPr>
              <a:t> place on Flash</a:t>
            </a:r>
            <a:endParaRPr lang="en-US" dirty="0">
              <a:solidFill>
                <a:srgbClr val="0000FF"/>
              </a:solidFill>
              <a:latin typeface="Tahoma"/>
            </a:endParaRPr>
          </a:p>
        </p:txBody>
      </p:sp>
      <p:sp>
        <p:nvSpPr>
          <p:cNvPr id="9"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Tree>
    <p:extLst>
      <p:ext uri="{BB962C8B-B14F-4D97-AF65-F5344CB8AC3E}">
        <p14:creationId xmlns:p14="http://schemas.microsoft.com/office/powerpoint/2010/main" val="340661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24744"/>
            <a:ext cx="8610600" cy="5123656"/>
          </a:xfrm>
        </p:spPr>
        <p:txBody>
          <a:bodyPr/>
          <a:lstStyle/>
          <a:p>
            <a:endParaRPr lang="en-US" sz="20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88</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2051720" y="2348880"/>
            <a:ext cx="4724839" cy="3156544"/>
          </a:xfrm>
          <a:prstGeom prst="rect">
            <a:avLst/>
          </a:prstGeom>
        </p:spPr>
      </p:pic>
      <p:sp>
        <p:nvSpPr>
          <p:cNvPr id="5" name="TextBox 4"/>
          <p:cNvSpPr txBox="1"/>
          <p:nvPr/>
        </p:nvSpPr>
        <p:spPr>
          <a:xfrm>
            <a:off x="5508104" y="2492896"/>
            <a:ext cx="453970" cy="646331"/>
          </a:xfrm>
          <a:prstGeom prst="rect">
            <a:avLst/>
          </a:prstGeom>
          <a:noFill/>
        </p:spPr>
        <p:txBody>
          <a:bodyPr wrap="none" rtlCol="0">
            <a:spAutoFit/>
          </a:bodyPr>
          <a:lstStyle/>
          <a:p>
            <a:r>
              <a:rPr lang="en-US" sz="3600" dirty="0" smtClean="0">
                <a:solidFill>
                  <a:srgbClr val="000000"/>
                </a:solidFill>
                <a:latin typeface="Tahoma"/>
              </a:rPr>
              <a:t>X</a:t>
            </a:r>
            <a:endParaRPr lang="en-US" sz="3600" dirty="0">
              <a:solidFill>
                <a:srgbClr val="000000"/>
              </a:solidFill>
              <a:latin typeface="Tahoma"/>
            </a:endParaRPr>
          </a:p>
        </p:txBody>
      </p:sp>
      <p:sp>
        <p:nvSpPr>
          <p:cNvPr id="6" name="TextBox 5"/>
          <p:cNvSpPr txBox="1"/>
          <p:nvPr/>
        </p:nvSpPr>
        <p:spPr>
          <a:xfrm>
            <a:off x="4932040" y="1700808"/>
            <a:ext cx="3765161" cy="923330"/>
          </a:xfrm>
          <a:prstGeom prst="rect">
            <a:avLst/>
          </a:prstGeom>
          <a:noFill/>
        </p:spPr>
        <p:txBody>
          <a:bodyPr wrap="none" rtlCol="0">
            <a:spAutoFit/>
          </a:bodyPr>
          <a:lstStyle/>
          <a:p>
            <a:pPr algn="ctr"/>
            <a:r>
              <a:rPr lang="en-US" dirty="0" smtClean="0">
                <a:solidFill>
                  <a:srgbClr val="000000"/>
                </a:solidFill>
                <a:latin typeface="Tahoma"/>
              </a:rPr>
              <a:t>Columns in a column store that are</a:t>
            </a:r>
            <a:br>
              <a:rPr lang="en-US" dirty="0" smtClean="0">
                <a:solidFill>
                  <a:srgbClr val="000000"/>
                </a:solidFill>
                <a:latin typeface="Tahoma"/>
              </a:rPr>
            </a:br>
            <a:r>
              <a:rPr lang="en-US" dirty="0" smtClean="0">
                <a:solidFill>
                  <a:srgbClr val="000000"/>
                </a:solidFill>
                <a:latin typeface="Tahoma"/>
              </a:rPr>
              <a:t>scanned through only infrequently</a:t>
            </a:r>
          </a:p>
          <a:p>
            <a:pPr algn="ctr"/>
            <a:r>
              <a:rPr lang="en-US" dirty="0" smtClean="0">
                <a:solidFill>
                  <a:srgbClr val="000000"/>
                </a:solidFill>
                <a:latin typeface="Tahoma"/>
                <a:sym typeface="Wingdings"/>
              </a:rPr>
              <a:t> place on Flash</a:t>
            </a:r>
            <a:endParaRPr lang="en-US" dirty="0">
              <a:solidFill>
                <a:srgbClr val="000000"/>
              </a:solidFill>
              <a:latin typeface="Tahoma"/>
            </a:endParaRPr>
          </a:p>
        </p:txBody>
      </p:sp>
      <p:sp>
        <p:nvSpPr>
          <p:cNvPr id="8" name="TextBox 7"/>
          <p:cNvSpPr txBox="1"/>
          <p:nvPr/>
        </p:nvSpPr>
        <p:spPr>
          <a:xfrm>
            <a:off x="3779912" y="4149080"/>
            <a:ext cx="453970" cy="646331"/>
          </a:xfrm>
          <a:prstGeom prst="rect">
            <a:avLst/>
          </a:prstGeom>
          <a:noFill/>
        </p:spPr>
        <p:txBody>
          <a:bodyPr wrap="none" rtlCol="0">
            <a:spAutoFit/>
          </a:bodyPr>
          <a:lstStyle/>
          <a:p>
            <a:r>
              <a:rPr lang="en-US" sz="3600" dirty="0" smtClean="0">
                <a:solidFill>
                  <a:srgbClr val="0000FF"/>
                </a:solidFill>
                <a:latin typeface="Tahoma"/>
              </a:rPr>
              <a:t>X</a:t>
            </a:r>
            <a:endParaRPr lang="en-US" sz="3600" dirty="0">
              <a:solidFill>
                <a:srgbClr val="0000FF"/>
              </a:solidFill>
              <a:latin typeface="Tahoma"/>
            </a:endParaRPr>
          </a:p>
        </p:txBody>
      </p:sp>
      <p:sp>
        <p:nvSpPr>
          <p:cNvPr id="9" name="TextBox 8"/>
          <p:cNvSpPr txBox="1"/>
          <p:nvPr/>
        </p:nvSpPr>
        <p:spPr>
          <a:xfrm>
            <a:off x="3923928" y="3284984"/>
            <a:ext cx="3600400" cy="923330"/>
          </a:xfrm>
          <a:prstGeom prst="rect">
            <a:avLst/>
          </a:prstGeom>
          <a:noFill/>
        </p:spPr>
        <p:txBody>
          <a:bodyPr wrap="square" rtlCol="0">
            <a:spAutoFit/>
          </a:bodyPr>
          <a:lstStyle/>
          <a:p>
            <a:pPr algn="ctr"/>
            <a:r>
              <a:rPr lang="en-US" dirty="0" smtClean="0">
                <a:solidFill>
                  <a:srgbClr val="0000FF"/>
                </a:solidFill>
                <a:latin typeface="Tahoma"/>
              </a:rPr>
              <a:t>Frequently-updated index for a Content Delivery Network (CDN) </a:t>
            </a:r>
            <a:r>
              <a:rPr lang="en-US" dirty="0" smtClean="0">
                <a:solidFill>
                  <a:srgbClr val="0000FF"/>
                </a:solidFill>
                <a:latin typeface="Tahoma"/>
                <a:sym typeface="Wingdings"/>
              </a:rPr>
              <a:t> place in DRAM</a:t>
            </a:r>
            <a:endParaRPr lang="en-US" dirty="0">
              <a:solidFill>
                <a:srgbClr val="0000FF"/>
              </a:solidFill>
              <a:latin typeface="Tahoma"/>
            </a:endParaRPr>
          </a:p>
        </p:txBody>
      </p:sp>
      <p:sp>
        <p:nvSpPr>
          <p:cNvPr id="11" name="Title 1"/>
          <p:cNvSpPr>
            <a:spLocks noGrp="1"/>
          </p:cNvSpPr>
          <p:nvPr>
            <p:ph type="title"/>
          </p:nvPr>
        </p:nvSpPr>
        <p:spPr>
          <a:xfrm>
            <a:off x="228600" y="296416"/>
            <a:ext cx="9023920" cy="756320"/>
          </a:xfrm>
        </p:spPr>
        <p:txBody>
          <a:bodyPr>
            <a:noAutofit/>
          </a:bodyPr>
          <a:lstStyle/>
          <a:p>
            <a:pPr>
              <a:lnSpc>
                <a:spcPct val="70000"/>
              </a:lnSpc>
            </a:pPr>
            <a:r>
              <a:rPr lang="en-US" sz="3200" dirty="0" smtClean="0"/>
              <a:t>Efficient Data Mapping among Heterogeneous Devices</a:t>
            </a:r>
            <a:endParaRPr lang="en-US" sz="3200" dirty="0"/>
          </a:p>
        </p:txBody>
      </p:sp>
      <p:sp>
        <p:nvSpPr>
          <p:cNvPr id="12" name="TextBox 11"/>
          <p:cNvSpPr txBox="1"/>
          <p:nvPr/>
        </p:nvSpPr>
        <p:spPr>
          <a:xfrm>
            <a:off x="107504" y="5877272"/>
            <a:ext cx="9036496" cy="461665"/>
          </a:xfrm>
          <a:prstGeom prst="rect">
            <a:avLst/>
          </a:prstGeom>
          <a:solidFill>
            <a:sysClr val="window" lastClr="FFFFFF"/>
          </a:solidFill>
          <a:ln w="25400" cap="flat" cmpd="sng" algn="ctr">
            <a:solidFill>
              <a:srgbClr val="0000FF"/>
            </a:solidFill>
            <a:prstDash val="solid"/>
          </a:ln>
          <a:effectLst/>
        </p:spPr>
        <p:txBody>
          <a:bodyPr wrap="square">
            <a:spAutoFit/>
          </a:bodyPr>
          <a:lstStyle/>
          <a:p>
            <a:pPr algn="ctr">
              <a:defRPr/>
            </a:pPr>
            <a:r>
              <a:rPr lang="en-US" sz="2400" b="1" kern="0" dirty="0" smtClean="0">
                <a:solidFill>
                  <a:srgbClr val="0000FF"/>
                </a:solidFill>
                <a:latin typeface="Calibri"/>
              </a:rPr>
              <a:t>Applications or system software can provide hints for data placement</a:t>
            </a:r>
            <a:endParaRPr lang="en-US" sz="2400" b="1" kern="0" dirty="0">
              <a:solidFill>
                <a:srgbClr val="0000FF"/>
              </a:solidFill>
              <a:latin typeface="Calibri"/>
            </a:endParaRPr>
          </a:p>
        </p:txBody>
      </p:sp>
    </p:spTree>
    <p:extLst>
      <p:ext uri="{BB962C8B-B14F-4D97-AF65-F5344CB8AC3E}">
        <p14:creationId xmlns:p14="http://schemas.microsoft.com/office/powerpoint/2010/main" val="22081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Providing Security and Reliability</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solidFill>
                  <a:srgbClr val="0000FF"/>
                </a:solidFill>
              </a:rPr>
              <a:t>A persistent memory deals with data at the granularity of bytes and not necessarily files</a:t>
            </a:r>
          </a:p>
          <a:p>
            <a:pPr lvl="1"/>
            <a:r>
              <a:rPr lang="en-US" sz="2000" dirty="0" smtClean="0">
                <a:solidFill>
                  <a:schemeClr val="accent2">
                    <a:lumMod val="75000"/>
                  </a:schemeClr>
                </a:solidFill>
              </a:rPr>
              <a:t>Provides the opportunity for much finer-grained security and protection than traditional two-level storage models provide/afford</a:t>
            </a:r>
          </a:p>
          <a:p>
            <a:pPr lvl="1"/>
            <a:r>
              <a:rPr lang="en-US" sz="2000" dirty="0" smtClean="0">
                <a:solidFill>
                  <a:srgbClr val="FF0000"/>
                </a:solidFill>
              </a:rPr>
              <a:t>Need efficient techniques to avoid large metadata overheads</a:t>
            </a:r>
          </a:p>
          <a:p>
            <a:endParaRPr lang="en-US" sz="2200" dirty="0" smtClean="0"/>
          </a:p>
          <a:p>
            <a:r>
              <a:rPr lang="en-US" sz="2200" dirty="0" smtClean="0">
                <a:solidFill>
                  <a:srgbClr val="0000FF"/>
                </a:solidFill>
              </a:rPr>
              <a:t>A persistent memory can improve application reliability by ensuring updates to persistent data are less vulnerable to failures</a:t>
            </a:r>
          </a:p>
          <a:p>
            <a:pPr lvl="1"/>
            <a:r>
              <a:rPr lang="en-US" sz="2000" dirty="0" smtClean="0">
                <a:solidFill>
                  <a:srgbClr val="FF0000"/>
                </a:solidFill>
              </a:rPr>
              <a:t>Need to ensure that changes to copies of persistent data placed in volatile memories become persistent</a:t>
            </a:r>
            <a:endParaRPr lang="en-US" sz="2000"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89</a:t>
            </a:fld>
            <a:endParaRPr lang="en-US" altLang="en-US">
              <a:solidFill>
                <a:srgbClr val="000000"/>
              </a:solidFill>
            </a:endParaRPr>
          </a:p>
        </p:txBody>
      </p:sp>
    </p:spTree>
    <p:extLst>
      <p:ext uri="{BB962C8B-B14F-4D97-AF65-F5344CB8AC3E}">
        <p14:creationId xmlns:p14="http://schemas.microsoft.com/office/powerpoint/2010/main" val="9383400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a:t>
            </a:r>
          </a:p>
        </p:txBody>
      </p:sp>
      <p:sp>
        <p:nvSpPr>
          <p:cNvPr id="3" name="Content Placeholder 2"/>
          <p:cNvSpPr>
            <a:spLocks noGrp="1"/>
          </p:cNvSpPr>
          <p:nvPr>
            <p:ph idx="1"/>
          </p:nvPr>
        </p:nvSpPr>
        <p:spPr>
          <a:xfrm>
            <a:off x="228600" y="996950"/>
            <a:ext cx="8915400" cy="5194300"/>
          </a:xfrm>
        </p:spPr>
        <p:txBody>
          <a:bodyPr/>
          <a:lstStyle/>
          <a:p>
            <a:pPr marL="457200" indent="-457200"/>
            <a:r>
              <a:rPr lang="en-US" sz="2000">
                <a:latin typeface="Tahoma" charset="0"/>
                <a:ea typeface="ＭＳ Ｐゴシック" charset="0"/>
                <a:cs typeface="ＭＳ Ｐゴシック" charset="0"/>
              </a:rPr>
              <a:t>Simulation of 16-core system, 8GB DRAM main-memory at 320 cycles, HDD (2 ms) with Flash (32 us) with Flash hit-rate of 99%</a:t>
            </a:r>
          </a:p>
          <a:p>
            <a:pPr marL="457200" indent="-457200"/>
            <a:r>
              <a:rPr lang="en-US" sz="2000">
                <a:latin typeface="Tahoma" charset="0"/>
                <a:ea typeface="ＭＳ Ｐゴシック" charset="0"/>
                <a:cs typeface="ＭＳ Ｐゴシック" charset="0"/>
              </a:rPr>
              <a:t>Assumption: PCM 4x denser, 4x slower than DRAM </a:t>
            </a:r>
          </a:p>
          <a:p>
            <a:pPr marL="457200" indent="-457200"/>
            <a:r>
              <a:rPr lang="en-US" sz="2000">
                <a:latin typeface="Tahoma" charset="0"/>
                <a:ea typeface="ＭＳ Ｐゴシック" charset="0"/>
                <a:cs typeface="ＭＳ Ｐゴシック" charset="0"/>
              </a:rPr>
              <a:t>DRAM block size = PCM page size (4kB) </a:t>
            </a:r>
          </a:p>
          <a:p>
            <a:pPr marL="457200" indent="-457200"/>
            <a:endParaRPr lang="en-US">
              <a:latin typeface="Tahoma" charset="0"/>
              <a:ea typeface="ＭＳ Ｐゴシック" charset="0"/>
              <a:cs typeface="ＭＳ Ｐゴシック" charset="0"/>
            </a:endParaRPr>
          </a:p>
        </p:txBody>
      </p:sp>
      <p:sp>
        <p:nvSpPr>
          <p:cNvPr id="6042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9339435-2433-B244-8DF4-E77641DAF1E5}"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graphicFrame>
        <p:nvGraphicFramePr>
          <p:cNvPr id="60418" name="Object 2"/>
          <p:cNvGraphicFramePr>
            <a:graphicFrameLocks noChangeAspect="1"/>
          </p:cNvGraphicFramePr>
          <p:nvPr/>
        </p:nvGraphicFramePr>
        <p:xfrm>
          <a:off x="685800" y="2470150"/>
          <a:ext cx="7721600" cy="4083050"/>
        </p:xfrm>
        <a:graphic>
          <a:graphicData uri="http://schemas.openxmlformats.org/presentationml/2006/ole">
            <mc:AlternateContent xmlns:mc="http://schemas.openxmlformats.org/markup-compatibility/2006">
              <mc:Choice xmlns:v="urn:schemas-microsoft-com:vml" Requires="v">
                <p:oleObj spid="_x0000_s317485" name="Chart" r:id="rId4" imgW="11382375" imgH="6019800" progId="Excel.Chart.8">
                  <p:embed/>
                </p:oleObj>
              </mc:Choice>
              <mc:Fallback>
                <p:oleObj name="Chart" r:id="rId4" imgW="11382375" imgH="60198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470150"/>
                        <a:ext cx="7721600" cy="408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5496" y="6525344"/>
            <a:ext cx="9108504" cy="492443"/>
          </a:xfrm>
          <a:prstGeom prst="rect">
            <a:avLst/>
          </a:prstGeom>
        </p:spPr>
        <p:txBody>
          <a:bodyPr wrap="square">
            <a:spAutoFit/>
          </a:bodyPr>
          <a:lstStyle/>
          <a:p>
            <a:r>
              <a:rPr lang="en-US" sz="1300" dirty="0" err="1" smtClean="0">
                <a:latin typeface="Tahoma" charset="0"/>
                <a:ea typeface="ＭＳ Ｐゴシック" charset="0"/>
                <a:cs typeface="ＭＳ Ｐゴシック" charset="0"/>
              </a:rPr>
              <a:t>Qureshi</a:t>
            </a:r>
            <a:r>
              <a:rPr lang="en-US" sz="1300" dirty="0" smtClean="0">
                <a:latin typeface="Tahoma" charset="0"/>
                <a:ea typeface="ＭＳ Ｐゴシック" charset="0"/>
                <a:cs typeface="ＭＳ Ｐゴシック" charset="0"/>
              </a:rPr>
              <a:t>+, </a:t>
            </a:r>
            <a:r>
              <a:rPr lang="ja-JP" altLang="en-US" sz="1300" dirty="0">
                <a:latin typeface="Tahoma" charset="0"/>
                <a:ea typeface="ＭＳ Ｐゴシック" charset="0"/>
                <a:cs typeface="ＭＳ Ｐゴシック" charset="0"/>
              </a:rPr>
              <a:t>“</a:t>
            </a:r>
            <a:r>
              <a:rPr lang="en-US" sz="1300" dirty="0">
                <a:solidFill>
                  <a:srgbClr val="0000FF"/>
                </a:solidFill>
                <a:latin typeface="Tahoma" charset="0"/>
                <a:ea typeface="ＭＳ Ｐゴシック" charset="0"/>
                <a:cs typeface="ＭＳ Ｐゴシック" charset="0"/>
              </a:rPr>
              <a:t>Scalable high performance main memory system using phase-change memory technology</a:t>
            </a:r>
            <a:r>
              <a:rPr lang="en-US" sz="1300" dirty="0">
                <a:latin typeface="Tahoma" charset="0"/>
                <a:ea typeface="ＭＳ Ｐゴシック" charset="0"/>
                <a:cs typeface="ＭＳ Ｐゴシック" charset="0"/>
              </a:rPr>
              <a:t>,</a:t>
            </a:r>
            <a:r>
              <a:rPr lang="ja-JP" altLang="en-US" sz="1300" dirty="0">
                <a:latin typeface="Tahoma" charset="0"/>
                <a:ea typeface="ＭＳ Ｐゴシック" charset="0"/>
                <a:cs typeface="ＭＳ Ｐゴシック" charset="0"/>
              </a:rPr>
              <a:t>”</a:t>
            </a:r>
            <a:r>
              <a:rPr lang="en-US" sz="1300" dirty="0">
                <a:latin typeface="Tahoma" charset="0"/>
                <a:ea typeface="ＭＳ Ｐゴシック" charset="0"/>
                <a:cs typeface="ＭＳ Ｐゴシック" charset="0"/>
              </a:rPr>
              <a:t> ISCA 2009. </a:t>
            </a:r>
          </a:p>
          <a:p>
            <a:endParaRPr lang="en-US" sz="1300"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958244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HW/SW Cooperative Data Management</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solidFill>
                  <a:srgbClr val="0000FF"/>
                </a:solidFill>
              </a:rPr>
              <a:t>Persistent memories can expose hooks and interfaces to applications, the OS, and runtimes</a:t>
            </a:r>
          </a:p>
          <a:p>
            <a:pPr lvl="1"/>
            <a:r>
              <a:rPr lang="en-US" sz="2000" dirty="0" smtClean="0">
                <a:solidFill>
                  <a:schemeClr val="tx2">
                    <a:lumMod val="75000"/>
                  </a:schemeClr>
                </a:solidFill>
              </a:rPr>
              <a:t>Have the potential to provide improved system robustness and efficiency than by managing persistent data with either software or hardware alone</a:t>
            </a:r>
          </a:p>
          <a:p>
            <a:endParaRPr lang="en-US" sz="2200" dirty="0" smtClean="0"/>
          </a:p>
          <a:p>
            <a:r>
              <a:rPr lang="en-US" sz="2200" dirty="0" smtClean="0"/>
              <a:t>Can enable fast </a:t>
            </a:r>
            <a:r>
              <a:rPr lang="en-US" sz="2200" dirty="0" err="1" smtClean="0"/>
              <a:t>checkpointing</a:t>
            </a:r>
            <a:r>
              <a:rPr lang="en-US" sz="2200" dirty="0" smtClean="0"/>
              <a:t> and reboots, improve application reliability by ensuring persistence of data</a:t>
            </a:r>
          </a:p>
          <a:p>
            <a:pPr lvl="1"/>
            <a:r>
              <a:rPr lang="en-US" sz="2000" dirty="0" smtClean="0">
                <a:solidFill>
                  <a:srgbClr val="FF0000"/>
                </a:solidFill>
              </a:rPr>
              <a:t>How to redesign availability mechanisms to take advantage of these?</a:t>
            </a:r>
          </a:p>
          <a:p>
            <a:endParaRPr lang="en-US" sz="2200" dirty="0" smtClean="0"/>
          </a:p>
          <a:p>
            <a:r>
              <a:rPr lang="en-US" sz="2200" dirty="0" smtClean="0"/>
              <a:t>Persistent locks and other persistent synchronization constructs can enable more robust programs and systems</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90</a:t>
            </a:fld>
            <a:endParaRPr lang="en-US" altLang="en-US">
              <a:solidFill>
                <a:srgbClr val="000000"/>
              </a:solidFill>
            </a:endParaRPr>
          </a:p>
        </p:txBody>
      </p:sp>
    </p:spTree>
    <p:extLst>
      <p:ext uri="{BB962C8B-B14F-4D97-AF65-F5344CB8AC3E}">
        <p14:creationId xmlns:p14="http://schemas.microsoft.com/office/powerpoint/2010/main" val="30373830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Quantifying Persistent Memory Benefits</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t>We have identified several opportunities and benefits of using persistent memories without the traditional two-level store model</a:t>
            </a:r>
          </a:p>
          <a:p>
            <a:pPr marL="344487" lvl="1" indent="0">
              <a:buNone/>
            </a:pPr>
            <a:endParaRPr lang="en-US" sz="2000" dirty="0" smtClean="0"/>
          </a:p>
          <a:p>
            <a:r>
              <a:rPr lang="en-US" sz="2200" dirty="0" smtClean="0"/>
              <a:t>We will next quantify:</a:t>
            </a:r>
          </a:p>
          <a:p>
            <a:pPr lvl="1"/>
            <a:r>
              <a:rPr lang="en-US" sz="2000" dirty="0" smtClean="0"/>
              <a:t>How do persistent memories affect system performance?</a:t>
            </a:r>
          </a:p>
          <a:p>
            <a:pPr lvl="1"/>
            <a:r>
              <a:rPr lang="en-US" sz="2000" dirty="0" smtClean="0"/>
              <a:t>How much energy reduction is possible?</a:t>
            </a:r>
          </a:p>
          <a:p>
            <a:pPr lvl="1"/>
            <a:r>
              <a:rPr lang="en-US" sz="2000" dirty="0" smtClean="0"/>
              <a:t>Can persistent memories achieve these benefits despite additional access latencies to the persistent memory manager?</a:t>
            </a:r>
          </a:p>
          <a:p>
            <a:endParaRPr lang="en-US" sz="22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91</a:t>
            </a:fld>
            <a:endParaRPr lang="en-US" altLang="en-US">
              <a:solidFill>
                <a:srgbClr val="000000"/>
              </a:solidFill>
            </a:endParaRPr>
          </a:p>
        </p:txBody>
      </p:sp>
    </p:spTree>
    <p:extLst>
      <p:ext uri="{BB962C8B-B14F-4D97-AF65-F5344CB8AC3E}">
        <p14:creationId xmlns:p14="http://schemas.microsoft.com/office/powerpoint/2010/main" val="22469517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30000"/>
              </a:lnSpc>
            </a:pPr>
            <a:r>
              <a:rPr lang="en-US" sz="2200" dirty="0" smtClean="0">
                <a:solidFill>
                  <a:schemeClr val="bg2">
                    <a:lumMod val="60000"/>
                    <a:lumOff val="40000"/>
                  </a:schemeClr>
                </a:solidFill>
                <a:sym typeface="Wingdings"/>
              </a:rPr>
              <a:t>Background: Storage and Memory Models</a:t>
            </a:r>
          </a:p>
          <a:p>
            <a:pPr>
              <a:lnSpc>
                <a:spcPct val="130000"/>
              </a:lnSpc>
            </a:pPr>
            <a:r>
              <a:rPr lang="en-US" sz="2200" dirty="0" smtClean="0">
                <a:solidFill>
                  <a:schemeClr val="bg2">
                    <a:lumMod val="60000"/>
                    <a:lumOff val="40000"/>
                  </a:schemeClr>
                </a:solidFill>
              </a:rPr>
              <a:t>Motivation: Eliminating Operating/File System Bottlenecks</a:t>
            </a:r>
          </a:p>
          <a:p>
            <a:pPr>
              <a:lnSpc>
                <a:spcPct val="130000"/>
              </a:lnSpc>
            </a:pPr>
            <a:r>
              <a:rPr lang="en-US" sz="2200" dirty="0" smtClean="0">
                <a:solidFill>
                  <a:schemeClr val="bg2">
                    <a:lumMod val="60000"/>
                    <a:lumOff val="40000"/>
                  </a:schemeClr>
                </a:solidFill>
              </a:rPr>
              <a:t>Our Proposal: Hardware/Software Coordinated Management of Storage and Memory</a:t>
            </a:r>
          </a:p>
          <a:p>
            <a:pPr lvl="1">
              <a:lnSpc>
                <a:spcPct val="130000"/>
              </a:lnSpc>
            </a:pPr>
            <a:r>
              <a:rPr lang="en-US" sz="2000" dirty="0" smtClean="0">
                <a:solidFill>
                  <a:schemeClr val="bg2">
                    <a:lumMod val="60000"/>
                    <a:lumOff val="40000"/>
                  </a:schemeClr>
                </a:solidFill>
              </a:rPr>
              <a:t>Opportunities and Benefits</a:t>
            </a:r>
          </a:p>
          <a:p>
            <a:pPr>
              <a:lnSpc>
                <a:spcPct val="130000"/>
              </a:lnSpc>
            </a:pPr>
            <a:r>
              <a:rPr lang="en-US" sz="2200" dirty="0" smtClean="0">
                <a:solidFill>
                  <a:srgbClr val="0000FF"/>
                </a:solidFill>
              </a:rPr>
              <a:t>Evaluation Methodology</a:t>
            </a:r>
          </a:p>
          <a:p>
            <a:pPr>
              <a:lnSpc>
                <a:spcPct val="130000"/>
              </a:lnSpc>
            </a:pPr>
            <a:r>
              <a:rPr lang="en-US" sz="2200" dirty="0" smtClean="0"/>
              <a:t>Evaluation Results</a:t>
            </a:r>
          </a:p>
          <a:p>
            <a:pPr>
              <a:lnSpc>
                <a:spcPct val="130000"/>
              </a:lnSpc>
            </a:pPr>
            <a:r>
              <a:rPr lang="en-US" sz="2200" dirty="0" smtClean="0"/>
              <a:t>Related Work</a:t>
            </a:r>
          </a:p>
          <a:p>
            <a:pPr>
              <a:lnSpc>
                <a:spcPct val="130000"/>
              </a:lnSpc>
            </a:pPr>
            <a:r>
              <a:rPr lang="en-US" sz="2200" dirty="0" smtClean="0"/>
              <a:t>New Questions and Challenges</a:t>
            </a:r>
          </a:p>
          <a:p>
            <a:pPr>
              <a:lnSpc>
                <a:spcPct val="130000"/>
              </a:lnSpc>
            </a:pPr>
            <a:r>
              <a:rPr lang="en-US" sz="2200" dirty="0" smtClean="0"/>
              <a:t>Conclusions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92</a:t>
            </a:fld>
            <a:endParaRPr lang="en-US" altLang="en-US">
              <a:solidFill>
                <a:srgbClr val="000000"/>
              </a:solidFill>
            </a:endParaRPr>
          </a:p>
        </p:txBody>
      </p:sp>
    </p:spTree>
    <p:extLst>
      <p:ext uri="{BB962C8B-B14F-4D97-AF65-F5344CB8AC3E}">
        <p14:creationId xmlns:p14="http://schemas.microsoft.com/office/powerpoint/2010/main" val="69331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Methodology</a:t>
            </a:r>
            <a:endParaRPr lang="en-US" dirty="0"/>
          </a:p>
        </p:txBody>
      </p:sp>
      <p:sp>
        <p:nvSpPr>
          <p:cNvPr id="3" name="Content Placeholder 2"/>
          <p:cNvSpPr>
            <a:spLocks noGrp="1"/>
          </p:cNvSpPr>
          <p:nvPr>
            <p:ph idx="1"/>
          </p:nvPr>
        </p:nvSpPr>
        <p:spPr/>
        <p:txBody>
          <a:bodyPr/>
          <a:lstStyle/>
          <a:p>
            <a:pPr>
              <a:lnSpc>
                <a:spcPct val="120000"/>
              </a:lnSpc>
            </a:pPr>
            <a:r>
              <a:rPr lang="en-US" sz="2200" dirty="0" smtClean="0"/>
              <a:t>Hybrid real system / simulation-based approach</a:t>
            </a:r>
          </a:p>
          <a:p>
            <a:pPr lvl="1">
              <a:lnSpc>
                <a:spcPct val="120000"/>
              </a:lnSpc>
            </a:pPr>
            <a:r>
              <a:rPr lang="en-US" sz="2000" dirty="0" smtClean="0"/>
              <a:t>System calls are executed on host machine (functional correctness) and timed to accurately model their latency in the simulator</a:t>
            </a:r>
          </a:p>
          <a:p>
            <a:pPr lvl="1">
              <a:lnSpc>
                <a:spcPct val="120000"/>
              </a:lnSpc>
            </a:pPr>
            <a:r>
              <a:rPr lang="en-US" sz="2000" dirty="0" smtClean="0"/>
              <a:t>Rest of execution is simulated in Multi2Sim (enables hardware-level exploration)</a:t>
            </a:r>
          </a:p>
          <a:p>
            <a:pPr>
              <a:lnSpc>
                <a:spcPct val="120000"/>
              </a:lnSpc>
            </a:pPr>
            <a:r>
              <a:rPr lang="en-US" sz="2200" dirty="0" smtClean="0"/>
              <a:t>Power evaluated using </a:t>
            </a:r>
            <a:r>
              <a:rPr lang="en-US" sz="2200" dirty="0" err="1" smtClean="0"/>
              <a:t>McPAT</a:t>
            </a:r>
            <a:r>
              <a:rPr lang="en-US" sz="2200" dirty="0" smtClean="0"/>
              <a:t> and memory power models</a:t>
            </a:r>
          </a:p>
          <a:p>
            <a:pPr>
              <a:lnSpc>
                <a:spcPct val="120000"/>
              </a:lnSpc>
            </a:pPr>
            <a:r>
              <a:rPr lang="en-US" sz="2200" dirty="0" smtClean="0"/>
              <a:t>16 cores, 4-wide issue, 128-entry instruction window, 1.6 GHz</a:t>
            </a:r>
          </a:p>
          <a:p>
            <a:pPr>
              <a:lnSpc>
                <a:spcPct val="120000"/>
              </a:lnSpc>
            </a:pPr>
            <a:r>
              <a:rPr lang="en-US" sz="2200" dirty="0" smtClean="0"/>
              <a:t>Volatile memory: 4GB DRAM, 4KB page size, 100-cycle latency</a:t>
            </a:r>
          </a:p>
          <a:p>
            <a:pPr>
              <a:lnSpc>
                <a:spcPct val="120000"/>
              </a:lnSpc>
            </a:pPr>
            <a:r>
              <a:rPr lang="en-US" sz="2200" dirty="0" smtClean="0"/>
              <a:t>Persistent memory</a:t>
            </a:r>
          </a:p>
          <a:p>
            <a:pPr lvl="1">
              <a:lnSpc>
                <a:spcPct val="120000"/>
              </a:lnSpc>
            </a:pPr>
            <a:r>
              <a:rPr lang="en-US" sz="2000" dirty="0" smtClean="0"/>
              <a:t>HDD (measured): 4ms seek latency, 6Gbps bus rate</a:t>
            </a:r>
          </a:p>
          <a:p>
            <a:pPr lvl="1">
              <a:lnSpc>
                <a:spcPct val="120000"/>
              </a:lnSpc>
            </a:pPr>
            <a:r>
              <a:rPr lang="en-US" sz="2000" dirty="0" smtClean="0"/>
              <a:t>NVM: (modeled after PCM) 4KB page size, 160-/480-cycle (read/write) latency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93</a:t>
            </a:fld>
            <a:endParaRPr lang="en-US" altLang="en-US">
              <a:solidFill>
                <a:srgbClr val="000000"/>
              </a:solidFill>
            </a:endParaRPr>
          </a:p>
        </p:txBody>
      </p:sp>
    </p:spTree>
    <p:extLst>
      <p:ext uri="{BB962C8B-B14F-4D97-AF65-F5344CB8AC3E}">
        <p14:creationId xmlns:p14="http://schemas.microsoft.com/office/powerpoint/2010/main" val="41889282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Systems</a:t>
            </a:r>
            <a:endParaRPr lang="en-US" dirty="0"/>
          </a:p>
        </p:txBody>
      </p:sp>
      <p:sp>
        <p:nvSpPr>
          <p:cNvPr id="3" name="Content Placeholder 2"/>
          <p:cNvSpPr>
            <a:spLocks noGrp="1"/>
          </p:cNvSpPr>
          <p:nvPr>
            <p:ph idx="1"/>
          </p:nvPr>
        </p:nvSpPr>
        <p:spPr/>
        <p:txBody>
          <a:bodyPr/>
          <a:lstStyle/>
          <a:p>
            <a:pPr>
              <a:lnSpc>
                <a:spcPct val="110000"/>
              </a:lnSpc>
            </a:pPr>
            <a:r>
              <a:rPr lang="en-US" sz="2200" dirty="0" smtClean="0"/>
              <a:t>HDD Baseline (HB)</a:t>
            </a:r>
          </a:p>
          <a:p>
            <a:pPr lvl="1">
              <a:lnSpc>
                <a:spcPct val="110000"/>
              </a:lnSpc>
            </a:pPr>
            <a:r>
              <a:rPr lang="en-US" sz="1800" dirty="0" smtClean="0"/>
              <a:t>Traditional system with volatile DRAM memory and persistent HDD storage</a:t>
            </a:r>
          </a:p>
          <a:p>
            <a:pPr lvl="1">
              <a:lnSpc>
                <a:spcPct val="110000"/>
              </a:lnSpc>
            </a:pPr>
            <a:r>
              <a:rPr lang="en-US" sz="1800" dirty="0" smtClean="0">
                <a:solidFill>
                  <a:srgbClr val="FF0000"/>
                </a:solidFill>
              </a:rPr>
              <a:t>Overheads of operating system and file system code and buffering</a:t>
            </a:r>
          </a:p>
          <a:p>
            <a:pPr>
              <a:lnSpc>
                <a:spcPct val="110000"/>
              </a:lnSpc>
            </a:pPr>
            <a:r>
              <a:rPr lang="en-US" sz="2000" dirty="0" smtClean="0"/>
              <a:t>HDD without OS/FS (HW)</a:t>
            </a:r>
          </a:p>
          <a:p>
            <a:pPr lvl="1">
              <a:lnSpc>
                <a:spcPct val="110000"/>
              </a:lnSpc>
            </a:pPr>
            <a:r>
              <a:rPr lang="en-US" sz="1800" dirty="0" smtClean="0"/>
              <a:t>Same as HDD Baseline, but with the ideal elimination of all OS/FS overheads</a:t>
            </a:r>
          </a:p>
          <a:p>
            <a:pPr lvl="1">
              <a:lnSpc>
                <a:spcPct val="110000"/>
              </a:lnSpc>
            </a:pPr>
            <a:r>
              <a:rPr lang="en-US" sz="1800" dirty="0" smtClean="0">
                <a:solidFill>
                  <a:srgbClr val="008000"/>
                </a:solidFill>
              </a:rPr>
              <a:t>System calls take 0 cycles </a:t>
            </a:r>
            <a:r>
              <a:rPr lang="en-US" sz="1800" dirty="0" smtClean="0"/>
              <a:t>(but </a:t>
            </a:r>
            <a:r>
              <a:rPr lang="en-US" sz="1800" dirty="0" smtClean="0">
                <a:solidFill>
                  <a:srgbClr val="FF0000"/>
                </a:solidFill>
              </a:rPr>
              <a:t>HDD access takes normal latency</a:t>
            </a:r>
            <a:r>
              <a:rPr lang="en-US" sz="1800" dirty="0" smtClean="0"/>
              <a:t>)</a:t>
            </a:r>
          </a:p>
          <a:p>
            <a:pPr>
              <a:lnSpc>
                <a:spcPct val="110000"/>
              </a:lnSpc>
            </a:pPr>
            <a:r>
              <a:rPr lang="en-US" sz="2000" dirty="0" smtClean="0"/>
              <a:t>NVM Baseline (NB)</a:t>
            </a:r>
          </a:p>
          <a:p>
            <a:pPr lvl="1">
              <a:lnSpc>
                <a:spcPct val="110000"/>
              </a:lnSpc>
            </a:pPr>
            <a:r>
              <a:rPr lang="en-US" sz="1800" dirty="0" smtClean="0"/>
              <a:t>Same as HDD Baseline, but </a:t>
            </a:r>
            <a:r>
              <a:rPr lang="en-US" sz="1800" dirty="0" smtClean="0">
                <a:solidFill>
                  <a:srgbClr val="008000"/>
                </a:solidFill>
              </a:rPr>
              <a:t>HDD is replaced with NVM</a:t>
            </a:r>
          </a:p>
          <a:p>
            <a:pPr lvl="1">
              <a:lnSpc>
                <a:spcPct val="110000"/>
              </a:lnSpc>
            </a:pPr>
            <a:r>
              <a:rPr lang="en-US" sz="1800" dirty="0" smtClean="0">
                <a:solidFill>
                  <a:srgbClr val="FF0000"/>
                </a:solidFill>
              </a:rPr>
              <a:t>Still has OS/FS overheads of the two-level storage model</a:t>
            </a:r>
          </a:p>
          <a:p>
            <a:pPr>
              <a:lnSpc>
                <a:spcPct val="110000"/>
              </a:lnSpc>
            </a:pPr>
            <a:r>
              <a:rPr lang="en-US" sz="2000" dirty="0" smtClean="0"/>
              <a:t>Persistent Memory (PM)</a:t>
            </a:r>
          </a:p>
          <a:p>
            <a:pPr lvl="1">
              <a:lnSpc>
                <a:spcPct val="110000"/>
              </a:lnSpc>
            </a:pPr>
            <a:r>
              <a:rPr lang="en-US" sz="1800" dirty="0" smtClean="0"/>
              <a:t>Uses only NVM (no DRAM) to ensure full-system persistence</a:t>
            </a:r>
          </a:p>
          <a:p>
            <a:pPr lvl="1">
              <a:lnSpc>
                <a:spcPct val="110000"/>
              </a:lnSpc>
            </a:pPr>
            <a:r>
              <a:rPr lang="en-US" sz="1800" dirty="0" smtClean="0"/>
              <a:t>All data accessed using loads and stores</a:t>
            </a:r>
          </a:p>
          <a:p>
            <a:pPr lvl="1">
              <a:lnSpc>
                <a:spcPct val="110000"/>
              </a:lnSpc>
            </a:pPr>
            <a:r>
              <a:rPr lang="en-US" sz="1800" dirty="0" smtClean="0">
                <a:solidFill>
                  <a:srgbClr val="008000"/>
                </a:solidFill>
              </a:rPr>
              <a:t>Does not waste energy on system calls</a:t>
            </a:r>
          </a:p>
          <a:p>
            <a:pPr lvl="1">
              <a:lnSpc>
                <a:spcPct val="110000"/>
              </a:lnSpc>
            </a:pPr>
            <a:r>
              <a:rPr lang="en-US" sz="1800" dirty="0" smtClean="0">
                <a:solidFill>
                  <a:srgbClr val="008000"/>
                </a:solidFill>
              </a:rPr>
              <a:t>Data is manipulated directly on the NVM device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94</a:t>
            </a:fld>
            <a:endParaRPr lang="en-US" altLang="en-US">
              <a:solidFill>
                <a:srgbClr val="000000"/>
              </a:solidFill>
            </a:endParaRPr>
          </a:p>
        </p:txBody>
      </p:sp>
    </p:spTree>
    <p:extLst>
      <p:ext uri="{BB962C8B-B14F-4D97-AF65-F5344CB8AC3E}">
        <p14:creationId xmlns:p14="http://schemas.microsoft.com/office/powerpoint/2010/main" val="29544685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Evaluated Workloads</a:t>
            </a:r>
            <a:endParaRPr lang="en-US" dirty="0"/>
          </a:p>
        </p:txBody>
      </p:sp>
      <p:sp>
        <p:nvSpPr>
          <p:cNvPr id="3" name="Content Placeholder 2"/>
          <p:cNvSpPr>
            <a:spLocks noGrp="1"/>
          </p:cNvSpPr>
          <p:nvPr>
            <p:ph idx="1"/>
          </p:nvPr>
        </p:nvSpPr>
        <p:spPr/>
        <p:txBody>
          <a:bodyPr/>
          <a:lstStyle/>
          <a:p>
            <a:r>
              <a:rPr lang="en-US" sz="2200" dirty="0" smtClean="0"/>
              <a:t>Unix utilities that manipulate files</a:t>
            </a:r>
          </a:p>
          <a:p>
            <a:pPr lvl="1"/>
            <a:r>
              <a:rPr lang="en-US" sz="2000" dirty="0" err="1" smtClean="0"/>
              <a:t>cp</a:t>
            </a:r>
            <a:r>
              <a:rPr lang="en-US" sz="2000" dirty="0" smtClean="0"/>
              <a:t>: copy a large file from one location to another</a:t>
            </a:r>
          </a:p>
          <a:p>
            <a:pPr lvl="1"/>
            <a:r>
              <a:rPr lang="en-US" sz="2000" dirty="0" err="1" smtClean="0"/>
              <a:t>cp</a:t>
            </a:r>
            <a:r>
              <a:rPr lang="en-US" sz="2000" dirty="0" smtClean="0"/>
              <a:t> –r: copy files in a directory tree from one location to another</a:t>
            </a:r>
          </a:p>
          <a:p>
            <a:pPr lvl="1"/>
            <a:r>
              <a:rPr lang="en-US" sz="2000" dirty="0" err="1" smtClean="0"/>
              <a:t>grep</a:t>
            </a:r>
            <a:r>
              <a:rPr lang="en-US" sz="2000" dirty="0" smtClean="0"/>
              <a:t>: search for a string in a large file</a:t>
            </a:r>
          </a:p>
          <a:p>
            <a:pPr lvl="1"/>
            <a:r>
              <a:rPr lang="en-US" sz="2000" dirty="0" err="1" smtClean="0"/>
              <a:t>grep</a:t>
            </a:r>
            <a:r>
              <a:rPr lang="en-US" sz="2000" dirty="0" smtClean="0"/>
              <a:t> –r: search for a string recursively in a directory tree</a:t>
            </a:r>
          </a:p>
          <a:p>
            <a:pPr lvl="1"/>
            <a:endParaRPr lang="en-US" sz="2000" dirty="0" smtClean="0"/>
          </a:p>
          <a:p>
            <a:r>
              <a:rPr lang="en-US" sz="2200" dirty="0" err="1" smtClean="0"/>
              <a:t>PostMark</a:t>
            </a:r>
            <a:r>
              <a:rPr lang="en-US" sz="2200" dirty="0" smtClean="0"/>
              <a:t>: an I/O-intensive benchmark from </a:t>
            </a:r>
            <a:r>
              <a:rPr lang="en-US" sz="2200" dirty="0" err="1" smtClean="0"/>
              <a:t>NetApp</a:t>
            </a:r>
            <a:endParaRPr lang="en-US" sz="2200" dirty="0" smtClean="0"/>
          </a:p>
          <a:p>
            <a:pPr lvl="1"/>
            <a:r>
              <a:rPr lang="en-US" sz="2000" dirty="0" smtClean="0"/>
              <a:t>Emulates typical access patterns for email, news, web commerce</a:t>
            </a:r>
          </a:p>
          <a:p>
            <a:pPr lvl="1"/>
            <a:endParaRPr lang="en-US" sz="2000" dirty="0" smtClean="0"/>
          </a:p>
          <a:p>
            <a:r>
              <a:rPr lang="en-US" sz="2200" dirty="0" smtClean="0"/>
              <a:t>MySQL Server: a popular database management system</a:t>
            </a:r>
          </a:p>
          <a:p>
            <a:pPr lvl="1"/>
            <a:r>
              <a:rPr lang="en-US" sz="2000" dirty="0" smtClean="0"/>
              <a:t>OLTP-style queries generated by </a:t>
            </a:r>
            <a:r>
              <a:rPr lang="en-US" sz="2000" dirty="0" err="1" smtClean="0"/>
              <a:t>Sysbench</a:t>
            </a:r>
            <a:endParaRPr lang="en-US" sz="2000" dirty="0" smtClean="0"/>
          </a:p>
          <a:p>
            <a:pPr lvl="1"/>
            <a:r>
              <a:rPr lang="en-US" sz="2000" dirty="0" smtClean="0"/>
              <a:t>MySQL (simple): single, random read to an entry</a:t>
            </a:r>
          </a:p>
          <a:p>
            <a:pPr lvl="1"/>
            <a:r>
              <a:rPr lang="en-US" sz="2000" dirty="0" smtClean="0"/>
              <a:t>MySQL (complex): reads/writes 1 to 100 entries per transaction</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95</a:t>
            </a:fld>
            <a:endParaRPr lang="en-US" altLang="en-US">
              <a:solidFill>
                <a:srgbClr val="000000"/>
              </a:solidFill>
            </a:endParaRPr>
          </a:p>
        </p:txBody>
      </p:sp>
    </p:spTree>
    <p:extLst>
      <p:ext uri="{BB962C8B-B14F-4D97-AF65-F5344CB8AC3E}">
        <p14:creationId xmlns:p14="http://schemas.microsoft.com/office/powerpoint/2010/main" val="512263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96</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3338170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HDD w/o OS/FS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97</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FF0000"/>
                </a:solidFill>
                <a:latin typeface="Tahoma"/>
              </a:rPr>
              <a:t>For HDD-based systems, eliminating OS/FS overheads typically leads to small performance improvements </a:t>
            </a:r>
            <a:r>
              <a:rPr lang="en-US" dirty="0" smtClean="0">
                <a:solidFill>
                  <a:srgbClr val="FF0000"/>
                </a:solidFill>
                <a:latin typeface="Tahoma"/>
                <a:sym typeface="Wingdings"/>
              </a:rPr>
              <a:t> execution time dominated by HDD access latency</a:t>
            </a:r>
            <a:endParaRPr lang="en-US" dirty="0">
              <a:solidFill>
                <a:srgbClr val="FF0000"/>
              </a:solidFill>
              <a:latin typeface="Tahoma"/>
            </a:endParaRPr>
          </a:p>
        </p:txBody>
      </p:sp>
      <p:sp>
        <p:nvSpPr>
          <p:cNvPr id="14" name="Oval 13"/>
          <p:cNvSpPr/>
          <p:nvPr/>
        </p:nvSpPr>
        <p:spPr>
          <a:xfrm>
            <a:off x="1619672" y="1556792"/>
            <a:ext cx="432048" cy="432048"/>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6" name="Oval 15"/>
          <p:cNvSpPr/>
          <p:nvPr/>
        </p:nvSpPr>
        <p:spPr>
          <a:xfrm>
            <a:off x="3491880"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7" name="Oval 16"/>
          <p:cNvSpPr/>
          <p:nvPr/>
        </p:nvSpPr>
        <p:spPr>
          <a:xfrm>
            <a:off x="5349147"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8" name="Oval 17"/>
          <p:cNvSpPr/>
          <p:nvPr/>
        </p:nvSpPr>
        <p:spPr>
          <a:xfrm>
            <a:off x="6285251"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9" name="Oval 18"/>
          <p:cNvSpPr/>
          <p:nvPr/>
        </p:nvSpPr>
        <p:spPr>
          <a:xfrm>
            <a:off x="7221355" y="1556792"/>
            <a:ext cx="432048" cy="36004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620700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HDD w/o OS/FS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98</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8000"/>
                </a:solidFill>
                <a:latin typeface="Tahoma"/>
              </a:rPr>
              <a:t>Though, for more complex file system operations like directory traversal (seen with </a:t>
            </a:r>
            <a:r>
              <a:rPr lang="en-US" dirty="0" err="1" smtClean="0">
                <a:solidFill>
                  <a:srgbClr val="008000"/>
                </a:solidFill>
                <a:latin typeface="Tahoma"/>
              </a:rPr>
              <a:t>cp</a:t>
            </a:r>
            <a:r>
              <a:rPr lang="en-US" dirty="0" smtClean="0">
                <a:solidFill>
                  <a:srgbClr val="008000"/>
                </a:solidFill>
                <a:latin typeface="Tahoma"/>
              </a:rPr>
              <a:t> -r and </a:t>
            </a:r>
            <a:r>
              <a:rPr lang="en-US" dirty="0" err="1" smtClean="0">
                <a:solidFill>
                  <a:srgbClr val="008000"/>
                </a:solidFill>
                <a:latin typeface="Tahoma"/>
              </a:rPr>
              <a:t>grep</a:t>
            </a:r>
            <a:r>
              <a:rPr lang="en-US" dirty="0" smtClean="0">
                <a:solidFill>
                  <a:srgbClr val="008000"/>
                </a:solidFill>
                <a:latin typeface="Tahoma"/>
              </a:rPr>
              <a:t> -r), eliminating the OS/FS overhead improves performance</a:t>
            </a:r>
            <a:endParaRPr lang="en-US" dirty="0">
              <a:solidFill>
                <a:srgbClr val="008000"/>
              </a:solidFill>
              <a:latin typeface="Tahoma"/>
            </a:endParaRPr>
          </a:p>
        </p:txBody>
      </p:sp>
      <p:sp>
        <p:nvSpPr>
          <p:cNvPr id="14" name="Oval 13"/>
          <p:cNvSpPr/>
          <p:nvPr/>
        </p:nvSpPr>
        <p:spPr>
          <a:xfrm>
            <a:off x="2555776" y="1556792"/>
            <a:ext cx="432048" cy="792088"/>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 name="Oval 14"/>
          <p:cNvSpPr/>
          <p:nvPr/>
        </p:nvSpPr>
        <p:spPr>
          <a:xfrm>
            <a:off x="4427984" y="1556792"/>
            <a:ext cx="432048" cy="1224136"/>
          </a:xfrm>
          <a:prstGeom prst="ellips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132228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Results: HDD to NVM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99</a:t>
            </a:fld>
            <a:endParaRPr lang="en-US" altLang="en-US">
              <a:solidFill>
                <a:srgbClr val="000000"/>
              </a:solidFill>
            </a:endParaRPr>
          </a:p>
        </p:txBody>
      </p:sp>
      <p:pic>
        <p:nvPicPr>
          <p:cNvPr id="11" name="Content Placeholder 10"/>
          <p:cNvPicPr>
            <a:picLocks noGrp="1" noChangeAspect="1"/>
          </p:cNvPicPr>
          <p:nvPr>
            <p:ph idx="1"/>
          </p:nvPr>
        </p:nvPicPr>
        <p:blipFill>
          <a:blip r:embed="rId2"/>
          <a:srcRect l="-9434" r="-9434"/>
          <a:stretch>
            <a:fillRect/>
          </a:stretch>
        </p:blipFill>
        <p:spPr>
          <a:xfrm>
            <a:off x="228600" y="908720"/>
            <a:ext cx="8610600" cy="4608512"/>
          </a:xfrm>
        </p:spPr>
      </p:pic>
      <p:sp>
        <p:nvSpPr>
          <p:cNvPr id="12" name="Rectangle 11"/>
          <p:cNvSpPr/>
          <p:nvPr/>
        </p:nvSpPr>
        <p:spPr>
          <a:xfrm>
            <a:off x="1259632" y="980728"/>
            <a:ext cx="6984776"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TextBox 12"/>
          <p:cNvSpPr txBox="1"/>
          <p:nvPr/>
        </p:nvSpPr>
        <p:spPr>
          <a:xfrm>
            <a:off x="179512" y="5445224"/>
            <a:ext cx="8784976" cy="646331"/>
          </a:xfrm>
          <a:prstGeom prst="rect">
            <a:avLst/>
          </a:prstGeom>
          <a:noFill/>
        </p:spPr>
        <p:txBody>
          <a:bodyPr wrap="square" rtlCol="0">
            <a:spAutoFit/>
          </a:bodyPr>
          <a:lstStyle/>
          <a:p>
            <a:pPr algn="ctr"/>
            <a:r>
              <a:rPr lang="en-US" dirty="0" smtClean="0">
                <a:solidFill>
                  <a:srgbClr val="0000FF"/>
                </a:solidFill>
                <a:latin typeface="Tahoma"/>
              </a:rPr>
              <a:t>Switching from an HDD to NVM greatly reduces execution time due to NVM’s much faster access latencies, especially for I/O-intensive workloads (</a:t>
            </a:r>
            <a:r>
              <a:rPr lang="en-US" dirty="0" err="1" smtClean="0">
                <a:solidFill>
                  <a:srgbClr val="0000FF"/>
                </a:solidFill>
                <a:latin typeface="Tahoma"/>
              </a:rPr>
              <a:t>cp</a:t>
            </a:r>
            <a:r>
              <a:rPr lang="en-US" dirty="0" smtClean="0">
                <a:solidFill>
                  <a:srgbClr val="0000FF"/>
                </a:solidFill>
                <a:latin typeface="Tahoma"/>
              </a:rPr>
              <a:t>, </a:t>
            </a:r>
            <a:r>
              <a:rPr lang="en-US" dirty="0" err="1" smtClean="0">
                <a:solidFill>
                  <a:srgbClr val="0000FF"/>
                </a:solidFill>
                <a:latin typeface="Tahoma"/>
              </a:rPr>
              <a:t>PostMark</a:t>
            </a:r>
            <a:r>
              <a:rPr lang="en-US" dirty="0" smtClean="0">
                <a:solidFill>
                  <a:srgbClr val="0000FF"/>
                </a:solidFill>
                <a:latin typeface="Tahoma"/>
              </a:rPr>
              <a:t>, MySQL)</a:t>
            </a:r>
            <a:endParaRPr lang="en-US" dirty="0">
              <a:solidFill>
                <a:srgbClr val="0000FF"/>
              </a:solidFill>
              <a:latin typeface="Tahoma"/>
            </a:endParaRPr>
          </a:p>
        </p:txBody>
      </p:sp>
      <p:cxnSp>
        <p:nvCxnSpPr>
          <p:cNvPr id="5" name="Straight Arrow Connector 4"/>
          <p:cNvCxnSpPr/>
          <p:nvPr/>
        </p:nvCxnSpPr>
        <p:spPr>
          <a:xfrm>
            <a:off x="1979712" y="1772816"/>
            <a:ext cx="144016" cy="259228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915816" y="2132856"/>
            <a:ext cx="144016" cy="151216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851920" y="1772816"/>
            <a:ext cx="144016" cy="64807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72000" y="1700808"/>
            <a:ext cx="144016" cy="864096"/>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724128" y="1772816"/>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630350" y="1700808"/>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566454" y="1772816"/>
            <a:ext cx="144016" cy="280831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0554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1"/>
</p:tagLst>
</file>

<file path=ppt/tags/tag2.xml><?xml version="1.0" encoding="utf-8"?>
<p:tagLst xmlns:a="http://schemas.openxmlformats.org/drawingml/2006/main" xmlns:r="http://schemas.openxmlformats.org/officeDocument/2006/relationships" xmlns:p="http://schemas.openxmlformats.org/presentationml/2006/main">
  <p:tag name="TIMING" val="|5|8.5|6|3.6|3.7|3.5|1.5|2.9|6.2|8.2|1.4"/>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4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43591</TotalTime>
  <Words>13655</Words>
  <Application>Microsoft Macintosh PowerPoint</Application>
  <PresentationFormat>On-screen Show (4:3)</PresentationFormat>
  <Paragraphs>2211</Paragraphs>
  <Slides>170</Slides>
  <Notes>94</Notes>
  <HiddenSlides>0</HiddenSlides>
  <MMClips>0</MMClips>
  <ScaleCrop>false</ScaleCrop>
  <HeadingPairs>
    <vt:vector size="6" baseType="variant">
      <vt:variant>
        <vt:lpstr>Theme</vt:lpstr>
      </vt:variant>
      <vt:variant>
        <vt:i4>54</vt:i4>
      </vt:variant>
      <vt:variant>
        <vt:lpstr>Embedded OLE Servers</vt:lpstr>
      </vt:variant>
      <vt:variant>
        <vt:i4>1</vt:i4>
      </vt:variant>
      <vt:variant>
        <vt:lpstr>Slide Titles</vt:lpstr>
      </vt:variant>
      <vt:variant>
        <vt:i4>170</vt:i4>
      </vt:variant>
    </vt:vector>
  </HeadingPairs>
  <TitlesOfParts>
    <vt:vector size="225"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35_Edge</vt:lpstr>
      <vt:lpstr>34_Edge</vt:lpstr>
      <vt:lpstr>36_Edge</vt:lpstr>
      <vt:lpstr>37_Edge</vt:lpstr>
      <vt:lpstr>39_Edge</vt:lpstr>
      <vt:lpstr>41_Edge</vt:lpstr>
      <vt:lpstr>45_Edge</vt:lpstr>
      <vt:lpstr>46_Edge</vt:lpstr>
      <vt:lpstr>47_Edge</vt:lpstr>
      <vt:lpstr>SAFARI_Template</vt:lpstr>
      <vt:lpstr>2_Edge</vt:lpstr>
      <vt:lpstr>16_Edge</vt:lpstr>
      <vt:lpstr>Office Theme</vt:lpstr>
      <vt:lpstr>1_Office Theme</vt:lpstr>
      <vt:lpstr>20_Edge</vt:lpstr>
      <vt:lpstr>44_Edge</vt:lpstr>
      <vt:lpstr>48_Edge</vt:lpstr>
      <vt:lpstr>49_Edge</vt:lpstr>
      <vt:lpstr>50_Edge</vt:lpstr>
      <vt:lpstr>51_Edge</vt:lpstr>
      <vt:lpstr>52_Edge</vt:lpstr>
      <vt:lpstr>53_Edge</vt:lpstr>
      <vt:lpstr>Chart</vt:lpstr>
      <vt:lpstr>Computer Architecture: Emerging Memory Technologies (Part II)</vt:lpstr>
      <vt:lpstr>Emerging Memory Technologies Lectures</vt:lpstr>
      <vt:lpstr>Scalable Many-Core Memory Systems Lecture 4, Topic 2: Emerging Technologies and Hybrid Memories</vt:lpstr>
      <vt:lpstr>Agenda</vt:lpstr>
      <vt:lpstr>Hybrid Memory Systems</vt:lpstr>
      <vt:lpstr>One Option: DRAM as a Cache for PCM</vt:lpstr>
      <vt:lpstr>DRAM as a Cache for PCM</vt:lpstr>
      <vt:lpstr>Write Filtering Techniques</vt:lpstr>
      <vt:lpstr>Results: DRAM as PCM Cache (I)</vt:lpstr>
      <vt:lpstr>Results: DRAM as PCM Cache (II)</vt:lpstr>
      <vt:lpstr>Agenda</vt:lpstr>
      <vt:lpstr>Row Buffer Locality Aware Caching Policies for Hybrid Memories</vt:lpstr>
      <vt:lpstr>Hybrid Memory</vt:lpstr>
      <vt:lpstr>Outline</vt:lpstr>
      <vt:lpstr>Hybrid Memory: A Closer Look</vt:lpstr>
      <vt:lpstr>Row Buffers and Latency</vt:lpstr>
      <vt:lpstr>Key Observation</vt:lpstr>
      <vt:lpstr>RBL-Awareness: An Example</vt:lpstr>
      <vt:lpstr>RBL-Awareness: An Example</vt:lpstr>
      <vt:lpstr>Case 1: RBL-Unaware Policy</vt:lpstr>
      <vt:lpstr>Case 1: RBL-Unaware Policy</vt:lpstr>
      <vt:lpstr>Case 2: RBL-Aware Policy (RBLA)</vt:lpstr>
      <vt:lpstr>Case 2: RBL-Aware Policy (RBLA)</vt:lpstr>
      <vt:lpstr>Outline</vt:lpstr>
      <vt:lpstr>Our Mechanism: RBLA</vt:lpstr>
      <vt:lpstr>Our Mechanism: RBLA-Dyn</vt:lpstr>
      <vt:lpstr>Implementation: “Statistics Store”</vt:lpstr>
      <vt:lpstr>Outline</vt:lpstr>
      <vt:lpstr>Evaluation Methodology</vt:lpstr>
      <vt:lpstr>Comparison Points</vt:lpstr>
      <vt:lpstr>System Performance</vt:lpstr>
      <vt:lpstr>Average Memory Latency</vt:lpstr>
      <vt:lpstr>Memory Energy Efficiency</vt:lpstr>
      <vt:lpstr>Compared to All-PCM/DRAM</vt:lpstr>
      <vt:lpstr>Summary</vt:lpstr>
      <vt:lpstr>Row Buffer Locality Aware Caching Policies for Hybrid Memories</vt:lpstr>
      <vt:lpstr>Agenda</vt:lpstr>
      <vt:lpstr>The Problem with Large DRAM Caches</vt:lpstr>
      <vt:lpstr>Idea 1: Tags in Memory</vt:lpstr>
      <vt:lpstr>Idea 2: Cache Tags in SRAM</vt:lpstr>
      <vt:lpstr>Idea 3: Dynamic Data Transfer Granularity</vt:lpstr>
      <vt:lpstr>TIMBER Tag Management</vt:lpstr>
      <vt:lpstr>TIMBER Tag Management Example (I)</vt:lpstr>
      <vt:lpstr>TIMBER Tag Management Example (II)</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on Large DRAM Cache Design</vt:lpstr>
      <vt:lpstr>Enabling and Exploiting NVM: Issues</vt:lpstr>
      <vt:lpstr>Security Challenges of Emerging Technologies</vt:lpstr>
      <vt:lpstr>Securing Emerging Memory Technologies</vt:lpstr>
      <vt:lpstr>Agenda</vt:lpstr>
      <vt:lpstr>Summary: Memory Scaling (with NVM)</vt:lpstr>
      <vt:lpstr>Further: Overview Papers on Two Topics</vt:lpstr>
      <vt:lpstr>Scalable Many-Core Memory Systems Lecture 4, Topic 2: Emerging Technologies and Hybrid Memories</vt:lpstr>
      <vt:lpstr>Computer Architecture: Emerging Memory Technologies (Part II)</vt:lpstr>
      <vt:lpstr>Additional Material</vt:lpstr>
      <vt:lpstr>Overview Papers on Two Topics</vt:lpstr>
      <vt:lpstr>Merging of Memory and Storage: Persistent Memory Managers</vt:lpstr>
      <vt:lpstr>A Case for Efficient Hardware/Software Cooperative Management of Storage and Memory</vt:lpstr>
      <vt:lpstr>Overview</vt:lpstr>
      <vt:lpstr>Talk Outline</vt:lpstr>
      <vt:lpstr>A Tale of Two Storage Levels</vt:lpstr>
      <vt:lpstr>A Tale of Two Storage Levels</vt:lpstr>
      <vt:lpstr>Opportunity: New Non-Volatile Memories</vt:lpstr>
      <vt:lpstr>Eliminating Traditional Storage Bottlenecks</vt:lpstr>
      <vt:lpstr>Eliminating Traditional Storage Bottlenecks</vt:lpstr>
      <vt:lpstr>Where is Energy Spent in Each Model?</vt:lpstr>
      <vt:lpstr>Outline</vt:lpstr>
      <vt:lpstr>Our Proposal: Coordinated HW/SW      Memory and Storage Management</vt:lpstr>
      <vt:lpstr>Our Proposal: Coordinated HW/SW    Memory and Storage Management</vt:lpstr>
      <vt:lpstr>Our Proposal: Coordinated HW/SW     Memory and Storage Management</vt:lpstr>
      <vt:lpstr>The Persistent Memory Manager (PMM)</vt:lpstr>
      <vt:lpstr>The Persistent Memory Manager</vt:lpstr>
      <vt:lpstr>Putting Everything Together</vt:lpstr>
      <vt:lpstr>Outline</vt:lpstr>
      <vt:lpstr>Opportunities and Benefits</vt:lpstr>
      <vt:lpstr>Eliminating System Calls for File Operations</vt:lpstr>
      <vt:lpstr>Eliminating File System Operations</vt:lpstr>
      <vt:lpstr>Efficient Data Mapping among Heterogeneous Devices</vt:lpstr>
      <vt:lpstr>Efficient Data Mapping among Heterogeneous Devices</vt:lpstr>
      <vt:lpstr>Efficient Data Mapping among Heterogeneous Devices</vt:lpstr>
      <vt:lpstr>Efficient Data Mapping among Heterogeneous Devices</vt:lpstr>
      <vt:lpstr>Providing Security and Reliability</vt:lpstr>
      <vt:lpstr>HW/SW Cooperative Data Management</vt:lpstr>
      <vt:lpstr>Quantifying Persistent Memory Benefits</vt:lpstr>
      <vt:lpstr>Outline</vt:lpstr>
      <vt:lpstr>Evaluation Methodology</vt:lpstr>
      <vt:lpstr>Evaluated Systems</vt:lpstr>
      <vt:lpstr>Evaluated Workloads</vt:lpstr>
      <vt:lpstr>Performance Results</vt:lpstr>
      <vt:lpstr>Performance Results: HDD w/o OS/FS</vt:lpstr>
      <vt:lpstr>Performance Results: HDD w/o OS/FS</vt:lpstr>
      <vt:lpstr>Performance Results: HDD to NVM</vt:lpstr>
      <vt:lpstr>Performance Results: NVM to PMM</vt:lpstr>
      <vt:lpstr>Performance Results</vt:lpstr>
      <vt:lpstr>Energy Results</vt:lpstr>
      <vt:lpstr>Energy Results: HDD to NVM</vt:lpstr>
      <vt:lpstr>Energy Results: NVM to PMM</vt:lpstr>
      <vt:lpstr>Scalability Analysis: Effect of PMM Latency</vt:lpstr>
      <vt:lpstr>Outline</vt:lpstr>
      <vt:lpstr>Related Work</vt:lpstr>
      <vt:lpstr>Outline</vt:lpstr>
      <vt:lpstr>New Questions and Challenges</vt:lpstr>
      <vt:lpstr>Outline</vt:lpstr>
      <vt:lpstr>Summary and Conclusions</vt:lpstr>
      <vt:lpstr>A Case for Efficient Hardware/Software Cooperative Management of Storage and Memory</vt:lpstr>
      <vt:lpstr>Flash Memory Scaling</vt:lpstr>
      <vt:lpstr>Readings in Flash Memory</vt:lpstr>
      <vt:lpstr>Evolution of NAND Flash Memory</vt:lpstr>
      <vt:lpstr>Decreasing Endurance with Flash Scaling</vt:lpstr>
      <vt:lpstr>Future NAND Flash Storage Architecture</vt:lpstr>
      <vt:lpstr>Test System Infrastructure</vt:lpstr>
      <vt:lpstr>NAND Flash Testing Platform</vt:lpstr>
      <vt:lpstr>NAND Flash Usage and Error Model</vt:lpstr>
      <vt:lpstr>Error Types and Testing Methodology</vt:lpstr>
      <vt:lpstr>Observations: Flash Error Analysis</vt:lpstr>
      <vt:lpstr>Retention Error Mechanism</vt:lpstr>
      <vt:lpstr>Retention Error Value Dependency </vt:lpstr>
      <vt:lpstr>More Details on Flash Error Analysis</vt:lpstr>
      <vt:lpstr>Threshold Voltage Distribution Shifts</vt:lpstr>
      <vt:lpstr>More Detail</vt:lpstr>
      <vt:lpstr>Flash Correct-and-Refresh   Retention-Aware Error Management  for Increased Flash Memory Lifetime</vt:lpstr>
      <vt:lpstr>Executive Summary</vt:lpstr>
      <vt:lpstr>Outline</vt:lpstr>
      <vt:lpstr>Problem: Limited Endurance of Flash Memory</vt:lpstr>
      <vt:lpstr>Decreasing Endurance with Flash Scaling</vt:lpstr>
      <vt:lpstr>The Problem with Stronger Error Correction</vt:lpstr>
      <vt:lpstr>Outline</vt:lpstr>
      <vt:lpstr>Methodology: Error and ECC Analysis</vt:lpstr>
      <vt:lpstr>NAND Flash Error Types</vt:lpstr>
      <vt:lpstr>Observations: Flash Error Analysis</vt:lpstr>
      <vt:lpstr>Methodology: Error and ECC Analysis</vt:lpstr>
      <vt:lpstr>ECC Strength Analysis</vt:lpstr>
      <vt:lpstr>Resulting Flash Lifetime with Strong ECC</vt:lpstr>
      <vt:lpstr>Our Goal</vt:lpstr>
      <vt:lpstr>Outline</vt:lpstr>
      <vt:lpstr>Flash Correct-and-Refresh (FCR)</vt:lpstr>
      <vt:lpstr>FCR Intuition</vt:lpstr>
      <vt:lpstr>FCR: Two Key Questions</vt:lpstr>
      <vt:lpstr>Outline</vt:lpstr>
      <vt:lpstr>Outline</vt:lpstr>
      <vt:lpstr>Remapping Based FCR</vt:lpstr>
      <vt:lpstr>Outline</vt:lpstr>
      <vt:lpstr>In-Place Reprogramming Based FCR</vt:lpstr>
      <vt:lpstr>In-Place Reprogramming of Flash Cells</vt:lpstr>
      <vt:lpstr>Program Errors in Flash Memory</vt:lpstr>
      <vt:lpstr>Problem with In-Place Reprogramming</vt:lpstr>
      <vt:lpstr>Hybrid Reprogramming/Remapping Based FCR</vt:lpstr>
      <vt:lpstr>Outline</vt:lpstr>
      <vt:lpstr>Adaptive-Rate FCR</vt:lpstr>
      <vt:lpstr>Adaptive-Rate FCR (Example)</vt:lpstr>
      <vt:lpstr>Outline</vt:lpstr>
      <vt:lpstr>FCR: Other Considerations</vt:lpstr>
      <vt:lpstr>Outline</vt:lpstr>
      <vt:lpstr>Evaluation Methodology</vt:lpstr>
      <vt:lpstr>Extrapolated Lifetime</vt:lpstr>
      <vt:lpstr>Normalized Flash Memory Lifetime </vt:lpstr>
      <vt:lpstr>Lifetime Evaluation Takeaways</vt:lpstr>
      <vt:lpstr>Energy Overhead</vt:lpstr>
      <vt:lpstr>Overhead of Additional Erases</vt:lpstr>
      <vt:lpstr>More Results in the Paper</vt:lpstr>
      <vt:lpstr>Outline</vt:lpstr>
      <vt:lpstr>Conclusion</vt:lpstr>
      <vt:lpstr>Flash Correct-and-Refresh   Retention-Aware Error Management  for Increased Flash Memory Lifetime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1682</cp:revision>
  <cp:lastPrinted>2010-05-26T16:43:32Z</cp:lastPrinted>
  <dcterms:created xsi:type="dcterms:W3CDTF">2010-10-08T20:41:54Z</dcterms:created>
  <dcterms:modified xsi:type="dcterms:W3CDTF">2013-09-22T00:55:44Z</dcterms:modified>
</cp:coreProperties>
</file>